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handoutMasterIdLst>
    <p:handoutMasterId r:id="rId32"/>
  </p:handoutMasterIdLst>
  <p:sldIdLst>
    <p:sldId id="541" r:id="rId2"/>
    <p:sldId id="544" r:id="rId3"/>
    <p:sldId id="560" r:id="rId4"/>
    <p:sldId id="545" r:id="rId5"/>
    <p:sldId id="569" r:id="rId6"/>
    <p:sldId id="573" r:id="rId7"/>
    <p:sldId id="548" r:id="rId8"/>
    <p:sldId id="568" r:id="rId9"/>
    <p:sldId id="582" r:id="rId10"/>
    <p:sldId id="586" r:id="rId11"/>
    <p:sldId id="585" r:id="rId12"/>
    <p:sldId id="584" r:id="rId13"/>
    <p:sldId id="583" r:id="rId14"/>
    <p:sldId id="551" r:id="rId15"/>
    <p:sldId id="549" r:id="rId16"/>
    <p:sldId id="565" r:id="rId17"/>
    <p:sldId id="566" r:id="rId18"/>
    <p:sldId id="555" r:id="rId19"/>
    <p:sldId id="574" r:id="rId20"/>
    <p:sldId id="567" r:id="rId21"/>
    <p:sldId id="557" r:id="rId22"/>
    <p:sldId id="587" r:id="rId23"/>
    <p:sldId id="558" r:id="rId24"/>
    <p:sldId id="564" r:id="rId25"/>
    <p:sldId id="542" r:id="rId26"/>
    <p:sldId id="543" r:id="rId27"/>
    <p:sldId id="570" r:id="rId28"/>
    <p:sldId id="577" r:id="rId29"/>
    <p:sldId id="57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guerin" initials="b" lastIdx="8"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1EBE"/>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93" autoAdjust="0"/>
    <p:restoredTop sz="86767" autoAdjust="0"/>
  </p:normalViewPr>
  <p:slideViewPr>
    <p:cSldViewPr>
      <p:cViewPr varScale="1">
        <p:scale>
          <a:sx n="58" d="100"/>
          <a:sy n="58" d="100"/>
        </p:scale>
        <p:origin x="1338" y="60"/>
      </p:cViewPr>
      <p:guideLst>
        <p:guide orient="horz" pos="2160"/>
        <p:guide pos="2880"/>
      </p:guideLst>
    </p:cSldViewPr>
  </p:slideViewPr>
  <p:notesTextViewPr>
    <p:cViewPr>
      <p:scale>
        <a:sx n="3" d="2"/>
        <a:sy n="3" d="2"/>
      </p:scale>
      <p:origin x="0" y="0"/>
    </p:cViewPr>
  </p:notesTextViewPr>
  <p:sorterViewPr>
    <p:cViewPr>
      <p:scale>
        <a:sx n="100" d="100"/>
        <a:sy n="100" d="100"/>
      </p:scale>
      <p:origin x="0" y="-29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guerin\Dropbox\ch&#233;lateurs\Publication%20ch&#233;lateur\&#201;tudes%20des%204%20ch&#233;lateurs%20cuivre%20oxalate%20n=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bguerin\Dropbox\ch&#233;lateurs\Publication%20ch&#233;lateur\&#201;tudes%20des%204%20ch&#233;lateurs%20cuivre%20oxalate%20n=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97810717663592"/>
          <c:y val="9.2551203758879402E-2"/>
          <c:w val="0.86440015919617474"/>
          <c:h val="0.74546179066562201"/>
        </c:manualLayout>
      </c:layout>
      <c:scatterChart>
        <c:scatterStyle val="lineMarker"/>
        <c:varyColors val="0"/>
        <c:ser>
          <c:idx val="0"/>
          <c:order val="0"/>
          <c:tx>
            <c:v>DOTA</c:v>
          </c:tx>
          <c:spPr>
            <a:ln w="38100" cap="rnd">
              <a:solidFill>
                <a:schemeClr val="accent3">
                  <a:lumMod val="75000"/>
                </a:schemeClr>
              </a:solidFill>
              <a:round/>
            </a:ln>
            <a:effectLst/>
          </c:spPr>
          <c:marker>
            <c:symbol val="circle"/>
            <c:size val="5"/>
            <c:spPr>
              <a:solidFill>
                <a:schemeClr val="accent3">
                  <a:lumMod val="75000"/>
                </a:schemeClr>
              </a:solidFill>
              <a:ln w="9525">
                <a:solidFill>
                  <a:schemeClr val="accent3">
                    <a:lumMod val="75000"/>
                  </a:schemeClr>
                </a:solidFill>
              </a:ln>
              <a:effectLst/>
            </c:spPr>
          </c:marker>
          <c:errBars>
            <c:errDir val="y"/>
            <c:errBarType val="both"/>
            <c:errValType val="cust"/>
            <c:noEndCap val="0"/>
            <c:plus>
              <c:numRef>
                <c:f>'Acetate pH=5,5'!$D$17:$D$24</c:f>
                <c:numCache>
                  <c:formatCode>General</c:formatCode>
                  <c:ptCount val="8"/>
                  <c:pt idx="0">
                    <c:v>0</c:v>
                  </c:pt>
                  <c:pt idx="1">
                    <c:v>1.7035355392046674</c:v>
                  </c:pt>
                  <c:pt idx="2">
                    <c:v>5.6709963851161804</c:v>
                  </c:pt>
                  <c:pt idx="3">
                    <c:v>4.2979685123710878</c:v>
                  </c:pt>
                  <c:pt idx="4">
                    <c:v>5.9756366466957616</c:v>
                  </c:pt>
                  <c:pt idx="5">
                    <c:v>3.9322427866719187</c:v>
                  </c:pt>
                  <c:pt idx="6">
                    <c:v>2.6507168841654916</c:v>
                  </c:pt>
                  <c:pt idx="7">
                    <c:v>1.7729166177046543</c:v>
                  </c:pt>
                </c:numCache>
              </c:numRef>
            </c:plus>
            <c:minus>
              <c:numRef>
                <c:f>'Acetate pH=5,5'!$D$17:$D$24</c:f>
                <c:numCache>
                  <c:formatCode>General</c:formatCode>
                  <c:ptCount val="8"/>
                  <c:pt idx="0">
                    <c:v>0</c:v>
                  </c:pt>
                  <c:pt idx="1">
                    <c:v>1.7035355392046674</c:v>
                  </c:pt>
                  <c:pt idx="2">
                    <c:v>5.6709963851161804</c:v>
                  </c:pt>
                  <c:pt idx="3">
                    <c:v>4.2979685123710878</c:v>
                  </c:pt>
                  <c:pt idx="4">
                    <c:v>5.9756366466957616</c:v>
                  </c:pt>
                  <c:pt idx="5">
                    <c:v>3.9322427866719187</c:v>
                  </c:pt>
                  <c:pt idx="6">
                    <c:v>2.6507168841654916</c:v>
                  </c:pt>
                  <c:pt idx="7">
                    <c:v>1.7729166177046543</c:v>
                  </c:pt>
                </c:numCache>
              </c:numRef>
            </c:minus>
            <c:spPr>
              <a:noFill/>
              <a:ln w="19050" cap="flat" cmpd="sng" algn="ctr">
                <a:solidFill>
                  <a:schemeClr val="tx1">
                    <a:lumMod val="65000"/>
                    <a:lumOff val="35000"/>
                  </a:schemeClr>
                </a:solidFill>
                <a:round/>
              </a:ln>
              <a:effectLst/>
            </c:spPr>
          </c:errBars>
          <c:xVal>
            <c:numRef>
              <c:f>'Acetate pH=5,5'!$B$17:$B$24</c:f>
              <c:numCache>
                <c:formatCode>General</c:formatCode>
                <c:ptCount val="8"/>
                <c:pt idx="0">
                  <c:v>0</c:v>
                </c:pt>
                <c:pt idx="1">
                  <c:v>5</c:v>
                </c:pt>
                <c:pt idx="2">
                  <c:v>10</c:v>
                </c:pt>
                <c:pt idx="3">
                  <c:v>15</c:v>
                </c:pt>
                <c:pt idx="4">
                  <c:v>20</c:v>
                </c:pt>
                <c:pt idx="5">
                  <c:v>40</c:v>
                </c:pt>
                <c:pt idx="6">
                  <c:v>45</c:v>
                </c:pt>
                <c:pt idx="7">
                  <c:v>55</c:v>
                </c:pt>
              </c:numCache>
            </c:numRef>
          </c:xVal>
          <c:yVal>
            <c:numRef>
              <c:f>'Acetate pH=5,5'!$C$17:$C$24</c:f>
              <c:numCache>
                <c:formatCode>General</c:formatCode>
                <c:ptCount val="8"/>
                <c:pt idx="0">
                  <c:v>0</c:v>
                </c:pt>
                <c:pt idx="1">
                  <c:v>26.786666666666662</c:v>
                </c:pt>
                <c:pt idx="2">
                  <c:v>35.300000000000004</c:v>
                </c:pt>
                <c:pt idx="3">
                  <c:v>46.036666666666363</c:v>
                </c:pt>
                <c:pt idx="4">
                  <c:v>52.266666666666453</c:v>
                </c:pt>
                <c:pt idx="5">
                  <c:v>69.373333333332894</c:v>
                </c:pt>
                <c:pt idx="6">
                  <c:v>88.47</c:v>
                </c:pt>
                <c:pt idx="7">
                  <c:v>97.46333333333331</c:v>
                </c:pt>
              </c:numCache>
            </c:numRef>
          </c:yVal>
          <c:smooth val="0"/>
        </c:ser>
        <c:ser>
          <c:idx val="1"/>
          <c:order val="1"/>
          <c:tx>
            <c:v>NOTA</c:v>
          </c:tx>
          <c:spPr>
            <a:ln w="38100" cap="rnd">
              <a:solidFill>
                <a:schemeClr val="accent6">
                  <a:lumMod val="75000"/>
                </a:schemeClr>
              </a:solidFill>
              <a:prstDash val="solid"/>
              <a:round/>
            </a:ln>
            <a:effectLst/>
          </c:spPr>
          <c:marker>
            <c:symbol val="circle"/>
            <c:size val="5"/>
            <c:spPr>
              <a:solidFill>
                <a:schemeClr val="accent6">
                  <a:lumMod val="75000"/>
                </a:schemeClr>
              </a:solidFill>
              <a:ln w="19050">
                <a:solidFill>
                  <a:schemeClr val="accent6">
                    <a:lumMod val="75000"/>
                  </a:schemeClr>
                </a:solidFill>
                <a:prstDash val="solid"/>
              </a:ln>
              <a:effectLst/>
            </c:spPr>
          </c:marker>
          <c:errBars>
            <c:errDir val="y"/>
            <c:errBarType val="both"/>
            <c:errValType val="cust"/>
            <c:noEndCap val="0"/>
            <c:plus>
              <c:numRef>
                <c:f>'Acetate pH=5,5'!$F$17:$F$24</c:f>
                <c:numCache>
                  <c:formatCode>General</c:formatCode>
                  <c:ptCount val="8"/>
                  <c:pt idx="0">
                    <c:v>0</c:v>
                  </c:pt>
                  <c:pt idx="1">
                    <c:v>1.6685722439658821</c:v>
                  </c:pt>
                  <c:pt idx="2">
                    <c:v>6.5336666581637779</c:v>
                  </c:pt>
                  <c:pt idx="3">
                    <c:v>2.9450014148270514</c:v>
                  </c:pt>
                  <c:pt idx="4">
                    <c:v>5.4242265193604435</c:v>
                  </c:pt>
                  <c:pt idx="5">
                    <c:v>3.6596857788613555</c:v>
                  </c:pt>
                  <c:pt idx="6">
                    <c:v>2.6813678101546081</c:v>
                  </c:pt>
                  <c:pt idx="7">
                    <c:v>2.082938629276756</c:v>
                  </c:pt>
                </c:numCache>
              </c:numRef>
            </c:plus>
            <c:minus>
              <c:numRef>
                <c:f>'Acetate pH=5,5'!$F$17:$F$24</c:f>
                <c:numCache>
                  <c:formatCode>General</c:formatCode>
                  <c:ptCount val="8"/>
                  <c:pt idx="0">
                    <c:v>0</c:v>
                  </c:pt>
                  <c:pt idx="1">
                    <c:v>1.6685722439658821</c:v>
                  </c:pt>
                  <c:pt idx="2">
                    <c:v>6.5336666581637779</c:v>
                  </c:pt>
                  <c:pt idx="3">
                    <c:v>2.9450014148270514</c:v>
                  </c:pt>
                  <c:pt idx="4">
                    <c:v>5.4242265193604435</c:v>
                  </c:pt>
                  <c:pt idx="5">
                    <c:v>3.6596857788613555</c:v>
                  </c:pt>
                  <c:pt idx="6">
                    <c:v>2.6813678101546081</c:v>
                  </c:pt>
                  <c:pt idx="7">
                    <c:v>2.082938629276756</c:v>
                  </c:pt>
                </c:numCache>
              </c:numRef>
            </c:minus>
            <c:spPr>
              <a:noFill/>
              <a:ln w="19050" cap="flat" cmpd="sng" algn="ctr">
                <a:solidFill>
                  <a:schemeClr val="tx1">
                    <a:lumMod val="65000"/>
                    <a:lumOff val="35000"/>
                  </a:schemeClr>
                </a:solidFill>
                <a:round/>
              </a:ln>
              <a:effectLst/>
            </c:spPr>
          </c:errBars>
          <c:xVal>
            <c:numRef>
              <c:f>'Acetate pH=5,5'!$B$17:$B$24</c:f>
              <c:numCache>
                <c:formatCode>General</c:formatCode>
                <c:ptCount val="8"/>
                <c:pt idx="0">
                  <c:v>0</c:v>
                </c:pt>
                <c:pt idx="1">
                  <c:v>5</c:v>
                </c:pt>
                <c:pt idx="2">
                  <c:v>10</c:v>
                </c:pt>
                <c:pt idx="3">
                  <c:v>15</c:v>
                </c:pt>
                <c:pt idx="4">
                  <c:v>20</c:v>
                </c:pt>
                <c:pt idx="5">
                  <c:v>40</c:v>
                </c:pt>
                <c:pt idx="6">
                  <c:v>45</c:v>
                </c:pt>
                <c:pt idx="7">
                  <c:v>55</c:v>
                </c:pt>
              </c:numCache>
            </c:numRef>
          </c:xVal>
          <c:yVal>
            <c:numRef>
              <c:f>'Acetate pH=5,5'!$E$17:$E$24</c:f>
              <c:numCache>
                <c:formatCode>General</c:formatCode>
                <c:ptCount val="8"/>
                <c:pt idx="0">
                  <c:v>0</c:v>
                </c:pt>
                <c:pt idx="1">
                  <c:v>33.916666666666295</c:v>
                </c:pt>
                <c:pt idx="2">
                  <c:v>39.99</c:v>
                </c:pt>
                <c:pt idx="3">
                  <c:v>51.723333333333464</c:v>
                </c:pt>
                <c:pt idx="4">
                  <c:v>64.21333333333331</c:v>
                </c:pt>
                <c:pt idx="5">
                  <c:v>75.86</c:v>
                </c:pt>
                <c:pt idx="6">
                  <c:v>92.706666666666663</c:v>
                </c:pt>
                <c:pt idx="7">
                  <c:v>97.473333333333258</c:v>
                </c:pt>
              </c:numCache>
            </c:numRef>
          </c:yVal>
          <c:smooth val="0"/>
        </c:ser>
        <c:ser>
          <c:idx val="2"/>
          <c:order val="2"/>
          <c:tx>
            <c:v>DOTHA2</c:v>
          </c:tx>
          <c:spPr>
            <a:ln w="38100" cap="rnd">
              <a:solidFill>
                <a:srgbClr val="C00000"/>
              </a:solidFill>
              <a:round/>
            </a:ln>
            <a:effectLst/>
          </c:spPr>
          <c:marker>
            <c:symbol val="circle"/>
            <c:size val="5"/>
            <c:spPr>
              <a:solidFill>
                <a:srgbClr val="C00000"/>
              </a:solidFill>
              <a:ln w="19050">
                <a:solidFill>
                  <a:srgbClr val="C00000"/>
                </a:solidFill>
              </a:ln>
              <a:effectLst/>
            </c:spPr>
          </c:marker>
          <c:errBars>
            <c:errDir val="y"/>
            <c:errBarType val="both"/>
            <c:errValType val="cust"/>
            <c:noEndCap val="0"/>
            <c:plus>
              <c:numRef>
                <c:f>'Acetate pH=5,5'!$H$17:$H$24</c:f>
                <c:numCache>
                  <c:formatCode>General</c:formatCode>
                  <c:ptCount val="8"/>
                  <c:pt idx="0">
                    <c:v>0</c:v>
                  </c:pt>
                  <c:pt idx="1">
                    <c:v>0.10598742063722758</c:v>
                  </c:pt>
                  <c:pt idx="2">
                    <c:v>5.6568542494922457E-2</c:v>
                  </c:pt>
                  <c:pt idx="3">
                    <c:v>4.3588989435404589E-2</c:v>
                  </c:pt>
                  <c:pt idx="4">
                    <c:v>4.9328828623163221E-2</c:v>
                  </c:pt>
                  <c:pt idx="5">
                    <c:v>5.6568542494922457E-2</c:v>
                  </c:pt>
                  <c:pt idx="6">
                    <c:v>0.62481997407252765</c:v>
                  </c:pt>
                  <c:pt idx="7">
                    <c:v>1.5016435440321168</c:v>
                  </c:pt>
                </c:numCache>
              </c:numRef>
            </c:plus>
            <c:minus>
              <c:numRef>
                <c:f>'Acetate pH=5,5'!$H$17:$H$24</c:f>
                <c:numCache>
                  <c:formatCode>General</c:formatCode>
                  <c:ptCount val="8"/>
                  <c:pt idx="0">
                    <c:v>0</c:v>
                  </c:pt>
                  <c:pt idx="1">
                    <c:v>0.10598742063722758</c:v>
                  </c:pt>
                  <c:pt idx="2">
                    <c:v>5.6568542494922457E-2</c:v>
                  </c:pt>
                  <c:pt idx="3">
                    <c:v>4.3588989435404589E-2</c:v>
                  </c:pt>
                  <c:pt idx="4">
                    <c:v>4.9328828623163221E-2</c:v>
                  </c:pt>
                  <c:pt idx="5">
                    <c:v>5.6568542494922457E-2</c:v>
                  </c:pt>
                  <c:pt idx="6">
                    <c:v>0.62481997407252765</c:v>
                  </c:pt>
                  <c:pt idx="7">
                    <c:v>1.5016435440321168</c:v>
                  </c:pt>
                </c:numCache>
              </c:numRef>
            </c:minus>
            <c:spPr>
              <a:noFill/>
              <a:ln w="19050" cap="flat" cmpd="sng" algn="ctr">
                <a:solidFill>
                  <a:schemeClr val="tx1">
                    <a:lumMod val="65000"/>
                    <a:lumOff val="35000"/>
                  </a:schemeClr>
                </a:solidFill>
                <a:round/>
              </a:ln>
              <a:effectLst/>
            </c:spPr>
          </c:errBars>
          <c:xVal>
            <c:numRef>
              <c:f>'Acetate pH=5,5'!$B$17:$B$24</c:f>
              <c:numCache>
                <c:formatCode>General</c:formatCode>
                <c:ptCount val="8"/>
                <c:pt idx="0">
                  <c:v>0</c:v>
                </c:pt>
                <c:pt idx="1">
                  <c:v>5</c:v>
                </c:pt>
                <c:pt idx="2">
                  <c:v>10</c:v>
                </c:pt>
                <c:pt idx="3">
                  <c:v>15</c:v>
                </c:pt>
                <c:pt idx="4">
                  <c:v>20</c:v>
                </c:pt>
                <c:pt idx="5">
                  <c:v>40</c:v>
                </c:pt>
                <c:pt idx="6">
                  <c:v>45</c:v>
                </c:pt>
                <c:pt idx="7">
                  <c:v>55</c:v>
                </c:pt>
              </c:numCache>
            </c:numRef>
          </c:xVal>
          <c:yVal>
            <c:numRef>
              <c:f>'Acetate pH=5,5'!$G$17:$G$24</c:f>
              <c:numCache>
                <c:formatCode>General</c:formatCode>
                <c:ptCount val="8"/>
                <c:pt idx="0">
                  <c:v>0</c:v>
                </c:pt>
                <c:pt idx="1">
                  <c:v>99.893333333333288</c:v>
                </c:pt>
                <c:pt idx="2">
                  <c:v>99.950000000000017</c:v>
                </c:pt>
                <c:pt idx="3">
                  <c:v>99.940000000000026</c:v>
                </c:pt>
                <c:pt idx="4">
                  <c:v>99.966666666666697</c:v>
                </c:pt>
                <c:pt idx="5">
                  <c:v>99.950000000000017</c:v>
                </c:pt>
                <c:pt idx="6">
                  <c:v>99.59</c:v>
                </c:pt>
                <c:pt idx="7">
                  <c:v>99.083333333333258</c:v>
                </c:pt>
              </c:numCache>
            </c:numRef>
          </c:yVal>
          <c:smooth val="0"/>
        </c:ser>
        <c:ser>
          <c:idx val="3"/>
          <c:order val="3"/>
          <c:tx>
            <c:v>NOTHA2</c:v>
          </c:tx>
          <c:spPr>
            <a:ln w="38100" cap="rnd">
              <a:solidFill>
                <a:schemeClr val="accent1">
                  <a:lumMod val="75000"/>
                </a:schemeClr>
              </a:solidFill>
              <a:prstDash val="sysDot"/>
              <a:round/>
            </a:ln>
            <a:effectLst/>
          </c:spPr>
          <c:marker>
            <c:symbol val="circle"/>
            <c:size val="5"/>
            <c:spPr>
              <a:solidFill>
                <a:schemeClr val="accent1">
                  <a:lumMod val="75000"/>
                </a:schemeClr>
              </a:solidFill>
              <a:ln w="19050">
                <a:solidFill>
                  <a:schemeClr val="accent1">
                    <a:lumMod val="75000"/>
                  </a:schemeClr>
                </a:solidFill>
                <a:prstDash val="sysDot"/>
              </a:ln>
              <a:effectLst/>
            </c:spPr>
          </c:marker>
          <c:errBars>
            <c:errDir val="y"/>
            <c:errBarType val="both"/>
            <c:errValType val="cust"/>
            <c:noEndCap val="0"/>
            <c:plus>
              <c:numRef>
                <c:f>'Acetate pH=5,5'!$J$17:$J$24</c:f>
                <c:numCache>
                  <c:formatCode>General</c:formatCode>
                  <c:ptCount val="8"/>
                  <c:pt idx="0">
                    <c:v>0</c:v>
                  </c:pt>
                  <c:pt idx="1">
                    <c:v>0.5795112883571234</c:v>
                  </c:pt>
                  <c:pt idx="2">
                    <c:v>7.0710678118650824E-2</c:v>
                  </c:pt>
                  <c:pt idx="3">
                    <c:v>0.1418919776919452</c:v>
                  </c:pt>
                  <c:pt idx="4">
                    <c:v>0.1418919776919452</c:v>
                  </c:pt>
                  <c:pt idx="5">
                    <c:v>7.0710678118650824E-2</c:v>
                  </c:pt>
                  <c:pt idx="6">
                    <c:v>7.2111025509279225E-2</c:v>
                  </c:pt>
                  <c:pt idx="7">
                    <c:v>7.2111025509279225E-2</c:v>
                  </c:pt>
                </c:numCache>
              </c:numRef>
            </c:plus>
            <c:minus>
              <c:numRef>
                <c:f>'Acetate pH=5,5'!$J$17:$J$24</c:f>
                <c:numCache>
                  <c:formatCode>General</c:formatCode>
                  <c:ptCount val="8"/>
                  <c:pt idx="0">
                    <c:v>0</c:v>
                  </c:pt>
                  <c:pt idx="1">
                    <c:v>0.5795112883571234</c:v>
                  </c:pt>
                  <c:pt idx="2">
                    <c:v>7.0710678118650824E-2</c:v>
                  </c:pt>
                  <c:pt idx="3">
                    <c:v>0.1418919776919452</c:v>
                  </c:pt>
                  <c:pt idx="4">
                    <c:v>0.1418919776919452</c:v>
                  </c:pt>
                  <c:pt idx="5">
                    <c:v>7.0710678118650824E-2</c:v>
                  </c:pt>
                  <c:pt idx="6">
                    <c:v>7.2111025509279225E-2</c:v>
                  </c:pt>
                  <c:pt idx="7">
                    <c:v>7.2111025509279225E-2</c:v>
                  </c:pt>
                </c:numCache>
              </c:numRef>
            </c:minus>
            <c:spPr>
              <a:noFill/>
              <a:ln w="19050" cap="flat" cmpd="sng" algn="ctr">
                <a:solidFill>
                  <a:schemeClr val="tx1">
                    <a:lumMod val="65000"/>
                    <a:lumOff val="35000"/>
                  </a:schemeClr>
                </a:solidFill>
                <a:round/>
              </a:ln>
              <a:effectLst/>
            </c:spPr>
          </c:errBars>
          <c:xVal>
            <c:numRef>
              <c:f>'Acetate pH=5,5'!$B$17:$B$24</c:f>
              <c:numCache>
                <c:formatCode>General</c:formatCode>
                <c:ptCount val="8"/>
                <c:pt idx="0">
                  <c:v>0</c:v>
                </c:pt>
                <c:pt idx="1">
                  <c:v>5</c:v>
                </c:pt>
                <c:pt idx="2">
                  <c:v>10</c:v>
                </c:pt>
                <c:pt idx="3">
                  <c:v>15</c:v>
                </c:pt>
                <c:pt idx="4">
                  <c:v>20</c:v>
                </c:pt>
                <c:pt idx="5">
                  <c:v>40</c:v>
                </c:pt>
                <c:pt idx="6">
                  <c:v>45</c:v>
                </c:pt>
                <c:pt idx="7">
                  <c:v>55</c:v>
                </c:pt>
              </c:numCache>
            </c:numRef>
          </c:xVal>
          <c:yVal>
            <c:numRef>
              <c:f>'Acetate pH=5,5'!$I$17:$I$24</c:f>
              <c:numCache>
                <c:formatCode>General</c:formatCode>
                <c:ptCount val="8"/>
                <c:pt idx="0">
                  <c:v>0</c:v>
                </c:pt>
                <c:pt idx="1">
                  <c:v>99.86</c:v>
                </c:pt>
                <c:pt idx="2">
                  <c:v>99.86</c:v>
                </c:pt>
                <c:pt idx="3">
                  <c:v>99.86</c:v>
                </c:pt>
                <c:pt idx="4">
                  <c:v>99.86</c:v>
                </c:pt>
                <c:pt idx="5">
                  <c:v>99.86</c:v>
                </c:pt>
                <c:pt idx="6">
                  <c:v>99.86</c:v>
                </c:pt>
                <c:pt idx="7">
                  <c:v>99.86</c:v>
                </c:pt>
              </c:numCache>
            </c:numRef>
          </c:yVal>
          <c:smooth val="0"/>
        </c:ser>
        <c:dLbls>
          <c:showLegendKey val="0"/>
          <c:showVal val="0"/>
          <c:showCatName val="0"/>
          <c:showSerName val="0"/>
          <c:showPercent val="0"/>
          <c:showBubbleSize val="0"/>
        </c:dLbls>
        <c:axId val="-1713818368"/>
        <c:axId val="-1713822176"/>
      </c:scatterChart>
      <c:valAx>
        <c:axId val="-1713818368"/>
        <c:scaling>
          <c:orientation val="minMax"/>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3822176"/>
        <c:crosses val="autoZero"/>
        <c:crossBetween val="midCat"/>
      </c:valAx>
      <c:valAx>
        <c:axId val="-1713822176"/>
        <c:scaling>
          <c:orientation val="minMax"/>
          <c:max val="10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3818368"/>
        <c:crosses val="autoZero"/>
        <c:crossBetween val="midCat"/>
      </c:valAx>
      <c:spPr>
        <a:noFill/>
        <a:ln>
          <a:noFill/>
        </a:ln>
        <a:effectLst/>
      </c:spPr>
    </c:plotArea>
    <c:legend>
      <c:legendPos val="r"/>
      <c:layout>
        <c:manualLayout>
          <c:xMode val="edge"/>
          <c:yMode val="edge"/>
          <c:x val="0.54601569187176957"/>
          <c:y val="0.42121768855739439"/>
          <c:w val="0.38800311192297243"/>
          <c:h val="0.2985507417114578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97810717663592"/>
          <c:y val="0.12724737980318615"/>
          <c:w val="0.86196987962231275"/>
          <c:h val="0.73979841695750914"/>
        </c:manualLayout>
      </c:layout>
      <c:scatterChart>
        <c:scatterStyle val="lineMarker"/>
        <c:varyColors val="0"/>
        <c:ser>
          <c:idx val="0"/>
          <c:order val="0"/>
          <c:tx>
            <c:v>Acetate</c:v>
          </c:tx>
          <c:spPr>
            <a:ln w="38100" cap="rnd">
              <a:solidFill>
                <a:srgbClr val="C00000"/>
              </a:solidFill>
              <a:round/>
            </a:ln>
            <a:effectLst/>
          </c:spPr>
          <c:marker>
            <c:symbol val="circle"/>
            <c:size val="5"/>
            <c:spPr>
              <a:solidFill>
                <a:srgbClr val="C00000"/>
              </a:solidFill>
              <a:ln w="19050">
                <a:solidFill>
                  <a:srgbClr val="C00000"/>
                </a:solidFill>
              </a:ln>
              <a:effectLst/>
            </c:spPr>
          </c:marker>
          <c:errBars>
            <c:errDir val="y"/>
            <c:errBarType val="both"/>
            <c:errValType val="cust"/>
            <c:noEndCap val="0"/>
            <c:plus>
              <c:numRef>
                <c:f>'Acetate pH=5,5'!$H$17:$H$24</c:f>
                <c:numCache>
                  <c:formatCode>General</c:formatCode>
                  <c:ptCount val="8"/>
                  <c:pt idx="0">
                    <c:v>0</c:v>
                  </c:pt>
                  <c:pt idx="1">
                    <c:v>0.10598742063722758</c:v>
                  </c:pt>
                  <c:pt idx="2">
                    <c:v>5.6568542494922457E-2</c:v>
                  </c:pt>
                  <c:pt idx="3">
                    <c:v>4.3588989435404589E-2</c:v>
                  </c:pt>
                  <c:pt idx="4">
                    <c:v>4.9328828623163221E-2</c:v>
                  </c:pt>
                  <c:pt idx="5">
                    <c:v>5.6568542494922457E-2</c:v>
                  </c:pt>
                  <c:pt idx="6">
                    <c:v>0.62481997407252765</c:v>
                  </c:pt>
                  <c:pt idx="7">
                    <c:v>1.5016435440321168</c:v>
                  </c:pt>
                </c:numCache>
              </c:numRef>
            </c:plus>
            <c:minus>
              <c:numRef>
                <c:f>'Acetate pH=5,5'!$H$17:$H$24</c:f>
                <c:numCache>
                  <c:formatCode>General</c:formatCode>
                  <c:ptCount val="8"/>
                  <c:pt idx="0">
                    <c:v>0</c:v>
                  </c:pt>
                  <c:pt idx="1">
                    <c:v>0.10598742063722758</c:v>
                  </c:pt>
                  <c:pt idx="2">
                    <c:v>5.6568542494922457E-2</c:v>
                  </c:pt>
                  <c:pt idx="3">
                    <c:v>4.3588989435404589E-2</c:v>
                  </c:pt>
                  <c:pt idx="4">
                    <c:v>4.9328828623163221E-2</c:v>
                  </c:pt>
                  <c:pt idx="5">
                    <c:v>5.6568542494922457E-2</c:v>
                  </c:pt>
                  <c:pt idx="6">
                    <c:v>0.62481997407252765</c:v>
                  </c:pt>
                  <c:pt idx="7">
                    <c:v>1.5016435440321168</c:v>
                  </c:pt>
                </c:numCache>
              </c:numRef>
            </c:minus>
            <c:spPr>
              <a:noFill/>
              <a:ln w="9525" cap="flat" cmpd="sng" algn="ctr">
                <a:solidFill>
                  <a:schemeClr val="tx1">
                    <a:lumMod val="65000"/>
                    <a:lumOff val="35000"/>
                  </a:schemeClr>
                </a:solidFill>
                <a:round/>
              </a:ln>
              <a:effectLst/>
            </c:spPr>
          </c:errBars>
          <c:xVal>
            <c:numRef>
              <c:f>'Acetate pH=5,5'!$B$17:$B$24</c:f>
              <c:numCache>
                <c:formatCode>General</c:formatCode>
                <c:ptCount val="8"/>
                <c:pt idx="0">
                  <c:v>0</c:v>
                </c:pt>
                <c:pt idx="1">
                  <c:v>5</c:v>
                </c:pt>
                <c:pt idx="2">
                  <c:v>10</c:v>
                </c:pt>
                <c:pt idx="3">
                  <c:v>15</c:v>
                </c:pt>
                <c:pt idx="4">
                  <c:v>20</c:v>
                </c:pt>
                <c:pt idx="5">
                  <c:v>40</c:v>
                </c:pt>
                <c:pt idx="6">
                  <c:v>45</c:v>
                </c:pt>
                <c:pt idx="7">
                  <c:v>55</c:v>
                </c:pt>
              </c:numCache>
            </c:numRef>
          </c:xVal>
          <c:yVal>
            <c:numRef>
              <c:f>'Acetate pH=5,5'!$G$17:$G$24</c:f>
              <c:numCache>
                <c:formatCode>General</c:formatCode>
                <c:ptCount val="8"/>
                <c:pt idx="0">
                  <c:v>0</c:v>
                </c:pt>
                <c:pt idx="1">
                  <c:v>99.893333333333288</c:v>
                </c:pt>
                <c:pt idx="2">
                  <c:v>99.950000000000017</c:v>
                </c:pt>
                <c:pt idx="3">
                  <c:v>99.940000000000026</c:v>
                </c:pt>
                <c:pt idx="4">
                  <c:v>99.966666666666697</c:v>
                </c:pt>
                <c:pt idx="5">
                  <c:v>99.950000000000017</c:v>
                </c:pt>
                <c:pt idx="6">
                  <c:v>99.59</c:v>
                </c:pt>
                <c:pt idx="7">
                  <c:v>99.083333333333258</c:v>
                </c:pt>
              </c:numCache>
            </c:numRef>
          </c:yVal>
          <c:smooth val="0"/>
        </c:ser>
        <c:ser>
          <c:idx val="2"/>
          <c:order val="1"/>
          <c:tx>
            <c:v>Chloride</c:v>
          </c:tx>
          <c:spPr>
            <a:ln w="25400" cap="flat" cmpd="sng" algn="ctr">
              <a:solidFill>
                <a:schemeClr val="accent3"/>
              </a:solidFill>
              <a:prstDash val="sysDash"/>
            </a:ln>
            <a:effectLst/>
          </c:spPr>
          <c:marker>
            <c:symbol val="circle"/>
            <c:size val="5"/>
            <c:spPr>
              <a:solidFill>
                <a:schemeClr val="lt1"/>
              </a:solidFill>
              <a:ln w="12700" cap="flat" cmpd="sng" algn="ctr">
                <a:solidFill>
                  <a:schemeClr val="accent3"/>
                </a:solidFill>
                <a:prstDash val="solid"/>
              </a:ln>
              <a:effectLst/>
            </c:spPr>
          </c:marker>
          <c:errBars>
            <c:errDir val="y"/>
            <c:errBarType val="both"/>
            <c:errValType val="cust"/>
            <c:noEndCap val="0"/>
            <c:plus>
              <c:numRef>
                <c:f>'Acetate pH=5,5'!$Q$17:$Q$24</c:f>
                <c:numCache>
                  <c:formatCode>General</c:formatCode>
                  <c:ptCount val="8"/>
                  <c:pt idx="0">
                    <c:v>0</c:v>
                  </c:pt>
                  <c:pt idx="1">
                    <c:v>0.70710678118654757</c:v>
                  </c:pt>
                  <c:pt idx="2">
                    <c:v>0.70710678118654757</c:v>
                  </c:pt>
                  <c:pt idx="3">
                    <c:v>0.70710678118654757</c:v>
                  </c:pt>
                  <c:pt idx="4">
                    <c:v>0.70710678118654757</c:v>
                  </c:pt>
                  <c:pt idx="5">
                    <c:v>0.70710678118654757</c:v>
                  </c:pt>
                  <c:pt idx="6">
                    <c:v>0.70710678118654757</c:v>
                  </c:pt>
                  <c:pt idx="7">
                    <c:v>0.70710678118654757</c:v>
                  </c:pt>
                </c:numCache>
              </c:numRef>
            </c:plus>
            <c:minus>
              <c:numRef>
                <c:f>'Acetate pH=5,5'!$Q$17:$Q$24</c:f>
                <c:numCache>
                  <c:formatCode>General</c:formatCode>
                  <c:ptCount val="8"/>
                  <c:pt idx="0">
                    <c:v>0</c:v>
                  </c:pt>
                  <c:pt idx="1">
                    <c:v>0.70710678118654757</c:v>
                  </c:pt>
                  <c:pt idx="2">
                    <c:v>0.70710678118654757</c:v>
                  </c:pt>
                  <c:pt idx="3">
                    <c:v>0.70710678118654757</c:v>
                  </c:pt>
                  <c:pt idx="4">
                    <c:v>0.70710678118654757</c:v>
                  </c:pt>
                  <c:pt idx="5">
                    <c:v>0.70710678118654757</c:v>
                  </c:pt>
                  <c:pt idx="6">
                    <c:v>0.70710678118654757</c:v>
                  </c:pt>
                  <c:pt idx="7">
                    <c:v>0.70710678118654757</c:v>
                  </c:pt>
                </c:numCache>
              </c:numRef>
            </c:minus>
            <c:spPr>
              <a:noFill/>
              <a:ln w="9525" cap="flat" cmpd="sng" algn="ctr">
                <a:solidFill>
                  <a:schemeClr val="tx1">
                    <a:lumMod val="65000"/>
                    <a:lumOff val="35000"/>
                  </a:schemeClr>
                </a:solidFill>
                <a:round/>
              </a:ln>
              <a:effectLst/>
            </c:spPr>
          </c:errBars>
          <c:xVal>
            <c:numRef>
              <c:f>'Acetate pH=5,5'!$O$17:$O$24</c:f>
              <c:numCache>
                <c:formatCode>General</c:formatCode>
                <c:ptCount val="8"/>
                <c:pt idx="0">
                  <c:v>0</c:v>
                </c:pt>
                <c:pt idx="1">
                  <c:v>5</c:v>
                </c:pt>
                <c:pt idx="2">
                  <c:v>10</c:v>
                </c:pt>
                <c:pt idx="3">
                  <c:v>15</c:v>
                </c:pt>
                <c:pt idx="4">
                  <c:v>20</c:v>
                </c:pt>
                <c:pt idx="5">
                  <c:v>40</c:v>
                </c:pt>
                <c:pt idx="6">
                  <c:v>45</c:v>
                </c:pt>
                <c:pt idx="7">
                  <c:v>55</c:v>
                </c:pt>
              </c:numCache>
            </c:numRef>
          </c:xVal>
          <c:yVal>
            <c:numRef>
              <c:f>'Acetate pH=5,5'!$P$17:$P$24</c:f>
              <c:numCache>
                <c:formatCode>General</c:formatCode>
                <c:ptCount val="8"/>
                <c:pt idx="0">
                  <c:v>0</c:v>
                </c:pt>
                <c:pt idx="1">
                  <c:v>99.5</c:v>
                </c:pt>
                <c:pt idx="2">
                  <c:v>99.5</c:v>
                </c:pt>
                <c:pt idx="3">
                  <c:v>99.5</c:v>
                </c:pt>
                <c:pt idx="4">
                  <c:v>99.5</c:v>
                </c:pt>
                <c:pt idx="5">
                  <c:v>99.5</c:v>
                </c:pt>
                <c:pt idx="6">
                  <c:v>99.5</c:v>
                </c:pt>
                <c:pt idx="7">
                  <c:v>99.5</c:v>
                </c:pt>
              </c:numCache>
            </c:numRef>
          </c:yVal>
          <c:smooth val="0"/>
        </c:ser>
        <c:dLbls>
          <c:showLegendKey val="0"/>
          <c:showVal val="0"/>
          <c:showCatName val="0"/>
          <c:showSerName val="0"/>
          <c:showPercent val="0"/>
          <c:showBubbleSize val="0"/>
        </c:dLbls>
        <c:axId val="-1713824352"/>
        <c:axId val="-1713825984"/>
      </c:scatterChart>
      <c:valAx>
        <c:axId val="-1713824352"/>
        <c:scaling>
          <c:orientation val="minMax"/>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3825984"/>
        <c:crosses val="autoZero"/>
        <c:crossBetween val="midCat"/>
      </c:valAx>
      <c:valAx>
        <c:axId val="-1713825984"/>
        <c:scaling>
          <c:orientation val="minMax"/>
          <c:max val="10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3824352"/>
        <c:crosses val="autoZero"/>
        <c:crossBetween val="midCat"/>
      </c:valAx>
      <c:spPr>
        <a:noFill/>
        <a:ln>
          <a:noFill/>
        </a:ln>
        <a:effectLst/>
      </c:spPr>
    </c:plotArea>
    <c:legend>
      <c:legendPos val="r"/>
      <c:layout>
        <c:manualLayout>
          <c:xMode val="edge"/>
          <c:yMode val="edge"/>
          <c:x val="0.50965689595444219"/>
          <c:y val="0.48990593657272008"/>
          <c:w val="0.43333004698275329"/>
          <c:h val="0.249684143789634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D40E3001-98A5-45D2-9AE5-2B62B38E217F}" type="datetimeFigureOut">
              <a:rPr lang="en-US" smtClean="0"/>
              <a:pPr/>
              <a:t>6/24/2015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4AD6A4-4B47-47A6-995A-7DD9AE6098F6}" type="slidenum">
              <a:rPr lang="en-US" smtClean="0"/>
              <a:pPr/>
              <a:t>‹#›</a:t>
            </a:fld>
            <a:endParaRPr lang="en-US"/>
          </a:p>
        </p:txBody>
      </p:sp>
    </p:spTree>
    <p:extLst>
      <p:ext uri="{BB962C8B-B14F-4D97-AF65-F5344CB8AC3E}">
        <p14:creationId xmlns:p14="http://schemas.microsoft.com/office/powerpoint/2010/main" val="3109046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6A609C-3144-4579-BC22-B2033730E4A4}" type="datetimeFigureOut">
              <a:rPr lang="en-US" smtClean="0"/>
              <a:pPr/>
              <a:t>6/24/2015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2AF3A4-9EA5-4C2F-BF15-294D4C77234A}" type="slidenum">
              <a:rPr lang="en-US" smtClean="0"/>
              <a:pPr/>
              <a:t>‹#›</a:t>
            </a:fld>
            <a:endParaRPr lang="en-US"/>
          </a:p>
        </p:txBody>
      </p:sp>
    </p:spTree>
    <p:extLst>
      <p:ext uri="{BB962C8B-B14F-4D97-AF65-F5344CB8AC3E}">
        <p14:creationId xmlns:p14="http://schemas.microsoft.com/office/powerpoint/2010/main" val="551398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noProof="0" dirty="0" smtClean="0"/>
              <a:t>Mortality</a:t>
            </a:r>
            <a:r>
              <a:rPr lang="fr-CA" dirty="0" smtClean="0"/>
              <a:t> of prostate</a:t>
            </a:r>
            <a:r>
              <a:rPr lang="fr-CA" baseline="0" dirty="0" smtClean="0"/>
              <a:t> cancer</a:t>
            </a:r>
            <a:endParaRPr lang="fr-CA" dirty="0"/>
          </a:p>
        </p:txBody>
      </p:sp>
      <p:sp>
        <p:nvSpPr>
          <p:cNvPr id="4" name="Espace réservé du numéro de diapositive 3"/>
          <p:cNvSpPr>
            <a:spLocks noGrp="1"/>
          </p:cNvSpPr>
          <p:nvPr>
            <p:ph type="sldNum" sz="quarter" idx="10"/>
          </p:nvPr>
        </p:nvSpPr>
        <p:spPr/>
        <p:txBody>
          <a:bodyPr/>
          <a:lstStyle/>
          <a:p>
            <a:fld id="{FD2AF3A4-9EA5-4C2F-BF15-294D4C77234A}" type="slidenum">
              <a:rPr lang="en-US" smtClean="0"/>
              <a:pPr/>
              <a:t>3</a:t>
            </a:fld>
            <a:endParaRPr lang="en-US"/>
          </a:p>
        </p:txBody>
      </p:sp>
    </p:spTree>
    <p:extLst>
      <p:ext uri="{BB962C8B-B14F-4D97-AF65-F5344CB8AC3E}">
        <p14:creationId xmlns:p14="http://schemas.microsoft.com/office/powerpoint/2010/main" val="978420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Highly expressed</a:t>
            </a:r>
            <a:r>
              <a:rPr lang="en-US" baseline="0" dirty="0" smtClean="0"/>
              <a:t> on prostate cancer cells</a:t>
            </a:r>
          </a:p>
          <a:p>
            <a:endParaRPr lang="en-US" dirty="0"/>
          </a:p>
        </p:txBody>
      </p:sp>
      <p:sp>
        <p:nvSpPr>
          <p:cNvPr id="4" name="Slide Number Placeholder 3"/>
          <p:cNvSpPr>
            <a:spLocks noGrp="1"/>
          </p:cNvSpPr>
          <p:nvPr>
            <p:ph type="sldNum" sz="quarter" idx="10"/>
          </p:nvPr>
        </p:nvSpPr>
        <p:spPr/>
        <p:txBody>
          <a:bodyPr/>
          <a:lstStyle/>
          <a:p>
            <a:fld id="{FD2AF3A4-9EA5-4C2F-BF15-294D4C77234A}" type="slidenum">
              <a:rPr lang="en-US" smtClean="0"/>
              <a:pPr/>
              <a:t>4</a:t>
            </a:fld>
            <a:endParaRPr lang="en-US"/>
          </a:p>
        </p:txBody>
      </p:sp>
    </p:spTree>
    <p:extLst>
      <p:ext uri="{BB962C8B-B14F-4D97-AF65-F5344CB8AC3E}">
        <p14:creationId xmlns:p14="http://schemas.microsoft.com/office/powerpoint/2010/main" val="144178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5</a:t>
            </a:fld>
            <a:endParaRPr lang="en-US"/>
          </a:p>
        </p:txBody>
      </p:sp>
    </p:spTree>
    <p:extLst>
      <p:ext uri="{BB962C8B-B14F-4D97-AF65-F5344CB8AC3E}">
        <p14:creationId xmlns:p14="http://schemas.microsoft.com/office/powerpoint/2010/main" val="1853534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a:ln/>
        </p:spPr>
      </p:sp>
      <p:sp>
        <p:nvSpPr>
          <p:cNvPr id="84995" name="Espace réservé des commentaires 2"/>
          <p:cNvSpPr>
            <a:spLocks noGrp="1"/>
          </p:cNvSpPr>
          <p:nvPr>
            <p:ph type="body" idx="1"/>
          </p:nvPr>
        </p:nvSpPr>
        <p:spPr>
          <a:noFill/>
        </p:spPr>
        <p:txBody>
          <a:bodyPr/>
          <a:lstStyle/>
          <a:p>
            <a:r>
              <a:rPr lang="en-US" altLang="fr-FR" dirty="0" smtClean="0"/>
              <a:t>Using </a:t>
            </a:r>
            <a:r>
              <a:rPr lang="en-US" altLang="fr-FR" dirty="0" err="1" smtClean="0"/>
              <a:t>Demobesin</a:t>
            </a:r>
            <a:r>
              <a:rPr lang="en-US" altLang="fr-FR" dirty="0" smtClean="0"/>
              <a:t> 4 a GRPR agonist as standard peptide, we studied the effect of the </a:t>
            </a:r>
            <a:r>
              <a:rPr lang="en-US" altLang="fr-FR" dirty="0" err="1" smtClean="0"/>
              <a:t>radiometal</a:t>
            </a:r>
            <a:r>
              <a:rPr lang="en-US" altLang="fr-FR" dirty="0" smtClean="0"/>
              <a:t>, </a:t>
            </a:r>
            <a:r>
              <a:rPr lang="en-US" altLang="fr-FR" dirty="0" err="1" smtClean="0"/>
              <a:t>chelator</a:t>
            </a:r>
            <a:r>
              <a:rPr lang="en-US" altLang="fr-FR" dirty="0" smtClean="0"/>
              <a:t>, linker and valence on the physicochemical, biological and pharmacokinetic properties of the peptides. We also performed a comparative study between GRPR agonist and antagonist</a:t>
            </a:r>
          </a:p>
          <a:p>
            <a:r>
              <a:rPr lang="en-US" altLang="fr-FR" dirty="0" smtClean="0"/>
              <a:t>One change at a time to do a fair comparison</a:t>
            </a:r>
            <a:endParaRPr lang="fr-CA" altLang="fr-FR" dirty="0" smtClean="0"/>
          </a:p>
        </p:txBody>
      </p:sp>
      <p:sp>
        <p:nvSpPr>
          <p:cNvPr id="84996" name="Espace réservé du numéro de diapositive 3"/>
          <p:cNvSpPr>
            <a:spLocks noGrp="1"/>
          </p:cNvSpPr>
          <p:nvPr>
            <p:ph type="sldNum" sz="quarter" idx="5"/>
          </p:nvPr>
        </p:nvSpPr>
        <p:spPr>
          <a:noFill/>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53CA5424-C1C8-4D64-BD7C-83FF0156D6DD}" type="slidenum">
              <a:rPr lang="fr-CA" altLang="fr-FR" smtClean="0">
                <a:latin typeface="Arial" charset="0"/>
              </a:rPr>
              <a:pPr eaLnBrk="1" hangingPunct="1"/>
              <a:t>9</a:t>
            </a:fld>
            <a:endParaRPr lang="fr-CA" altLang="fr-FR" smtClean="0">
              <a:latin typeface="Arial" charset="0"/>
            </a:endParaRPr>
          </a:p>
        </p:txBody>
      </p:sp>
    </p:spTree>
    <p:extLst>
      <p:ext uri="{BB962C8B-B14F-4D97-AF65-F5344CB8AC3E}">
        <p14:creationId xmlns:p14="http://schemas.microsoft.com/office/powerpoint/2010/main" val="2917140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noProof="0" dirty="0" smtClean="0"/>
              <a:t>So, our group is</a:t>
            </a:r>
            <a:r>
              <a:rPr lang="en-CA" baseline="0" noProof="0" dirty="0" smtClean="0"/>
              <a:t> interested in </a:t>
            </a:r>
            <a:r>
              <a:rPr lang="en-CA" baseline="0" noProof="0" dirty="0" err="1" smtClean="0"/>
              <a:t>bifunctionnal</a:t>
            </a:r>
            <a:r>
              <a:rPr lang="en-CA" baseline="0" noProof="0" dirty="0" smtClean="0"/>
              <a:t> chelators for copper, </a:t>
            </a:r>
            <a:r>
              <a:rPr lang="en-CA" baseline="0" noProof="0" dirty="0" err="1" smtClean="0"/>
              <a:t>galium</a:t>
            </a:r>
            <a:r>
              <a:rPr lang="en-CA" baseline="0" noProof="0" dirty="0" smtClean="0"/>
              <a:t> and other radiometals. </a:t>
            </a:r>
            <a:r>
              <a:rPr lang="en-CA" noProof="0" dirty="0" smtClean="0"/>
              <a:t>Of copper’s </a:t>
            </a:r>
            <a:r>
              <a:rPr lang="en-CA" baseline="0" noProof="0" dirty="0" smtClean="0"/>
              <a:t>5 radioisotopes, copper 64 is the most used in radiopharmaceutical research due to its wide availability. It has a 12.7 hours half-life and emits beta minus, electron capture and low energy positrons, </a:t>
            </a:r>
            <a:r>
              <a:rPr lang="en-CA" baseline="0" noProof="0" dirty="0" err="1" smtClean="0"/>
              <a:t>wich</a:t>
            </a:r>
            <a:r>
              <a:rPr lang="en-CA" baseline="0" noProof="0" dirty="0" smtClean="0"/>
              <a:t> is ideal for PET Imaging. Copper is usually carried in the body by means of a </a:t>
            </a:r>
            <a:r>
              <a:rPr lang="en-CA" baseline="0" noProof="0" dirty="0" err="1" smtClean="0"/>
              <a:t>bifunctionnal</a:t>
            </a:r>
            <a:r>
              <a:rPr lang="en-CA" baseline="0" noProof="0" dirty="0" smtClean="0"/>
              <a:t> chelator that is also coupled to a bioactive molecule such as a peptide, an antibody or a protein that acts as a transporter. Here are a few of them that have been studied. Most of them bear carboxylic acid pendant arms and form stable copper complexes. However, there always is an interest in developing more BFCs, in order to better modulate the transporter’s kinetics.</a:t>
            </a:r>
            <a:endParaRPr lang="en-CA" noProof="0"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10</a:t>
            </a:fld>
            <a:endParaRPr lang="en-US"/>
          </a:p>
        </p:txBody>
      </p:sp>
    </p:spTree>
    <p:extLst>
      <p:ext uri="{BB962C8B-B14F-4D97-AF65-F5344CB8AC3E}">
        <p14:creationId xmlns:p14="http://schemas.microsoft.com/office/powerpoint/2010/main" val="590984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To take advantage of the macrocyclic effect, we developed nucleophilic </a:t>
            </a:r>
            <a:r>
              <a:rPr lang="en-CA" sz="1200" i="1" dirty="0" smtClean="0"/>
              <a:t>N</a:t>
            </a:r>
            <a:r>
              <a:rPr lang="en-CA" sz="1200" dirty="0" smtClean="0"/>
              <a:t>-methyl-</a:t>
            </a:r>
            <a:r>
              <a:rPr lang="en-CA" sz="1200" dirty="0" err="1" smtClean="0"/>
              <a:t>hydroxamate</a:t>
            </a:r>
            <a:r>
              <a:rPr lang="en-CA" sz="1200" dirty="0" smtClean="0"/>
              <a:t>-derived</a:t>
            </a:r>
            <a:r>
              <a:rPr lang="fr-CA" sz="1200" dirty="0" smtClean="0"/>
              <a:t> </a:t>
            </a:r>
            <a:r>
              <a:rPr lang="en-CA" sz="1200" dirty="0" smtClean="0"/>
              <a:t>from </a:t>
            </a:r>
            <a:r>
              <a:rPr lang="en-CA" sz="1200" dirty="0" err="1" smtClean="0"/>
              <a:t>cyclen</a:t>
            </a:r>
            <a:r>
              <a:rPr lang="en-CA" sz="1200" dirty="0" smtClean="0"/>
              <a:t> </a:t>
            </a:r>
            <a:r>
              <a:rPr lang="en-CA" sz="1200" dirty="0" err="1" smtClean="0"/>
              <a:t>macrocycles</a:t>
            </a:r>
            <a:r>
              <a:rPr lang="en-CA" sz="1200" dirty="0" smtClean="0"/>
              <a:t>, named DOTHA</a:t>
            </a:r>
            <a:r>
              <a:rPr lang="en-CA" sz="1200" baseline="-25000" dirty="0" smtClean="0"/>
              <a:t>2</a:t>
            </a:r>
            <a:r>
              <a:rPr lang="en-CA" sz="1200" baseline="0" dirty="0" smtClean="0"/>
              <a:t>. Our hypotheses was that these nucleophilic pendant arms would form complexes faster and be more stable.  It is the first time such a functional group is studied</a:t>
            </a:r>
            <a:r>
              <a:rPr lang="en-CA" sz="1200" dirty="0" smtClean="0"/>
              <a:t> for the copper</a:t>
            </a:r>
            <a:r>
              <a:rPr lang="en-CA" sz="1200" baseline="0" dirty="0" smtClean="0"/>
              <a:t> 64 </a:t>
            </a:r>
            <a:r>
              <a:rPr lang="en-CA" sz="1200" dirty="0" smtClean="0"/>
              <a:t>labeling of peptide-based biomolecules. So, our</a:t>
            </a:r>
            <a:r>
              <a:rPr lang="en-CA" sz="1200" baseline="0" dirty="0" smtClean="0"/>
              <a:t> two </a:t>
            </a:r>
            <a:r>
              <a:rPr lang="en-CA" sz="1200" baseline="0" dirty="0" err="1" smtClean="0"/>
              <a:t>bifunctionnal</a:t>
            </a:r>
            <a:r>
              <a:rPr lang="en-CA" sz="1200" baseline="0" dirty="0" smtClean="0"/>
              <a:t> chelators were synthesized in solution, starting off with their pendant arms in 4 straight forward steps</a:t>
            </a:r>
            <a:endParaRPr lang="fr-CA"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11</a:t>
            </a:fld>
            <a:endParaRPr lang="en-US"/>
          </a:p>
        </p:txBody>
      </p:sp>
    </p:spTree>
    <p:extLst>
      <p:ext uri="{BB962C8B-B14F-4D97-AF65-F5344CB8AC3E}">
        <p14:creationId xmlns:p14="http://schemas.microsoft.com/office/powerpoint/2010/main" val="109050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noProof="0" dirty="0" smtClean="0"/>
              <a:t>As you can see in this comparative study, these complete complexations in five minutes at room temperature are superior to those of the DOTA and NOTA carboxylic acid reference compounds, which take an hour to achieve the same yields. The kinetics were the same using acetate and chloride </a:t>
            </a:r>
            <a:r>
              <a:rPr lang="en-CA" baseline="0" noProof="0" dirty="0" err="1" smtClean="0"/>
              <a:t>counterions</a:t>
            </a:r>
            <a:r>
              <a:rPr lang="en-CA" baseline="0" noProof="0" dirty="0" smtClean="0"/>
              <a:t>, which proves the versatility of our chelators. Moreover, we were able to achieve</a:t>
            </a:r>
            <a:r>
              <a:rPr lang="en-CA" noProof="0" dirty="0" smtClean="0"/>
              <a:t> excellent specific activities</a:t>
            </a:r>
            <a:r>
              <a:rPr lang="en-CA" baseline="0" noProof="0" dirty="0" smtClean="0"/>
              <a:t>. Then, the radiolabeling kinetics were challenged in different conditions</a:t>
            </a:r>
            <a:endParaRPr lang="en-CA" noProof="0"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12</a:t>
            </a:fld>
            <a:endParaRPr lang="en-US"/>
          </a:p>
        </p:txBody>
      </p:sp>
    </p:spTree>
    <p:extLst>
      <p:ext uri="{BB962C8B-B14F-4D97-AF65-F5344CB8AC3E}">
        <p14:creationId xmlns:p14="http://schemas.microsoft.com/office/powerpoint/2010/main" val="2706102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noProof="0" dirty="0" smtClean="0"/>
              <a:t>The stabilities were assessed under physiological conditions, which shows the same full stability for our compounds than for NOTA. Once our chelators’ were proven to be very stable, we got interested in their in vivo behaviour.</a:t>
            </a:r>
            <a:endParaRPr lang="en-CA" noProof="0"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13</a:t>
            </a:fld>
            <a:endParaRPr lang="en-US"/>
          </a:p>
        </p:txBody>
      </p:sp>
    </p:spTree>
    <p:extLst>
      <p:ext uri="{BB962C8B-B14F-4D97-AF65-F5344CB8AC3E}">
        <p14:creationId xmlns:p14="http://schemas.microsoft.com/office/powerpoint/2010/main" val="4039871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lab</a:t>
            </a:r>
            <a:r>
              <a:rPr lang="en-US" baseline="0" dirty="0" smtClean="0"/>
              <a:t> </a:t>
            </a:r>
            <a:r>
              <a:rPr lang="en-US" dirty="0" smtClean="0"/>
              <a:t>developed new class of chelator</a:t>
            </a:r>
            <a:r>
              <a:rPr lang="en-US" baseline="0" dirty="0" smtClean="0"/>
              <a:t> for fast labelling </a:t>
            </a:r>
            <a:endParaRPr lang="en-US" dirty="0"/>
          </a:p>
        </p:txBody>
      </p:sp>
      <p:sp>
        <p:nvSpPr>
          <p:cNvPr id="4" name="Slide Number Placeholder 3"/>
          <p:cNvSpPr>
            <a:spLocks noGrp="1"/>
          </p:cNvSpPr>
          <p:nvPr>
            <p:ph type="sldNum" sz="quarter" idx="10"/>
          </p:nvPr>
        </p:nvSpPr>
        <p:spPr/>
        <p:txBody>
          <a:bodyPr/>
          <a:lstStyle/>
          <a:p>
            <a:fld id="{FD2AF3A4-9EA5-4C2F-BF15-294D4C77234A}" type="slidenum">
              <a:rPr lang="en-US" smtClean="0"/>
              <a:pPr/>
              <a:t>15</a:t>
            </a:fld>
            <a:endParaRPr lang="en-US"/>
          </a:p>
        </p:txBody>
      </p:sp>
    </p:spTree>
    <p:extLst>
      <p:ext uri="{BB962C8B-B14F-4D97-AF65-F5344CB8AC3E}">
        <p14:creationId xmlns:p14="http://schemas.microsoft.com/office/powerpoint/2010/main" val="42278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21</a:t>
            </a:fld>
            <a:endParaRPr lang="en-US"/>
          </a:p>
        </p:txBody>
      </p:sp>
    </p:spTree>
    <p:extLst>
      <p:ext uri="{BB962C8B-B14F-4D97-AF65-F5344CB8AC3E}">
        <p14:creationId xmlns:p14="http://schemas.microsoft.com/office/powerpoint/2010/main" val="2785965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D2AF3A4-9EA5-4C2F-BF15-294D4C77234A}" type="slidenum">
              <a:rPr lang="en-US" smtClean="0"/>
              <a:pPr/>
              <a:t>22</a:t>
            </a:fld>
            <a:endParaRPr lang="en-US"/>
          </a:p>
        </p:txBody>
      </p:sp>
    </p:spTree>
    <p:extLst>
      <p:ext uri="{BB962C8B-B14F-4D97-AF65-F5344CB8AC3E}">
        <p14:creationId xmlns:p14="http://schemas.microsoft.com/office/powerpoint/2010/main" val="4230249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CA" noProof="0" dirty="0" smtClean="0"/>
              <a:t>So, our group is</a:t>
            </a:r>
            <a:r>
              <a:rPr lang="en-CA" baseline="0" noProof="0" dirty="0" smtClean="0"/>
              <a:t> interested in </a:t>
            </a:r>
            <a:r>
              <a:rPr lang="en-CA" baseline="0" noProof="0" dirty="0" err="1" smtClean="0"/>
              <a:t>bifunctionnal</a:t>
            </a:r>
            <a:r>
              <a:rPr lang="en-CA" baseline="0" noProof="0" dirty="0" smtClean="0"/>
              <a:t> </a:t>
            </a:r>
            <a:r>
              <a:rPr lang="en-CA" baseline="0" noProof="0" dirty="0" err="1" smtClean="0"/>
              <a:t>chelators</a:t>
            </a:r>
            <a:r>
              <a:rPr lang="en-CA" baseline="0" noProof="0" dirty="0" smtClean="0"/>
              <a:t> for copper, </a:t>
            </a:r>
            <a:r>
              <a:rPr lang="en-CA" baseline="0" noProof="0" dirty="0" err="1" smtClean="0"/>
              <a:t>galium</a:t>
            </a:r>
            <a:r>
              <a:rPr lang="en-CA" baseline="0" noProof="0" dirty="0" smtClean="0"/>
              <a:t> and other </a:t>
            </a:r>
            <a:r>
              <a:rPr lang="en-CA" baseline="0" noProof="0" dirty="0" err="1" smtClean="0"/>
              <a:t>radiometals</a:t>
            </a:r>
            <a:r>
              <a:rPr lang="en-CA" baseline="0" noProof="0" dirty="0" smtClean="0"/>
              <a:t>. </a:t>
            </a:r>
            <a:r>
              <a:rPr lang="en-CA" noProof="0" dirty="0" smtClean="0"/>
              <a:t>Of copper’s </a:t>
            </a:r>
            <a:r>
              <a:rPr lang="en-CA" baseline="0" noProof="0" dirty="0" smtClean="0"/>
              <a:t>5 radioisotopes, copper 64 is the most used in radiopharmaceutical research due to its wide availability. It has a 12.7 hours half-life and emits beta minus, electron capture and low energy positrons, </a:t>
            </a:r>
            <a:r>
              <a:rPr lang="en-CA" baseline="0" noProof="0" dirty="0" err="1" smtClean="0"/>
              <a:t>wich</a:t>
            </a:r>
            <a:r>
              <a:rPr lang="en-CA" baseline="0" noProof="0" dirty="0" smtClean="0"/>
              <a:t> is ideal for PET Imaging. Copper is usually carried in the body by means of a </a:t>
            </a:r>
            <a:r>
              <a:rPr lang="en-CA" baseline="0" noProof="0" dirty="0" err="1" smtClean="0"/>
              <a:t>bifunctionnal</a:t>
            </a:r>
            <a:r>
              <a:rPr lang="en-CA" baseline="0" noProof="0" dirty="0" smtClean="0"/>
              <a:t> </a:t>
            </a:r>
            <a:r>
              <a:rPr lang="en-CA" baseline="0" noProof="0" dirty="0" err="1" smtClean="0"/>
              <a:t>chelator</a:t>
            </a:r>
            <a:r>
              <a:rPr lang="en-CA" baseline="0" noProof="0" dirty="0" smtClean="0"/>
              <a:t> that is also coupled to a bioactive molecule such as a peptide, an antibody or a protein that acts as a transporter. Here are a few of them that have been studied. Most of them bear carboxylic acid pendant arms and form stable copper complexes. However, there always is an interest in developing more BFCs, in order to better modulate the transporter’s kinetics.</a:t>
            </a:r>
            <a:endParaRPr lang="en-CA" noProof="0" dirty="0"/>
          </a:p>
        </p:txBody>
      </p:sp>
      <p:sp>
        <p:nvSpPr>
          <p:cNvPr id="4" name="Espace réservé du numéro de diapositive 3"/>
          <p:cNvSpPr>
            <a:spLocks noGrp="1"/>
          </p:cNvSpPr>
          <p:nvPr>
            <p:ph type="sldNum" sz="quarter" idx="10"/>
          </p:nvPr>
        </p:nvSpPr>
        <p:spPr/>
        <p:txBody>
          <a:bodyPr/>
          <a:lstStyle/>
          <a:p>
            <a:fld id="{FE334262-1017-4977-BA9E-7BDF42DA184D}" type="slidenum">
              <a:rPr lang="fr-CA" smtClean="0"/>
              <a:pPr/>
              <a:t>28</a:t>
            </a:fld>
            <a:endParaRPr lang="fr-CA"/>
          </a:p>
        </p:txBody>
      </p:sp>
    </p:spTree>
    <p:extLst>
      <p:ext uri="{BB962C8B-B14F-4D97-AF65-F5344CB8AC3E}">
        <p14:creationId xmlns:p14="http://schemas.microsoft.com/office/powerpoint/2010/main" val="73626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40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6EB367F3-9766-4F0D-A803-6E5428B437AA}" type="datetime1">
              <a:rPr lang="en-US" smtClean="0"/>
              <a:pPr/>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760C43-1290-47B8-A861-F0DC164958EA}" type="datetime1">
              <a:rPr lang="en-US" smtClean="0"/>
              <a:pPr/>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0A1C99-5F8B-4C69-9169-39B89A1E2798}" type="datetime1">
              <a:rPr lang="en-US" smtClean="0"/>
              <a:pPr/>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AA98FB-A82A-45C0-9C82-7643EE4A69F2}" type="datetime1">
              <a:rPr lang="en-US" smtClean="0"/>
              <a:pPr/>
              <a:t>6/24/2015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EB9C60-4483-4DD3-B9A9-BACD6366E6C0}" type="datetime1">
              <a:rPr lang="en-US" smtClean="0"/>
              <a:pPr/>
              <a:t>6/24/2015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90E7DB-5DCA-4992-BD41-AAB6CCFC656C}" type="datetime1">
              <a:rPr lang="en-US" smtClean="0"/>
              <a:pPr/>
              <a:t>6/24/2015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B7727-E2AC-43B3-8735-D1241A7DC606}" type="datetime1">
              <a:rPr lang="en-US" smtClean="0"/>
              <a:pPr/>
              <a:t>6/24/2015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200598-3A5C-49CD-AAE8-C8AB01B44389}" type="datetime1">
              <a:rPr lang="en-US" smtClean="0"/>
              <a:pPr/>
              <a:t>6/24/2015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E1C9B34-B7F9-492B-BCAF-D42E254E9925}" type="datetime1">
              <a:rPr lang="en-US" smtClean="0"/>
              <a:pPr/>
              <a:t>6/24/2015</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BEF9C8-1A1C-44D2-BBD7-9423F37683CD}" type="datetime1">
              <a:rPr lang="en-US" smtClean="0"/>
              <a:pPr/>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2E9DE9-FEA2-4956-8A82-31BBC84BCC22}" type="datetime1">
              <a:rPr lang="en-US" smtClean="0"/>
              <a:pPr/>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582BE1C-4085-43C4-B3B4-258ED7C59A68}" type="datetime1">
              <a:rPr lang="en-US" smtClean="0"/>
              <a:pPr/>
              <a:t>6/24/2015</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spcBef>
          <a:spcPct val="0"/>
        </a:spcBef>
        <a:buNone/>
        <a:defRPr sz="3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2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ellsighttech.com/technology/pet.html"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emf"/><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gif"/><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chem.ucla.edu/harding/IGOC/A/amino_acid.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41.e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14400" y="3530949"/>
            <a:ext cx="6665937" cy="2070469"/>
            <a:chOff x="1327567" y="3568331"/>
            <a:chExt cx="6209110" cy="1822847"/>
          </a:xfrm>
        </p:grpSpPr>
        <p:pic>
          <p:nvPicPr>
            <p:cNvPr id="4" name="Picture 221" descr="H:\Projets TEP- CIMS\A86 Page WEB du CIMS\A86 Page WEB CIMS 2009-03-26 8h34\Page Accueil printemps.jpg"/>
            <p:cNvPicPr>
              <a:picLocks noChangeAspect="1" noChangeArrowheads="1"/>
            </p:cNvPicPr>
            <p:nvPr/>
          </p:nvPicPr>
          <p:blipFill>
            <a:blip r:embed="rId2" cstate="print"/>
            <a:srcRect/>
            <a:stretch>
              <a:fillRect/>
            </a:stretch>
          </p:blipFill>
          <p:spPr bwMode="auto">
            <a:xfrm>
              <a:off x="4539873" y="3568331"/>
              <a:ext cx="2996804" cy="1822847"/>
            </a:xfrm>
            <a:prstGeom prst="rect">
              <a:avLst/>
            </a:prstGeom>
            <a:ln>
              <a:noFill/>
            </a:ln>
            <a:effectLst>
              <a:outerShdw blurRad="292100" dist="139700" dir="2700000" algn="tl" rotWithShape="0">
                <a:srgbClr val="333333">
                  <a:alpha val="65000"/>
                </a:srgbClr>
              </a:outerShdw>
            </a:effectLst>
          </p:spPr>
        </p:pic>
        <p:pic>
          <p:nvPicPr>
            <p:cNvPr id="5" name="Picture 4" descr="Maquette du projet d'agrandissement"/>
            <p:cNvPicPr>
              <a:picLocks noChangeAspect="1" noChangeArrowheads="1"/>
            </p:cNvPicPr>
            <p:nvPr/>
          </p:nvPicPr>
          <p:blipFill rotWithShape="1">
            <a:blip r:embed="rId3" cstate="print"/>
            <a:srcRect r="59046" b="22097"/>
            <a:stretch/>
          </p:blipFill>
          <p:spPr bwMode="auto">
            <a:xfrm>
              <a:off x="1327567" y="3568331"/>
              <a:ext cx="3212306" cy="18228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6" name="Rectangle 5"/>
          <p:cNvSpPr/>
          <p:nvPr/>
        </p:nvSpPr>
        <p:spPr>
          <a:xfrm>
            <a:off x="6934200" y="5943600"/>
            <a:ext cx="1609736" cy="369332"/>
          </a:xfrm>
          <a:prstGeom prst="rect">
            <a:avLst/>
          </a:prstGeom>
        </p:spPr>
        <p:txBody>
          <a:bodyPr wrap="none">
            <a:spAutoFit/>
          </a:bodyPr>
          <a:lstStyle/>
          <a:p>
            <a:pPr lvl="0">
              <a:spcBef>
                <a:spcPct val="20000"/>
              </a:spcBef>
              <a:buClr>
                <a:srgbClr val="A9A57C"/>
              </a:buClr>
            </a:pPr>
            <a:r>
              <a:rPr lang="en-US" dirty="0" smtClean="0">
                <a:solidFill>
                  <a:srgbClr val="2F2B20"/>
                </a:solidFill>
              </a:rPr>
              <a:t>24</a:t>
            </a:r>
            <a:r>
              <a:rPr lang="en-US" baseline="30000" dirty="0" smtClean="0">
                <a:solidFill>
                  <a:srgbClr val="2F2B20"/>
                </a:solidFill>
              </a:rPr>
              <a:t>th</a:t>
            </a:r>
            <a:r>
              <a:rPr lang="en-US" dirty="0" smtClean="0">
                <a:solidFill>
                  <a:srgbClr val="2F2B20"/>
                </a:solidFill>
              </a:rPr>
              <a:t> </a:t>
            </a:r>
            <a:r>
              <a:rPr lang="en-US" dirty="0" smtClean="0">
                <a:solidFill>
                  <a:srgbClr val="2F2B20"/>
                </a:solidFill>
              </a:rPr>
              <a:t>June </a:t>
            </a:r>
            <a:r>
              <a:rPr lang="en-US" dirty="0">
                <a:solidFill>
                  <a:srgbClr val="2F2B20"/>
                </a:solidFill>
              </a:rPr>
              <a:t>2015</a:t>
            </a:r>
          </a:p>
        </p:txBody>
      </p:sp>
      <p:sp>
        <p:nvSpPr>
          <p:cNvPr id="7" name="Title 1"/>
          <p:cNvSpPr>
            <a:spLocks noGrp="1"/>
          </p:cNvSpPr>
          <p:nvPr>
            <p:ph type="ctrTitle"/>
          </p:nvPr>
        </p:nvSpPr>
        <p:spPr>
          <a:xfrm>
            <a:off x="507989" y="533400"/>
            <a:ext cx="7485515" cy="1173293"/>
          </a:xfrm>
        </p:spPr>
        <p:txBody>
          <a:bodyPr>
            <a:normAutofit fontScale="90000"/>
          </a:bodyPr>
          <a:lstStyle/>
          <a:p>
            <a:pPr algn="l"/>
            <a:r>
              <a:rPr lang="en-CA" sz="2400" b="1" dirty="0"/>
              <a:t>Biological evaluation of </a:t>
            </a:r>
            <a:r>
              <a:rPr lang="en-CA" sz="2400" b="1" baseline="30000" dirty="0"/>
              <a:t>64</a:t>
            </a:r>
            <a:r>
              <a:rPr lang="en-CA" sz="2400" b="1" dirty="0"/>
              <a:t>Cu-radiolabeled gastrin-releasing peptide receptors antagonist conjugated to</a:t>
            </a:r>
            <a:r>
              <a:rPr lang="en-US" sz="2400" b="1" dirty="0"/>
              <a:t> DOTHA</a:t>
            </a:r>
            <a:r>
              <a:rPr lang="en-US" sz="2400" b="1" baseline="-25000" dirty="0"/>
              <a:t>2 </a:t>
            </a:r>
            <a:r>
              <a:rPr lang="en-US" sz="2400" b="1" dirty="0"/>
              <a:t>a new bifunctional chelator bearing hydroxamic acid arms</a:t>
            </a:r>
            <a:endParaRPr lang="en-US" sz="2400" dirty="0"/>
          </a:p>
        </p:txBody>
      </p:sp>
      <p:sp>
        <p:nvSpPr>
          <p:cNvPr id="8" name="Subtitle 2"/>
          <p:cNvSpPr>
            <a:spLocks noGrp="1"/>
          </p:cNvSpPr>
          <p:nvPr>
            <p:ph type="subTitle" idx="1"/>
          </p:nvPr>
        </p:nvSpPr>
        <p:spPr>
          <a:xfrm>
            <a:off x="625765" y="2004567"/>
            <a:ext cx="7347611" cy="1234259"/>
          </a:xfrm>
        </p:spPr>
        <p:txBody>
          <a:bodyPr>
            <a:normAutofit fontScale="92500" lnSpcReduction="20000"/>
          </a:bodyPr>
          <a:lstStyle/>
          <a:p>
            <a:pPr algn="ctr"/>
            <a:r>
              <a:rPr lang="en-US" sz="2600" dirty="0">
                <a:solidFill>
                  <a:schemeClr val="tx1"/>
                </a:solidFill>
              </a:rPr>
              <a:t>Nematallah Mansour</a:t>
            </a:r>
          </a:p>
          <a:p>
            <a:pPr algn="ctr"/>
            <a:r>
              <a:rPr lang="en-US" sz="1800" dirty="0" smtClean="0">
                <a:solidFill>
                  <a:schemeClr val="tx1"/>
                </a:solidFill>
              </a:rPr>
              <a:t>Department </a:t>
            </a:r>
            <a:r>
              <a:rPr lang="en-US" sz="1800" dirty="0">
                <a:solidFill>
                  <a:schemeClr val="tx1"/>
                </a:solidFill>
              </a:rPr>
              <a:t>of Nuclear Medicine and Radiobiology, FMSS,</a:t>
            </a:r>
          </a:p>
          <a:p>
            <a:pPr algn="ctr"/>
            <a:r>
              <a:rPr lang="fr-CA" sz="1800" dirty="0">
                <a:solidFill>
                  <a:schemeClr val="tx1"/>
                </a:solidFill>
              </a:rPr>
              <a:t>Université</a:t>
            </a:r>
            <a:r>
              <a:rPr lang="en-US" sz="1800" dirty="0">
                <a:solidFill>
                  <a:schemeClr val="tx1"/>
                </a:solidFill>
              </a:rPr>
              <a:t> de Sherbrooke; CIMS, CRCHUS, Sherbrooke       </a:t>
            </a:r>
          </a:p>
          <a:p>
            <a:pPr algn="ctr"/>
            <a:r>
              <a:rPr lang="en-US" dirty="0" smtClean="0">
                <a:solidFill>
                  <a:schemeClr val="tx1"/>
                </a:solidFill>
              </a:rPr>
              <a:t>Supervisors: Prof. </a:t>
            </a:r>
            <a:r>
              <a:rPr lang="en-US" dirty="0">
                <a:solidFill>
                  <a:schemeClr val="tx1"/>
                </a:solidFill>
              </a:rPr>
              <a:t>Brigitte </a:t>
            </a:r>
            <a:r>
              <a:rPr lang="en-US" dirty="0" err="1">
                <a:solidFill>
                  <a:schemeClr val="tx1"/>
                </a:solidFill>
              </a:rPr>
              <a:t>Gu</a:t>
            </a:r>
            <a:r>
              <a:rPr lang="fr-CA" dirty="0" err="1" smtClean="0">
                <a:solidFill>
                  <a:schemeClr val="tx1"/>
                </a:solidFill>
              </a:rPr>
              <a:t>érin</a:t>
            </a:r>
            <a:r>
              <a:rPr lang="fr-CA" dirty="0">
                <a:solidFill>
                  <a:schemeClr val="tx1"/>
                </a:solidFill>
              </a:rPr>
              <a:t> </a:t>
            </a:r>
            <a:r>
              <a:rPr lang="fr-CA" dirty="0" smtClean="0">
                <a:solidFill>
                  <a:schemeClr val="tx1"/>
                </a:solidFill>
              </a:rPr>
              <a:t>and </a:t>
            </a:r>
            <a:r>
              <a:rPr lang="en-US" dirty="0" smtClean="0">
                <a:solidFill>
                  <a:schemeClr val="tx1"/>
                </a:solidFill>
              </a:rPr>
              <a:t>Prof. Roger </a:t>
            </a:r>
            <a:r>
              <a:rPr lang="en-US" dirty="0" err="1" smtClean="0">
                <a:solidFill>
                  <a:schemeClr val="tx1"/>
                </a:solidFill>
              </a:rPr>
              <a:t>Lecomte</a:t>
            </a:r>
            <a:endParaRPr lang="en-US" sz="1800" dirty="0">
              <a:solidFill>
                <a:schemeClr val="tx1"/>
              </a:solidFill>
            </a:endParaRPr>
          </a:p>
        </p:txBody>
      </p:sp>
    </p:spTree>
    <p:extLst>
      <p:ext uri="{BB962C8B-B14F-4D97-AF65-F5344CB8AC3E}">
        <p14:creationId xmlns:p14="http://schemas.microsoft.com/office/powerpoint/2010/main" val="39550810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a:xfrm>
            <a:off x="457200" y="1600200"/>
            <a:ext cx="7620000" cy="3124200"/>
          </a:xfrm>
        </p:spPr>
        <p:txBody>
          <a:bodyPr>
            <a:normAutofit/>
          </a:bodyPr>
          <a:lstStyle/>
          <a:p>
            <a:r>
              <a:rPr lang="en-US" sz="2800" dirty="0">
                <a:ln w="0"/>
              </a:rPr>
              <a:t>Introduction</a:t>
            </a:r>
          </a:p>
          <a:p>
            <a:r>
              <a:rPr lang="en-US" sz="2800" dirty="0" smtClean="0">
                <a:ln w="0"/>
              </a:rPr>
              <a:t>Hypothesis </a:t>
            </a:r>
            <a:r>
              <a:rPr lang="en-US" sz="2800" dirty="0">
                <a:ln w="0"/>
              </a:rPr>
              <a:t>of the Project</a:t>
            </a:r>
          </a:p>
          <a:p>
            <a:r>
              <a:rPr lang="en-US" sz="2800" dirty="0" smtClean="0">
                <a:ln w="0"/>
              </a:rPr>
              <a:t>Compound Structure</a:t>
            </a:r>
          </a:p>
          <a:p>
            <a:r>
              <a:rPr lang="en-US" sz="2800" dirty="0"/>
              <a:t>Experimental </a:t>
            </a:r>
            <a:r>
              <a:rPr lang="en-US" sz="2800" dirty="0" smtClean="0"/>
              <a:t>Methods</a:t>
            </a:r>
          </a:p>
          <a:p>
            <a:r>
              <a:rPr lang="en-US" sz="2800" dirty="0" smtClean="0">
                <a:ln w="0"/>
              </a:rPr>
              <a:t>Results</a:t>
            </a:r>
            <a:endParaRPr lang="en-US" sz="2800" dirty="0">
              <a:ln w="0"/>
            </a:endParaRPr>
          </a:p>
          <a:p>
            <a:r>
              <a:rPr lang="en-US" sz="2800" dirty="0" smtClean="0">
                <a:ln w="0"/>
              </a:rPr>
              <a:t>Conclusions</a:t>
            </a:r>
            <a:endParaRPr lang="en-US" sz="2800" dirty="0">
              <a:ln w="0"/>
            </a:endParaRPr>
          </a:p>
        </p:txBody>
      </p:sp>
    </p:spTree>
    <p:extLst>
      <p:ext uri="{BB962C8B-B14F-4D97-AF65-F5344CB8AC3E}">
        <p14:creationId xmlns:p14="http://schemas.microsoft.com/office/powerpoint/2010/main" val="426882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7620000" cy="4343400"/>
          </a:xfrm>
        </p:spPr>
        <p:txBody>
          <a:bodyPr>
            <a:normAutofit/>
          </a:bodyPr>
          <a:lstStyle/>
          <a:p>
            <a:r>
              <a:rPr lang="en-US" sz="2400" dirty="0" smtClean="0">
                <a:ln w="0"/>
              </a:rPr>
              <a:t>Cancer is the leading cause of death in Canada.</a:t>
            </a:r>
          </a:p>
          <a:p>
            <a:endParaRPr lang="en-US" sz="2400" dirty="0" smtClean="0">
              <a:ln w="0"/>
            </a:endParaRPr>
          </a:p>
          <a:p>
            <a:r>
              <a:rPr lang="en-US" sz="2400" dirty="0" smtClean="0">
                <a:ln w="0"/>
              </a:rPr>
              <a:t>Prostate cancer is the 3</a:t>
            </a:r>
            <a:r>
              <a:rPr lang="en-US" sz="2400" baseline="30000" dirty="0" smtClean="0">
                <a:ln w="0"/>
              </a:rPr>
              <a:t>rd</a:t>
            </a:r>
            <a:r>
              <a:rPr lang="en-US" sz="2400" dirty="0" smtClean="0">
                <a:ln w="0"/>
              </a:rPr>
              <a:t> cause </a:t>
            </a:r>
            <a:r>
              <a:rPr lang="en-US" sz="2400" dirty="0">
                <a:ln w="0"/>
              </a:rPr>
              <a:t>of </a:t>
            </a:r>
            <a:r>
              <a:rPr lang="fr-CA" sz="2400" dirty="0"/>
              <a:t>« cancer » </a:t>
            </a:r>
            <a:r>
              <a:rPr lang="en-US" sz="2400" dirty="0" smtClean="0">
                <a:ln w="0"/>
              </a:rPr>
              <a:t>death </a:t>
            </a:r>
            <a:r>
              <a:rPr lang="en-US" sz="2400" dirty="0">
                <a:ln w="0"/>
              </a:rPr>
              <a:t>in </a:t>
            </a:r>
            <a:r>
              <a:rPr lang="en-US" sz="2400" dirty="0" smtClean="0">
                <a:ln w="0"/>
              </a:rPr>
              <a:t>men.</a:t>
            </a:r>
            <a:endParaRPr lang="en-US" sz="2400" dirty="0">
              <a:ln w="0"/>
            </a:endParaRPr>
          </a:p>
          <a:p>
            <a:endParaRPr lang="en-US" sz="2400" dirty="0" smtClean="0">
              <a:ln w="0"/>
            </a:endParaRPr>
          </a:p>
          <a:p>
            <a:r>
              <a:rPr lang="en-US" sz="2400" dirty="0" smtClean="0">
                <a:ln w="0"/>
              </a:rPr>
              <a:t>On average (daily):</a:t>
            </a:r>
          </a:p>
          <a:p>
            <a:pPr lvl="1"/>
            <a:r>
              <a:rPr lang="en-US" sz="2400" dirty="0" smtClean="0">
                <a:ln w="0"/>
              </a:rPr>
              <a:t>65 Canadian will </a:t>
            </a:r>
            <a:r>
              <a:rPr lang="en-US" sz="2400" dirty="0">
                <a:ln w="0"/>
              </a:rPr>
              <a:t>be </a:t>
            </a:r>
            <a:r>
              <a:rPr lang="en-US" sz="2400" dirty="0" smtClean="0">
                <a:ln w="0"/>
              </a:rPr>
              <a:t>diagnosed.</a:t>
            </a:r>
          </a:p>
          <a:p>
            <a:pPr lvl="1"/>
            <a:r>
              <a:rPr lang="en-US" sz="2400" dirty="0" smtClean="0">
                <a:ln w="0"/>
              </a:rPr>
              <a:t>11 Canadian men will die.</a:t>
            </a:r>
            <a:endParaRPr lang="en-US" sz="2400" dirty="0">
              <a:ln w="0"/>
            </a:endParaRPr>
          </a:p>
          <a:p>
            <a:endParaRPr lang="en-US" sz="24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
        <p:nvSpPr>
          <p:cNvPr id="6" name="Title 1"/>
          <p:cNvSpPr txBox="1">
            <a:spLocks/>
          </p:cNvSpPr>
          <p:nvPr/>
        </p:nvSpPr>
        <p:spPr>
          <a:xfrm>
            <a:off x="457200" y="274638"/>
            <a:ext cx="8074588"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cap="none" spc="-100" baseline="0">
                <a:ln>
                  <a:noFill/>
                </a:ln>
                <a:solidFill>
                  <a:schemeClr val="tx2"/>
                </a:solidFill>
                <a:effectLst/>
                <a:latin typeface="+mj-lt"/>
                <a:ea typeface="+mj-ea"/>
                <a:cs typeface="+mj-cs"/>
              </a:defRPr>
            </a:lvl1pPr>
          </a:lstStyle>
          <a:p>
            <a:r>
              <a:rPr lang="en-US" dirty="0" smtClean="0"/>
              <a:t>Introduction</a:t>
            </a:r>
          </a:p>
          <a:p>
            <a:r>
              <a:rPr lang="en-US" dirty="0" smtClean="0"/>
              <a:t>Prostate </a:t>
            </a:r>
            <a:r>
              <a:rPr lang="en-US" dirty="0"/>
              <a:t>c</a:t>
            </a:r>
            <a:r>
              <a:rPr lang="en-US" dirty="0" smtClean="0"/>
              <a:t>ancer statistics </a:t>
            </a:r>
            <a:r>
              <a:rPr lang="en-US" dirty="0"/>
              <a:t>in 2013 (Canada)</a:t>
            </a:r>
          </a:p>
        </p:txBody>
      </p:sp>
      <p:grpSp>
        <p:nvGrpSpPr>
          <p:cNvPr id="7" name="Group 6"/>
          <p:cNvGrpSpPr/>
          <p:nvPr/>
        </p:nvGrpSpPr>
        <p:grpSpPr>
          <a:xfrm>
            <a:off x="5105400" y="3172665"/>
            <a:ext cx="3227035" cy="2847135"/>
            <a:chOff x="2250829" y="2107656"/>
            <a:chExt cx="4023001" cy="3067054"/>
          </a:xfrm>
        </p:grpSpPr>
        <p:grpSp>
          <p:nvGrpSpPr>
            <p:cNvPr id="8" name="Group 7"/>
            <p:cNvGrpSpPr/>
            <p:nvPr/>
          </p:nvGrpSpPr>
          <p:grpSpPr>
            <a:xfrm>
              <a:off x="2250829" y="2107656"/>
              <a:ext cx="4023001" cy="3067054"/>
              <a:chOff x="1752600" y="2057400"/>
              <a:chExt cx="3007539" cy="2946285"/>
            </a:xfrm>
          </p:grpSpPr>
          <p:sp>
            <p:nvSpPr>
              <p:cNvPr id="11" name="Pie 10"/>
              <p:cNvSpPr/>
              <p:nvPr/>
            </p:nvSpPr>
            <p:spPr>
              <a:xfrm rot="5400000">
                <a:off x="1752600" y="2057400"/>
                <a:ext cx="2895600" cy="2895600"/>
              </a:xfrm>
              <a:prstGeom prst="pi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Pie 11"/>
              <p:cNvSpPr/>
              <p:nvPr/>
            </p:nvSpPr>
            <p:spPr>
              <a:xfrm rot="21410665">
                <a:off x="1836732" y="2283526"/>
                <a:ext cx="2923407" cy="2720159"/>
              </a:xfrm>
              <a:prstGeom prst="pie">
                <a:avLst>
                  <a:gd name="adj1" fmla="val 175063"/>
                  <a:gd name="adj2" fmla="val 5585628"/>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9" name="Rectangle 8"/>
            <p:cNvSpPr/>
            <p:nvPr/>
          </p:nvSpPr>
          <p:spPr>
            <a:xfrm>
              <a:off x="2599496" y="2623922"/>
              <a:ext cx="2938135" cy="830997"/>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187,600</a:t>
              </a:r>
            </a:p>
            <a:p>
              <a:pPr algn="ctr"/>
              <a:r>
                <a:rPr lang="en-US" sz="2400" dirty="0" smtClean="0">
                  <a:ln w="0"/>
                </a:rPr>
                <a:t>Cancer cases</a:t>
              </a:r>
              <a:r>
                <a:rPr lang="en-US" sz="2400" b="0" cap="none" spc="0" dirty="0" smtClean="0">
                  <a:ln w="0"/>
                  <a:solidFill>
                    <a:schemeClr val="tx1"/>
                  </a:solidFill>
                </a:rPr>
                <a:t> </a:t>
              </a:r>
            </a:p>
          </p:txBody>
        </p:sp>
        <p:sp>
          <p:nvSpPr>
            <p:cNvPr id="10" name="Rectangle 9"/>
            <p:cNvSpPr/>
            <p:nvPr/>
          </p:nvSpPr>
          <p:spPr>
            <a:xfrm>
              <a:off x="3994504" y="3728172"/>
              <a:ext cx="2045364" cy="1015663"/>
            </a:xfrm>
            <a:prstGeom prst="rect">
              <a:avLst/>
            </a:prstGeom>
            <a:noFill/>
          </p:spPr>
          <p:txBody>
            <a:bodyPr wrap="square" lIns="91440" tIns="45720" rIns="91440" bIns="45720">
              <a:spAutoFit/>
            </a:bodyPr>
            <a:lstStyle/>
            <a:p>
              <a:pPr algn="ctr"/>
              <a:r>
                <a:rPr lang="en-US" sz="2000" b="0" cap="none" spc="0" dirty="0" smtClean="0">
                  <a:ln w="0"/>
                  <a:solidFill>
                    <a:schemeClr val="tx1"/>
                  </a:solidFill>
                </a:rPr>
                <a:t>25 %</a:t>
              </a:r>
            </a:p>
            <a:p>
              <a:pPr algn="ctr"/>
              <a:r>
                <a:rPr lang="en-US" sz="2000" dirty="0" smtClean="0">
                  <a:ln w="0"/>
                </a:rPr>
                <a:t>(Prostate Cancer)</a:t>
              </a:r>
              <a:endParaRPr lang="en-US" sz="2000" dirty="0">
                <a:ln w="0"/>
              </a:endParaRPr>
            </a:p>
          </p:txBody>
        </p:sp>
      </p:grpSp>
      <p:sp>
        <p:nvSpPr>
          <p:cNvPr id="13" name="Footer Placeholder 3"/>
          <p:cNvSpPr txBox="1">
            <a:spLocks/>
          </p:cNvSpPr>
          <p:nvPr/>
        </p:nvSpPr>
        <p:spPr>
          <a:xfrm>
            <a:off x="356198" y="6091354"/>
            <a:ext cx="7924800" cy="711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600" dirty="0" smtClean="0">
                <a:solidFill>
                  <a:schemeClr val="tx1"/>
                </a:solidFill>
              </a:rPr>
              <a:t>- Advisory Committee on Cancer Statistics (2013). Canadian Cancer Statistics 2013. Toronto, ON, Canadian Cancer Society</a:t>
            </a:r>
          </a:p>
        </p:txBody>
      </p:sp>
    </p:spTree>
    <p:extLst>
      <p:ext uri="{BB962C8B-B14F-4D97-AF65-F5344CB8AC3E}">
        <p14:creationId xmlns:p14="http://schemas.microsoft.com/office/powerpoint/2010/main" val="2436803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br>
              <a:rPr lang="en-US" dirty="0" smtClean="0"/>
            </a:br>
            <a:r>
              <a:rPr lang="en-US" dirty="0" smtClean="0"/>
              <a:t>Expression of </a:t>
            </a:r>
            <a:r>
              <a:rPr lang="fr-CA" dirty="0" smtClean="0"/>
              <a:t>Peptide </a:t>
            </a:r>
            <a:r>
              <a:rPr lang="en-US" dirty="0" smtClean="0"/>
              <a:t>Receptors</a:t>
            </a:r>
            <a:endParaRPr lang="en-US" dirty="0"/>
          </a:p>
        </p:txBody>
      </p:sp>
      <p:sp>
        <p:nvSpPr>
          <p:cNvPr id="7" name="Rectangle 6"/>
          <p:cNvSpPr/>
          <p:nvPr/>
        </p:nvSpPr>
        <p:spPr>
          <a:xfrm>
            <a:off x="2967985" y="3598002"/>
            <a:ext cx="2485297" cy="692497"/>
          </a:xfrm>
          <a:prstGeom prst="rect">
            <a:avLst/>
          </a:prstGeom>
          <a:noFill/>
        </p:spPr>
        <p:txBody>
          <a:bodyPr wrap="none" lIns="68580" tIns="34290" rIns="68580" bIns="34290">
            <a:spAutoFit/>
          </a:bodyPr>
          <a:lstStyle/>
          <a:p>
            <a:pPr algn="ctr"/>
            <a:r>
              <a:rPr lang="en-US" sz="4050" dirty="0">
                <a:ln w="0"/>
              </a:rPr>
              <a:t>Cancer Cell</a:t>
            </a:r>
          </a:p>
        </p:txBody>
      </p:sp>
      <p:sp>
        <p:nvSpPr>
          <p:cNvPr id="8" name="Footer Placeholder 3"/>
          <p:cNvSpPr txBox="1">
            <a:spLocks/>
          </p:cNvSpPr>
          <p:nvPr/>
        </p:nvSpPr>
        <p:spPr>
          <a:xfrm>
            <a:off x="468491" y="6119524"/>
            <a:ext cx="5981531" cy="473772"/>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600" dirty="0">
                <a:solidFill>
                  <a:schemeClr val="tx1"/>
                </a:solidFill>
              </a:rPr>
              <a:t>- </a:t>
            </a:r>
            <a:r>
              <a:rPr lang="en-US" sz="1600" dirty="0" err="1">
                <a:solidFill>
                  <a:schemeClr val="tx1"/>
                </a:solidFill>
              </a:rPr>
              <a:t>Wenbin</a:t>
            </a:r>
            <a:r>
              <a:rPr lang="en-US" sz="1600" dirty="0">
                <a:solidFill>
                  <a:schemeClr val="tx1"/>
                </a:solidFill>
              </a:rPr>
              <a:t> et al. </a:t>
            </a:r>
            <a:r>
              <a:rPr lang="en-US" sz="1600" i="1" dirty="0">
                <a:solidFill>
                  <a:schemeClr val="tx1"/>
                </a:solidFill>
              </a:rPr>
              <a:t>Molecular Imaging</a:t>
            </a:r>
            <a:r>
              <a:rPr lang="en-US" sz="1600" dirty="0">
                <a:solidFill>
                  <a:schemeClr val="tx1"/>
                </a:solidFill>
              </a:rPr>
              <a:t>. ISBN: 978-953-51-0359-2.</a:t>
            </a:r>
          </a:p>
          <a:p>
            <a:pPr algn="just"/>
            <a:r>
              <a:rPr lang="en-US" sz="1600" dirty="0">
                <a:solidFill>
                  <a:schemeClr val="tx1"/>
                </a:solidFill>
              </a:rPr>
              <a:t>- </a:t>
            </a:r>
            <a:r>
              <a:rPr lang="en-US" sz="1600" dirty="0" err="1">
                <a:solidFill>
                  <a:schemeClr val="tx1"/>
                </a:solidFill>
              </a:rPr>
              <a:t>Roesler</a:t>
            </a:r>
            <a:r>
              <a:rPr lang="en-US" sz="1600" dirty="0">
                <a:solidFill>
                  <a:schemeClr val="tx1"/>
                </a:solidFill>
              </a:rPr>
              <a:t> R, et al. </a:t>
            </a:r>
            <a:r>
              <a:rPr lang="en-US" sz="1600" i="1" dirty="0" err="1">
                <a:solidFill>
                  <a:schemeClr val="tx1"/>
                </a:solidFill>
              </a:rPr>
              <a:t>Neuropsychol</a:t>
            </a:r>
            <a:r>
              <a:rPr lang="en-US" sz="1600" dirty="0">
                <a:solidFill>
                  <a:schemeClr val="tx1"/>
                </a:solidFill>
              </a:rPr>
              <a:t>. 2007;1(2):118-123</a:t>
            </a:r>
          </a:p>
        </p:txBody>
      </p:sp>
      <p:sp>
        <p:nvSpPr>
          <p:cNvPr id="17" name="Rectangle 16"/>
          <p:cNvSpPr/>
          <p:nvPr/>
        </p:nvSpPr>
        <p:spPr>
          <a:xfrm>
            <a:off x="393228" y="5193089"/>
            <a:ext cx="6985140" cy="461665"/>
          </a:xfrm>
          <a:prstGeom prst="rect">
            <a:avLst/>
          </a:prstGeom>
        </p:spPr>
        <p:txBody>
          <a:bodyPr wrap="square">
            <a:spAutoFit/>
          </a:bodyPr>
          <a:lstStyle/>
          <a:p>
            <a:r>
              <a:rPr lang="en-US" sz="2400" dirty="0">
                <a:ln w="0"/>
              </a:rPr>
              <a:t>Targets for peptide-based radiopharmaceuticals</a:t>
            </a:r>
          </a:p>
        </p:txBody>
      </p:sp>
      <p:pic>
        <p:nvPicPr>
          <p:cNvPr id="18" name="Picture 17"/>
          <p:cNvPicPr>
            <a:picLocks noChangeAspect="1"/>
          </p:cNvPicPr>
          <p:nvPr/>
        </p:nvPicPr>
        <p:blipFill>
          <a:blip r:embed="rId3" cstate="print"/>
          <a:stretch>
            <a:fillRect/>
          </a:stretch>
        </p:blipFill>
        <p:spPr>
          <a:xfrm>
            <a:off x="6072911" y="4083754"/>
            <a:ext cx="1062509" cy="1062509"/>
          </a:xfrm>
          <a:prstGeom prst="rect">
            <a:avLst/>
          </a:prstGeom>
        </p:spPr>
      </p:pic>
      <p:grpSp>
        <p:nvGrpSpPr>
          <p:cNvPr id="3" name="Group 2"/>
          <p:cNvGrpSpPr/>
          <p:nvPr/>
        </p:nvGrpSpPr>
        <p:grpSpPr>
          <a:xfrm>
            <a:off x="1148444" y="1808422"/>
            <a:ext cx="6237512" cy="3356613"/>
            <a:chOff x="1410157" y="2111989"/>
            <a:chExt cx="5970355" cy="3149624"/>
          </a:xfrm>
        </p:grpSpPr>
        <p:sp>
          <p:nvSpPr>
            <p:cNvPr id="4" name="Arc 3"/>
            <p:cNvSpPr/>
            <p:nvPr/>
          </p:nvSpPr>
          <p:spPr>
            <a:xfrm rot="16200000">
              <a:off x="3219925" y="1809275"/>
              <a:ext cx="1946912" cy="4957763"/>
            </a:xfrm>
            <a:prstGeom prst="arc">
              <a:avLst>
                <a:gd name="adj1" fmla="val 16921936"/>
                <a:gd name="adj2" fmla="val 5042601"/>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Block Arc 4"/>
            <p:cNvSpPr/>
            <p:nvPr/>
          </p:nvSpPr>
          <p:spPr>
            <a:xfrm rot="9185102">
              <a:off x="2107072" y="3370121"/>
              <a:ext cx="456313" cy="236524"/>
            </a:xfrm>
            <a:prstGeom prst="blockArc">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6" name="5-Point Star 5"/>
            <p:cNvSpPr/>
            <p:nvPr/>
          </p:nvSpPr>
          <p:spPr>
            <a:xfrm rot="1751868">
              <a:off x="3230657" y="3052684"/>
              <a:ext cx="457200" cy="317165"/>
            </a:xfrm>
            <a:prstGeom prst="star5">
              <a:avLst>
                <a:gd name="adj" fmla="val 0"/>
                <a:gd name="hf" fmla="val 105146"/>
                <a:gd name="vf" fmla="val 11055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1410157" y="2865019"/>
              <a:ext cx="1376980" cy="346249"/>
            </a:xfrm>
            <a:prstGeom prst="rect">
              <a:avLst/>
            </a:prstGeom>
            <a:noFill/>
          </p:spPr>
          <p:txBody>
            <a:bodyPr wrap="none" lIns="68580" tIns="34290" rIns="68580" bIns="34290">
              <a:spAutoFit/>
            </a:bodyPr>
            <a:lstStyle/>
            <a:p>
              <a:pPr algn="ctr"/>
              <a:r>
                <a:rPr lang="en-US" dirty="0">
                  <a:ln w="0"/>
                </a:rPr>
                <a:t>Somatostatin</a:t>
              </a:r>
            </a:p>
          </p:txBody>
        </p:sp>
        <p:sp>
          <p:nvSpPr>
            <p:cNvPr id="10" name="Rectangle 9"/>
            <p:cNvSpPr/>
            <p:nvPr/>
          </p:nvSpPr>
          <p:spPr>
            <a:xfrm>
              <a:off x="2308849" y="2149124"/>
              <a:ext cx="1660858" cy="623248"/>
            </a:xfrm>
            <a:prstGeom prst="rect">
              <a:avLst/>
            </a:prstGeom>
            <a:noFill/>
          </p:spPr>
          <p:txBody>
            <a:bodyPr wrap="square" lIns="68580" tIns="34290" rIns="68580" bIns="34290">
              <a:spAutoFit/>
            </a:bodyPr>
            <a:lstStyle/>
            <a:p>
              <a:pPr algn="ctr"/>
              <a:r>
                <a:rPr lang="en-US" dirty="0">
                  <a:ln w="0"/>
                </a:rPr>
                <a:t>Androgen Receptor</a:t>
              </a:r>
            </a:p>
          </p:txBody>
        </p:sp>
        <p:sp>
          <p:nvSpPr>
            <p:cNvPr id="11" name="Rectangle 10"/>
            <p:cNvSpPr/>
            <p:nvPr/>
          </p:nvSpPr>
          <p:spPr>
            <a:xfrm>
              <a:off x="3836323" y="2111989"/>
              <a:ext cx="2061437" cy="623248"/>
            </a:xfrm>
            <a:prstGeom prst="rect">
              <a:avLst/>
            </a:prstGeom>
            <a:noFill/>
          </p:spPr>
          <p:txBody>
            <a:bodyPr wrap="square" lIns="68580" tIns="34290" rIns="68580" bIns="34290">
              <a:spAutoFit/>
            </a:bodyPr>
            <a:lstStyle/>
            <a:p>
              <a:pPr algn="ctr"/>
              <a:r>
                <a:rPr lang="en-US" dirty="0">
                  <a:ln w="0"/>
                </a:rPr>
                <a:t>Epidermal Growth Factor</a:t>
              </a:r>
            </a:p>
          </p:txBody>
        </p:sp>
        <p:sp>
          <p:nvSpPr>
            <p:cNvPr id="12" name="Rectangle 11"/>
            <p:cNvSpPr/>
            <p:nvPr/>
          </p:nvSpPr>
          <p:spPr>
            <a:xfrm>
              <a:off x="5312190" y="2547043"/>
              <a:ext cx="2061437" cy="623248"/>
            </a:xfrm>
            <a:prstGeom prst="rect">
              <a:avLst/>
            </a:prstGeom>
            <a:noFill/>
          </p:spPr>
          <p:txBody>
            <a:bodyPr wrap="square" lIns="68580" tIns="34290" rIns="68580" bIns="34290">
              <a:spAutoFit/>
            </a:bodyPr>
            <a:lstStyle/>
            <a:p>
              <a:pPr algn="ctr"/>
              <a:r>
                <a:rPr lang="en-US" dirty="0">
                  <a:ln w="0"/>
                </a:rPr>
                <a:t>Gastrin Releasing Peptide Receptor</a:t>
              </a:r>
            </a:p>
          </p:txBody>
        </p:sp>
        <p:grpSp>
          <p:nvGrpSpPr>
            <p:cNvPr id="13" name="Group 12"/>
            <p:cNvGrpSpPr/>
            <p:nvPr/>
          </p:nvGrpSpPr>
          <p:grpSpPr>
            <a:xfrm rot="1473017">
              <a:off x="5751674" y="3427755"/>
              <a:ext cx="542039" cy="216703"/>
              <a:chOff x="5474934" y="4336747"/>
              <a:chExt cx="1938321" cy="844856"/>
            </a:xfrm>
          </p:grpSpPr>
          <p:sp>
            <p:nvSpPr>
              <p:cNvPr id="14" name="Chevron 13"/>
              <p:cNvSpPr/>
              <p:nvPr/>
            </p:nvSpPr>
            <p:spPr>
              <a:xfrm rot="5400000">
                <a:off x="5371235" y="4446448"/>
                <a:ext cx="838854" cy="631455"/>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5" name="Chevron 14"/>
              <p:cNvSpPr/>
              <p:nvPr/>
            </p:nvSpPr>
            <p:spPr>
              <a:xfrm rot="5400000">
                <a:off x="6023710" y="4440446"/>
                <a:ext cx="838854" cy="631455"/>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6" name="Chevron 15"/>
              <p:cNvSpPr/>
              <p:nvPr/>
            </p:nvSpPr>
            <p:spPr>
              <a:xfrm rot="5400000">
                <a:off x="6678101" y="4446445"/>
                <a:ext cx="838854" cy="631455"/>
              </a:xfrm>
              <a:prstGeom prst="chevr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sp>
          <p:nvSpPr>
            <p:cNvPr id="19" name="Oval 18"/>
            <p:cNvSpPr/>
            <p:nvPr/>
          </p:nvSpPr>
          <p:spPr>
            <a:xfrm>
              <a:off x="5246673" y="2358575"/>
              <a:ext cx="2133839" cy="14344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0" name="Picture 19"/>
            <p:cNvPicPr>
              <a:picLocks noChangeAspect="1"/>
            </p:cNvPicPr>
            <p:nvPr/>
          </p:nvPicPr>
          <p:blipFill rotWithShape="1">
            <a:blip r:embed="rId4"/>
            <a:srcRect b="52982"/>
            <a:stretch/>
          </p:blipFill>
          <p:spPr>
            <a:xfrm rot="391650">
              <a:off x="4206060" y="3154614"/>
              <a:ext cx="1216258" cy="191335"/>
            </a:xfrm>
            <a:prstGeom prst="rect">
              <a:avLst/>
            </a:prstGeom>
          </p:spPr>
        </p:pic>
      </p:grpSp>
    </p:spTree>
    <p:extLst>
      <p:ext uri="{BB962C8B-B14F-4D97-AF65-F5344CB8AC3E}">
        <p14:creationId xmlns:p14="http://schemas.microsoft.com/office/powerpoint/2010/main" val="22800677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journals.prous.com/journals/dof/19982312/html/df231305/images/Moody_f3.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4494" y="2331544"/>
            <a:ext cx="3086100" cy="172229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
        <p:nvSpPr>
          <p:cNvPr id="6" name="Title 1"/>
          <p:cNvSpPr>
            <a:spLocks noGrp="1"/>
          </p:cNvSpPr>
          <p:nvPr>
            <p:ph type="title"/>
          </p:nvPr>
        </p:nvSpPr>
        <p:spPr>
          <a:xfrm>
            <a:off x="457200" y="274638"/>
            <a:ext cx="8074588" cy="1143000"/>
          </a:xfrm>
        </p:spPr>
        <p:txBody>
          <a:bodyPr/>
          <a:lstStyle/>
          <a:p>
            <a:r>
              <a:rPr lang="en-US" dirty="0"/>
              <a:t>Introduction</a:t>
            </a:r>
            <a:br>
              <a:rPr lang="en-US" dirty="0"/>
            </a:br>
            <a:r>
              <a:rPr lang="en-US" dirty="0"/>
              <a:t>Gastrin </a:t>
            </a:r>
            <a:r>
              <a:rPr lang="en-US" dirty="0" smtClean="0"/>
              <a:t>Releasing Peptide Receptor (GRPR)</a:t>
            </a:r>
            <a:endParaRPr lang="en-US" dirty="0"/>
          </a:p>
        </p:txBody>
      </p:sp>
      <p:sp>
        <p:nvSpPr>
          <p:cNvPr id="8" name="Content Placeholder 2"/>
          <p:cNvSpPr>
            <a:spLocks noGrp="1"/>
          </p:cNvSpPr>
          <p:nvPr>
            <p:ph idx="1"/>
          </p:nvPr>
        </p:nvSpPr>
        <p:spPr>
          <a:xfrm>
            <a:off x="457200" y="1422400"/>
            <a:ext cx="7620000" cy="4445000"/>
          </a:xfrm>
        </p:spPr>
        <p:txBody>
          <a:bodyPr>
            <a:normAutofit lnSpcReduction="10000"/>
          </a:bodyPr>
          <a:lstStyle/>
          <a:p>
            <a:r>
              <a:rPr lang="en-US" sz="2400" dirty="0" smtClean="0">
                <a:ln w="0"/>
              </a:rPr>
              <a:t>They are members of the G-protein </a:t>
            </a:r>
            <a:r>
              <a:rPr lang="en-US" sz="2400" dirty="0">
                <a:ln w="0"/>
              </a:rPr>
              <a:t>coupled receptor superfamily (GPCR). </a:t>
            </a:r>
            <a:r>
              <a:rPr lang="en-US" sz="2400" dirty="0"/>
              <a:t> </a:t>
            </a:r>
            <a:r>
              <a:rPr lang="en-US" sz="2400" dirty="0" smtClean="0">
                <a:ln w="0"/>
              </a:rPr>
              <a:t>They </a:t>
            </a:r>
            <a:r>
              <a:rPr lang="en-US" sz="2400" dirty="0">
                <a:ln w="0"/>
              </a:rPr>
              <a:t>have 7 transmembrane domains.</a:t>
            </a:r>
            <a:endParaRPr lang="en-US" sz="2400" dirty="0" smtClean="0"/>
          </a:p>
          <a:p>
            <a:endParaRPr lang="en-US" sz="2400" dirty="0" smtClean="0">
              <a:ln w="0"/>
            </a:endParaRPr>
          </a:p>
          <a:p>
            <a:r>
              <a:rPr lang="en-US" sz="2400" dirty="0" smtClean="0">
                <a:ln w="0"/>
              </a:rPr>
              <a:t>GRPR is expressed </a:t>
            </a:r>
          </a:p>
          <a:p>
            <a:pPr marL="114300" indent="0">
              <a:buNone/>
            </a:pPr>
            <a:r>
              <a:rPr lang="en-US" sz="2400" dirty="0">
                <a:ln w="0"/>
              </a:rPr>
              <a:t>o</a:t>
            </a:r>
            <a:r>
              <a:rPr lang="en-US" sz="2400" dirty="0" smtClean="0">
                <a:ln w="0"/>
              </a:rPr>
              <a:t>n pancreas.</a:t>
            </a:r>
          </a:p>
          <a:p>
            <a:endParaRPr lang="en-US" sz="2400" dirty="0" smtClean="0">
              <a:ln w="0"/>
            </a:endParaRPr>
          </a:p>
          <a:p>
            <a:r>
              <a:rPr lang="en-US" sz="2400" dirty="0" smtClean="0">
                <a:ln w="0"/>
              </a:rPr>
              <a:t>Expression </a:t>
            </a:r>
            <a:r>
              <a:rPr lang="en-US" sz="2400" dirty="0">
                <a:ln w="0"/>
              </a:rPr>
              <a:t>on </a:t>
            </a:r>
            <a:r>
              <a:rPr lang="en-US" sz="2400" dirty="0" smtClean="0">
                <a:ln w="0"/>
              </a:rPr>
              <a:t>tumor:</a:t>
            </a:r>
          </a:p>
          <a:p>
            <a:pPr lvl="1"/>
            <a:r>
              <a:rPr lang="en-US" sz="2200" dirty="0" smtClean="0">
                <a:ln w="0"/>
              </a:rPr>
              <a:t>Prostate (63 – 100%)   </a:t>
            </a:r>
            <a:r>
              <a:rPr lang="en-US" sz="1600" dirty="0" smtClean="0">
                <a:ln w="0"/>
              </a:rPr>
              <a:t>      </a:t>
            </a:r>
            <a:r>
              <a:rPr lang="en-US" sz="1400" dirty="0" smtClean="0">
                <a:ln w="0"/>
              </a:rPr>
              <a:t>[</a:t>
            </a:r>
            <a:r>
              <a:rPr lang="en-US" sz="1400" dirty="0" err="1" smtClean="0">
                <a:ln w="0"/>
              </a:rPr>
              <a:t>Marrone</a:t>
            </a:r>
            <a:r>
              <a:rPr lang="en-US" sz="1400" dirty="0" smtClean="0">
                <a:ln w="0"/>
              </a:rPr>
              <a:t> B, et al. </a:t>
            </a:r>
            <a:r>
              <a:rPr lang="en-US" sz="1400" i="1" dirty="0" smtClean="0">
                <a:ln w="0"/>
              </a:rPr>
              <a:t>The Prostate. </a:t>
            </a:r>
            <a:r>
              <a:rPr lang="en-US" sz="1400" dirty="0" smtClean="0">
                <a:ln w="0"/>
              </a:rPr>
              <a:t>2012; 72:318 -325]</a:t>
            </a:r>
          </a:p>
          <a:p>
            <a:pPr lvl="1"/>
            <a:r>
              <a:rPr lang="en-US" sz="2200" dirty="0">
                <a:ln w="0"/>
              </a:rPr>
              <a:t>Bone metastases (50%) </a:t>
            </a:r>
            <a:r>
              <a:rPr lang="en-US" sz="1400" dirty="0">
                <a:ln w="0"/>
              </a:rPr>
              <a:t>[Ananias H, et al. The Prostate. 2009; 69:1101 -1108]</a:t>
            </a:r>
          </a:p>
          <a:p>
            <a:pPr lvl="1"/>
            <a:r>
              <a:rPr lang="en-US" sz="2200" dirty="0" smtClean="0">
                <a:ln w="0"/>
              </a:rPr>
              <a:t>Lungs, Breast, …</a:t>
            </a:r>
            <a:endParaRPr lang="en-US" sz="2200" dirty="0">
              <a:ln w="0"/>
            </a:endParaRPr>
          </a:p>
        </p:txBody>
      </p:sp>
      <p:sp>
        <p:nvSpPr>
          <p:cNvPr id="10" name="Footer Placeholder 3"/>
          <p:cNvSpPr txBox="1">
            <a:spLocks/>
          </p:cNvSpPr>
          <p:nvPr/>
        </p:nvSpPr>
        <p:spPr>
          <a:xfrm>
            <a:off x="190500" y="6253294"/>
            <a:ext cx="6684594"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Tx/>
              <a:buChar char="-"/>
            </a:pPr>
            <a:r>
              <a:rPr lang="en-US" sz="1600" dirty="0" err="1" smtClean="0">
                <a:solidFill>
                  <a:schemeClr val="tx1"/>
                </a:solidFill>
              </a:rPr>
              <a:t>Heppeler</a:t>
            </a:r>
            <a:r>
              <a:rPr lang="en-US" sz="1600" dirty="0" smtClean="0">
                <a:solidFill>
                  <a:schemeClr val="tx1"/>
                </a:solidFill>
              </a:rPr>
              <a:t> </a:t>
            </a:r>
            <a:r>
              <a:rPr lang="en-US" sz="1600" dirty="0">
                <a:solidFill>
                  <a:schemeClr val="tx1"/>
                </a:solidFill>
              </a:rPr>
              <a:t>A, et al. </a:t>
            </a:r>
            <a:r>
              <a:rPr lang="en-US" sz="1600" i="1" dirty="0" smtClean="0">
                <a:solidFill>
                  <a:schemeClr val="tx1"/>
                </a:solidFill>
              </a:rPr>
              <a:t>Current </a:t>
            </a:r>
            <a:r>
              <a:rPr lang="en-US" sz="1600" i="1" dirty="0" err="1">
                <a:solidFill>
                  <a:schemeClr val="tx1"/>
                </a:solidFill>
              </a:rPr>
              <a:t>Meicinal</a:t>
            </a:r>
            <a:r>
              <a:rPr lang="en-US" sz="1600" i="1" dirty="0">
                <a:solidFill>
                  <a:schemeClr val="tx1"/>
                </a:solidFill>
              </a:rPr>
              <a:t> Chemistry</a:t>
            </a:r>
            <a:r>
              <a:rPr lang="en-US" sz="1600" dirty="0">
                <a:solidFill>
                  <a:schemeClr val="tx1"/>
                </a:solidFill>
              </a:rPr>
              <a:t>. </a:t>
            </a:r>
            <a:r>
              <a:rPr lang="en-US" sz="1600" dirty="0" smtClean="0">
                <a:solidFill>
                  <a:schemeClr val="tx1"/>
                </a:solidFill>
              </a:rPr>
              <a:t>2000;7:971-994</a:t>
            </a:r>
          </a:p>
          <a:p>
            <a:pPr marL="285750" indent="-285750" algn="just">
              <a:buFontTx/>
              <a:buChar char="-"/>
            </a:pPr>
            <a:r>
              <a:rPr lang="en-US" sz="1600" dirty="0" smtClean="0">
                <a:solidFill>
                  <a:schemeClr val="tx1"/>
                </a:solidFill>
              </a:rPr>
              <a:t>Moody </a:t>
            </a:r>
            <a:r>
              <a:rPr lang="en-US" sz="1600" dirty="0">
                <a:solidFill>
                  <a:schemeClr val="tx1"/>
                </a:solidFill>
              </a:rPr>
              <a:t>T, et al. </a:t>
            </a:r>
            <a:r>
              <a:rPr lang="en-US" sz="1600" i="1" dirty="0">
                <a:solidFill>
                  <a:schemeClr val="tx1"/>
                </a:solidFill>
              </a:rPr>
              <a:t>Drugs Fut</a:t>
            </a:r>
            <a:r>
              <a:rPr lang="en-US" sz="1600" dirty="0">
                <a:solidFill>
                  <a:schemeClr val="tx1"/>
                </a:solidFill>
              </a:rPr>
              <a:t>. 1998;23(12):</a:t>
            </a:r>
            <a:r>
              <a:rPr lang="en-US" sz="1600" dirty="0" smtClean="0">
                <a:solidFill>
                  <a:schemeClr val="tx1"/>
                </a:solidFill>
              </a:rPr>
              <a:t>1305</a:t>
            </a:r>
            <a:endParaRPr lang="en-US" sz="1600" dirty="0">
              <a:solidFill>
                <a:schemeClr val="tx1"/>
              </a:solidFill>
            </a:endParaRPr>
          </a:p>
        </p:txBody>
      </p:sp>
    </p:spTree>
    <p:extLst>
      <p:ext uri="{BB962C8B-B14F-4D97-AF65-F5344CB8AC3E}">
        <p14:creationId xmlns:p14="http://schemas.microsoft.com/office/powerpoint/2010/main" val="26684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Bombesin peptide (Clinical trial)</a:t>
            </a:r>
            <a:endParaRPr lang="en-US" dirty="0"/>
          </a:p>
        </p:txBody>
      </p:sp>
      <p:sp>
        <p:nvSpPr>
          <p:cNvPr id="3" name="Content Placeholder 2"/>
          <p:cNvSpPr>
            <a:spLocks noGrp="1"/>
          </p:cNvSpPr>
          <p:nvPr>
            <p:ph idx="1"/>
          </p:nvPr>
        </p:nvSpPr>
        <p:spPr/>
        <p:txBody>
          <a:bodyPr>
            <a:normAutofit/>
          </a:bodyPr>
          <a:lstStyle/>
          <a:p>
            <a:r>
              <a:rPr lang="en-US" sz="2400" dirty="0" err="1"/>
              <a:t>Scopinaro</a:t>
            </a:r>
            <a:r>
              <a:rPr lang="en-US" sz="2400" dirty="0"/>
              <a:t> et </a:t>
            </a:r>
            <a:r>
              <a:rPr lang="en-US" sz="2400" dirty="0" smtClean="0"/>
              <a:t>al </a:t>
            </a:r>
            <a:r>
              <a:rPr lang="en-US" sz="2400" dirty="0"/>
              <a:t>and De </a:t>
            </a:r>
            <a:r>
              <a:rPr lang="en-US" sz="2400" dirty="0" err="1"/>
              <a:t>Vincentis</a:t>
            </a:r>
            <a:r>
              <a:rPr lang="en-US" sz="2400" dirty="0"/>
              <a:t> et </a:t>
            </a:r>
            <a:r>
              <a:rPr lang="en-US" sz="2400" dirty="0" smtClean="0"/>
              <a:t>al </a:t>
            </a:r>
            <a:r>
              <a:rPr lang="en-US" sz="2400" dirty="0"/>
              <a:t>have shown the usefulness of </a:t>
            </a:r>
            <a:r>
              <a:rPr lang="en-US" sz="2400" dirty="0" smtClean="0"/>
              <a:t>(</a:t>
            </a:r>
            <a:r>
              <a:rPr lang="en-US" sz="2400" baseline="30000" dirty="0"/>
              <a:t>99m</a:t>
            </a:r>
            <a:r>
              <a:rPr lang="en-US" sz="2400" dirty="0"/>
              <a:t>Tc)- [</a:t>
            </a:r>
            <a:r>
              <a:rPr lang="en-US" sz="2400" baseline="30000" dirty="0"/>
              <a:t>13</a:t>
            </a:r>
            <a:r>
              <a:rPr lang="en-US" sz="2400" dirty="0"/>
              <a:t>leu]bombesin in several cancer </a:t>
            </a:r>
            <a:r>
              <a:rPr lang="en-US" sz="2400" dirty="0" smtClean="0"/>
              <a:t>patients.</a:t>
            </a:r>
          </a:p>
          <a:p>
            <a:pPr lvl="1"/>
            <a:r>
              <a:rPr lang="en-US" dirty="0" smtClean="0"/>
              <a:t>(SPECT imaging, </a:t>
            </a:r>
            <a:r>
              <a:rPr lang="en-US" dirty="0" err="1" smtClean="0"/>
              <a:t>monoenergetic</a:t>
            </a:r>
            <a:r>
              <a:rPr lang="en-US" dirty="0" smtClean="0"/>
              <a:t>, low resolution)</a:t>
            </a:r>
          </a:p>
          <a:p>
            <a:endParaRPr lang="en-US" sz="2400" dirty="0" smtClean="0"/>
          </a:p>
          <a:p>
            <a:r>
              <a:rPr lang="en-US" sz="2400" dirty="0" smtClean="0"/>
              <a:t>Hoffman </a:t>
            </a:r>
            <a:r>
              <a:rPr lang="en-US" sz="2400" dirty="0"/>
              <a:t>et al used positron emission tomography with </a:t>
            </a:r>
            <a:r>
              <a:rPr lang="en-US" sz="2400" dirty="0" smtClean="0"/>
              <a:t>68-Gallium </a:t>
            </a:r>
            <a:r>
              <a:rPr lang="en-US" sz="2400" dirty="0"/>
              <a:t>(</a:t>
            </a:r>
            <a:r>
              <a:rPr lang="en-US" sz="2400" baseline="30000" dirty="0"/>
              <a:t>68</a:t>
            </a:r>
            <a:r>
              <a:rPr lang="en-US" sz="2400" dirty="0"/>
              <a:t>Ga) -BN to diagnose 13 prostate cancers</a:t>
            </a:r>
            <a:r>
              <a:rPr lang="en-US" sz="2400" dirty="0" smtClean="0"/>
              <a:t>.</a:t>
            </a:r>
          </a:p>
          <a:p>
            <a:pPr lvl="1"/>
            <a:r>
              <a:rPr lang="en-US" dirty="0" smtClean="0"/>
              <a:t>(PET imaging, high resolution, whole body imaging, progress of the malignancy).</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
        <p:nvSpPr>
          <p:cNvPr id="6" name="Footer Placeholder 3"/>
          <p:cNvSpPr txBox="1">
            <a:spLocks/>
          </p:cNvSpPr>
          <p:nvPr/>
        </p:nvSpPr>
        <p:spPr>
          <a:xfrm>
            <a:off x="190500" y="6045200"/>
            <a:ext cx="8039100" cy="66529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Tx/>
              <a:buChar char="-"/>
            </a:pPr>
            <a:r>
              <a:rPr lang="it-IT" sz="1600" dirty="0">
                <a:solidFill>
                  <a:schemeClr val="tx1"/>
                </a:solidFill>
              </a:rPr>
              <a:t>Scopinaro F, Varvarigou AD, Ussof W, et </a:t>
            </a:r>
            <a:r>
              <a:rPr lang="it-IT" sz="1600" dirty="0" smtClean="0">
                <a:solidFill>
                  <a:schemeClr val="tx1"/>
                </a:solidFill>
              </a:rPr>
              <a:t>al</a:t>
            </a:r>
            <a:r>
              <a:rPr lang="it-IT" sz="1600" dirty="0">
                <a:solidFill>
                  <a:schemeClr val="tx1"/>
                </a:solidFill>
              </a:rPr>
              <a:t>. </a:t>
            </a:r>
            <a:r>
              <a:rPr lang="en-US" sz="1600" dirty="0">
                <a:solidFill>
                  <a:schemeClr val="tx1"/>
                </a:solidFill>
              </a:rPr>
              <a:t>Cancer </a:t>
            </a:r>
            <a:r>
              <a:rPr lang="en-US" sz="1600" dirty="0" err="1">
                <a:solidFill>
                  <a:schemeClr val="tx1"/>
                </a:solidFill>
              </a:rPr>
              <a:t>Biother</a:t>
            </a:r>
            <a:r>
              <a:rPr lang="en-US" sz="1600" dirty="0">
                <a:solidFill>
                  <a:schemeClr val="tx1"/>
                </a:solidFill>
              </a:rPr>
              <a:t> </a:t>
            </a:r>
            <a:r>
              <a:rPr lang="en-US" sz="1600" dirty="0" err="1">
                <a:solidFill>
                  <a:schemeClr val="tx1"/>
                </a:solidFill>
              </a:rPr>
              <a:t>Radiopharm</a:t>
            </a:r>
            <a:r>
              <a:rPr lang="en-US" sz="1600" dirty="0">
                <a:solidFill>
                  <a:schemeClr val="tx1"/>
                </a:solidFill>
              </a:rPr>
              <a:t>. 17:327-335, </a:t>
            </a:r>
            <a:r>
              <a:rPr lang="en-US" sz="1600" dirty="0" smtClean="0">
                <a:solidFill>
                  <a:schemeClr val="tx1"/>
                </a:solidFill>
              </a:rPr>
              <a:t>2002.</a:t>
            </a:r>
            <a:endParaRPr lang="en-US" sz="1600" dirty="0">
              <a:solidFill>
                <a:schemeClr val="tx1"/>
              </a:solidFill>
            </a:endParaRPr>
          </a:p>
          <a:p>
            <a:pPr marL="285750" indent="-285750" algn="just">
              <a:buFontTx/>
              <a:buChar char="-"/>
            </a:pPr>
            <a:r>
              <a:rPr lang="en-US" sz="1600" dirty="0">
                <a:solidFill>
                  <a:schemeClr val="tx1"/>
                </a:solidFill>
              </a:rPr>
              <a:t>Hofmann M, </a:t>
            </a:r>
            <a:r>
              <a:rPr lang="en-US" sz="1600" dirty="0" err="1">
                <a:solidFill>
                  <a:schemeClr val="tx1"/>
                </a:solidFill>
              </a:rPr>
              <a:t>Machtens</a:t>
            </a:r>
            <a:r>
              <a:rPr lang="en-US" sz="1600" dirty="0">
                <a:solidFill>
                  <a:schemeClr val="tx1"/>
                </a:solidFill>
              </a:rPr>
              <a:t> S, </a:t>
            </a:r>
            <a:r>
              <a:rPr lang="en-US" sz="1600" dirty="0" err="1">
                <a:solidFill>
                  <a:schemeClr val="tx1"/>
                </a:solidFill>
              </a:rPr>
              <a:t>Stief</a:t>
            </a:r>
            <a:r>
              <a:rPr lang="en-US" sz="1600" dirty="0">
                <a:solidFill>
                  <a:schemeClr val="tx1"/>
                </a:solidFill>
              </a:rPr>
              <a:t> C, et al: </a:t>
            </a:r>
            <a:r>
              <a:rPr lang="en-US" sz="1600" dirty="0" err="1">
                <a:solidFill>
                  <a:schemeClr val="tx1"/>
                </a:solidFill>
              </a:rPr>
              <a:t>Eur</a:t>
            </a:r>
            <a:r>
              <a:rPr lang="en-US" sz="1600" dirty="0">
                <a:solidFill>
                  <a:schemeClr val="tx1"/>
                </a:solidFill>
              </a:rPr>
              <a:t> J </a:t>
            </a:r>
            <a:r>
              <a:rPr lang="en-US" sz="1600" dirty="0" err="1">
                <a:solidFill>
                  <a:schemeClr val="tx1"/>
                </a:solidFill>
              </a:rPr>
              <a:t>Nucl</a:t>
            </a:r>
            <a:r>
              <a:rPr lang="en-US" sz="1600" dirty="0">
                <a:solidFill>
                  <a:schemeClr val="tx1"/>
                </a:solidFill>
              </a:rPr>
              <a:t> Med </a:t>
            </a:r>
            <a:r>
              <a:rPr lang="en-US" sz="1600" dirty="0" err="1">
                <a:solidFill>
                  <a:schemeClr val="tx1"/>
                </a:solidFill>
              </a:rPr>
              <a:t>Mol</a:t>
            </a:r>
            <a:r>
              <a:rPr lang="en-US" sz="1600" dirty="0">
                <a:solidFill>
                  <a:schemeClr val="tx1"/>
                </a:solidFill>
              </a:rPr>
              <a:t> Imaging 31:S253, 2004 (</a:t>
            </a:r>
            <a:r>
              <a:rPr lang="en-US" sz="1600" dirty="0" err="1">
                <a:solidFill>
                  <a:schemeClr val="tx1"/>
                </a:solidFill>
              </a:rPr>
              <a:t>abstr</a:t>
            </a:r>
            <a:r>
              <a:rPr lang="en-US" sz="1600" dirty="0">
                <a:solidFill>
                  <a:schemeClr val="tx1"/>
                </a:solidFill>
              </a:rPr>
              <a:t> 207; </a:t>
            </a:r>
            <a:r>
              <a:rPr lang="en-US" sz="1600" dirty="0" err="1">
                <a:solidFill>
                  <a:schemeClr val="tx1"/>
                </a:solidFill>
              </a:rPr>
              <a:t>suppl</a:t>
            </a:r>
            <a:r>
              <a:rPr lang="en-US" sz="1600" dirty="0">
                <a:solidFill>
                  <a:schemeClr val="tx1"/>
                </a:solidFill>
              </a:rPr>
              <a:t> 2)</a:t>
            </a:r>
          </a:p>
        </p:txBody>
      </p:sp>
    </p:spTree>
    <p:extLst>
      <p:ext uri="{BB962C8B-B14F-4D97-AF65-F5344CB8AC3E}">
        <p14:creationId xmlns:p14="http://schemas.microsoft.com/office/powerpoint/2010/main" val="1693973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rot="18945081">
            <a:off x="2414701" y="4205897"/>
            <a:ext cx="1381294" cy="323631"/>
          </a:xfrm>
          <a:prstGeom prst="rect">
            <a:avLst/>
          </a:prstGeom>
        </p:spPr>
      </p:pic>
      <p:pic>
        <p:nvPicPr>
          <p:cNvPr id="42" name="Picture 41"/>
          <p:cNvPicPr>
            <a:picLocks noChangeAspect="1"/>
          </p:cNvPicPr>
          <p:nvPr/>
        </p:nvPicPr>
        <p:blipFill>
          <a:blip r:embed="rId2" cstate="print"/>
          <a:stretch>
            <a:fillRect/>
          </a:stretch>
        </p:blipFill>
        <p:spPr>
          <a:xfrm rot="19016950">
            <a:off x="4057037" y="2620228"/>
            <a:ext cx="1381294" cy="323631"/>
          </a:xfrm>
          <a:prstGeom prst="rect">
            <a:avLst/>
          </a:prstGeom>
        </p:spPr>
      </p:pic>
      <p:sp>
        <p:nvSpPr>
          <p:cNvPr id="48" name="Flowchart: Connector 47"/>
          <p:cNvSpPr/>
          <p:nvPr/>
        </p:nvSpPr>
        <p:spPr>
          <a:xfrm>
            <a:off x="1127085" y="2689686"/>
            <a:ext cx="152400" cy="152400"/>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
        <p:nvSpPr>
          <p:cNvPr id="7" name="Title 1"/>
          <p:cNvSpPr>
            <a:spLocks noGrp="1"/>
          </p:cNvSpPr>
          <p:nvPr>
            <p:ph type="title"/>
          </p:nvPr>
        </p:nvSpPr>
        <p:spPr>
          <a:xfrm>
            <a:off x="457200" y="274638"/>
            <a:ext cx="7620000" cy="1143000"/>
          </a:xfrm>
        </p:spPr>
        <p:txBody>
          <a:bodyPr/>
          <a:lstStyle/>
          <a:p>
            <a:r>
              <a:rPr lang="en-US" dirty="0" smtClean="0"/>
              <a:t>Positron Emission Tomography (PET)</a:t>
            </a:r>
            <a:endParaRPr lang="en-US" dirty="0"/>
          </a:p>
        </p:txBody>
      </p:sp>
      <p:sp>
        <p:nvSpPr>
          <p:cNvPr id="10" name="Rectangle 9"/>
          <p:cNvSpPr/>
          <p:nvPr/>
        </p:nvSpPr>
        <p:spPr>
          <a:xfrm>
            <a:off x="1361394" y="1974542"/>
            <a:ext cx="1219200" cy="461665"/>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Positron</a:t>
            </a:r>
          </a:p>
        </p:txBody>
      </p:sp>
      <p:sp>
        <p:nvSpPr>
          <p:cNvPr id="11" name="Flowchart: Connector 10"/>
          <p:cNvSpPr/>
          <p:nvPr/>
        </p:nvSpPr>
        <p:spPr>
          <a:xfrm>
            <a:off x="3646760" y="3395407"/>
            <a:ext cx="152400" cy="1524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05200" y="3786893"/>
            <a:ext cx="1499937" cy="461665"/>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Electron</a:t>
            </a:r>
          </a:p>
        </p:txBody>
      </p:sp>
      <p:cxnSp>
        <p:nvCxnSpPr>
          <p:cNvPr id="17" name="Straight Arrow Connector 16"/>
          <p:cNvCxnSpPr/>
          <p:nvPr/>
        </p:nvCxnSpPr>
        <p:spPr>
          <a:xfrm flipH="1">
            <a:off x="2286000" y="3657600"/>
            <a:ext cx="1219200" cy="118191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3962400" y="2100783"/>
            <a:ext cx="1195137" cy="109961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Rectangle 22"/>
          <p:cNvSpPr/>
          <p:nvPr/>
        </p:nvSpPr>
        <p:spPr>
          <a:xfrm>
            <a:off x="2185390" y="2650591"/>
            <a:ext cx="1772652" cy="461665"/>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Annihilation</a:t>
            </a:r>
          </a:p>
        </p:txBody>
      </p:sp>
      <p:grpSp>
        <p:nvGrpSpPr>
          <p:cNvPr id="44" name="Group 43"/>
          <p:cNvGrpSpPr/>
          <p:nvPr/>
        </p:nvGrpSpPr>
        <p:grpSpPr>
          <a:xfrm>
            <a:off x="760189" y="2384062"/>
            <a:ext cx="732129" cy="736032"/>
            <a:chOff x="3370176" y="5135562"/>
            <a:chExt cx="732129" cy="736032"/>
          </a:xfrm>
        </p:grpSpPr>
        <p:sp>
          <p:nvSpPr>
            <p:cNvPr id="34" name="Flowchart: Connector 33"/>
            <p:cNvSpPr/>
            <p:nvPr/>
          </p:nvSpPr>
          <p:spPr>
            <a:xfrm>
              <a:off x="3705135" y="5341313"/>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p:cNvSpPr/>
            <p:nvPr/>
          </p:nvSpPr>
          <p:spPr>
            <a:xfrm>
              <a:off x="3518567" y="5640762"/>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3543505" y="5407842"/>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3600270" y="5135562"/>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3663459" y="5564266"/>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3848305" y="5533544"/>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3445427" y="5209530"/>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3874116" y="5355985"/>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3370176" y="5366394"/>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a:off x="3733482" y="5628384"/>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3769251" y="5184449"/>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p:cNvSpPr/>
            <p:nvPr/>
          </p:nvSpPr>
          <p:spPr>
            <a:xfrm>
              <a:off x="3416505" y="5544387"/>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3601606" y="5354910"/>
              <a:ext cx="228189" cy="23083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p:nvPr/>
        </p:nvSpPr>
        <p:spPr>
          <a:xfrm>
            <a:off x="129614" y="3279350"/>
            <a:ext cx="1859294" cy="830997"/>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Radionuclide Cu-64</a:t>
            </a:r>
          </a:p>
        </p:txBody>
      </p:sp>
      <p:sp>
        <p:nvSpPr>
          <p:cNvPr id="49" name="Rectangle 48"/>
          <p:cNvSpPr/>
          <p:nvPr/>
        </p:nvSpPr>
        <p:spPr>
          <a:xfrm>
            <a:off x="977846" y="4903094"/>
            <a:ext cx="2841614" cy="461665"/>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511 keV gamma ray</a:t>
            </a:r>
          </a:p>
        </p:txBody>
      </p:sp>
      <p:sp>
        <p:nvSpPr>
          <p:cNvPr id="52" name="Explosion 2 51"/>
          <p:cNvSpPr/>
          <p:nvPr/>
        </p:nvSpPr>
        <p:spPr>
          <a:xfrm>
            <a:off x="3408265" y="3132736"/>
            <a:ext cx="663308" cy="677742"/>
          </a:xfrm>
          <a:prstGeom prst="irregularSeal2">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ooter Placeholder 3"/>
          <p:cNvSpPr txBox="1">
            <a:spLocks/>
          </p:cNvSpPr>
          <p:nvPr/>
        </p:nvSpPr>
        <p:spPr>
          <a:xfrm>
            <a:off x="190500" y="6240808"/>
            <a:ext cx="5753100"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dirty="0" smtClean="0">
                <a:solidFill>
                  <a:schemeClr val="tx1"/>
                </a:solidFill>
              </a:rPr>
              <a:t>- RBL </a:t>
            </a:r>
            <a:r>
              <a:rPr lang="en-US" sz="1600" dirty="0">
                <a:solidFill>
                  <a:schemeClr val="tx1"/>
                </a:solidFill>
              </a:rPr>
              <a:t>741 Radiation Science, 2014 </a:t>
            </a:r>
            <a:r>
              <a:rPr lang="en-US" sz="1600" dirty="0" err="1">
                <a:solidFill>
                  <a:schemeClr val="tx1"/>
                </a:solidFill>
              </a:rPr>
              <a:t>Bentourkia</a:t>
            </a:r>
            <a:r>
              <a:rPr lang="en-US" sz="1600" dirty="0">
                <a:solidFill>
                  <a:schemeClr val="tx1"/>
                </a:solidFill>
              </a:rPr>
              <a:t>; </a:t>
            </a:r>
            <a:r>
              <a:rPr lang="en-US" sz="1600" dirty="0" err="1">
                <a:solidFill>
                  <a:schemeClr val="tx1"/>
                </a:solidFill>
              </a:rPr>
              <a:t>Gu</a:t>
            </a:r>
            <a:r>
              <a:rPr lang="fr-CA" sz="1600" dirty="0" err="1">
                <a:solidFill>
                  <a:schemeClr val="tx1"/>
                </a:solidFill>
              </a:rPr>
              <a:t>érin</a:t>
            </a:r>
            <a:r>
              <a:rPr lang="en-US" sz="1600" dirty="0">
                <a:solidFill>
                  <a:schemeClr val="tx1"/>
                </a:solidFill>
              </a:rPr>
              <a:t>, </a:t>
            </a:r>
            <a:r>
              <a:rPr lang="en-US" sz="1600" dirty="0" err="1">
                <a:solidFill>
                  <a:schemeClr val="tx1"/>
                </a:solidFill>
              </a:rPr>
              <a:t>Lecomte</a:t>
            </a:r>
            <a:r>
              <a:rPr lang="en-US" sz="1600" dirty="0" smtClean="0">
                <a:solidFill>
                  <a:schemeClr val="tx1"/>
                </a:solidFill>
              </a:rPr>
              <a:t>.</a:t>
            </a:r>
            <a:endParaRPr lang="en-US" sz="1600" dirty="0" smtClean="0">
              <a:solidFill>
                <a:schemeClr val="tx1"/>
              </a:solidFill>
              <a:hlinkClick r:id="rId3"/>
            </a:endParaRPr>
          </a:p>
          <a:p>
            <a:pPr algn="l"/>
            <a:r>
              <a:rPr lang="en-US" sz="1600" dirty="0" smtClean="0">
                <a:solidFill>
                  <a:schemeClr val="tx1"/>
                </a:solidFill>
                <a:hlinkClick r:id="rId3"/>
              </a:rPr>
              <a:t>- http</a:t>
            </a:r>
            <a:r>
              <a:rPr lang="en-US" sz="1600" dirty="0">
                <a:solidFill>
                  <a:schemeClr val="tx1"/>
                </a:solidFill>
                <a:hlinkClick r:id="rId3"/>
              </a:rPr>
              <a:t>://</a:t>
            </a:r>
            <a:r>
              <a:rPr lang="en-US" sz="1600" dirty="0" smtClean="0">
                <a:solidFill>
                  <a:schemeClr val="tx1"/>
                </a:solidFill>
                <a:hlinkClick r:id="rId3"/>
              </a:rPr>
              <a:t>www.cellsighttech.com/technology/pet.html</a:t>
            </a:r>
            <a:endParaRPr lang="en-US" sz="1600" dirty="0" smtClean="0">
              <a:solidFill>
                <a:schemeClr val="tx1"/>
              </a:solidFill>
            </a:endParaRPr>
          </a:p>
        </p:txBody>
      </p:sp>
      <p:sp>
        <p:nvSpPr>
          <p:cNvPr id="50" name="Rectangle 49"/>
          <p:cNvSpPr/>
          <p:nvPr/>
        </p:nvSpPr>
        <p:spPr>
          <a:xfrm>
            <a:off x="4572000" y="1616521"/>
            <a:ext cx="2841614" cy="461665"/>
          </a:xfrm>
          <a:prstGeom prst="rect">
            <a:avLst/>
          </a:prstGeom>
          <a:noFill/>
        </p:spPr>
        <p:txBody>
          <a:bodyPr wrap="square" lIns="91440" tIns="45720" rIns="91440" bIns="45720">
            <a:spAutoFit/>
          </a:bodyPr>
          <a:lstStyle/>
          <a:p>
            <a:pPr algn="ctr"/>
            <a:r>
              <a:rPr lang="en-US" sz="2400" b="0" cap="none" spc="0" dirty="0" smtClean="0">
                <a:ln w="0"/>
                <a:solidFill>
                  <a:schemeClr val="tx1"/>
                </a:solidFill>
              </a:rPr>
              <a:t>511 keV gamma ray</a:t>
            </a:r>
          </a:p>
        </p:txBody>
      </p:sp>
      <p:pic>
        <p:nvPicPr>
          <p:cNvPr id="51" name="Picture 50"/>
          <p:cNvPicPr>
            <a:picLocks noChangeAspect="1"/>
          </p:cNvPicPr>
          <p:nvPr/>
        </p:nvPicPr>
        <p:blipFill rotWithShape="1">
          <a:blip r:embed="rId4" cstate="print">
            <a:extLst>
              <a:ext uri="{28A0092B-C50C-407E-A947-70E740481C1C}">
                <a14:useLocalDpi xmlns:a14="http://schemas.microsoft.com/office/drawing/2010/main" val="0"/>
              </a:ext>
            </a:extLst>
          </a:blip>
          <a:srcRect l="45116" t="4783" r="9951" b="13478"/>
          <a:stretch/>
        </p:blipFill>
        <p:spPr>
          <a:xfrm>
            <a:off x="1854812" y="1400808"/>
            <a:ext cx="4308315" cy="4401975"/>
          </a:xfrm>
          <a:prstGeom prst="rect">
            <a:avLst/>
          </a:prstGeom>
        </p:spPr>
      </p:pic>
    </p:spTree>
    <p:extLst>
      <p:ext uri="{BB962C8B-B14F-4D97-AF65-F5344CB8AC3E}">
        <p14:creationId xmlns:p14="http://schemas.microsoft.com/office/powerpoint/2010/main" val="345056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0" presetClass="path" presetSubtype="0" accel="50000" decel="50000" fill="hold" grpId="0" nodeType="withEffect">
                                  <p:stCondLst>
                                    <p:cond delay="0"/>
                                  </p:stCondLst>
                                  <p:childTnLst>
                                    <p:animMotion origin="layout" path="M 2.77778E-6 0.00046 L 2.77778E-6 0.0007 L 0.05659 -0.00208 C 0.06371 -0.00255 0.071 -0.00393 0.07812 -0.0044 C 0.09705 -0.00579 0.11614 -0.00625 0.13507 -0.00694 C 0.15468 -0.0162 0.12517 -0.00162 0.14566 -0.01458 C 0.14566 -0.01435 0.1592 -0.0206 0.1618 -0.02176 L 0.17257 -0.02685 C 0.1743 -0.02778 0.17604 -0.0287 0.17778 -0.02917 L 0.18489 -0.03125 C 0.18975 -0.03079 0.19427 -0.03032 0.19896 -0.02917 C 0.20104 -0.0287 0.20312 -0.0287 0.20451 -0.02685 C 0.2059 -0.02523 0.20573 -0.02176 0.20642 -0.01944 C 0.20573 -0.01111 0.2059 -0.00278 0.20451 0.00532 C 0.20416 0.00833 0.20225 0.01042 0.20087 0.01273 C 0.19444 0.02315 0.19722 0.01713 0.19045 0.025 C 0.18889 0.02639 0.18819 0.02824 0.18663 0.02963 C 0.18507 0.03195 0.18333 0.0338 0.18142 0.03495 C 0.17795 0.03681 0.17048 0.04005 0.17048 0.04028 C 0.16875 0.03866 0.16614 0.03958 0.16545 0.03727 C 0.16458 0.03495 0.16632 0.03241 0.16701 0.02963 C 0.16805 0.02685 0.17187 0.01945 0.1743 0.01759 C 0.17587 0.0162 0.17778 0.0162 0.17968 0.01505 C 0.18159 0.01366 0.18316 0.01157 0.18489 0.01019 C 0.18732 0.00857 0.18975 0.00671 0.19218 0.00532 C 0.19375 0.0044 0.19566 0.00394 0.19739 0.00278 C 0.19913 0.00162 0.20069 -0.00093 0.20243 -0.00208 C 0.20781 -0.00555 0.21597 -0.00625 0.22066 -0.00694 C 0.22778 -0.00625 0.23489 -0.00718 0.24201 -0.0044 C 0.24444 -0.0037 0.24618 -7.40741E-7 0.24739 0.00278 C 0.24896 0.00741 0.25069 0.01759 0.25069 0.01782 C 0.24948 0.02292 0.24774 0.03495 0.24375 0.04005 C 0.24045 0.04375 0.23611 0.04537 0.23298 0.04977 C 0.23177 0.05139 0.23073 0.05301 0.22951 0.0544 C 0.22778 0.05648 0.22604 0.05833 0.22413 0.05949 C 0.22083 0.06134 0.21354 0.06435 0.21354 0.06458 C 0.21771 0.04699 0.21389 0.05255 0.22222 0.04468 C 0.22569 0.03032 0.22135 0.04236 0.22951 0.03495 C 0.24288 0.02245 0.22725 0.03056 0.24028 0.025 C 0.24687 0.0257 0.25364 0.02431 0.25972 0.02732 C 0.26441 0.02963 0.26944 0.0412 0.27222 0.04722 C 0.27899 0.07431 0.27587 0.05671 0.27587 0.10139 L 0.27587 0.10208 L 0.27587 0.10139 " pathEditMode="relative" rAng="0" ptsTypes="AAAAAAAAAAAAAAAAAAAAAAAAAAAAAAAAAAAAAAAAAAAA">
                                      <p:cBhvr>
                                        <p:cTn id="8" dur="5000" fill="hold"/>
                                        <p:tgtEl>
                                          <p:spTgt spid="48"/>
                                        </p:tgtEl>
                                        <p:attrNameLst>
                                          <p:attrName>ppt_x</p:attrName>
                                          <p:attrName>ppt_y</p:attrName>
                                        </p:attrNameLst>
                                      </p:cBhvr>
                                      <p:rCtr x="13819" y="3495"/>
                                    </p:animMotion>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5000"/>
                            </p:stCondLst>
                            <p:childTnLst>
                              <p:par>
                                <p:cTn id="14" presetID="1"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5000"/>
                            </p:stCondLst>
                            <p:childTnLst>
                              <p:par>
                                <p:cTn id="17" presetID="1"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par>
                          <p:cTn id="19" fill="hold">
                            <p:stCondLst>
                              <p:cond delay="5000"/>
                            </p:stCondLst>
                            <p:childTnLst>
                              <p:par>
                                <p:cTn id="20" presetID="1" presetClass="exit" presetSubtype="0" fill="hold" grpId="1" nodeType="afterEffect">
                                  <p:stCondLst>
                                    <p:cond delay="0"/>
                                  </p:stCondLst>
                                  <p:childTnLst>
                                    <p:set>
                                      <p:cBhvr>
                                        <p:cTn id="21" dur="1" fill="hold">
                                          <p:stCondLst>
                                            <p:cond delay="0"/>
                                          </p:stCondLst>
                                        </p:cTn>
                                        <p:tgtEl>
                                          <p:spTgt spid="11"/>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2"/>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2" nodeType="clickEffect">
                                  <p:stCondLst>
                                    <p:cond delay="0"/>
                                  </p:stCondLst>
                                  <p:childTnLst>
                                    <p:set>
                                      <p:cBhvr>
                                        <p:cTn id="29" dur="1" fill="hold">
                                          <p:stCondLst>
                                            <p:cond delay="0"/>
                                          </p:stCondLst>
                                        </p:cTn>
                                        <p:tgtEl>
                                          <p:spTgt spid="11"/>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48"/>
                                        </p:tgtEl>
                                        <p:attrNameLst>
                                          <p:attrName>style.visibility</p:attrName>
                                        </p:attrNameLst>
                                      </p:cBhvr>
                                      <p:to>
                                        <p:strVal val="hidden"/>
                                      </p:to>
                                    </p:set>
                                  </p:childTnLst>
                                </p:cTn>
                              </p:par>
                            </p:childTnLst>
                          </p:cTn>
                        </p:par>
                        <p:par>
                          <p:cTn id="32" fill="hold">
                            <p:stCondLst>
                              <p:cond delay="0"/>
                            </p:stCondLst>
                            <p:childTnLst>
                              <p:par>
                                <p:cTn id="33" presetID="1" presetClass="exit" presetSubtype="0" fill="hold" nodeType="afterEffect">
                                  <p:stCondLst>
                                    <p:cond delay="0"/>
                                  </p:stCondLst>
                                  <p:childTnLst>
                                    <p:set>
                                      <p:cBhvr>
                                        <p:cTn id="34" dur="1" fill="hold">
                                          <p:stCondLst>
                                            <p:cond delay="0"/>
                                          </p:stCondLst>
                                        </p:cTn>
                                        <p:tgtEl>
                                          <p:spTgt spid="44"/>
                                        </p:tgtEl>
                                        <p:attrNameLst>
                                          <p:attrName>style.visibility</p:attrName>
                                        </p:attrNameLst>
                                      </p:cBhvr>
                                      <p:to>
                                        <p:strVal val="hidden"/>
                                      </p:to>
                                    </p:set>
                                  </p:childTnLst>
                                </p:cTn>
                              </p:par>
                            </p:childTnLst>
                          </p:cTn>
                        </p:par>
                        <p:par>
                          <p:cTn id="35" fill="hold">
                            <p:stCondLst>
                              <p:cond delay="0"/>
                            </p:stCondLst>
                            <p:childTnLst>
                              <p:par>
                                <p:cTn id="36" presetID="1" presetClass="exit"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hidden"/>
                                      </p:to>
                                    </p:set>
                                  </p:childTnLst>
                                </p:cTn>
                              </p:par>
                              <p:par>
                                <p:cTn id="38" presetID="53" presetClass="exit" presetSubtype="32" fill="hold" grpId="1" nodeType="withEffect">
                                  <p:stCondLst>
                                    <p:cond delay="0"/>
                                  </p:stCondLst>
                                  <p:childTnLst>
                                    <p:anim calcmode="lin" valueType="num">
                                      <p:cBhvr>
                                        <p:cTn id="39" dur="500"/>
                                        <p:tgtEl>
                                          <p:spTgt spid="52"/>
                                        </p:tgtEl>
                                        <p:attrNameLst>
                                          <p:attrName>ppt_w</p:attrName>
                                        </p:attrNameLst>
                                      </p:cBhvr>
                                      <p:tavLst>
                                        <p:tav tm="0">
                                          <p:val>
                                            <p:strVal val="ppt_w"/>
                                          </p:val>
                                        </p:tav>
                                        <p:tav tm="100000">
                                          <p:val>
                                            <p:fltVal val="0"/>
                                          </p:val>
                                        </p:tav>
                                      </p:tavLst>
                                    </p:anim>
                                    <p:anim calcmode="lin" valueType="num">
                                      <p:cBhvr>
                                        <p:cTn id="40" dur="500"/>
                                        <p:tgtEl>
                                          <p:spTgt spid="52"/>
                                        </p:tgtEl>
                                        <p:attrNameLst>
                                          <p:attrName>ppt_h</p:attrName>
                                        </p:attrNameLst>
                                      </p:cBhvr>
                                      <p:tavLst>
                                        <p:tav tm="0">
                                          <p:val>
                                            <p:strVal val="ppt_h"/>
                                          </p:val>
                                        </p:tav>
                                        <p:tav tm="100000">
                                          <p:val>
                                            <p:fltVal val="0"/>
                                          </p:val>
                                        </p:tav>
                                      </p:tavLst>
                                    </p:anim>
                                    <p:animEffect transition="out" filter="fade">
                                      <p:cBhvr>
                                        <p:cTn id="41" dur="500"/>
                                        <p:tgtEl>
                                          <p:spTgt spid="52"/>
                                        </p:tgtEl>
                                      </p:cBhvr>
                                    </p:animEffect>
                                    <p:set>
                                      <p:cBhvr>
                                        <p:cTn id="42" dur="1" fill="hold">
                                          <p:stCondLst>
                                            <p:cond delay="499"/>
                                          </p:stCondLst>
                                        </p:cTn>
                                        <p:tgtEl>
                                          <p:spTgt spid="5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22" presetClass="entr" presetSubtype="4"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000"/>
                                        <p:tgtEl>
                                          <p:spTgt spid="18"/>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1000"/>
                                        <p:tgtEl>
                                          <p:spTgt spid="42"/>
                                        </p:tgtEl>
                                      </p:cBhvr>
                                    </p:animEffect>
                                  </p:childTnLst>
                                </p:cTn>
                              </p:par>
                              <p:par>
                                <p:cTn id="51" presetID="22" presetClass="entr" presetSubtype="1"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up)">
                                      <p:cBhvr>
                                        <p:cTn id="53" dur="1000"/>
                                        <p:tgtEl>
                                          <p:spTgt spid="17"/>
                                        </p:tgtEl>
                                      </p:cBhvr>
                                    </p:animEffect>
                                  </p:childTnLst>
                                </p:cTn>
                              </p:par>
                              <p:par>
                                <p:cTn id="54" presetID="22" presetClass="entr" presetSubtype="1"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up)">
                                      <p:cBhvr>
                                        <p:cTn id="56" dur="1000"/>
                                        <p:tgtEl>
                                          <p:spTgt spid="2"/>
                                        </p:tgtEl>
                                      </p:cBhvr>
                                    </p:animEffect>
                                  </p:childTnLst>
                                </p:cTn>
                              </p:par>
                            </p:childTnLst>
                          </p:cTn>
                        </p:par>
                        <p:par>
                          <p:cTn id="57" fill="hold">
                            <p:stCondLst>
                              <p:cond delay="1000"/>
                            </p:stCondLst>
                            <p:childTnLst>
                              <p:par>
                                <p:cTn id="58" presetID="1" presetClass="entr" presetSubtype="0"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childTnLst>
                                </p:cTn>
                              </p:par>
                            </p:childTnLst>
                          </p:cTn>
                        </p:par>
                        <p:par>
                          <p:cTn id="60" fill="hold">
                            <p:stCondLst>
                              <p:cond delay="1000"/>
                            </p:stCondLst>
                            <p:childTnLst>
                              <p:par>
                                <p:cTn id="61" presetID="1" presetClass="entr" presetSubtype="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50"/>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10" grpId="0"/>
      <p:bldP spid="10" grpId="1"/>
      <p:bldP spid="11" grpId="0" animBg="1"/>
      <p:bldP spid="11" grpId="1" animBg="1"/>
      <p:bldP spid="11" grpId="2" animBg="1"/>
      <p:bldP spid="12" grpId="0"/>
      <p:bldP spid="12" grpId="1"/>
      <p:bldP spid="23" grpId="0"/>
      <p:bldP spid="23" grpId="1"/>
      <p:bldP spid="45" grpId="0"/>
      <p:bldP spid="49" grpId="0"/>
      <p:bldP spid="49" grpId="1"/>
      <p:bldP spid="52" grpId="0" animBg="1"/>
      <p:bldP spid="52" grpId="1" animBg="1"/>
      <p:bldP spid="50" grpId="0"/>
      <p:bldP spid="5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Radionuclide Production (</a:t>
            </a:r>
            <a:r>
              <a:rPr lang="en-US" baseline="30000" dirty="0"/>
              <a:t>64</a:t>
            </a:r>
            <a:r>
              <a:rPr lang="en-US" dirty="0"/>
              <a:t>Cu</a:t>
            </a:r>
            <a:r>
              <a:rPr lang="en-US" dirty="0" smtClean="0"/>
              <a:t>)</a:t>
            </a:r>
            <a:endParaRPr lang="en-US" dirty="0"/>
          </a:p>
        </p:txBody>
      </p:sp>
      <p:sp>
        <p:nvSpPr>
          <p:cNvPr id="3" name="Content Placeholder 2"/>
          <p:cNvSpPr>
            <a:spLocks noGrp="1"/>
          </p:cNvSpPr>
          <p:nvPr>
            <p:ph idx="1"/>
          </p:nvPr>
        </p:nvSpPr>
        <p:spPr/>
        <p:txBody>
          <a:bodyPr>
            <a:normAutofit/>
          </a:bodyPr>
          <a:lstStyle/>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r>
              <a:rPr lang="en-US" sz="2400" dirty="0" smtClean="0"/>
              <a:t>Radionuclide</a:t>
            </a:r>
            <a:r>
              <a:rPr lang="en-US" sz="2400" dirty="0"/>
              <a:t>: </a:t>
            </a:r>
            <a:r>
              <a:rPr lang="en-US" sz="2400" baseline="30000" dirty="0"/>
              <a:t>64</a:t>
            </a:r>
            <a:r>
              <a:rPr lang="en-US" sz="2400" dirty="0"/>
              <a:t>Cu, </a:t>
            </a:r>
            <a:r>
              <a:rPr lang="en-US" sz="2400" dirty="0" smtClean="0">
                <a:ln w="0"/>
              </a:rPr>
              <a:t>Half-life </a:t>
            </a:r>
            <a:r>
              <a:rPr lang="en-US" sz="2400" dirty="0">
                <a:ln w="0"/>
              </a:rPr>
              <a:t>= 12.7 </a:t>
            </a:r>
            <a:r>
              <a:rPr lang="en-US" sz="2400" dirty="0" err="1">
                <a:ln w="0"/>
              </a:rPr>
              <a:t>hr</a:t>
            </a:r>
            <a:r>
              <a:rPr lang="en-US" sz="2400" dirty="0">
                <a:ln w="0"/>
              </a:rPr>
              <a:t>, </a:t>
            </a:r>
            <a:r>
              <a:rPr lang="el-GR" sz="2400" dirty="0">
                <a:ln w="0"/>
              </a:rPr>
              <a:t>β</a:t>
            </a:r>
            <a:r>
              <a:rPr lang="en-US" sz="2400" baseline="30000" dirty="0">
                <a:ln w="0"/>
              </a:rPr>
              <a:t>+</a:t>
            </a:r>
            <a:r>
              <a:rPr lang="en-US" sz="2400" dirty="0">
                <a:ln w="0"/>
              </a:rPr>
              <a:t> = 18%  0.65 MeV, </a:t>
            </a:r>
            <a:r>
              <a:rPr lang="el-GR" sz="2400" dirty="0">
                <a:ln w="0"/>
              </a:rPr>
              <a:t>β</a:t>
            </a:r>
            <a:r>
              <a:rPr lang="en-US" sz="2400" baseline="30000" dirty="0">
                <a:ln w="0"/>
              </a:rPr>
              <a:t>-</a:t>
            </a:r>
            <a:r>
              <a:rPr lang="en-US" sz="2400" dirty="0">
                <a:ln w="0"/>
              </a:rPr>
              <a:t> = 38.4%  0.573 MeV and Electron Capture = 43%</a:t>
            </a:r>
          </a:p>
          <a:p>
            <a:endParaRPr lang="en-US" sz="24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pic>
        <p:nvPicPr>
          <p:cNvPr id="6" name="Picture 5"/>
          <p:cNvPicPr>
            <a:picLocks noChangeAspect="1"/>
          </p:cNvPicPr>
          <p:nvPr/>
        </p:nvPicPr>
        <p:blipFill>
          <a:blip r:embed="rId2" cstate="print"/>
          <a:stretch>
            <a:fillRect/>
          </a:stretch>
        </p:blipFill>
        <p:spPr>
          <a:xfrm>
            <a:off x="721487" y="1338851"/>
            <a:ext cx="1956222" cy="1861549"/>
          </a:xfrm>
          <a:prstGeom prst="rect">
            <a:avLst/>
          </a:prstGeom>
        </p:spPr>
      </p:pic>
      <p:sp>
        <p:nvSpPr>
          <p:cNvPr id="7" name="Rectangle 6"/>
          <p:cNvSpPr/>
          <p:nvPr/>
        </p:nvSpPr>
        <p:spPr>
          <a:xfrm>
            <a:off x="131231" y="3200400"/>
            <a:ext cx="3136734" cy="830997"/>
          </a:xfrm>
          <a:prstGeom prst="rect">
            <a:avLst/>
          </a:prstGeom>
          <a:noFill/>
        </p:spPr>
        <p:txBody>
          <a:bodyPr wrap="square" lIns="91440" tIns="45720" rIns="91440" bIns="45720">
            <a:spAutoFit/>
          </a:bodyPr>
          <a:lstStyle/>
          <a:p>
            <a:pPr algn="ctr"/>
            <a:r>
              <a:rPr lang="en-US" sz="2400" dirty="0" smtClean="0">
                <a:ln w="0"/>
              </a:rPr>
              <a:t>Cyclotron TR-19 and TR24 (ACSI)</a:t>
            </a:r>
            <a:endParaRPr lang="en-US" sz="2400" b="0" cap="none" spc="0" dirty="0" smtClean="0">
              <a:ln w="0"/>
              <a:solidFill>
                <a:schemeClr val="tx1"/>
              </a:solidFill>
            </a:endParaRPr>
          </a:p>
        </p:txBody>
      </p:sp>
      <p:grpSp>
        <p:nvGrpSpPr>
          <p:cNvPr id="8" name="Group 7"/>
          <p:cNvGrpSpPr/>
          <p:nvPr/>
        </p:nvGrpSpPr>
        <p:grpSpPr>
          <a:xfrm>
            <a:off x="2971800" y="2433935"/>
            <a:ext cx="5181600" cy="461665"/>
            <a:chOff x="152400" y="1741256"/>
            <a:chExt cx="5181600" cy="461665"/>
          </a:xfrm>
        </p:grpSpPr>
        <p:sp>
          <p:nvSpPr>
            <p:cNvPr id="9" name="Rectangle 8"/>
            <p:cNvSpPr/>
            <p:nvPr/>
          </p:nvSpPr>
          <p:spPr>
            <a:xfrm>
              <a:off x="152400" y="1741256"/>
              <a:ext cx="5181600" cy="461665"/>
            </a:xfrm>
            <a:prstGeom prst="rect">
              <a:avLst/>
            </a:prstGeom>
            <a:noFill/>
          </p:spPr>
          <p:txBody>
            <a:bodyPr wrap="square" lIns="91440" tIns="45720" rIns="91440" bIns="45720">
              <a:spAutoFit/>
            </a:bodyPr>
            <a:lstStyle/>
            <a:p>
              <a:r>
                <a:rPr lang="en-US" sz="2400" b="0" cap="none" spc="0" dirty="0" smtClean="0">
                  <a:ln w="0"/>
                  <a:solidFill>
                    <a:schemeClr val="tx1"/>
                  </a:solidFill>
                </a:rPr>
                <a:t>Production	</a:t>
              </a:r>
              <a:r>
                <a:rPr lang="en-US" sz="2400" b="0" cap="none" spc="0" baseline="30000" dirty="0" smtClean="0">
                  <a:ln w="0"/>
                  <a:solidFill>
                    <a:schemeClr val="tx1"/>
                  </a:solidFill>
                </a:rPr>
                <a:t>64</a:t>
              </a:r>
              <a:r>
                <a:rPr lang="en-US" sz="2400" b="0" cap="none" spc="0" dirty="0" smtClean="0">
                  <a:ln w="0"/>
                  <a:solidFill>
                    <a:schemeClr val="tx1"/>
                  </a:solidFill>
                </a:rPr>
                <a:t>Ni + p	 </a:t>
              </a:r>
              <a:r>
                <a:rPr lang="en-US" sz="2400" baseline="30000" dirty="0" smtClean="0">
                  <a:ln w="0"/>
                </a:rPr>
                <a:t>64</a:t>
              </a:r>
              <a:r>
                <a:rPr lang="en-US" sz="2400" dirty="0" smtClean="0">
                  <a:ln w="0"/>
                </a:rPr>
                <a:t>Cu + n</a:t>
              </a:r>
              <a:endParaRPr lang="en-US" sz="2400" b="0" cap="none" spc="0" dirty="0" smtClean="0">
                <a:ln w="0"/>
                <a:solidFill>
                  <a:schemeClr val="tx1"/>
                </a:solidFill>
              </a:endParaRPr>
            </a:p>
          </p:txBody>
        </p:sp>
        <p:cxnSp>
          <p:nvCxnSpPr>
            <p:cNvPr id="10" name="Straight Arrow Connector 9"/>
            <p:cNvCxnSpPr/>
            <p:nvPr/>
          </p:nvCxnSpPr>
          <p:spPr>
            <a:xfrm>
              <a:off x="3200400" y="1981200"/>
              <a:ext cx="6858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11" name="Footer Placeholder 3"/>
          <p:cNvSpPr txBox="1">
            <a:spLocks/>
          </p:cNvSpPr>
          <p:nvPr/>
        </p:nvSpPr>
        <p:spPr>
          <a:xfrm>
            <a:off x="190500" y="6248400"/>
            <a:ext cx="7886700"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dirty="0">
                <a:solidFill>
                  <a:schemeClr val="tx1"/>
                </a:solidFill>
              </a:rPr>
              <a:t>-</a:t>
            </a:r>
            <a:r>
              <a:rPr lang="en-US" sz="1600" dirty="0" smtClean="0">
                <a:solidFill>
                  <a:schemeClr val="tx1"/>
                </a:solidFill>
              </a:rPr>
              <a:t> RBL 741 Radiation Science, 2014 </a:t>
            </a:r>
            <a:r>
              <a:rPr lang="en-US" sz="1600" dirty="0" err="1">
                <a:solidFill>
                  <a:schemeClr val="tx1"/>
                </a:solidFill>
              </a:rPr>
              <a:t>Bentourkia</a:t>
            </a:r>
            <a:r>
              <a:rPr lang="en-US" sz="1600" dirty="0">
                <a:solidFill>
                  <a:schemeClr val="tx1"/>
                </a:solidFill>
              </a:rPr>
              <a:t>; </a:t>
            </a:r>
            <a:r>
              <a:rPr lang="en-US" sz="1600" dirty="0" err="1">
                <a:solidFill>
                  <a:schemeClr val="tx1"/>
                </a:solidFill>
              </a:rPr>
              <a:t>Gu</a:t>
            </a:r>
            <a:r>
              <a:rPr lang="fr-CA" sz="1600" dirty="0" err="1">
                <a:solidFill>
                  <a:schemeClr val="tx1"/>
                </a:solidFill>
              </a:rPr>
              <a:t>érin</a:t>
            </a:r>
            <a:r>
              <a:rPr lang="en-US" sz="1600" dirty="0">
                <a:solidFill>
                  <a:schemeClr val="tx1"/>
                </a:solidFill>
              </a:rPr>
              <a:t>, </a:t>
            </a:r>
            <a:r>
              <a:rPr lang="en-US" sz="1600" dirty="0" err="1">
                <a:solidFill>
                  <a:schemeClr val="tx1"/>
                </a:solidFill>
              </a:rPr>
              <a:t>Lecomte</a:t>
            </a:r>
            <a:r>
              <a:rPr lang="en-US" sz="1600" dirty="0" smtClean="0">
                <a:solidFill>
                  <a:schemeClr val="tx1"/>
                </a:solidFill>
              </a:rPr>
              <a:t>.</a:t>
            </a:r>
          </a:p>
          <a:p>
            <a:pPr algn="l"/>
            <a:r>
              <a:rPr lang="en-US" sz="1600" dirty="0" smtClean="0">
                <a:solidFill>
                  <a:schemeClr val="tx1"/>
                </a:solidFill>
              </a:rPr>
              <a:t>- Carolyn J, </a:t>
            </a:r>
            <a:r>
              <a:rPr lang="en-US" sz="1600" dirty="0">
                <a:solidFill>
                  <a:schemeClr val="tx1"/>
                </a:solidFill>
              </a:rPr>
              <a:t>et al</a:t>
            </a:r>
            <a:r>
              <a:rPr lang="en-US" sz="1600" dirty="0" smtClean="0">
                <a:solidFill>
                  <a:schemeClr val="tx1"/>
                </a:solidFill>
              </a:rPr>
              <a:t>.. C</a:t>
            </a:r>
            <a:r>
              <a:rPr lang="en-US" sz="1600" i="1" dirty="0" smtClean="0">
                <a:solidFill>
                  <a:schemeClr val="tx1"/>
                </a:solidFill>
              </a:rPr>
              <a:t>ancer Biotherapy and Radiopharmaceuticals.</a:t>
            </a:r>
            <a:r>
              <a:rPr lang="en-US" sz="1600" dirty="0" smtClean="0">
                <a:solidFill>
                  <a:schemeClr val="tx1"/>
                </a:solidFill>
              </a:rPr>
              <a:t> 2009; 24(4), 331-345.</a:t>
            </a:r>
            <a:endParaRPr lang="en-US" sz="1600" dirty="0">
              <a:solidFill>
                <a:schemeClr val="tx1"/>
              </a:solidFill>
            </a:endParaRPr>
          </a:p>
        </p:txBody>
      </p:sp>
    </p:spTree>
    <p:extLst>
      <p:ext uri="{BB962C8B-B14F-4D97-AF65-F5344CB8AC3E}">
        <p14:creationId xmlns:p14="http://schemas.microsoft.com/office/powerpoint/2010/main" val="322576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188640"/>
            <a:ext cx="8229600" cy="1143000"/>
          </a:xfrm>
        </p:spPr>
        <p:txBody>
          <a:bodyPr/>
          <a:lstStyle/>
          <a:p>
            <a:pPr eaLnBrk="1" hangingPunct="1">
              <a:defRPr/>
            </a:pPr>
            <a:r>
              <a:rPr lang="en-CA" sz="4000" dirty="0" smtClean="0"/>
              <a:t>GRPR, tracers for PET imaging</a:t>
            </a:r>
            <a:endParaRPr lang="fr-CA" sz="4000" dirty="0" smtClean="0"/>
          </a:p>
        </p:txBody>
      </p:sp>
      <p:grpSp>
        <p:nvGrpSpPr>
          <p:cNvPr id="32772" name="Groupe 30"/>
          <p:cNvGrpSpPr>
            <a:grpSpLocks/>
          </p:cNvGrpSpPr>
          <p:nvPr/>
        </p:nvGrpSpPr>
        <p:grpSpPr bwMode="auto">
          <a:xfrm>
            <a:off x="107504" y="1138216"/>
            <a:ext cx="8647559" cy="3527206"/>
            <a:chOff x="106759" y="908424"/>
            <a:chExt cx="8647850" cy="3527528"/>
          </a:xfrm>
        </p:grpSpPr>
        <p:sp>
          <p:nvSpPr>
            <p:cNvPr id="32778" name="ZoneTexte 11"/>
            <p:cNvSpPr txBox="1">
              <a:spLocks noChangeArrowheads="1"/>
            </p:cNvSpPr>
            <p:nvPr/>
          </p:nvSpPr>
          <p:spPr bwMode="auto">
            <a:xfrm>
              <a:off x="519335" y="1629770"/>
              <a:ext cx="230505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fr-CA" altLang="fr-FR" sz="2200" b="1" dirty="0" err="1">
                  <a:solidFill>
                    <a:srgbClr val="FF0000"/>
                  </a:solidFill>
                  <a:latin typeface="Arial" charset="0"/>
                  <a:cs typeface="Arial" charset="0"/>
                </a:rPr>
                <a:t>Radiometal</a:t>
              </a:r>
              <a:endParaRPr lang="fr-CA" altLang="fr-FR" sz="2200" b="1" dirty="0">
                <a:solidFill>
                  <a:srgbClr val="FF0000"/>
                </a:solidFill>
                <a:latin typeface="Arial" charset="0"/>
                <a:cs typeface="Arial" charset="0"/>
              </a:endParaRPr>
            </a:p>
          </p:txBody>
        </p:sp>
        <p:sp>
          <p:nvSpPr>
            <p:cNvPr id="32781" name="ZoneTexte 15"/>
            <p:cNvSpPr txBox="1">
              <a:spLocks noChangeArrowheads="1"/>
            </p:cNvSpPr>
            <p:nvPr/>
          </p:nvSpPr>
          <p:spPr bwMode="auto">
            <a:xfrm>
              <a:off x="106759" y="908424"/>
              <a:ext cx="31686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fr-CA" altLang="fr-FR" sz="2200" b="1" dirty="0" err="1">
                  <a:solidFill>
                    <a:srgbClr val="FF0000"/>
                  </a:solidFill>
                  <a:latin typeface="Arial" charset="0"/>
                  <a:cs typeface="Arial" charset="0"/>
                </a:rPr>
                <a:t>Chelator</a:t>
              </a:r>
              <a:r>
                <a:rPr lang="fr-CA" altLang="fr-FR" sz="2200" dirty="0">
                  <a:solidFill>
                    <a:srgbClr val="FF0000"/>
                  </a:solidFill>
                  <a:latin typeface="Arial" charset="0"/>
                  <a:cs typeface="Arial" charset="0"/>
                </a:rPr>
                <a:t> for </a:t>
              </a:r>
              <a:r>
                <a:rPr lang="fr-CA" altLang="fr-FR" sz="2200" dirty="0" err="1">
                  <a:solidFill>
                    <a:srgbClr val="FF0000"/>
                  </a:solidFill>
                  <a:latin typeface="Arial" charset="0"/>
                  <a:cs typeface="Arial" charset="0"/>
                </a:rPr>
                <a:t>metal</a:t>
              </a:r>
              <a:r>
                <a:rPr lang="fr-CA" altLang="fr-FR" sz="2200" dirty="0">
                  <a:solidFill>
                    <a:srgbClr val="FF0000"/>
                  </a:solidFill>
                  <a:latin typeface="Arial" charset="0"/>
                  <a:cs typeface="Arial" charset="0"/>
                </a:rPr>
                <a:t> </a:t>
              </a:r>
              <a:r>
                <a:rPr lang="fr-CA" altLang="fr-FR" sz="2200" dirty="0" err="1">
                  <a:solidFill>
                    <a:srgbClr val="FF0000"/>
                  </a:solidFill>
                  <a:latin typeface="Arial" charset="0"/>
                  <a:cs typeface="Arial" charset="0"/>
                </a:rPr>
                <a:t>radiolabelling</a:t>
              </a:r>
              <a:endParaRPr lang="fr-CA" altLang="fr-FR" sz="2200" dirty="0">
                <a:solidFill>
                  <a:srgbClr val="FF0000"/>
                </a:solidFill>
                <a:latin typeface="Arial" charset="0"/>
                <a:cs typeface="Arial" charset="0"/>
              </a:endParaRPr>
            </a:p>
          </p:txBody>
        </p:sp>
        <p:grpSp>
          <p:nvGrpSpPr>
            <p:cNvPr id="32782" name="Groupe 20"/>
            <p:cNvGrpSpPr>
              <a:grpSpLocks/>
            </p:cNvGrpSpPr>
            <p:nvPr/>
          </p:nvGrpSpPr>
          <p:grpSpPr bwMode="auto">
            <a:xfrm>
              <a:off x="3563888" y="2143485"/>
              <a:ext cx="5068796" cy="2292467"/>
              <a:chOff x="3708568" y="2349386"/>
              <a:chExt cx="5068158" cy="2292139"/>
            </a:xfrm>
          </p:grpSpPr>
          <p:sp>
            <p:nvSpPr>
              <p:cNvPr id="15" name="Rectangle 14"/>
              <p:cNvSpPr/>
              <p:nvPr/>
            </p:nvSpPr>
            <p:spPr>
              <a:xfrm>
                <a:off x="3707989" y="2348719"/>
                <a:ext cx="4823968" cy="172869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ZoneTexte 17"/>
              <p:cNvSpPr txBox="1">
                <a:spLocks noChangeArrowheads="1"/>
              </p:cNvSpPr>
              <p:nvPr/>
            </p:nvSpPr>
            <p:spPr bwMode="auto">
              <a:xfrm>
                <a:off x="7481128" y="4210760"/>
                <a:ext cx="1295281" cy="4301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CA" sz="2200" b="1" dirty="0" smtClean="0">
                    <a:solidFill>
                      <a:schemeClr val="tx2">
                        <a:lumMod val="75000"/>
                      </a:schemeClr>
                    </a:solidFill>
                  </a:rPr>
                  <a:t>Valence</a:t>
                </a:r>
                <a:endParaRPr lang="fr-CA" sz="2200" dirty="0" smtClean="0">
                  <a:solidFill>
                    <a:schemeClr val="tx2">
                      <a:lumMod val="75000"/>
                    </a:schemeClr>
                  </a:solidFill>
                </a:endParaRPr>
              </a:p>
            </p:txBody>
          </p:sp>
        </p:grpSp>
        <p:pic>
          <p:nvPicPr>
            <p:cNvPr id="32783" name="Imag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43808" y="2297522"/>
              <a:ext cx="4693920" cy="142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oneTexte 23"/>
            <p:cNvSpPr txBox="1"/>
            <p:nvPr/>
          </p:nvSpPr>
          <p:spPr>
            <a:xfrm>
              <a:off x="8441860" y="3832073"/>
              <a:ext cx="312749" cy="368334"/>
            </a:xfrm>
            <a:prstGeom prst="rect">
              <a:avLst/>
            </a:prstGeom>
            <a:noFill/>
          </p:spPr>
          <p:txBody>
            <a:bodyPr wrap="none">
              <a:spAutoFit/>
            </a:bodyPr>
            <a:lstStyle/>
            <a:p>
              <a:pPr>
                <a:defRPr/>
              </a:pPr>
              <a:r>
                <a:rPr lang="fr-CA" dirty="0">
                  <a:solidFill>
                    <a:schemeClr val="tx2">
                      <a:lumMod val="75000"/>
                    </a:schemeClr>
                  </a:solidFill>
                </a:rPr>
                <a:t>n</a:t>
              </a:r>
            </a:p>
          </p:txBody>
        </p:sp>
        <p:sp>
          <p:nvSpPr>
            <p:cNvPr id="25" name="Parenthèses 24"/>
            <p:cNvSpPr/>
            <p:nvPr/>
          </p:nvSpPr>
          <p:spPr>
            <a:xfrm>
              <a:off x="3420429" y="2026921"/>
              <a:ext cx="5111922" cy="1989319"/>
            </a:xfrm>
            <a:prstGeom prst="bracketPair">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CA"/>
            </a:p>
          </p:txBody>
        </p:sp>
        <p:cxnSp>
          <p:nvCxnSpPr>
            <p:cNvPr id="8" name="Connecteur droit avec flèche 7"/>
            <p:cNvCxnSpPr/>
            <p:nvPr/>
          </p:nvCxnSpPr>
          <p:spPr bwMode="auto">
            <a:xfrm flipH="1" flipV="1">
              <a:off x="1618556" y="2047184"/>
              <a:ext cx="1588" cy="744293"/>
            </a:xfrm>
            <a:prstGeom prst="straightConnector1">
              <a:avLst/>
            </a:prstGeom>
            <a:ln w="25400">
              <a:solidFill>
                <a:srgbClr val="FC1212"/>
              </a:solidFill>
              <a:tailEnd type="arrow"/>
            </a:ln>
          </p:spPr>
          <p:style>
            <a:lnRef idx="1">
              <a:schemeClr val="accent1"/>
            </a:lnRef>
            <a:fillRef idx="0">
              <a:schemeClr val="accent1"/>
            </a:fillRef>
            <a:effectRef idx="0">
              <a:schemeClr val="accent1"/>
            </a:effectRef>
            <a:fontRef idx="minor">
              <a:schemeClr val="tx1"/>
            </a:fontRef>
          </p:style>
        </p:cxnSp>
      </p:grpSp>
      <p:sp>
        <p:nvSpPr>
          <p:cNvPr id="32773" name="Rectangle 40"/>
          <p:cNvSpPr>
            <a:spLocks noChangeArrowheads="1"/>
          </p:cNvSpPr>
          <p:nvPr/>
        </p:nvSpPr>
        <p:spPr bwMode="auto">
          <a:xfrm>
            <a:off x="3784472" y="1196752"/>
            <a:ext cx="463575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fr-CA" altLang="fr-FR" b="1" dirty="0"/>
              <a:t>Standard</a:t>
            </a:r>
            <a:r>
              <a:rPr lang="fr-CA" altLang="fr-FR" dirty="0"/>
              <a:t> </a:t>
            </a:r>
            <a:r>
              <a:rPr lang="fr-CA" altLang="fr-FR" b="1" dirty="0"/>
              <a:t>peptides </a:t>
            </a:r>
          </a:p>
          <a:p>
            <a:pPr algn="ctr" eaLnBrk="1" hangingPunct="1"/>
            <a:r>
              <a:rPr lang="fr-CA" altLang="fr-FR" b="1" dirty="0"/>
              <a:t> </a:t>
            </a:r>
            <a:r>
              <a:rPr lang="en-US" altLang="fr-FR" b="1" dirty="0" err="1"/>
              <a:t>Demobesin</a:t>
            </a:r>
            <a:r>
              <a:rPr lang="en-US" altLang="fr-FR" dirty="0"/>
              <a:t> </a:t>
            </a:r>
            <a:r>
              <a:rPr lang="en-US" altLang="fr-FR" b="1" dirty="0"/>
              <a:t>4 : GRPR agonist</a:t>
            </a:r>
            <a:r>
              <a:rPr lang="en-US" altLang="fr-FR" dirty="0"/>
              <a:t> </a:t>
            </a:r>
            <a:endParaRPr lang="fr-CA" altLang="fr-FR" b="1" dirty="0"/>
          </a:p>
          <a:p>
            <a:pPr marL="0" lvl="1" indent="0" algn="ctr" eaLnBrk="1" hangingPunct="1"/>
            <a:r>
              <a:rPr lang="fr-CA" altLang="fr-FR" sz="1400" dirty="0" smtClean="0"/>
              <a:t>B.A</a:t>
            </a:r>
            <a:r>
              <a:rPr lang="fr-CA" altLang="fr-FR" sz="1400" dirty="0"/>
              <a:t>. </a:t>
            </a:r>
            <a:r>
              <a:rPr lang="fr-CA" altLang="fr-FR" sz="1400" dirty="0" err="1"/>
              <a:t>Nock</a:t>
            </a:r>
            <a:r>
              <a:rPr lang="fr-CA" altLang="fr-FR" sz="1400" dirty="0"/>
              <a:t> </a:t>
            </a:r>
            <a:r>
              <a:rPr lang="fr-CA" altLang="fr-FR" sz="1400" i="1" dirty="0"/>
              <a:t>et al. </a:t>
            </a:r>
            <a:r>
              <a:rPr lang="fr-CA" altLang="fr-FR" sz="1400" dirty="0"/>
              <a:t>J. Med. </a:t>
            </a:r>
            <a:r>
              <a:rPr lang="fr-CA" altLang="fr-FR" sz="1400" dirty="0" err="1"/>
              <a:t>Chem</a:t>
            </a:r>
            <a:r>
              <a:rPr lang="fr-CA" altLang="fr-FR" sz="1400" dirty="0"/>
              <a:t>., 48 (2005), pp. 100–110.</a:t>
            </a:r>
          </a:p>
          <a:p>
            <a:pPr algn="ctr" eaLnBrk="1" hangingPunct="1"/>
            <a:r>
              <a:rPr lang="fr-CA" altLang="fr-FR" dirty="0" smtClean="0"/>
              <a:t> </a:t>
            </a:r>
            <a:endParaRPr lang="fr-CA" altLang="fr-FR" dirty="0"/>
          </a:p>
        </p:txBody>
      </p:sp>
      <p:sp>
        <p:nvSpPr>
          <p:cNvPr id="32774" name="Rectangle 41"/>
          <p:cNvSpPr>
            <a:spLocks noChangeArrowheads="1"/>
          </p:cNvSpPr>
          <p:nvPr/>
        </p:nvSpPr>
        <p:spPr bwMode="auto">
          <a:xfrm>
            <a:off x="3024460" y="4234875"/>
            <a:ext cx="47879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r>
              <a:rPr lang="en-US" altLang="fr-FR" b="1" dirty="0" err="1"/>
              <a:t>Demobesin</a:t>
            </a:r>
            <a:r>
              <a:rPr lang="en-US" altLang="fr-FR" dirty="0"/>
              <a:t> </a:t>
            </a:r>
            <a:r>
              <a:rPr lang="en-US" altLang="fr-FR" b="1" dirty="0"/>
              <a:t>1: GRPR antagonist</a:t>
            </a:r>
            <a:r>
              <a:rPr lang="en-US" altLang="fr-FR" dirty="0"/>
              <a:t/>
            </a:r>
            <a:br>
              <a:rPr lang="en-US" altLang="fr-FR" dirty="0"/>
            </a:br>
            <a:r>
              <a:rPr lang="fr-CA" altLang="fr-FR" sz="1400" dirty="0" smtClean="0"/>
              <a:t>Wang</a:t>
            </a:r>
            <a:r>
              <a:rPr lang="fr-CA" altLang="fr-FR" sz="1400" dirty="0"/>
              <a:t>, LH </a:t>
            </a:r>
            <a:r>
              <a:rPr lang="fr-CA" altLang="fr-FR" sz="1400" i="1" dirty="0"/>
              <a:t>et al</a:t>
            </a:r>
            <a:r>
              <a:rPr lang="fr-CA" altLang="fr-FR" sz="1400" dirty="0"/>
              <a:t>. </a:t>
            </a:r>
            <a:r>
              <a:rPr lang="fr-CA" altLang="fr-FR" sz="1400" i="1" dirty="0"/>
              <a:t>J </a:t>
            </a:r>
            <a:r>
              <a:rPr lang="fr-CA" altLang="fr-FR" sz="1400" i="1" dirty="0" err="1"/>
              <a:t>Biol</a:t>
            </a:r>
            <a:r>
              <a:rPr lang="fr-CA" altLang="fr-FR" sz="1400" i="1" dirty="0"/>
              <a:t> </a:t>
            </a:r>
            <a:r>
              <a:rPr lang="fr-CA" altLang="fr-FR" sz="1400" i="1" dirty="0" err="1"/>
              <a:t>Chem</a:t>
            </a:r>
            <a:r>
              <a:rPr lang="fr-CA" altLang="fr-FR" sz="1400" i="1" dirty="0"/>
              <a:t> </a:t>
            </a:r>
            <a:r>
              <a:rPr lang="fr-CA" altLang="fr-FR" sz="1400" dirty="0"/>
              <a:t>1990; 265:15695–15703</a:t>
            </a:r>
          </a:p>
        </p:txBody>
      </p:sp>
      <p:sp>
        <p:nvSpPr>
          <p:cNvPr id="32776" name="ZoneTexte 43"/>
          <p:cNvSpPr txBox="1">
            <a:spLocks noChangeArrowheads="1"/>
          </p:cNvSpPr>
          <p:nvPr/>
        </p:nvSpPr>
        <p:spPr bwMode="auto">
          <a:xfrm>
            <a:off x="2267744" y="2636912"/>
            <a:ext cx="10318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r>
              <a:rPr lang="fr-CA" altLang="fr-FR" sz="2200" b="1" dirty="0">
                <a:solidFill>
                  <a:srgbClr val="00B0F0"/>
                </a:solidFill>
                <a:latin typeface="Arial" charset="0"/>
                <a:cs typeface="Arial" charset="0"/>
              </a:rPr>
              <a:t>Linker</a:t>
            </a:r>
          </a:p>
        </p:txBody>
      </p:sp>
      <p:sp>
        <p:nvSpPr>
          <p:cNvPr id="22" name="Rectangle 21"/>
          <p:cNvSpPr/>
          <p:nvPr/>
        </p:nvSpPr>
        <p:spPr>
          <a:xfrm>
            <a:off x="262072" y="5010291"/>
            <a:ext cx="6603731" cy="1754326"/>
          </a:xfrm>
          <a:prstGeom prst="rect">
            <a:avLst/>
          </a:prstGeom>
        </p:spPr>
        <p:txBody>
          <a:bodyPr wrap="none">
            <a:spAutoFit/>
          </a:bodyPr>
          <a:lstStyle/>
          <a:p>
            <a:r>
              <a:rPr lang="fr-CA" dirty="0"/>
              <a:t>Guérin B </a:t>
            </a:r>
            <a:r>
              <a:rPr lang="fr-CA" dirty="0" smtClean="0"/>
              <a:t>et al.</a:t>
            </a:r>
            <a:r>
              <a:rPr lang="en-US" dirty="0" smtClean="0"/>
              <a:t> </a:t>
            </a:r>
            <a:r>
              <a:rPr lang="fr-CA" dirty="0" err="1"/>
              <a:t>Organic</a:t>
            </a:r>
            <a:r>
              <a:rPr lang="fr-CA" dirty="0"/>
              <a:t> </a:t>
            </a:r>
            <a:r>
              <a:rPr lang="fr-CA" dirty="0" err="1"/>
              <a:t>letters</a:t>
            </a:r>
            <a:r>
              <a:rPr lang="fr-CA" dirty="0" smtClean="0"/>
              <a:t>, </a:t>
            </a:r>
            <a:r>
              <a:rPr lang="fr-CA" b="1" dirty="0" smtClean="0"/>
              <a:t>2010</a:t>
            </a:r>
            <a:r>
              <a:rPr lang="fr-CA" dirty="0" smtClean="0"/>
              <a:t>, </a:t>
            </a:r>
            <a:r>
              <a:rPr lang="fr-CA" dirty="0"/>
              <a:t>12(2</a:t>
            </a:r>
            <a:r>
              <a:rPr lang="fr-CA" dirty="0" smtClean="0"/>
              <a:t>)</a:t>
            </a:r>
          </a:p>
          <a:p>
            <a:r>
              <a:rPr lang="fr-CA" dirty="0" smtClean="0"/>
              <a:t>Ait-Mohand </a:t>
            </a:r>
            <a:r>
              <a:rPr lang="fr-CA" dirty="0"/>
              <a:t>S </a:t>
            </a:r>
            <a:r>
              <a:rPr lang="fr-CA" dirty="0" err="1" smtClean="0"/>
              <a:t>etal</a:t>
            </a:r>
            <a:r>
              <a:rPr lang="fr-CA" dirty="0" smtClean="0"/>
              <a:t>. </a:t>
            </a:r>
            <a:r>
              <a:rPr lang="fr-CA" dirty="0" err="1" smtClean="0"/>
              <a:t>Bioconjugate</a:t>
            </a:r>
            <a:r>
              <a:rPr lang="fr-CA" dirty="0" smtClean="0"/>
              <a:t> </a:t>
            </a:r>
            <a:r>
              <a:rPr lang="fr-CA" dirty="0" err="1"/>
              <a:t>chemistry</a:t>
            </a:r>
            <a:r>
              <a:rPr lang="fr-CA" dirty="0"/>
              <a:t>, </a:t>
            </a:r>
            <a:r>
              <a:rPr lang="fr-CA" b="1" dirty="0" smtClean="0"/>
              <a:t>2011</a:t>
            </a:r>
            <a:r>
              <a:rPr lang="fr-CA" dirty="0" smtClean="0"/>
              <a:t>, 22(8)</a:t>
            </a:r>
          </a:p>
          <a:p>
            <a:r>
              <a:rPr lang="fr-CA" dirty="0" smtClean="0"/>
              <a:t>Fournier </a:t>
            </a:r>
            <a:r>
              <a:rPr lang="fr-CA" dirty="0"/>
              <a:t>et al</a:t>
            </a:r>
            <a:r>
              <a:rPr lang="fr-CA" i="1" dirty="0"/>
              <a:t>. EJNMMI </a:t>
            </a:r>
            <a:r>
              <a:rPr lang="fr-CA" i="1" dirty="0" err="1"/>
              <a:t>Research</a:t>
            </a:r>
            <a:r>
              <a:rPr lang="fr-CA" i="1" dirty="0"/>
              <a:t> </a:t>
            </a:r>
            <a:r>
              <a:rPr lang="fr-CA" b="1" dirty="0"/>
              <a:t>2012</a:t>
            </a:r>
            <a:r>
              <a:rPr lang="fr-CA" dirty="0"/>
              <a:t>, </a:t>
            </a:r>
            <a:r>
              <a:rPr lang="fr-CA" dirty="0" smtClean="0"/>
              <a:t>2:8</a:t>
            </a:r>
          </a:p>
          <a:p>
            <a:r>
              <a:rPr lang="fr-CA" dirty="0"/>
              <a:t>Fournier P </a:t>
            </a:r>
            <a:r>
              <a:rPr lang="fr-CA" dirty="0" err="1" smtClean="0"/>
              <a:t>etal</a:t>
            </a:r>
            <a:r>
              <a:rPr lang="fr-CA" dirty="0" smtClean="0"/>
              <a:t>. </a:t>
            </a:r>
            <a:r>
              <a:rPr lang="fr-CA" dirty="0" err="1" smtClean="0"/>
              <a:t>Bioconjugate</a:t>
            </a:r>
            <a:r>
              <a:rPr lang="fr-CA" dirty="0" smtClean="0"/>
              <a:t> </a:t>
            </a:r>
            <a:r>
              <a:rPr lang="fr-CA" dirty="0" err="1"/>
              <a:t>chemistry</a:t>
            </a:r>
            <a:r>
              <a:rPr lang="fr-CA" dirty="0" smtClean="0"/>
              <a:t>,, </a:t>
            </a:r>
            <a:r>
              <a:rPr lang="fr-CA" b="1" dirty="0" smtClean="0"/>
              <a:t>2012</a:t>
            </a:r>
            <a:r>
              <a:rPr lang="fr-CA" dirty="0" smtClean="0"/>
              <a:t> </a:t>
            </a:r>
            <a:r>
              <a:rPr lang="fr-CA" dirty="0"/>
              <a:t>23(8</a:t>
            </a:r>
            <a:r>
              <a:rPr lang="fr-CA" dirty="0" smtClean="0"/>
              <a:t>)</a:t>
            </a:r>
          </a:p>
          <a:p>
            <a:r>
              <a:rPr lang="fr-CA" dirty="0" err="1"/>
              <a:t>Inkster</a:t>
            </a:r>
            <a:r>
              <a:rPr lang="fr-CA" dirty="0"/>
              <a:t> JA </a:t>
            </a:r>
            <a:r>
              <a:rPr lang="fr-CA" dirty="0" smtClean="0"/>
              <a:t>et al. </a:t>
            </a:r>
            <a:r>
              <a:rPr lang="de-DE" dirty="0" smtClean="0"/>
              <a:t>Chemistry, </a:t>
            </a:r>
            <a:r>
              <a:rPr lang="de-DE" b="1" dirty="0" smtClean="0"/>
              <a:t>2012</a:t>
            </a:r>
            <a:r>
              <a:rPr lang="de-DE" dirty="0" smtClean="0"/>
              <a:t>, </a:t>
            </a:r>
            <a:r>
              <a:rPr lang="de-DE" dirty="0"/>
              <a:t>18(35</a:t>
            </a:r>
            <a:r>
              <a:rPr lang="de-DE" dirty="0" smtClean="0"/>
              <a:t>)</a:t>
            </a:r>
          </a:p>
          <a:p>
            <a:r>
              <a:rPr lang="fr-CA" dirty="0" err="1"/>
              <a:t>Inkster</a:t>
            </a:r>
            <a:r>
              <a:rPr lang="fr-CA" dirty="0"/>
              <a:t> J </a:t>
            </a:r>
            <a:r>
              <a:rPr lang="fr-CA" dirty="0" smtClean="0"/>
              <a:t>et al, </a:t>
            </a:r>
            <a:r>
              <a:rPr lang="en-US" dirty="0" smtClean="0"/>
              <a:t>Bioorganic &amp; </a:t>
            </a:r>
            <a:r>
              <a:rPr lang="fr-CA" dirty="0" err="1" smtClean="0"/>
              <a:t>medicinal</a:t>
            </a:r>
            <a:r>
              <a:rPr lang="fr-CA" dirty="0" smtClean="0"/>
              <a:t> </a:t>
            </a:r>
            <a:r>
              <a:rPr lang="fr-CA" dirty="0" err="1"/>
              <a:t>chemistry</a:t>
            </a:r>
            <a:r>
              <a:rPr lang="fr-CA" dirty="0"/>
              <a:t> </a:t>
            </a:r>
            <a:r>
              <a:rPr lang="fr-CA" dirty="0" err="1"/>
              <a:t>letters</a:t>
            </a:r>
            <a:r>
              <a:rPr lang="fr-CA" dirty="0"/>
              <a:t>, </a:t>
            </a:r>
            <a:r>
              <a:rPr lang="fr-CA" b="1" dirty="0" smtClean="0"/>
              <a:t>2013</a:t>
            </a:r>
            <a:r>
              <a:rPr lang="fr-CA" dirty="0" smtClean="0"/>
              <a:t>, 23(13</a:t>
            </a:r>
            <a:r>
              <a:rPr lang="fr-CA" dirty="0"/>
              <a:t>)</a:t>
            </a:r>
          </a:p>
        </p:txBody>
      </p:sp>
      <p:grpSp>
        <p:nvGrpSpPr>
          <p:cNvPr id="3" name="Groupe 2"/>
          <p:cNvGrpSpPr/>
          <p:nvPr/>
        </p:nvGrpSpPr>
        <p:grpSpPr>
          <a:xfrm>
            <a:off x="1236642" y="3035133"/>
            <a:ext cx="3983430" cy="681899"/>
            <a:chOff x="1128525" y="1293586"/>
            <a:chExt cx="5243570" cy="945105"/>
          </a:xfrm>
        </p:grpSpPr>
        <p:pic>
          <p:nvPicPr>
            <p:cNvPr id="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136637" y="1474436"/>
              <a:ext cx="2667000" cy="583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Ellipse 27"/>
            <p:cNvSpPr/>
            <p:nvPr/>
          </p:nvSpPr>
          <p:spPr>
            <a:xfrm flipH="1">
              <a:off x="1128525" y="1328584"/>
              <a:ext cx="900100" cy="875109"/>
            </a:xfrm>
            <a:prstGeom prst="ellipse">
              <a:avLst/>
            </a:prstGeom>
            <a:gradFill flip="none" rotWithShape="1">
              <a:gsLst>
                <a:gs pos="0">
                  <a:schemeClr val="tx1">
                    <a:lumMod val="85000"/>
                    <a:lumOff val="15000"/>
                  </a:schemeClr>
                </a:gs>
                <a:gs pos="50000">
                  <a:schemeClr val="accent2">
                    <a:shade val="67500"/>
                    <a:satMod val="115000"/>
                  </a:schemeClr>
                </a:gs>
                <a:gs pos="100000">
                  <a:schemeClr val="accent2">
                    <a:shade val="100000"/>
                    <a:satMod val="115000"/>
                  </a:schemeClr>
                </a:gs>
              </a:gsLst>
              <a:lin ang="10800000" scaled="1"/>
              <a:tileRect/>
            </a:gra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Chevron 28"/>
            <p:cNvSpPr/>
            <p:nvPr/>
          </p:nvSpPr>
          <p:spPr>
            <a:xfrm>
              <a:off x="4571895" y="1293586"/>
              <a:ext cx="1080120" cy="945105"/>
            </a:xfrm>
            <a:prstGeom prst="chevron">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sp>
          <p:nvSpPr>
            <p:cNvPr id="30" name="Chevron 29"/>
            <p:cNvSpPr/>
            <p:nvPr/>
          </p:nvSpPr>
          <p:spPr>
            <a:xfrm>
              <a:off x="5291975" y="1293586"/>
              <a:ext cx="1080120" cy="945105"/>
            </a:xfrm>
            <a:prstGeom prst="chevron">
              <a:avLst/>
            </a:prstGeom>
            <a:solidFill>
              <a:schemeClr val="bg1"/>
            </a:solidFill>
            <a:ln w="19050">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grpSp>
    </p:spTree>
    <p:extLst>
      <p:ext uri="{BB962C8B-B14F-4D97-AF65-F5344CB8AC3E}">
        <p14:creationId xmlns:p14="http://schemas.microsoft.com/office/powerpoint/2010/main" val="2765181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Structures of various BFCs used for </a:t>
            </a:r>
            <a:r>
              <a:rPr lang="en-US" baseline="30000" dirty="0" smtClean="0"/>
              <a:t>64</a:t>
            </a:r>
            <a:r>
              <a:rPr lang="en-US" dirty="0" smtClean="0"/>
              <a:t>Cu </a:t>
            </a:r>
            <a:r>
              <a:rPr lang="en-US" dirty="0"/>
              <a:t>l</a:t>
            </a:r>
            <a:r>
              <a:rPr lang="en-US" dirty="0" smtClean="0"/>
              <a:t>abelling </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pic>
        <p:nvPicPr>
          <p:cNvPr id="6" name="Picture 5"/>
          <p:cNvPicPr>
            <a:picLocks noChangeAspect="1"/>
          </p:cNvPicPr>
          <p:nvPr/>
        </p:nvPicPr>
        <p:blipFill>
          <a:blip r:embed="rId3"/>
          <a:stretch>
            <a:fillRect/>
          </a:stretch>
        </p:blipFill>
        <p:spPr>
          <a:xfrm>
            <a:off x="1676400" y="1600200"/>
            <a:ext cx="5181600" cy="4851938"/>
          </a:xfrm>
          <a:prstGeom prst="rect">
            <a:avLst/>
          </a:prstGeom>
        </p:spPr>
      </p:pic>
    </p:spTree>
    <p:extLst>
      <p:ext uri="{BB962C8B-B14F-4D97-AF65-F5344CB8AC3E}">
        <p14:creationId xmlns:p14="http://schemas.microsoft.com/office/powerpoint/2010/main" val="1672267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Bifunctional Chelator (BFC) ideal Characteristics</a:t>
            </a:r>
            <a:endParaRPr lang="en-US" dirty="0"/>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Small </a:t>
            </a:r>
            <a:r>
              <a:rPr lang="en-US" sz="2400" dirty="0" smtClean="0">
                <a:latin typeface="Calibri" panose="020F0502020204030204" pitchFamily="34" charset="0"/>
                <a:cs typeface="Calibri" panose="020F0502020204030204" pitchFamily="34" charset="0"/>
              </a:rPr>
              <a:t>size.</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Simple </a:t>
            </a:r>
            <a:r>
              <a:rPr lang="en-US" sz="2400" dirty="0">
                <a:latin typeface="Calibri" panose="020F0502020204030204" pitchFamily="34" charset="0"/>
                <a:cs typeface="Calibri" panose="020F0502020204030204" pitchFamily="34" charset="0"/>
              </a:rPr>
              <a:t>chemical preparation</a:t>
            </a:r>
          </a:p>
          <a:p>
            <a:r>
              <a:rPr lang="en-US" sz="2400" dirty="0" smtClean="0">
                <a:latin typeface="Calibri" panose="020F0502020204030204" pitchFamily="34" charset="0"/>
                <a:cs typeface="Calibri" panose="020F0502020204030204" pitchFamily="34" charset="0"/>
              </a:rPr>
              <a:t>Fast </a:t>
            </a:r>
            <a:r>
              <a:rPr lang="en-US" sz="2400" baseline="30000" dirty="0">
                <a:latin typeface="Calibri" panose="020F0502020204030204" pitchFamily="34" charset="0"/>
                <a:cs typeface="Calibri" panose="020F0502020204030204" pitchFamily="34" charset="0"/>
              </a:rPr>
              <a:t>64</a:t>
            </a:r>
            <a:r>
              <a:rPr lang="en-US" sz="2400" dirty="0">
                <a:latin typeface="Calibri" panose="020F0502020204030204" pitchFamily="34" charset="0"/>
                <a:cs typeface="Calibri" panose="020F0502020204030204" pitchFamily="34" charset="0"/>
              </a:rPr>
              <a:t>Cu chelation</a:t>
            </a:r>
          </a:p>
          <a:p>
            <a:r>
              <a:rPr lang="en-US" sz="2400" dirty="0" smtClean="0">
                <a:latin typeface="Calibri" panose="020F0502020204030204" pitchFamily="34" charset="0"/>
                <a:cs typeface="Calibri" panose="020F0502020204030204" pitchFamily="34" charset="0"/>
              </a:rPr>
              <a:t>Slow </a:t>
            </a:r>
            <a:r>
              <a:rPr lang="en-US" sz="2400" baseline="30000" dirty="0">
                <a:latin typeface="Calibri" panose="020F0502020204030204" pitchFamily="34" charset="0"/>
                <a:cs typeface="Calibri" panose="020F0502020204030204" pitchFamily="34" charset="0"/>
              </a:rPr>
              <a:t>64</a:t>
            </a:r>
            <a:r>
              <a:rPr lang="en-US" sz="2400" dirty="0">
                <a:latin typeface="Calibri" panose="020F0502020204030204" pitchFamily="34" charset="0"/>
                <a:cs typeface="Calibri" panose="020F0502020204030204" pitchFamily="34" charset="0"/>
              </a:rPr>
              <a:t>Cu demetallation</a:t>
            </a:r>
          </a:p>
          <a:p>
            <a:r>
              <a:rPr lang="en-US" sz="2400" dirty="0" smtClean="0">
                <a:latin typeface="Calibri" panose="020F0502020204030204" pitchFamily="34" charset="0"/>
                <a:cs typeface="Calibri" panose="020F0502020204030204" pitchFamily="34" charset="0"/>
              </a:rPr>
              <a:t>Resistance </a:t>
            </a:r>
            <a:r>
              <a:rPr lang="en-US" sz="2400" dirty="0">
                <a:latin typeface="Calibri" panose="020F0502020204030204" pitchFamily="34" charset="0"/>
                <a:cs typeface="Calibri" panose="020F0502020204030204" pitchFamily="34" charset="0"/>
              </a:rPr>
              <a:t>to </a:t>
            </a:r>
            <a:r>
              <a:rPr lang="en-US" sz="2400" dirty="0" err="1">
                <a:latin typeface="Calibri" panose="020F0502020204030204" pitchFamily="34" charset="0"/>
                <a:cs typeface="Calibri" panose="020F0502020204030204" pitchFamily="34" charset="0"/>
              </a:rPr>
              <a:t>transchelation</a:t>
            </a:r>
            <a:endParaRPr lang="en-US" sz="2400" dirty="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Available </a:t>
            </a:r>
            <a:r>
              <a:rPr lang="en-US" sz="2400" dirty="0">
                <a:latin typeface="Calibri" panose="020F0502020204030204" pitchFamily="34" charset="0"/>
                <a:cs typeface="Calibri" panose="020F0502020204030204" pitchFamily="34" charset="0"/>
              </a:rPr>
              <a:t>conjugation </a:t>
            </a:r>
            <a:endParaRPr lang="en-US" sz="2400" dirty="0" smtClean="0">
              <a:latin typeface="Calibri" panose="020F0502020204030204" pitchFamily="34" charset="0"/>
              <a:cs typeface="Calibri" panose="020F0502020204030204" pitchFamily="34" charset="0"/>
            </a:endParaRPr>
          </a:p>
          <a:p>
            <a:pPr marL="114300" indent="0">
              <a:buNone/>
            </a:pPr>
            <a:r>
              <a:rPr lang="en-US" sz="2400" dirty="0" smtClean="0">
                <a:latin typeface="Calibri" panose="020F0502020204030204" pitchFamily="34" charset="0"/>
                <a:cs typeface="Calibri" panose="020F0502020204030204" pitchFamily="34" charset="0"/>
              </a:rPr>
              <a:t>to </a:t>
            </a:r>
            <a:r>
              <a:rPr lang="en-US" sz="2400" dirty="0">
                <a:latin typeface="Calibri" panose="020F0502020204030204" pitchFamily="34" charset="0"/>
                <a:cs typeface="Calibri" panose="020F0502020204030204" pitchFamily="34" charset="0"/>
              </a:rPr>
              <a:t>a bioactive </a:t>
            </a:r>
            <a:r>
              <a:rPr lang="en-US" sz="2400" dirty="0" smtClean="0">
                <a:latin typeface="Calibri" panose="020F0502020204030204" pitchFamily="34" charset="0"/>
                <a:cs typeface="Calibri" panose="020F0502020204030204" pitchFamily="34" charset="0"/>
              </a:rPr>
              <a:t>molecule</a:t>
            </a:r>
            <a:r>
              <a:rPr lang="en-US" sz="2400" dirty="0" smtClean="0"/>
              <a:t>.</a:t>
            </a:r>
            <a:endParaRPr lang="en-US" sz="24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7" name="Picture 6"/>
          <p:cNvPicPr>
            <a:picLocks noChangeAspect="1"/>
          </p:cNvPicPr>
          <p:nvPr/>
        </p:nvPicPr>
        <p:blipFill>
          <a:blip r:embed="rId3"/>
          <a:stretch>
            <a:fillRect/>
          </a:stretch>
        </p:blipFill>
        <p:spPr>
          <a:xfrm>
            <a:off x="5167112" y="1752600"/>
            <a:ext cx="2901462" cy="2884480"/>
          </a:xfrm>
          <a:prstGeom prst="rect">
            <a:avLst/>
          </a:prstGeom>
        </p:spPr>
      </p:pic>
      <p:sp>
        <p:nvSpPr>
          <p:cNvPr id="8" name="ZoneTexte 3"/>
          <p:cNvSpPr txBox="1"/>
          <p:nvPr/>
        </p:nvSpPr>
        <p:spPr>
          <a:xfrm>
            <a:off x="88121" y="6398696"/>
            <a:ext cx="5749844" cy="369332"/>
          </a:xfrm>
          <a:prstGeom prst="rect">
            <a:avLst/>
          </a:prstGeom>
          <a:noFill/>
        </p:spPr>
        <p:txBody>
          <a:bodyPr wrap="none" rtlCol="0">
            <a:spAutoFit/>
          </a:bodyPr>
          <a:lstStyle/>
          <a:p>
            <a:r>
              <a:rPr lang="en-CA" dirty="0" smtClean="0"/>
              <a:t>- S. Ait-</a:t>
            </a:r>
            <a:r>
              <a:rPr lang="en-CA" dirty="0" err="1" smtClean="0"/>
              <a:t>Mohand</a:t>
            </a:r>
            <a:r>
              <a:rPr lang="en-CA" dirty="0" smtClean="0"/>
              <a:t>, </a:t>
            </a:r>
            <a:r>
              <a:rPr lang="en-US" dirty="0" smtClean="0"/>
              <a:t>et </a:t>
            </a:r>
            <a:r>
              <a:rPr lang="en-US" dirty="0"/>
              <a:t>al. </a:t>
            </a:r>
            <a:r>
              <a:rPr lang="en-US" i="1" dirty="0" smtClean="0"/>
              <a:t>Organic Letters.</a:t>
            </a:r>
            <a:r>
              <a:rPr lang="en-US" dirty="0" smtClean="0"/>
              <a:t> 2014; 16, 4512-4515</a:t>
            </a:r>
            <a:endParaRPr lang="en-CA" dirty="0"/>
          </a:p>
        </p:txBody>
      </p:sp>
    </p:spTree>
    <p:extLst>
      <p:ext uri="{BB962C8B-B14F-4D97-AF65-F5344CB8AC3E}">
        <p14:creationId xmlns:p14="http://schemas.microsoft.com/office/powerpoint/2010/main" val="38274825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aseline="30000" dirty="0" smtClean="0"/>
              <a:t>64</a:t>
            </a:r>
            <a:r>
              <a:rPr lang="en-US" dirty="0" smtClean="0"/>
              <a:t>Cu Radiolabelling Efficiency at room Temperature and pH 5.5</a:t>
            </a:r>
            <a:endParaRPr lang="en-US" dirty="0"/>
          </a:p>
        </p:txBody>
      </p:sp>
      <p:sp>
        <p:nvSpPr>
          <p:cNvPr id="3" name="Content Placeholder 2"/>
          <p:cNvSpPr>
            <a:spLocks noGrp="1"/>
          </p:cNvSpPr>
          <p:nvPr>
            <p:ph idx="1"/>
          </p:nvPr>
        </p:nvSpPr>
        <p:spPr/>
        <p:txBody>
          <a:bodyPr>
            <a:noAutofit/>
          </a:bodyPr>
          <a:lstStyle/>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pPr marL="137160" indent="0">
              <a:buClr>
                <a:schemeClr val="accent1">
                  <a:lumMod val="75000"/>
                </a:schemeClr>
              </a:buClr>
              <a:buSzPct val="80000"/>
              <a:buNone/>
            </a:pPr>
            <a:r>
              <a:rPr lang="en-US" sz="2400" dirty="0" smtClean="0">
                <a:latin typeface="Calibri" panose="020F0502020204030204" pitchFamily="34" charset="0"/>
                <a:cs typeface="Calibri" panose="020F0502020204030204" pitchFamily="34" charset="0"/>
              </a:rPr>
              <a:t>Complete</a:t>
            </a:r>
            <a:r>
              <a:rPr lang="fr-CA" sz="2400" dirty="0" smtClean="0">
                <a:latin typeface="Calibri" panose="020F0502020204030204" pitchFamily="34" charset="0"/>
                <a:cs typeface="Calibri" panose="020F0502020204030204" pitchFamily="34" charset="0"/>
              </a:rPr>
              <a:t> </a:t>
            </a:r>
            <a:r>
              <a:rPr lang="fr-CA" sz="2400" dirty="0">
                <a:latin typeface="Calibri" panose="020F0502020204030204" pitchFamily="34" charset="0"/>
                <a:cs typeface="Calibri" panose="020F0502020204030204" pitchFamily="34" charset="0"/>
              </a:rPr>
              <a:t>complexation in 5 minutes at room </a:t>
            </a:r>
            <a:r>
              <a:rPr lang="en-US" sz="2400" dirty="0" smtClean="0">
                <a:latin typeface="Calibri" panose="020F0502020204030204" pitchFamily="34" charset="0"/>
                <a:cs typeface="Calibri" panose="020F0502020204030204" pitchFamily="34" charset="0"/>
              </a:rPr>
              <a:t>temperature.</a:t>
            </a:r>
          </a:p>
          <a:p>
            <a:pPr marL="137160" indent="0">
              <a:buClr>
                <a:schemeClr val="accent1">
                  <a:lumMod val="75000"/>
                </a:schemeClr>
              </a:buClr>
              <a:buSzPct val="80000"/>
              <a:buNone/>
            </a:pPr>
            <a:r>
              <a:rPr lang="en-US" sz="2400" dirty="0" smtClean="0">
                <a:latin typeface="Calibri" panose="020F0502020204030204" pitchFamily="34" charset="0"/>
                <a:cs typeface="Calibri" panose="020F0502020204030204" pitchFamily="34" charset="0"/>
              </a:rPr>
              <a:t>pH (4.5 – 10 )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
        <p:nvSpPr>
          <p:cNvPr id="6" name="Espace réservé du texte 22"/>
          <p:cNvSpPr txBox="1">
            <a:spLocks/>
          </p:cNvSpPr>
          <p:nvPr/>
        </p:nvSpPr>
        <p:spPr>
          <a:xfrm>
            <a:off x="505310" y="1524000"/>
            <a:ext cx="2971800" cy="815453"/>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fr-CA" sz="2400" dirty="0" smtClean="0">
                <a:latin typeface="Calibri" panose="020F0502020204030204" pitchFamily="34" charset="0"/>
                <a:cs typeface="Calibri" panose="020F0502020204030204" pitchFamily="34" charset="0"/>
              </a:rPr>
              <a:t>BFC in ammonium </a:t>
            </a:r>
            <a:r>
              <a:rPr lang="en-US" sz="2400" dirty="0" smtClean="0">
                <a:latin typeface="Calibri" panose="020F0502020204030204" pitchFamily="34" charset="0"/>
                <a:cs typeface="Calibri" panose="020F0502020204030204" pitchFamily="34" charset="0"/>
              </a:rPr>
              <a:t>acetate</a:t>
            </a:r>
            <a:r>
              <a:rPr lang="fr-CA" sz="2400" dirty="0" smtClean="0">
                <a:latin typeface="Calibri" panose="020F0502020204030204" pitchFamily="34" charset="0"/>
                <a:cs typeface="Calibri" panose="020F0502020204030204" pitchFamily="34" charset="0"/>
              </a:rPr>
              <a:t> buffer</a:t>
            </a:r>
            <a:endParaRPr lang="fr-CA" sz="2400" dirty="0">
              <a:latin typeface="Calibri" panose="020F0502020204030204" pitchFamily="34" charset="0"/>
              <a:cs typeface="Calibri" panose="020F0502020204030204" pitchFamily="34" charset="0"/>
            </a:endParaRPr>
          </a:p>
        </p:txBody>
      </p:sp>
      <p:graphicFrame>
        <p:nvGraphicFramePr>
          <p:cNvPr id="7" name="Graphique 10"/>
          <p:cNvGraphicFramePr>
            <a:graphicFrameLocks noGrp="1"/>
          </p:cNvGraphicFramePr>
          <p:nvPr>
            <p:extLst>
              <p:ext uri="{D42A27DB-BD31-4B8C-83A1-F6EECF244321}">
                <p14:modId xmlns:p14="http://schemas.microsoft.com/office/powerpoint/2010/main" val="1000565006"/>
              </p:ext>
            </p:extLst>
          </p:nvPr>
        </p:nvGraphicFramePr>
        <p:xfrm>
          <a:off x="505310" y="2339453"/>
          <a:ext cx="3316749" cy="2624612"/>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14"/>
          <p:cNvSpPr txBox="1"/>
          <p:nvPr/>
        </p:nvSpPr>
        <p:spPr>
          <a:xfrm>
            <a:off x="1760470" y="4763422"/>
            <a:ext cx="1202573" cy="369332"/>
          </a:xfrm>
          <a:prstGeom prst="rect">
            <a:avLst/>
          </a:prstGeom>
          <a:noFill/>
        </p:spPr>
        <p:txBody>
          <a:bodyPr wrap="none" rtlCol="0">
            <a:spAutoFit/>
          </a:bodyPr>
          <a:lstStyle/>
          <a:p>
            <a:r>
              <a:rPr lang="fr-CA" dirty="0" smtClean="0">
                <a:latin typeface="Calibri" panose="020F0502020204030204" pitchFamily="34" charset="0"/>
                <a:cs typeface="Calibri" panose="020F0502020204030204" pitchFamily="34" charset="0"/>
              </a:rPr>
              <a:t>Time (min)</a:t>
            </a:r>
            <a:endParaRPr lang="fr-CA" dirty="0">
              <a:latin typeface="Calibri" panose="020F0502020204030204" pitchFamily="34" charset="0"/>
              <a:cs typeface="Calibri" panose="020F0502020204030204" pitchFamily="34" charset="0"/>
            </a:endParaRPr>
          </a:p>
        </p:txBody>
      </p:sp>
      <p:sp>
        <p:nvSpPr>
          <p:cNvPr id="9" name="Espace réservé du texte 22"/>
          <p:cNvSpPr txBox="1">
            <a:spLocks/>
          </p:cNvSpPr>
          <p:nvPr/>
        </p:nvSpPr>
        <p:spPr>
          <a:xfrm>
            <a:off x="4495801" y="1524000"/>
            <a:ext cx="3581399" cy="815453"/>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buNone/>
            </a:pPr>
            <a:r>
              <a:rPr lang="en-US" sz="2400" dirty="0" smtClean="0">
                <a:latin typeface="Calibri" panose="020F0502020204030204" pitchFamily="34" charset="0"/>
                <a:cs typeface="Calibri" panose="020F0502020204030204" pitchFamily="34" charset="0"/>
              </a:rPr>
              <a:t>DOTHA</a:t>
            </a:r>
            <a:r>
              <a:rPr lang="en-US" sz="2400" baseline="-25000" dirty="0" smtClean="0">
                <a:latin typeface="Calibri" panose="020F0502020204030204" pitchFamily="34" charset="0"/>
                <a:cs typeface="Calibri" panose="020F0502020204030204" pitchFamily="34" charset="0"/>
              </a:rPr>
              <a:t>2</a:t>
            </a:r>
            <a:r>
              <a:rPr lang="en-US" sz="2400" dirty="0" smtClean="0">
                <a:latin typeface="Calibri" panose="020F0502020204030204" pitchFamily="34" charset="0"/>
                <a:cs typeface="Calibri" panose="020F0502020204030204" pitchFamily="34" charset="0"/>
              </a:rPr>
              <a:t>/NOTHA</a:t>
            </a:r>
            <a:r>
              <a:rPr lang="en-US" sz="2400" baseline="-25000" dirty="0" smtClean="0">
                <a:latin typeface="Calibri" panose="020F0502020204030204" pitchFamily="34" charset="0"/>
                <a:cs typeface="Calibri" panose="020F0502020204030204" pitchFamily="34" charset="0"/>
              </a:rPr>
              <a:t>2</a:t>
            </a:r>
            <a:r>
              <a:rPr lang="en-US" sz="2400" dirty="0" smtClean="0">
                <a:latin typeface="Calibri" panose="020F0502020204030204" pitchFamily="34" charset="0"/>
                <a:cs typeface="Calibri" panose="020F0502020204030204" pitchFamily="34" charset="0"/>
              </a:rPr>
              <a:t> with different </a:t>
            </a:r>
            <a:r>
              <a:rPr lang="en-US" sz="2400" baseline="30000" dirty="0" smtClean="0">
                <a:latin typeface="Calibri" panose="020F0502020204030204" pitchFamily="34" charset="0"/>
                <a:cs typeface="Calibri" panose="020F0502020204030204" pitchFamily="34" charset="0"/>
              </a:rPr>
              <a:t>64</a:t>
            </a:r>
            <a:r>
              <a:rPr lang="en-US" sz="2400" dirty="0" smtClean="0">
                <a:latin typeface="Calibri" panose="020F0502020204030204" pitchFamily="34" charset="0"/>
                <a:cs typeface="Calibri" panose="020F0502020204030204" pitchFamily="34" charset="0"/>
              </a:rPr>
              <a:t>Cu </a:t>
            </a:r>
            <a:r>
              <a:rPr lang="en-US" sz="2400" dirty="0" err="1" smtClean="0">
                <a:latin typeface="Calibri" panose="020F0502020204030204" pitchFamily="34" charset="0"/>
                <a:cs typeface="Calibri" panose="020F0502020204030204" pitchFamily="34" charset="0"/>
              </a:rPr>
              <a:t>counterions</a:t>
            </a:r>
            <a:endParaRPr lang="en-US" sz="2400" dirty="0">
              <a:latin typeface="Calibri" panose="020F0502020204030204" pitchFamily="34" charset="0"/>
              <a:cs typeface="Calibri" panose="020F0502020204030204" pitchFamily="34" charset="0"/>
            </a:endParaRPr>
          </a:p>
        </p:txBody>
      </p:sp>
      <p:graphicFrame>
        <p:nvGraphicFramePr>
          <p:cNvPr id="11" name="Graphique 11"/>
          <p:cNvGraphicFramePr>
            <a:graphicFrameLocks noGrp="1"/>
          </p:cNvGraphicFramePr>
          <p:nvPr>
            <p:extLst>
              <p:ext uri="{D42A27DB-BD31-4B8C-83A1-F6EECF244321}">
                <p14:modId xmlns:p14="http://schemas.microsoft.com/office/powerpoint/2010/main" val="165340409"/>
              </p:ext>
            </p:extLst>
          </p:nvPr>
        </p:nvGraphicFramePr>
        <p:xfrm>
          <a:off x="4707775" y="2265612"/>
          <a:ext cx="3316749" cy="2624612"/>
        </p:xfrm>
        <a:graphic>
          <a:graphicData uri="http://schemas.openxmlformats.org/drawingml/2006/chart">
            <c:chart xmlns:c="http://schemas.openxmlformats.org/drawingml/2006/chart" xmlns:r="http://schemas.openxmlformats.org/officeDocument/2006/relationships" r:id="rId4"/>
          </a:graphicData>
        </a:graphic>
      </p:graphicFrame>
      <p:sp>
        <p:nvSpPr>
          <p:cNvPr id="12" name="ZoneTexte 13"/>
          <p:cNvSpPr txBox="1"/>
          <p:nvPr/>
        </p:nvSpPr>
        <p:spPr>
          <a:xfrm>
            <a:off x="6035375" y="4763422"/>
            <a:ext cx="1202573" cy="369332"/>
          </a:xfrm>
          <a:prstGeom prst="rect">
            <a:avLst/>
          </a:prstGeom>
          <a:noFill/>
        </p:spPr>
        <p:txBody>
          <a:bodyPr wrap="none" rtlCol="0">
            <a:spAutoFit/>
          </a:bodyPr>
          <a:lstStyle/>
          <a:p>
            <a:r>
              <a:rPr lang="fr-CA" dirty="0" smtClean="0">
                <a:latin typeface="Calibri" panose="020F0502020204030204" pitchFamily="34" charset="0"/>
                <a:cs typeface="Calibri" panose="020F0502020204030204" pitchFamily="34" charset="0"/>
              </a:rPr>
              <a:t>Time (min)</a:t>
            </a:r>
            <a:endParaRPr lang="fr-CA" dirty="0">
              <a:latin typeface="Calibri" panose="020F0502020204030204" pitchFamily="34" charset="0"/>
              <a:cs typeface="Calibri" panose="020F0502020204030204" pitchFamily="34" charset="0"/>
            </a:endParaRPr>
          </a:p>
        </p:txBody>
      </p:sp>
      <p:sp>
        <p:nvSpPr>
          <p:cNvPr id="13" name="ZoneTexte 12"/>
          <p:cNvSpPr txBox="1"/>
          <p:nvPr/>
        </p:nvSpPr>
        <p:spPr>
          <a:xfrm rot="16200000">
            <a:off x="-816707" y="3507798"/>
            <a:ext cx="2248821" cy="369332"/>
          </a:xfrm>
          <a:prstGeom prst="rect">
            <a:avLst/>
          </a:prstGeom>
          <a:noFill/>
        </p:spPr>
        <p:txBody>
          <a:bodyPr wrap="none" rtlCol="0">
            <a:spAutoFit/>
          </a:bodyPr>
          <a:lstStyle/>
          <a:p>
            <a:r>
              <a:rPr lang="fr-CA" dirty="0" smtClean="0">
                <a:latin typeface="Calibri" panose="020F0502020204030204" pitchFamily="34" charset="0"/>
                <a:cs typeface="Calibri" panose="020F0502020204030204" pitchFamily="34" charset="0"/>
              </a:rPr>
              <a:t>Incorporation rate (%)</a:t>
            </a:r>
            <a:endParaRPr lang="fr-CA" dirty="0">
              <a:latin typeface="Calibri" panose="020F0502020204030204" pitchFamily="34" charset="0"/>
              <a:cs typeface="Calibri" panose="020F0502020204030204" pitchFamily="34" charset="0"/>
            </a:endParaRPr>
          </a:p>
        </p:txBody>
      </p:sp>
      <p:sp>
        <p:nvSpPr>
          <p:cNvPr id="14" name="ZoneTexte 12"/>
          <p:cNvSpPr txBox="1"/>
          <p:nvPr/>
        </p:nvSpPr>
        <p:spPr>
          <a:xfrm rot="16200000">
            <a:off x="3415323" y="3454345"/>
            <a:ext cx="2248821" cy="369332"/>
          </a:xfrm>
          <a:prstGeom prst="rect">
            <a:avLst/>
          </a:prstGeom>
          <a:noFill/>
        </p:spPr>
        <p:txBody>
          <a:bodyPr wrap="none" rtlCol="0">
            <a:spAutoFit/>
          </a:bodyPr>
          <a:lstStyle/>
          <a:p>
            <a:r>
              <a:rPr lang="fr-CA" dirty="0" smtClean="0">
                <a:latin typeface="Calibri" panose="020F0502020204030204" pitchFamily="34" charset="0"/>
                <a:cs typeface="Calibri" panose="020F0502020204030204" pitchFamily="34" charset="0"/>
              </a:rPr>
              <a:t>Incorporation rate (%)</a:t>
            </a:r>
            <a:endParaRPr lang="fr-CA" dirty="0">
              <a:latin typeface="Calibri" panose="020F0502020204030204" pitchFamily="34" charset="0"/>
              <a:cs typeface="Calibri" panose="020F0502020204030204" pitchFamily="34" charset="0"/>
            </a:endParaRPr>
          </a:p>
        </p:txBody>
      </p:sp>
      <p:sp>
        <p:nvSpPr>
          <p:cNvPr id="15" name="ZoneTexte 3"/>
          <p:cNvSpPr txBox="1"/>
          <p:nvPr/>
        </p:nvSpPr>
        <p:spPr>
          <a:xfrm>
            <a:off x="88121" y="6398696"/>
            <a:ext cx="5749844" cy="369332"/>
          </a:xfrm>
          <a:prstGeom prst="rect">
            <a:avLst/>
          </a:prstGeom>
          <a:noFill/>
        </p:spPr>
        <p:txBody>
          <a:bodyPr wrap="none" rtlCol="0">
            <a:spAutoFit/>
          </a:bodyPr>
          <a:lstStyle/>
          <a:p>
            <a:r>
              <a:rPr lang="en-CA" dirty="0" smtClean="0"/>
              <a:t>- S. Ait-</a:t>
            </a:r>
            <a:r>
              <a:rPr lang="en-CA" dirty="0" err="1" smtClean="0"/>
              <a:t>Mohand</a:t>
            </a:r>
            <a:r>
              <a:rPr lang="en-CA" dirty="0" smtClean="0"/>
              <a:t>, </a:t>
            </a:r>
            <a:r>
              <a:rPr lang="en-US" dirty="0" smtClean="0"/>
              <a:t>et </a:t>
            </a:r>
            <a:r>
              <a:rPr lang="en-US" dirty="0"/>
              <a:t>al. </a:t>
            </a:r>
            <a:r>
              <a:rPr lang="en-US" i="1" dirty="0" smtClean="0"/>
              <a:t>Organic Letters.</a:t>
            </a:r>
            <a:r>
              <a:rPr lang="en-US" dirty="0" smtClean="0"/>
              <a:t> 2014; 16, 4512-4515</a:t>
            </a:r>
            <a:endParaRPr lang="en-CA" dirty="0"/>
          </a:p>
        </p:txBody>
      </p:sp>
    </p:spTree>
    <p:extLst>
      <p:ext uri="{BB962C8B-B14F-4D97-AF65-F5344CB8AC3E}">
        <p14:creationId xmlns:p14="http://schemas.microsoft.com/office/powerpoint/2010/main" val="40859798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
        <p:nvSpPr>
          <p:cNvPr id="7" name="Title 1"/>
          <p:cNvSpPr txBox="1">
            <a:spLocks/>
          </p:cNvSpPr>
          <p:nvPr/>
        </p:nvSpPr>
        <p:spPr>
          <a:xfrm>
            <a:off x="457200" y="274638"/>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cap="none" spc="-100" baseline="0">
                <a:ln>
                  <a:noFill/>
                </a:ln>
                <a:solidFill>
                  <a:schemeClr val="tx2"/>
                </a:solidFill>
                <a:effectLst/>
                <a:latin typeface="+mj-lt"/>
                <a:ea typeface="+mj-ea"/>
                <a:cs typeface="+mj-cs"/>
              </a:defRPr>
            </a:lvl1pPr>
          </a:lstStyle>
          <a:p>
            <a:r>
              <a:rPr lang="en-US" dirty="0" smtClean="0"/>
              <a:t>Stability under physiological conditions</a:t>
            </a:r>
            <a:endParaRPr lang="en-US" sz="3200" dirty="0"/>
          </a:p>
        </p:txBody>
      </p:sp>
      <p:graphicFrame>
        <p:nvGraphicFramePr>
          <p:cNvPr id="8" name="Tableau 11"/>
          <p:cNvGraphicFramePr>
            <a:graphicFrameLocks noGrp="1"/>
          </p:cNvGraphicFramePr>
          <p:nvPr>
            <p:extLst>
              <p:ext uri="{D42A27DB-BD31-4B8C-83A1-F6EECF244321}">
                <p14:modId xmlns:p14="http://schemas.microsoft.com/office/powerpoint/2010/main" val="2245396932"/>
              </p:ext>
            </p:extLst>
          </p:nvPr>
        </p:nvGraphicFramePr>
        <p:xfrm>
          <a:off x="1219200" y="1752600"/>
          <a:ext cx="6172200" cy="1981200"/>
        </p:xfrm>
        <a:graphic>
          <a:graphicData uri="http://schemas.openxmlformats.org/drawingml/2006/table">
            <a:tbl>
              <a:tblPr firstRow="1" bandRow="1">
                <a:tableStyleId>{5C22544A-7EE6-4342-B048-85BDC9FD1C3A}</a:tableStyleId>
              </a:tblPr>
              <a:tblGrid>
                <a:gridCol w="1234440"/>
                <a:gridCol w="1234440"/>
                <a:gridCol w="1234440"/>
                <a:gridCol w="1234440"/>
                <a:gridCol w="1234440"/>
              </a:tblGrid>
              <a:tr h="495300">
                <a:tc rowSpan="2">
                  <a:txBody>
                    <a:bodyPr/>
                    <a:lstStyle/>
                    <a:p>
                      <a:pPr algn="ctr"/>
                      <a:r>
                        <a:rPr lang="en-US" noProof="0" dirty="0" smtClean="0">
                          <a:solidFill>
                            <a:schemeClr val="bg1"/>
                          </a:solidFill>
                          <a:latin typeface="Calibri" pitchFamily="34" charset="0"/>
                        </a:rPr>
                        <a:t>Condition</a:t>
                      </a:r>
                      <a:endParaRPr lang="en-US" noProof="0" dirty="0" smtClean="0">
                        <a:solidFill>
                          <a:schemeClr val="bg1"/>
                        </a:solidFill>
                        <a:latin typeface="Calibri" pitchFamily="34" charset="0"/>
                        <a:cs typeface="Calibri" panose="020F0502020204030204" pitchFamily="34" charset="0"/>
                      </a:endParaRPr>
                    </a:p>
                  </a:txBody>
                  <a:tcPr anchor="ctr"/>
                </a:tc>
                <a:tc rowSpan="2">
                  <a:txBody>
                    <a:bodyPr/>
                    <a:lstStyle/>
                    <a:p>
                      <a:pPr algn="ctr"/>
                      <a:r>
                        <a:rPr lang="en-US" noProof="0" dirty="0" smtClean="0">
                          <a:solidFill>
                            <a:schemeClr val="bg1"/>
                          </a:solidFill>
                          <a:latin typeface="Calibri" pitchFamily="34" charset="0"/>
                        </a:rPr>
                        <a:t>Time (h)</a:t>
                      </a:r>
                      <a:endParaRPr lang="en-US" noProof="0" dirty="0">
                        <a:solidFill>
                          <a:schemeClr val="bg1"/>
                        </a:solidFill>
                        <a:latin typeface="Calibri" pitchFamily="34" charset="0"/>
                        <a:cs typeface="Calibri" panose="020F0502020204030204" pitchFamily="34" charset="0"/>
                      </a:endParaRPr>
                    </a:p>
                  </a:txBody>
                  <a:tcPr anchor="ctr"/>
                </a:tc>
                <a:tc gridSpan="3">
                  <a:txBody>
                    <a:bodyPr/>
                    <a:lstStyle/>
                    <a:p>
                      <a:pPr algn="ctr"/>
                      <a:r>
                        <a:rPr lang="en-US" baseline="30000" noProof="0" dirty="0" smtClean="0">
                          <a:solidFill>
                            <a:schemeClr val="bg1"/>
                          </a:solidFill>
                          <a:latin typeface="Calibri" pitchFamily="34" charset="0"/>
                        </a:rPr>
                        <a:t>64</a:t>
                      </a:r>
                      <a:r>
                        <a:rPr lang="en-US" noProof="0" dirty="0" smtClean="0">
                          <a:solidFill>
                            <a:schemeClr val="bg1"/>
                          </a:solidFill>
                          <a:latin typeface="Calibri" pitchFamily="34" charset="0"/>
                        </a:rPr>
                        <a:t>Cu/BFC stability (%)</a:t>
                      </a:r>
                      <a:endParaRPr lang="en-US" noProof="0" dirty="0">
                        <a:solidFill>
                          <a:schemeClr val="bg1"/>
                        </a:solidFill>
                        <a:latin typeface="Calibri" pitchFamily="34" charset="0"/>
                        <a:cs typeface="Calibri" panose="020F0502020204030204" pitchFamily="34" charset="0"/>
                      </a:endParaRPr>
                    </a:p>
                  </a:txBody>
                  <a:tcPr anchor="ctr"/>
                </a:tc>
                <a:tc hMerge="1">
                  <a:txBody>
                    <a:bodyPr/>
                    <a:lstStyle/>
                    <a:p>
                      <a:pPr algn="ctr"/>
                      <a:endParaRPr lang="fr-CA" dirty="0">
                        <a:latin typeface="Calibri" panose="020F0502020204030204" pitchFamily="34" charset="0"/>
                        <a:cs typeface="Calibri" panose="020F0502020204030204" pitchFamily="34" charset="0"/>
                      </a:endParaRPr>
                    </a:p>
                  </a:txBody>
                  <a:tcPr anchor="ctr"/>
                </a:tc>
                <a:tc hMerge="1">
                  <a:txBody>
                    <a:bodyPr/>
                    <a:lstStyle/>
                    <a:p>
                      <a:pPr algn="ctr"/>
                      <a:endParaRPr lang="fr-CA" dirty="0">
                        <a:latin typeface="Calibri" panose="020F0502020204030204" pitchFamily="34" charset="0"/>
                        <a:cs typeface="Calibri" panose="020F0502020204030204" pitchFamily="34" charset="0"/>
                      </a:endParaRPr>
                    </a:p>
                  </a:txBody>
                  <a:tcPr anchor="ctr"/>
                </a:tc>
              </a:tr>
              <a:tr h="495300">
                <a:tc vMerge="1">
                  <a:txBody>
                    <a:bodyPr/>
                    <a:lstStyle/>
                    <a:p>
                      <a:pPr algn="ctr"/>
                      <a:endParaRPr lang="fr-CA" baseline="0" dirty="0" smtClean="0">
                        <a:solidFill>
                          <a:schemeClr val="accent3">
                            <a:lumMod val="50000"/>
                          </a:schemeClr>
                        </a:solidFill>
                        <a:latin typeface="Calibri" panose="020F0502020204030204" pitchFamily="34" charset="0"/>
                        <a:cs typeface="Calibri" panose="020F0502020204030204" pitchFamily="34" charset="0"/>
                      </a:endParaRPr>
                    </a:p>
                  </a:txBody>
                  <a:tcPr anchor="ctr"/>
                </a:tc>
                <a:tc vMerge="1">
                  <a:txBody>
                    <a:bodyPr/>
                    <a:lstStyle/>
                    <a:p>
                      <a:pPr algn="ctr"/>
                      <a:endParaRPr lang="fr-CA" baseline="-25000" dirty="0" smtClean="0">
                        <a:solidFill>
                          <a:schemeClr val="accent3">
                            <a:lumMod val="50000"/>
                          </a:schemeClr>
                        </a:solidFill>
                        <a:latin typeface="Calibri" panose="020F0502020204030204" pitchFamily="34" charset="0"/>
                        <a:cs typeface="Calibri" panose="020F0502020204030204" pitchFamily="34" charset="0"/>
                      </a:endParaRPr>
                    </a:p>
                  </a:txBody>
                  <a:tcPr anchor="ctr"/>
                </a:tc>
                <a:tc>
                  <a:txBody>
                    <a:bodyPr/>
                    <a:lstStyle/>
                    <a:p>
                      <a:pPr algn="ctr"/>
                      <a:r>
                        <a:rPr lang="en-US" noProof="0" dirty="0" smtClean="0">
                          <a:latin typeface="Calibri" pitchFamily="34" charset="0"/>
                        </a:rPr>
                        <a:t>NOTA</a:t>
                      </a:r>
                      <a:endParaRPr lang="en-US"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DOTHA</a:t>
                      </a:r>
                      <a:r>
                        <a:rPr lang="en-US" baseline="-25000" noProof="0" dirty="0" smtClean="0">
                          <a:latin typeface="Calibri" pitchFamily="34" charset="0"/>
                        </a:rPr>
                        <a:t>2</a:t>
                      </a:r>
                      <a:endParaRPr lang="en-US" baseline="-25000"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NOTHA</a:t>
                      </a:r>
                      <a:r>
                        <a:rPr lang="en-US" baseline="-25000" noProof="0" dirty="0" smtClean="0">
                          <a:latin typeface="Calibri" pitchFamily="34" charset="0"/>
                        </a:rPr>
                        <a:t>2</a:t>
                      </a:r>
                      <a:endParaRPr lang="en-US" baseline="-25000" noProof="0" dirty="0">
                        <a:solidFill>
                          <a:schemeClr val="accent3">
                            <a:lumMod val="50000"/>
                          </a:schemeClr>
                        </a:solidFill>
                        <a:latin typeface="Calibri" pitchFamily="34" charset="0"/>
                        <a:cs typeface="Calibri" panose="020F0502020204030204" pitchFamily="34" charset="0"/>
                      </a:endParaRPr>
                    </a:p>
                  </a:txBody>
                  <a:tcPr anchor="ctr"/>
                </a:tc>
              </a:tr>
              <a:tr h="495300">
                <a:tc>
                  <a:txBody>
                    <a:bodyPr/>
                    <a:lstStyle/>
                    <a:p>
                      <a:pPr algn="ctr"/>
                      <a:r>
                        <a:rPr lang="en-US" baseline="0" noProof="0" dirty="0" smtClean="0">
                          <a:latin typeface="Calibri" pitchFamily="34" charset="0"/>
                        </a:rPr>
                        <a:t>Plasma</a:t>
                      </a:r>
                      <a:endParaRPr lang="en-US" baseline="0" noProof="0" dirty="0" smtClean="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24</a:t>
                      </a:r>
                      <a:endParaRPr lang="en-US" baseline="-25000"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noProof="0" dirty="0" smtClean="0">
                          <a:latin typeface="Calibri" pitchFamily="34" charset="0"/>
                        </a:rPr>
                        <a:t>&gt;99</a:t>
                      </a:r>
                      <a:endParaRPr lang="en-US" noProof="0" dirty="0" smtClean="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&gt;99</a:t>
                      </a:r>
                      <a:endParaRPr lang="en-US"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noProof="0" dirty="0" smtClean="0">
                          <a:latin typeface="Calibri" pitchFamily="34" charset="0"/>
                        </a:rPr>
                        <a:t>&gt;99</a:t>
                      </a:r>
                      <a:endParaRPr lang="en-US" noProof="0" dirty="0" smtClean="0">
                        <a:solidFill>
                          <a:schemeClr val="accent3">
                            <a:lumMod val="50000"/>
                          </a:schemeClr>
                        </a:solidFill>
                        <a:latin typeface="Calibri" pitchFamily="34" charset="0"/>
                        <a:cs typeface="Calibri" panose="020F0502020204030204" pitchFamily="34" charset="0"/>
                      </a:endParaRPr>
                    </a:p>
                  </a:txBody>
                  <a:tcPr anchor="ctr"/>
                </a:tc>
              </a:tr>
              <a:tr h="495300">
                <a:tc>
                  <a:txBody>
                    <a:bodyPr/>
                    <a:lstStyle/>
                    <a:p>
                      <a:pPr algn="ctr"/>
                      <a:r>
                        <a:rPr lang="en-US" noProof="0" dirty="0" smtClean="0">
                          <a:latin typeface="Calibri" pitchFamily="34" charset="0"/>
                        </a:rPr>
                        <a:t>In</a:t>
                      </a:r>
                      <a:r>
                        <a:rPr lang="en-US" baseline="0" noProof="0" dirty="0" smtClean="0">
                          <a:latin typeface="Calibri" pitchFamily="34" charset="0"/>
                        </a:rPr>
                        <a:t> vivo</a:t>
                      </a:r>
                      <a:endParaRPr lang="en-US"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4</a:t>
                      </a:r>
                      <a:endParaRPr lang="en-US"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noProof="0" dirty="0" smtClean="0">
                          <a:latin typeface="Calibri" pitchFamily="34" charset="0"/>
                        </a:rPr>
                        <a:t>&gt;99</a:t>
                      </a:r>
                      <a:endParaRPr lang="en-US" noProof="0" dirty="0" smtClean="0">
                        <a:solidFill>
                          <a:schemeClr val="accent3">
                            <a:lumMod val="50000"/>
                          </a:schemeClr>
                        </a:solidFill>
                        <a:latin typeface="Calibri" pitchFamily="34" charset="0"/>
                        <a:cs typeface="Calibri" panose="020F0502020204030204" pitchFamily="34" charset="0"/>
                      </a:endParaRPr>
                    </a:p>
                  </a:txBody>
                  <a:tcPr anchor="ctr"/>
                </a:tc>
                <a:tc>
                  <a:txBody>
                    <a:bodyPr/>
                    <a:lstStyle/>
                    <a:p>
                      <a:pPr algn="ctr"/>
                      <a:r>
                        <a:rPr lang="en-US" noProof="0" dirty="0" smtClean="0">
                          <a:latin typeface="Calibri" pitchFamily="34" charset="0"/>
                        </a:rPr>
                        <a:t>&gt;99</a:t>
                      </a:r>
                      <a:endParaRPr lang="en-US" noProof="0" dirty="0">
                        <a:solidFill>
                          <a:schemeClr val="accent3">
                            <a:lumMod val="50000"/>
                          </a:schemeClr>
                        </a:solidFill>
                        <a:latin typeface="Calibri" pitchFamily="34" charset="0"/>
                        <a:cs typeface="Calibri" panose="020F0502020204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noProof="0" dirty="0" smtClean="0">
                          <a:latin typeface="Calibri" pitchFamily="34" charset="0"/>
                        </a:rPr>
                        <a:t>&gt;99</a:t>
                      </a:r>
                      <a:endParaRPr lang="en-US" noProof="0" dirty="0" smtClean="0">
                        <a:solidFill>
                          <a:schemeClr val="accent3">
                            <a:lumMod val="50000"/>
                          </a:schemeClr>
                        </a:solidFill>
                        <a:latin typeface="Calibri" pitchFamily="34" charset="0"/>
                        <a:cs typeface="Calibri" panose="020F0502020204030204" pitchFamily="34" charset="0"/>
                      </a:endParaRPr>
                    </a:p>
                  </a:txBody>
                  <a:tcPr anchor="ctr"/>
                </a:tc>
              </a:tr>
            </a:tbl>
          </a:graphicData>
        </a:graphic>
      </p:graphicFrame>
      <p:sp>
        <p:nvSpPr>
          <p:cNvPr id="9" name="Espace réservé du contenu 14"/>
          <p:cNvSpPr>
            <a:spLocks noGrp="1"/>
          </p:cNvSpPr>
          <p:nvPr>
            <p:ph sz="half" idx="4294967295"/>
          </p:nvPr>
        </p:nvSpPr>
        <p:spPr>
          <a:xfrm>
            <a:off x="609600" y="4204323"/>
            <a:ext cx="5867400" cy="540752"/>
          </a:xfrm>
          <a:prstGeom prst="rect">
            <a:avLst/>
          </a:prstGeom>
        </p:spPr>
        <p:txBody>
          <a:bodyPr>
            <a:noAutofit/>
          </a:bodyPr>
          <a:lstStyle/>
          <a:p>
            <a:pPr>
              <a:buClr>
                <a:schemeClr val="accent1">
                  <a:lumMod val="75000"/>
                </a:schemeClr>
              </a:buClr>
              <a:buFont typeface="Wingdings" panose="05000000000000000000" pitchFamily="2" charset="2"/>
              <a:buChar char="Ø"/>
            </a:pPr>
            <a:r>
              <a:rPr lang="en-CA" dirty="0" smtClean="0">
                <a:latin typeface="Calibri" panose="020F0502020204030204" pitchFamily="34" charset="0"/>
                <a:cs typeface="Calibri" panose="020F0502020204030204" pitchFamily="34" charset="0"/>
              </a:rPr>
              <a:t>No decomposition in physiological conditions</a:t>
            </a:r>
          </a:p>
        </p:txBody>
      </p:sp>
      <p:sp>
        <p:nvSpPr>
          <p:cNvPr id="10" name="ZoneTexte 3"/>
          <p:cNvSpPr txBox="1"/>
          <p:nvPr/>
        </p:nvSpPr>
        <p:spPr>
          <a:xfrm>
            <a:off x="88121" y="6398696"/>
            <a:ext cx="5749844" cy="369332"/>
          </a:xfrm>
          <a:prstGeom prst="rect">
            <a:avLst/>
          </a:prstGeom>
          <a:noFill/>
        </p:spPr>
        <p:txBody>
          <a:bodyPr wrap="none" rtlCol="0">
            <a:spAutoFit/>
          </a:bodyPr>
          <a:lstStyle/>
          <a:p>
            <a:r>
              <a:rPr lang="en-CA" dirty="0" smtClean="0"/>
              <a:t>- S. Ait-</a:t>
            </a:r>
            <a:r>
              <a:rPr lang="en-CA" dirty="0" err="1" smtClean="0"/>
              <a:t>Mohand</a:t>
            </a:r>
            <a:r>
              <a:rPr lang="en-CA" dirty="0" smtClean="0"/>
              <a:t>, </a:t>
            </a:r>
            <a:r>
              <a:rPr lang="en-US" dirty="0" smtClean="0"/>
              <a:t>et </a:t>
            </a:r>
            <a:r>
              <a:rPr lang="en-US" dirty="0"/>
              <a:t>al. </a:t>
            </a:r>
            <a:r>
              <a:rPr lang="en-US" i="1" dirty="0" smtClean="0"/>
              <a:t>Organic Letters.</a:t>
            </a:r>
            <a:r>
              <a:rPr lang="en-US" dirty="0" smtClean="0"/>
              <a:t> 2014; 16, 4512-4515</a:t>
            </a:r>
            <a:endParaRPr lang="en-CA" dirty="0"/>
          </a:p>
        </p:txBody>
      </p:sp>
    </p:spTree>
    <p:extLst>
      <p:ext uri="{BB962C8B-B14F-4D97-AF65-F5344CB8AC3E}">
        <p14:creationId xmlns:p14="http://schemas.microsoft.com/office/powerpoint/2010/main" val="1403803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ln w="0"/>
              </a:rPr>
              <a:t>Radiolabelled </a:t>
            </a:r>
            <a:r>
              <a:rPr lang="en-US" sz="2400" dirty="0" smtClean="0">
                <a:ln w="0"/>
              </a:rPr>
              <a:t>peptide antagonist targeting GRPR overexpressed on prostate cancer cells can be used as tools to improve cancer diagnosis by PET (</a:t>
            </a:r>
            <a:r>
              <a:rPr lang="en-US" sz="2400" dirty="0">
                <a:ln w="0"/>
              </a:rPr>
              <a:t>Positron Emission Tomography </a:t>
            </a:r>
            <a:r>
              <a:rPr lang="en-US" sz="2400" dirty="0" smtClean="0">
                <a:ln w="0"/>
              </a:rPr>
              <a:t>) imaging.</a:t>
            </a:r>
          </a:p>
          <a:p>
            <a:endParaRPr lang="en-US" sz="2400" dirty="0">
              <a:ln w="0"/>
            </a:endParaRPr>
          </a:p>
          <a:p>
            <a:r>
              <a:rPr lang="en-US" sz="2400" dirty="0" smtClean="0"/>
              <a:t>The new class of chelator (DOTHA</a:t>
            </a:r>
            <a:r>
              <a:rPr lang="en-US" sz="2400" baseline="-25000" dirty="0" smtClean="0"/>
              <a:t>2</a:t>
            </a:r>
            <a:r>
              <a:rPr lang="en-US" sz="2400" dirty="0" smtClean="0"/>
              <a:t>) would provide us with fast </a:t>
            </a:r>
            <a:r>
              <a:rPr lang="en-US" sz="2400" baseline="30000" dirty="0">
                <a:ln w="0"/>
              </a:rPr>
              <a:t>64</a:t>
            </a:r>
            <a:r>
              <a:rPr lang="en-US" sz="2400" dirty="0">
                <a:ln w="0"/>
              </a:rPr>
              <a:t>Cu </a:t>
            </a:r>
            <a:r>
              <a:rPr lang="en-US" sz="2400" dirty="0" smtClean="0">
                <a:ln w="0"/>
              </a:rPr>
              <a:t>radio</a:t>
            </a:r>
            <a:r>
              <a:rPr lang="en-US" sz="2400" dirty="0" smtClean="0"/>
              <a:t>labelling, </a:t>
            </a:r>
            <a:r>
              <a:rPr lang="en-US" sz="2400" dirty="0"/>
              <a:t>h</a:t>
            </a:r>
            <a:r>
              <a:rPr lang="en-US" sz="2400" dirty="0" smtClean="0"/>
              <a:t>igh resistance </a:t>
            </a:r>
            <a:r>
              <a:rPr lang="en-US" sz="2400" dirty="0"/>
              <a:t>for transmetalation </a:t>
            </a:r>
            <a:r>
              <a:rPr lang="en-US" sz="2400" dirty="0" smtClean="0"/>
              <a:t>and improve </a:t>
            </a:r>
            <a:r>
              <a:rPr lang="en-US" sz="2400" dirty="0"/>
              <a:t>in vivo </a:t>
            </a:r>
            <a:r>
              <a:rPr lang="en-US" sz="2400" dirty="0" smtClean="0"/>
              <a:t>stability</a:t>
            </a:r>
            <a:r>
              <a:rPr lang="en-US" sz="2400" dirty="0"/>
              <a:t>.</a:t>
            </a:r>
            <a:endParaRPr lang="en-US" sz="2400" dirty="0" smtClean="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
        <p:nvSpPr>
          <p:cNvPr id="7" name="Title 1"/>
          <p:cNvSpPr txBox="1">
            <a:spLocks/>
          </p:cNvSpPr>
          <p:nvPr/>
        </p:nvSpPr>
        <p:spPr>
          <a:xfrm>
            <a:off x="457200" y="274638"/>
            <a:ext cx="76200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cap="none" spc="-100" baseline="0">
                <a:ln>
                  <a:noFill/>
                </a:ln>
                <a:solidFill>
                  <a:schemeClr val="tx2"/>
                </a:solidFill>
                <a:effectLst/>
                <a:latin typeface="+mj-lt"/>
                <a:ea typeface="+mj-ea"/>
                <a:cs typeface="+mj-cs"/>
              </a:defRPr>
            </a:lvl1pPr>
          </a:lstStyle>
          <a:p>
            <a:r>
              <a:rPr lang="en-US" dirty="0" smtClean="0"/>
              <a:t>Hypothesis of the Project</a:t>
            </a:r>
            <a:endParaRPr lang="en-US" sz="3200" dirty="0"/>
          </a:p>
        </p:txBody>
      </p:sp>
    </p:spTree>
    <p:extLst>
      <p:ext uri="{BB962C8B-B14F-4D97-AF65-F5344CB8AC3E}">
        <p14:creationId xmlns:p14="http://schemas.microsoft.com/office/powerpoint/2010/main" val="1899417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
        <p:nvSpPr>
          <p:cNvPr id="6" name="Title 1"/>
          <p:cNvSpPr>
            <a:spLocks noGrp="1"/>
          </p:cNvSpPr>
          <p:nvPr>
            <p:ph type="title"/>
          </p:nvPr>
        </p:nvSpPr>
        <p:spPr>
          <a:xfrm>
            <a:off x="457199" y="274638"/>
            <a:ext cx="7863203" cy="1143000"/>
          </a:xfrm>
        </p:spPr>
        <p:txBody>
          <a:bodyPr/>
          <a:lstStyle/>
          <a:p>
            <a:r>
              <a:rPr lang="fr-CA" dirty="0" smtClean="0"/>
              <a:t>Compound Structure</a:t>
            </a:r>
            <a:endParaRPr lang="en-US" dirty="0"/>
          </a:p>
        </p:txBody>
      </p:sp>
      <p:sp>
        <p:nvSpPr>
          <p:cNvPr id="22" name="Rectangle 21"/>
          <p:cNvSpPr/>
          <p:nvPr/>
        </p:nvSpPr>
        <p:spPr>
          <a:xfrm>
            <a:off x="1031704" y="4000807"/>
            <a:ext cx="6451530" cy="461665"/>
          </a:xfrm>
          <a:prstGeom prst="rect">
            <a:avLst/>
          </a:prstGeom>
        </p:spPr>
        <p:txBody>
          <a:bodyPr wrap="square">
            <a:spAutoFit/>
          </a:bodyPr>
          <a:lstStyle/>
          <a:p>
            <a:pPr algn="ctr"/>
            <a:r>
              <a:rPr lang="en-US" sz="2400" baseline="30000" dirty="0" smtClean="0">
                <a:ln w="0"/>
              </a:rPr>
              <a:t>64</a:t>
            </a:r>
            <a:r>
              <a:rPr lang="en-US" sz="2400" dirty="0" smtClean="0">
                <a:ln w="0"/>
              </a:rPr>
              <a:t>Cu-DOTHA</a:t>
            </a:r>
            <a:r>
              <a:rPr lang="en-US" sz="2400" baseline="-25000" dirty="0" smtClean="0">
                <a:ln w="0"/>
              </a:rPr>
              <a:t>2</a:t>
            </a:r>
            <a:r>
              <a:rPr lang="en-US" sz="2400" dirty="0" smtClean="0">
                <a:ln w="0"/>
              </a:rPr>
              <a:t>-PEG-Bombesin </a:t>
            </a:r>
            <a:r>
              <a:rPr lang="en-US" sz="2400" dirty="0">
                <a:ln w="0"/>
              </a:rPr>
              <a:t>(Antagonist</a:t>
            </a:r>
            <a:r>
              <a:rPr lang="en-US" sz="2400" dirty="0" smtClean="0">
                <a:ln w="0"/>
              </a:rPr>
              <a:t>)</a:t>
            </a:r>
            <a:endParaRPr lang="en-CA" sz="2400" dirty="0">
              <a:ln w="0"/>
            </a:endParaRPr>
          </a:p>
        </p:txBody>
      </p:sp>
      <p:sp>
        <p:nvSpPr>
          <p:cNvPr id="28" name="Rectangle 27"/>
          <p:cNvSpPr/>
          <p:nvPr/>
        </p:nvSpPr>
        <p:spPr>
          <a:xfrm>
            <a:off x="3586222" y="2965744"/>
            <a:ext cx="3897012" cy="646331"/>
          </a:xfrm>
          <a:prstGeom prst="rect">
            <a:avLst/>
          </a:prstGeom>
        </p:spPr>
        <p:txBody>
          <a:bodyPr wrap="square">
            <a:spAutoFit/>
          </a:bodyPr>
          <a:lstStyle/>
          <a:p>
            <a:pPr algn="ctr"/>
            <a:r>
              <a:rPr lang="en-US" dirty="0" smtClean="0">
                <a:ln w="0"/>
              </a:rPr>
              <a:t>Bombesin Antagonist</a:t>
            </a:r>
            <a:endParaRPr lang="en-US" dirty="0">
              <a:ln w="0"/>
            </a:endParaRPr>
          </a:p>
          <a:p>
            <a:pPr algn="ctr"/>
            <a:r>
              <a:rPr lang="en-US" dirty="0">
                <a:ln w="0"/>
              </a:rPr>
              <a:t>[D-Phe</a:t>
            </a:r>
            <a:r>
              <a:rPr lang="en-US" baseline="30000" dirty="0">
                <a:ln w="0"/>
              </a:rPr>
              <a:t>6</a:t>
            </a:r>
            <a:r>
              <a:rPr lang="en-US" dirty="0">
                <a:ln w="0"/>
              </a:rPr>
              <a:t>-Sta</a:t>
            </a:r>
            <a:r>
              <a:rPr lang="en-US" baseline="30000" dirty="0">
                <a:ln w="0"/>
              </a:rPr>
              <a:t>13</a:t>
            </a:r>
            <a:r>
              <a:rPr lang="en-US" dirty="0">
                <a:ln w="0"/>
              </a:rPr>
              <a:t>-Leu</a:t>
            </a:r>
            <a:r>
              <a:rPr lang="en-US" baseline="30000" dirty="0">
                <a:ln w="0"/>
              </a:rPr>
              <a:t>14</a:t>
            </a:r>
            <a:r>
              <a:rPr lang="en-US" dirty="0">
                <a:ln w="0"/>
              </a:rPr>
              <a:t>-NH</a:t>
            </a:r>
            <a:r>
              <a:rPr lang="en-US" baseline="-25000" dirty="0">
                <a:ln w="0"/>
              </a:rPr>
              <a:t>2</a:t>
            </a:r>
            <a:r>
              <a:rPr lang="en-US" dirty="0">
                <a:ln w="0"/>
              </a:rPr>
              <a:t>]BBN(6-14)</a:t>
            </a:r>
            <a:endParaRPr lang="en-CA" dirty="0">
              <a:ln w="0"/>
            </a:endParaRPr>
          </a:p>
        </p:txBody>
      </p:sp>
      <p:sp>
        <p:nvSpPr>
          <p:cNvPr id="31" name="Rectangle 30"/>
          <p:cNvSpPr/>
          <p:nvPr/>
        </p:nvSpPr>
        <p:spPr>
          <a:xfrm>
            <a:off x="2133600" y="3028746"/>
            <a:ext cx="983007" cy="646331"/>
          </a:xfrm>
          <a:prstGeom prst="rect">
            <a:avLst/>
          </a:prstGeom>
        </p:spPr>
        <p:txBody>
          <a:bodyPr wrap="square">
            <a:spAutoFit/>
          </a:bodyPr>
          <a:lstStyle/>
          <a:p>
            <a:pPr algn="ctr"/>
            <a:r>
              <a:rPr lang="en-US" dirty="0" smtClean="0">
                <a:ln w="0"/>
              </a:rPr>
              <a:t>PEG (linker)</a:t>
            </a:r>
            <a:endParaRPr lang="en-CA" dirty="0">
              <a:ln w="0"/>
            </a:endParaRPr>
          </a:p>
        </p:txBody>
      </p:sp>
      <p:sp>
        <p:nvSpPr>
          <p:cNvPr id="32" name="Rectangle 31"/>
          <p:cNvSpPr/>
          <p:nvPr/>
        </p:nvSpPr>
        <p:spPr>
          <a:xfrm>
            <a:off x="78134" y="3276600"/>
            <a:ext cx="2238507" cy="369332"/>
          </a:xfrm>
          <a:prstGeom prst="rect">
            <a:avLst/>
          </a:prstGeom>
        </p:spPr>
        <p:txBody>
          <a:bodyPr wrap="square">
            <a:spAutoFit/>
          </a:bodyPr>
          <a:lstStyle/>
          <a:p>
            <a:pPr algn="ctr"/>
            <a:r>
              <a:rPr lang="en-US" dirty="0" smtClean="0">
                <a:ln w="0"/>
              </a:rPr>
              <a:t>DOTHA2 (chelator)</a:t>
            </a:r>
            <a:endParaRPr lang="en-CA" dirty="0">
              <a:ln w="0"/>
            </a:endParaRPr>
          </a:p>
        </p:txBody>
      </p:sp>
      <p:sp>
        <p:nvSpPr>
          <p:cNvPr id="33" name="ZoneTexte 3"/>
          <p:cNvSpPr txBox="1"/>
          <p:nvPr/>
        </p:nvSpPr>
        <p:spPr>
          <a:xfrm>
            <a:off x="88121" y="5983069"/>
            <a:ext cx="5914953" cy="646331"/>
          </a:xfrm>
          <a:prstGeom prst="rect">
            <a:avLst/>
          </a:prstGeom>
          <a:noFill/>
        </p:spPr>
        <p:txBody>
          <a:bodyPr wrap="none" rtlCol="0">
            <a:spAutoFit/>
          </a:bodyPr>
          <a:lstStyle/>
          <a:p>
            <a:pPr marL="285750" indent="-285750">
              <a:buFontTx/>
              <a:buChar char="-"/>
            </a:pPr>
            <a:r>
              <a:rPr lang="en-US" dirty="0" smtClean="0"/>
              <a:t>Linares </a:t>
            </a:r>
            <a:r>
              <a:rPr lang="en-US" dirty="0"/>
              <a:t>M, et al. </a:t>
            </a:r>
            <a:r>
              <a:rPr lang="en-US" i="1" dirty="0"/>
              <a:t>J </a:t>
            </a:r>
            <a:r>
              <a:rPr lang="en-US" i="1" dirty="0" err="1"/>
              <a:t>Pept</a:t>
            </a:r>
            <a:r>
              <a:rPr lang="en-US" i="1" dirty="0"/>
              <a:t> Res</a:t>
            </a:r>
            <a:r>
              <a:rPr lang="en-US" dirty="0"/>
              <a:t>. 1999; </a:t>
            </a:r>
            <a:r>
              <a:rPr lang="en-US" dirty="0" smtClean="0"/>
              <a:t>53(3):275-83</a:t>
            </a:r>
          </a:p>
          <a:p>
            <a:pPr marL="285750" indent="-285750">
              <a:buFontTx/>
              <a:buChar char="-"/>
            </a:pPr>
            <a:r>
              <a:rPr lang="en-CA" dirty="0" smtClean="0"/>
              <a:t>S. Ait-</a:t>
            </a:r>
            <a:r>
              <a:rPr lang="en-CA" dirty="0" err="1" smtClean="0"/>
              <a:t>Mohand</a:t>
            </a:r>
            <a:r>
              <a:rPr lang="en-CA" dirty="0" smtClean="0"/>
              <a:t>, </a:t>
            </a:r>
            <a:r>
              <a:rPr lang="en-US" dirty="0" smtClean="0"/>
              <a:t>et </a:t>
            </a:r>
            <a:r>
              <a:rPr lang="en-US" dirty="0"/>
              <a:t>al. </a:t>
            </a:r>
            <a:r>
              <a:rPr lang="en-US" i="1" dirty="0" smtClean="0"/>
              <a:t>Organic Letters.</a:t>
            </a:r>
            <a:r>
              <a:rPr lang="en-US" dirty="0" smtClean="0"/>
              <a:t> 2014; 16, 4512-4515</a:t>
            </a:r>
            <a:endParaRPr lang="en-CA" dirty="0"/>
          </a:p>
        </p:txBody>
      </p:sp>
      <p:graphicFrame>
        <p:nvGraphicFramePr>
          <p:cNvPr id="3" name="Objet 2"/>
          <p:cNvGraphicFramePr>
            <a:graphicFrameLocks noChangeAspect="1"/>
          </p:cNvGraphicFramePr>
          <p:nvPr>
            <p:extLst>
              <p:ext uri="{D42A27DB-BD31-4B8C-83A1-F6EECF244321}">
                <p14:modId xmlns:p14="http://schemas.microsoft.com/office/powerpoint/2010/main" val="2057403031"/>
              </p:ext>
            </p:extLst>
          </p:nvPr>
        </p:nvGraphicFramePr>
        <p:xfrm>
          <a:off x="131246" y="1331913"/>
          <a:ext cx="8189156" cy="1944687"/>
        </p:xfrm>
        <a:graphic>
          <a:graphicData uri="http://schemas.openxmlformats.org/presentationml/2006/ole">
            <mc:AlternateContent xmlns:mc="http://schemas.openxmlformats.org/markup-compatibility/2006">
              <mc:Choice xmlns:v="urn:schemas-microsoft-com:vml" Requires="v">
                <p:oleObj spid="_x0000_s1081" name="CS ChemDraw Drawing" r:id="rId4" imgW="7002450" imgH="1609096" progId="ChemDraw.Document.6.0">
                  <p:embed/>
                </p:oleObj>
              </mc:Choice>
              <mc:Fallback>
                <p:oleObj name="CS ChemDraw Drawing" r:id="rId4" imgW="7002450" imgH="1609096" progId="ChemDraw.Document.6.0">
                  <p:embed/>
                  <p:pic>
                    <p:nvPicPr>
                      <p:cNvPr id="0" name=""/>
                      <p:cNvPicPr/>
                      <p:nvPr/>
                    </p:nvPicPr>
                    <p:blipFill>
                      <a:blip r:embed="rId5"/>
                      <a:stretch>
                        <a:fillRect/>
                      </a:stretch>
                    </p:blipFill>
                    <p:spPr>
                      <a:xfrm>
                        <a:off x="131246" y="1331913"/>
                        <a:ext cx="8189156" cy="1944687"/>
                      </a:xfrm>
                      <a:prstGeom prst="rect">
                        <a:avLst/>
                      </a:prstGeom>
                    </p:spPr>
                  </p:pic>
                </p:oleObj>
              </mc:Fallback>
            </mc:AlternateContent>
          </a:graphicData>
        </a:graphic>
      </p:graphicFrame>
    </p:spTree>
    <p:extLst>
      <p:ext uri="{BB962C8B-B14F-4D97-AF65-F5344CB8AC3E}">
        <p14:creationId xmlns:p14="http://schemas.microsoft.com/office/powerpoint/2010/main" val="393919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Methods</a:t>
            </a:r>
          </a:p>
        </p:txBody>
      </p:sp>
      <p:sp>
        <p:nvSpPr>
          <p:cNvPr id="3" name="Content Placeholder 2"/>
          <p:cNvSpPr>
            <a:spLocks noGrp="1"/>
          </p:cNvSpPr>
          <p:nvPr>
            <p:ph idx="1"/>
          </p:nvPr>
        </p:nvSpPr>
        <p:spPr/>
        <p:txBody>
          <a:bodyPr/>
          <a:lstStyle/>
          <a:p>
            <a:r>
              <a:rPr lang="en-US" sz="2800" i="1" dirty="0">
                <a:ln w="0"/>
              </a:rPr>
              <a:t>In vitro</a:t>
            </a:r>
            <a:r>
              <a:rPr lang="en-US" sz="2800" dirty="0">
                <a:ln w="0"/>
              </a:rPr>
              <a:t> </a:t>
            </a:r>
            <a:r>
              <a:rPr lang="en-US" sz="2800" dirty="0" smtClean="0">
                <a:ln w="0"/>
              </a:rPr>
              <a:t>studies</a:t>
            </a:r>
            <a:endParaRPr lang="en-US" sz="2800" dirty="0">
              <a:ln w="0"/>
            </a:endParaRPr>
          </a:p>
          <a:p>
            <a:pPr lvl="1"/>
            <a:r>
              <a:rPr lang="en-US" sz="2600" dirty="0">
                <a:ln w="0"/>
              </a:rPr>
              <a:t>Competition binding study (PC3 prostate cell line)</a:t>
            </a:r>
          </a:p>
          <a:p>
            <a:pPr lvl="1"/>
            <a:r>
              <a:rPr lang="en-US" sz="2600" dirty="0">
                <a:ln w="0"/>
              </a:rPr>
              <a:t>Cellular uptake and Efflux studies (PC3 and LNCaP prostate cell lines)</a:t>
            </a:r>
          </a:p>
          <a:p>
            <a:pPr lvl="1"/>
            <a:r>
              <a:rPr lang="en-US" sz="2600" dirty="0">
                <a:ln w="0"/>
              </a:rPr>
              <a:t>Plasma and </a:t>
            </a:r>
            <a:r>
              <a:rPr lang="en-US" sz="2600" i="1" dirty="0">
                <a:ln w="0"/>
              </a:rPr>
              <a:t>in vivo</a:t>
            </a:r>
            <a:r>
              <a:rPr lang="en-US" sz="2600" dirty="0">
                <a:ln w="0"/>
              </a:rPr>
              <a:t> stability studies (UPLC, Radio-TLC)</a:t>
            </a:r>
          </a:p>
          <a:p>
            <a:r>
              <a:rPr lang="en-US" sz="2800" i="1" dirty="0" smtClean="0">
                <a:ln w="0"/>
              </a:rPr>
              <a:t>In vivo </a:t>
            </a:r>
            <a:r>
              <a:rPr lang="en-US" sz="2800" dirty="0">
                <a:ln w="0"/>
              </a:rPr>
              <a:t>studies</a:t>
            </a:r>
          </a:p>
          <a:p>
            <a:pPr lvl="1"/>
            <a:r>
              <a:rPr lang="en-US" sz="2600" dirty="0">
                <a:ln w="0"/>
              </a:rPr>
              <a:t>Biodistribution studies (normal and tumor bearing mice)</a:t>
            </a:r>
          </a:p>
          <a:p>
            <a:pPr lvl="1"/>
            <a:r>
              <a:rPr lang="en-US" sz="2600" dirty="0"/>
              <a:t>µPET imaging (</a:t>
            </a:r>
            <a:r>
              <a:rPr lang="en-US" sz="2600" dirty="0">
                <a:ln w="0"/>
              </a:rPr>
              <a:t>tumor bearing mice</a:t>
            </a:r>
            <a:r>
              <a:rPr lang="en-US" sz="2600" dirty="0" smtClean="0"/>
              <a:t>)</a:t>
            </a:r>
            <a:endParaRPr lang="en-US" sz="2600" dirty="0">
              <a:ln w="0"/>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2856297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µPET imaging</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grpSp>
        <p:nvGrpSpPr>
          <p:cNvPr id="3" name="Group 2"/>
          <p:cNvGrpSpPr/>
          <p:nvPr/>
        </p:nvGrpSpPr>
        <p:grpSpPr>
          <a:xfrm>
            <a:off x="178704" y="1638758"/>
            <a:ext cx="7288896" cy="494842"/>
            <a:chOff x="178704" y="1720334"/>
            <a:chExt cx="7441296" cy="413266"/>
          </a:xfrm>
        </p:grpSpPr>
        <p:sp>
          <p:nvSpPr>
            <p:cNvPr id="6" name="Right Arrow 5"/>
            <p:cNvSpPr/>
            <p:nvPr/>
          </p:nvSpPr>
          <p:spPr>
            <a:xfrm>
              <a:off x="178704" y="1720334"/>
              <a:ext cx="7441296" cy="4132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885950" y="1752600"/>
              <a:ext cx="3581400" cy="369332"/>
            </a:xfrm>
            <a:prstGeom prst="rect">
              <a:avLst/>
            </a:prstGeom>
            <a:noFill/>
          </p:spPr>
          <p:txBody>
            <a:bodyPr wrap="square" rtlCol="0">
              <a:spAutoFit/>
            </a:bodyPr>
            <a:lstStyle/>
            <a:p>
              <a:pPr algn="ctr"/>
              <a:r>
                <a:rPr lang="en-US" dirty="0" smtClean="0"/>
                <a:t>Weeks</a:t>
              </a:r>
              <a:endParaRPr lang="en-US" dirty="0"/>
            </a:p>
          </p:txBody>
        </p:sp>
      </p:grpSp>
      <p:sp>
        <p:nvSpPr>
          <p:cNvPr id="8" name="TextBox 7"/>
          <p:cNvSpPr txBox="1"/>
          <p:nvPr/>
        </p:nvSpPr>
        <p:spPr>
          <a:xfrm>
            <a:off x="1905000" y="1459468"/>
            <a:ext cx="381000" cy="369332"/>
          </a:xfrm>
          <a:prstGeom prst="rect">
            <a:avLst/>
          </a:prstGeom>
          <a:noFill/>
        </p:spPr>
        <p:txBody>
          <a:bodyPr wrap="square" rtlCol="0">
            <a:spAutoFit/>
          </a:bodyPr>
          <a:lstStyle/>
          <a:p>
            <a:r>
              <a:rPr lang="en-US" dirty="0" smtClean="0"/>
              <a:t>0</a:t>
            </a:r>
            <a:endParaRPr lang="en-US" dirty="0"/>
          </a:p>
        </p:txBody>
      </p:sp>
      <p:pic>
        <p:nvPicPr>
          <p:cNvPr id="9" name="Picture 130"/>
          <p:cNvPicPr>
            <a:picLocks noChangeAspect="1" noChangeArrowheads="1"/>
          </p:cNvPicPr>
          <p:nvPr/>
        </p:nvPicPr>
        <p:blipFill>
          <a:blip r:embed="rId2" cstate="print"/>
          <a:srcRect/>
          <a:stretch>
            <a:fillRect/>
          </a:stretch>
        </p:blipFill>
        <p:spPr bwMode="auto">
          <a:xfrm>
            <a:off x="1401739" y="2131964"/>
            <a:ext cx="1417661" cy="917672"/>
          </a:xfrm>
          <a:prstGeom prst="rect">
            <a:avLst/>
          </a:prstGeom>
          <a:noFill/>
          <a:ln w="9525">
            <a:noFill/>
            <a:miter lim="800000"/>
            <a:headEnd/>
            <a:tailEnd/>
          </a:ln>
        </p:spPr>
      </p:pic>
      <p:sp>
        <p:nvSpPr>
          <p:cNvPr id="10" name="Rectangle 9"/>
          <p:cNvSpPr/>
          <p:nvPr/>
        </p:nvSpPr>
        <p:spPr>
          <a:xfrm>
            <a:off x="612302" y="3102114"/>
            <a:ext cx="2816698" cy="707886"/>
          </a:xfrm>
          <a:prstGeom prst="rect">
            <a:avLst/>
          </a:prstGeom>
        </p:spPr>
        <p:txBody>
          <a:bodyPr wrap="square">
            <a:spAutoFit/>
          </a:bodyPr>
          <a:lstStyle/>
          <a:p>
            <a:pPr algn="ctr"/>
            <a:r>
              <a:rPr lang="en-US" sz="2000" dirty="0" smtClean="0"/>
              <a:t>Cells inoculated on male </a:t>
            </a:r>
            <a:r>
              <a:rPr lang="en-US" sz="2000" dirty="0"/>
              <a:t>athymic nude </a:t>
            </a:r>
            <a:r>
              <a:rPr lang="en-US" sz="2000" dirty="0" smtClean="0"/>
              <a:t>mice</a:t>
            </a:r>
            <a:endParaRPr lang="en-US" sz="2000" dirty="0"/>
          </a:p>
        </p:txBody>
      </p:sp>
      <p:sp>
        <p:nvSpPr>
          <p:cNvPr id="11" name="TextBox 10"/>
          <p:cNvSpPr txBox="1"/>
          <p:nvPr/>
        </p:nvSpPr>
        <p:spPr>
          <a:xfrm>
            <a:off x="4495800" y="1466948"/>
            <a:ext cx="381000" cy="369332"/>
          </a:xfrm>
          <a:prstGeom prst="rect">
            <a:avLst/>
          </a:prstGeom>
          <a:noFill/>
        </p:spPr>
        <p:txBody>
          <a:bodyPr wrap="square" rtlCol="0">
            <a:spAutoFit/>
          </a:bodyPr>
          <a:lstStyle/>
          <a:p>
            <a:r>
              <a:rPr lang="en-US" dirty="0" smtClean="0"/>
              <a:t>2</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127" y="2438400"/>
            <a:ext cx="2084073" cy="1172291"/>
          </a:xfrm>
          <a:prstGeom prst="rect">
            <a:avLst/>
          </a:prstGeom>
        </p:spPr>
      </p:pic>
      <p:sp>
        <p:nvSpPr>
          <p:cNvPr id="13" name="Rectangle 12"/>
          <p:cNvSpPr/>
          <p:nvPr/>
        </p:nvSpPr>
        <p:spPr>
          <a:xfrm>
            <a:off x="3358803" y="3610691"/>
            <a:ext cx="2780720" cy="400110"/>
          </a:xfrm>
          <a:prstGeom prst="rect">
            <a:avLst/>
          </a:prstGeom>
        </p:spPr>
        <p:txBody>
          <a:bodyPr wrap="square">
            <a:spAutoFit/>
          </a:bodyPr>
          <a:lstStyle/>
          <a:p>
            <a:pPr algn="ctr"/>
            <a:r>
              <a:rPr lang="en-US" sz="2000" dirty="0" smtClean="0"/>
              <a:t>1</a:t>
            </a:r>
            <a:r>
              <a:rPr lang="en-US" sz="2000" baseline="30000" dirty="0" smtClean="0"/>
              <a:t>st</a:t>
            </a:r>
            <a:r>
              <a:rPr lang="en-US" sz="2000" dirty="0" smtClean="0"/>
              <a:t> PET </a:t>
            </a:r>
            <a:r>
              <a:rPr lang="en-US" sz="2000" dirty="0"/>
              <a:t>dynamic </a:t>
            </a:r>
            <a:r>
              <a:rPr lang="en-US" sz="2000" dirty="0" smtClean="0"/>
              <a:t>scan</a:t>
            </a:r>
            <a:endParaRPr lang="en-US" sz="2000" dirty="0"/>
          </a:p>
        </p:txBody>
      </p:sp>
      <p:sp>
        <p:nvSpPr>
          <p:cNvPr id="14" name="Rectangle 13"/>
          <p:cNvSpPr/>
          <p:nvPr/>
        </p:nvSpPr>
        <p:spPr>
          <a:xfrm>
            <a:off x="3671268" y="2057400"/>
            <a:ext cx="2119932" cy="400110"/>
          </a:xfrm>
          <a:prstGeom prst="rect">
            <a:avLst/>
          </a:prstGeom>
        </p:spPr>
        <p:txBody>
          <a:bodyPr wrap="square">
            <a:spAutoFit/>
          </a:bodyPr>
          <a:lstStyle/>
          <a:p>
            <a:pPr algn="ctr"/>
            <a:r>
              <a:rPr lang="en-US" sz="2000" dirty="0" smtClean="0"/>
              <a:t>Biodistribution or</a:t>
            </a:r>
            <a:endParaRPr lang="en-US" sz="2000" dirty="0"/>
          </a:p>
        </p:txBody>
      </p:sp>
      <p:sp>
        <p:nvSpPr>
          <p:cNvPr id="15" name="TextBox 14"/>
          <p:cNvSpPr txBox="1"/>
          <p:nvPr/>
        </p:nvSpPr>
        <p:spPr>
          <a:xfrm>
            <a:off x="6934200" y="1447800"/>
            <a:ext cx="381000" cy="369332"/>
          </a:xfrm>
          <a:prstGeom prst="rect">
            <a:avLst/>
          </a:prstGeom>
          <a:noFill/>
        </p:spPr>
        <p:txBody>
          <a:bodyPr wrap="square" rtlCol="0">
            <a:spAutoFit/>
          </a:bodyPr>
          <a:lstStyle/>
          <a:p>
            <a:r>
              <a:rPr lang="en-US" dirty="0" smtClean="0"/>
              <a:t>4</a:t>
            </a:r>
            <a:endParaRPr lang="en-US" dirty="0"/>
          </a:p>
        </p:txBody>
      </p:sp>
      <p:sp>
        <p:nvSpPr>
          <p:cNvPr id="16" name="Rectangle 15"/>
          <p:cNvSpPr/>
          <p:nvPr/>
        </p:nvSpPr>
        <p:spPr>
          <a:xfrm>
            <a:off x="6224429" y="2352876"/>
            <a:ext cx="2119932" cy="707886"/>
          </a:xfrm>
          <a:prstGeom prst="rect">
            <a:avLst/>
          </a:prstGeom>
        </p:spPr>
        <p:txBody>
          <a:bodyPr wrap="square">
            <a:spAutoFit/>
          </a:bodyPr>
          <a:lstStyle/>
          <a:p>
            <a:pPr algn="ctr"/>
            <a:r>
              <a:rPr lang="en-US" sz="2000" dirty="0" smtClean="0"/>
              <a:t>2</a:t>
            </a:r>
            <a:r>
              <a:rPr lang="en-US" sz="2000" baseline="30000" dirty="0" smtClean="0"/>
              <a:t>nd</a:t>
            </a:r>
            <a:r>
              <a:rPr lang="en-US" sz="2000" dirty="0" smtClean="0"/>
              <a:t> PET </a:t>
            </a:r>
            <a:r>
              <a:rPr lang="en-US" sz="2000" dirty="0"/>
              <a:t>dynamic </a:t>
            </a:r>
            <a:r>
              <a:rPr lang="en-US" sz="2000" dirty="0" smtClean="0"/>
              <a:t>scan</a:t>
            </a:r>
            <a:endParaRPr lang="en-US" sz="2000" dirty="0"/>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704" y="4114800"/>
            <a:ext cx="5060230" cy="2330043"/>
          </a:xfrm>
          <a:prstGeom prst="rect">
            <a:avLst/>
          </a:prstGeom>
        </p:spPr>
      </p:pic>
      <p:sp>
        <p:nvSpPr>
          <p:cNvPr id="18" name="Rectangle 17"/>
          <p:cNvSpPr/>
          <p:nvPr/>
        </p:nvSpPr>
        <p:spPr>
          <a:xfrm>
            <a:off x="5358717" y="3974533"/>
            <a:ext cx="2941288" cy="1323439"/>
          </a:xfrm>
          <a:prstGeom prst="rect">
            <a:avLst/>
          </a:prstGeom>
        </p:spPr>
        <p:txBody>
          <a:bodyPr wrap="square">
            <a:spAutoFit/>
          </a:bodyPr>
          <a:lstStyle/>
          <a:p>
            <a:pPr algn="ctr"/>
            <a:r>
              <a:rPr lang="en-US" sz="2000" dirty="0"/>
              <a:t>Quantification of the accumulation of the tracer in tumor, kidneys, liver and muscle</a:t>
            </a:r>
          </a:p>
        </p:txBody>
      </p:sp>
      <p:sp>
        <p:nvSpPr>
          <p:cNvPr id="19" name="Rectangle 18"/>
          <p:cNvSpPr/>
          <p:nvPr/>
        </p:nvSpPr>
        <p:spPr>
          <a:xfrm>
            <a:off x="5380699" y="5293082"/>
            <a:ext cx="2985644" cy="1107996"/>
          </a:xfrm>
          <a:prstGeom prst="rect">
            <a:avLst/>
          </a:prstGeom>
        </p:spPr>
        <p:txBody>
          <a:bodyPr wrap="square">
            <a:spAutoFit/>
          </a:bodyPr>
          <a:lstStyle/>
          <a:p>
            <a:pPr algn="ctr"/>
            <a:r>
              <a:rPr lang="en-US" sz="2200" dirty="0"/>
              <a:t>Data presented as the percentage of injected dose per gram (%ID/g).</a:t>
            </a:r>
          </a:p>
        </p:txBody>
      </p:sp>
      <p:sp>
        <p:nvSpPr>
          <p:cNvPr id="20" name="Footer Placeholder 3"/>
          <p:cNvSpPr txBox="1">
            <a:spLocks/>
          </p:cNvSpPr>
          <p:nvPr/>
        </p:nvSpPr>
        <p:spPr>
          <a:xfrm>
            <a:off x="152400" y="6400800"/>
            <a:ext cx="5712183" cy="289426"/>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600" dirty="0">
                <a:solidFill>
                  <a:schemeClr val="tx1"/>
                </a:solidFill>
              </a:rPr>
              <a:t>- Fournier P, et al. </a:t>
            </a:r>
            <a:r>
              <a:rPr lang="en-US" sz="1600" i="1" dirty="0" err="1">
                <a:solidFill>
                  <a:schemeClr val="tx1"/>
                </a:solidFill>
              </a:rPr>
              <a:t>Bioconjugate</a:t>
            </a:r>
            <a:r>
              <a:rPr lang="en-US" sz="1600" i="1" dirty="0">
                <a:solidFill>
                  <a:schemeClr val="tx1"/>
                </a:solidFill>
              </a:rPr>
              <a:t> Chemistry.</a:t>
            </a:r>
            <a:r>
              <a:rPr lang="en-US" sz="1600" dirty="0">
                <a:solidFill>
                  <a:schemeClr val="tx1"/>
                </a:solidFill>
              </a:rPr>
              <a:t> 2012; 23, 1687-1693</a:t>
            </a:r>
          </a:p>
        </p:txBody>
      </p:sp>
      <p:sp>
        <p:nvSpPr>
          <p:cNvPr id="22" name="TextBox 21"/>
          <p:cNvSpPr txBox="1"/>
          <p:nvPr/>
        </p:nvSpPr>
        <p:spPr>
          <a:xfrm>
            <a:off x="76200" y="1447800"/>
            <a:ext cx="461364" cy="369332"/>
          </a:xfrm>
          <a:prstGeom prst="rect">
            <a:avLst/>
          </a:prstGeom>
          <a:noFill/>
        </p:spPr>
        <p:txBody>
          <a:bodyPr wrap="square" rtlCol="0">
            <a:spAutoFit/>
          </a:bodyPr>
          <a:lstStyle/>
          <a:p>
            <a:r>
              <a:rPr lang="en-US" dirty="0" smtClean="0"/>
              <a:t>- 2</a:t>
            </a:r>
            <a:endParaRPr lang="en-US" dirty="0"/>
          </a:p>
        </p:txBody>
      </p:sp>
      <p:sp>
        <p:nvSpPr>
          <p:cNvPr id="23" name="Rectangle 22"/>
          <p:cNvSpPr/>
          <p:nvPr/>
        </p:nvSpPr>
        <p:spPr>
          <a:xfrm>
            <a:off x="24878" y="2108743"/>
            <a:ext cx="1512789" cy="923330"/>
          </a:xfrm>
          <a:prstGeom prst="rect">
            <a:avLst/>
          </a:prstGeom>
        </p:spPr>
        <p:txBody>
          <a:bodyPr wrap="square">
            <a:spAutoFit/>
          </a:bodyPr>
          <a:lstStyle/>
          <a:p>
            <a:r>
              <a:rPr lang="en-US" dirty="0" smtClean="0"/>
              <a:t>Cells</a:t>
            </a:r>
          </a:p>
          <a:p>
            <a:r>
              <a:rPr lang="en-US" dirty="0" smtClean="0"/>
              <a:t>Preparation</a:t>
            </a:r>
          </a:p>
          <a:p>
            <a:r>
              <a:rPr lang="en-US" dirty="0" smtClean="0"/>
              <a:t>PC3 &amp; LNCaP </a:t>
            </a:r>
            <a:endParaRPr lang="en-US" dirty="0"/>
          </a:p>
        </p:txBody>
      </p:sp>
    </p:spTree>
    <p:extLst>
      <p:ext uri="{BB962C8B-B14F-4D97-AF65-F5344CB8AC3E}">
        <p14:creationId xmlns:p14="http://schemas.microsoft.com/office/powerpoint/2010/main" val="940358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br>
              <a:rPr lang="en-US" dirty="0"/>
            </a:br>
            <a:r>
              <a:rPr lang="en-US" dirty="0" smtClean="0"/>
              <a:t>Radiolabelling and i</a:t>
            </a:r>
            <a:r>
              <a:rPr lang="en-US" i="1" dirty="0" smtClean="0"/>
              <a:t>n </a:t>
            </a:r>
            <a:r>
              <a:rPr lang="en-US" i="1" dirty="0"/>
              <a:t>vitro</a:t>
            </a:r>
            <a:r>
              <a:rPr lang="en-US" dirty="0"/>
              <a:t> </a:t>
            </a:r>
            <a:r>
              <a:rPr lang="en-US" dirty="0" smtClean="0">
                <a:ln w="0"/>
              </a:rPr>
              <a:t>studies</a:t>
            </a:r>
            <a:endParaRPr lang="en-US" dirty="0"/>
          </a:p>
        </p:txBody>
      </p:sp>
      <p:sp>
        <p:nvSpPr>
          <p:cNvPr id="3" name="Content Placeholder 2"/>
          <p:cNvSpPr>
            <a:spLocks noGrp="1"/>
          </p:cNvSpPr>
          <p:nvPr>
            <p:ph idx="1"/>
          </p:nvPr>
        </p:nvSpPr>
        <p:spPr>
          <a:xfrm>
            <a:off x="457200" y="1600200"/>
            <a:ext cx="7620000" cy="5105400"/>
          </a:xfrm>
        </p:spPr>
        <p:txBody>
          <a:bodyPr>
            <a:normAutofit/>
          </a:bodyPr>
          <a:lstStyle/>
          <a:p>
            <a:r>
              <a:rPr lang="en-US" sz="2600" dirty="0">
                <a:ln w="0"/>
              </a:rPr>
              <a:t>E</a:t>
            </a:r>
            <a:r>
              <a:rPr lang="en-US" sz="2600" dirty="0" smtClean="0">
                <a:ln w="0"/>
              </a:rPr>
              <a:t>fficient </a:t>
            </a:r>
            <a:r>
              <a:rPr lang="en-US" sz="2600" dirty="0" smtClean="0">
                <a:ln w="0"/>
              </a:rPr>
              <a:t>labelling</a:t>
            </a:r>
            <a:r>
              <a:rPr lang="en-US" sz="2600" dirty="0" smtClean="0">
                <a:ln w="0"/>
              </a:rPr>
              <a:t> </a:t>
            </a:r>
            <a:r>
              <a:rPr lang="en-US" sz="2600" dirty="0" smtClean="0">
                <a:ln w="0"/>
              </a:rPr>
              <a:t>&gt;95% in 5 min.</a:t>
            </a:r>
          </a:p>
          <a:p>
            <a:endParaRPr lang="en-US" sz="2600" dirty="0" smtClean="0">
              <a:ln w="0"/>
            </a:endParaRPr>
          </a:p>
          <a:p>
            <a:r>
              <a:rPr lang="en-US" sz="2600" dirty="0" smtClean="0">
                <a:ln w="0"/>
              </a:rPr>
              <a:t>Specific activity &gt; 55 TBq/mmol.</a:t>
            </a:r>
          </a:p>
          <a:p>
            <a:endParaRPr lang="en-US" sz="2600" dirty="0" smtClean="0">
              <a:ln w="0"/>
            </a:endParaRPr>
          </a:p>
          <a:p>
            <a:r>
              <a:rPr lang="en-US" sz="2600" dirty="0" smtClean="0">
                <a:ln w="0"/>
              </a:rPr>
              <a:t>Competition </a:t>
            </a:r>
            <a:r>
              <a:rPr lang="en-US" sz="2600" dirty="0">
                <a:ln w="0"/>
              </a:rPr>
              <a:t>binding </a:t>
            </a:r>
            <a:r>
              <a:rPr lang="en-US" sz="2600" dirty="0" smtClean="0">
                <a:ln w="0"/>
              </a:rPr>
              <a:t>study</a:t>
            </a:r>
            <a:r>
              <a:rPr lang="en-US" sz="2600" dirty="0">
                <a:ln w="0"/>
              </a:rPr>
              <a:t> </a:t>
            </a:r>
            <a:r>
              <a:rPr lang="en-US" sz="2600" dirty="0" smtClean="0"/>
              <a:t>[</a:t>
            </a:r>
            <a:r>
              <a:rPr lang="en-US" sz="2600" baseline="30000" dirty="0" smtClean="0"/>
              <a:t>125</a:t>
            </a:r>
            <a:r>
              <a:rPr lang="en-US" sz="2600" dirty="0" smtClean="0"/>
              <a:t>I</a:t>
            </a:r>
            <a:r>
              <a:rPr lang="en-US" sz="2600" dirty="0"/>
              <a:t>]-[Tyr</a:t>
            </a:r>
            <a:r>
              <a:rPr lang="en-US" sz="2600" baseline="30000" dirty="0"/>
              <a:t>4</a:t>
            </a:r>
            <a:r>
              <a:rPr lang="en-US" sz="2600" dirty="0"/>
              <a:t>]-</a:t>
            </a:r>
            <a:r>
              <a:rPr lang="en-US" sz="2600" dirty="0" smtClean="0"/>
              <a:t>BBN</a:t>
            </a:r>
          </a:p>
          <a:p>
            <a:pPr lvl="1"/>
            <a:r>
              <a:rPr lang="en-US" sz="2000" dirty="0">
                <a:ln w="0"/>
              </a:rPr>
              <a:t>Ki for GRPR on PC3 </a:t>
            </a:r>
            <a:r>
              <a:rPr lang="en-US" sz="2000" dirty="0" smtClean="0">
                <a:ln w="0"/>
              </a:rPr>
              <a:t>(</a:t>
            </a:r>
            <a:r>
              <a:rPr lang="en-US" sz="2000" baseline="30000" dirty="0" smtClean="0">
                <a:ln w="0"/>
              </a:rPr>
              <a:t>125</a:t>
            </a:r>
            <a:r>
              <a:rPr lang="en-US" sz="2000" dirty="0" smtClean="0">
                <a:ln w="0"/>
              </a:rPr>
              <a:t>I-BBN): 0.15 nM</a:t>
            </a:r>
          </a:p>
          <a:p>
            <a:pPr lvl="1"/>
            <a:r>
              <a:rPr lang="en-US" sz="2000" dirty="0" smtClean="0">
                <a:ln w="0"/>
              </a:rPr>
              <a:t>Ki </a:t>
            </a:r>
            <a:r>
              <a:rPr lang="en-US" sz="2000" dirty="0">
                <a:ln w="0"/>
              </a:rPr>
              <a:t>for GRPR on PC3 (Cu/DOTHA2-PEG-RM26): 0.68 ± 0.19 </a:t>
            </a:r>
            <a:r>
              <a:rPr lang="en-US" sz="2000" dirty="0" smtClean="0">
                <a:ln w="0"/>
              </a:rPr>
              <a:t>nM</a:t>
            </a:r>
            <a:endParaRPr lang="en-US" sz="2200" dirty="0">
              <a:ln w="0"/>
            </a:endParaRPr>
          </a:p>
          <a:p>
            <a:pPr lvl="1"/>
            <a:endParaRPr lang="en-US" sz="2000" dirty="0" smtClean="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970499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br>
              <a:rPr lang="en-US" dirty="0" smtClean="0"/>
            </a:br>
            <a:r>
              <a:rPr lang="en-US" dirty="0" smtClean="0"/>
              <a:t>Cellular uptake and efflux studies</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pic>
        <p:nvPicPr>
          <p:cNvPr id="6" name="Picture 5"/>
          <p:cNvPicPr>
            <a:picLocks noChangeAspect="1"/>
          </p:cNvPicPr>
          <p:nvPr/>
        </p:nvPicPr>
        <p:blipFill>
          <a:blip r:embed="rId2"/>
          <a:stretch>
            <a:fillRect/>
          </a:stretch>
        </p:blipFill>
        <p:spPr>
          <a:xfrm>
            <a:off x="304801" y="2362200"/>
            <a:ext cx="3962400" cy="2801646"/>
          </a:xfrm>
          <a:prstGeom prst="rect">
            <a:avLst/>
          </a:prstGeom>
        </p:spPr>
      </p:pic>
      <p:pic>
        <p:nvPicPr>
          <p:cNvPr id="7" name="Picture 6"/>
          <p:cNvPicPr>
            <a:picLocks noChangeAspect="1"/>
          </p:cNvPicPr>
          <p:nvPr/>
        </p:nvPicPr>
        <p:blipFill>
          <a:blip r:embed="rId3"/>
          <a:stretch>
            <a:fillRect/>
          </a:stretch>
        </p:blipFill>
        <p:spPr>
          <a:xfrm>
            <a:off x="4363338" y="2343565"/>
            <a:ext cx="3995497" cy="2838035"/>
          </a:xfrm>
          <a:prstGeom prst="rect">
            <a:avLst/>
          </a:prstGeom>
        </p:spPr>
      </p:pic>
    </p:spTree>
    <p:extLst>
      <p:ext uri="{BB962C8B-B14F-4D97-AF65-F5344CB8AC3E}">
        <p14:creationId xmlns:p14="http://schemas.microsoft.com/office/powerpoint/2010/main" val="24918125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br>
              <a:rPr lang="en-US" dirty="0"/>
            </a:br>
            <a:r>
              <a:rPr lang="en-US" dirty="0">
                <a:ln w="0"/>
              </a:rPr>
              <a:t>Plasma and </a:t>
            </a:r>
            <a:r>
              <a:rPr lang="en-US" i="1" dirty="0">
                <a:ln w="0"/>
              </a:rPr>
              <a:t>in vivo</a:t>
            </a:r>
            <a:r>
              <a:rPr lang="en-US" dirty="0">
                <a:ln w="0"/>
              </a:rPr>
              <a:t> stability studies</a:t>
            </a:r>
            <a:endParaRPr lang="en-US" dirty="0"/>
          </a:p>
        </p:txBody>
      </p:sp>
      <p:sp>
        <p:nvSpPr>
          <p:cNvPr id="3" name="Content Placeholder 2"/>
          <p:cNvSpPr>
            <a:spLocks noGrp="1"/>
          </p:cNvSpPr>
          <p:nvPr>
            <p:ph idx="1"/>
          </p:nvPr>
        </p:nvSpPr>
        <p:spPr/>
        <p:txBody>
          <a:bodyPr/>
          <a:lstStyle/>
          <a:p>
            <a:r>
              <a:rPr lang="en-US" sz="2600" dirty="0"/>
              <a:t>Radiolabelled compound injected in fresh mouse plasma (Female balb/c) (Reversed phase-HPLC) to detect </a:t>
            </a:r>
            <a:r>
              <a:rPr lang="en-US" sz="2600" baseline="30000" dirty="0"/>
              <a:t>64</a:t>
            </a:r>
            <a:r>
              <a:rPr lang="en-US" sz="2600" dirty="0"/>
              <a:t>Cu metabolites.</a:t>
            </a:r>
          </a:p>
          <a:p>
            <a:pPr marL="114300" indent="0">
              <a:buNone/>
            </a:pPr>
            <a:r>
              <a:rPr lang="en-US" sz="2600" dirty="0"/>
              <a:t>Compound stability in plasma &gt; 95 </a:t>
            </a:r>
            <a:r>
              <a:rPr lang="en-US" sz="2600" dirty="0" smtClean="0"/>
              <a:t>%, 24 h.</a:t>
            </a:r>
            <a:endParaRPr lang="en-US" sz="2600" dirty="0"/>
          </a:p>
          <a:p>
            <a:endParaRPr lang="en-US" dirty="0" smtClean="0"/>
          </a:p>
          <a:p>
            <a:endParaRPr lang="en-US" sz="2600" dirty="0" smtClean="0"/>
          </a:p>
          <a:p>
            <a:r>
              <a:rPr lang="en-US" sz="2600" dirty="0" smtClean="0"/>
              <a:t>Radiolabelled </a:t>
            </a:r>
            <a:r>
              <a:rPr lang="en-US" sz="2600" dirty="0"/>
              <a:t>compound injected in female balb/c and blood collected at different time point (Radio-TLC) to presence of </a:t>
            </a:r>
            <a:r>
              <a:rPr lang="en-US" sz="2600" baseline="30000" dirty="0"/>
              <a:t>64</a:t>
            </a:r>
            <a:r>
              <a:rPr lang="en-US" sz="2600" dirty="0"/>
              <a:t>Cu.</a:t>
            </a:r>
          </a:p>
          <a:p>
            <a:pPr marL="114300" indent="0">
              <a:buNone/>
            </a:pPr>
            <a:r>
              <a:rPr lang="en-US" sz="2600" dirty="0"/>
              <a:t>In vivo stability &gt; 95%, 2h.</a:t>
            </a:r>
          </a:p>
          <a:p>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5000" y="3227414"/>
            <a:ext cx="1855405" cy="773086"/>
          </a:xfrm>
          <a:prstGeom prst="rect">
            <a:avLst/>
          </a:prstGeom>
        </p:spPr>
      </p:pic>
    </p:spTree>
    <p:extLst>
      <p:ext uri="{BB962C8B-B14F-4D97-AF65-F5344CB8AC3E}">
        <p14:creationId xmlns:p14="http://schemas.microsoft.com/office/powerpoint/2010/main" val="18413667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
        <p:nvSpPr>
          <p:cNvPr id="6" name="Title 1"/>
          <p:cNvSpPr>
            <a:spLocks noGrp="1"/>
          </p:cNvSpPr>
          <p:nvPr>
            <p:ph type="title"/>
          </p:nvPr>
        </p:nvSpPr>
        <p:spPr>
          <a:xfrm>
            <a:off x="457200" y="274638"/>
            <a:ext cx="7620000" cy="1143000"/>
          </a:xfrm>
        </p:spPr>
        <p:txBody>
          <a:bodyPr/>
          <a:lstStyle/>
          <a:p>
            <a:r>
              <a:rPr lang="en-US" dirty="0"/>
              <a:t>Results</a:t>
            </a:r>
            <a:br>
              <a:rPr lang="en-US" dirty="0"/>
            </a:br>
            <a:r>
              <a:rPr lang="en-US" dirty="0" smtClean="0"/>
              <a:t>Biodistribution studies</a:t>
            </a:r>
            <a:endParaRPr lang="en-US" dirty="0"/>
          </a:p>
        </p:txBody>
      </p:sp>
      <p:pic>
        <p:nvPicPr>
          <p:cNvPr id="7" name="Picture 6"/>
          <p:cNvPicPr>
            <a:picLocks noChangeAspect="1"/>
          </p:cNvPicPr>
          <p:nvPr/>
        </p:nvPicPr>
        <p:blipFill>
          <a:blip r:embed="rId3"/>
          <a:stretch>
            <a:fillRect/>
          </a:stretch>
        </p:blipFill>
        <p:spPr>
          <a:xfrm>
            <a:off x="2438400" y="1363540"/>
            <a:ext cx="4114800" cy="2660684"/>
          </a:xfrm>
          <a:prstGeom prst="rect">
            <a:avLst/>
          </a:prstGeom>
          <a:ln>
            <a:solidFill>
              <a:schemeClr val="bg1"/>
            </a:solidFill>
          </a:ln>
        </p:spPr>
      </p:pic>
      <p:sp>
        <p:nvSpPr>
          <p:cNvPr id="11" name="Rectangle 11"/>
          <p:cNvSpPr>
            <a:spLocks noChangeArrowheads="1"/>
          </p:cNvSpPr>
          <p:nvPr/>
        </p:nvSpPr>
        <p:spPr bwMode="auto">
          <a:xfrm>
            <a:off x="3009886"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15"/>
          <p:cNvPicPr>
            <a:picLocks noChangeAspect="1"/>
          </p:cNvPicPr>
          <p:nvPr/>
        </p:nvPicPr>
        <p:blipFill>
          <a:blip r:embed="rId4"/>
          <a:stretch>
            <a:fillRect/>
          </a:stretch>
        </p:blipFill>
        <p:spPr>
          <a:xfrm>
            <a:off x="2438400" y="4024224"/>
            <a:ext cx="4412473" cy="2748754"/>
          </a:xfrm>
          <a:prstGeom prst="rect">
            <a:avLst/>
          </a:prstGeom>
        </p:spPr>
      </p:pic>
      <p:sp>
        <p:nvSpPr>
          <p:cNvPr id="2" name="Rectangle 1"/>
          <p:cNvSpPr/>
          <p:nvPr/>
        </p:nvSpPr>
        <p:spPr>
          <a:xfrm>
            <a:off x="5334000" y="4114800"/>
            <a:ext cx="1066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01837" y="1447800"/>
            <a:ext cx="1066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8906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
        <p:nvSpPr>
          <p:cNvPr id="6" name="Title 1"/>
          <p:cNvSpPr>
            <a:spLocks noGrp="1"/>
          </p:cNvSpPr>
          <p:nvPr>
            <p:ph type="title"/>
          </p:nvPr>
        </p:nvSpPr>
        <p:spPr>
          <a:xfrm>
            <a:off x="457200" y="274638"/>
            <a:ext cx="7620000" cy="1143000"/>
          </a:xfrm>
        </p:spPr>
        <p:txBody>
          <a:bodyPr/>
          <a:lstStyle/>
          <a:p>
            <a:r>
              <a:rPr lang="en-US" dirty="0"/>
              <a:t>Results</a:t>
            </a:r>
            <a:br>
              <a:rPr lang="en-US" dirty="0"/>
            </a:br>
            <a:r>
              <a:rPr lang="en-US" dirty="0" smtClean="0"/>
              <a:t>Biodistribution studies</a:t>
            </a:r>
            <a:endParaRPr lang="en-US" dirty="0"/>
          </a:p>
        </p:txBody>
      </p:sp>
      <p:sp>
        <p:nvSpPr>
          <p:cNvPr id="11" name="Rectangle 11"/>
          <p:cNvSpPr>
            <a:spLocks noChangeArrowheads="1"/>
          </p:cNvSpPr>
          <p:nvPr/>
        </p:nvSpPr>
        <p:spPr bwMode="auto">
          <a:xfrm>
            <a:off x="3009886" y="3429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p:cNvPicPr>
            <a:picLocks noChangeAspect="1"/>
          </p:cNvPicPr>
          <p:nvPr/>
        </p:nvPicPr>
        <p:blipFill>
          <a:blip r:embed="rId3"/>
          <a:stretch>
            <a:fillRect/>
          </a:stretch>
        </p:blipFill>
        <p:spPr>
          <a:xfrm>
            <a:off x="1070312" y="1540142"/>
            <a:ext cx="5901252" cy="3649413"/>
          </a:xfrm>
          <a:prstGeom prst="rect">
            <a:avLst/>
          </a:prstGeom>
        </p:spPr>
      </p:pic>
      <p:grpSp>
        <p:nvGrpSpPr>
          <p:cNvPr id="12" name="Group 11"/>
          <p:cNvGrpSpPr/>
          <p:nvPr/>
        </p:nvGrpSpPr>
        <p:grpSpPr>
          <a:xfrm>
            <a:off x="5132849" y="5075536"/>
            <a:ext cx="1704769" cy="1491024"/>
            <a:chOff x="5786507" y="621960"/>
            <a:chExt cx="1922482" cy="1816765"/>
          </a:xfrm>
        </p:grpSpPr>
        <p:pic>
          <p:nvPicPr>
            <p:cNvPr id="14" name="Picture 13"/>
            <p:cNvPicPr>
              <a:picLocks noChangeAspect="1"/>
            </p:cNvPicPr>
            <p:nvPr/>
          </p:nvPicPr>
          <p:blipFill rotWithShape="1">
            <a:blip r:embed="rId4"/>
            <a:srcRect l="84713" t="-2377"/>
            <a:stretch/>
          </p:blipFill>
          <p:spPr>
            <a:xfrm>
              <a:off x="7467600" y="1389293"/>
              <a:ext cx="241389" cy="287107"/>
            </a:xfrm>
            <a:prstGeom prst="rect">
              <a:avLst/>
            </a:prstGeom>
          </p:spPr>
        </p:pic>
        <p:pic>
          <p:nvPicPr>
            <p:cNvPr id="15" name="Picture 14"/>
            <p:cNvPicPr>
              <a:picLocks noChangeAspect="1"/>
            </p:cNvPicPr>
            <p:nvPr/>
          </p:nvPicPr>
          <p:blipFill rotWithShape="1">
            <a:blip r:embed="rId5"/>
            <a:srcRect r="26842"/>
            <a:stretch/>
          </p:blipFill>
          <p:spPr>
            <a:xfrm>
              <a:off x="5786507" y="621960"/>
              <a:ext cx="1757293" cy="1816765"/>
            </a:xfrm>
            <a:prstGeom prst="rect">
              <a:avLst/>
            </a:prstGeom>
          </p:spPr>
        </p:pic>
      </p:grpSp>
      <p:grpSp>
        <p:nvGrpSpPr>
          <p:cNvPr id="13" name="Group 12"/>
          <p:cNvGrpSpPr/>
          <p:nvPr/>
        </p:nvGrpSpPr>
        <p:grpSpPr>
          <a:xfrm>
            <a:off x="1068109" y="4939233"/>
            <a:ext cx="2691711" cy="1815693"/>
            <a:chOff x="4971588" y="2826027"/>
            <a:chExt cx="2638885" cy="1941840"/>
          </a:xfrm>
        </p:grpSpPr>
        <p:pic>
          <p:nvPicPr>
            <p:cNvPr id="17" name="Picture 16"/>
            <p:cNvPicPr>
              <a:picLocks noChangeAspect="1"/>
            </p:cNvPicPr>
            <p:nvPr/>
          </p:nvPicPr>
          <p:blipFill rotWithShape="1">
            <a:blip r:embed="rId6"/>
            <a:srcRect r="79759"/>
            <a:stretch/>
          </p:blipFill>
          <p:spPr>
            <a:xfrm>
              <a:off x="4971588" y="2826027"/>
              <a:ext cx="1658485" cy="1941840"/>
            </a:xfrm>
            <a:prstGeom prst="rect">
              <a:avLst/>
            </a:prstGeom>
          </p:spPr>
        </p:pic>
        <p:pic>
          <p:nvPicPr>
            <p:cNvPr id="18" name="Picture 17"/>
            <p:cNvPicPr>
              <a:picLocks noChangeAspect="1"/>
            </p:cNvPicPr>
            <p:nvPr/>
          </p:nvPicPr>
          <p:blipFill rotWithShape="1">
            <a:blip r:embed="rId7" cstate="print"/>
            <a:srcRect l="65063" b="51960"/>
            <a:stretch/>
          </p:blipFill>
          <p:spPr>
            <a:xfrm>
              <a:off x="6630073" y="2971800"/>
              <a:ext cx="980400" cy="827480"/>
            </a:xfrm>
            <a:prstGeom prst="rect">
              <a:avLst/>
            </a:prstGeom>
          </p:spPr>
        </p:pic>
      </p:grpSp>
      <p:pic>
        <p:nvPicPr>
          <p:cNvPr id="2" name="Picture 1"/>
          <p:cNvPicPr>
            <a:picLocks noChangeAspect="1"/>
          </p:cNvPicPr>
          <p:nvPr/>
        </p:nvPicPr>
        <p:blipFill rotWithShape="1">
          <a:blip r:embed="rId8"/>
          <a:srcRect l="62887" b="41856"/>
          <a:stretch/>
        </p:blipFill>
        <p:spPr>
          <a:xfrm>
            <a:off x="6535485" y="5189555"/>
            <a:ext cx="997817" cy="1056326"/>
          </a:xfrm>
          <a:prstGeom prst="rect">
            <a:avLst/>
          </a:prstGeom>
        </p:spPr>
      </p:pic>
      <p:sp>
        <p:nvSpPr>
          <p:cNvPr id="8" name="TextBox 7"/>
          <p:cNvSpPr txBox="1"/>
          <p:nvPr/>
        </p:nvSpPr>
        <p:spPr>
          <a:xfrm>
            <a:off x="2827790" y="6022109"/>
            <a:ext cx="1143000" cy="369332"/>
          </a:xfrm>
          <a:prstGeom prst="rect">
            <a:avLst/>
          </a:prstGeom>
          <a:noFill/>
        </p:spPr>
        <p:txBody>
          <a:bodyPr wrap="square" rtlCol="0">
            <a:spAutoFit/>
          </a:bodyPr>
          <a:lstStyle/>
          <a:p>
            <a:r>
              <a:rPr lang="en-US" b="1" dirty="0" smtClean="0"/>
              <a:t>DOTHA2</a:t>
            </a:r>
            <a:endParaRPr lang="en-US" b="1" dirty="0"/>
          </a:p>
        </p:txBody>
      </p:sp>
      <p:sp>
        <p:nvSpPr>
          <p:cNvPr id="7" name="TextBox 6"/>
          <p:cNvSpPr txBox="1"/>
          <p:nvPr/>
        </p:nvSpPr>
        <p:spPr>
          <a:xfrm>
            <a:off x="4925102" y="1600200"/>
            <a:ext cx="1780498" cy="369332"/>
          </a:xfrm>
          <a:prstGeom prst="rect">
            <a:avLst/>
          </a:prstGeom>
          <a:solidFill>
            <a:schemeClr val="bg1"/>
          </a:solidFill>
        </p:spPr>
        <p:txBody>
          <a:bodyPr wrap="square" rtlCol="0">
            <a:spAutoFit/>
          </a:bodyPr>
          <a:lstStyle/>
          <a:p>
            <a:r>
              <a:rPr lang="en-US" b="1" dirty="0" smtClean="0"/>
              <a:t>)</a:t>
            </a:r>
            <a:endParaRPr lang="en-US" b="1" dirty="0"/>
          </a:p>
        </p:txBody>
      </p:sp>
    </p:spTree>
    <p:extLst>
      <p:ext uri="{BB962C8B-B14F-4D97-AF65-F5344CB8AC3E}">
        <p14:creationId xmlns:p14="http://schemas.microsoft.com/office/powerpoint/2010/main" val="480572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947" y="152400"/>
            <a:ext cx="7620000" cy="888394"/>
          </a:xfrm>
        </p:spPr>
        <p:txBody>
          <a:bodyPr/>
          <a:lstStyle/>
          <a:p>
            <a:r>
              <a:rPr lang="en-US" sz="3200" dirty="0"/>
              <a:t>Results</a:t>
            </a:r>
            <a:br>
              <a:rPr lang="en-US" sz="3200" dirty="0"/>
            </a:br>
            <a:r>
              <a:rPr lang="en-US" sz="3200" dirty="0"/>
              <a:t>µPET imaging</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pic>
        <p:nvPicPr>
          <p:cNvPr id="8" name="Picture 7"/>
          <p:cNvPicPr>
            <a:picLocks noChangeAspect="1"/>
          </p:cNvPicPr>
          <p:nvPr/>
        </p:nvPicPr>
        <p:blipFill>
          <a:blip r:embed="rId2"/>
          <a:stretch>
            <a:fillRect/>
          </a:stretch>
        </p:blipFill>
        <p:spPr>
          <a:xfrm>
            <a:off x="192777" y="1169939"/>
            <a:ext cx="3921071" cy="2711007"/>
          </a:xfrm>
          <a:prstGeom prst="rect">
            <a:avLst/>
          </a:prstGeom>
        </p:spPr>
      </p:pic>
      <p:pic>
        <p:nvPicPr>
          <p:cNvPr id="9" name="Picture 8"/>
          <p:cNvPicPr>
            <a:picLocks noChangeAspect="1"/>
          </p:cNvPicPr>
          <p:nvPr/>
        </p:nvPicPr>
        <p:blipFill>
          <a:blip r:embed="rId3"/>
          <a:stretch>
            <a:fillRect/>
          </a:stretch>
        </p:blipFill>
        <p:spPr>
          <a:xfrm>
            <a:off x="4298045" y="1176866"/>
            <a:ext cx="3779155" cy="2711007"/>
          </a:xfrm>
          <a:prstGeom prst="rect">
            <a:avLst/>
          </a:prstGeom>
        </p:spPr>
      </p:pic>
      <p:pic>
        <p:nvPicPr>
          <p:cNvPr id="10" name="Picture 9"/>
          <p:cNvPicPr>
            <a:picLocks noChangeAspect="1"/>
          </p:cNvPicPr>
          <p:nvPr/>
        </p:nvPicPr>
        <p:blipFill>
          <a:blip r:embed="rId4"/>
          <a:stretch>
            <a:fillRect/>
          </a:stretch>
        </p:blipFill>
        <p:spPr>
          <a:xfrm>
            <a:off x="4282462" y="4008820"/>
            <a:ext cx="3794738" cy="2713250"/>
          </a:xfrm>
          <a:prstGeom prst="rect">
            <a:avLst/>
          </a:prstGeom>
        </p:spPr>
      </p:pic>
      <p:pic>
        <p:nvPicPr>
          <p:cNvPr id="11" name="Picture 10"/>
          <p:cNvPicPr>
            <a:picLocks noChangeAspect="1"/>
          </p:cNvPicPr>
          <p:nvPr/>
        </p:nvPicPr>
        <p:blipFill>
          <a:blip r:embed="rId5"/>
          <a:stretch>
            <a:fillRect/>
          </a:stretch>
        </p:blipFill>
        <p:spPr>
          <a:xfrm>
            <a:off x="192777" y="4023154"/>
            <a:ext cx="3921071" cy="2684582"/>
          </a:xfrm>
          <a:prstGeom prst="rect">
            <a:avLst/>
          </a:prstGeom>
        </p:spPr>
      </p:pic>
    </p:spTree>
    <p:extLst>
      <p:ext uri="{BB962C8B-B14F-4D97-AF65-F5344CB8AC3E}">
        <p14:creationId xmlns:p14="http://schemas.microsoft.com/office/powerpoint/2010/main" val="2622548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457200" y="1600200"/>
            <a:ext cx="7620000" cy="4800600"/>
          </a:xfrm>
        </p:spPr>
        <p:txBody>
          <a:bodyPr>
            <a:noAutofit/>
          </a:bodyPr>
          <a:lstStyle/>
          <a:p>
            <a:r>
              <a:rPr lang="en-US" sz="2600" dirty="0">
                <a:ln w="0"/>
              </a:rPr>
              <a:t>The compound showed high specific activity and high </a:t>
            </a:r>
            <a:r>
              <a:rPr lang="en-US" sz="2600" i="1" dirty="0">
                <a:ln w="0"/>
              </a:rPr>
              <a:t>in vitro</a:t>
            </a:r>
            <a:r>
              <a:rPr lang="en-US" sz="2600" dirty="0">
                <a:ln w="0"/>
              </a:rPr>
              <a:t> and </a:t>
            </a:r>
            <a:r>
              <a:rPr lang="en-US" sz="2600" i="1" dirty="0">
                <a:ln w="0"/>
              </a:rPr>
              <a:t>in vivo</a:t>
            </a:r>
            <a:r>
              <a:rPr lang="en-US" sz="2600" dirty="0">
                <a:ln w="0"/>
              </a:rPr>
              <a:t> stability.</a:t>
            </a:r>
          </a:p>
          <a:p>
            <a:endParaRPr lang="en-US" sz="2600" dirty="0"/>
          </a:p>
          <a:p>
            <a:r>
              <a:rPr lang="en-US" sz="2600" dirty="0"/>
              <a:t>Biodistribution studies </a:t>
            </a:r>
            <a:r>
              <a:rPr lang="en-US" sz="2600" dirty="0" smtClean="0"/>
              <a:t>showed specific GRPR uptake (pancreas and tumor), excretions </a:t>
            </a:r>
            <a:r>
              <a:rPr lang="en-US" sz="2600" dirty="0"/>
              <a:t>through the liver and </a:t>
            </a:r>
            <a:r>
              <a:rPr lang="en-US" sz="2600" dirty="0" smtClean="0"/>
              <a:t>mainly the </a:t>
            </a:r>
            <a:r>
              <a:rPr lang="en-US" sz="2600" dirty="0"/>
              <a:t>kidneys and low non specific uptake.</a:t>
            </a:r>
          </a:p>
          <a:p>
            <a:endParaRPr lang="en-US" sz="2600" dirty="0"/>
          </a:p>
          <a:p>
            <a:r>
              <a:rPr lang="el-GR" sz="2600" dirty="0" smtClean="0"/>
              <a:t>μ</a:t>
            </a:r>
            <a:r>
              <a:rPr lang="en-US" sz="2600" dirty="0"/>
              <a:t>PET imaging studies on tumor bearing mice showed high retention on tumor up to 60 min time point, normal excretion through the liver and fast kidney elimination</a:t>
            </a:r>
            <a:r>
              <a:rPr lang="en-US" sz="2600" dirty="0" smtClean="0"/>
              <a:t>.</a:t>
            </a:r>
            <a:endParaRPr lang="en-US" sz="26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22474251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609600" y="1421235"/>
            <a:ext cx="4150261" cy="4983162"/>
          </a:xfrm>
        </p:spPr>
        <p:txBody>
          <a:bodyPr>
            <a:normAutofit fontScale="92500" lnSpcReduction="10000"/>
          </a:bodyPr>
          <a:lstStyle/>
          <a:p>
            <a:r>
              <a:rPr lang="en-US" b="1" dirty="0" smtClean="0"/>
              <a:t>Supervisors</a:t>
            </a:r>
          </a:p>
          <a:p>
            <a:r>
              <a:rPr lang="en-US" dirty="0" smtClean="0"/>
              <a:t>Prof. Brigitte </a:t>
            </a:r>
            <a:r>
              <a:rPr lang="fr-CA" dirty="0" smtClean="0"/>
              <a:t>Guérin</a:t>
            </a:r>
            <a:endParaRPr lang="en-US" dirty="0" smtClean="0"/>
          </a:p>
          <a:p>
            <a:r>
              <a:rPr lang="en-US" dirty="0" smtClean="0"/>
              <a:t>Prof. Roger </a:t>
            </a:r>
            <a:r>
              <a:rPr lang="en-US" dirty="0" err="1" smtClean="0"/>
              <a:t>Lecomte</a:t>
            </a:r>
            <a:endParaRPr lang="en-US" dirty="0" smtClean="0"/>
          </a:p>
          <a:p>
            <a:endParaRPr lang="en-US" dirty="0" smtClean="0"/>
          </a:p>
          <a:p>
            <a:r>
              <a:rPr lang="en-US" b="1" dirty="0" smtClean="0"/>
              <a:t>Radiochemistry</a:t>
            </a:r>
          </a:p>
          <a:p>
            <a:r>
              <a:rPr lang="en-US" dirty="0" err="1" smtClean="0"/>
              <a:t>Samia</a:t>
            </a:r>
            <a:r>
              <a:rPr lang="en-US" dirty="0" smtClean="0"/>
              <a:t> </a:t>
            </a:r>
            <a:r>
              <a:rPr lang="en-US" dirty="0" err="1" smtClean="0"/>
              <a:t>Aīt-Mohand</a:t>
            </a:r>
            <a:endParaRPr lang="en-US" dirty="0" smtClean="0"/>
          </a:p>
          <a:p>
            <a:endParaRPr lang="en-US" dirty="0" smtClean="0"/>
          </a:p>
          <a:p>
            <a:r>
              <a:rPr lang="en-US" b="1" dirty="0" smtClean="0"/>
              <a:t>Biology</a:t>
            </a:r>
          </a:p>
          <a:p>
            <a:r>
              <a:rPr lang="en-US" dirty="0" smtClean="0"/>
              <a:t>Michel Paquette</a:t>
            </a:r>
          </a:p>
          <a:p>
            <a:r>
              <a:rPr lang="en-US" dirty="0"/>
              <a:t>Frederic Couture</a:t>
            </a:r>
          </a:p>
          <a:p>
            <a:r>
              <a:rPr lang="en-US" dirty="0" err="1" smtClean="0"/>
              <a:t>Véronique</a:t>
            </a:r>
            <a:r>
              <a:rPr lang="en-US" dirty="0" smtClean="0"/>
              <a:t> </a:t>
            </a:r>
            <a:r>
              <a:rPr lang="en-US" dirty="0" err="1"/>
              <a:t>Dumulon-Perreault</a:t>
            </a:r>
            <a:endParaRPr lang="en-US" dirty="0"/>
          </a:p>
          <a:p>
            <a:endParaRPr lang="en-US" b="1" dirty="0" smtClean="0"/>
          </a:p>
          <a:p>
            <a:r>
              <a:rPr lang="en-US" b="1" dirty="0"/>
              <a:t>PET Imaging</a:t>
            </a:r>
          </a:p>
          <a:p>
            <a:r>
              <a:rPr lang="en-US" dirty="0"/>
              <a:t>Jean-François Beaudoin</a:t>
            </a:r>
          </a:p>
          <a:p>
            <a:r>
              <a:rPr lang="en-US" dirty="0" err="1"/>
              <a:t>Maxime</a:t>
            </a:r>
            <a:r>
              <a:rPr lang="en-US" dirty="0"/>
              <a:t> </a:t>
            </a:r>
            <a:r>
              <a:rPr lang="en-US" dirty="0" err="1"/>
              <a:t>Paillé</a:t>
            </a:r>
            <a:endParaRPr lang="en-US" dirty="0"/>
          </a:p>
        </p:txBody>
      </p:sp>
      <p:sp>
        <p:nvSpPr>
          <p:cNvPr id="6" name="Rectangle 5"/>
          <p:cNvSpPr/>
          <p:nvPr/>
        </p:nvSpPr>
        <p:spPr>
          <a:xfrm>
            <a:off x="5220100" y="1601508"/>
            <a:ext cx="2914650" cy="507831"/>
          </a:xfrm>
          <a:prstGeom prst="rect">
            <a:avLst/>
          </a:prstGeom>
        </p:spPr>
        <p:txBody>
          <a:bodyPr wrap="square">
            <a:spAutoFit/>
          </a:bodyPr>
          <a:lstStyle/>
          <a:p>
            <a:r>
              <a:rPr lang="en-CA" sz="1350" dirty="0">
                <a:latin typeface="Calibri" panose="020F0502020204030204" pitchFamily="34" charset="0"/>
                <a:cs typeface="Calibri" panose="020F0502020204030204" pitchFamily="34" charset="0"/>
              </a:rPr>
              <a:t>Nematallah Mansour has financial support from</a:t>
            </a:r>
            <a:endParaRPr lang="fr-CA" sz="135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2595" y="2231328"/>
            <a:ext cx="878642" cy="70383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8307" y="3131227"/>
            <a:ext cx="870846" cy="70383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357" y="4031126"/>
            <a:ext cx="771796" cy="845300"/>
          </a:xfrm>
          <a:prstGeom prst="rect">
            <a:avLst/>
          </a:prstGeom>
        </p:spPr>
      </p:pic>
      <p:sp>
        <p:nvSpPr>
          <p:cNvPr id="10" name="Rectangle 9"/>
          <p:cNvSpPr/>
          <p:nvPr/>
        </p:nvSpPr>
        <p:spPr>
          <a:xfrm>
            <a:off x="6291237" y="2157909"/>
            <a:ext cx="1720427" cy="715581"/>
          </a:xfrm>
          <a:prstGeom prst="rect">
            <a:avLst/>
          </a:prstGeom>
        </p:spPr>
        <p:txBody>
          <a:bodyPr wrap="square">
            <a:spAutoFit/>
          </a:bodyPr>
          <a:lstStyle/>
          <a:p>
            <a:r>
              <a:rPr lang="en-CA" sz="1350" dirty="0">
                <a:latin typeface="Calibri" panose="020F0502020204030204" pitchFamily="34" charset="0"/>
                <a:cs typeface="Calibri" panose="020F0502020204030204" pitchFamily="34" charset="0"/>
              </a:rPr>
              <a:t>King Abdullah International Medical Research Center</a:t>
            </a:r>
            <a:endParaRPr lang="fr-CA" sz="1350" dirty="0"/>
          </a:p>
        </p:txBody>
      </p:sp>
      <p:sp>
        <p:nvSpPr>
          <p:cNvPr id="12" name="Rectangle 11"/>
          <p:cNvSpPr/>
          <p:nvPr/>
        </p:nvSpPr>
        <p:spPr>
          <a:xfrm>
            <a:off x="6329153" y="3062664"/>
            <a:ext cx="1769015" cy="715581"/>
          </a:xfrm>
          <a:prstGeom prst="rect">
            <a:avLst/>
          </a:prstGeom>
        </p:spPr>
        <p:txBody>
          <a:bodyPr wrap="square">
            <a:spAutoFit/>
          </a:bodyPr>
          <a:lstStyle/>
          <a:p>
            <a:r>
              <a:rPr lang="en-CA" sz="1350" dirty="0">
                <a:latin typeface="Calibri" panose="020F0502020204030204" pitchFamily="34" charset="0"/>
                <a:cs typeface="Calibri" panose="020F0502020204030204" pitchFamily="34" charset="0"/>
              </a:rPr>
              <a:t>Ministry of National Guard, Kingdom of Saudi Arabia</a:t>
            </a:r>
            <a:endParaRPr lang="fr-CA" sz="1350" dirty="0"/>
          </a:p>
        </p:txBody>
      </p:sp>
      <p:sp>
        <p:nvSpPr>
          <p:cNvPr id="13" name="Rectangle 12"/>
          <p:cNvSpPr/>
          <p:nvPr/>
        </p:nvSpPr>
        <p:spPr>
          <a:xfrm>
            <a:off x="6329153" y="4120173"/>
            <a:ext cx="2151146" cy="507831"/>
          </a:xfrm>
          <a:prstGeom prst="rect">
            <a:avLst/>
          </a:prstGeom>
        </p:spPr>
        <p:txBody>
          <a:bodyPr wrap="square">
            <a:spAutoFit/>
          </a:bodyPr>
          <a:lstStyle/>
          <a:p>
            <a:r>
              <a:rPr lang="en-CA" sz="1350" dirty="0">
                <a:latin typeface="Calibri" panose="020F0502020204030204" pitchFamily="34" charset="0"/>
                <a:cs typeface="Calibri" panose="020F0502020204030204" pitchFamily="34" charset="0"/>
              </a:rPr>
              <a:t>Ministry of Education, Kingdom of Saudi Arabia</a:t>
            </a:r>
            <a:endParaRPr lang="fr-CA" sz="1350" dirty="0"/>
          </a:p>
        </p:txBody>
      </p:sp>
      <p:pic>
        <p:nvPicPr>
          <p:cNvPr id="14" name="Picture 4" descr="http://www.naturesciences.qc.ca/wp-content/uploads/2012/04/IG-IRSC-logo.jpg"/>
          <p:cNvPicPr>
            <a:picLocks noChangeAspect="1" noChangeArrowheads="1"/>
          </p:cNvPicPr>
          <p:nvPr/>
        </p:nvPicPr>
        <p:blipFill>
          <a:blip r:embed="rId5" cstate="print"/>
          <a:srcRect/>
          <a:stretch>
            <a:fillRect/>
          </a:stretch>
        </p:blipFill>
        <p:spPr bwMode="auto">
          <a:xfrm>
            <a:off x="6858000" y="4914832"/>
            <a:ext cx="1473720" cy="874247"/>
          </a:xfrm>
          <a:prstGeom prst="rect">
            <a:avLst/>
          </a:prstGeom>
          <a:noFill/>
          <a:ln w="9525">
            <a:noFill/>
            <a:miter lim="800000"/>
            <a:headEnd/>
            <a:tailEnd/>
          </a:ln>
        </p:spPr>
      </p:pic>
      <p:pic>
        <p:nvPicPr>
          <p:cNvPr id="1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4383" y="5162842"/>
            <a:ext cx="1512639" cy="480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9" descr="CIMSlog-1-transparen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9699" y="5753135"/>
            <a:ext cx="1008062" cy="825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 name="Picture 2" descr="http://www.chus.qc.ca/typo3temp/pics/11fdff1e9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98331" y="6005924"/>
            <a:ext cx="1440631" cy="444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40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encrypted-tbn3.gstatic.com/images?q=tbn:ANd9GcSrSF-kHlwAueZOU93kxYf_KE8mPsGvexynkAW_J8PmXPOquMhfz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901" r="24960"/>
          <a:stretch/>
        </p:blipFill>
        <p:spPr bwMode="auto">
          <a:xfrm>
            <a:off x="4390244" y="1807720"/>
            <a:ext cx="1943100" cy="26860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1495269" y="2701040"/>
            <a:ext cx="3343245" cy="899409"/>
          </a:xfrm>
        </p:spPr>
        <p:txBody>
          <a:bodyPr>
            <a:normAutofit/>
          </a:bodyPr>
          <a:lstStyle/>
          <a:p>
            <a:r>
              <a:rPr lang="en-US" dirty="0"/>
              <a:t>Any Questions</a:t>
            </a:r>
          </a:p>
        </p:txBody>
      </p:sp>
    </p:spTree>
    <p:extLst>
      <p:ext uri="{BB962C8B-B14F-4D97-AF65-F5344CB8AC3E}">
        <p14:creationId xmlns:p14="http://schemas.microsoft.com/office/powerpoint/2010/main" val="39336908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Ideal radiotracers</a:t>
            </a:r>
            <a:endParaRPr lang="en-US" dirty="0"/>
          </a:p>
        </p:txBody>
      </p:sp>
      <p:sp>
        <p:nvSpPr>
          <p:cNvPr id="3" name="Content Placeholder 2"/>
          <p:cNvSpPr>
            <a:spLocks noGrp="1"/>
          </p:cNvSpPr>
          <p:nvPr>
            <p:ph idx="1"/>
          </p:nvPr>
        </p:nvSpPr>
        <p:spPr>
          <a:xfrm>
            <a:off x="457200" y="1600200"/>
            <a:ext cx="7620000" cy="4294656"/>
          </a:xfrm>
        </p:spPr>
        <p:txBody>
          <a:bodyPr>
            <a:normAutofit/>
          </a:bodyPr>
          <a:lstStyle/>
          <a:p>
            <a:r>
              <a:rPr lang="en-US" sz="2400" dirty="0" smtClean="0"/>
              <a:t>Ea</a:t>
            </a:r>
            <a:r>
              <a:rPr lang="en-US" sz="2400" dirty="0" smtClean="0">
                <a:ln w="0"/>
              </a:rPr>
              <a:t>sy </a:t>
            </a:r>
            <a:r>
              <a:rPr lang="en-US" sz="2400" dirty="0">
                <a:ln w="0"/>
              </a:rPr>
              <a:t>to </a:t>
            </a:r>
            <a:r>
              <a:rPr lang="en-US" sz="2400" dirty="0" smtClean="0">
                <a:ln w="0"/>
              </a:rPr>
              <a:t>synthesize.</a:t>
            </a:r>
          </a:p>
          <a:p>
            <a:r>
              <a:rPr lang="en-US" sz="2400" dirty="0" smtClean="0"/>
              <a:t>High </a:t>
            </a:r>
            <a:r>
              <a:rPr lang="en-US" sz="2400" dirty="0"/>
              <a:t>affinity for receptors </a:t>
            </a:r>
            <a:r>
              <a:rPr lang="en-US" sz="2400" dirty="0" smtClean="0"/>
              <a:t>targeting, rapid pharmacokinetics and long retention </a:t>
            </a:r>
            <a:r>
              <a:rPr lang="en-US" sz="2400" dirty="0"/>
              <a:t>time</a:t>
            </a:r>
            <a:r>
              <a:rPr lang="en-US" sz="2400" dirty="0" smtClean="0"/>
              <a:t>.</a:t>
            </a:r>
          </a:p>
          <a:p>
            <a:r>
              <a:rPr lang="en-US" sz="2400" dirty="0" smtClean="0"/>
              <a:t>High </a:t>
            </a:r>
            <a:r>
              <a:rPr lang="en-US" sz="2400" dirty="0"/>
              <a:t>ability in detection primary tumors and metastases.</a:t>
            </a:r>
          </a:p>
          <a:p>
            <a:r>
              <a:rPr lang="en-US" sz="2400" dirty="0"/>
              <a:t>Low immunogenicity.</a:t>
            </a:r>
            <a:endParaRPr lang="en-US" sz="2400" dirty="0">
              <a:ln w="0"/>
              <a:effectLst>
                <a:outerShdw blurRad="38100" dist="19050" dir="2700000" algn="tl" rotWithShape="0">
                  <a:schemeClr val="dk1">
                    <a:alpha val="40000"/>
                  </a:schemeClr>
                </a:outerShdw>
              </a:effectLst>
            </a:endParaRPr>
          </a:p>
          <a:p>
            <a:r>
              <a:rPr lang="en-US" sz="2400" dirty="0" smtClean="0"/>
              <a:t>Rapid chelation process.</a:t>
            </a:r>
          </a:p>
          <a:p>
            <a:r>
              <a:rPr lang="en-US" sz="2400" dirty="0" smtClean="0"/>
              <a:t>Obtain higher specific activity (low receptor density).</a:t>
            </a:r>
          </a:p>
          <a:p>
            <a:r>
              <a:rPr lang="en-US" sz="2400" dirty="0" smtClean="0"/>
              <a:t>Resistance to demetallation (</a:t>
            </a:r>
            <a:r>
              <a:rPr lang="en-US" sz="2400" dirty="0" err="1" smtClean="0"/>
              <a:t>radiometal</a:t>
            </a:r>
            <a:r>
              <a:rPr lang="en-US" sz="2400" dirty="0" smtClean="0"/>
              <a:t> leaves the tracer) and High </a:t>
            </a:r>
            <a:r>
              <a:rPr lang="en-US" sz="2400" i="1" dirty="0" smtClean="0"/>
              <a:t>in vivo</a:t>
            </a:r>
            <a:r>
              <a:rPr lang="en-US" sz="2400" dirty="0" smtClean="0"/>
              <a:t> stability.</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
        <p:nvSpPr>
          <p:cNvPr id="6" name="Footer Placeholder 3"/>
          <p:cNvSpPr txBox="1">
            <a:spLocks/>
          </p:cNvSpPr>
          <p:nvPr/>
        </p:nvSpPr>
        <p:spPr>
          <a:xfrm>
            <a:off x="152400" y="5894856"/>
            <a:ext cx="7162800" cy="8869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600" dirty="0" smtClean="0">
                <a:solidFill>
                  <a:schemeClr val="tx1"/>
                </a:solidFill>
                <a:hlinkClick r:id="rId2"/>
              </a:rPr>
              <a:t>- http</a:t>
            </a:r>
            <a:r>
              <a:rPr lang="en-US" sz="1600" dirty="0">
                <a:solidFill>
                  <a:schemeClr val="tx1"/>
                </a:solidFill>
                <a:hlinkClick r:id="rId2"/>
              </a:rPr>
              <a:t>://</a:t>
            </a:r>
            <a:r>
              <a:rPr lang="en-US" sz="1600" dirty="0" smtClean="0">
                <a:solidFill>
                  <a:schemeClr val="tx1"/>
                </a:solidFill>
                <a:hlinkClick r:id="rId2"/>
              </a:rPr>
              <a:t>www.chem.ucla.edu/harding/IGOC/A/amino_acid.html</a:t>
            </a:r>
            <a:endParaRPr lang="en-US" sz="1600" dirty="0" smtClean="0">
              <a:solidFill>
                <a:schemeClr val="tx1"/>
              </a:solidFill>
            </a:endParaRPr>
          </a:p>
          <a:p>
            <a:pPr algn="just"/>
            <a:r>
              <a:rPr lang="en-US" sz="1600" dirty="0">
                <a:solidFill>
                  <a:schemeClr val="tx1"/>
                </a:solidFill>
              </a:rPr>
              <a:t>- Otto C, et al. </a:t>
            </a:r>
            <a:r>
              <a:rPr lang="en-US" sz="1600" i="1" dirty="0">
                <a:solidFill>
                  <a:schemeClr val="tx1"/>
                </a:solidFill>
              </a:rPr>
              <a:t>Seminar in Nuclear Medicine</a:t>
            </a:r>
            <a:r>
              <a:rPr lang="en-US" sz="1600" dirty="0">
                <a:solidFill>
                  <a:schemeClr val="tx1"/>
                </a:solidFill>
              </a:rPr>
              <a:t>. 2000;30(3):195-208</a:t>
            </a:r>
          </a:p>
          <a:p>
            <a:pPr algn="just"/>
            <a:r>
              <a:rPr lang="en-US" sz="1600" dirty="0" smtClean="0">
                <a:solidFill>
                  <a:schemeClr val="tx1"/>
                </a:solidFill>
              </a:rPr>
              <a:t>- </a:t>
            </a:r>
            <a:r>
              <a:rPr lang="en-US" sz="1600" dirty="0" err="1">
                <a:solidFill>
                  <a:schemeClr val="tx1"/>
                </a:solidFill>
              </a:rPr>
              <a:t>Fani</a:t>
            </a:r>
            <a:r>
              <a:rPr lang="en-US" sz="1600" dirty="0">
                <a:solidFill>
                  <a:schemeClr val="tx1"/>
                </a:solidFill>
              </a:rPr>
              <a:t> M, et al </a:t>
            </a:r>
            <a:r>
              <a:rPr lang="en-US" sz="1600" i="1" dirty="0" err="1">
                <a:solidFill>
                  <a:schemeClr val="tx1"/>
                </a:solidFill>
              </a:rPr>
              <a:t>Theranostics</a:t>
            </a:r>
            <a:r>
              <a:rPr lang="en-US" sz="1600" dirty="0">
                <a:solidFill>
                  <a:schemeClr val="tx1"/>
                </a:solidFill>
              </a:rPr>
              <a:t>. 2012;2(5):</a:t>
            </a:r>
            <a:r>
              <a:rPr lang="en-US" sz="1600" dirty="0" smtClean="0">
                <a:solidFill>
                  <a:schemeClr val="tx1"/>
                </a:solidFill>
              </a:rPr>
              <a:t>481-501</a:t>
            </a:r>
            <a:endParaRPr lang="en-US" sz="1600" dirty="0">
              <a:solidFill>
                <a:schemeClr val="tx1"/>
              </a:solidFill>
            </a:endParaRPr>
          </a:p>
        </p:txBody>
      </p:sp>
    </p:spTree>
    <p:extLst>
      <p:ext uri="{BB962C8B-B14F-4D97-AF65-F5344CB8AC3E}">
        <p14:creationId xmlns:p14="http://schemas.microsoft.com/office/powerpoint/2010/main" val="512371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scene3d>
              <a:camera prst="orthographicFront"/>
              <a:lightRig rig="soft" dir="t">
                <a:rot lat="0" lon="0" rev="16800000"/>
              </a:lightRig>
            </a:scene3d>
            <a:sp3d prstMaterial="softEdge"/>
          </a:bodyPr>
          <a:lstStyle/>
          <a:p>
            <a:pPr>
              <a:defRPr/>
            </a:pPr>
            <a:r>
              <a:rPr lang="en-US" sz="4000" dirty="0" smtClean="0">
                <a:solidFill>
                  <a:schemeClr val="accent1">
                    <a:lumMod val="75000"/>
                  </a:schemeClr>
                </a:solidFill>
                <a:effectLst>
                  <a:outerShdw blurRad="38100" dist="38100" dir="2700000" algn="tl" rotWithShape="0">
                    <a:prstClr val="black"/>
                  </a:outerShdw>
                </a:effectLst>
                <a:latin typeface="Calibri" panose="020F0502020204030204" pitchFamily="34" charset="0"/>
                <a:cs typeface="Calibri" panose="020F0502020204030204" pitchFamily="34" charset="0"/>
              </a:rPr>
              <a:t>Structures of Various BFCs Used for </a:t>
            </a:r>
            <a:r>
              <a:rPr lang="en-US" sz="4000" baseline="30000" dirty="0" smtClean="0">
                <a:solidFill>
                  <a:schemeClr val="accent1">
                    <a:lumMod val="75000"/>
                  </a:schemeClr>
                </a:solidFill>
                <a:effectLst>
                  <a:outerShdw blurRad="38100" dist="38100" dir="2700000" algn="tl" rotWithShape="0">
                    <a:prstClr val="black"/>
                  </a:outerShdw>
                </a:effectLst>
                <a:latin typeface="Calibri" panose="020F0502020204030204" pitchFamily="34" charset="0"/>
                <a:cs typeface="Calibri" panose="020F0502020204030204" pitchFamily="34" charset="0"/>
              </a:rPr>
              <a:t>64</a:t>
            </a:r>
            <a:r>
              <a:rPr lang="en-US" sz="4000" dirty="0" smtClean="0">
                <a:solidFill>
                  <a:schemeClr val="accent1">
                    <a:lumMod val="75000"/>
                  </a:schemeClr>
                </a:solidFill>
                <a:effectLst>
                  <a:outerShdw blurRad="38100" dist="38100" dir="2700000" algn="tl" rotWithShape="0">
                    <a:prstClr val="black"/>
                  </a:outerShdw>
                </a:effectLst>
                <a:latin typeface="Calibri" panose="020F0502020204030204" pitchFamily="34" charset="0"/>
                <a:cs typeface="Calibri" panose="020F0502020204030204" pitchFamily="34" charset="0"/>
              </a:rPr>
              <a:t>Cu Labeling</a:t>
            </a:r>
            <a:endParaRPr lang="fr-CA" sz="4000" dirty="0">
              <a:solidFill>
                <a:schemeClr val="accent1">
                  <a:lumMod val="75000"/>
                </a:schemeClr>
              </a:solidFill>
              <a:effectLst>
                <a:outerShdw blurRad="38100" dist="38100" dir="2700000" algn="tl" rotWithShape="0">
                  <a:prstClr val="black"/>
                </a:outerShdw>
              </a:effectLst>
              <a:latin typeface="Calibri" panose="020F0502020204030204" pitchFamily="34" charset="0"/>
              <a:cs typeface="Calibri" panose="020F0502020204030204" pitchFamily="34" charset="0"/>
            </a:endParaRPr>
          </a:p>
        </p:txBody>
      </p:sp>
      <p:sp>
        <p:nvSpPr>
          <p:cNvPr id="15" name="Espace réservé du contenu 14"/>
          <p:cNvSpPr>
            <a:spLocks noGrp="1"/>
          </p:cNvSpPr>
          <p:nvPr>
            <p:ph sz="half" idx="2"/>
          </p:nvPr>
        </p:nvSpPr>
        <p:spPr>
          <a:xfrm>
            <a:off x="4781872" y="1628800"/>
            <a:ext cx="4038600" cy="4525963"/>
          </a:xfrm>
        </p:spPr>
        <p:txBody>
          <a:bodyPr/>
          <a:lstStyle/>
          <a:p>
            <a:pPr>
              <a:buClr>
                <a:schemeClr val="accent6">
                  <a:lumMod val="75000"/>
                </a:schemeClr>
              </a:buClr>
              <a:buFont typeface="Wingdings" panose="05000000000000000000" pitchFamily="2" charset="2"/>
              <a:buChar char="Ø"/>
            </a:pPr>
            <a:r>
              <a:rPr lang="en-CA" dirty="0" err="1" smtClean="0">
                <a:latin typeface="Calibri" panose="020F0502020204030204" pitchFamily="34" charset="0"/>
                <a:cs typeface="Calibri" panose="020F0502020204030204" pitchFamily="34" charset="0"/>
              </a:rPr>
              <a:t>Bifunctional</a:t>
            </a:r>
            <a:r>
              <a:rPr lang="en-CA" dirty="0" smtClean="0">
                <a:latin typeface="Calibri" panose="020F0502020204030204" pitchFamily="34" charset="0"/>
                <a:cs typeface="Calibri" panose="020F0502020204030204" pitchFamily="34" charset="0"/>
              </a:rPr>
              <a:t> </a:t>
            </a:r>
            <a:r>
              <a:rPr lang="en-CA" dirty="0" err="1" smtClean="0">
                <a:latin typeface="Calibri" panose="020F0502020204030204" pitchFamily="34" charset="0"/>
                <a:cs typeface="Calibri" panose="020F0502020204030204" pitchFamily="34" charset="0"/>
              </a:rPr>
              <a:t>chelators</a:t>
            </a:r>
            <a:r>
              <a:rPr lang="en-CA" dirty="0" smtClean="0">
                <a:latin typeface="Calibri" panose="020F0502020204030204" pitchFamily="34" charset="0"/>
                <a:cs typeface="Calibri" panose="020F0502020204030204" pitchFamily="34" charset="0"/>
              </a:rPr>
              <a:t> (BFCs)</a:t>
            </a:r>
          </a:p>
          <a:p>
            <a:pPr>
              <a:buClr>
                <a:schemeClr val="accent6">
                  <a:lumMod val="75000"/>
                </a:schemeClr>
              </a:buClr>
              <a:buFont typeface="Wingdings" panose="05000000000000000000" pitchFamily="2" charset="2"/>
              <a:buChar char="Ø"/>
            </a:pPr>
            <a:r>
              <a:rPr lang="en-CA" baseline="30000" dirty="0" smtClean="0">
                <a:latin typeface="Calibri" panose="020F0502020204030204" pitchFamily="34" charset="0"/>
                <a:cs typeface="Calibri" panose="020F0502020204030204" pitchFamily="34" charset="0"/>
              </a:rPr>
              <a:t>64</a:t>
            </a:r>
            <a:r>
              <a:rPr lang="en-CA" dirty="0" smtClean="0">
                <a:latin typeface="Calibri" panose="020F0502020204030204" pitchFamily="34" charset="0"/>
                <a:cs typeface="Calibri" panose="020F0502020204030204" pitchFamily="34" charset="0"/>
              </a:rPr>
              <a:t>Cu T</a:t>
            </a:r>
            <a:r>
              <a:rPr lang="en-CA" baseline="-25000" dirty="0" smtClean="0">
                <a:latin typeface="Calibri" panose="020F0502020204030204" pitchFamily="34" charset="0"/>
                <a:cs typeface="Calibri" panose="020F0502020204030204" pitchFamily="34" charset="0"/>
              </a:rPr>
              <a:t>½</a:t>
            </a:r>
            <a:r>
              <a:rPr lang="en-CA" dirty="0" smtClean="0">
                <a:latin typeface="Calibri" panose="020F0502020204030204" pitchFamily="34" charset="0"/>
                <a:cs typeface="Calibri" panose="020F0502020204030204" pitchFamily="34" charset="0"/>
              </a:rPr>
              <a:t>=12.7h</a:t>
            </a:r>
          </a:p>
          <a:p>
            <a:pPr lvl="1">
              <a:buClr>
                <a:schemeClr val="accent1">
                  <a:lumMod val="75000"/>
                </a:schemeClr>
              </a:buClr>
              <a:buFont typeface="Wingdings" panose="05000000000000000000" pitchFamily="2" charset="2"/>
              <a:buChar char="Ø"/>
            </a:pPr>
            <a:r>
              <a:rPr lang="en-CA" dirty="0" smtClean="0">
                <a:latin typeface="Calibri" panose="020F0502020204030204" pitchFamily="34" charset="0"/>
                <a:cs typeface="Calibri" panose="020F0502020204030204" pitchFamily="34" charset="0"/>
              </a:rPr>
              <a:t>39% β</a:t>
            </a:r>
            <a:r>
              <a:rPr lang="en-CA" baseline="30000" dirty="0" smtClean="0">
                <a:latin typeface="Calibri" panose="020F0502020204030204" pitchFamily="34" charset="0"/>
                <a:cs typeface="Calibri" panose="020F0502020204030204" pitchFamily="34" charset="0"/>
              </a:rPr>
              <a:t>-</a:t>
            </a:r>
          </a:p>
          <a:p>
            <a:pPr lvl="1">
              <a:buClr>
                <a:schemeClr val="accent1">
                  <a:lumMod val="75000"/>
                </a:schemeClr>
              </a:buClr>
              <a:buFont typeface="Wingdings" panose="05000000000000000000" pitchFamily="2" charset="2"/>
              <a:buChar char="Ø"/>
            </a:pPr>
            <a:r>
              <a:rPr lang="en-CA" dirty="0" smtClean="0">
                <a:latin typeface="Calibri" panose="020F0502020204030204" pitchFamily="34" charset="0"/>
                <a:cs typeface="Calibri" panose="020F0502020204030204" pitchFamily="34" charset="0"/>
              </a:rPr>
              <a:t>43% Electron Capture</a:t>
            </a:r>
          </a:p>
          <a:p>
            <a:pPr lvl="1">
              <a:buClr>
                <a:schemeClr val="accent1">
                  <a:lumMod val="75000"/>
                </a:schemeClr>
              </a:buClr>
              <a:buFont typeface="Wingdings" panose="05000000000000000000" pitchFamily="2" charset="2"/>
              <a:buChar char="Ø"/>
            </a:pPr>
            <a:r>
              <a:rPr lang="en-CA" dirty="0" smtClean="0">
                <a:latin typeface="Calibri" panose="020F0502020204030204" pitchFamily="34" charset="0"/>
                <a:cs typeface="Calibri" panose="020F0502020204030204" pitchFamily="34" charset="0"/>
              </a:rPr>
              <a:t>17.4% β</a:t>
            </a:r>
            <a:r>
              <a:rPr lang="en-CA" baseline="30000" dirty="0" smtClean="0">
                <a:latin typeface="Calibri" panose="020F0502020204030204" pitchFamily="34" charset="0"/>
                <a:cs typeface="Calibri" panose="020F0502020204030204" pitchFamily="34" charset="0"/>
              </a:rPr>
              <a:t>+</a:t>
            </a:r>
          </a:p>
          <a:p>
            <a:pPr>
              <a:buClr>
                <a:schemeClr val="accent6">
                  <a:lumMod val="75000"/>
                </a:schemeClr>
              </a:buClr>
              <a:buFont typeface="Wingdings" panose="05000000000000000000" pitchFamily="2" charset="2"/>
              <a:buChar char="Ø"/>
            </a:pPr>
            <a:r>
              <a:rPr lang="en-CA" dirty="0" smtClean="0">
                <a:latin typeface="Calibri" panose="020F0502020204030204" pitchFamily="34" charset="0"/>
                <a:cs typeface="Calibri" panose="020F0502020204030204" pitchFamily="34" charset="0"/>
              </a:rPr>
              <a:t>β</a:t>
            </a:r>
            <a:r>
              <a:rPr lang="en-CA" baseline="30000" dirty="0" smtClean="0">
                <a:latin typeface="Calibri" panose="020F0502020204030204" pitchFamily="34" charset="0"/>
                <a:cs typeface="Calibri" panose="020F0502020204030204" pitchFamily="34" charset="0"/>
              </a:rPr>
              <a:t>+</a:t>
            </a:r>
            <a:r>
              <a:rPr lang="en-CA" dirty="0" smtClean="0">
                <a:latin typeface="Calibri" panose="020F0502020204030204" pitchFamily="34" charset="0"/>
                <a:cs typeface="Calibri" panose="020F0502020204030204" pitchFamily="34" charset="0"/>
              </a:rPr>
              <a:t> maximal energy 0.656 </a:t>
            </a:r>
            <a:r>
              <a:rPr lang="en-CA" dirty="0" err="1" smtClean="0">
                <a:latin typeface="Calibri" panose="020F0502020204030204" pitchFamily="34" charset="0"/>
                <a:cs typeface="Calibri" panose="020F0502020204030204" pitchFamily="34" charset="0"/>
              </a:rPr>
              <a:t>MeV</a:t>
            </a:r>
            <a:endParaRPr lang="en-CA" dirty="0" smtClean="0">
              <a:latin typeface="Calibri" panose="020F0502020204030204" pitchFamily="34" charset="0"/>
              <a:cs typeface="Calibri" panose="020F0502020204030204" pitchFamily="34" charset="0"/>
            </a:endParaRPr>
          </a:p>
        </p:txBody>
      </p:sp>
      <p:graphicFrame>
        <p:nvGraphicFramePr>
          <p:cNvPr id="7" name="Objet 6"/>
          <p:cNvGraphicFramePr>
            <a:graphicFrameLocks noChangeAspect="1"/>
          </p:cNvGraphicFramePr>
          <p:nvPr>
            <p:extLst>
              <p:ext uri="{D42A27DB-BD31-4B8C-83A1-F6EECF244321}">
                <p14:modId xmlns:p14="http://schemas.microsoft.com/office/powerpoint/2010/main" val="676762118"/>
              </p:ext>
            </p:extLst>
          </p:nvPr>
        </p:nvGraphicFramePr>
        <p:xfrm>
          <a:off x="129744" y="1628800"/>
          <a:ext cx="5018320" cy="4485853"/>
        </p:xfrm>
        <a:graphic>
          <a:graphicData uri="http://schemas.openxmlformats.org/presentationml/2006/ole">
            <mc:AlternateContent xmlns:mc="http://schemas.openxmlformats.org/markup-compatibility/2006">
              <mc:Choice xmlns:v="urn:schemas-microsoft-com:vml" Requires="v">
                <p:oleObj spid="_x0000_s2069" name="CS ChemDraw Drawing" r:id="rId4" imgW="4600602" imgH="4111358" progId="ChemDraw.Document.6.0">
                  <p:embed/>
                </p:oleObj>
              </mc:Choice>
              <mc:Fallback>
                <p:oleObj name="CS ChemDraw Drawing" r:id="rId4" imgW="4600602" imgH="4111358" progId="ChemDraw.Document.6.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744" y="1628800"/>
                        <a:ext cx="5018320" cy="4485853"/>
                      </a:xfrm>
                      <a:prstGeom prst="rect">
                        <a:avLst/>
                      </a:prstGeom>
                      <a:solidFill>
                        <a:schemeClr val="bg1"/>
                      </a:solidFill>
                    </p:spPr>
                  </p:pic>
                </p:oleObj>
              </mc:Fallback>
            </mc:AlternateContent>
          </a:graphicData>
        </a:graphic>
      </p:graphicFrame>
      <p:sp>
        <p:nvSpPr>
          <p:cNvPr id="6" name="Espace réservé du numéro de diapositive 5"/>
          <p:cNvSpPr>
            <a:spLocks noGrp="1"/>
          </p:cNvSpPr>
          <p:nvPr>
            <p:ph type="sldNum" sz="quarter" idx="12"/>
          </p:nvPr>
        </p:nvSpPr>
        <p:spPr/>
        <p:txBody>
          <a:bodyPr/>
          <a:lstStyle/>
          <a:p>
            <a:pPr>
              <a:defRPr/>
            </a:pPr>
            <a:fld id="{2071766D-8EAE-4005-A3BA-42DBF57C2339}" type="slidenum">
              <a:rPr lang="fr-CA" smtClean="0">
                <a:solidFill>
                  <a:schemeClr val="bg1"/>
                </a:solidFill>
                <a:latin typeface="Calibri" pitchFamily="34" charset="0"/>
              </a:rPr>
              <a:pPr>
                <a:defRPr/>
              </a:pPr>
              <a:t>28</a:t>
            </a:fld>
            <a:endParaRPr lang="fr-CA" dirty="0">
              <a:solidFill>
                <a:schemeClr val="bg1"/>
              </a:solidFill>
              <a:latin typeface="Calibri" pitchFamily="34" charset="0"/>
            </a:endParaRPr>
          </a:p>
        </p:txBody>
      </p:sp>
    </p:spTree>
    <p:extLst>
      <p:ext uri="{BB962C8B-B14F-4D97-AF65-F5344CB8AC3E}">
        <p14:creationId xmlns:p14="http://schemas.microsoft.com/office/powerpoint/2010/main" val="2450460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Radiolabelling with </a:t>
            </a:r>
            <a:r>
              <a:rPr lang="en-US" baseline="30000" dirty="0"/>
              <a:t>64</a:t>
            </a:r>
            <a:r>
              <a:rPr lang="en-US" dirty="0"/>
              <a:t>Cu</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grpSp>
        <p:nvGrpSpPr>
          <p:cNvPr id="6" name="Group 5"/>
          <p:cNvGrpSpPr/>
          <p:nvPr/>
        </p:nvGrpSpPr>
        <p:grpSpPr>
          <a:xfrm>
            <a:off x="1143000" y="1752600"/>
            <a:ext cx="6686550" cy="706560"/>
            <a:chOff x="190500" y="3463686"/>
            <a:chExt cx="6362700" cy="809983"/>
          </a:xfrm>
        </p:grpSpPr>
        <p:sp>
          <p:nvSpPr>
            <p:cNvPr id="7" name="Rectangle 6"/>
            <p:cNvSpPr/>
            <p:nvPr/>
          </p:nvSpPr>
          <p:spPr>
            <a:xfrm>
              <a:off x="190500" y="3602186"/>
              <a:ext cx="6362700" cy="529241"/>
            </a:xfrm>
            <a:prstGeom prst="rect">
              <a:avLst/>
            </a:prstGeom>
            <a:noFill/>
          </p:spPr>
          <p:txBody>
            <a:bodyPr wrap="square" lIns="91440" tIns="45720" rIns="91440" bIns="45720">
              <a:spAutoFit/>
            </a:bodyPr>
            <a:lstStyle/>
            <a:p>
              <a:r>
                <a:rPr lang="en-US" sz="2400" dirty="0" smtClean="0">
                  <a:ln w="0"/>
                </a:rPr>
                <a:t>[</a:t>
              </a:r>
              <a:r>
                <a:rPr lang="en-US" sz="2400" baseline="30000" dirty="0" smtClean="0">
                  <a:ln w="0"/>
                </a:rPr>
                <a:t>64</a:t>
              </a:r>
              <a:r>
                <a:rPr lang="en-US" sz="2400" dirty="0" smtClean="0">
                  <a:ln w="0"/>
                </a:rPr>
                <a:t>Cu]CuCl</a:t>
              </a:r>
              <a:r>
                <a:rPr lang="en-US" sz="2400" baseline="-25000" dirty="0" smtClean="0">
                  <a:ln w="0"/>
                </a:rPr>
                <a:t>2</a:t>
              </a:r>
              <a:r>
                <a:rPr lang="en-US" sz="2400" dirty="0" smtClean="0">
                  <a:ln w="0"/>
                </a:rPr>
                <a:t> 			    </a:t>
              </a:r>
              <a:r>
                <a:rPr lang="en-US" sz="2400" dirty="0">
                  <a:ln w="0"/>
                </a:rPr>
                <a:t>[</a:t>
              </a:r>
              <a:r>
                <a:rPr lang="en-US" sz="2400" baseline="30000" dirty="0" smtClean="0">
                  <a:ln w="0"/>
                </a:rPr>
                <a:t>64</a:t>
              </a:r>
              <a:r>
                <a:rPr lang="en-US" sz="2400" dirty="0" smtClean="0">
                  <a:ln w="0"/>
                </a:rPr>
                <a:t>Cu]Cu(</a:t>
              </a:r>
              <a:r>
                <a:rPr lang="en-US" sz="2400" dirty="0" err="1" smtClean="0">
                  <a:ln w="0"/>
                </a:rPr>
                <a:t>OAc</a:t>
              </a:r>
              <a:r>
                <a:rPr lang="en-US" sz="2400" dirty="0" smtClean="0">
                  <a:ln w="0"/>
                </a:rPr>
                <a:t>)</a:t>
              </a:r>
              <a:r>
                <a:rPr lang="en-US" sz="2400" baseline="-25000" dirty="0" smtClean="0">
                  <a:ln w="0"/>
                </a:rPr>
                <a:t>2</a:t>
              </a:r>
              <a:r>
                <a:rPr lang="en-US" sz="2400" dirty="0" smtClean="0">
                  <a:ln w="0"/>
                </a:rPr>
                <a:t>)</a:t>
              </a:r>
              <a:endParaRPr lang="en-US" sz="2400" dirty="0">
                <a:ln w="0"/>
              </a:endParaRPr>
            </a:p>
          </p:txBody>
        </p:sp>
        <p:cxnSp>
          <p:nvCxnSpPr>
            <p:cNvPr id="8" name="Straight Arrow Connector 7"/>
            <p:cNvCxnSpPr/>
            <p:nvPr/>
          </p:nvCxnSpPr>
          <p:spPr>
            <a:xfrm>
              <a:off x="1828800" y="3833018"/>
              <a:ext cx="1969042" cy="172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 name="Rectangle 8"/>
            <p:cNvSpPr/>
            <p:nvPr/>
          </p:nvSpPr>
          <p:spPr>
            <a:xfrm>
              <a:off x="1895225" y="3463686"/>
              <a:ext cx="1938433" cy="423393"/>
            </a:xfrm>
            <a:prstGeom prst="rect">
              <a:avLst/>
            </a:prstGeom>
          </p:spPr>
          <p:txBody>
            <a:bodyPr wrap="none">
              <a:spAutoFit/>
            </a:bodyPr>
            <a:lstStyle/>
            <a:p>
              <a:r>
                <a:rPr lang="en-US" dirty="0" smtClean="0">
                  <a:ln w="0"/>
                </a:rPr>
                <a:t>Ammonium acetate</a:t>
              </a:r>
              <a:endParaRPr lang="en-US" dirty="0">
                <a:ln w="0"/>
              </a:endParaRPr>
            </a:p>
          </p:txBody>
        </p:sp>
        <p:sp>
          <p:nvSpPr>
            <p:cNvPr id="10" name="Rectangle 9"/>
            <p:cNvSpPr/>
            <p:nvPr/>
          </p:nvSpPr>
          <p:spPr>
            <a:xfrm>
              <a:off x="2194487" y="3850276"/>
              <a:ext cx="1603356" cy="423393"/>
            </a:xfrm>
            <a:prstGeom prst="rect">
              <a:avLst/>
            </a:prstGeom>
          </p:spPr>
          <p:txBody>
            <a:bodyPr wrap="square">
              <a:spAutoFit/>
            </a:bodyPr>
            <a:lstStyle/>
            <a:p>
              <a:r>
                <a:rPr lang="en-US" dirty="0" smtClean="0">
                  <a:ln w="0"/>
                </a:rPr>
                <a:t>0.1M, pH 5.5 </a:t>
              </a:r>
              <a:endParaRPr lang="en-US" dirty="0">
                <a:ln w="0"/>
              </a:endParaRPr>
            </a:p>
          </p:txBody>
        </p:sp>
      </p:grpSp>
      <p:grpSp>
        <p:nvGrpSpPr>
          <p:cNvPr id="18" name="Group 17"/>
          <p:cNvGrpSpPr/>
          <p:nvPr/>
        </p:nvGrpSpPr>
        <p:grpSpPr>
          <a:xfrm>
            <a:off x="4971588" y="2667000"/>
            <a:ext cx="3105612" cy="2126973"/>
            <a:chOff x="4971588" y="2826027"/>
            <a:chExt cx="2638885" cy="1941840"/>
          </a:xfrm>
        </p:grpSpPr>
        <p:pic>
          <p:nvPicPr>
            <p:cNvPr id="11" name="Picture 10"/>
            <p:cNvPicPr>
              <a:picLocks noChangeAspect="1"/>
            </p:cNvPicPr>
            <p:nvPr/>
          </p:nvPicPr>
          <p:blipFill rotWithShape="1">
            <a:blip r:embed="rId2"/>
            <a:srcRect r="79759"/>
            <a:stretch/>
          </p:blipFill>
          <p:spPr>
            <a:xfrm>
              <a:off x="4971588" y="2826027"/>
              <a:ext cx="1658485" cy="1941840"/>
            </a:xfrm>
            <a:prstGeom prst="rect">
              <a:avLst/>
            </a:prstGeom>
          </p:spPr>
        </p:pic>
        <p:pic>
          <p:nvPicPr>
            <p:cNvPr id="12" name="Picture 11"/>
            <p:cNvPicPr>
              <a:picLocks noChangeAspect="1"/>
            </p:cNvPicPr>
            <p:nvPr/>
          </p:nvPicPr>
          <p:blipFill rotWithShape="1">
            <a:blip r:embed="rId3" cstate="print"/>
            <a:srcRect l="65063" b="51960"/>
            <a:stretch/>
          </p:blipFill>
          <p:spPr>
            <a:xfrm>
              <a:off x="6630073" y="2971800"/>
              <a:ext cx="980400" cy="827480"/>
            </a:xfrm>
            <a:prstGeom prst="rect">
              <a:avLst/>
            </a:prstGeom>
          </p:spPr>
        </p:pic>
      </p:grpSp>
      <p:sp>
        <p:nvSpPr>
          <p:cNvPr id="13" name="Right Arrow 12"/>
          <p:cNvSpPr/>
          <p:nvPr/>
        </p:nvSpPr>
        <p:spPr>
          <a:xfrm>
            <a:off x="3391861" y="3594468"/>
            <a:ext cx="1399214" cy="4049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85800" y="2863856"/>
            <a:ext cx="2937534" cy="1930117"/>
            <a:chOff x="666763" y="2863856"/>
            <a:chExt cx="2956571" cy="1871663"/>
          </a:xfrm>
        </p:grpSpPr>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63" y="2863856"/>
              <a:ext cx="1895856" cy="1871663"/>
            </a:xfrm>
            <a:prstGeom prst="rect">
              <a:avLst/>
            </a:prstGeom>
          </p:spPr>
        </p:pic>
        <p:pic>
          <p:nvPicPr>
            <p:cNvPr id="15" name="Picture 14"/>
            <p:cNvPicPr>
              <a:picLocks noChangeAspect="1"/>
            </p:cNvPicPr>
            <p:nvPr/>
          </p:nvPicPr>
          <p:blipFill rotWithShape="1">
            <a:blip r:embed="rId5"/>
            <a:srcRect l="69430" t="16047" b="58123"/>
            <a:stretch/>
          </p:blipFill>
          <p:spPr>
            <a:xfrm>
              <a:off x="2133600" y="3048000"/>
              <a:ext cx="506923" cy="500772"/>
            </a:xfrm>
            <a:prstGeom prst="rect">
              <a:avLst/>
            </a:prstGeom>
          </p:spPr>
        </p:pic>
        <p:pic>
          <p:nvPicPr>
            <p:cNvPr id="17" name="Picture 16"/>
            <p:cNvPicPr>
              <a:picLocks noChangeAspect="1"/>
            </p:cNvPicPr>
            <p:nvPr/>
          </p:nvPicPr>
          <p:blipFill rotWithShape="1">
            <a:blip r:embed="rId3" cstate="print"/>
            <a:srcRect l="65063" b="59549"/>
            <a:stretch/>
          </p:blipFill>
          <p:spPr>
            <a:xfrm>
              <a:off x="2642934" y="2884646"/>
              <a:ext cx="980400" cy="696754"/>
            </a:xfrm>
            <a:prstGeom prst="rect">
              <a:avLst/>
            </a:prstGeom>
          </p:spPr>
        </p:pic>
      </p:grpSp>
      <p:sp>
        <p:nvSpPr>
          <p:cNvPr id="21" name="ZoneTexte 3"/>
          <p:cNvSpPr txBox="1"/>
          <p:nvPr/>
        </p:nvSpPr>
        <p:spPr>
          <a:xfrm>
            <a:off x="88121" y="6260068"/>
            <a:ext cx="5914953" cy="369332"/>
          </a:xfrm>
          <a:prstGeom prst="rect">
            <a:avLst/>
          </a:prstGeom>
          <a:noFill/>
        </p:spPr>
        <p:txBody>
          <a:bodyPr wrap="none" rtlCol="0">
            <a:spAutoFit/>
          </a:bodyPr>
          <a:lstStyle/>
          <a:p>
            <a:pPr marL="285750" indent="-285750">
              <a:buFontTx/>
              <a:buChar char="-"/>
            </a:pPr>
            <a:r>
              <a:rPr lang="en-CA" dirty="0" smtClean="0"/>
              <a:t>S. Ait-</a:t>
            </a:r>
            <a:r>
              <a:rPr lang="en-CA" dirty="0" err="1" smtClean="0"/>
              <a:t>Mohand</a:t>
            </a:r>
            <a:r>
              <a:rPr lang="en-CA" dirty="0" smtClean="0"/>
              <a:t>, </a:t>
            </a:r>
            <a:r>
              <a:rPr lang="en-US" dirty="0" smtClean="0"/>
              <a:t>et </a:t>
            </a:r>
            <a:r>
              <a:rPr lang="en-US" dirty="0"/>
              <a:t>al. </a:t>
            </a:r>
            <a:r>
              <a:rPr lang="en-US" i="1" dirty="0" smtClean="0"/>
              <a:t>Organic Letters.</a:t>
            </a:r>
            <a:r>
              <a:rPr lang="en-US" dirty="0" smtClean="0"/>
              <a:t> 2014; 16, 4512-4515</a:t>
            </a:r>
            <a:endParaRPr lang="en-CA" dirty="0"/>
          </a:p>
        </p:txBody>
      </p:sp>
      <p:sp>
        <p:nvSpPr>
          <p:cNvPr id="20" name="Rectangle 19"/>
          <p:cNvSpPr/>
          <p:nvPr/>
        </p:nvSpPr>
        <p:spPr>
          <a:xfrm>
            <a:off x="1087260" y="5107368"/>
            <a:ext cx="3554853" cy="369332"/>
          </a:xfrm>
          <a:prstGeom prst="rect">
            <a:avLst/>
          </a:prstGeom>
        </p:spPr>
        <p:txBody>
          <a:bodyPr wrap="square">
            <a:spAutoFit/>
          </a:bodyPr>
          <a:lstStyle/>
          <a:p>
            <a:r>
              <a:rPr lang="en-US" dirty="0">
                <a:ln w="0"/>
              </a:rPr>
              <a:t>5 min at pH 7 at room temperature.</a:t>
            </a:r>
          </a:p>
        </p:txBody>
      </p:sp>
    </p:spTree>
    <p:extLst>
      <p:ext uri="{BB962C8B-B14F-4D97-AF65-F5344CB8AC3E}">
        <p14:creationId xmlns:p14="http://schemas.microsoft.com/office/powerpoint/2010/main" val="31469429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55197</TotalTime>
  <Words>1956</Words>
  <Application>Microsoft Office PowerPoint</Application>
  <PresentationFormat>On-screen Show (4:3)</PresentationFormat>
  <Paragraphs>295</Paragraphs>
  <Slides>29</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7" baseType="lpstr">
      <vt:lpstr>Arial</vt:lpstr>
      <vt:lpstr>Calibri</vt:lpstr>
      <vt:lpstr>Cambria</vt:lpstr>
      <vt:lpstr>Tahoma</vt:lpstr>
      <vt:lpstr>Wingdings</vt:lpstr>
      <vt:lpstr>Wingdings 2</vt:lpstr>
      <vt:lpstr>Adjacency</vt:lpstr>
      <vt:lpstr>CS ChemDraw Drawing</vt:lpstr>
      <vt:lpstr>Biological evaluation of 64Cu-radiolabeled gastrin-releasing peptide receptors antagonist conjugated to DOTHA2 a new bifunctional chelator bearing hydroxamic acid arms</vt:lpstr>
      <vt:lpstr>Contents</vt:lpstr>
      <vt:lpstr>PowerPoint Presentation</vt:lpstr>
      <vt:lpstr>Introduction Expression of Peptide Receptors</vt:lpstr>
      <vt:lpstr>Introduction Gastrin Releasing Peptide Receptor (GRPR)</vt:lpstr>
      <vt:lpstr>Bombesin peptide (Clinical trial)</vt:lpstr>
      <vt:lpstr>Positron Emission Tomography (PET)</vt:lpstr>
      <vt:lpstr>Radionuclide Production (64Cu)</vt:lpstr>
      <vt:lpstr>GRPR, tracers for PET imaging</vt:lpstr>
      <vt:lpstr>Structures of various BFCs used for 64Cu labelling </vt:lpstr>
      <vt:lpstr>Bifunctional Chelator (BFC) ideal Characteristics</vt:lpstr>
      <vt:lpstr>64Cu Radiolabelling Efficiency at room Temperature and pH 5.5</vt:lpstr>
      <vt:lpstr>PowerPoint Presentation</vt:lpstr>
      <vt:lpstr>PowerPoint Presentation</vt:lpstr>
      <vt:lpstr>Compound Structure</vt:lpstr>
      <vt:lpstr>Experimental Methods</vt:lpstr>
      <vt:lpstr>µPET imaging</vt:lpstr>
      <vt:lpstr>Results Radiolabelling and in vitro studies</vt:lpstr>
      <vt:lpstr>Results Cellular uptake and efflux studies</vt:lpstr>
      <vt:lpstr>Results Plasma and in vivo stability studies</vt:lpstr>
      <vt:lpstr>Results Biodistribution studies</vt:lpstr>
      <vt:lpstr>Results Biodistribution studies</vt:lpstr>
      <vt:lpstr>Results µPET imaging</vt:lpstr>
      <vt:lpstr>Conclusions</vt:lpstr>
      <vt:lpstr>Acknowledgments</vt:lpstr>
      <vt:lpstr>Any Questions</vt:lpstr>
      <vt:lpstr>Ideal radiotracers</vt:lpstr>
      <vt:lpstr>Structures of Various BFCs Used for 64Cu Labeling</vt:lpstr>
      <vt:lpstr>Radiolabelling with 64Cu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Radiolabeled peptide for Prostate Cancer</dc:title>
  <dc:creator>Ne3matallah Mansour</dc:creator>
  <cp:lastModifiedBy>Ne3matallah Mansour</cp:lastModifiedBy>
  <cp:revision>1172</cp:revision>
  <dcterms:created xsi:type="dcterms:W3CDTF">2006-08-16T00:00:00Z</dcterms:created>
  <dcterms:modified xsi:type="dcterms:W3CDTF">2015-06-24T13:15:48Z</dcterms:modified>
</cp:coreProperties>
</file>