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sldIdLst>
    <p:sldId id="332" r:id="rId2"/>
    <p:sldId id="333" r:id="rId3"/>
    <p:sldId id="256" r:id="rId4"/>
    <p:sldId id="257" r:id="rId5"/>
    <p:sldId id="258" r:id="rId6"/>
    <p:sldId id="259" r:id="rId7"/>
    <p:sldId id="260" r:id="rId8"/>
    <p:sldId id="261" r:id="rId9"/>
    <p:sldId id="331" r:id="rId10"/>
    <p:sldId id="329" r:id="rId11"/>
    <p:sldId id="267" r:id="rId12"/>
    <p:sldId id="330" r:id="rId13"/>
    <p:sldId id="274" r:id="rId14"/>
    <p:sldId id="273" r:id="rId15"/>
    <p:sldId id="275" r:id="rId16"/>
    <p:sldId id="278" r:id="rId17"/>
    <p:sldId id="279" r:id="rId18"/>
    <p:sldId id="292" r:id="rId19"/>
    <p:sldId id="293" r:id="rId20"/>
    <p:sldId id="295" r:id="rId21"/>
    <p:sldId id="294" r:id="rId22"/>
    <p:sldId id="296" r:id="rId23"/>
    <p:sldId id="299" r:id="rId24"/>
    <p:sldId id="297" r:id="rId25"/>
    <p:sldId id="298" r:id="rId26"/>
    <p:sldId id="300" r:id="rId27"/>
    <p:sldId id="280" r:id="rId28"/>
    <p:sldId id="281" r:id="rId29"/>
    <p:sldId id="304" r:id="rId30"/>
    <p:sldId id="303" r:id="rId31"/>
    <p:sldId id="283" r:id="rId32"/>
    <p:sldId id="307" r:id="rId33"/>
    <p:sldId id="284" r:id="rId34"/>
    <p:sldId id="305" r:id="rId35"/>
    <p:sldId id="285" r:id="rId36"/>
    <p:sldId id="306" r:id="rId37"/>
    <p:sldId id="288" r:id="rId38"/>
    <p:sldId id="318" r:id="rId39"/>
    <p:sldId id="319" r:id="rId40"/>
    <p:sldId id="320" r:id="rId41"/>
    <p:sldId id="321" r:id="rId42"/>
    <p:sldId id="322" r:id="rId43"/>
    <p:sldId id="323" r:id="rId44"/>
    <p:sldId id="324" r:id="rId45"/>
    <p:sldId id="325" r:id="rId46"/>
    <p:sldId id="326" r:id="rId47"/>
    <p:sldId id="327" r:id="rId48"/>
    <p:sldId id="328" r:id="rId49"/>
    <p:sldId id="287" r:id="rId50"/>
    <p:sldId id="301" r:id="rId51"/>
    <p:sldId id="334" r:id="rId52"/>
    <p:sldId id="302"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CFAB26-8290-4DB4-83C4-BF9229385477}" type="datetimeFigureOut">
              <a:rPr lang="en-US" smtClean="0"/>
              <a:pPr/>
              <a:t>8/18/2015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63C5C5-95A7-4BB9-B014-B49BDBC10EF1}" type="slidenum">
              <a:rPr lang="en-US" smtClean="0"/>
              <a:pPr/>
              <a:t>‹#›</a:t>
            </a:fld>
            <a:endParaRPr lang="en-US"/>
          </a:p>
        </p:txBody>
      </p:sp>
    </p:spTree>
    <p:extLst>
      <p:ext uri="{BB962C8B-B14F-4D97-AF65-F5344CB8AC3E}">
        <p14:creationId xmlns:p14="http://schemas.microsoft.com/office/powerpoint/2010/main" val="2687826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05976B-CDE5-419A-8F6A-B70C283B6009}" type="slidenum">
              <a:rPr lang="en-US" smtClean="0"/>
              <a:pPr/>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8/18/2015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8/18/2015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8/18/2015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8/18/2015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8/18/2015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8/18/2015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1.tif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hyperlink" Target="http://drug-discovery.pharmaceuticalconferences.com/" TargetMode="Externa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About OMICS Group</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OMICS Group is an amalgamation of </a:t>
            </a:r>
            <a:r>
              <a:rPr lang="en-US" dirty="0" smtClean="0">
                <a:hlinkClick r:id="rId2"/>
              </a:rPr>
              <a:t>Open Access Publications</a:t>
            </a:r>
            <a:r>
              <a:rPr lang="en-US" dirty="0" smtClean="0"/>
              <a:t> and worldwide international science conferences and events. Established in the year 2007 with the sole aim of making the information on Sciences and technology ‘Open Access’, OMICS Group publishes 500 online open access </a:t>
            </a:r>
            <a:r>
              <a:rPr lang="en-US" dirty="0" smtClean="0">
                <a:hlinkClick r:id="rId3"/>
              </a:rPr>
              <a:t>scholarly journals </a:t>
            </a:r>
            <a:r>
              <a:rPr lang="en-US" dirty="0" smtClean="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smtClean="0">
                <a:hlinkClick r:id="rId4"/>
              </a:rPr>
              <a:t>International conferences</a:t>
            </a:r>
            <a:r>
              <a:rPr lang="en-US" dirty="0" smtClean="0"/>
              <a:t> annually across the globe, where knowledge transfer takes place through debates, round table discussions, poster presentations, workshops, symposia and exhibitions.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OMICS International Conferences</a:t>
            </a:r>
            <a:endParaRPr lang="en-US" dirty="0"/>
          </a:p>
        </p:txBody>
      </p:sp>
      <p:sp>
        <p:nvSpPr>
          <p:cNvPr id="3" name="Content Placeholder 2"/>
          <p:cNvSpPr>
            <a:spLocks noGrp="1"/>
          </p:cNvSpPr>
          <p:nvPr>
            <p:ph idx="1"/>
          </p:nvPr>
        </p:nvSpPr>
        <p:spPr>
          <a:xfrm>
            <a:off x="457200" y="1935480"/>
            <a:ext cx="8229600" cy="4465320"/>
          </a:xfrm>
        </p:spPr>
        <p:txBody>
          <a:bodyPr>
            <a:normAutofit fontScale="92500" lnSpcReduction="20000"/>
          </a:bodyPr>
          <a:lstStyle/>
          <a:p>
            <a:pPr marL="0" indent="0" algn="just">
              <a:buNone/>
            </a:pPr>
            <a:r>
              <a:rPr lang="en-US" dirty="0" smtClean="0"/>
              <a:t>OMICS International 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None/>
            </a:pPr>
            <a:endParaRPr lang="en-US" dirty="0" smtClean="0"/>
          </a:p>
          <a:p>
            <a:pPr marL="0" indent="0" algn="just">
              <a:buNone/>
            </a:pPr>
            <a:r>
              <a:rPr lang="en-US" dirty="0" smtClean="0"/>
              <a:t>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dirty="0" err="1" smtClean="0"/>
              <a:t>Bengaluru</a:t>
            </a:r>
            <a:r>
              <a:rPr lang="en-US" dirty="0" smtClean="0"/>
              <a:t> and Mumbai.</a:t>
            </a:r>
          </a:p>
          <a:p>
            <a:pPr>
              <a:buNone/>
            </a:pP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990600"/>
            <a:ext cx="8458200" cy="2590800"/>
          </a:xfrm>
        </p:spPr>
        <p:txBody>
          <a:bodyPr>
            <a:noAutofit/>
            <a:scene3d>
              <a:camera prst="orthographicFront"/>
              <a:lightRig rig="soft" dir="t">
                <a:rot lat="0" lon="0" rev="10800000"/>
              </a:lightRig>
            </a:scene3d>
            <a:sp3d>
              <a:bevelT w="27940" h="12700"/>
              <a:contourClr>
                <a:srgbClr val="DDDDDD"/>
              </a:contourClr>
            </a:sp3d>
          </a:bodyPr>
          <a:lstStyle/>
          <a:p>
            <a:pPr algn="ctr">
              <a:spcBef>
                <a:spcPts val="0"/>
              </a:spcBef>
              <a:spcAft>
                <a:spcPts val="600"/>
              </a:spcAft>
            </a:pPr>
            <a:r>
              <a:rPr lang="en-US" sz="3200" spc="150" dirty="0" smtClean="0">
                <a:ln w="11430"/>
                <a:solidFill>
                  <a:schemeClr val="tx1"/>
                </a:solidFill>
                <a:effectLst>
                  <a:outerShdw blurRad="25400" algn="tl" rotWithShape="0">
                    <a:srgbClr val="000000">
                      <a:alpha val="43000"/>
                    </a:srgbClr>
                  </a:outerShdw>
                </a:effectLst>
                <a:latin typeface="Book Antiqua" pitchFamily="18" charset="0"/>
              </a:rPr>
              <a:t>Studying the Effect of 5-flurouracil Loaded on Polymer Nanoparticles and Exposed to Ultrasonic Waves in Improving the </a:t>
            </a:r>
            <a:r>
              <a:rPr lang="en-US" sz="3200" spc="150" dirty="0" err="1" smtClean="0">
                <a:ln w="11430"/>
                <a:solidFill>
                  <a:schemeClr val="tx1"/>
                </a:solidFill>
                <a:effectLst>
                  <a:outerShdw blurRad="25400" algn="tl" rotWithShape="0">
                    <a:srgbClr val="000000">
                      <a:alpha val="43000"/>
                    </a:srgbClr>
                  </a:outerShdw>
                </a:effectLst>
                <a:latin typeface="Book Antiqua" pitchFamily="18" charset="0"/>
              </a:rPr>
              <a:t>Tumoricidal</a:t>
            </a:r>
            <a:r>
              <a:rPr lang="en-US" sz="3200" spc="150" dirty="0" smtClean="0">
                <a:ln w="11430"/>
                <a:solidFill>
                  <a:schemeClr val="tx1"/>
                </a:solidFill>
                <a:effectLst>
                  <a:outerShdw blurRad="25400" algn="tl" rotWithShape="0">
                    <a:srgbClr val="000000">
                      <a:alpha val="43000"/>
                    </a:srgbClr>
                  </a:outerShdw>
                </a:effectLst>
                <a:latin typeface="Book Antiqua" pitchFamily="18" charset="0"/>
              </a:rPr>
              <a:t> Effect in </a:t>
            </a:r>
            <a:r>
              <a:rPr lang="en-US" sz="3200" spc="150" dirty="0" err="1" smtClean="0">
                <a:ln w="11430"/>
                <a:solidFill>
                  <a:schemeClr val="tx1"/>
                </a:solidFill>
                <a:effectLst>
                  <a:outerShdw blurRad="25400" algn="tl" rotWithShape="0">
                    <a:srgbClr val="000000">
                      <a:alpha val="43000"/>
                    </a:srgbClr>
                  </a:outerShdw>
                </a:effectLst>
                <a:latin typeface="Book Antiqua" pitchFamily="18" charset="0"/>
              </a:rPr>
              <a:t>Hepatocellular</a:t>
            </a:r>
            <a:r>
              <a:rPr lang="en-US" sz="3200" spc="150" dirty="0" smtClean="0">
                <a:ln w="11430"/>
                <a:solidFill>
                  <a:schemeClr val="tx1"/>
                </a:solidFill>
                <a:effectLst>
                  <a:outerShdw blurRad="25400" algn="tl" rotWithShape="0">
                    <a:srgbClr val="000000">
                      <a:alpha val="43000"/>
                    </a:srgbClr>
                  </a:outerShdw>
                </a:effectLst>
                <a:latin typeface="Book Antiqua" pitchFamily="18" charset="0"/>
              </a:rPr>
              <a:t> Carcinoma in Mice</a:t>
            </a:r>
            <a:endParaRPr lang="en-US" sz="3200" spc="150" dirty="0">
              <a:ln w="11430"/>
              <a:solidFill>
                <a:schemeClr val="tx1"/>
              </a:solidFill>
              <a:effectLst>
                <a:outerShdw blurRad="25400" algn="tl" rotWithShape="0">
                  <a:srgbClr val="000000">
                    <a:alpha val="43000"/>
                  </a:srgbClr>
                </a:outerShdw>
              </a:effectLst>
              <a:latin typeface="Book Antiqua" pitchFamily="18" charset="0"/>
            </a:endParaRPr>
          </a:p>
        </p:txBody>
      </p:sp>
      <p:sp>
        <p:nvSpPr>
          <p:cNvPr id="3" name="Subtitle 2"/>
          <p:cNvSpPr>
            <a:spLocks noGrp="1"/>
          </p:cNvSpPr>
          <p:nvPr>
            <p:ph type="subTitle" idx="1"/>
          </p:nvPr>
        </p:nvSpPr>
        <p:spPr>
          <a:xfrm>
            <a:off x="685800" y="4495800"/>
            <a:ext cx="7620000" cy="2057400"/>
          </a:xfrm>
        </p:spPr>
        <p:txBody>
          <a:bodyPr>
            <a:normAutofit/>
          </a:bodyPr>
          <a:lstStyle/>
          <a:p>
            <a:pPr algn="ctr"/>
            <a:r>
              <a:rPr lang="en-US" sz="2500" b="1" i="1" dirty="0" smtClean="0">
                <a:solidFill>
                  <a:schemeClr val="tx1"/>
                </a:solidFill>
                <a:effectLst>
                  <a:outerShdw blurRad="38100" dist="38100" dir="2700000" algn="tl">
                    <a:srgbClr val="000000">
                      <a:alpha val="43137"/>
                    </a:srgbClr>
                  </a:outerShdw>
                </a:effectLst>
                <a:latin typeface="Book Antiqua" pitchFamily="18" charset="0"/>
              </a:rPr>
              <a:t>Dr. Nelly M. </a:t>
            </a:r>
            <a:r>
              <a:rPr lang="en-US" sz="2500" b="1" i="1" dirty="0" err="1" smtClean="0">
                <a:solidFill>
                  <a:schemeClr val="tx1"/>
                </a:solidFill>
                <a:effectLst>
                  <a:outerShdw blurRad="38100" dist="38100" dir="2700000" algn="tl">
                    <a:srgbClr val="000000">
                      <a:alpha val="43137"/>
                    </a:srgbClr>
                  </a:outerShdw>
                </a:effectLst>
                <a:latin typeface="Book Antiqua" pitchFamily="18" charset="0"/>
              </a:rPr>
              <a:t>Dabbour</a:t>
            </a:r>
            <a:endParaRPr lang="en-US" sz="2500" b="1" i="1" dirty="0" smtClean="0">
              <a:solidFill>
                <a:schemeClr val="tx1"/>
              </a:solidFill>
              <a:effectLst>
                <a:outerShdw blurRad="38100" dist="38100" dir="2700000" algn="tl">
                  <a:srgbClr val="000000">
                    <a:alpha val="43137"/>
                  </a:srgbClr>
                </a:outerShdw>
              </a:effectLst>
              <a:latin typeface="Book Antiqua" pitchFamily="18" charset="0"/>
            </a:endParaRPr>
          </a:p>
          <a:p>
            <a:pPr algn="ctr"/>
            <a:r>
              <a:rPr lang="en-US" sz="2500" b="1" i="1" dirty="0" smtClean="0">
                <a:effectLst>
                  <a:outerShdw blurRad="38100" dist="38100" dir="2700000" algn="tl">
                    <a:srgbClr val="000000">
                      <a:alpha val="43137"/>
                    </a:srgbClr>
                  </a:outerShdw>
                </a:effectLst>
                <a:latin typeface="Book Antiqua" pitchFamily="18" charset="0"/>
              </a:rPr>
              <a:t>Pharmacist, </a:t>
            </a:r>
            <a:r>
              <a:rPr lang="en-US" sz="2500" b="1" i="1" dirty="0" err="1" smtClean="0">
                <a:effectLst>
                  <a:outerShdw blurRad="38100" dist="38100" dir="2700000" algn="tl">
                    <a:srgbClr val="000000">
                      <a:alpha val="43137"/>
                    </a:srgbClr>
                  </a:outerShdw>
                </a:effectLst>
                <a:latin typeface="Book Antiqua" pitchFamily="18" charset="0"/>
              </a:rPr>
              <a:t>MSc</a:t>
            </a:r>
            <a:r>
              <a:rPr lang="en-US" sz="2500" b="1" i="1" dirty="0" smtClean="0">
                <a:effectLst>
                  <a:outerShdw blurRad="38100" dist="38100" dir="2700000" algn="tl">
                    <a:srgbClr val="000000">
                      <a:alpha val="43137"/>
                    </a:srgbClr>
                  </a:outerShdw>
                </a:effectLst>
                <a:latin typeface="Book Antiqua" pitchFamily="18" charset="0"/>
              </a:rPr>
              <a:t>. Applied Medical Chemistry </a:t>
            </a:r>
          </a:p>
          <a:p>
            <a:pPr algn="ctr"/>
            <a:r>
              <a:rPr lang="en-US" sz="2500" b="1" i="1" dirty="0" smtClean="0">
                <a:effectLst>
                  <a:outerShdw blurRad="38100" dist="38100" dir="2700000" algn="tl">
                    <a:srgbClr val="000000">
                      <a:alpha val="43137"/>
                    </a:srgbClr>
                  </a:outerShdw>
                </a:effectLst>
                <a:latin typeface="Book Antiqua" pitchFamily="18" charset="0"/>
              </a:rPr>
              <a:t>Medical Research Institute </a:t>
            </a:r>
          </a:p>
          <a:p>
            <a:pPr algn="ctr"/>
            <a:r>
              <a:rPr lang="en-US" sz="2500" b="1" i="1" dirty="0" smtClean="0">
                <a:effectLst>
                  <a:outerShdw blurRad="38100" dist="38100" dir="2700000" algn="tl">
                    <a:srgbClr val="000000">
                      <a:alpha val="43137"/>
                    </a:srgbClr>
                  </a:outerShdw>
                </a:effectLst>
                <a:latin typeface="Book Antiqua" pitchFamily="18" charset="0"/>
              </a:rPr>
              <a:t>Alexandria University, Egypt</a:t>
            </a:r>
          </a:p>
          <a:p>
            <a:pPr algn="ctr"/>
            <a:endParaRPr lang="en-US" sz="2500" b="1" i="1" dirty="0">
              <a:solidFill>
                <a:schemeClr val="tx1"/>
              </a:solidFill>
              <a:effectLst>
                <a:outerShdw blurRad="38100" dist="38100" dir="2700000" algn="tl">
                  <a:srgbClr val="000000">
                    <a:alpha val="43137"/>
                  </a:srgbClr>
                </a:outerShdw>
              </a:effectLst>
              <a:latin typeface="Book Antiqua" pitchFamily="18"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381000" y="1066800"/>
            <a:ext cx="8382000" cy="5410200"/>
          </a:xfrm>
        </p:spPr>
        <p:txBody>
          <a:bodyPr>
            <a:noAutofit/>
          </a:bodyPr>
          <a:lstStyle/>
          <a:p>
            <a:pPr marL="290513" indent="-290513" algn="just">
              <a:buClr>
                <a:schemeClr val="tx1"/>
              </a:buClr>
              <a:buFont typeface="Wingdings" pitchFamily="2" charset="2"/>
              <a:buChar char="q"/>
            </a:pPr>
            <a:r>
              <a:rPr lang="en-US" sz="2500" dirty="0" smtClean="0">
                <a:effectLst>
                  <a:outerShdw blurRad="38100" dist="38100" dir="2700000" algn="tl">
                    <a:srgbClr val="000000">
                      <a:alpha val="43137"/>
                    </a:srgbClr>
                  </a:outerShdw>
                </a:effectLst>
                <a:latin typeface="Book Antiqua" pitchFamily="18" charset="0"/>
              </a:rPr>
              <a:t>Liver cancer is the fifth most common cancer in men and ninth most common in women, with </a:t>
            </a:r>
            <a:r>
              <a:rPr lang="en-US" sz="2500" dirty="0" err="1" smtClean="0">
                <a:effectLst>
                  <a:outerShdw blurRad="38100" dist="38100" dir="2700000" algn="tl">
                    <a:srgbClr val="000000">
                      <a:alpha val="43137"/>
                    </a:srgbClr>
                  </a:outerShdw>
                </a:effectLst>
                <a:latin typeface="Book Antiqua" pitchFamily="18" charset="0"/>
              </a:rPr>
              <a:t>hepatocellular</a:t>
            </a:r>
            <a:r>
              <a:rPr lang="en-US" sz="2500" dirty="0" smtClean="0">
                <a:effectLst>
                  <a:outerShdw blurRad="38100" dist="38100" dir="2700000" algn="tl">
                    <a:srgbClr val="000000">
                      <a:alpha val="43137"/>
                    </a:srgbClr>
                  </a:outerShdw>
                </a:effectLst>
                <a:latin typeface="Book Antiqua" pitchFamily="18" charset="0"/>
              </a:rPr>
              <a:t> carcinoma (HCC) accounting for &gt;90% of primary liver cancer cases.</a:t>
            </a:r>
          </a:p>
          <a:p>
            <a:pPr marL="290513" indent="-290513" algn="just">
              <a:buClr>
                <a:schemeClr val="tx1"/>
              </a:buClr>
              <a:buFont typeface="Wingdings" pitchFamily="2" charset="2"/>
              <a:buChar char="q"/>
            </a:pPr>
            <a:endParaRPr lang="en-US" sz="2500" dirty="0" smtClean="0">
              <a:effectLst>
                <a:outerShdw blurRad="38100" dist="38100" dir="2700000" algn="tl">
                  <a:srgbClr val="000000">
                    <a:alpha val="43137"/>
                  </a:srgbClr>
                </a:outerShdw>
              </a:effectLst>
              <a:latin typeface="Book Antiqua" pitchFamily="18" charset="0"/>
            </a:endParaRPr>
          </a:p>
          <a:p>
            <a:pPr marL="290513" indent="-290513" algn="just">
              <a:buClr>
                <a:schemeClr val="tx1"/>
              </a:buClr>
              <a:buFont typeface="Wingdings" pitchFamily="2" charset="2"/>
              <a:buChar char="q"/>
            </a:pPr>
            <a:r>
              <a:rPr lang="en-US" sz="2500" dirty="0" err="1" smtClean="0">
                <a:effectLst>
                  <a:outerShdw blurRad="38100" dist="38100" dir="2700000" algn="tl">
                    <a:srgbClr val="000000">
                      <a:alpha val="43137"/>
                    </a:srgbClr>
                  </a:outerShdw>
                </a:effectLst>
                <a:latin typeface="Book Antiqua" pitchFamily="18" charset="0"/>
              </a:rPr>
              <a:t>Hepatocellular</a:t>
            </a:r>
            <a:r>
              <a:rPr lang="en-US" sz="2500" dirty="0" smtClean="0">
                <a:effectLst>
                  <a:outerShdw blurRad="38100" dist="38100" dir="2700000" algn="tl">
                    <a:srgbClr val="000000">
                      <a:alpha val="43137"/>
                    </a:srgbClr>
                  </a:outerShdw>
                </a:effectLst>
                <a:latin typeface="Book Antiqua" pitchFamily="18" charset="0"/>
              </a:rPr>
              <a:t> carcinoma (HCC) is the second most common cause of cancer deaths worldwide (after lung cancer).</a:t>
            </a:r>
          </a:p>
          <a:p>
            <a:pPr marL="290513" indent="-290513" algn="just">
              <a:buClr>
                <a:schemeClr val="tx1"/>
              </a:buClr>
              <a:buFont typeface="Wingdings" pitchFamily="2" charset="2"/>
              <a:buChar char="q"/>
            </a:pPr>
            <a:endParaRPr lang="en-US" sz="2500" dirty="0" smtClean="0">
              <a:effectLst>
                <a:outerShdw blurRad="38100" dist="38100" dir="2700000" algn="tl">
                  <a:srgbClr val="000000">
                    <a:alpha val="43137"/>
                  </a:srgbClr>
                </a:outerShdw>
              </a:effectLst>
              <a:latin typeface="Book Antiqua" pitchFamily="18" charset="0"/>
            </a:endParaRPr>
          </a:p>
          <a:p>
            <a:pPr marL="290513" indent="-290513" algn="just">
              <a:buClr>
                <a:schemeClr val="tx1"/>
              </a:buClr>
              <a:buFont typeface="Wingdings" pitchFamily="2" charset="2"/>
              <a:buChar char="q"/>
            </a:pPr>
            <a:r>
              <a:rPr lang="en-US" sz="2500" dirty="0" smtClean="0">
                <a:effectLst>
                  <a:outerShdw blurRad="38100" dist="38100" dir="2700000" algn="tl">
                    <a:srgbClr val="000000">
                      <a:alpha val="43137"/>
                    </a:srgbClr>
                  </a:outerShdw>
                </a:effectLst>
                <a:latin typeface="Book Antiqua" pitchFamily="18" charset="0"/>
              </a:rPr>
              <a:t>The greatest burden of HCC is in the developing world, with cases in eastern and southeastern Asia, and central and western Africa accounting for more than 80% of the total; 50% of all cases occur in China alone.</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530352" y="1447800"/>
            <a:ext cx="8232648" cy="4800600"/>
          </a:xfrm>
        </p:spPr>
        <p:txBody>
          <a:bodyPr>
            <a:normAutofit/>
          </a:bodyPr>
          <a:lstStyle/>
          <a:p>
            <a:pPr marL="346075" indent="-346075" algn="just">
              <a:buClr>
                <a:schemeClr val="tx1"/>
              </a:buClr>
              <a:buFont typeface="Wingdings" pitchFamily="2" charset="2"/>
              <a:buChar char="q"/>
            </a:pPr>
            <a:r>
              <a:rPr lang="en-US" sz="2900" dirty="0" smtClean="0">
                <a:effectLst>
                  <a:outerShdw blurRad="38100" dist="38100" dir="2700000" algn="tl">
                    <a:srgbClr val="000000">
                      <a:alpha val="43137"/>
                    </a:srgbClr>
                  </a:outerShdw>
                </a:effectLst>
                <a:latin typeface="Book Antiqua" pitchFamily="18" charset="0"/>
              </a:rPr>
              <a:t>In Middle Eastern countries, liver cancer is a major concern. In Egypt, liver cancer is the fourth most common cancer and is the second cause of cancer mortality in both sexes.</a:t>
            </a:r>
          </a:p>
          <a:p>
            <a:pPr marL="346075" indent="-346075" algn="just">
              <a:buClr>
                <a:schemeClr val="tx1"/>
              </a:buClr>
              <a:buFont typeface="Wingdings" pitchFamily="2" charset="2"/>
              <a:buChar char="q"/>
            </a:pPr>
            <a:endParaRPr lang="en-US" sz="2900" dirty="0" smtClean="0">
              <a:effectLst>
                <a:outerShdw blurRad="38100" dist="38100" dir="2700000" algn="tl">
                  <a:srgbClr val="000000">
                    <a:alpha val="43137"/>
                  </a:srgbClr>
                </a:outerShdw>
              </a:effectLst>
              <a:latin typeface="Book Antiqua" pitchFamily="18" charset="0"/>
            </a:endParaRPr>
          </a:p>
          <a:p>
            <a:pPr marL="346075" indent="-346075" algn="just">
              <a:buClr>
                <a:schemeClr val="tx1"/>
              </a:buClr>
              <a:buFont typeface="Wingdings" pitchFamily="2" charset="2"/>
              <a:buChar char="q"/>
            </a:pPr>
            <a:r>
              <a:rPr lang="en-US" sz="2900" dirty="0" smtClean="0">
                <a:effectLst>
                  <a:outerShdw blurRad="38100" dist="38100" dir="2700000" algn="tl">
                    <a:srgbClr val="000000">
                      <a:alpha val="43137"/>
                    </a:srgbClr>
                  </a:outerShdw>
                </a:effectLst>
                <a:latin typeface="Book Antiqua" pitchFamily="18" charset="0"/>
              </a:rPr>
              <a:t>Hospital-based studies have reported an overall increase in the relative frequency of all liver related cancers (&gt;95% as HCC). The prevalence of HCC is high in the Nile Delta area.</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457200" y="1295400"/>
            <a:ext cx="8229600" cy="4724400"/>
          </a:xfrm>
        </p:spPr>
        <p:txBody>
          <a:bodyPr>
            <a:noAutofit/>
          </a:bodyPr>
          <a:lstStyle/>
          <a:p>
            <a:pPr marL="290513" indent="-290513" algn="just">
              <a:buClr>
                <a:schemeClr val="tx1"/>
              </a:buClr>
              <a:buFont typeface="Wingdings" pitchFamily="2" charset="2"/>
              <a:buChar char="q"/>
            </a:pPr>
            <a:r>
              <a:rPr lang="en-US" sz="2800" dirty="0" smtClean="0">
                <a:effectLst>
                  <a:outerShdw blurRad="38100" dist="38100" dir="2700000" algn="tl">
                    <a:srgbClr val="000000">
                      <a:alpha val="43137"/>
                    </a:srgbClr>
                  </a:outerShdw>
                </a:effectLst>
                <a:latin typeface="Book Antiqua" pitchFamily="18" charset="0"/>
              </a:rPr>
              <a:t>Pathogenesis of HCC is a complex process, it is usually associated with liver damage, and subsequent development of cirrhosis, dysplastic lesions, and eventually invasive carcinoma. Tumors lesions are common in the liver.</a:t>
            </a:r>
          </a:p>
          <a:p>
            <a:pPr marL="290513" indent="-290513" algn="just">
              <a:buClr>
                <a:schemeClr val="tx1"/>
              </a:buClr>
              <a:buFont typeface="Wingdings" pitchFamily="2" charset="2"/>
              <a:buChar char="q"/>
            </a:pPr>
            <a:endParaRPr lang="en-US" sz="2800" dirty="0" smtClean="0">
              <a:effectLst>
                <a:outerShdw blurRad="38100" dist="38100" dir="2700000" algn="tl">
                  <a:srgbClr val="000000">
                    <a:alpha val="43137"/>
                  </a:srgbClr>
                </a:outerShdw>
              </a:effectLst>
              <a:latin typeface="Book Antiqua" pitchFamily="18" charset="0"/>
            </a:endParaRPr>
          </a:p>
          <a:p>
            <a:pPr marL="290513" indent="-290513" algn="just">
              <a:buClr>
                <a:schemeClr val="tx1"/>
              </a:buClr>
              <a:buFont typeface="Wingdings" pitchFamily="2" charset="2"/>
              <a:buChar char="q"/>
            </a:pPr>
            <a:r>
              <a:rPr lang="en-US" sz="2800" dirty="0" smtClean="0">
                <a:effectLst>
                  <a:outerShdw blurRad="38100" dist="38100" dir="2700000" algn="tl">
                    <a:srgbClr val="000000">
                      <a:alpha val="43137"/>
                    </a:srgbClr>
                  </a:outerShdw>
                </a:effectLst>
                <a:latin typeface="Book Antiqua" pitchFamily="18" charset="0"/>
              </a:rPr>
              <a:t>Liver is sensitive to chemical carcinogens such as 4-Dimethylaminoazobenzene (DAB, known as butter yellow) which acts as initiator and Phenobarbital (PB) which acts as promoter.</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530352" y="1828800"/>
            <a:ext cx="8308848" cy="3810000"/>
          </a:xfrm>
        </p:spPr>
        <p:txBody>
          <a:bodyPr>
            <a:normAutofit/>
          </a:bodyPr>
          <a:lstStyle/>
          <a:p>
            <a:pPr marL="290513" indent="-290513" algn="just">
              <a:buClr>
                <a:schemeClr val="tx1"/>
              </a:buClr>
              <a:buFont typeface="Wingdings" pitchFamily="2" charset="2"/>
              <a:buChar char="q"/>
            </a:pPr>
            <a:r>
              <a:rPr lang="en-US" sz="2800" dirty="0" smtClean="0">
                <a:effectLst>
                  <a:outerShdw blurRad="38100" dist="38100" dir="2700000" algn="tl">
                    <a:srgbClr val="000000">
                      <a:alpha val="43137"/>
                    </a:srgbClr>
                  </a:outerShdw>
                </a:effectLst>
                <a:latin typeface="Book Antiqua" pitchFamily="18" charset="0"/>
              </a:rPr>
              <a:t>DAB produces liver damage followed by regeneration of </a:t>
            </a:r>
            <a:r>
              <a:rPr lang="en-US" sz="2800" dirty="0" err="1" smtClean="0">
                <a:effectLst>
                  <a:outerShdw blurRad="38100" dist="38100" dir="2700000" algn="tl">
                    <a:srgbClr val="000000">
                      <a:alpha val="43137"/>
                    </a:srgbClr>
                  </a:outerShdw>
                </a:effectLst>
                <a:latin typeface="Book Antiqua" pitchFamily="18" charset="0"/>
              </a:rPr>
              <a:t>parenchymal</a:t>
            </a:r>
            <a:r>
              <a:rPr lang="en-US" sz="2800" dirty="0" smtClean="0">
                <a:effectLst>
                  <a:outerShdw blurRad="38100" dist="38100" dir="2700000" algn="tl">
                    <a:srgbClr val="000000">
                      <a:alpha val="43137"/>
                    </a:srgbClr>
                  </a:outerShdw>
                </a:effectLst>
                <a:latin typeface="Book Antiqua" pitchFamily="18" charset="0"/>
              </a:rPr>
              <a:t> cells and tumors develop from parenchyma that end up with </a:t>
            </a:r>
            <a:r>
              <a:rPr lang="en-US" sz="2800" dirty="0" err="1" smtClean="0">
                <a:effectLst>
                  <a:outerShdw blurRad="38100" dist="38100" dir="2700000" algn="tl">
                    <a:srgbClr val="000000">
                      <a:alpha val="43137"/>
                    </a:srgbClr>
                  </a:outerShdw>
                </a:effectLst>
                <a:latin typeface="Book Antiqua" pitchFamily="18" charset="0"/>
              </a:rPr>
              <a:t>neoplastic</a:t>
            </a:r>
            <a:r>
              <a:rPr lang="en-US" sz="2800" dirty="0" smtClean="0">
                <a:effectLst>
                  <a:outerShdw blurRad="38100" dist="38100" dir="2700000" algn="tl">
                    <a:srgbClr val="000000">
                      <a:alpha val="43137"/>
                    </a:srgbClr>
                  </a:outerShdw>
                </a:effectLst>
                <a:latin typeface="Book Antiqua" pitchFamily="18" charset="0"/>
              </a:rPr>
              <a:t> transformation.</a:t>
            </a:r>
          </a:p>
          <a:p>
            <a:pPr marL="290513" indent="-290513" algn="just">
              <a:buClr>
                <a:schemeClr val="tx1"/>
              </a:buClr>
              <a:buFont typeface="Wingdings" pitchFamily="2" charset="2"/>
              <a:buChar char="q"/>
            </a:pPr>
            <a:endParaRPr lang="en-US" sz="2800" dirty="0" smtClean="0">
              <a:effectLst>
                <a:outerShdw blurRad="38100" dist="38100" dir="2700000" algn="tl">
                  <a:srgbClr val="000000">
                    <a:alpha val="43137"/>
                  </a:srgbClr>
                </a:outerShdw>
              </a:effectLst>
              <a:latin typeface="Book Antiqua" pitchFamily="18" charset="0"/>
            </a:endParaRPr>
          </a:p>
          <a:p>
            <a:pPr marL="290513" indent="-290513" algn="just">
              <a:buClr>
                <a:schemeClr val="tx1"/>
              </a:buClr>
              <a:buFont typeface="Wingdings" pitchFamily="2" charset="2"/>
              <a:buChar char="q"/>
            </a:pPr>
            <a:r>
              <a:rPr lang="en-US" sz="2800" dirty="0" smtClean="0">
                <a:effectLst>
                  <a:outerShdw blurRad="38100" dist="38100" dir="2700000" algn="tl">
                    <a:srgbClr val="000000">
                      <a:alpha val="43137"/>
                    </a:srgbClr>
                  </a:outerShdw>
                </a:effectLst>
                <a:latin typeface="Book Antiqua" pitchFamily="18" charset="0"/>
              </a:rPr>
              <a:t>PB enhances </a:t>
            </a:r>
            <a:r>
              <a:rPr lang="en-US" sz="2800" dirty="0" err="1" smtClean="0">
                <a:effectLst>
                  <a:outerShdw blurRad="38100" dist="38100" dir="2700000" algn="tl">
                    <a:srgbClr val="000000">
                      <a:alpha val="43137"/>
                    </a:srgbClr>
                  </a:outerShdw>
                </a:effectLst>
                <a:latin typeface="Book Antiqua" pitchFamily="18" charset="0"/>
              </a:rPr>
              <a:t>hepatocytes</a:t>
            </a:r>
            <a:r>
              <a:rPr lang="en-US" sz="2800" dirty="0" smtClean="0">
                <a:effectLst>
                  <a:outerShdw blurRad="38100" dist="38100" dir="2700000" algn="tl">
                    <a:srgbClr val="000000">
                      <a:alpha val="43137"/>
                    </a:srgbClr>
                  </a:outerShdw>
                </a:effectLst>
                <a:latin typeface="Book Antiqua" pitchFamily="18" charset="0"/>
              </a:rPr>
              <a:t> growth and suppresses apoptotic rate. </a:t>
            </a:r>
          </a:p>
          <a:p>
            <a:pPr algn="just">
              <a:buClr>
                <a:schemeClr val="tx1"/>
              </a:buClr>
              <a:buFont typeface="Wingdings" pitchFamily="2" charset="2"/>
              <a:buChar char="q"/>
            </a:pPr>
            <a:endParaRPr lang="en-US" sz="2800" dirty="0">
              <a:effectLst>
                <a:outerShdw blurRad="38100" dist="38100" dir="2700000" algn="tl">
                  <a:srgbClr val="000000">
                    <a:alpha val="43137"/>
                  </a:srgbClr>
                </a:outerShdw>
              </a:effectLst>
              <a:latin typeface="Book Antiqua" pitchFamily="18"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304800" y="1143000"/>
            <a:ext cx="8534400" cy="5105400"/>
          </a:xfrm>
        </p:spPr>
        <p:txBody>
          <a:bodyPr>
            <a:noAutofit/>
          </a:bodyPr>
          <a:lstStyle/>
          <a:p>
            <a:pPr marL="290513" indent="-290513" algn="just">
              <a:buClr>
                <a:schemeClr val="tx1"/>
              </a:buClr>
              <a:buFont typeface="Wingdings" pitchFamily="2" charset="2"/>
              <a:buChar char="q"/>
            </a:pPr>
            <a:r>
              <a:rPr lang="en-US" sz="2600" dirty="0" smtClean="0">
                <a:effectLst>
                  <a:outerShdw blurRad="38100" dist="38100" dir="2700000" algn="tl">
                    <a:srgbClr val="000000">
                      <a:alpha val="43137"/>
                    </a:srgbClr>
                  </a:outerShdw>
                </a:effectLst>
                <a:latin typeface="Book Antiqua" pitchFamily="18" charset="0"/>
              </a:rPr>
              <a:t>Liver cancer rapidly reduces quality of life and typically causes death 6 months to one year from diagnosis. Chemotherapy is a major therapeutic approach for the treatment of localized and metastasized cancers.</a:t>
            </a:r>
          </a:p>
          <a:p>
            <a:pPr marL="290513" indent="-290513" algn="just">
              <a:buClr>
                <a:schemeClr val="tx1"/>
              </a:buClr>
              <a:buFont typeface="Wingdings" pitchFamily="2" charset="2"/>
              <a:buChar char="q"/>
            </a:pPr>
            <a:endParaRPr lang="en-US" sz="2600" dirty="0" smtClean="0">
              <a:effectLst>
                <a:outerShdw blurRad="38100" dist="38100" dir="2700000" algn="tl">
                  <a:srgbClr val="000000">
                    <a:alpha val="43137"/>
                  </a:srgbClr>
                </a:outerShdw>
              </a:effectLst>
              <a:latin typeface="Book Antiqua" pitchFamily="18" charset="0"/>
            </a:endParaRPr>
          </a:p>
          <a:p>
            <a:pPr marL="290513" indent="-290513" algn="just">
              <a:buClr>
                <a:schemeClr val="tx1"/>
              </a:buClr>
              <a:buFont typeface="Wingdings" pitchFamily="2" charset="2"/>
              <a:buChar char="q"/>
            </a:pPr>
            <a:r>
              <a:rPr lang="en-US" sz="2600" dirty="0" smtClean="0">
                <a:effectLst>
                  <a:outerShdw blurRad="38100" dist="38100" dir="2700000" algn="tl">
                    <a:srgbClr val="000000">
                      <a:alpha val="43137"/>
                    </a:srgbClr>
                  </a:outerShdw>
                </a:effectLst>
                <a:latin typeface="Book Antiqua" pitchFamily="18" charset="0"/>
              </a:rPr>
              <a:t>5-FU remains one of the most widely used anticancer agents as it shows activity in HCC, as metabolism eliminates 90% of 5-FU, half-life is short ranging from 10 to 20 minutes that necessitates frequent administration of the drug which may lead to severe side effects.</a:t>
            </a:r>
            <a:endParaRPr lang="en-US" sz="2600" dirty="0">
              <a:effectLst>
                <a:outerShdw blurRad="38100" dist="38100" dir="2700000" algn="tl">
                  <a:srgbClr val="000000">
                    <a:alpha val="43137"/>
                  </a:srgbClr>
                </a:outerShdw>
              </a:effectLst>
              <a:latin typeface="Book Antiqua"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2057400" y="1134305"/>
            <a:ext cx="5334000" cy="4867529"/>
          </a:xfrm>
          <a:prstGeom prst="rect">
            <a:avLst/>
          </a:prstGeom>
          <a:noFill/>
          <a:ln w="9525">
            <a:noFill/>
            <a:miter lim="800000"/>
            <a:headEnd/>
            <a:tailEnd/>
          </a:ln>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219200" y="812057"/>
            <a:ext cx="7010400" cy="5916612"/>
          </a:xfrm>
          <a:prstGeom prst="rect">
            <a:avLst/>
          </a:prstGeom>
          <a:noFill/>
          <a:ln w="9525">
            <a:noFill/>
            <a:miter lim="800000"/>
            <a:headEnd/>
            <a:tailEnd/>
          </a:ln>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435290" y="929461"/>
            <a:ext cx="8403910" cy="577613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609600" y="1143000"/>
            <a:ext cx="8077200" cy="5273096"/>
          </a:xfrm>
          <a:prstGeom prst="rect">
            <a:avLst/>
          </a:prstGeom>
          <a:noFill/>
          <a:ln w="9525">
            <a:noFill/>
            <a:miter lim="800000"/>
            <a:headEnd/>
            <a:tailEnd/>
          </a:ln>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cstate="print"/>
          <a:srcRect/>
          <a:stretch>
            <a:fillRect/>
          </a:stretch>
        </p:blipFill>
        <p:spPr bwMode="auto">
          <a:xfrm>
            <a:off x="838200" y="771525"/>
            <a:ext cx="7162800" cy="5905500"/>
          </a:xfrm>
          <a:prstGeom prst="rect">
            <a:avLst/>
          </a:prstGeom>
          <a:noFill/>
          <a:ln w="9525">
            <a:noFill/>
            <a:miter lim="800000"/>
            <a:headEnd/>
            <a:tailEnd/>
          </a:ln>
        </p:spPr>
      </p:pic>
      <p:sp>
        <p:nvSpPr>
          <p:cNvPr id="4" name="Rectangle 3"/>
          <p:cNvSpPr/>
          <p:nvPr/>
        </p:nvSpPr>
        <p:spPr>
          <a:xfrm>
            <a:off x="7010400" y="6400800"/>
            <a:ext cx="914400" cy="228600"/>
          </a:xfrm>
          <a:prstGeom prst="rect">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232648" cy="697992"/>
          </a:xfrm>
        </p:spPr>
        <p:txBody>
          <a:bodyPr>
            <a:normAutofit/>
          </a:bodyPr>
          <a:lstStyle/>
          <a:p>
            <a:pPr algn="just"/>
            <a:r>
              <a:rPr lang="en-US" sz="4000" dirty="0" smtClean="0">
                <a:solidFill>
                  <a:schemeClr val="tx1"/>
                </a:solidFill>
                <a:effectLst>
                  <a:outerShdw blurRad="38100" dist="38100" dir="2700000" algn="tl" rotWithShape="0">
                    <a:srgbClr val="000000">
                      <a:alpha val="43137"/>
                    </a:srgbClr>
                  </a:outerShdw>
                </a:effectLst>
                <a:latin typeface="Book Antiqua" pitchFamily="18" charset="0"/>
              </a:rPr>
              <a:t>Advantages of Ultrasound:</a:t>
            </a:r>
            <a:endParaRPr lang="en-US" sz="4000" dirty="0">
              <a:solidFill>
                <a:schemeClr val="tx1"/>
              </a:solidFill>
              <a:effectLst>
                <a:outerShdw blurRad="38100" dist="38100" dir="2700000" algn="tl" rotWithShape="0">
                  <a:srgbClr val="000000">
                    <a:alpha val="43137"/>
                  </a:srgbClr>
                </a:outerShdw>
              </a:effectLst>
              <a:latin typeface="Book Antiqua" pitchFamily="18" charset="0"/>
            </a:endParaRPr>
          </a:p>
        </p:txBody>
      </p:sp>
      <p:sp>
        <p:nvSpPr>
          <p:cNvPr id="3" name="Content Placeholder 2"/>
          <p:cNvSpPr>
            <a:spLocks noGrp="1"/>
          </p:cNvSpPr>
          <p:nvPr>
            <p:ph type="body" idx="1"/>
          </p:nvPr>
        </p:nvSpPr>
        <p:spPr>
          <a:xfrm>
            <a:off x="228600" y="1752600"/>
            <a:ext cx="8686800" cy="4419600"/>
          </a:xfrm>
        </p:spPr>
        <p:txBody>
          <a:bodyPr>
            <a:noAutofit/>
          </a:bodyPr>
          <a:lstStyle/>
          <a:p>
            <a:pPr lvl="0" algn="just">
              <a:buClr>
                <a:schemeClr val="tx1"/>
              </a:buClr>
              <a:buFont typeface="Wingdings" pitchFamily="2" charset="2"/>
              <a:buChar char="q"/>
            </a:pPr>
            <a:r>
              <a:rPr lang="en-US" dirty="0" smtClean="0">
                <a:effectLst>
                  <a:outerShdw blurRad="38100" dist="38100" dir="2700000" algn="tl">
                    <a:srgbClr val="000000">
                      <a:alpha val="43137"/>
                    </a:srgbClr>
                  </a:outerShdw>
                </a:effectLst>
                <a:latin typeface="Book Antiqua" pitchFamily="18" charset="0"/>
              </a:rPr>
              <a:t>The technique is non-invasive</a:t>
            </a:r>
          </a:p>
          <a:p>
            <a:pPr lvl="0" algn="just">
              <a:buClr>
                <a:schemeClr val="tx1"/>
              </a:buClr>
              <a:buFont typeface="Wingdings" pitchFamily="2" charset="2"/>
              <a:buChar char="q"/>
            </a:pPr>
            <a:endParaRPr lang="en-US" dirty="0" smtClean="0">
              <a:effectLst>
                <a:outerShdw blurRad="38100" dist="38100" dir="2700000" algn="tl">
                  <a:srgbClr val="000000">
                    <a:alpha val="43137"/>
                  </a:srgbClr>
                </a:outerShdw>
              </a:effectLst>
              <a:latin typeface="Book Antiqua" pitchFamily="18" charset="0"/>
            </a:endParaRPr>
          </a:p>
          <a:p>
            <a:pPr lvl="0" algn="just">
              <a:buClr>
                <a:schemeClr val="tx1"/>
              </a:buClr>
              <a:buFont typeface="Wingdings" pitchFamily="2" charset="2"/>
              <a:buChar char="q"/>
            </a:pPr>
            <a:r>
              <a:rPr lang="en-US" dirty="0" smtClean="0">
                <a:effectLst>
                  <a:outerShdw blurRad="38100" dist="38100" dir="2700000" algn="tl">
                    <a:srgbClr val="000000">
                      <a:alpha val="43137"/>
                    </a:srgbClr>
                  </a:outerShdw>
                </a:effectLst>
                <a:latin typeface="Book Antiqua" pitchFamily="18" charset="0"/>
              </a:rPr>
              <a:t>Ultrasonic waves can penetrate deep into the interior of the body.</a:t>
            </a:r>
          </a:p>
          <a:p>
            <a:pPr lvl="0" algn="just">
              <a:buClr>
                <a:schemeClr val="tx1"/>
              </a:buClr>
              <a:buFont typeface="Wingdings" pitchFamily="2" charset="2"/>
              <a:buChar char="q"/>
            </a:pPr>
            <a:endParaRPr lang="en-US" dirty="0" smtClean="0">
              <a:effectLst>
                <a:outerShdw blurRad="38100" dist="38100" dir="2700000" algn="tl">
                  <a:srgbClr val="000000">
                    <a:alpha val="43137"/>
                  </a:srgbClr>
                </a:outerShdw>
              </a:effectLst>
              <a:latin typeface="Book Antiqua" pitchFamily="18" charset="0"/>
            </a:endParaRPr>
          </a:p>
          <a:p>
            <a:pPr lvl="0" algn="just">
              <a:buClr>
                <a:schemeClr val="tx1"/>
              </a:buClr>
              <a:buFont typeface="Wingdings" pitchFamily="2" charset="2"/>
              <a:buChar char="q"/>
            </a:pPr>
            <a:r>
              <a:rPr lang="en-US" dirty="0" smtClean="0">
                <a:effectLst>
                  <a:outerShdw blurRad="38100" dist="38100" dir="2700000" algn="tl">
                    <a:srgbClr val="000000">
                      <a:alpha val="43137"/>
                    </a:srgbClr>
                  </a:outerShdw>
                </a:effectLst>
                <a:latin typeface="Book Antiqua" pitchFamily="18" charset="0"/>
              </a:rPr>
              <a:t>They can be carefully controlled and focused on the tumor site.</a:t>
            </a:r>
          </a:p>
          <a:p>
            <a:pPr lvl="0" algn="just">
              <a:buClr>
                <a:schemeClr val="tx1"/>
              </a:buClr>
              <a:buFont typeface="Wingdings" pitchFamily="2" charset="2"/>
              <a:buChar char="q"/>
            </a:pPr>
            <a:endParaRPr lang="en-US" dirty="0" smtClean="0">
              <a:effectLst>
                <a:outerShdw blurRad="38100" dist="38100" dir="2700000" algn="tl">
                  <a:srgbClr val="000000">
                    <a:alpha val="43137"/>
                  </a:srgbClr>
                </a:outerShdw>
              </a:effectLst>
              <a:latin typeface="Book Antiqua" pitchFamily="18" charset="0"/>
            </a:endParaRPr>
          </a:p>
          <a:p>
            <a:pPr marL="234950" lvl="0" indent="-234950" algn="just">
              <a:buClr>
                <a:schemeClr val="tx1"/>
              </a:buClr>
              <a:buFont typeface="Wingdings" pitchFamily="2" charset="2"/>
              <a:buChar char="q"/>
            </a:pPr>
            <a:r>
              <a:rPr lang="en-US" dirty="0" smtClean="0">
                <a:effectLst>
                  <a:outerShdw blurRad="38100" dist="38100" dir="2700000" algn="tl">
                    <a:srgbClr val="000000">
                      <a:alpha val="43137"/>
                    </a:srgbClr>
                  </a:outerShdw>
                </a:effectLst>
                <a:latin typeface="Book Antiqua" pitchFamily="18" charset="0"/>
              </a:rPr>
              <a:t>Since harmful drug is sequestered until the desired release place and time, the side effects of chemotherapy can be minimized.</a:t>
            </a:r>
          </a:p>
          <a:p>
            <a:pPr lvl="0" algn="just">
              <a:buClr>
                <a:schemeClr val="tx1"/>
              </a:buClr>
              <a:buFont typeface="Wingdings" pitchFamily="2" charset="2"/>
              <a:buChar char="q"/>
            </a:pPr>
            <a:endParaRPr lang="en-US" dirty="0" smtClean="0">
              <a:effectLst>
                <a:outerShdw blurRad="38100" dist="38100" dir="2700000" algn="tl">
                  <a:srgbClr val="000000">
                    <a:alpha val="43137"/>
                  </a:srgbClr>
                </a:outerShdw>
              </a:effectLst>
              <a:latin typeface="Book Antiqua" pitchFamily="18" charset="0"/>
            </a:endParaRPr>
          </a:p>
          <a:p>
            <a:pPr marL="234950" indent="-234950" algn="just">
              <a:buClr>
                <a:schemeClr val="tx1"/>
              </a:buClr>
              <a:buFont typeface="Wingdings" pitchFamily="2" charset="2"/>
              <a:buChar char="q"/>
            </a:pPr>
            <a:r>
              <a:rPr lang="en-US" dirty="0" smtClean="0">
                <a:effectLst>
                  <a:outerShdw blurRad="38100" dist="38100" dir="2700000" algn="tl">
                    <a:srgbClr val="000000">
                      <a:alpha val="43137"/>
                    </a:srgbClr>
                  </a:outerShdw>
                </a:effectLst>
                <a:latin typeface="Book Antiqua" pitchFamily="18" charset="0"/>
              </a:rPr>
              <a:t>Ultrasonic </a:t>
            </a:r>
            <a:r>
              <a:rPr lang="en-US" dirty="0" err="1" smtClean="0">
                <a:effectLst>
                  <a:outerShdw blurRad="38100" dist="38100" dir="2700000" algn="tl">
                    <a:srgbClr val="000000">
                      <a:alpha val="43137"/>
                    </a:srgbClr>
                  </a:outerShdw>
                </a:effectLst>
                <a:latin typeface="Book Antiqua" pitchFamily="18" charset="0"/>
              </a:rPr>
              <a:t>cavitation</a:t>
            </a:r>
            <a:r>
              <a:rPr lang="en-US" dirty="0" smtClean="0">
                <a:effectLst>
                  <a:outerShdw blurRad="38100" dist="38100" dir="2700000" algn="tl">
                    <a:srgbClr val="000000">
                      <a:alpha val="43137"/>
                    </a:srgbClr>
                  </a:outerShdw>
                </a:effectLst>
                <a:latin typeface="Book Antiqua" pitchFamily="18" charset="0"/>
              </a:rPr>
              <a:t> is producing stress on the cell membrane to allow greater drug uptake than would occur without US.</a:t>
            </a:r>
            <a:endParaRPr lang="en-US" dirty="0">
              <a:effectLst>
                <a:outerShdw blurRad="38100" dist="38100" dir="2700000" algn="tl">
                  <a:srgbClr val="000000">
                    <a:alpha val="43137"/>
                  </a:srgbClr>
                </a:outerShdw>
              </a:effectLst>
              <a:latin typeface="Book Antiqua" pitchFamily="18"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914400"/>
            <a:ext cx="8686800" cy="1362456"/>
          </a:xfrm>
        </p:spPr>
        <p:txBody>
          <a:bodyPr>
            <a:noAutofit/>
          </a:bodyPr>
          <a:lstStyle/>
          <a:p>
            <a:r>
              <a:rPr lang="en-US" sz="4000" b="1" dirty="0" smtClean="0">
                <a:solidFill>
                  <a:schemeClr val="tx1"/>
                </a:solidFill>
                <a:latin typeface="Book Antiqua" pitchFamily="18" charset="0"/>
              </a:rPr>
              <a:t>The study was carried out on three stages:</a:t>
            </a:r>
            <a:endParaRPr lang="en-US" sz="4000" dirty="0">
              <a:solidFill>
                <a:schemeClr val="tx1"/>
              </a:solidFill>
            </a:endParaRPr>
          </a:p>
        </p:txBody>
      </p:sp>
      <p:sp>
        <p:nvSpPr>
          <p:cNvPr id="7" name="Rectangle 6"/>
          <p:cNvSpPr/>
          <p:nvPr/>
        </p:nvSpPr>
        <p:spPr>
          <a:xfrm>
            <a:off x="228600" y="2362200"/>
            <a:ext cx="8610600" cy="3785652"/>
          </a:xfrm>
          <a:prstGeom prst="rect">
            <a:avLst/>
          </a:prstGeom>
        </p:spPr>
        <p:txBody>
          <a:bodyPr wrap="square">
            <a:spAutoFit/>
          </a:bodyPr>
          <a:lstStyle/>
          <a:p>
            <a:pPr marL="571500" indent="-571500" algn="just">
              <a:buFont typeface="Wingdings" pitchFamily="2" charset="2"/>
              <a:buChar char="q"/>
            </a:pPr>
            <a:r>
              <a:rPr lang="en-US" sz="3000" dirty="0" smtClean="0">
                <a:effectLst>
                  <a:outerShdw blurRad="38100" dist="38100" dir="2700000" algn="tl">
                    <a:srgbClr val="000000">
                      <a:alpha val="43137"/>
                    </a:srgbClr>
                  </a:outerShdw>
                </a:effectLst>
                <a:latin typeface="Book Antiqua" pitchFamily="18" charset="0"/>
              </a:rPr>
              <a:t>Preparation and characterization of NPs</a:t>
            </a:r>
          </a:p>
          <a:p>
            <a:pPr marL="571500" indent="-571500" algn="just">
              <a:buNone/>
            </a:pPr>
            <a:endParaRPr lang="en-US" sz="3000" dirty="0" smtClean="0">
              <a:effectLst>
                <a:outerShdw blurRad="38100" dist="38100" dir="2700000" algn="tl">
                  <a:srgbClr val="000000">
                    <a:alpha val="43137"/>
                  </a:srgbClr>
                </a:outerShdw>
              </a:effectLst>
              <a:latin typeface="Book Antiqua" pitchFamily="18" charset="0"/>
            </a:endParaRPr>
          </a:p>
          <a:p>
            <a:pPr marL="571500" indent="-571500" algn="just">
              <a:buFont typeface="Wingdings" pitchFamily="2" charset="2"/>
              <a:buChar char="q"/>
            </a:pPr>
            <a:r>
              <a:rPr lang="en-US" sz="3000" dirty="0" smtClean="0">
                <a:effectLst>
                  <a:outerShdw blurRad="38100" dist="38100" dir="2700000" algn="tl">
                    <a:srgbClr val="000000">
                      <a:alpha val="43137"/>
                    </a:srgbClr>
                  </a:outerShdw>
                </a:effectLst>
                <a:latin typeface="Book Antiqua" pitchFamily="18" charset="0"/>
              </a:rPr>
              <a:t>Induction of HCC by the administration of DAB and PB</a:t>
            </a:r>
          </a:p>
          <a:p>
            <a:pPr marL="571500" indent="-571500" algn="just">
              <a:buFont typeface="Wingdings" pitchFamily="2" charset="2"/>
              <a:buChar char="q"/>
            </a:pPr>
            <a:endParaRPr lang="en-US" sz="3000" dirty="0" smtClean="0">
              <a:effectLst>
                <a:outerShdw blurRad="38100" dist="38100" dir="2700000" algn="tl">
                  <a:srgbClr val="000000">
                    <a:alpha val="43137"/>
                  </a:srgbClr>
                </a:outerShdw>
              </a:effectLst>
              <a:latin typeface="Book Antiqua" pitchFamily="18" charset="0"/>
            </a:endParaRPr>
          </a:p>
          <a:p>
            <a:pPr marL="571500" indent="-571500" algn="just">
              <a:buFont typeface="Wingdings" pitchFamily="2" charset="2"/>
              <a:buChar char="q"/>
            </a:pPr>
            <a:r>
              <a:rPr lang="en-US" sz="3000" dirty="0" smtClean="0">
                <a:effectLst>
                  <a:outerShdw blurRad="38100" dist="38100" dir="2700000" algn="tl">
                    <a:srgbClr val="000000">
                      <a:alpha val="43137"/>
                    </a:srgbClr>
                  </a:outerShdw>
                </a:effectLst>
                <a:latin typeface="Book Antiqua" pitchFamily="18" charset="0"/>
              </a:rPr>
              <a:t>Studying the therapeutic effect of 5-FU loaded BSA NPs on the experimentally induced HCC in mice</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609600"/>
            <a:ext cx="8156448" cy="752856"/>
          </a:xfrm>
        </p:spPr>
        <p:txBody>
          <a:bodyPr>
            <a:noAutofit/>
          </a:bodyPr>
          <a:lstStyle/>
          <a:p>
            <a:r>
              <a:rPr lang="en-US" sz="3600" b="1" dirty="0" smtClean="0">
                <a:solidFill>
                  <a:schemeClr val="tx1"/>
                </a:solidFill>
                <a:latin typeface="Book Antiqua" pitchFamily="18" charset="0"/>
              </a:rPr>
              <a:t>Preparation of 5-FU Loaded BSA NPs</a:t>
            </a:r>
            <a:endParaRPr lang="en-US" sz="3600" dirty="0">
              <a:solidFill>
                <a:schemeClr val="tx1"/>
              </a:solidFill>
            </a:endParaRPr>
          </a:p>
        </p:txBody>
      </p:sp>
      <p:pic>
        <p:nvPicPr>
          <p:cNvPr id="29698" name="Picture 2"/>
          <p:cNvPicPr>
            <a:picLocks noChangeAspect="1" noChangeArrowheads="1"/>
          </p:cNvPicPr>
          <p:nvPr/>
        </p:nvPicPr>
        <p:blipFill>
          <a:blip r:embed="rId2" cstate="print"/>
          <a:srcRect/>
          <a:stretch>
            <a:fillRect/>
          </a:stretch>
        </p:blipFill>
        <p:spPr bwMode="auto">
          <a:xfrm>
            <a:off x="1845413" y="1447800"/>
            <a:ext cx="5393587" cy="51911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304800" y="1143000"/>
            <a:ext cx="8458200" cy="5181600"/>
          </a:xfrm>
        </p:spPr>
        <p:txBody>
          <a:bodyPr>
            <a:noAutofit/>
          </a:bodyPr>
          <a:lstStyle/>
          <a:p>
            <a:pPr marL="290513" lvl="0" indent="-290513" algn="just">
              <a:buClr>
                <a:schemeClr val="tx1"/>
              </a:buClr>
              <a:buFont typeface="Wingdings" pitchFamily="2" charset="2"/>
              <a:buChar char="q"/>
            </a:pPr>
            <a:r>
              <a:rPr lang="en-US" sz="2800" dirty="0" smtClean="0">
                <a:latin typeface="Book Antiqua" pitchFamily="18" charset="0"/>
              </a:rPr>
              <a:t>The pellet was </a:t>
            </a:r>
            <a:r>
              <a:rPr lang="en-US" sz="2800" dirty="0" err="1" smtClean="0">
                <a:latin typeface="Book Antiqua" pitchFamily="18" charset="0"/>
              </a:rPr>
              <a:t>redispersed</a:t>
            </a:r>
            <a:r>
              <a:rPr lang="en-US" sz="2800" dirty="0" smtClean="0">
                <a:latin typeface="Book Antiqua" pitchFamily="18" charset="0"/>
              </a:rPr>
              <a:t> to the original volume (3.5 ml) in phosphate buffered saline (PBS) at pH 7.4 using </a:t>
            </a:r>
            <a:r>
              <a:rPr lang="en-US" sz="2800" dirty="0" err="1" smtClean="0">
                <a:latin typeface="Book Antiqua" pitchFamily="18" charset="0"/>
              </a:rPr>
              <a:t>ultrasonication</a:t>
            </a:r>
            <a:r>
              <a:rPr lang="en-US" sz="2800" dirty="0" smtClean="0">
                <a:latin typeface="Book Antiqua" pitchFamily="18" charset="0"/>
              </a:rPr>
              <a:t> for 5 min.</a:t>
            </a:r>
          </a:p>
          <a:p>
            <a:pPr marL="290513" lvl="0" indent="-290513" algn="just">
              <a:buClr>
                <a:schemeClr val="tx1"/>
              </a:buClr>
              <a:buFont typeface="Wingdings" pitchFamily="2" charset="2"/>
              <a:buChar char="q"/>
            </a:pPr>
            <a:endParaRPr lang="en-US" sz="2800" dirty="0" smtClean="0">
              <a:latin typeface="Book Antiqua" pitchFamily="18" charset="0"/>
            </a:endParaRPr>
          </a:p>
          <a:p>
            <a:pPr marL="290513" lvl="0" indent="-290513" algn="just">
              <a:buClr>
                <a:schemeClr val="tx1"/>
              </a:buClr>
              <a:buFont typeface="Wingdings" pitchFamily="2" charset="2"/>
              <a:buChar char="q"/>
            </a:pPr>
            <a:r>
              <a:rPr lang="en-US" sz="2800" dirty="0" smtClean="0">
                <a:latin typeface="Book Antiqua" pitchFamily="18" charset="0"/>
              </a:rPr>
              <a:t>For complete liberation of entrapped drug, 50 </a:t>
            </a:r>
            <a:r>
              <a:rPr lang="en-US" sz="2800" dirty="0" err="1" smtClean="0">
                <a:latin typeface="Book Antiqua" pitchFamily="18" charset="0"/>
              </a:rPr>
              <a:t>μl</a:t>
            </a:r>
            <a:r>
              <a:rPr lang="en-US" sz="2800" dirty="0" smtClean="0">
                <a:latin typeface="Book Antiqua" pitchFamily="18" charset="0"/>
              </a:rPr>
              <a:t> of </a:t>
            </a:r>
            <a:r>
              <a:rPr lang="en-US" sz="2800" dirty="0" err="1" smtClean="0">
                <a:latin typeface="Book Antiqua" pitchFamily="18" charset="0"/>
              </a:rPr>
              <a:t>trypsin</a:t>
            </a:r>
            <a:r>
              <a:rPr lang="en-US" sz="2800" dirty="0" smtClean="0">
                <a:latin typeface="Book Antiqua" pitchFamily="18" charset="0"/>
              </a:rPr>
              <a:t> solution (1 mg/ml) was added and the resulted solution was incubated at 37°C for 8 h.</a:t>
            </a:r>
          </a:p>
          <a:p>
            <a:pPr marL="290513" lvl="0" indent="-290513" algn="just">
              <a:buClr>
                <a:schemeClr val="tx1"/>
              </a:buClr>
              <a:buFont typeface="Wingdings" pitchFamily="2" charset="2"/>
              <a:buChar char="q"/>
            </a:pPr>
            <a:endParaRPr lang="en-US" sz="2800" dirty="0" smtClean="0">
              <a:latin typeface="Book Antiqua" pitchFamily="18" charset="0"/>
            </a:endParaRPr>
          </a:p>
          <a:p>
            <a:pPr marL="290513" lvl="0" indent="-290513" algn="just">
              <a:buClr>
                <a:schemeClr val="tx1"/>
              </a:buClr>
              <a:buFont typeface="Wingdings" pitchFamily="2" charset="2"/>
              <a:buChar char="q"/>
            </a:pPr>
            <a:r>
              <a:rPr lang="en-US" sz="2800" dirty="0" smtClean="0">
                <a:latin typeface="Book Antiqua" pitchFamily="18" charset="0"/>
              </a:rPr>
              <a:t>Later, total drug concentration was determined </a:t>
            </a:r>
            <a:r>
              <a:rPr lang="en-US" sz="2800" dirty="0" err="1" smtClean="0">
                <a:latin typeface="Book Antiqua" pitchFamily="18" charset="0"/>
              </a:rPr>
              <a:t>spectrophotometrically</a:t>
            </a:r>
            <a:r>
              <a:rPr lang="en-US" sz="2800" dirty="0" smtClean="0">
                <a:latin typeface="Book Antiqua" pitchFamily="18" charset="0"/>
              </a:rPr>
              <a:t> at 266 nm.</a:t>
            </a:r>
          </a:p>
          <a:p>
            <a:pPr algn="just">
              <a:buClr>
                <a:schemeClr val="tx1"/>
              </a:buClr>
              <a:buFont typeface="Wingdings" pitchFamily="2" charset="2"/>
              <a:buChar char="q"/>
            </a:pPr>
            <a:endParaRPr lang="en-US" sz="2800" dirty="0">
              <a:latin typeface="Book Antiqua" pitchFamily="18"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8610600" cy="740664"/>
          </a:xfrm>
        </p:spPr>
        <p:txBody>
          <a:bodyPr/>
          <a:lstStyle/>
          <a:p>
            <a:pPr lvl="0"/>
            <a:r>
              <a:rPr lang="en-US" sz="4000" dirty="0" smtClean="0">
                <a:ln>
                  <a:noFill/>
                </a:ln>
                <a:solidFill>
                  <a:schemeClr val="tx1"/>
                </a:solidFill>
                <a:latin typeface="Book Antiqua" pitchFamily="18" charset="0"/>
              </a:rPr>
              <a:t>Characterization</a:t>
            </a:r>
            <a:endParaRPr lang="en-US" sz="4000" dirty="0">
              <a:solidFill>
                <a:schemeClr val="tx1"/>
              </a:solidFill>
            </a:endParaRPr>
          </a:p>
        </p:txBody>
      </p:sp>
      <p:sp>
        <p:nvSpPr>
          <p:cNvPr id="3" name="Text Placeholder 2"/>
          <p:cNvSpPr>
            <a:spLocks noGrp="1"/>
          </p:cNvSpPr>
          <p:nvPr>
            <p:ph type="body" idx="1"/>
          </p:nvPr>
        </p:nvSpPr>
        <p:spPr>
          <a:xfrm>
            <a:off x="228600" y="1600200"/>
            <a:ext cx="8686800" cy="5257800"/>
          </a:xfrm>
        </p:spPr>
        <p:txBody>
          <a:bodyPr>
            <a:normAutofit/>
          </a:bodyPr>
          <a:lstStyle/>
          <a:p>
            <a:pPr algn="just">
              <a:buClr>
                <a:schemeClr val="tx1"/>
              </a:buClr>
              <a:buFont typeface="Wingdings" pitchFamily="2" charset="2"/>
              <a:buChar char="q"/>
            </a:pPr>
            <a:r>
              <a:rPr lang="en-US" sz="2100" u="sng" dirty="0" smtClean="0">
                <a:effectLst>
                  <a:outerShdw blurRad="38100" dist="38100" dir="2700000" algn="tl">
                    <a:srgbClr val="000000">
                      <a:alpha val="43137"/>
                    </a:srgbClr>
                  </a:outerShdw>
                </a:effectLst>
                <a:latin typeface="Book Antiqua" pitchFamily="18" charset="0"/>
              </a:rPr>
              <a:t>Scanning electron microscope (SEM):</a:t>
            </a:r>
          </a:p>
          <a:p>
            <a:pPr marL="290513" lvl="0" algn="just"/>
            <a:r>
              <a:rPr lang="en-US" sz="2100" dirty="0" smtClean="0">
                <a:effectLst>
                  <a:outerShdw blurRad="38100" dist="38100" dir="2700000" algn="tl">
                    <a:srgbClr val="000000">
                      <a:alpha val="43137"/>
                    </a:srgbClr>
                  </a:outerShdw>
                </a:effectLst>
                <a:latin typeface="Book Antiqua" pitchFamily="18" charset="0"/>
              </a:rPr>
              <a:t>Morphology of prepared particles was studied using SEM that indicates the formation of completely spherical particle with smooth surface and low level of agglomeration:</a:t>
            </a:r>
          </a:p>
          <a:p>
            <a:pPr marL="290513" lvl="0" algn="just"/>
            <a:endParaRPr lang="en-US" sz="2100" dirty="0" smtClean="0">
              <a:effectLst>
                <a:outerShdw blurRad="38100" dist="38100" dir="2700000" algn="tl">
                  <a:srgbClr val="000000">
                    <a:alpha val="43137"/>
                  </a:srgbClr>
                </a:outerShdw>
              </a:effectLst>
              <a:latin typeface="Book Antiqua" pitchFamily="18" charset="0"/>
            </a:endParaRPr>
          </a:p>
          <a:p>
            <a:pPr algn="just"/>
            <a:endParaRPr lang="en-US" dirty="0" smtClean="0">
              <a:effectLst>
                <a:outerShdw blurRad="38100" dist="38100" dir="2700000" algn="tl">
                  <a:srgbClr val="000000">
                    <a:alpha val="43137"/>
                  </a:srgbClr>
                </a:outerShdw>
              </a:effectLst>
            </a:endParaRPr>
          </a:p>
          <a:p>
            <a:pPr algn="just"/>
            <a:endParaRPr lang="en-US" dirty="0" smtClean="0">
              <a:effectLst>
                <a:outerShdw blurRad="38100" dist="38100" dir="2700000" algn="tl">
                  <a:srgbClr val="000000">
                    <a:alpha val="43137"/>
                  </a:srgbClr>
                </a:outerShdw>
              </a:effectLst>
            </a:endParaRPr>
          </a:p>
          <a:p>
            <a:pPr algn="just"/>
            <a:endParaRPr lang="en-US" dirty="0" smtClean="0">
              <a:effectLst>
                <a:outerShdw blurRad="38100" dist="38100" dir="2700000" algn="tl">
                  <a:srgbClr val="000000">
                    <a:alpha val="43137"/>
                  </a:srgbClr>
                </a:outerShdw>
              </a:effectLst>
            </a:endParaRPr>
          </a:p>
          <a:p>
            <a:pPr algn="just"/>
            <a:endParaRPr lang="en-US" dirty="0" smtClean="0">
              <a:effectLst>
                <a:outerShdw blurRad="38100" dist="38100" dir="2700000" algn="tl">
                  <a:srgbClr val="000000">
                    <a:alpha val="43137"/>
                  </a:srgbClr>
                </a:outerShdw>
              </a:effectLst>
            </a:endParaRPr>
          </a:p>
          <a:p>
            <a:pPr algn="just"/>
            <a:endParaRPr lang="en-US" dirty="0" smtClean="0">
              <a:effectLst>
                <a:outerShdw blurRad="38100" dist="38100" dir="2700000" algn="tl">
                  <a:srgbClr val="000000">
                    <a:alpha val="43137"/>
                  </a:srgbClr>
                </a:outerShdw>
              </a:effectLst>
            </a:endParaRPr>
          </a:p>
          <a:p>
            <a:pPr algn="just"/>
            <a:endParaRPr lang="en-US" dirty="0" smtClean="0">
              <a:effectLst>
                <a:outerShdw blurRad="38100" dist="38100" dir="2700000" algn="tl">
                  <a:srgbClr val="000000">
                    <a:alpha val="43137"/>
                  </a:srgbClr>
                </a:outerShdw>
              </a:effectLst>
            </a:endParaRPr>
          </a:p>
          <a:p>
            <a:pPr algn="just"/>
            <a:endParaRPr lang="en-US" dirty="0" smtClean="0">
              <a:effectLst>
                <a:outerShdw blurRad="38100" dist="38100" dir="2700000" algn="tl">
                  <a:srgbClr val="000000">
                    <a:alpha val="43137"/>
                  </a:srgbClr>
                </a:outerShdw>
              </a:effectLst>
            </a:endParaRPr>
          </a:p>
          <a:p>
            <a:pPr algn="just"/>
            <a:r>
              <a:rPr lang="en-US" dirty="0" smtClean="0">
                <a:effectLst>
                  <a:outerShdw blurRad="38100" dist="38100" dir="2700000" algn="tl">
                    <a:srgbClr val="000000">
                      <a:alpha val="43137"/>
                    </a:srgbClr>
                  </a:outerShdw>
                </a:effectLst>
                <a:latin typeface="Book Antiqua" pitchFamily="18" charset="0"/>
              </a:rPr>
              <a:t>         (Mag. x10.000, 20 kV)                             (Mag. x50.000, 20 kV)</a:t>
            </a:r>
            <a:endParaRPr lang="en-US" dirty="0" smtClean="0">
              <a:effectLst>
                <a:outerShdw blurRad="38100" dist="38100" dir="2700000" algn="tl">
                  <a:srgbClr val="000000">
                    <a:alpha val="43137"/>
                  </a:srgbClr>
                </a:outerShdw>
              </a:effectLst>
              <a:latin typeface="Book Antiqua" pitchFamily="18" charset="0"/>
              <a:cs typeface="Arial" pitchFamily="34" charset="0"/>
            </a:endParaRPr>
          </a:p>
          <a:p>
            <a:pPr lvl="0" algn="just"/>
            <a:endParaRPr lang="en-US" dirty="0" smtClean="0">
              <a:effectLst>
                <a:outerShdw blurRad="38100" dist="38100" dir="2700000" algn="tl">
                  <a:srgbClr val="000000">
                    <a:alpha val="43137"/>
                  </a:srgbClr>
                </a:outerShdw>
              </a:effectLst>
              <a:latin typeface="Book Antiqua" pitchFamily="18" charset="0"/>
              <a:cs typeface="Arial" pitchFamily="34" charset="0"/>
            </a:endParaRPr>
          </a:p>
        </p:txBody>
      </p:sp>
      <p:pic>
        <p:nvPicPr>
          <p:cNvPr id="7" name="Picture 6" descr="Screenshot 2015-08-03 05.00.19.png"/>
          <p:cNvPicPr>
            <a:picLocks noChangeAspect="1"/>
          </p:cNvPicPr>
          <p:nvPr/>
        </p:nvPicPr>
        <p:blipFill>
          <a:blip r:embed="rId2" cstate="print"/>
          <a:stretch>
            <a:fillRect/>
          </a:stretch>
        </p:blipFill>
        <p:spPr>
          <a:xfrm>
            <a:off x="228600" y="3057217"/>
            <a:ext cx="8686800" cy="3099811"/>
          </a:xfrm>
          <a:prstGeom prst="rect">
            <a:avLst/>
          </a:prstGeom>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 y="6248400"/>
            <a:ext cx="8839200" cy="609600"/>
          </a:xfrm>
        </p:spPr>
        <p:txBody>
          <a:bodyPr/>
          <a:lstStyle/>
          <a:p>
            <a:r>
              <a:rPr lang="en-US" sz="2400" dirty="0" smtClean="0">
                <a:effectLst>
                  <a:outerShdw blurRad="38100" dist="38100" dir="2700000" algn="tl">
                    <a:srgbClr val="000000">
                      <a:alpha val="43137"/>
                    </a:srgbClr>
                  </a:outerShdw>
                </a:effectLst>
                <a:latin typeface="Book Antiqua" pitchFamily="18" charset="0"/>
              </a:rPr>
              <a:t>        (Mag. x7.500, 80 kV)                        (Mag. x15.000, 80 kV)</a:t>
            </a:r>
            <a:endParaRPr lang="en-US" dirty="0">
              <a:effectLst>
                <a:outerShdw blurRad="38100" dist="38100" dir="2700000" algn="tl">
                  <a:srgbClr val="000000">
                    <a:alpha val="43137"/>
                  </a:srgbClr>
                </a:outerShdw>
              </a:effectLst>
            </a:endParaRPr>
          </a:p>
        </p:txBody>
      </p:sp>
      <p:sp>
        <p:nvSpPr>
          <p:cNvPr id="7" name="Text Placeholder 2"/>
          <p:cNvSpPr txBox="1">
            <a:spLocks/>
          </p:cNvSpPr>
          <p:nvPr/>
        </p:nvSpPr>
        <p:spPr>
          <a:xfrm>
            <a:off x="228600" y="838200"/>
            <a:ext cx="8839200" cy="1143000"/>
          </a:xfrm>
          <a:prstGeom prst="rect">
            <a:avLst/>
          </a:prstGeom>
        </p:spPr>
        <p:txBody>
          <a:bodyPr vert="horz" lIns="45720" rIns="45720" anchor="t">
            <a:noAutofit/>
          </a:bodyPr>
          <a:lstStyle/>
          <a:p>
            <a:pPr marL="290513" indent="-290513">
              <a:spcBef>
                <a:spcPct val="20000"/>
              </a:spcBef>
              <a:buClr>
                <a:schemeClr val="tx1"/>
              </a:buClr>
              <a:buSzPct val="95000"/>
              <a:buFont typeface="Wingdings" pitchFamily="2" charset="2"/>
              <a:buChar char="q"/>
            </a:pPr>
            <a:r>
              <a:rPr lang="en-US" sz="2250" dirty="0" smtClean="0">
                <a:effectLst>
                  <a:outerShdw blurRad="38100" dist="38100" dir="2700000" algn="tl">
                    <a:srgbClr val="000000">
                      <a:alpha val="43137"/>
                    </a:srgbClr>
                  </a:outerShdw>
                </a:effectLst>
                <a:latin typeface="Book Antiqua" pitchFamily="18" charset="0"/>
              </a:rPr>
              <a:t> </a:t>
            </a:r>
            <a:r>
              <a:rPr lang="en-US" sz="2250" u="sng" dirty="0" smtClean="0">
                <a:effectLst>
                  <a:outerShdw blurRad="38100" dist="38100" dir="2700000" algn="tl">
                    <a:srgbClr val="000000">
                      <a:alpha val="43137"/>
                    </a:srgbClr>
                  </a:outerShdw>
                </a:effectLst>
                <a:latin typeface="Book Antiqua" pitchFamily="18" charset="0"/>
              </a:rPr>
              <a:t>Transmission Electron Microscope (TEM):</a:t>
            </a:r>
            <a:br>
              <a:rPr lang="en-US" sz="2250" u="sng" dirty="0" smtClean="0">
                <a:effectLst>
                  <a:outerShdw blurRad="38100" dist="38100" dir="2700000" algn="tl">
                    <a:srgbClr val="000000">
                      <a:alpha val="43137"/>
                    </a:srgbClr>
                  </a:outerShdw>
                </a:effectLst>
                <a:latin typeface="Book Antiqua" pitchFamily="18" charset="0"/>
              </a:rPr>
            </a:br>
            <a:r>
              <a:rPr lang="en-US" sz="2250" dirty="0" smtClean="0">
                <a:effectLst>
                  <a:outerShdw blurRad="38100" dist="38100" dir="2700000" algn="tl">
                    <a:srgbClr val="000000">
                      <a:alpha val="43137"/>
                    </a:srgbClr>
                  </a:outerShdw>
                </a:effectLst>
                <a:latin typeface="Book Antiqua" pitchFamily="18" charset="0"/>
              </a:rPr>
              <a:t>TEM examination of blank BSA NPs revealed spherical particle with smooth surface and no agglomeration :</a:t>
            </a:r>
            <a:endParaRPr kumimoji="0" lang="en-US" sz="2250" b="0" i="0" u="none" strike="noStrike" kern="1200" cap="none" spc="0" normalizeH="0" baseline="0" noProof="0" dirty="0">
              <a:ln>
                <a:noFill/>
              </a:ln>
              <a:solidFill>
                <a:schemeClr val="tx1"/>
              </a:solidFill>
              <a:effectLst/>
              <a:uLnTx/>
              <a:uFillTx/>
              <a:latin typeface="+mn-lt"/>
              <a:ea typeface="+mn-ea"/>
              <a:cs typeface="+mn-cs"/>
            </a:endParaRPr>
          </a:p>
        </p:txBody>
      </p:sp>
      <p:pic>
        <p:nvPicPr>
          <p:cNvPr id="8" name="Picture 7" descr="A 1.tif"/>
          <p:cNvPicPr/>
          <p:nvPr/>
        </p:nvPicPr>
        <p:blipFill>
          <a:blip r:embed="rId2" cstate="print"/>
          <a:srcRect t="20464" b="4865"/>
          <a:stretch>
            <a:fillRect/>
          </a:stretch>
        </p:blipFill>
        <p:spPr>
          <a:xfrm>
            <a:off x="152400" y="1991255"/>
            <a:ext cx="4495800" cy="4257145"/>
          </a:xfrm>
          <a:prstGeom prst="rect">
            <a:avLst/>
          </a:prstGeom>
        </p:spPr>
      </p:pic>
      <p:pic>
        <p:nvPicPr>
          <p:cNvPr id="9" name="Picture 8" descr="A4.tif"/>
          <p:cNvPicPr/>
          <p:nvPr/>
        </p:nvPicPr>
        <p:blipFill>
          <a:blip r:embed="rId3" cstate="print"/>
          <a:srcRect t="27249" b="4497"/>
          <a:stretch>
            <a:fillRect/>
          </a:stretch>
        </p:blipFill>
        <p:spPr>
          <a:xfrm>
            <a:off x="4800600" y="1985962"/>
            <a:ext cx="4267200" cy="4262438"/>
          </a:xfrm>
          <a:prstGeom prst="rect">
            <a:avLst/>
          </a:prstGeom>
        </p:spPr>
      </p:pic>
      <p:sp>
        <p:nvSpPr>
          <p:cNvPr id="30722" name="Oval 2"/>
          <p:cNvSpPr>
            <a:spLocks noChangeArrowheads="1"/>
          </p:cNvSpPr>
          <p:nvPr/>
        </p:nvSpPr>
        <p:spPr bwMode="auto">
          <a:xfrm>
            <a:off x="6934200" y="2743200"/>
            <a:ext cx="533400" cy="533400"/>
          </a:xfrm>
          <a:prstGeom prst="ellipse">
            <a:avLst/>
          </a:prstGeom>
          <a:solidFill>
            <a:srgbClr val="272727"/>
          </a:solidFill>
          <a:ln w="31750">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30723" name="Rectangle 3"/>
          <p:cNvSpPr>
            <a:spLocks noChangeArrowheads="1"/>
          </p:cNvSpPr>
          <p:nvPr/>
        </p:nvSpPr>
        <p:spPr bwMode="auto">
          <a:xfrm>
            <a:off x="7467600" y="2971800"/>
            <a:ext cx="342900" cy="209550"/>
          </a:xfrm>
          <a:prstGeom prst="rect">
            <a:avLst/>
          </a:prstGeom>
          <a:solidFill>
            <a:srgbClr val="A5A5A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 y="6248400"/>
            <a:ext cx="8839200" cy="609600"/>
          </a:xfrm>
        </p:spPr>
        <p:txBody>
          <a:bodyPr/>
          <a:lstStyle/>
          <a:p>
            <a:r>
              <a:rPr lang="en-US" sz="2400" dirty="0" smtClean="0">
                <a:effectLst>
                  <a:outerShdw blurRad="38100" dist="38100" dir="2700000" algn="tl">
                    <a:srgbClr val="000000">
                      <a:alpha val="43137"/>
                    </a:srgbClr>
                  </a:outerShdw>
                </a:effectLst>
                <a:latin typeface="Book Antiqua" pitchFamily="18" charset="0"/>
              </a:rPr>
              <a:t>        (Mag. x7.500, 80 kV)                        (Mag. x15.000, 80 kV)</a:t>
            </a:r>
            <a:endParaRPr lang="en-US" dirty="0">
              <a:effectLst>
                <a:outerShdw blurRad="38100" dist="38100" dir="2700000" algn="tl">
                  <a:srgbClr val="000000">
                    <a:alpha val="43137"/>
                  </a:srgbClr>
                </a:outerShdw>
              </a:effectLst>
            </a:endParaRPr>
          </a:p>
        </p:txBody>
      </p:sp>
      <p:sp>
        <p:nvSpPr>
          <p:cNvPr id="7" name="Text Placeholder 2"/>
          <p:cNvSpPr txBox="1">
            <a:spLocks/>
          </p:cNvSpPr>
          <p:nvPr/>
        </p:nvSpPr>
        <p:spPr>
          <a:xfrm>
            <a:off x="228600" y="838200"/>
            <a:ext cx="8839200" cy="838200"/>
          </a:xfrm>
          <a:prstGeom prst="rect">
            <a:avLst/>
          </a:prstGeom>
        </p:spPr>
        <p:txBody>
          <a:bodyPr vert="horz" lIns="45720" rIns="45720" anchor="t">
            <a:noAutofit/>
          </a:bodyPr>
          <a:lstStyle/>
          <a:p>
            <a:pPr>
              <a:spcBef>
                <a:spcPct val="20000"/>
              </a:spcBef>
              <a:buClr>
                <a:schemeClr val="tx1"/>
              </a:buClr>
              <a:buSzPct val="95000"/>
            </a:pPr>
            <a:r>
              <a:rPr lang="en-US" sz="2250" dirty="0" smtClean="0">
                <a:effectLst>
                  <a:outerShdw blurRad="38100" dist="38100" dir="2700000" algn="tl">
                    <a:srgbClr val="000000">
                      <a:alpha val="43137"/>
                    </a:srgbClr>
                  </a:outerShdw>
                </a:effectLst>
                <a:latin typeface="Book Antiqua" pitchFamily="18" charset="0"/>
              </a:rPr>
              <a:t>TEM examination of 5-FU loaded BSA NPs revealed spherical particle with smooth surface and low level of agglomeration :</a:t>
            </a:r>
            <a:endParaRPr kumimoji="0" lang="en-US" sz="2250" b="0" i="0" u="none" strike="noStrike" kern="1200" cap="none" spc="0" normalizeH="0" baseline="0" noProof="0" dirty="0">
              <a:ln>
                <a:noFill/>
              </a:ln>
              <a:solidFill>
                <a:schemeClr val="tx1"/>
              </a:solidFill>
              <a:effectLst/>
              <a:uLnTx/>
              <a:uFillTx/>
              <a:latin typeface="+mn-lt"/>
              <a:ea typeface="+mn-ea"/>
              <a:cs typeface="+mn-cs"/>
            </a:endParaRPr>
          </a:p>
        </p:txBody>
      </p:sp>
      <p:pic>
        <p:nvPicPr>
          <p:cNvPr id="8" name="Picture 7" descr="L1.tif"/>
          <p:cNvPicPr/>
          <p:nvPr/>
        </p:nvPicPr>
        <p:blipFill>
          <a:blip r:embed="rId2" cstate="print"/>
          <a:srcRect b="4313"/>
          <a:stretch>
            <a:fillRect/>
          </a:stretch>
        </p:blipFill>
        <p:spPr>
          <a:xfrm>
            <a:off x="152400" y="1602230"/>
            <a:ext cx="4419600" cy="4646170"/>
          </a:xfrm>
          <a:prstGeom prst="rect">
            <a:avLst/>
          </a:prstGeom>
        </p:spPr>
      </p:pic>
      <p:pic>
        <p:nvPicPr>
          <p:cNvPr id="9" name="Picture 8" descr="L2.tif"/>
          <p:cNvPicPr/>
          <p:nvPr/>
        </p:nvPicPr>
        <p:blipFill>
          <a:blip r:embed="rId3" cstate="print"/>
          <a:srcRect t="18250" b="4250"/>
          <a:stretch>
            <a:fillRect/>
          </a:stretch>
        </p:blipFill>
        <p:spPr>
          <a:xfrm>
            <a:off x="4800600" y="1641765"/>
            <a:ext cx="4114800" cy="4572000"/>
          </a:xfrm>
          <a:prstGeom prst="rect">
            <a:avLst/>
          </a:prstGeom>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990600"/>
            <a:ext cx="8385048" cy="1509712"/>
          </a:xfrm>
        </p:spPr>
        <p:txBody>
          <a:bodyPr>
            <a:normAutofit/>
          </a:bodyPr>
          <a:lstStyle/>
          <a:p>
            <a:pPr lvl="0" algn="just">
              <a:buClr>
                <a:schemeClr val="tx1"/>
              </a:buClr>
              <a:buFont typeface="Wingdings" pitchFamily="2" charset="2"/>
              <a:buChar char="q"/>
            </a:pPr>
            <a:r>
              <a:rPr lang="en-US" sz="2300" u="sng" dirty="0" smtClean="0">
                <a:effectLst>
                  <a:outerShdw blurRad="38100" dist="38100" dir="2700000" algn="tl">
                    <a:srgbClr val="000000">
                      <a:alpha val="43137"/>
                    </a:srgbClr>
                  </a:outerShdw>
                </a:effectLst>
                <a:latin typeface="Book Antiqua" pitchFamily="18" charset="0"/>
              </a:rPr>
              <a:t>Particle Size Analyzer (PSA):</a:t>
            </a:r>
            <a:endParaRPr lang="en-US" sz="2300" dirty="0" smtClean="0">
              <a:effectLst>
                <a:outerShdw blurRad="38100" dist="38100" dir="2700000" algn="tl">
                  <a:srgbClr val="000000">
                    <a:alpha val="43137"/>
                  </a:srgbClr>
                </a:outerShdw>
              </a:effectLst>
              <a:latin typeface="Book Antiqua" pitchFamily="18" charset="0"/>
            </a:endParaRPr>
          </a:p>
          <a:p>
            <a:pPr marL="234950" algn="just">
              <a:lnSpc>
                <a:spcPct val="110000"/>
              </a:lnSpc>
              <a:buClr>
                <a:schemeClr val="tx1"/>
              </a:buClr>
            </a:pPr>
            <a:r>
              <a:rPr lang="en-US" sz="2300" dirty="0" smtClean="0">
                <a:effectLst>
                  <a:outerShdw blurRad="38100" dist="38100" dir="2700000" algn="tl">
                    <a:srgbClr val="000000">
                      <a:alpha val="43137"/>
                    </a:srgbClr>
                  </a:outerShdw>
                </a:effectLst>
                <a:latin typeface="Book Antiqua" pitchFamily="18" charset="0"/>
              </a:rPr>
              <a:t>The particle size distribution of blank BSA NPs  was carried out by PSA showed particle size with mean of 53 nm:</a:t>
            </a:r>
          </a:p>
        </p:txBody>
      </p:sp>
      <p:pic>
        <p:nvPicPr>
          <p:cNvPr id="5" name="Picture 4" descr="GNPS SOD CIT 0.6%.bmp"/>
          <p:cNvPicPr/>
          <p:nvPr/>
        </p:nvPicPr>
        <p:blipFill>
          <a:blip r:embed="rId2" cstate="print"/>
          <a:srcRect l="16380" t="30526" r="16234" b="19050"/>
          <a:stretch>
            <a:fillRect/>
          </a:stretch>
        </p:blipFill>
        <p:spPr>
          <a:xfrm>
            <a:off x="762000" y="2619374"/>
            <a:ext cx="7696200" cy="3400426"/>
          </a:xfrm>
          <a:prstGeom prst="rect">
            <a:avLst/>
          </a:prstGeom>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990600"/>
            <a:ext cx="8385048" cy="1295400"/>
          </a:xfrm>
        </p:spPr>
        <p:txBody>
          <a:bodyPr>
            <a:normAutofit lnSpcReduction="10000"/>
          </a:bodyPr>
          <a:lstStyle/>
          <a:p>
            <a:pPr algn="just">
              <a:lnSpc>
                <a:spcPct val="110000"/>
              </a:lnSpc>
              <a:buClr>
                <a:schemeClr val="tx1"/>
              </a:buClr>
            </a:pPr>
            <a:r>
              <a:rPr lang="en-US" sz="2600" dirty="0" smtClean="0">
                <a:effectLst>
                  <a:outerShdw blurRad="38100" dist="38100" dir="2700000" algn="tl">
                    <a:srgbClr val="000000">
                      <a:alpha val="43137"/>
                    </a:srgbClr>
                  </a:outerShdw>
                </a:effectLst>
                <a:latin typeface="Book Antiqua" pitchFamily="18" charset="0"/>
              </a:rPr>
              <a:t>The particle size distribution of 5-FU loaded BSA NPs was carried out by PSA showed particle size with mean of 70 nm:</a:t>
            </a:r>
          </a:p>
        </p:txBody>
      </p:sp>
      <p:pic>
        <p:nvPicPr>
          <p:cNvPr id="4" name="Picture 3"/>
          <p:cNvPicPr/>
          <p:nvPr/>
        </p:nvPicPr>
        <p:blipFill>
          <a:blip r:embed="rId2" cstate="print"/>
          <a:srcRect r="41679" b="67154"/>
          <a:stretch>
            <a:fillRect/>
          </a:stretch>
        </p:blipFill>
        <p:spPr bwMode="auto">
          <a:xfrm>
            <a:off x="685800" y="2514600"/>
            <a:ext cx="7696199" cy="3810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990600"/>
            <a:ext cx="7772400" cy="762000"/>
          </a:xfrm>
        </p:spPr>
        <p:txBody>
          <a:bodyPr>
            <a:normAutofit/>
          </a:bodyPr>
          <a:lstStyle/>
          <a:p>
            <a:pPr>
              <a:buClr>
                <a:schemeClr val="tx1"/>
              </a:buClr>
              <a:buFont typeface="Wingdings" pitchFamily="2" charset="2"/>
              <a:buChar char="q"/>
            </a:pPr>
            <a:r>
              <a:rPr lang="en-US" sz="4000" u="sng" dirty="0" smtClean="0">
                <a:effectLst>
                  <a:outerShdw blurRad="38100" dist="38100" dir="2700000" algn="tl">
                    <a:srgbClr val="000000">
                      <a:alpha val="43137"/>
                    </a:srgbClr>
                  </a:outerShdw>
                </a:effectLst>
                <a:latin typeface="Book Antiqua" pitchFamily="18" charset="0"/>
              </a:rPr>
              <a:t>Determination of DLE and EE:</a:t>
            </a:r>
            <a:endParaRPr lang="en-US" sz="4000" u="sng" dirty="0"/>
          </a:p>
        </p:txBody>
      </p:sp>
      <p:sp>
        <p:nvSpPr>
          <p:cNvPr id="4" name="Text Placeholder 2"/>
          <p:cNvSpPr txBox="1">
            <a:spLocks/>
          </p:cNvSpPr>
          <p:nvPr/>
        </p:nvSpPr>
        <p:spPr>
          <a:xfrm>
            <a:off x="609600" y="2286000"/>
            <a:ext cx="8153400" cy="3352800"/>
          </a:xfrm>
          <a:prstGeom prst="rect">
            <a:avLst/>
          </a:prstGeom>
        </p:spPr>
        <p:txBody>
          <a:bodyPr vert="horz" lIns="45720" rIns="45720" anchor="t">
            <a:normAutofit/>
          </a:bodyPr>
          <a:lstStyle/>
          <a:p>
            <a:pPr lvl="0" algn="just">
              <a:spcBef>
                <a:spcPct val="20000"/>
              </a:spcBef>
              <a:buClr>
                <a:schemeClr val="tx1"/>
              </a:buClr>
              <a:buSzPct val="95000"/>
            </a:pPr>
            <a:r>
              <a:rPr lang="en-US" sz="4000" dirty="0" smtClean="0">
                <a:effectLst>
                  <a:outerShdw blurRad="38100" dist="38100" dir="2700000" algn="tl">
                    <a:srgbClr val="000000">
                      <a:alpha val="43137"/>
                    </a:srgbClr>
                  </a:outerShdw>
                </a:effectLst>
                <a:latin typeface="Book Antiqua" pitchFamily="18" charset="0"/>
              </a:rPr>
              <a:t>Amount of entrapped 5-FU in BSA NPs was determined by drug loading efficiency (DLE) which was 19.23% and encapsulation efficacy (EE) which was 62.5%.</a:t>
            </a:r>
          </a:p>
          <a:p>
            <a:pPr lvl="0" algn="just">
              <a:spcBef>
                <a:spcPct val="20000"/>
              </a:spcBef>
              <a:buClr>
                <a:schemeClr val="tx1"/>
              </a:buClr>
              <a:buSzPct val="95000"/>
            </a:pPr>
            <a:endParaRPr kumimoji="0" lang="en-US" sz="4000" b="0" i="0" u="sng" strike="noStrike" kern="1200" cap="none" spc="0" normalizeH="0" baseline="0" noProof="0" dirty="0">
              <a:ln>
                <a:noFill/>
              </a:ln>
              <a:effectLst/>
              <a:uLnTx/>
              <a:uFillTx/>
              <a:latin typeface="+mn-lt"/>
              <a:ea typeface="+mn-ea"/>
              <a:cs typeface="+mn-cs"/>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6552" y="1371600"/>
            <a:ext cx="4194048" cy="5105400"/>
          </a:xfrm>
        </p:spPr>
        <p:txBody>
          <a:bodyPr>
            <a:noAutofit/>
          </a:bodyPr>
          <a:lstStyle/>
          <a:p>
            <a:pPr algn="just"/>
            <a:r>
              <a:rPr lang="en-US" sz="3200" dirty="0" smtClean="0">
                <a:effectLst>
                  <a:outerShdw blurRad="38100" dist="38100" dir="2700000" algn="tl">
                    <a:srgbClr val="000000">
                      <a:alpha val="43137"/>
                    </a:srgbClr>
                  </a:outerShdw>
                </a:effectLst>
              </a:rPr>
              <a:t>Comparing between release profiles of free drug and </a:t>
            </a:r>
            <a:r>
              <a:rPr lang="en-US" sz="3200" dirty="0" err="1" smtClean="0">
                <a:effectLst>
                  <a:outerShdw blurRad="38100" dist="38100" dir="2700000" algn="tl">
                    <a:srgbClr val="000000">
                      <a:alpha val="43137"/>
                    </a:srgbClr>
                  </a:outerShdw>
                </a:effectLst>
              </a:rPr>
              <a:t>nanoparticle</a:t>
            </a:r>
            <a:r>
              <a:rPr lang="en-US" sz="3200" dirty="0" smtClean="0">
                <a:effectLst>
                  <a:outerShdw blurRad="38100" dist="38100" dir="2700000" algn="tl">
                    <a:srgbClr val="000000">
                      <a:alpha val="43137"/>
                    </a:srgbClr>
                  </a:outerShdw>
                </a:effectLst>
              </a:rPr>
              <a:t> suspension confirms that this colloidal drug carrier is capable of releasing drug in a controlled manner with the ability of revealing burst release</a:t>
            </a:r>
          </a:p>
        </p:txBody>
      </p:sp>
      <p:pic>
        <p:nvPicPr>
          <p:cNvPr id="31746" name="Picture 2"/>
          <p:cNvPicPr>
            <a:picLocks noChangeAspect="1" noChangeArrowheads="1"/>
          </p:cNvPicPr>
          <p:nvPr/>
        </p:nvPicPr>
        <p:blipFill>
          <a:blip r:embed="rId2" cstate="print"/>
          <a:srcRect/>
          <a:stretch>
            <a:fillRect/>
          </a:stretch>
        </p:blipFill>
        <p:spPr bwMode="auto">
          <a:xfrm>
            <a:off x="5029200" y="781050"/>
            <a:ext cx="3886200" cy="5912874"/>
          </a:xfrm>
          <a:prstGeom prst="rect">
            <a:avLst/>
          </a:prstGeom>
          <a:noFill/>
          <a:ln w="9525">
            <a:noFill/>
            <a:miter lim="800000"/>
            <a:headEnd/>
            <a:tailEnd/>
          </a:ln>
        </p:spPr>
      </p:pic>
      <p:sp>
        <p:nvSpPr>
          <p:cNvPr id="5" name="Text Placeholder 2"/>
          <p:cNvSpPr txBox="1">
            <a:spLocks/>
          </p:cNvSpPr>
          <p:nvPr/>
        </p:nvSpPr>
        <p:spPr>
          <a:xfrm>
            <a:off x="381000" y="685800"/>
            <a:ext cx="4800600" cy="685800"/>
          </a:xfrm>
          <a:prstGeom prst="rect">
            <a:avLst/>
          </a:prstGeom>
        </p:spPr>
        <p:txBody>
          <a:bodyPr vert="horz" lIns="45720" rIns="45720" anchor="t">
            <a:noAutofit/>
          </a:bodyPr>
          <a:lstStyle/>
          <a:p>
            <a:pPr marL="0" marR="0" lvl="0" indent="0" algn="l" defTabSz="914400" rtl="0" eaLnBrk="1" fontAlgn="auto" latinLnBrk="0" hangingPunct="1">
              <a:lnSpc>
                <a:spcPct val="100000"/>
              </a:lnSpc>
              <a:spcBef>
                <a:spcPct val="20000"/>
              </a:spcBef>
              <a:spcAft>
                <a:spcPts val="0"/>
              </a:spcAft>
              <a:buClr>
                <a:schemeClr val="tx1"/>
              </a:buClr>
              <a:buSzPct val="95000"/>
              <a:buFont typeface="Wingdings" pitchFamily="2" charset="2"/>
              <a:buChar char="q"/>
              <a:tabLst/>
              <a:defRPr/>
            </a:pPr>
            <a:r>
              <a:rPr kumimoji="0" lang="en-US" sz="3200" b="0" i="0" u="sng"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Book Antiqua" pitchFamily="18" charset="0"/>
                <a:ea typeface="+mn-ea"/>
                <a:cs typeface="+mn-cs"/>
              </a:rPr>
              <a:t>In vitro release profile:</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838200"/>
            <a:ext cx="8534400" cy="1828800"/>
          </a:xfrm>
        </p:spPr>
        <p:txBody>
          <a:bodyPr>
            <a:noAutofit/>
          </a:bodyPr>
          <a:lstStyle/>
          <a:p>
            <a:pPr algn="just"/>
            <a:r>
              <a:rPr lang="en-US" sz="2100" dirty="0" smtClean="0">
                <a:effectLst>
                  <a:outerShdw blurRad="38100" dist="38100" dir="2700000" algn="tl">
                    <a:srgbClr val="000000">
                      <a:alpha val="43137"/>
                    </a:srgbClr>
                  </a:outerShdw>
                </a:effectLst>
                <a:latin typeface="Book Antiqua" pitchFamily="18" charset="0"/>
              </a:rPr>
              <a:t>Exposure to US accelerated the release of 5-FU from the NPs, the in vitro drug release of 5-FU under the effect of US reached 50% in the first 24 hrs compared with 33.3% in the absence of US. After 48 hrs the effect reached 76% compared with 53.8%, and then after 72 hrs the effect reached 87.5% compared with 67.4%:</a:t>
            </a:r>
          </a:p>
          <a:p>
            <a:pPr algn="just"/>
            <a:endParaRPr lang="en-US" sz="2100" dirty="0">
              <a:effectLst>
                <a:outerShdw blurRad="38100" dist="38100" dir="2700000" algn="tl">
                  <a:srgbClr val="000000">
                    <a:alpha val="43137"/>
                  </a:srgbClr>
                </a:outerShdw>
              </a:effectLst>
              <a:latin typeface="Book Antiqua" pitchFamily="18" charset="0"/>
            </a:endParaRPr>
          </a:p>
        </p:txBody>
      </p:sp>
      <p:pic>
        <p:nvPicPr>
          <p:cNvPr id="4" name="Picture 3" descr="Screenshot 2015-08-03 06.50.24.png"/>
          <p:cNvPicPr>
            <a:picLocks noChangeAspect="1"/>
          </p:cNvPicPr>
          <p:nvPr/>
        </p:nvPicPr>
        <p:blipFill>
          <a:blip r:embed="rId2" cstate="print"/>
          <a:stretch>
            <a:fillRect/>
          </a:stretch>
        </p:blipFill>
        <p:spPr>
          <a:xfrm>
            <a:off x="685800" y="2523253"/>
            <a:ext cx="7871483" cy="4258547"/>
          </a:xfrm>
          <a:prstGeom prst="rect">
            <a:avLst/>
          </a:prstGeom>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990600"/>
            <a:ext cx="8458200" cy="1524000"/>
          </a:xfrm>
        </p:spPr>
        <p:txBody>
          <a:bodyPr/>
          <a:lstStyle/>
          <a:p>
            <a:r>
              <a:rPr lang="en-US" dirty="0" smtClean="0">
                <a:effectLst>
                  <a:outerShdw blurRad="38100" dist="38100" dir="2700000" algn="tl">
                    <a:srgbClr val="000000">
                      <a:alpha val="43137"/>
                    </a:srgbClr>
                  </a:outerShdw>
                </a:effectLst>
              </a:rPr>
              <a:t>The comparison showed a higher release percentage with the use of US. A maximum release of 5-FU under the effect of US reached 97% after 96 hrs, while maximum release of 88.9 % reached after 144 hrs from NPs in the absence of US irradiation:</a:t>
            </a:r>
          </a:p>
        </p:txBody>
      </p:sp>
      <p:pic>
        <p:nvPicPr>
          <p:cNvPr id="4" name="Picture 3" descr="Screenshot 2015-08-03 06.58.47.png"/>
          <p:cNvPicPr>
            <a:picLocks noChangeAspect="1"/>
          </p:cNvPicPr>
          <p:nvPr/>
        </p:nvPicPr>
        <p:blipFill>
          <a:blip r:embed="rId2" cstate="print"/>
          <a:stretch>
            <a:fillRect/>
          </a:stretch>
        </p:blipFill>
        <p:spPr>
          <a:xfrm>
            <a:off x="483006" y="2571364"/>
            <a:ext cx="7975194" cy="3753236"/>
          </a:xfrm>
          <a:prstGeom prst="rect">
            <a:avLst/>
          </a:prstGeom>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457200"/>
            <a:ext cx="7772400" cy="1362456"/>
          </a:xfrm>
        </p:spPr>
        <p:txBody>
          <a:bodyPr>
            <a:normAutofit/>
          </a:bodyPr>
          <a:lstStyle/>
          <a:p>
            <a:pPr lvl="0" algn="just"/>
            <a:r>
              <a:rPr lang="en-US" sz="4000" b="1" dirty="0" smtClean="0">
                <a:solidFill>
                  <a:schemeClr val="tx1"/>
                </a:solidFill>
                <a:latin typeface="Book Antiqua" pitchFamily="18" charset="0"/>
              </a:rPr>
              <a:t>Grouping and Induction of HCC</a:t>
            </a:r>
            <a:br>
              <a:rPr lang="en-US" sz="4000" b="1" dirty="0" smtClean="0">
                <a:solidFill>
                  <a:schemeClr val="tx1"/>
                </a:solidFill>
                <a:latin typeface="Book Antiqua" pitchFamily="18" charset="0"/>
              </a:rPr>
            </a:br>
            <a:r>
              <a:rPr lang="en-US" sz="2700" dirty="0" smtClean="0">
                <a:solidFill>
                  <a:schemeClr val="tx1"/>
                </a:solidFill>
                <a:latin typeface="Book Antiqua" pitchFamily="18" charset="0"/>
              </a:rPr>
              <a:t>Our study was carried out on:</a:t>
            </a:r>
            <a:endParaRPr lang="en-US" sz="2700" b="1" dirty="0">
              <a:solidFill>
                <a:schemeClr val="tx1"/>
              </a:solidFill>
              <a:latin typeface="Book Antiqua" pitchFamily="18" charset="0"/>
            </a:endParaRPr>
          </a:p>
        </p:txBody>
      </p:sp>
      <p:pic>
        <p:nvPicPr>
          <p:cNvPr id="3" name="Picture 2" descr="Screenshot 2015-08-02 07.53.41.png"/>
          <p:cNvPicPr>
            <a:picLocks noChangeAspect="1"/>
          </p:cNvPicPr>
          <p:nvPr/>
        </p:nvPicPr>
        <p:blipFill>
          <a:blip r:embed="rId2" cstate="print"/>
          <a:stretch>
            <a:fillRect/>
          </a:stretch>
        </p:blipFill>
        <p:spPr>
          <a:xfrm>
            <a:off x="685801" y="1886201"/>
            <a:ext cx="7772400" cy="4819399"/>
          </a:xfrm>
          <a:prstGeom prst="rect">
            <a:avLst/>
          </a:prstGeom>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914400"/>
            <a:ext cx="8763000" cy="1057656"/>
          </a:xfrm>
        </p:spPr>
        <p:txBody>
          <a:bodyPr>
            <a:noAutofit/>
          </a:bodyPr>
          <a:lstStyle/>
          <a:p>
            <a:r>
              <a:rPr lang="en-US" sz="3200" b="1" dirty="0" smtClean="0">
                <a:solidFill>
                  <a:schemeClr val="tx1"/>
                </a:solidFill>
                <a:latin typeface="Book Antiqua" pitchFamily="18" charset="0"/>
              </a:rPr>
              <a:t>After 33 days, animals were sacrificed for biochemical and </a:t>
            </a:r>
            <a:r>
              <a:rPr lang="en-US" sz="3200" b="1" dirty="0" err="1" smtClean="0">
                <a:solidFill>
                  <a:schemeClr val="tx1"/>
                </a:solidFill>
                <a:latin typeface="Book Antiqua" pitchFamily="18" charset="0"/>
              </a:rPr>
              <a:t>histopathological</a:t>
            </a:r>
            <a:r>
              <a:rPr lang="en-US" sz="3200" b="1" dirty="0" smtClean="0">
                <a:solidFill>
                  <a:schemeClr val="tx1"/>
                </a:solidFill>
                <a:latin typeface="Book Antiqua" pitchFamily="18" charset="0"/>
              </a:rPr>
              <a:t> parameters:</a:t>
            </a:r>
            <a:endParaRPr lang="en-US" sz="3200" b="1" dirty="0">
              <a:solidFill>
                <a:schemeClr val="tx1"/>
              </a:solidFill>
              <a:latin typeface="Book Antiqua" pitchFamily="18" charset="0"/>
            </a:endParaRPr>
          </a:p>
        </p:txBody>
      </p:sp>
      <p:sp>
        <p:nvSpPr>
          <p:cNvPr id="3" name="Content Placeholder 2"/>
          <p:cNvSpPr>
            <a:spLocks noGrp="1"/>
          </p:cNvSpPr>
          <p:nvPr>
            <p:ph type="body" idx="1"/>
          </p:nvPr>
        </p:nvSpPr>
        <p:spPr>
          <a:xfrm>
            <a:off x="228600" y="2057400"/>
            <a:ext cx="8686800" cy="4267200"/>
          </a:xfrm>
        </p:spPr>
        <p:txBody>
          <a:bodyPr>
            <a:noAutofit/>
          </a:bodyPr>
          <a:lstStyle/>
          <a:p>
            <a:pPr lvl="0" algn="just">
              <a:buClr>
                <a:schemeClr val="tx1"/>
              </a:buClr>
              <a:buFont typeface="Wingdings" pitchFamily="2" charset="2"/>
              <a:buChar char="q"/>
            </a:pPr>
            <a:r>
              <a:rPr lang="en-US" sz="2800" u="sng" dirty="0" smtClean="0">
                <a:effectLst>
                  <a:outerShdw blurRad="38100" dist="38100" dir="2700000" algn="tl">
                    <a:srgbClr val="000000">
                      <a:alpha val="43137"/>
                    </a:srgbClr>
                  </a:outerShdw>
                </a:effectLst>
                <a:latin typeface="Book Antiqua" pitchFamily="18" charset="0"/>
              </a:rPr>
              <a:t>Biochemical:</a:t>
            </a:r>
          </a:p>
          <a:p>
            <a:pPr marL="619125" lvl="0" indent="-273050" algn="just">
              <a:buClr>
                <a:schemeClr val="tx1"/>
              </a:buClr>
              <a:buFont typeface="Wingdings" pitchFamily="2" charset="2"/>
              <a:buChar char="§"/>
            </a:pPr>
            <a:r>
              <a:rPr lang="en-US" sz="2800" dirty="0" smtClean="0">
                <a:effectLst>
                  <a:outerShdw blurRad="38100" dist="38100" dir="2700000" algn="tl">
                    <a:srgbClr val="000000">
                      <a:alpha val="43137"/>
                    </a:srgbClr>
                  </a:outerShdw>
                </a:effectLst>
                <a:latin typeface="Book Antiqua" pitchFamily="18" charset="0"/>
              </a:rPr>
              <a:t>Hepatic </a:t>
            </a:r>
            <a:r>
              <a:rPr lang="en-US" sz="2800" dirty="0" err="1" smtClean="0">
                <a:effectLst>
                  <a:outerShdw blurRad="38100" dist="38100" dir="2700000" algn="tl">
                    <a:srgbClr val="000000">
                      <a:alpha val="43137"/>
                    </a:srgbClr>
                  </a:outerShdw>
                </a:effectLst>
                <a:latin typeface="Book Antiqua" pitchFamily="18" charset="0"/>
              </a:rPr>
              <a:t>malondialdehyde</a:t>
            </a:r>
            <a:r>
              <a:rPr lang="en-US" sz="2800" dirty="0" smtClean="0">
                <a:effectLst>
                  <a:outerShdw blurRad="38100" dist="38100" dir="2700000" algn="tl">
                    <a:srgbClr val="000000">
                      <a:alpha val="43137"/>
                    </a:srgbClr>
                  </a:outerShdw>
                </a:effectLst>
                <a:latin typeface="Book Antiqua" pitchFamily="18" charset="0"/>
              </a:rPr>
              <a:t> (MDA) level</a:t>
            </a:r>
          </a:p>
          <a:p>
            <a:pPr marL="619125" lvl="0" indent="-273050" algn="just">
              <a:buClr>
                <a:schemeClr val="tx1"/>
              </a:buClr>
              <a:buFont typeface="Wingdings" pitchFamily="2" charset="2"/>
              <a:buChar char="§"/>
            </a:pPr>
            <a:r>
              <a:rPr lang="en-US" sz="2800" dirty="0" smtClean="0">
                <a:effectLst>
                  <a:outerShdw blurRad="38100" dist="38100" dir="2700000" algn="tl">
                    <a:srgbClr val="000000">
                      <a:alpha val="43137"/>
                    </a:srgbClr>
                  </a:outerShdw>
                </a:effectLst>
                <a:latin typeface="Book Antiqua" pitchFamily="18" charset="0"/>
              </a:rPr>
              <a:t>Serum and hepatic ALT activity.</a:t>
            </a:r>
          </a:p>
          <a:p>
            <a:pPr lvl="0" algn="just">
              <a:buClr>
                <a:schemeClr val="tx1"/>
              </a:buClr>
              <a:buFont typeface="Wingdings" pitchFamily="2" charset="2"/>
              <a:buChar char="q"/>
            </a:pPr>
            <a:endParaRPr lang="en-US" sz="2800" u="sng" dirty="0" smtClean="0">
              <a:effectLst>
                <a:outerShdw blurRad="38100" dist="38100" dir="2700000" algn="tl">
                  <a:srgbClr val="000000">
                    <a:alpha val="43137"/>
                  </a:srgbClr>
                </a:outerShdw>
              </a:effectLst>
              <a:latin typeface="Book Antiqua" pitchFamily="18" charset="0"/>
            </a:endParaRPr>
          </a:p>
          <a:p>
            <a:pPr lvl="0" algn="just">
              <a:buClr>
                <a:schemeClr val="tx1"/>
              </a:buClr>
              <a:buFont typeface="Wingdings" pitchFamily="2" charset="2"/>
              <a:buChar char="q"/>
            </a:pPr>
            <a:r>
              <a:rPr lang="en-US" sz="2800" u="sng" dirty="0" err="1" smtClean="0">
                <a:effectLst>
                  <a:outerShdw blurRad="38100" dist="38100" dir="2700000" algn="tl">
                    <a:srgbClr val="000000">
                      <a:alpha val="43137"/>
                    </a:srgbClr>
                  </a:outerShdw>
                </a:effectLst>
                <a:latin typeface="Book Antiqua" pitchFamily="18" charset="0"/>
              </a:rPr>
              <a:t>Histopathological</a:t>
            </a:r>
            <a:r>
              <a:rPr lang="en-US" sz="2800" u="sng" dirty="0" smtClean="0">
                <a:effectLst>
                  <a:outerShdw blurRad="38100" dist="38100" dir="2700000" algn="tl">
                    <a:srgbClr val="000000">
                      <a:alpha val="43137"/>
                    </a:srgbClr>
                  </a:outerShdw>
                </a:effectLst>
                <a:latin typeface="Book Antiqua" pitchFamily="18" charset="0"/>
              </a:rPr>
              <a:t>:</a:t>
            </a:r>
          </a:p>
          <a:p>
            <a:pPr marL="623888" indent="-333375" algn="just">
              <a:buClr>
                <a:schemeClr val="tx1"/>
              </a:buClr>
              <a:buFont typeface="Wingdings" pitchFamily="2" charset="2"/>
              <a:buChar char="§"/>
            </a:pPr>
            <a:r>
              <a:rPr lang="en-US" sz="2800" dirty="0" err="1" smtClean="0">
                <a:effectLst>
                  <a:outerShdw blurRad="38100" dist="38100" dir="2700000" algn="tl">
                    <a:srgbClr val="000000">
                      <a:alpha val="43137"/>
                    </a:srgbClr>
                  </a:outerShdw>
                </a:effectLst>
                <a:latin typeface="Book Antiqua" pitchFamily="18" charset="0"/>
              </a:rPr>
              <a:t>Histomorphological</a:t>
            </a:r>
            <a:r>
              <a:rPr lang="en-US" sz="2800" dirty="0" smtClean="0">
                <a:effectLst>
                  <a:outerShdw blurRad="38100" dist="38100" dir="2700000" algn="tl">
                    <a:srgbClr val="000000">
                      <a:alpha val="43137"/>
                    </a:srgbClr>
                  </a:outerShdw>
                </a:effectLst>
                <a:latin typeface="Book Antiqua" pitchFamily="18" charset="0"/>
              </a:rPr>
              <a:t> changes  </a:t>
            </a:r>
          </a:p>
          <a:p>
            <a:pPr marL="623888" indent="-333375" algn="just">
              <a:buClr>
                <a:schemeClr val="tx1"/>
              </a:buClr>
              <a:buFont typeface="Wingdings" pitchFamily="2" charset="2"/>
              <a:buChar char="§"/>
            </a:pPr>
            <a:r>
              <a:rPr lang="en-US" sz="2800" dirty="0" err="1" smtClean="0">
                <a:effectLst>
                  <a:outerShdw blurRad="38100" dist="38100" dir="2700000" algn="tl">
                    <a:srgbClr val="000000">
                      <a:alpha val="43137"/>
                    </a:srgbClr>
                  </a:outerShdw>
                </a:effectLst>
                <a:latin typeface="Book Antiqua" pitchFamily="18" charset="0"/>
              </a:rPr>
              <a:t>Histochemistry</a:t>
            </a:r>
            <a:r>
              <a:rPr lang="en-US" sz="2800" dirty="0" smtClean="0">
                <a:effectLst>
                  <a:outerShdw blurRad="38100" dist="38100" dir="2700000" algn="tl">
                    <a:srgbClr val="000000">
                      <a:alpha val="43137"/>
                    </a:srgbClr>
                  </a:outerShdw>
                </a:effectLst>
                <a:latin typeface="Book Antiqua" pitchFamily="18" charset="0"/>
              </a:rPr>
              <a:t> of alkaline </a:t>
            </a:r>
            <a:r>
              <a:rPr lang="en-US" sz="2800" dirty="0" err="1" smtClean="0">
                <a:effectLst>
                  <a:outerShdw blurRad="38100" dist="38100" dir="2700000" algn="tl">
                    <a:srgbClr val="000000">
                      <a:alpha val="43137"/>
                    </a:srgbClr>
                  </a:outerShdw>
                </a:effectLst>
                <a:latin typeface="Book Antiqua" pitchFamily="18" charset="0"/>
              </a:rPr>
              <a:t>phosphatase</a:t>
            </a:r>
            <a:r>
              <a:rPr lang="en-US" sz="2800" dirty="0" smtClean="0">
                <a:effectLst>
                  <a:outerShdw blurRad="38100" dist="38100" dir="2700000" algn="tl">
                    <a:srgbClr val="000000">
                      <a:alpha val="43137"/>
                    </a:srgbClr>
                  </a:outerShdw>
                </a:effectLst>
                <a:latin typeface="Book Antiqua" pitchFamily="18" charset="0"/>
              </a:rPr>
              <a:t> (ALP)</a:t>
            </a:r>
          </a:p>
          <a:p>
            <a:pPr marL="623888" indent="-333375">
              <a:buClr>
                <a:schemeClr val="tx1"/>
              </a:buClr>
              <a:buFont typeface="Wingdings" pitchFamily="2" charset="2"/>
              <a:buChar char="§"/>
            </a:pPr>
            <a:r>
              <a:rPr lang="en-US" sz="2800" dirty="0" smtClean="0">
                <a:effectLst>
                  <a:outerShdw blurRad="38100" dist="38100" dir="2700000" algn="tl">
                    <a:srgbClr val="000000">
                      <a:alpha val="43137"/>
                    </a:srgbClr>
                  </a:outerShdw>
                </a:effectLst>
                <a:latin typeface="Book Antiqua" pitchFamily="18" charset="0"/>
              </a:rPr>
              <a:t>Alpha-fetoprotein (AFP) </a:t>
            </a:r>
            <a:r>
              <a:rPr lang="en-US" sz="2800" dirty="0" err="1" smtClean="0">
                <a:effectLst>
                  <a:outerShdw blurRad="38100" dist="38100" dir="2700000" algn="tl">
                    <a:srgbClr val="000000">
                      <a:alpha val="43137"/>
                    </a:srgbClr>
                  </a:outerShdw>
                </a:effectLst>
                <a:latin typeface="Book Antiqua" pitchFamily="18" charset="0"/>
              </a:rPr>
              <a:t>immunohistochemicaly</a:t>
            </a:r>
            <a:r>
              <a:rPr lang="en-US" sz="2800" dirty="0" smtClean="0">
                <a:effectLst>
                  <a:outerShdw blurRad="38100" dist="38100" dir="2700000" algn="tl">
                    <a:srgbClr val="000000">
                      <a:alpha val="43137"/>
                    </a:srgbClr>
                  </a:outerShdw>
                </a:effectLst>
                <a:latin typeface="Book Antiqua" pitchFamily="18" charset="0"/>
              </a:rPr>
              <a:t>.</a:t>
            </a:r>
            <a:endParaRPr lang="en-US" sz="2800" dirty="0">
              <a:effectLst>
                <a:outerShdw blurRad="38100" dist="38100" dir="2700000" algn="tl">
                  <a:srgbClr val="000000">
                    <a:alpha val="43137"/>
                  </a:srgbClr>
                </a:outerShdw>
              </a:effectLst>
              <a:latin typeface="Book Antiqua" pitchFamily="18" charset="0"/>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86800" cy="533400"/>
          </a:xfrm>
        </p:spPr>
        <p:txBody>
          <a:bodyPr>
            <a:noAutofit/>
          </a:bodyPr>
          <a:lstStyle/>
          <a:p>
            <a:r>
              <a:rPr lang="en-US" sz="3200" cap="none" dirty="0" smtClean="0">
                <a:solidFill>
                  <a:schemeClr val="tx1"/>
                </a:solidFill>
                <a:effectLst>
                  <a:outerShdw blurRad="38100" dist="38100" dir="2700000" algn="tl">
                    <a:srgbClr val="000000">
                      <a:alpha val="43137"/>
                    </a:srgbClr>
                  </a:outerShdw>
                </a:effectLst>
                <a:latin typeface="Book Antiqua" pitchFamily="18" charset="0"/>
              </a:rPr>
              <a:t>Hepatic MDA Level During HCC Induction</a:t>
            </a:r>
            <a:endParaRPr lang="en-US" sz="3200" cap="none" dirty="0">
              <a:solidFill>
                <a:schemeClr val="tx1"/>
              </a:solidFill>
              <a:effectLst>
                <a:outerShdw blurRad="38100" dist="38100" dir="2700000" algn="tl">
                  <a:srgbClr val="000000">
                    <a:alpha val="43137"/>
                  </a:srgbClr>
                </a:outerShdw>
              </a:effectLst>
              <a:latin typeface="Book Antiqua" pitchFamily="18" charset="0"/>
            </a:endParaRPr>
          </a:p>
        </p:txBody>
      </p:sp>
      <p:sp>
        <p:nvSpPr>
          <p:cNvPr id="6" name="Content Placeholder 2"/>
          <p:cNvSpPr txBox="1">
            <a:spLocks/>
          </p:cNvSpPr>
          <p:nvPr/>
        </p:nvSpPr>
        <p:spPr>
          <a:xfrm>
            <a:off x="381000" y="5715000"/>
            <a:ext cx="8458200" cy="914400"/>
          </a:xfrm>
          <a:prstGeom prst="rect">
            <a:avLst/>
          </a:prstGeom>
        </p:spPr>
        <p:txBody>
          <a:bodyPr vert="horz">
            <a:normAutofit/>
          </a:bodyPr>
          <a:lstStyle/>
          <a:p>
            <a:pPr marL="234950" indent="-234950" algn="just">
              <a:buClr>
                <a:schemeClr val="tx1"/>
              </a:buClr>
              <a:buFont typeface="Wingdings" pitchFamily="2" charset="2"/>
              <a:buChar char="q"/>
            </a:pPr>
            <a:r>
              <a:rPr lang="en-US" sz="2000" dirty="0" smtClean="0">
                <a:effectLst>
                  <a:outerShdw blurRad="38100" dist="38100" dir="2700000" algn="tl">
                    <a:srgbClr val="000000">
                      <a:alpha val="43137"/>
                    </a:srgbClr>
                  </a:outerShdw>
                </a:effectLst>
                <a:latin typeface="Book Antiqua" pitchFamily="18" charset="0"/>
              </a:rPr>
              <a:t>MDA was significantly increased in DAB + PB</a:t>
            </a:r>
            <a:r>
              <a:rPr lang="ar-SA" sz="2000" dirty="0" smtClean="0">
                <a:effectLst>
                  <a:outerShdw blurRad="38100" dist="38100" dir="2700000" algn="tl">
                    <a:srgbClr val="000000">
                      <a:alpha val="43137"/>
                    </a:srgbClr>
                  </a:outerShdw>
                </a:effectLst>
                <a:latin typeface="Book Antiqua" pitchFamily="18" charset="0"/>
              </a:rPr>
              <a:t>‏</a:t>
            </a:r>
            <a:r>
              <a:rPr lang="en-US" sz="2000" dirty="0" smtClean="0">
                <a:effectLst>
                  <a:outerShdw blurRad="38100" dist="38100" dir="2700000" algn="tl">
                    <a:srgbClr val="000000">
                      <a:alpha val="43137"/>
                    </a:srgbClr>
                  </a:outerShdw>
                </a:effectLst>
                <a:latin typeface="Book Antiqua" pitchFamily="18" charset="0"/>
              </a:rPr>
              <a:t> feeding group of mice at all intervals when compared to the control group.</a:t>
            </a:r>
          </a:p>
        </p:txBody>
      </p:sp>
      <p:pic>
        <p:nvPicPr>
          <p:cNvPr id="33794" name="Picture 2"/>
          <p:cNvPicPr>
            <a:picLocks noChangeAspect="1" noChangeArrowheads="1"/>
          </p:cNvPicPr>
          <p:nvPr/>
        </p:nvPicPr>
        <p:blipFill>
          <a:blip r:embed="rId2" cstate="print"/>
          <a:srcRect/>
          <a:stretch>
            <a:fillRect/>
          </a:stretch>
        </p:blipFill>
        <p:spPr bwMode="auto">
          <a:xfrm>
            <a:off x="939082" y="1569965"/>
            <a:ext cx="7290518" cy="385327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530352" y="5424488"/>
            <a:ext cx="7772400" cy="1509712"/>
          </a:xfrm>
        </p:spPr>
        <p:txBody>
          <a:bodyPr>
            <a:normAutofit/>
          </a:bodyPr>
          <a:lstStyle/>
          <a:p>
            <a:pPr algn="ctr">
              <a:lnSpc>
                <a:spcPct val="120000"/>
              </a:lnSpc>
              <a:buNone/>
            </a:pPr>
            <a:r>
              <a:rPr lang="en-US" dirty="0" smtClean="0">
                <a:effectLst>
                  <a:outerShdw blurRad="38100" dist="38100" dir="2700000" algn="tl">
                    <a:srgbClr val="000000">
                      <a:alpha val="43137"/>
                    </a:srgbClr>
                  </a:outerShdw>
                </a:effectLst>
                <a:latin typeface="Book Antiqua" pitchFamily="18" charset="0"/>
              </a:rPr>
              <a:t>DAB + PB feeding  caused a highly significant progressive increase in serum and hepatic ALT activity at all intervals when compared to the control group.</a:t>
            </a:r>
          </a:p>
        </p:txBody>
      </p:sp>
      <p:sp>
        <p:nvSpPr>
          <p:cNvPr id="4" name="Content Placeholder 2"/>
          <p:cNvSpPr txBox="1">
            <a:spLocks/>
          </p:cNvSpPr>
          <p:nvPr/>
        </p:nvSpPr>
        <p:spPr>
          <a:xfrm>
            <a:off x="304800" y="914400"/>
            <a:ext cx="4038600" cy="533400"/>
          </a:xfrm>
          <a:prstGeom prst="rect">
            <a:avLst/>
          </a:prstGeom>
        </p:spPr>
        <p:txBody>
          <a:bodyPr vert="horz" lIns="91440" tIns="45720" rIns="91440" bIns="45720" rtlCol="0">
            <a:normAutofit fontScale="85000" lnSpcReduction="10000"/>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effectLst>
                  <a:outerShdw blurRad="38100" dist="38100" dir="2700000" algn="tl">
                    <a:srgbClr val="000000">
                      <a:alpha val="43137"/>
                    </a:srgbClr>
                  </a:outerShdw>
                </a:effectLst>
                <a:uLnTx/>
                <a:uFillTx/>
                <a:latin typeface="Book Antiqua" pitchFamily="18" charset="0"/>
              </a:rPr>
              <a:t>    Serum ALT activity: </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a:ln>
                <a:noFill/>
              </a:ln>
              <a:effectLst>
                <a:outerShdw blurRad="38100" dist="38100" dir="2700000" algn="tl">
                  <a:srgbClr val="000000">
                    <a:alpha val="43137"/>
                  </a:srgbClr>
                </a:outerShdw>
              </a:effectLst>
              <a:uLnTx/>
              <a:uFillTx/>
              <a:latin typeface="Book Antiqua" pitchFamily="18" charset="0"/>
            </a:endParaRPr>
          </a:p>
        </p:txBody>
      </p:sp>
      <p:sp>
        <p:nvSpPr>
          <p:cNvPr id="5" name="Content Placeholder 2"/>
          <p:cNvSpPr txBox="1">
            <a:spLocks/>
          </p:cNvSpPr>
          <p:nvPr/>
        </p:nvSpPr>
        <p:spPr>
          <a:xfrm>
            <a:off x="4724400" y="914400"/>
            <a:ext cx="4038600" cy="457200"/>
          </a:xfrm>
          <a:prstGeom prst="rect">
            <a:avLst/>
          </a:prstGeom>
        </p:spPr>
        <p:txBody>
          <a:bodyPr vert="horz" lIns="91440" tIns="45720" rIns="91440" bIns="45720" rtlCol="0">
            <a:normAutofit fontScale="85000" lnSpcReduction="20000"/>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effectLst>
                  <a:outerShdw blurRad="38100" dist="38100" dir="2700000" algn="tl">
                    <a:srgbClr val="000000">
                      <a:alpha val="43137"/>
                    </a:srgbClr>
                  </a:outerShdw>
                </a:effectLst>
                <a:uLnTx/>
                <a:uFillTx/>
                <a:latin typeface="Book Antiqua" pitchFamily="18" charset="0"/>
              </a:rPr>
              <a:t>    Hepatic ALT activity: </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a:ln>
                <a:noFill/>
              </a:ln>
              <a:effectLst>
                <a:outerShdw blurRad="38100" dist="38100" dir="2700000" algn="tl">
                  <a:srgbClr val="000000">
                    <a:alpha val="43137"/>
                  </a:srgbClr>
                </a:outerShdw>
              </a:effectLst>
              <a:uLnTx/>
              <a:uFillTx/>
              <a:latin typeface="Book Antiqua" pitchFamily="18" charset="0"/>
            </a:endParaRPr>
          </a:p>
        </p:txBody>
      </p:sp>
      <p:pic>
        <p:nvPicPr>
          <p:cNvPr id="32770" name="Picture 2"/>
          <p:cNvPicPr>
            <a:picLocks noChangeAspect="1" noChangeArrowheads="1"/>
          </p:cNvPicPr>
          <p:nvPr/>
        </p:nvPicPr>
        <p:blipFill>
          <a:blip r:embed="rId2" cstate="print"/>
          <a:srcRect l="3119" t="2959" r="4873"/>
          <a:stretch>
            <a:fillRect/>
          </a:stretch>
        </p:blipFill>
        <p:spPr bwMode="auto">
          <a:xfrm>
            <a:off x="152400" y="1447800"/>
            <a:ext cx="4495800" cy="3886200"/>
          </a:xfrm>
          <a:prstGeom prst="rect">
            <a:avLst/>
          </a:prstGeom>
          <a:noFill/>
          <a:ln w="9525">
            <a:noFill/>
            <a:miter lim="800000"/>
            <a:headEnd/>
            <a:tailEnd/>
          </a:ln>
        </p:spPr>
      </p:pic>
      <p:pic>
        <p:nvPicPr>
          <p:cNvPr id="32771" name="Picture 3"/>
          <p:cNvPicPr>
            <a:picLocks noChangeAspect="1" noChangeArrowheads="1"/>
          </p:cNvPicPr>
          <p:nvPr/>
        </p:nvPicPr>
        <p:blipFill>
          <a:blip r:embed="rId3" cstate="print"/>
          <a:srcRect l="3297"/>
          <a:stretch>
            <a:fillRect/>
          </a:stretch>
        </p:blipFill>
        <p:spPr bwMode="auto">
          <a:xfrm>
            <a:off x="4800600" y="1447800"/>
            <a:ext cx="4191000" cy="3886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228600" y="1143000"/>
            <a:ext cx="8610600" cy="5257800"/>
          </a:xfrm>
        </p:spPr>
        <p:txBody>
          <a:bodyPr>
            <a:noAutofit/>
          </a:bodyPr>
          <a:lstStyle/>
          <a:p>
            <a:pPr marL="234950" indent="-234950" algn="just">
              <a:buClr>
                <a:schemeClr val="tx1"/>
              </a:buClr>
              <a:buFont typeface="Wingdings" pitchFamily="2" charset="2"/>
              <a:buChar char="q"/>
            </a:pPr>
            <a:r>
              <a:rPr lang="en-US" sz="2400" dirty="0" smtClean="0">
                <a:effectLst>
                  <a:outerShdw blurRad="38100" dist="38100" dir="2700000" algn="tl">
                    <a:srgbClr val="000000">
                      <a:alpha val="43137"/>
                    </a:srgbClr>
                  </a:outerShdw>
                </a:effectLst>
                <a:latin typeface="Book Antiqua" pitchFamily="18" charset="0"/>
              </a:rPr>
              <a:t>Treated mice showed improvement mostly after the use of 5-FU loaded BSA NPs and exposed to US.</a:t>
            </a:r>
          </a:p>
          <a:p>
            <a:pPr marL="234950" indent="-234950" algn="just">
              <a:buClr>
                <a:schemeClr val="tx1"/>
              </a:buClr>
              <a:buFont typeface="Wingdings" pitchFamily="2" charset="2"/>
              <a:buChar char="q"/>
            </a:pPr>
            <a:endParaRPr lang="en-US" sz="2400" dirty="0" smtClean="0">
              <a:effectLst>
                <a:outerShdw blurRad="38100" dist="38100" dir="2700000" algn="tl">
                  <a:srgbClr val="000000">
                    <a:alpha val="43137"/>
                  </a:srgbClr>
                </a:outerShdw>
              </a:effectLst>
              <a:latin typeface="Book Antiqua" pitchFamily="18" charset="0"/>
            </a:endParaRPr>
          </a:p>
          <a:p>
            <a:pPr marL="234950" indent="-234950" algn="just">
              <a:buClr>
                <a:schemeClr val="tx1"/>
              </a:buClr>
              <a:buFont typeface="Wingdings" pitchFamily="2" charset="2"/>
              <a:buChar char="q"/>
            </a:pPr>
            <a:r>
              <a:rPr lang="en-US" sz="2400" dirty="0" smtClean="0">
                <a:effectLst>
                  <a:outerShdw blurRad="38100" dist="38100" dir="2700000" algn="tl">
                    <a:srgbClr val="000000">
                      <a:alpha val="43137"/>
                    </a:srgbClr>
                  </a:outerShdw>
                </a:effectLst>
                <a:latin typeface="Book Antiqua" pitchFamily="18" charset="0"/>
              </a:rPr>
              <a:t>By measuring the biochemical parameters, hepatic MDA compared with mice bearing the liver nodules showed decreased levels by 9% and 58% after being treated with free 5-FU, and treated with 5-FU loaded BSA NPs respectively.</a:t>
            </a:r>
          </a:p>
          <a:p>
            <a:pPr marL="234950" indent="-234950" algn="just">
              <a:buClr>
                <a:schemeClr val="tx1"/>
              </a:buClr>
              <a:buFont typeface="Wingdings" pitchFamily="2" charset="2"/>
              <a:buChar char="q"/>
            </a:pPr>
            <a:endParaRPr lang="en-US" sz="2400" dirty="0" smtClean="0">
              <a:effectLst>
                <a:outerShdw blurRad="38100" dist="38100" dir="2700000" algn="tl">
                  <a:srgbClr val="000000">
                    <a:alpha val="43137"/>
                  </a:srgbClr>
                </a:outerShdw>
              </a:effectLst>
              <a:latin typeface="Book Antiqua" pitchFamily="18" charset="0"/>
            </a:endParaRPr>
          </a:p>
          <a:p>
            <a:pPr marL="234950" indent="-234950" algn="just">
              <a:buClr>
                <a:schemeClr val="tx1"/>
              </a:buClr>
              <a:buFont typeface="Wingdings" pitchFamily="2" charset="2"/>
              <a:buChar char="q"/>
            </a:pPr>
            <a:r>
              <a:rPr lang="en-US" sz="2400" dirty="0" smtClean="0">
                <a:effectLst>
                  <a:outerShdw blurRad="38100" dist="38100" dir="2700000" algn="tl">
                    <a:srgbClr val="000000">
                      <a:alpha val="43137"/>
                    </a:srgbClr>
                  </a:outerShdw>
                </a:effectLst>
                <a:latin typeface="Book Antiqua" pitchFamily="18" charset="0"/>
              </a:rPr>
              <a:t>While compared with mice bearing the liver nodules and exposed to US showed decrease levels by 27% and 75% after being treated with free 5-FU and exposed to US, and being treated with 5-FU loaded BSA NPs and exposed to US respectively.</a:t>
            </a:r>
            <a:endParaRPr lang="en-US" sz="2400" dirty="0">
              <a:effectLst>
                <a:outerShdw blurRad="38100" dist="38100" dir="2700000" algn="tl">
                  <a:srgbClr val="000000">
                    <a:alpha val="43137"/>
                  </a:srgbClr>
                </a:outerShdw>
              </a:effectLst>
              <a:latin typeface="Book Antiqua" pitchFamily="18"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228600" y="1676400"/>
            <a:ext cx="3962400" cy="4267200"/>
          </a:xfrm>
        </p:spPr>
        <p:txBody>
          <a:bodyPr>
            <a:noAutofit/>
          </a:bodyPr>
          <a:lstStyle/>
          <a:p>
            <a:pPr marL="234950" indent="-234950" algn="just">
              <a:buClr>
                <a:schemeClr val="tx1"/>
              </a:buClr>
              <a:buSzPct val="100000"/>
              <a:buFont typeface="Wingdings" pitchFamily="2" charset="2"/>
              <a:buChar char="§"/>
            </a:pPr>
            <a:r>
              <a:rPr lang="en-US" sz="2000" dirty="0" smtClean="0">
                <a:solidFill>
                  <a:schemeClr val="tx1"/>
                </a:solidFill>
                <a:effectLst>
                  <a:outerShdw blurRad="38100" dist="38100" dir="2700000" algn="tl">
                    <a:srgbClr val="000000">
                      <a:alpha val="43137"/>
                    </a:srgbClr>
                  </a:outerShdw>
                </a:effectLst>
                <a:latin typeface="Book Antiqua" pitchFamily="18" charset="0"/>
              </a:rPr>
              <a:t>Group B showed no significant decrease, while group C caused a highly significant decrease compared to group A.</a:t>
            </a:r>
          </a:p>
          <a:p>
            <a:pPr marL="234950" indent="-234950" algn="just">
              <a:buClr>
                <a:schemeClr val="tx1"/>
              </a:buClr>
              <a:buSzPct val="100000"/>
              <a:buFont typeface="Wingdings" pitchFamily="2" charset="2"/>
              <a:buChar char="§"/>
            </a:pPr>
            <a:r>
              <a:rPr lang="en-US" sz="2000" dirty="0" smtClean="0">
                <a:solidFill>
                  <a:schemeClr val="tx1"/>
                </a:solidFill>
                <a:effectLst>
                  <a:outerShdw blurRad="38100" dist="38100" dir="2700000" algn="tl">
                    <a:srgbClr val="000000">
                      <a:alpha val="43137"/>
                    </a:srgbClr>
                  </a:outerShdw>
                </a:effectLst>
                <a:latin typeface="Book Antiqua" pitchFamily="18" charset="0"/>
              </a:rPr>
              <a:t>A significant decrease was obtained when compared group C with B.</a:t>
            </a:r>
          </a:p>
          <a:p>
            <a:pPr marL="234950" indent="-234950" algn="just">
              <a:buClr>
                <a:schemeClr val="tx1"/>
              </a:buClr>
              <a:buSzPct val="100000"/>
              <a:buFont typeface="Wingdings" pitchFamily="2" charset="2"/>
              <a:buChar char="§"/>
            </a:pPr>
            <a:r>
              <a:rPr lang="en-US" sz="2000" dirty="0" smtClean="0">
                <a:solidFill>
                  <a:schemeClr val="tx1"/>
                </a:solidFill>
                <a:effectLst>
                  <a:outerShdw blurRad="38100" dist="38100" dir="2700000" algn="tl">
                    <a:srgbClr val="000000">
                      <a:alpha val="43137"/>
                    </a:srgbClr>
                  </a:outerShdw>
                </a:effectLst>
                <a:latin typeface="Book Antiqua" pitchFamily="18" charset="0"/>
              </a:rPr>
              <a:t>Exposing mice to US caused more significant decrease in group C compared to group A. Within the same group, a significant decline in groups B and C.</a:t>
            </a:r>
          </a:p>
        </p:txBody>
      </p:sp>
      <p:sp>
        <p:nvSpPr>
          <p:cNvPr id="4" name="Content Placeholder 2"/>
          <p:cNvSpPr txBox="1">
            <a:spLocks/>
          </p:cNvSpPr>
          <p:nvPr/>
        </p:nvSpPr>
        <p:spPr>
          <a:xfrm>
            <a:off x="152400" y="990600"/>
            <a:ext cx="7924800" cy="685800"/>
          </a:xfrm>
          <a:prstGeom prst="rect">
            <a:avLst/>
          </a:prstGeom>
        </p:spPr>
        <p:txBody>
          <a:bodyPr vert="horz" lIns="91440" tIns="45720" rIns="91440" bIns="45720" rtlCol="0">
            <a:noAutofit/>
          </a:bodyPr>
          <a:lstStyle/>
          <a:p>
            <a:pPr marL="342900" marR="0" lvl="0" indent="-342900" algn="just" defTabSz="914400" rtl="0" eaLnBrk="1" fontAlgn="auto" latinLnBrk="0" hangingPunct="1">
              <a:lnSpc>
                <a:spcPct val="100000"/>
              </a:lnSpc>
              <a:spcBef>
                <a:spcPct val="20000"/>
              </a:spcBef>
              <a:spcAft>
                <a:spcPts val="0"/>
              </a:spcAft>
              <a:buClr>
                <a:schemeClr val="tx1"/>
              </a:buClr>
              <a:buSzTx/>
              <a:tabLst/>
              <a:defRPr/>
            </a:pPr>
            <a:r>
              <a:rPr kumimoji="0" lang="en-US" sz="3500" b="1" i="0" strike="noStrike" kern="1200" cap="none" spc="0" normalizeH="0" baseline="0" noProof="0" dirty="0" smtClean="0">
                <a:ln>
                  <a:noFill/>
                </a:ln>
                <a:effectLst>
                  <a:outerShdw blurRad="38100" dist="38100" dir="2700000" algn="tl">
                    <a:srgbClr val="000000">
                      <a:alpha val="43137"/>
                    </a:srgbClr>
                  </a:outerShdw>
                </a:effectLst>
                <a:uLnTx/>
                <a:uFillTx/>
                <a:latin typeface="Book Antiqua" pitchFamily="18" charset="0"/>
              </a:rPr>
              <a:t>Hepatic MDA level: </a:t>
            </a:r>
          </a:p>
          <a:p>
            <a:pPr marL="342900" marR="0" lvl="0" indent="-342900" algn="just" defTabSz="914400" rtl="0" eaLnBrk="1" fontAlgn="auto" latinLnBrk="0" hangingPunct="1">
              <a:lnSpc>
                <a:spcPct val="100000"/>
              </a:lnSpc>
              <a:spcBef>
                <a:spcPct val="20000"/>
              </a:spcBef>
              <a:spcAft>
                <a:spcPts val="0"/>
              </a:spcAft>
              <a:buClr>
                <a:schemeClr val="tx1"/>
              </a:buClr>
              <a:buSzTx/>
              <a:tabLst/>
              <a:defRPr/>
            </a:pPr>
            <a:endParaRPr kumimoji="0" lang="en-US" sz="3500" b="1" i="0" strike="noStrike" kern="1200" cap="none" spc="0" normalizeH="0" baseline="0" noProof="0" dirty="0">
              <a:ln>
                <a:noFill/>
              </a:ln>
              <a:effectLst>
                <a:outerShdw blurRad="38100" dist="38100" dir="2700000" algn="tl">
                  <a:srgbClr val="000000">
                    <a:alpha val="43137"/>
                  </a:srgbClr>
                </a:outerShdw>
              </a:effectLst>
              <a:uLnTx/>
              <a:uFillTx/>
              <a:latin typeface="Book Antiqua" pitchFamily="18" charset="0"/>
            </a:endParaRPr>
          </a:p>
        </p:txBody>
      </p:sp>
      <p:sp>
        <p:nvSpPr>
          <p:cNvPr id="5" name="Content Placeholder 2"/>
          <p:cNvSpPr txBox="1">
            <a:spLocks/>
          </p:cNvSpPr>
          <p:nvPr/>
        </p:nvSpPr>
        <p:spPr>
          <a:xfrm>
            <a:off x="76200" y="5867400"/>
            <a:ext cx="8458200" cy="609600"/>
          </a:xfrm>
          <a:prstGeom prst="rect">
            <a:avLst/>
          </a:prstGeom>
        </p:spPr>
        <p:txBody>
          <a:bodyPr vert="horz" lIns="91440" tIns="45720" rIns="91440" bIns="45720" rtlCol="0">
            <a:noAutofit/>
          </a:bodyPr>
          <a:lstStyle/>
          <a:p>
            <a:pPr marL="342900" lvl="0" indent="-231775" algn="just">
              <a:spcBef>
                <a:spcPct val="20000"/>
              </a:spcBef>
              <a:buClr>
                <a:schemeClr val="tx1"/>
              </a:buClr>
              <a:buFont typeface="Wingdings" pitchFamily="2" charset="2"/>
              <a:buChar char="§"/>
              <a:defRPr/>
            </a:pPr>
            <a:r>
              <a:rPr lang="en-US" sz="2000" dirty="0" smtClean="0">
                <a:effectLst>
                  <a:outerShdw blurRad="38100" dist="38100" dir="2700000" algn="tl">
                    <a:srgbClr val="000000">
                      <a:alpha val="43137"/>
                    </a:srgbClr>
                  </a:outerShdw>
                </a:effectLst>
                <a:latin typeface="Book Antiqua" pitchFamily="18" charset="0"/>
              </a:rPr>
              <a:t>The best correction in MDA level was obtained in the group received 5-FU loaded BSA and exposed to US.</a:t>
            </a:r>
            <a:endParaRPr kumimoji="0" lang="en-US" sz="2000" i="0" strike="noStrike" kern="1200" cap="none" spc="0" normalizeH="0" baseline="0" noProof="0" dirty="0">
              <a:ln>
                <a:noFill/>
              </a:ln>
              <a:effectLst>
                <a:outerShdw blurRad="38100" dist="38100" dir="2700000" algn="tl">
                  <a:srgbClr val="000000">
                    <a:alpha val="43137"/>
                  </a:srgbClr>
                </a:outerShdw>
              </a:effectLst>
              <a:uLnTx/>
              <a:uFillTx/>
              <a:latin typeface="Book Antiqua" pitchFamily="18" charset="0"/>
            </a:endParaRPr>
          </a:p>
        </p:txBody>
      </p:sp>
      <p:pic>
        <p:nvPicPr>
          <p:cNvPr id="32" name="Picture 31" descr="Screenshot 2015-08-03 08.10.43.png"/>
          <p:cNvPicPr>
            <a:picLocks noChangeAspect="1"/>
          </p:cNvPicPr>
          <p:nvPr/>
        </p:nvPicPr>
        <p:blipFill>
          <a:blip r:embed="rId3" cstate="print"/>
          <a:stretch>
            <a:fillRect/>
          </a:stretch>
        </p:blipFill>
        <p:spPr>
          <a:xfrm>
            <a:off x="4471912" y="1676400"/>
            <a:ext cx="4443488" cy="3810000"/>
          </a:xfrm>
          <a:prstGeom prst="rect">
            <a:avLst/>
          </a:prstGeom>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152400" y="1371600"/>
            <a:ext cx="8763000" cy="4648200"/>
          </a:xfrm>
        </p:spPr>
        <p:txBody>
          <a:bodyPr>
            <a:noAutofit/>
          </a:bodyPr>
          <a:lstStyle/>
          <a:p>
            <a:pPr marL="346075" indent="-346075" algn="just">
              <a:buClr>
                <a:schemeClr val="tx1"/>
              </a:buClr>
              <a:buFont typeface="Wingdings" pitchFamily="2" charset="2"/>
              <a:buChar char="q"/>
            </a:pPr>
            <a:r>
              <a:rPr lang="en-US" sz="2800" dirty="0" smtClean="0">
                <a:effectLst>
                  <a:outerShdw blurRad="38100" dist="38100" dir="2700000" algn="tl">
                    <a:srgbClr val="000000">
                      <a:alpha val="43137"/>
                    </a:srgbClr>
                  </a:outerShdw>
                </a:effectLst>
                <a:latin typeface="Book Antiqua" pitchFamily="18" charset="0"/>
              </a:rPr>
              <a:t>Serum ALT compared with mice bearing the liver nodules showed decreased levels by 10% and 36% after being treated with free 5-FU, and treated with 5-FU loaded BSA NPs respectively.</a:t>
            </a:r>
          </a:p>
          <a:p>
            <a:pPr algn="just">
              <a:buClr>
                <a:schemeClr val="tx1"/>
              </a:buClr>
              <a:buFont typeface="Wingdings" pitchFamily="2" charset="2"/>
              <a:buChar char="q"/>
            </a:pPr>
            <a:endParaRPr lang="en-US" sz="2800" dirty="0" smtClean="0">
              <a:effectLst>
                <a:outerShdw blurRad="38100" dist="38100" dir="2700000" algn="tl">
                  <a:srgbClr val="000000">
                    <a:alpha val="43137"/>
                  </a:srgbClr>
                </a:outerShdw>
              </a:effectLst>
              <a:latin typeface="Book Antiqua" pitchFamily="18" charset="0"/>
            </a:endParaRPr>
          </a:p>
          <a:p>
            <a:pPr marL="346075" indent="-346075" algn="just">
              <a:buClr>
                <a:schemeClr val="tx1"/>
              </a:buClr>
              <a:buFont typeface="Wingdings" pitchFamily="2" charset="2"/>
              <a:buChar char="q"/>
            </a:pPr>
            <a:r>
              <a:rPr lang="en-US" sz="2800" dirty="0" smtClean="0">
                <a:effectLst>
                  <a:outerShdw blurRad="38100" dist="38100" dir="2700000" algn="tl">
                    <a:srgbClr val="000000">
                      <a:alpha val="43137"/>
                    </a:srgbClr>
                  </a:outerShdw>
                </a:effectLst>
                <a:latin typeface="Book Antiqua" pitchFamily="18" charset="0"/>
              </a:rPr>
              <a:t>While compared with mice bearing the liver nodules and exposed to US, it showed decreased levels by 25% and 50% after being treated with free 5-FU and exposed to US, and being treated with 5-FU loaded BSA NPs and exposed to US respectively.</a:t>
            </a:r>
            <a:endParaRPr lang="en-US" sz="2800" dirty="0">
              <a:effectLst>
                <a:outerShdw blurRad="38100" dist="38100" dir="2700000" algn="tl">
                  <a:srgbClr val="000000">
                    <a:alpha val="43137"/>
                  </a:srgbClr>
                </a:outerShdw>
              </a:effectLst>
              <a:latin typeface="Book Antiqua" pitchFamily="18" charset="0"/>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a:spLocks noGrp="1"/>
          </p:cNvSpPr>
          <p:nvPr>
            <p:ph type="body" idx="1"/>
          </p:nvPr>
        </p:nvSpPr>
        <p:spPr>
          <a:xfrm>
            <a:off x="228600" y="1600200"/>
            <a:ext cx="4267200" cy="4114800"/>
          </a:xfrm>
        </p:spPr>
        <p:txBody>
          <a:bodyPr>
            <a:noAutofit/>
          </a:bodyPr>
          <a:lstStyle/>
          <a:p>
            <a:pPr marL="111125" indent="-111125" algn="just">
              <a:buClr>
                <a:schemeClr val="tx1"/>
              </a:buClr>
              <a:buSzPct val="100000"/>
              <a:buFont typeface="Wingdings" pitchFamily="2" charset="2"/>
              <a:buChar char="§"/>
            </a:pPr>
            <a:r>
              <a:rPr lang="en-US" sz="2000" dirty="0" smtClean="0">
                <a:effectLst>
                  <a:outerShdw blurRad="38100" dist="38100" dir="2700000" algn="tl">
                    <a:srgbClr val="000000">
                      <a:alpha val="43137"/>
                    </a:srgbClr>
                  </a:outerShdw>
                </a:effectLst>
                <a:latin typeface="Book Antiqua" pitchFamily="18" charset="0"/>
              </a:rPr>
              <a:t>Group B showed no significant difference, while group C caused a highly significant decrease compared to group A.</a:t>
            </a:r>
          </a:p>
          <a:p>
            <a:pPr marL="111125" indent="-111125" algn="just">
              <a:buClr>
                <a:schemeClr val="tx1"/>
              </a:buClr>
              <a:buSzPct val="100000"/>
              <a:buFont typeface="Wingdings" pitchFamily="2" charset="2"/>
              <a:buChar char="§"/>
            </a:pPr>
            <a:r>
              <a:rPr lang="en-US" sz="2000" dirty="0" smtClean="0">
                <a:effectLst>
                  <a:outerShdw blurRad="38100" dist="38100" dir="2700000" algn="tl">
                    <a:srgbClr val="000000">
                      <a:alpha val="43137"/>
                    </a:srgbClr>
                  </a:outerShdw>
                </a:effectLst>
                <a:latin typeface="Book Antiqua" pitchFamily="18" charset="0"/>
              </a:rPr>
              <a:t>A non-significant decrease was obtained when compared     group C with B.</a:t>
            </a:r>
          </a:p>
          <a:p>
            <a:pPr marL="111125" indent="-111125" algn="just">
              <a:buClr>
                <a:schemeClr val="tx1"/>
              </a:buClr>
              <a:buSzPct val="100000"/>
              <a:buFont typeface="Wingdings" pitchFamily="2" charset="2"/>
              <a:buChar char="§"/>
            </a:pPr>
            <a:r>
              <a:rPr lang="en-US" sz="2000" dirty="0" smtClean="0">
                <a:effectLst>
                  <a:outerShdw blurRad="38100" dist="38100" dir="2700000" algn="tl">
                    <a:srgbClr val="000000">
                      <a:alpha val="43137"/>
                    </a:srgbClr>
                  </a:outerShdw>
                </a:effectLst>
                <a:latin typeface="Book Antiqua" pitchFamily="18" charset="0"/>
              </a:rPr>
              <a:t>Exposing mice to US caused more significant decrease in group C compared to group A. Within the same group, a significant decline in group C only.</a:t>
            </a:r>
          </a:p>
        </p:txBody>
      </p:sp>
      <p:sp>
        <p:nvSpPr>
          <p:cNvPr id="4" name="Content Placeholder 2"/>
          <p:cNvSpPr txBox="1">
            <a:spLocks/>
          </p:cNvSpPr>
          <p:nvPr/>
        </p:nvSpPr>
        <p:spPr>
          <a:xfrm>
            <a:off x="76200" y="914401"/>
            <a:ext cx="5943600" cy="457199"/>
          </a:xfrm>
          <a:prstGeom prst="rect">
            <a:avLst/>
          </a:prstGeom>
        </p:spPr>
        <p:txBody>
          <a:bodyPr vert="horz" lIns="91440" tIns="45720" rIns="91440" bIns="45720" rtlCol="0">
            <a:noAutofit/>
          </a:bodyPr>
          <a:lstStyle/>
          <a:p>
            <a:pPr marL="342900" marR="0" lvl="0" indent="-342900" defTabSz="914400" rtl="0" eaLnBrk="1" fontAlgn="auto" latinLnBrk="0" hangingPunct="1">
              <a:lnSpc>
                <a:spcPct val="100000"/>
              </a:lnSpc>
              <a:spcBef>
                <a:spcPct val="20000"/>
              </a:spcBef>
              <a:spcAft>
                <a:spcPts val="0"/>
              </a:spcAft>
              <a:buClr>
                <a:schemeClr val="tx1"/>
              </a:buClr>
              <a:buSzTx/>
              <a:tabLst/>
              <a:defRPr/>
            </a:pPr>
            <a:r>
              <a:rPr kumimoji="0" lang="en-US" sz="3500" b="1" i="0" strike="noStrike" kern="1200" cap="none" spc="0" normalizeH="0" baseline="0" noProof="0" dirty="0" smtClean="0">
                <a:ln>
                  <a:noFill/>
                </a:ln>
                <a:effectLst>
                  <a:outerShdw blurRad="38100" dist="38100" dir="2700000" algn="tl">
                    <a:srgbClr val="000000">
                      <a:alpha val="43137"/>
                    </a:srgbClr>
                  </a:outerShdw>
                </a:effectLst>
                <a:uLnTx/>
                <a:uFillTx/>
                <a:latin typeface="Book Antiqua" pitchFamily="18" charset="0"/>
              </a:rPr>
              <a:t>Serum ALT activity: </a:t>
            </a:r>
          </a:p>
          <a:p>
            <a:pPr marL="342900" marR="0" lvl="0" indent="-342900" defTabSz="914400" rtl="0" eaLnBrk="1" fontAlgn="auto" latinLnBrk="0" hangingPunct="1">
              <a:lnSpc>
                <a:spcPct val="100000"/>
              </a:lnSpc>
              <a:spcBef>
                <a:spcPct val="20000"/>
              </a:spcBef>
              <a:spcAft>
                <a:spcPts val="0"/>
              </a:spcAft>
              <a:buClr>
                <a:schemeClr val="tx1"/>
              </a:buClr>
              <a:buSzTx/>
              <a:tabLst/>
              <a:defRPr/>
            </a:pPr>
            <a:endParaRPr kumimoji="0" lang="en-US" sz="3500" b="1" i="0" strike="noStrike" kern="1200" cap="none" spc="0" normalizeH="0" baseline="0" noProof="0" dirty="0">
              <a:ln>
                <a:noFill/>
              </a:ln>
              <a:effectLst>
                <a:outerShdw blurRad="38100" dist="38100" dir="2700000" algn="tl">
                  <a:srgbClr val="000000">
                    <a:alpha val="43137"/>
                  </a:srgbClr>
                </a:outerShdw>
              </a:effectLst>
              <a:uLnTx/>
              <a:uFillTx/>
              <a:latin typeface="Book Antiqua" pitchFamily="18" charset="0"/>
            </a:endParaRPr>
          </a:p>
        </p:txBody>
      </p:sp>
      <p:sp>
        <p:nvSpPr>
          <p:cNvPr id="6" name="Content Placeholder 2"/>
          <p:cNvSpPr txBox="1">
            <a:spLocks/>
          </p:cNvSpPr>
          <p:nvPr/>
        </p:nvSpPr>
        <p:spPr>
          <a:xfrm>
            <a:off x="76200" y="5562600"/>
            <a:ext cx="8534400" cy="838200"/>
          </a:xfrm>
          <a:prstGeom prst="rect">
            <a:avLst/>
          </a:prstGeom>
        </p:spPr>
        <p:txBody>
          <a:bodyPr vert="horz" lIns="91440" tIns="45720" rIns="91440" bIns="45720" rtlCol="0">
            <a:noAutofit/>
          </a:bodyPr>
          <a:lstStyle/>
          <a:p>
            <a:pPr marL="234950" lvl="0" indent="-123825" algn="just">
              <a:spcBef>
                <a:spcPct val="20000"/>
              </a:spcBef>
              <a:buClr>
                <a:schemeClr val="tx1"/>
              </a:buClr>
              <a:buFont typeface="Wingdings" pitchFamily="2" charset="2"/>
              <a:buChar char="§"/>
              <a:defRPr/>
            </a:pPr>
            <a:r>
              <a:rPr lang="en-US" sz="2000" dirty="0" smtClean="0">
                <a:effectLst>
                  <a:outerShdw blurRad="38100" dist="38100" dir="2700000" algn="tl">
                    <a:srgbClr val="000000">
                      <a:alpha val="43137"/>
                    </a:srgbClr>
                  </a:outerShdw>
                </a:effectLst>
                <a:latin typeface="Book Antiqua" pitchFamily="18" charset="0"/>
              </a:rPr>
              <a:t>The best correction in ALT activity was obtained in the group received 5-FU loaded BSA and exposed to US.</a:t>
            </a:r>
            <a:endParaRPr kumimoji="0" lang="en-US" sz="2000" b="0" i="0" strike="noStrike" kern="1200" cap="none" spc="0" normalizeH="0" baseline="0" noProof="0" dirty="0">
              <a:ln>
                <a:noFill/>
              </a:ln>
              <a:effectLst>
                <a:outerShdw blurRad="38100" dist="38100" dir="2700000" algn="tl">
                  <a:srgbClr val="000000">
                    <a:alpha val="43137"/>
                  </a:srgbClr>
                </a:outerShdw>
              </a:effectLst>
              <a:uLnTx/>
              <a:uFillTx/>
              <a:latin typeface="Book Antiqua" pitchFamily="18" charset="0"/>
            </a:endParaRPr>
          </a:p>
        </p:txBody>
      </p:sp>
      <p:pic>
        <p:nvPicPr>
          <p:cNvPr id="26" name="Picture 25" descr="Screenshot 2015-08-03 08.15.11.png"/>
          <p:cNvPicPr>
            <a:picLocks noChangeAspect="1"/>
          </p:cNvPicPr>
          <p:nvPr/>
        </p:nvPicPr>
        <p:blipFill>
          <a:blip r:embed="rId2" cstate="print"/>
          <a:stretch>
            <a:fillRect/>
          </a:stretch>
        </p:blipFill>
        <p:spPr>
          <a:xfrm>
            <a:off x="4666646" y="1647576"/>
            <a:ext cx="4324954" cy="3562847"/>
          </a:xfrm>
          <a:prstGeom prst="rect">
            <a:avLst/>
          </a:prstGeom>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381000" y="1371600"/>
            <a:ext cx="8458200" cy="4724400"/>
          </a:xfrm>
        </p:spPr>
        <p:txBody>
          <a:bodyPr>
            <a:noAutofit/>
          </a:bodyPr>
          <a:lstStyle/>
          <a:p>
            <a:pPr marL="290513" indent="-290513" algn="just">
              <a:buClr>
                <a:schemeClr val="tx1"/>
              </a:buClr>
              <a:buFont typeface="Wingdings" pitchFamily="2" charset="2"/>
              <a:buChar char="q"/>
            </a:pPr>
            <a:r>
              <a:rPr lang="en-US" sz="2800" dirty="0" smtClean="0">
                <a:effectLst>
                  <a:outerShdw blurRad="38100" dist="38100" dir="2700000" algn="tl">
                    <a:srgbClr val="000000">
                      <a:alpha val="43137"/>
                    </a:srgbClr>
                  </a:outerShdw>
                </a:effectLst>
                <a:latin typeface="Book Antiqua" pitchFamily="18" charset="0"/>
              </a:rPr>
              <a:t>Hepatic ALT compared with mice bearing the liver nodules showed decrease levels by 19% and 30% after being treated with free 5-FU, and treated with 5-FU loaded BSA NPs respectively.</a:t>
            </a:r>
          </a:p>
          <a:p>
            <a:pPr marL="290513" indent="-290513" algn="just">
              <a:buClr>
                <a:schemeClr val="tx1"/>
              </a:buClr>
              <a:buFont typeface="Wingdings" pitchFamily="2" charset="2"/>
              <a:buChar char="q"/>
            </a:pPr>
            <a:endParaRPr lang="en-US" sz="2800" dirty="0" smtClean="0">
              <a:effectLst>
                <a:outerShdw blurRad="38100" dist="38100" dir="2700000" algn="tl">
                  <a:srgbClr val="000000">
                    <a:alpha val="43137"/>
                  </a:srgbClr>
                </a:outerShdw>
              </a:effectLst>
              <a:latin typeface="Book Antiqua" pitchFamily="18" charset="0"/>
            </a:endParaRPr>
          </a:p>
          <a:p>
            <a:pPr marL="290513" indent="-290513" algn="just">
              <a:buClr>
                <a:schemeClr val="tx1"/>
              </a:buClr>
              <a:buFont typeface="Wingdings" pitchFamily="2" charset="2"/>
              <a:buChar char="q"/>
            </a:pPr>
            <a:r>
              <a:rPr lang="en-US" sz="2800" dirty="0" smtClean="0">
                <a:effectLst>
                  <a:outerShdw blurRad="38100" dist="38100" dir="2700000" algn="tl">
                    <a:srgbClr val="000000">
                      <a:alpha val="43137"/>
                    </a:srgbClr>
                  </a:outerShdw>
                </a:effectLst>
                <a:latin typeface="Book Antiqua" pitchFamily="18" charset="0"/>
              </a:rPr>
              <a:t>While compared with mice bearing the liver nodules and exposed to US showed decrease levels by 0% and 53% after being treated with free 5-FU and exposed to US, and being treated with 5-FU loaded BSA NPs and exposed to US respectively.</a:t>
            </a:r>
            <a:endParaRPr lang="en-US" sz="2800" dirty="0">
              <a:effectLst>
                <a:outerShdw blurRad="38100" dist="38100" dir="2700000" algn="tl">
                  <a:srgbClr val="000000">
                    <a:alpha val="43137"/>
                  </a:srgbClr>
                </a:outerShdw>
              </a:effectLst>
              <a:latin typeface="Book Antiqua" pitchFamily="18" charset="0"/>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0" y="1614488"/>
            <a:ext cx="4419600" cy="3948112"/>
          </a:xfrm>
        </p:spPr>
        <p:txBody>
          <a:bodyPr>
            <a:noAutofit/>
          </a:bodyPr>
          <a:lstStyle/>
          <a:p>
            <a:pPr marL="346075" indent="-234950" algn="just">
              <a:buClr>
                <a:schemeClr val="tx1"/>
              </a:buClr>
              <a:buSzPct val="100000"/>
              <a:buFont typeface="Wingdings" pitchFamily="2" charset="2"/>
              <a:buChar char="§"/>
            </a:pPr>
            <a:r>
              <a:rPr lang="en-US" sz="2000" dirty="0" smtClean="0">
                <a:solidFill>
                  <a:schemeClr val="tx1"/>
                </a:solidFill>
                <a:effectLst>
                  <a:outerShdw blurRad="38100" dist="38100" dir="2700000" algn="tl">
                    <a:srgbClr val="000000">
                      <a:alpha val="43137"/>
                    </a:srgbClr>
                  </a:outerShdw>
                </a:effectLst>
                <a:latin typeface="Book Antiqua" pitchFamily="18" charset="0"/>
              </a:rPr>
              <a:t>Group B showed a significant decrease, while group C caused a highly significant decrease compared to group A.</a:t>
            </a:r>
          </a:p>
          <a:p>
            <a:pPr marL="346075" indent="-234950" algn="just">
              <a:buClr>
                <a:schemeClr val="tx1"/>
              </a:buClr>
              <a:buSzPct val="100000"/>
              <a:buFont typeface="Wingdings" pitchFamily="2" charset="2"/>
              <a:buChar char="§"/>
            </a:pPr>
            <a:r>
              <a:rPr lang="en-US" sz="2000" dirty="0" smtClean="0">
                <a:solidFill>
                  <a:schemeClr val="tx1"/>
                </a:solidFill>
                <a:effectLst>
                  <a:outerShdw blurRad="38100" dist="38100" dir="2700000" algn="tl">
                    <a:srgbClr val="000000">
                      <a:alpha val="43137"/>
                    </a:srgbClr>
                  </a:outerShdw>
                </a:effectLst>
                <a:latin typeface="Book Antiqua" pitchFamily="18" charset="0"/>
              </a:rPr>
              <a:t>A non-significant decrease was obtained when compared  group C with B.</a:t>
            </a:r>
          </a:p>
          <a:p>
            <a:pPr marL="346075" indent="-234950" algn="just">
              <a:buClr>
                <a:schemeClr val="tx1"/>
              </a:buClr>
              <a:buSzPct val="100000"/>
              <a:buFont typeface="Wingdings" pitchFamily="2" charset="2"/>
              <a:buChar char="§"/>
            </a:pPr>
            <a:r>
              <a:rPr lang="en-US" sz="2000" dirty="0" smtClean="0">
                <a:solidFill>
                  <a:schemeClr val="tx1"/>
                </a:solidFill>
                <a:effectLst>
                  <a:outerShdw blurRad="38100" dist="38100" dir="2700000" algn="tl">
                    <a:srgbClr val="000000">
                      <a:alpha val="43137"/>
                    </a:srgbClr>
                  </a:outerShdw>
                </a:effectLst>
                <a:latin typeface="Book Antiqua" pitchFamily="18" charset="0"/>
              </a:rPr>
              <a:t>Exposing mice to US caused more significant decrease in group C compared to group A. Within the same group, a significant decline in all groups.</a:t>
            </a:r>
          </a:p>
        </p:txBody>
      </p:sp>
      <p:sp>
        <p:nvSpPr>
          <p:cNvPr id="4" name="Content Placeholder 2"/>
          <p:cNvSpPr txBox="1">
            <a:spLocks/>
          </p:cNvSpPr>
          <p:nvPr/>
        </p:nvSpPr>
        <p:spPr>
          <a:xfrm>
            <a:off x="152400" y="838200"/>
            <a:ext cx="6553200" cy="457199"/>
          </a:xfrm>
          <a:prstGeom prst="rect">
            <a:avLst/>
          </a:prstGeom>
        </p:spPr>
        <p:txBody>
          <a:bodyPr vert="horz" lIns="91440" tIns="45720" rIns="91440" bIns="45720" rtlCol="0">
            <a:noAutofit/>
          </a:bodyPr>
          <a:lstStyle/>
          <a:p>
            <a:pPr marL="342900" marR="0" lvl="0" indent="-342900" algn="just" defTabSz="914400" rtl="0" eaLnBrk="1" fontAlgn="auto" latinLnBrk="0" hangingPunct="1">
              <a:lnSpc>
                <a:spcPct val="100000"/>
              </a:lnSpc>
              <a:spcBef>
                <a:spcPct val="20000"/>
              </a:spcBef>
              <a:spcAft>
                <a:spcPts val="0"/>
              </a:spcAft>
              <a:buClr>
                <a:schemeClr val="accent1"/>
              </a:buClr>
              <a:buSzTx/>
              <a:tabLst/>
              <a:defRPr/>
            </a:pPr>
            <a:r>
              <a:rPr kumimoji="0" lang="en-US" sz="3500" b="1" i="0" strike="noStrike" kern="1200" cap="none" spc="0" normalizeH="0" baseline="0" noProof="0" dirty="0" smtClean="0">
                <a:ln>
                  <a:noFill/>
                </a:ln>
                <a:effectLst>
                  <a:outerShdw blurRad="38100" dist="38100" dir="2700000" algn="tl">
                    <a:srgbClr val="000000">
                      <a:alpha val="43137"/>
                    </a:srgbClr>
                  </a:outerShdw>
                </a:effectLst>
                <a:uLnTx/>
                <a:uFillTx/>
                <a:latin typeface="Book Antiqua" pitchFamily="18" charset="0"/>
              </a:rPr>
              <a:t>Hepatic ALT activity: </a:t>
            </a:r>
          </a:p>
        </p:txBody>
      </p:sp>
      <p:sp>
        <p:nvSpPr>
          <p:cNvPr id="7" name="Content Placeholder 2"/>
          <p:cNvSpPr txBox="1">
            <a:spLocks/>
          </p:cNvSpPr>
          <p:nvPr/>
        </p:nvSpPr>
        <p:spPr>
          <a:xfrm>
            <a:off x="76200" y="5638800"/>
            <a:ext cx="8534400" cy="838200"/>
          </a:xfrm>
          <a:prstGeom prst="rect">
            <a:avLst/>
          </a:prstGeom>
        </p:spPr>
        <p:txBody>
          <a:bodyPr vert="horz" lIns="91440" tIns="45720" rIns="91440" bIns="45720" rtlCol="0">
            <a:noAutofit/>
          </a:bodyPr>
          <a:lstStyle/>
          <a:p>
            <a:pPr marL="234950" lvl="0" indent="-234950" algn="just">
              <a:spcBef>
                <a:spcPct val="20000"/>
              </a:spcBef>
              <a:buClr>
                <a:schemeClr val="tx1"/>
              </a:buClr>
              <a:buFont typeface="Wingdings" pitchFamily="2" charset="2"/>
              <a:buChar char="§"/>
              <a:defRPr/>
            </a:pPr>
            <a:r>
              <a:rPr lang="en-US" sz="2000" dirty="0" smtClean="0">
                <a:effectLst>
                  <a:outerShdw blurRad="38100" dist="38100" dir="2700000" algn="tl">
                    <a:srgbClr val="000000">
                      <a:alpha val="43137"/>
                    </a:srgbClr>
                  </a:outerShdw>
                </a:effectLst>
                <a:latin typeface="Book Antiqua" pitchFamily="18" charset="0"/>
              </a:rPr>
              <a:t>The best correction in ALT activity was obtained in the group received 5-FU loaded BSA and exposed to US.</a:t>
            </a:r>
            <a:endParaRPr lang="en-US" sz="2000" dirty="0">
              <a:effectLst>
                <a:outerShdw blurRad="38100" dist="38100" dir="2700000" algn="tl">
                  <a:srgbClr val="000000">
                    <a:alpha val="43137"/>
                  </a:srgbClr>
                </a:outerShdw>
              </a:effectLst>
              <a:latin typeface="Book Antiqua" pitchFamily="18" charset="0"/>
            </a:endParaRPr>
          </a:p>
        </p:txBody>
      </p:sp>
      <p:pic>
        <p:nvPicPr>
          <p:cNvPr id="23" name="Picture 22" descr="Screenshot 2015-08-03 08.06.07.png"/>
          <p:cNvPicPr>
            <a:picLocks noChangeAspect="1"/>
          </p:cNvPicPr>
          <p:nvPr/>
        </p:nvPicPr>
        <p:blipFill>
          <a:blip r:embed="rId2" cstate="print"/>
          <a:stretch>
            <a:fillRect/>
          </a:stretch>
        </p:blipFill>
        <p:spPr>
          <a:xfrm>
            <a:off x="4521994" y="1447800"/>
            <a:ext cx="4545806" cy="4038600"/>
          </a:xfrm>
          <a:prstGeom prst="rect">
            <a:avLst/>
          </a:prstGeom>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23544"/>
            <a:ext cx="8610600" cy="981456"/>
          </a:xfrm>
        </p:spPr>
        <p:txBody>
          <a:bodyPr>
            <a:noAutofit/>
          </a:bodyPr>
          <a:lstStyle/>
          <a:p>
            <a:r>
              <a:rPr lang="en-US" sz="3400" b="1" dirty="0" smtClean="0">
                <a:solidFill>
                  <a:schemeClr val="tx1"/>
                </a:solidFill>
                <a:latin typeface="Book Antiqua" pitchFamily="18" charset="0"/>
              </a:rPr>
              <a:t>These results were confirmed by the </a:t>
            </a:r>
            <a:r>
              <a:rPr lang="en-US" sz="3400" b="1" dirty="0" err="1" smtClean="0">
                <a:solidFill>
                  <a:schemeClr val="tx1"/>
                </a:solidFill>
                <a:latin typeface="Book Antiqua" pitchFamily="18" charset="0"/>
              </a:rPr>
              <a:t>histopathological</a:t>
            </a:r>
            <a:r>
              <a:rPr lang="en-US" sz="3400" b="1" dirty="0" smtClean="0">
                <a:solidFill>
                  <a:schemeClr val="tx1"/>
                </a:solidFill>
                <a:latin typeface="Book Antiqua" pitchFamily="18" charset="0"/>
              </a:rPr>
              <a:t> findings:</a:t>
            </a:r>
            <a:endParaRPr lang="en-US" sz="3400" b="1" dirty="0">
              <a:solidFill>
                <a:schemeClr val="tx1"/>
              </a:solidFill>
            </a:endParaRPr>
          </a:p>
        </p:txBody>
      </p:sp>
      <p:pic>
        <p:nvPicPr>
          <p:cNvPr id="35842" name="Picture 2"/>
          <p:cNvPicPr>
            <a:picLocks noChangeAspect="1" noChangeArrowheads="1"/>
          </p:cNvPicPr>
          <p:nvPr/>
        </p:nvPicPr>
        <p:blipFill>
          <a:blip r:embed="rId2" cstate="print"/>
          <a:srcRect l="3042"/>
          <a:stretch>
            <a:fillRect/>
          </a:stretch>
        </p:blipFill>
        <p:spPr bwMode="auto">
          <a:xfrm>
            <a:off x="2057400" y="2410609"/>
            <a:ext cx="5257800" cy="4371191"/>
          </a:xfrm>
          <a:prstGeom prst="rect">
            <a:avLst/>
          </a:prstGeom>
          <a:noFill/>
          <a:ln w="9525">
            <a:noFill/>
            <a:miter lim="800000"/>
            <a:headEnd/>
            <a:tailEnd/>
          </a:ln>
        </p:spPr>
      </p:pic>
      <p:sp>
        <p:nvSpPr>
          <p:cNvPr id="7" name="Title 1"/>
          <p:cNvSpPr txBox="1">
            <a:spLocks/>
          </p:cNvSpPr>
          <p:nvPr/>
        </p:nvSpPr>
        <p:spPr>
          <a:xfrm>
            <a:off x="228600" y="1905000"/>
            <a:ext cx="8610600" cy="457200"/>
          </a:xfrm>
          <a:prstGeom prst="rect">
            <a:avLst/>
          </a:prstGeom>
          <a:ln>
            <a:noFill/>
          </a:ln>
        </p:spPr>
        <p:txBody>
          <a:bodyPr vert="horz" lIns="0" tIns="0" rIns="0" bIns="0" anchor="b">
            <a:noAutofit/>
            <a:scene3d>
              <a:camera prst="orthographicFront"/>
              <a:lightRig rig="freezing" dir="t">
                <a:rot lat="0" lon="0" rev="5640000"/>
              </a:lightRig>
            </a:scene3d>
            <a:sp3d prstMaterial="flat">
              <a:bevelT w="38100" h="38100"/>
            </a:sp3d>
          </a:bodyPr>
          <a:lstStyle/>
          <a:p>
            <a:pPr marL="0" marR="0" lvl="0" indent="0" algn="l" defTabSz="914400" rtl="0" eaLnBrk="1" fontAlgn="auto" latinLnBrk="0" hangingPunct="1">
              <a:lnSpc>
                <a:spcPct val="100000"/>
              </a:lnSpc>
              <a:spcBef>
                <a:spcPct val="0"/>
              </a:spcBef>
              <a:spcAft>
                <a:spcPts val="0"/>
              </a:spcAft>
              <a:buClrTx/>
              <a:buSzTx/>
              <a:buFont typeface="Wingdings" pitchFamily="2" charset="2"/>
              <a:buChar char="q"/>
              <a:tabLst/>
              <a:defRPr/>
            </a:pPr>
            <a:r>
              <a:rPr kumimoji="0" lang="en-US" sz="2800" i="0" u="sng" strike="noStrike" kern="1200" cap="none" spc="0" normalizeH="0" baseline="0" noProof="0" dirty="0" smtClean="0">
                <a:ln w="635">
                  <a:noFill/>
                </a:ln>
                <a:effectLst>
                  <a:outerShdw blurRad="38100" dist="38100" dir="2700000" algn="tl">
                    <a:srgbClr val="000000">
                      <a:alpha val="43137"/>
                    </a:srgbClr>
                  </a:outerShdw>
                </a:effectLst>
                <a:uLnTx/>
                <a:uFillTx/>
                <a:latin typeface="Book Antiqua" pitchFamily="18" charset="0"/>
                <a:ea typeface="+mj-ea"/>
                <a:cs typeface="+mj-cs"/>
              </a:rPr>
              <a:t>H&amp;E:</a:t>
            </a:r>
            <a:endParaRPr kumimoji="0" lang="en-US" sz="2800" i="0" u="sng" strike="noStrike" kern="1200" cap="none" spc="0" normalizeH="0" baseline="0" noProof="0" dirty="0">
              <a:ln w="635">
                <a:noFill/>
              </a:ln>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Nelly\Dropbox\Screenshots\Screenshot 2015-08-03 08.44.53.png"/>
          <p:cNvPicPr>
            <a:picLocks noChangeAspect="1" noChangeArrowheads="1"/>
          </p:cNvPicPr>
          <p:nvPr/>
        </p:nvPicPr>
        <p:blipFill>
          <a:blip r:embed="rId2" cstate="print"/>
          <a:srcRect l="25615" t="37008" r="25003" b="9981"/>
          <a:stretch>
            <a:fillRect/>
          </a:stretch>
        </p:blipFill>
        <p:spPr bwMode="auto">
          <a:xfrm>
            <a:off x="533400" y="1143000"/>
            <a:ext cx="7837098" cy="5257800"/>
          </a:xfrm>
          <a:prstGeom prst="rect">
            <a:avLst/>
          </a:prstGeom>
          <a:noFill/>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cstate="print"/>
          <a:srcRect/>
          <a:stretch>
            <a:fillRect/>
          </a:stretch>
        </p:blipFill>
        <p:spPr bwMode="auto">
          <a:xfrm>
            <a:off x="76200" y="533401"/>
            <a:ext cx="4709071" cy="3124200"/>
          </a:xfrm>
          <a:prstGeom prst="rect">
            <a:avLst/>
          </a:prstGeom>
          <a:noFill/>
          <a:ln w="9525">
            <a:noFill/>
            <a:miter lim="800000"/>
            <a:headEnd/>
            <a:tailEnd/>
          </a:ln>
        </p:spPr>
      </p:pic>
      <p:pic>
        <p:nvPicPr>
          <p:cNvPr id="36867" name="Picture 3"/>
          <p:cNvPicPr>
            <a:picLocks noChangeAspect="1" noChangeArrowheads="1"/>
          </p:cNvPicPr>
          <p:nvPr/>
        </p:nvPicPr>
        <p:blipFill>
          <a:blip r:embed="rId3" cstate="print"/>
          <a:srcRect/>
          <a:stretch>
            <a:fillRect/>
          </a:stretch>
        </p:blipFill>
        <p:spPr bwMode="auto">
          <a:xfrm>
            <a:off x="4162425" y="3676650"/>
            <a:ext cx="4905375" cy="31051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cstate="print"/>
          <a:srcRect/>
          <a:stretch>
            <a:fillRect/>
          </a:stretch>
        </p:blipFill>
        <p:spPr bwMode="auto">
          <a:xfrm>
            <a:off x="76200" y="457201"/>
            <a:ext cx="4724400" cy="3293320"/>
          </a:xfrm>
          <a:prstGeom prst="rect">
            <a:avLst/>
          </a:prstGeom>
          <a:noFill/>
          <a:ln w="9525">
            <a:noFill/>
            <a:miter lim="800000"/>
            <a:headEnd/>
            <a:tailEnd/>
          </a:ln>
        </p:spPr>
      </p:pic>
      <p:pic>
        <p:nvPicPr>
          <p:cNvPr id="37891" name="Picture 3"/>
          <p:cNvPicPr>
            <a:picLocks noChangeAspect="1" noChangeArrowheads="1"/>
          </p:cNvPicPr>
          <p:nvPr/>
        </p:nvPicPr>
        <p:blipFill>
          <a:blip r:embed="rId3" cstate="print"/>
          <a:srcRect/>
          <a:stretch>
            <a:fillRect/>
          </a:stretch>
        </p:blipFill>
        <p:spPr bwMode="auto">
          <a:xfrm>
            <a:off x="4866435" y="3543300"/>
            <a:ext cx="4125165" cy="31623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914400"/>
            <a:ext cx="8534400" cy="533400"/>
          </a:xfrm>
        </p:spPr>
        <p:txBody>
          <a:bodyPr>
            <a:normAutofit/>
          </a:bodyPr>
          <a:lstStyle/>
          <a:p>
            <a:pPr>
              <a:buClr>
                <a:schemeClr val="tx1"/>
              </a:buClr>
              <a:buFont typeface="Wingdings" pitchFamily="2" charset="2"/>
              <a:buChar char="q"/>
            </a:pPr>
            <a:r>
              <a:rPr lang="en-US" sz="2800" u="sng" dirty="0" smtClean="0">
                <a:effectLst>
                  <a:outerShdw blurRad="38100" dist="38100" dir="2700000" algn="tl">
                    <a:srgbClr val="000000">
                      <a:alpha val="43137"/>
                    </a:srgbClr>
                  </a:outerShdw>
                </a:effectLst>
                <a:latin typeface="Book Antiqua" pitchFamily="18" charset="0"/>
              </a:rPr>
              <a:t>ALP:</a:t>
            </a:r>
            <a:endParaRPr lang="en-US" sz="2800" u="sng" dirty="0">
              <a:effectLst>
                <a:outerShdw blurRad="38100" dist="38100" dir="2700000" algn="tl">
                  <a:srgbClr val="000000">
                    <a:alpha val="43137"/>
                  </a:srgbClr>
                </a:outerShdw>
              </a:effectLst>
              <a:latin typeface="Book Antiqua" pitchFamily="18" charset="0"/>
            </a:endParaRPr>
          </a:p>
        </p:txBody>
      </p:sp>
      <p:pic>
        <p:nvPicPr>
          <p:cNvPr id="38914" name="Picture 2"/>
          <p:cNvPicPr>
            <a:picLocks noChangeAspect="1" noChangeArrowheads="1"/>
          </p:cNvPicPr>
          <p:nvPr/>
        </p:nvPicPr>
        <p:blipFill>
          <a:blip r:embed="rId2" cstate="print"/>
          <a:srcRect/>
          <a:stretch>
            <a:fillRect/>
          </a:stretch>
        </p:blipFill>
        <p:spPr bwMode="auto">
          <a:xfrm>
            <a:off x="609600" y="1524000"/>
            <a:ext cx="8007668" cy="5133121"/>
          </a:xfrm>
          <a:prstGeom prst="rect">
            <a:avLst/>
          </a:prstGeom>
          <a:noFill/>
          <a:ln w="9525">
            <a:noFill/>
            <a:miter lim="800000"/>
            <a:headEnd/>
            <a:tailEnd/>
          </a:ln>
        </p:spPr>
      </p:pic>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cstate="print"/>
          <a:srcRect/>
          <a:stretch>
            <a:fillRect/>
          </a:stretch>
        </p:blipFill>
        <p:spPr bwMode="auto">
          <a:xfrm>
            <a:off x="627204" y="931245"/>
            <a:ext cx="7830996" cy="5317155"/>
          </a:xfrm>
          <a:prstGeom prst="rect">
            <a:avLst/>
          </a:prstGeom>
          <a:noFill/>
          <a:ln w="9525">
            <a:noFill/>
            <a:miter lim="800000"/>
            <a:headEnd/>
            <a:tailEnd/>
          </a:ln>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cstate="print"/>
          <a:srcRect/>
          <a:stretch>
            <a:fillRect/>
          </a:stretch>
        </p:blipFill>
        <p:spPr bwMode="auto">
          <a:xfrm>
            <a:off x="76201" y="685800"/>
            <a:ext cx="4648200" cy="2825023"/>
          </a:xfrm>
          <a:prstGeom prst="rect">
            <a:avLst/>
          </a:prstGeom>
          <a:noFill/>
          <a:ln w="9525">
            <a:noFill/>
            <a:miter lim="800000"/>
            <a:headEnd/>
            <a:tailEnd/>
          </a:ln>
        </p:spPr>
      </p:pic>
      <p:pic>
        <p:nvPicPr>
          <p:cNvPr id="40963" name="Picture 3"/>
          <p:cNvPicPr>
            <a:picLocks noChangeAspect="1" noChangeArrowheads="1"/>
          </p:cNvPicPr>
          <p:nvPr/>
        </p:nvPicPr>
        <p:blipFill>
          <a:blip r:embed="rId3" cstate="print"/>
          <a:srcRect/>
          <a:stretch>
            <a:fillRect/>
          </a:stretch>
        </p:blipFill>
        <p:spPr bwMode="auto">
          <a:xfrm>
            <a:off x="4095750" y="3409950"/>
            <a:ext cx="4895850" cy="3371850"/>
          </a:xfrm>
          <a:prstGeom prst="rect">
            <a:avLst/>
          </a:prstGeom>
          <a:noFill/>
          <a:ln w="9525">
            <a:noFill/>
            <a:miter lim="800000"/>
            <a:headEnd/>
            <a:tailEnd/>
          </a:ln>
        </p:spPr>
      </p:pic>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152400" y="533400"/>
            <a:ext cx="4610793" cy="2971800"/>
          </a:xfrm>
          <a:prstGeom prst="rect">
            <a:avLst/>
          </a:prstGeom>
          <a:noFill/>
          <a:ln w="9525">
            <a:noFill/>
            <a:miter lim="800000"/>
            <a:headEnd/>
            <a:tailEnd/>
          </a:ln>
        </p:spPr>
      </p:pic>
      <p:pic>
        <p:nvPicPr>
          <p:cNvPr id="41987" name="Picture 3"/>
          <p:cNvPicPr>
            <a:picLocks noChangeAspect="1" noChangeArrowheads="1"/>
          </p:cNvPicPr>
          <p:nvPr/>
        </p:nvPicPr>
        <p:blipFill>
          <a:blip r:embed="rId3" cstate="print"/>
          <a:srcRect/>
          <a:stretch>
            <a:fillRect/>
          </a:stretch>
        </p:blipFill>
        <p:spPr bwMode="auto">
          <a:xfrm>
            <a:off x="4280920" y="3429000"/>
            <a:ext cx="4710680" cy="3276600"/>
          </a:xfrm>
          <a:prstGeom prst="rect">
            <a:avLst/>
          </a:prstGeom>
          <a:noFill/>
          <a:ln w="9525">
            <a:noFill/>
            <a:miter lim="800000"/>
            <a:headEnd/>
            <a:tailEnd/>
          </a:ln>
        </p:spPr>
      </p:pic>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914400"/>
            <a:ext cx="8534400" cy="533400"/>
          </a:xfrm>
        </p:spPr>
        <p:txBody>
          <a:bodyPr>
            <a:normAutofit/>
          </a:bodyPr>
          <a:lstStyle/>
          <a:p>
            <a:pPr>
              <a:buClr>
                <a:schemeClr val="tx1"/>
              </a:buClr>
              <a:buFont typeface="Wingdings" pitchFamily="2" charset="2"/>
              <a:buChar char="q"/>
            </a:pPr>
            <a:r>
              <a:rPr lang="en-US" sz="2800" u="sng" dirty="0" smtClean="0">
                <a:effectLst>
                  <a:outerShdw blurRad="38100" dist="38100" dir="2700000" algn="tl">
                    <a:srgbClr val="000000">
                      <a:alpha val="43137"/>
                    </a:srgbClr>
                  </a:outerShdw>
                </a:effectLst>
                <a:latin typeface="Book Antiqua" pitchFamily="18" charset="0"/>
              </a:rPr>
              <a:t>AFP:</a:t>
            </a:r>
            <a:endParaRPr lang="en-US" sz="2800" u="sng" dirty="0">
              <a:effectLst>
                <a:outerShdw blurRad="38100" dist="38100" dir="2700000" algn="tl">
                  <a:srgbClr val="000000">
                    <a:alpha val="43137"/>
                  </a:srgbClr>
                </a:outerShdw>
              </a:effectLst>
              <a:latin typeface="Book Antiqua" pitchFamily="18" charset="0"/>
            </a:endParaRPr>
          </a:p>
        </p:txBody>
      </p:sp>
      <p:pic>
        <p:nvPicPr>
          <p:cNvPr id="43010" name="Picture 2"/>
          <p:cNvPicPr>
            <a:picLocks noChangeAspect="1" noChangeArrowheads="1"/>
          </p:cNvPicPr>
          <p:nvPr/>
        </p:nvPicPr>
        <p:blipFill>
          <a:blip r:embed="rId2" cstate="print"/>
          <a:srcRect/>
          <a:stretch>
            <a:fillRect/>
          </a:stretch>
        </p:blipFill>
        <p:spPr bwMode="auto">
          <a:xfrm>
            <a:off x="1016883" y="1447801"/>
            <a:ext cx="7325801" cy="4936330"/>
          </a:xfrm>
          <a:prstGeom prst="rect">
            <a:avLst/>
          </a:prstGeom>
          <a:noFill/>
          <a:ln w="9525">
            <a:noFill/>
            <a:miter lim="800000"/>
            <a:headEnd/>
            <a:tailEnd/>
          </a:ln>
        </p:spPr>
      </p:pic>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cstate="print"/>
          <a:srcRect/>
          <a:stretch>
            <a:fillRect/>
          </a:stretch>
        </p:blipFill>
        <p:spPr bwMode="auto">
          <a:xfrm>
            <a:off x="152400" y="381000"/>
            <a:ext cx="4783836" cy="3276600"/>
          </a:xfrm>
          <a:prstGeom prst="rect">
            <a:avLst/>
          </a:prstGeom>
          <a:noFill/>
          <a:ln w="9525">
            <a:noFill/>
            <a:miter lim="800000"/>
            <a:headEnd/>
            <a:tailEnd/>
          </a:ln>
        </p:spPr>
      </p:pic>
      <p:pic>
        <p:nvPicPr>
          <p:cNvPr id="44035" name="Picture 3"/>
          <p:cNvPicPr>
            <a:picLocks noChangeAspect="1" noChangeArrowheads="1"/>
          </p:cNvPicPr>
          <p:nvPr/>
        </p:nvPicPr>
        <p:blipFill>
          <a:blip r:embed="rId3" cstate="print"/>
          <a:srcRect/>
          <a:stretch>
            <a:fillRect/>
          </a:stretch>
        </p:blipFill>
        <p:spPr bwMode="auto">
          <a:xfrm>
            <a:off x="4200525" y="3648075"/>
            <a:ext cx="4867275" cy="3133725"/>
          </a:xfrm>
          <a:prstGeom prst="rect">
            <a:avLst/>
          </a:prstGeom>
          <a:noFill/>
          <a:ln w="9525">
            <a:noFill/>
            <a:miter lim="800000"/>
            <a:headEnd/>
            <a:tailEnd/>
          </a:ln>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cstate="print"/>
          <a:srcRect/>
          <a:stretch>
            <a:fillRect/>
          </a:stretch>
        </p:blipFill>
        <p:spPr bwMode="auto">
          <a:xfrm>
            <a:off x="152400" y="533401"/>
            <a:ext cx="4396380" cy="3124199"/>
          </a:xfrm>
          <a:prstGeom prst="rect">
            <a:avLst/>
          </a:prstGeom>
          <a:noFill/>
          <a:ln w="9525">
            <a:noFill/>
            <a:miter lim="800000"/>
            <a:headEnd/>
            <a:tailEnd/>
          </a:ln>
        </p:spPr>
      </p:pic>
      <p:pic>
        <p:nvPicPr>
          <p:cNvPr id="45059" name="Picture 3"/>
          <p:cNvPicPr>
            <a:picLocks noChangeAspect="1" noChangeArrowheads="1"/>
          </p:cNvPicPr>
          <p:nvPr/>
        </p:nvPicPr>
        <p:blipFill>
          <a:blip r:embed="rId3" cstate="print"/>
          <a:srcRect l="864"/>
          <a:stretch>
            <a:fillRect/>
          </a:stretch>
        </p:blipFill>
        <p:spPr bwMode="auto">
          <a:xfrm>
            <a:off x="4114800" y="3554476"/>
            <a:ext cx="4843463" cy="3132074"/>
          </a:xfrm>
          <a:prstGeom prst="rect">
            <a:avLst/>
          </a:prstGeom>
          <a:noFill/>
          <a:ln w="9525">
            <a:noFill/>
            <a:miter lim="800000"/>
            <a:headEnd/>
            <a:tailEnd/>
          </a:ln>
        </p:spPr>
      </p:pic>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cstate="print"/>
          <a:srcRect/>
          <a:stretch>
            <a:fillRect/>
          </a:stretch>
        </p:blipFill>
        <p:spPr bwMode="auto">
          <a:xfrm>
            <a:off x="152400" y="457201"/>
            <a:ext cx="4657923" cy="3048000"/>
          </a:xfrm>
          <a:prstGeom prst="rect">
            <a:avLst/>
          </a:prstGeom>
          <a:noFill/>
          <a:ln w="9525">
            <a:noFill/>
            <a:miter lim="800000"/>
            <a:headEnd/>
            <a:tailEnd/>
          </a:ln>
        </p:spPr>
      </p:pic>
      <p:pic>
        <p:nvPicPr>
          <p:cNvPr id="46083" name="Picture 3"/>
          <p:cNvPicPr>
            <a:picLocks noChangeAspect="1" noChangeArrowheads="1"/>
          </p:cNvPicPr>
          <p:nvPr/>
        </p:nvPicPr>
        <p:blipFill>
          <a:blip r:embed="rId3" cstate="print"/>
          <a:srcRect/>
          <a:stretch>
            <a:fillRect/>
          </a:stretch>
        </p:blipFill>
        <p:spPr bwMode="auto">
          <a:xfrm>
            <a:off x="4419600" y="3384190"/>
            <a:ext cx="4562475" cy="3321410"/>
          </a:xfrm>
          <a:prstGeom prst="rect">
            <a:avLst/>
          </a:prstGeom>
          <a:noFill/>
          <a:ln w="9525">
            <a:noFill/>
            <a:miter lim="800000"/>
            <a:headEnd/>
            <a:tailEnd/>
          </a:ln>
        </p:spPr>
      </p:pic>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304800" y="838200"/>
            <a:ext cx="8458200" cy="1524000"/>
          </a:xfrm>
        </p:spPr>
        <p:txBody>
          <a:bodyPr>
            <a:noAutofit/>
          </a:bodyPr>
          <a:lstStyle/>
          <a:p>
            <a:pPr algn="just"/>
            <a:r>
              <a:rPr lang="en-US" sz="3000" b="1" dirty="0" smtClean="0">
                <a:effectLst>
                  <a:outerShdw blurRad="38100" dist="38100" dir="2700000" algn="tl">
                    <a:srgbClr val="000000">
                      <a:alpha val="43137"/>
                    </a:srgbClr>
                  </a:outerShdw>
                </a:effectLst>
                <a:latin typeface="Book Antiqua" pitchFamily="18" charset="0"/>
              </a:rPr>
              <a:t>This significant decline in the serum and hepatic biochemical parameters beside the </a:t>
            </a:r>
            <a:r>
              <a:rPr lang="en-US" sz="3000" b="1" dirty="0" err="1" smtClean="0">
                <a:effectLst>
                  <a:outerShdw blurRad="38100" dist="38100" dir="2700000" algn="tl">
                    <a:srgbClr val="000000">
                      <a:alpha val="43137"/>
                    </a:srgbClr>
                  </a:outerShdw>
                </a:effectLst>
                <a:latin typeface="Book Antiqua" pitchFamily="18" charset="0"/>
              </a:rPr>
              <a:t>histochemical</a:t>
            </a:r>
            <a:r>
              <a:rPr lang="en-US" sz="3000" b="1" dirty="0" smtClean="0">
                <a:effectLst>
                  <a:outerShdw blurRad="38100" dist="38100" dir="2700000" algn="tl">
                    <a:srgbClr val="000000">
                      <a:alpha val="43137"/>
                    </a:srgbClr>
                  </a:outerShdw>
                </a:effectLst>
                <a:latin typeface="Book Antiqua" pitchFamily="18" charset="0"/>
              </a:rPr>
              <a:t> findings proved that:</a:t>
            </a:r>
            <a:endParaRPr lang="en-US" sz="3000" b="1" dirty="0">
              <a:effectLst>
                <a:outerShdw blurRad="38100" dist="38100" dir="2700000" algn="tl">
                  <a:srgbClr val="000000">
                    <a:alpha val="43137"/>
                  </a:srgbClr>
                </a:outerShdw>
              </a:effectLst>
              <a:latin typeface="Book Antiqua" pitchFamily="18" charset="0"/>
            </a:endParaRPr>
          </a:p>
        </p:txBody>
      </p:sp>
      <p:sp>
        <p:nvSpPr>
          <p:cNvPr id="6" name="Content Placeholder 2"/>
          <p:cNvSpPr txBox="1">
            <a:spLocks/>
          </p:cNvSpPr>
          <p:nvPr/>
        </p:nvSpPr>
        <p:spPr>
          <a:xfrm>
            <a:off x="228600" y="2514600"/>
            <a:ext cx="8686800" cy="3886200"/>
          </a:xfrm>
          <a:prstGeom prst="rect">
            <a:avLst/>
          </a:prstGeom>
        </p:spPr>
        <p:txBody>
          <a:bodyPr vert="horz" lIns="45720" rIns="45720" anchor="t">
            <a:noAutofit/>
          </a:bodyPr>
          <a:lstStyle/>
          <a:p>
            <a:pPr marL="290513" marR="0" lvl="0" indent="-290513" algn="just" defTabSz="914400" rtl="0" eaLnBrk="1" fontAlgn="auto" latinLnBrk="0" hangingPunct="1">
              <a:lnSpc>
                <a:spcPct val="100000"/>
              </a:lnSpc>
              <a:spcBef>
                <a:spcPct val="20000"/>
              </a:spcBef>
              <a:spcAft>
                <a:spcPts val="0"/>
              </a:spcAft>
              <a:buClr>
                <a:schemeClr val="tx1"/>
              </a:buClr>
              <a:buSzPct val="95000"/>
              <a:buFont typeface="Wingdings" pitchFamily="2" charset="2"/>
              <a:buChar char="q"/>
              <a:tabLst/>
              <a:defRPr/>
            </a:pPr>
            <a:r>
              <a:rPr lang="en-US" sz="3000" dirty="0" smtClean="0">
                <a:effectLst>
                  <a:outerShdw blurRad="38100" dist="38100" dir="2700000" algn="tl">
                    <a:srgbClr val="000000">
                      <a:alpha val="43137"/>
                    </a:srgbClr>
                  </a:outerShdw>
                </a:effectLst>
                <a:latin typeface="Book Antiqua" pitchFamily="18" charset="0"/>
              </a:rPr>
              <a:t>T</a:t>
            </a:r>
            <a:r>
              <a:rPr kumimoji="0" lang="en-US" sz="3000" b="0" i="0" u="none" strike="noStrike" kern="1200" cap="none" spc="0" normalizeH="0" baseline="0" noProof="0" dirty="0" smtClean="0">
                <a:ln>
                  <a:noFill/>
                </a:ln>
                <a:effectLst>
                  <a:outerShdw blurRad="38100" dist="38100" dir="2700000" algn="tl">
                    <a:srgbClr val="000000">
                      <a:alpha val="43137"/>
                    </a:srgbClr>
                  </a:outerShdw>
                </a:effectLst>
                <a:uLnTx/>
                <a:uFillTx/>
                <a:latin typeface="Book Antiqua" pitchFamily="18" charset="0"/>
                <a:ea typeface="+mn-ea"/>
                <a:cs typeface="+mn-cs"/>
              </a:rPr>
              <a:t>he growth inhibitory effect was the best in the use of   5-FU loaded BSA NPs and exposed to US.</a:t>
            </a:r>
          </a:p>
          <a:p>
            <a:pPr marL="290513" marR="0" lvl="0" indent="-290513" algn="just" defTabSz="914400" rtl="0" eaLnBrk="1" fontAlgn="auto" latinLnBrk="0" hangingPunct="1">
              <a:lnSpc>
                <a:spcPct val="100000"/>
              </a:lnSpc>
              <a:spcBef>
                <a:spcPct val="20000"/>
              </a:spcBef>
              <a:spcAft>
                <a:spcPts val="0"/>
              </a:spcAft>
              <a:buClr>
                <a:schemeClr val="tx1"/>
              </a:buClr>
              <a:buSzPct val="95000"/>
              <a:buFont typeface="Wingdings" pitchFamily="2" charset="2"/>
              <a:buChar char="q"/>
              <a:tabLst/>
              <a:defRPr/>
            </a:pPr>
            <a:endParaRPr lang="en-US" sz="3000" dirty="0" smtClean="0">
              <a:effectLst>
                <a:outerShdw blurRad="38100" dist="38100" dir="2700000" algn="tl">
                  <a:srgbClr val="000000">
                    <a:alpha val="43137"/>
                  </a:srgbClr>
                </a:outerShdw>
              </a:effectLst>
              <a:latin typeface="Book Antiqua" pitchFamily="18" charset="0"/>
            </a:endParaRPr>
          </a:p>
          <a:p>
            <a:pPr marL="290513" marR="0" lvl="0" indent="-290513" algn="just" defTabSz="914400" rtl="0" eaLnBrk="1" fontAlgn="auto" latinLnBrk="0" hangingPunct="1">
              <a:lnSpc>
                <a:spcPct val="100000"/>
              </a:lnSpc>
              <a:spcBef>
                <a:spcPct val="20000"/>
              </a:spcBef>
              <a:spcAft>
                <a:spcPts val="0"/>
              </a:spcAft>
              <a:buClr>
                <a:schemeClr val="tx1"/>
              </a:buClr>
              <a:buSzPct val="95000"/>
              <a:buFont typeface="Wingdings" pitchFamily="2" charset="2"/>
              <a:buChar char="q"/>
              <a:tabLst/>
              <a:defRPr/>
            </a:pPr>
            <a:r>
              <a:rPr lang="en-US" sz="3000" dirty="0" smtClean="0">
                <a:effectLst>
                  <a:outerShdw blurRad="38100" dist="38100" dir="2700000" algn="tl">
                    <a:srgbClr val="000000">
                      <a:alpha val="43137"/>
                    </a:srgbClr>
                  </a:outerShdw>
                </a:effectLst>
                <a:latin typeface="Book Antiqua" pitchFamily="18" charset="0"/>
              </a:rPr>
              <a:t>T</a:t>
            </a:r>
            <a:r>
              <a:rPr kumimoji="0" lang="en-US" sz="3000" b="0" i="0" u="none" strike="noStrike" kern="1200" cap="none" spc="0" normalizeH="0" baseline="0" noProof="0" dirty="0" smtClean="0">
                <a:ln>
                  <a:noFill/>
                </a:ln>
                <a:effectLst>
                  <a:outerShdw blurRad="38100" dist="38100" dir="2700000" algn="tl">
                    <a:srgbClr val="000000">
                      <a:alpha val="43137"/>
                    </a:srgbClr>
                  </a:outerShdw>
                </a:effectLst>
                <a:uLnTx/>
                <a:uFillTx/>
                <a:latin typeface="Book Antiqua" pitchFamily="18" charset="0"/>
                <a:ea typeface="+mn-ea"/>
                <a:cs typeface="+mn-cs"/>
              </a:rPr>
              <a:t>here is a good response in liver tissues towards different modalities of treatment being better in the use of 5-FU loaded BSA NPs and exposed to US.</a:t>
            </a:r>
            <a:endParaRPr kumimoji="0" lang="en-US" sz="3000" b="0" i="0" u="none" strike="noStrike" kern="1200" cap="none" spc="0" normalizeH="0" baseline="0" noProof="0" dirty="0">
              <a:ln>
                <a:noFill/>
              </a:ln>
              <a:effectLst>
                <a:outerShdw blurRad="38100" dist="38100" dir="2700000" algn="tl">
                  <a:srgbClr val="000000">
                    <a:alpha val="43137"/>
                  </a:srgbClr>
                </a:outerShdw>
              </a:effectLst>
              <a:uLnTx/>
              <a:uFillTx/>
              <a:latin typeface="Book Antiqua" pitchFamily="18" charset="0"/>
              <a:ea typeface="+mn-ea"/>
              <a:cs typeface="+mn-cs"/>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3400" y="1752600"/>
            <a:ext cx="8229600" cy="4724400"/>
          </a:xfrm>
        </p:spPr>
        <p:txBody>
          <a:bodyPr>
            <a:noAutofit/>
          </a:bodyPr>
          <a:lstStyle/>
          <a:p>
            <a:pPr marL="290513" indent="-290513" algn="just">
              <a:buClr>
                <a:schemeClr val="tx1"/>
              </a:buClr>
              <a:buFont typeface="Wingdings" pitchFamily="2" charset="2"/>
              <a:buChar char="q"/>
            </a:pPr>
            <a:r>
              <a:rPr lang="en-US" sz="3000" dirty="0" smtClean="0">
                <a:effectLst>
                  <a:outerShdw blurRad="38100" dist="38100" dir="2700000" algn="tl">
                    <a:srgbClr val="000000">
                      <a:alpha val="43137"/>
                    </a:srgbClr>
                  </a:outerShdw>
                </a:effectLst>
                <a:latin typeface="Book Antiqua" pitchFamily="18" charset="0"/>
              </a:rPr>
              <a:t>The investigation of BSA NPs containing 5-FU shows that they are promising carriers for delivery system through their enhanced efficacy against cancer cells. </a:t>
            </a:r>
          </a:p>
          <a:p>
            <a:pPr marL="290513" indent="-290513" algn="just">
              <a:buClr>
                <a:schemeClr val="tx1"/>
              </a:buClr>
              <a:buFont typeface="Wingdings" pitchFamily="2" charset="2"/>
              <a:buChar char="q"/>
            </a:pPr>
            <a:endParaRPr lang="en-US" sz="3000" dirty="0" smtClean="0">
              <a:effectLst>
                <a:outerShdw blurRad="38100" dist="38100" dir="2700000" algn="tl">
                  <a:srgbClr val="000000">
                    <a:alpha val="43137"/>
                  </a:srgbClr>
                </a:outerShdw>
              </a:effectLst>
              <a:latin typeface="Book Antiqua" pitchFamily="18" charset="0"/>
            </a:endParaRPr>
          </a:p>
          <a:p>
            <a:pPr marL="290513" indent="-290513" algn="just">
              <a:buClr>
                <a:schemeClr val="tx1"/>
              </a:buClr>
              <a:buFont typeface="Wingdings" pitchFamily="2" charset="2"/>
              <a:buChar char="q"/>
            </a:pPr>
            <a:r>
              <a:rPr lang="en-US" sz="3000" dirty="0" smtClean="0">
                <a:effectLst>
                  <a:outerShdw blurRad="38100" dist="38100" dir="2700000" algn="tl">
                    <a:srgbClr val="000000">
                      <a:alpha val="43137"/>
                    </a:srgbClr>
                  </a:outerShdw>
                </a:effectLst>
                <a:latin typeface="Book Antiqua" pitchFamily="18" charset="0"/>
              </a:rPr>
              <a:t>The drug delivery in combined with a local ultrasonic irradiation of the tumor may be developed into a powerful new tool of drug targeting and treatment of cancerous tumors.</a:t>
            </a:r>
            <a:endParaRPr lang="en-US" sz="3000" dirty="0">
              <a:effectLst>
                <a:outerShdw blurRad="38100" dist="38100" dir="2700000" algn="tl">
                  <a:srgbClr val="000000">
                    <a:alpha val="43137"/>
                  </a:srgbClr>
                </a:outerShdw>
              </a:effectLst>
              <a:latin typeface="Book Antiqua" pitchFamily="18" charset="0"/>
            </a:endParaRPr>
          </a:p>
        </p:txBody>
      </p:sp>
      <p:sp>
        <p:nvSpPr>
          <p:cNvPr id="4" name="Rectangle 3"/>
          <p:cNvSpPr/>
          <p:nvPr/>
        </p:nvSpPr>
        <p:spPr>
          <a:xfrm>
            <a:off x="457200" y="838200"/>
            <a:ext cx="3810000" cy="707886"/>
          </a:xfrm>
          <a:prstGeom prst="rect">
            <a:avLst/>
          </a:prstGeom>
        </p:spPr>
        <p:txBody>
          <a:bodyPr wrap="square">
            <a:spAutoFit/>
          </a:bodyPr>
          <a:lstStyle/>
          <a:p>
            <a:r>
              <a:rPr lang="en-US" sz="4000" b="1" dirty="0" smtClean="0">
                <a:effectLst>
                  <a:outerShdw blurRad="38100" dist="38100" dir="2700000" algn="tl">
                    <a:srgbClr val="000000">
                      <a:alpha val="43137"/>
                    </a:srgbClr>
                  </a:outerShdw>
                </a:effectLst>
                <a:latin typeface="Book Antiqua" pitchFamily="18" charset="0"/>
              </a:rPr>
              <a:t>Conclusion</a:t>
            </a:r>
            <a:endParaRPr lang="en-US" sz="4000" b="1" dirty="0">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816864"/>
          </a:xfrm>
        </p:spPr>
        <p:txBody>
          <a:bodyPr/>
          <a:lstStyle/>
          <a:p>
            <a:r>
              <a:rPr smtClean="0"/>
              <a:t> Let us meet again..</a:t>
            </a:r>
            <a:endParaRPr lang="en-US" dirty="0"/>
          </a:p>
        </p:txBody>
      </p:sp>
      <p:sp>
        <p:nvSpPr>
          <p:cNvPr id="3" name="Text Placeholder 2"/>
          <p:cNvSpPr>
            <a:spLocks noGrp="1"/>
          </p:cNvSpPr>
          <p:nvPr>
            <p:ph type="body" idx="1"/>
          </p:nvPr>
        </p:nvSpPr>
        <p:spPr>
          <a:xfrm>
            <a:off x="530352" y="2704664"/>
            <a:ext cx="7772400" cy="3772336"/>
          </a:xfrm>
        </p:spPr>
        <p:txBody>
          <a:bodyPr>
            <a:normAutofit/>
          </a:bodyPr>
          <a:lstStyle/>
          <a:p>
            <a:pPr algn="ctr"/>
            <a:r>
              <a:rPr lang="en-US" dirty="0" smtClean="0"/>
              <a:t>We welcome you to our future conferences of OMICS International</a:t>
            </a:r>
          </a:p>
          <a:p>
            <a:pPr algn="ctr"/>
            <a:r>
              <a:rPr lang="en-US" b="1" dirty="0" smtClean="0"/>
              <a:t>2</a:t>
            </a:r>
            <a:r>
              <a:rPr lang="en-US" b="1" baseline="30000" dirty="0" smtClean="0"/>
              <a:t>nd</a:t>
            </a:r>
            <a:r>
              <a:rPr lang="en-US" b="1" dirty="0" smtClean="0"/>
              <a:t> International Conference and Expo </a:t>
            </a:r>
            <a:br>
              <a:rPr lang="en-US" b="1" dirty="0" smtClean="0"/>
            </a:br>
            <a:r>
              <a:rPr lang="en-US" b="1" dirty="0" smtClean="0"/>
              <a:t>on </a:t>
            </a:r>
          </a:p>
          <a:p>
            <a:pPr algn="ctr"/>
            <a:r>
              <a:rPr lang="en-US" b="1" dirty="0" smtClean="0"/>
              <a:t>Drug Discovery &amp; Designing </a:t>
            </a:r>
          </a:p>
          <a:p>
            <a:pPr algn="ctr"/>
            <a:r>
              <a:rPr lang="en-US" dirty="0" smtClean="0"/>
              <a:t>On</a:t>
            </a:r>
          </a:p>
          <a:p>
            <a:pPr algn="ctr"/>
            <a:r>
              <a:rPr lang="en-US" dirty="0" smtClean="0"/>
              <a:t> </a:t>
            </a:r>
            <a:r>
              <a:rPr lang="en-US" b="1" smtClean="0"/>
              <a:t>October -31 </a:t>
            </a:r>
            <a:r>
              <a:rPr lang="en-US" b="1" dirty="0" smtClean="0"/>
              <a:t>November-02, 2016 </a:t>
            </a:r>
            <a:r>
              <a:rPr lang="en-US" dirty="0" smtClean="0"/>
              <a:t>at </a:t>
            </a:r>
            <a:r>
              <a:rPr lang="en-US" b="1" dirty="0" smtClean="0"/>
              <a:t>Istanbul, Turkey</a:t>
            </a:r>
          </a:p>
          <a:p>
            <a:endParaRPr lang="en-US" dirty="0" smtClean="0">
              <a:hlinkClick r:id="rId2"/>
            </a:endParaRPr>
          </a:p>
          <a:p>
            <a:r>
              <a:rPr lang="en-US" dirty="0" smtClean="0">
                <a:hlinkClick r:id="rId2"/>
              </a:rPr>
              <a:t>http://drug-discovery.pharmaceuticalconferences.com/</a:t>
            </a:r>
            <a:endParaRPr lang="en-US" dirty="0" smtClean="0"/>
          </a:p>
          <a:p>
            <a:endParaRPr lang="en-US" dirty="0"/>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75894_10201029264758839_2005774772_n.jpg"/>
          <p:cNvPicPr>
            <a:picLocks noChangeAspect="1"/>
          </p:cNvPicPr>
          <p:nvPr/>
        </p:nvPicPr>
        <p:blipFill>
          <a:blip r:embed="rId2" cstate="print"/>
          <a:stretch>
            <a:fillRect/>
          </a:stretch>
        </p:blipFill>
        <p:spPr>
          <a:xfrm>
            <a:off x="366890" y="935355"/>
            <a:ext cx="8548510" cy="5770245"/>
          </a:xfrm>
          <a:prstGeom prst="rect">
            <a:avLst/>
          </a:prstGeom>
        </p:spPr>
      </p:pic>
      <p:sp>
        <p:nvSpPr>
          <p:cNvPr id="3" name="Text Placeholder 2"/>
          <p:cNvSpPr>
            <a:spLocks noGrp="1"/>
          </p:cNvSpPr>
          <p:nvPr>
            <p:ph type="body" idx="1"/>
          </p:nvPr>
        </p:nvSpPr>
        <p:spPr>
          <a:xfrm>
            <a:off x="609600" y="5105400"/>
            <a:ext cx="8077200" cy="1090176"/>
          </a:xfrm>
        </p:spPr>
        <p:txBody>
          <a:bodyPr>
            <a:noAutofit/>
          </a:bodyPr>
          <a:lstStyle/>
          <a:p>
            <a:pPr algn="ctr"/>
            <a:r>
              <a:rPr lang="en-US" sz="8000" b="1" i="1" dirty="0" smtClean="0">
                <a:solidFill>
                  <a:schemeClr val="bg1"/>
                </a:solidFill>
                <a:effectLst>
                  <a:outerShdw blurRad="38100" dist="38100" dir="2700000" algn="tl">
                    <a:srgbClr val="000000">
                      <a:alpha val="43137"/>
                    </a:srgbClr>
                  </a:outerShdw>
                </a:effectLst>
              </a:rPr>
              <a:t>Thank You</a:t>
            </a:r>
            <a:endParaRPr lang="en-US" sz="8000" b="1" i="1" dirty="0">
              <a:solidFill>
                <a:schemeClr val="bg1"/>
              </a:solidFill>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2209</TotalTime>
  <Words>1993</Words>
  <Application>Microsoft Office PowerPoint</Application>
  <PresentationFormat>On-screen Show (4:3)</PresentationFormat>
  <Paragraphs>138</Paragraphs>
  <Slides>52</Slides>
  <Notes>1</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Flow</vt:lpstr>
      <vt:lpstr> About OMICS Group</vt:lpstr>
      <vt:lpstr> OMICS International Conferences</vt:lpstr>
      <vt:lpstr>Studying the Effect of 5-flurouracil Loaded on Polymer Nanoparticles and Exposed to Ultrasonic Waves in Improving the Tumoricidal Effect in Hepatocellular Carcinoma in Mice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Advantages of Ultrasound:</vt:lpstr>
      <vt:lpstr>The study was carried out on three stages:</vt:lpstr>
      <vt:lpstr>Preparation of 5-FU Loaded BSA NPs</vt:lpstr>
      <vt:lpstr>PowerPoint Presentation</vt:lpstr>
      <vt:lpstr>Characterization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Grouping and Induction of HCC Our study was carried out on:</vt:lpstr>
      <vt:lpstr>After 33 days, animals were sacrificed for biochemical and histopathological parameters:</vt:lpstr>
      <vt:lpstr>Hepatic MDA Level During HCC Induction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These results were confirmed by the histopathological findings: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Let us meet again..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Studying the Effect of 5-flurouracil Loaded on Polymer Nanoparticles and Exposed to Ultrasonic Waves in Improving the Tumoricidal Effect in Hepatocellular Carcinoma in Mice</dc:title>
  <dc:creator>Nelly</dc:creator>
  <cp:lastModifiedBy>American Pharma</cp:lastModifiedBy>
  <cp:revision>186</cp:revision>
  <dcterms:created xsi:type="dcterms:W3CDTF">2006-08-16T00:00:00Z</dcterms:created>
  <dcterms:modified xsi:type="dcterms:W3CDTF">2015-08-18T06:51:30Z</dcterms:modified>
</cp:coreProperties>
</file>