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58" r:id="rId3"/>
    <p:sldId id="260" r:id="rId4"/>
    <p:sldId id="274" r:id="rId5"/>
    <p:sldId id="259" r:id="rId6"/>
    <p:sldId id="275" r:id="rId7"/>
    <p:sldId id="270" r:id="rId8"/>
    <p:sldId id="262" r:id="rId9"/>
    <p:sldId id="261" r:id="rId10"/>
    <p:sldId id="263" r:id="rId11"/>
    <p:sldId id="264" r:id="rId12"/>
    <p:sldId id="265" r:id="rId13"/>
    <p:sldId id="266" r:id="rId14"/>
    <p:sldId id="271" r:id="rId15"/>
    <p:sldId id="272" r:id="rId16"/>
    <p:sldId id="273" r:id="rId17"/>
    <p:sldId id="267" r:id="rId18"/>
    <p:sldId id="276" r:id="rId19"/>
    <p:sldId id="277" r:id="rId20"/>
    <p:sldId id="278" r:id="rId21"/>
    <p:sldId id="257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4F9D058-BD08-45B2-A0EF-3F8ABEFF2B27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687DC5F2-15BE-4935-8C5E-3E98D1B1858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71CDD4B-D6DF-4B47-A044-D94CE775F89F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IN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5D0FFF4-BE1C-4586-864D-667AAF3D2EF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IN" smtClean="0"/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3EE5B8-3817-49F9-B4E1-ADED480268CE}" type="slidenum">
              <a:rPr lang="en-IN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I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A6ED093-EF63-4EC0-9A21-1580169030B7}" type="slidenum">
              <a:rPr lang="en-IN" smtClean="0"/>
              <a:pPr>
                <a:defRPr/>
              </a:pPr>
              <a:t>3</a:t>
            </a:fld>
            <a:endParaRPr lang="en-IN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344DD5F-344F-4028-B5D5-EFC3CFE83ADB}" type="slidenum">
              <a:rPr lang="en-IN" smtClean="0"/>
              <a:pPr>
                <a:defRPr/>
              </a:pPr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178DF61-FF4F-48A8-8979-D276D2F9552D}" type="slidenum">
              <a:rPr lang="en-IN" smtClean="0"/>
              <a:pPr>
                <a:defRPr/>
              </a:pPr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853786-A114-40A2-9E1C-A317D8D4BE87}" type="slidenum">
              <a:rPr lang="en-IN" smtClean="0"/>
              <a:pPr>
                <a:defRPr/>
              </a:pPr>
              <a:t>6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36378C0-5655-463C-B90E-89917743C781}" type="slidenum">
              <a:rPr lang="en-IN" smtClean="0"/>
              <a:pPr>
                <a:defRPr/>
              </a:pPr>
              <a:t>7</a:t>
            </a:fld>
            <a:endParaRPr lang="en-I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3732D96-E77F-46C3-BD08-3DE25BC5EC5C}" type="slidenum">
              <a:rPr lang="en-IN" smtClean="0"/>
              <a:pPr>
                <a:defRPr/>
              </a:pPr>
              <a:t>8</a:t>
            </a:fld>
            <a:endParaRPr lang="en-I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154058C-494C-42A9-845F-E2FEB5367E8E}" type="slidenum">
              <a:rPr lang="en-IN" smtClean="0"/>
              <a:pPr>
                <a:defRPr/>
              </a:pPr>
              <a:t>9</a:t>
            </a:fld>
            <a:endParaRPr lang="en-I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5A06CE0-AABC-47FE-B9D5-A9982C98CAD6}" type="slidenum">
              <a:rPr lang="en-IN" smtClean="0"/>
              <a:pPr>
                <a:defRPr/>
              </a:pPr>
              <a:t>10</a:t>
            </a:fld>
            <a:endParaRPr lang="en-I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EB700B-785B-490B-A19E-6C241C0B9E7C}" type="slidenum">
              <a:rPr lang="en-IN" smtClean="0"/>
              <a:pPr>
                <a:defRPr/>
              </a:pPr>
              <a:t>11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C6A03-C4F8-43C9-9DE3-09818265F625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A93FD-2F88-4F3D-896A-DCC47CF8AC5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56528-4829-411B-815E-4E9E9C914E70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4E645-B07E-4A31-A62B-4B2CCD62E4C3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D93AE-2824-475A-B583-6ABEE21B175D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B4AC3-24F0-4C67-8CCC-4C83A3E8B43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417ED0-48BF-4D44-BBDC-23A9070CDB50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D0A087-F1CF-4A26-9DAE-587D73D15AFF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38A5A9-69D3-4563-BB8B-D78B0C9F15CD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3871D-34C4-48F5-BEDA-8F5742102BB1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64F41-4B8F-4BA5-B30C-9C4D5C5FD770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6637D1-A8B6-40A8-9D1D-1FE1A4CCFB1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03358D-C026-41ED-9394-D68873750D48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DD8E4-D5F2-42D5-A0FC-AD671FB8B8AD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3C14B8-ABE9-47D3-B19B-0C53C6AF76CC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BE1B18-733C-4D12-B461-6E78AD393A15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2C159-8E42-49FF-A283-23292E12D898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F95ED-C414-410B-A5B5-A0EFDFF62092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512B76-7D7E-445D-8357-25959213AB8B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1993D-7ABD-4AB7-8E71-48AD54C912DA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8FC1E0-3737-46C9-A793-9E499EDF521F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D8F99-FA27-42BF-A177-8B353D3458E0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N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B474A58-7134-47C2-8330-2A146A6AD318}" type="datetimeFigureOut">
              <a:rPr lang="en-US"/>
              <a:pPr>
                <a:defRPr/>
              </a:pPr>
              <a:t>9/15/2014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7D5C426-12F4-4E8C-96CC-22199C24D494}" type="slidenum">
              <a:rPr lang="en-IN"/>
              <a:pPr>
                <a:defRPr/>
              </a:pPr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ChangeArrowheads="1"/>
          </p:cNvSpPr>
          <p:nvPr/>
        </p:nvSpPr>
        <p:spPr bwMode="auto">
          <a:xfrm>
            <a:off x="785813" y="428625"/>
            <a:ext cx="75723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3200" b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Role of Hydrogeochemistry in the release of arsenic in 24 Parganas districts, West Bengal</a:t>
            </a:r>
            <a:endParaRPr lang="en-US" sz="3200"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51" name="TextBox 4"/>
          <p:cNvSpPr txBox="1">
            <a:spLocks noChangeArrowheads="1"/>
          </p:cNvSpPr>
          <p:nvPr/>
        </p:nvSpPr>
        <p:spPr bwMode="auto">
          <a:xfrm>
            <a:off x="2755900" y="4264025"/>
            <a:ext cx="4214813" cy="70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sz="2000" b="1">
                <a:latin typeface="Times New Roman" pitchFamily="18" charset="0"/>
                <a:cs typeface="Times New Roman" pitchFamily="18" charset="0"/>
              </a:rPr>
              <a:t>School of Environmental Sciences</a:t>
            </a:r>
          </a:p>
          <a:p>
            <a:pPr algn="ctr"/>
            <a:r>
              <a:rPr lang="en-IN" sz="2000" b="1">
                <a:latin typeface="Times New Roman" pitchFamily="18" charset="0"/>
                <a:cs typeface="Times New Roman" pitchFamily="18" charset="0"/>
              </a:rPr>
              <a:t>Jawaharlal Nehru University</a:t>
            </a:r>
          </a:p>
        </p:txBody>
      </p:sp>
      <p:pic>
        <p:nvPicPr>
          <p:cNvPr id="2052" name="Picture 9" descr="jnulogoani1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6250" y="5072063"/>
            <a:ext cx="1009650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TextBox 7"/>
          <p:cNvSpPr txBox="1">
            <a:spLocks noChangeArrowheads="1"/>
          </p:cNvSpPr>
          <p:nvPr/>
        </p:nvSpPr>
        <p:spPr bwMode="auto">
          <a:xfrm>
            <a:off x="714375" y="3000375"/>
            <a:ext cx="2214563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sz="2400" b="1">
                <a:latin typeface="Times New Roman" pitchFamily="18" charset="0"/>
                <a:cs typeface="Times New Roman" pitchFamily="18" charset="0"/>
              </a:rPr>
              <a:t>Presented By:</a:t>
            </a:r>
          </a:p>
          <a:p>
            <a:pPr algn="ctr"/>
            <a:r>
              <a:rPr lang="en-IN" sz="2000" b="1">
                <a:latin typeface="Times New Roman" pitchFamily="18" charset="0"/>
                <a:cs typeface="Times New Roman" pitchFamily="18" charset="0"/>
              </a:rPr>
              <a:t>Neha Singh</a:t>
            </a:r>
          </a:p>
          <a:p>
            <a:endParaRPr lang="en-IN">
              <a:latin typeface="Calibri" pitchFamily="34" charset="0"/>
            </a:endParaRPr>
          </a:p>
        </p:txBody>
      </p:sp>
      <p:sp>
        <p:nvSpPr>
          <p:cNvPr id="2054" name="TextBox 8"/>
          <p:cNvSpPr txBox="1">
            <a:spLocks noChangeArrowheads="1"/>
          </p:cNvSpPr>
          <p:nvPr/>
        </p:nvSpPr>
        <p:spPr bwMode="auto">
          <a:xfrm>
            <a:off x="5500688" y="3041650"/>
            <a:ext cx="3168650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IN" sz="2400" b="1">
                <a:latin typeface="Times New Roman" pitchFamily="18" charset="0"/>
                <a:cs typeface="Times New Roman" pitchFamily="18" charset="0"/>
              </a:rPr>
              <a:t>Supervisor:</a:t>
            </a:r>
          </a:p>
          <a:p>
            <a:pPr algn="ctr"/>
            <a:r>
              <a:rPr lang="en-IN" sz="2000" b="1">
                <a:latin typeface="Times New Roman" pitchFamily="18" charset="0"/>
                <a:cs typeface="Times New Roman" pitchFamily="18" charset="0"/>
              </a:rPr>
              <a:t>Prof. Saumitra Mukherjee</a:t>
            </a:r>
          </a:p>
          <a:p>
            <a:endParaRPr lang="en-IN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357188" y="0"/>
            <a:ext cx="8229600" cy="725488"/>
          </a:xfrm>
        </p:spPr>
        <p:txBody>
          <a:bodyPr/>
          <a:lstStyle/>
          <a:p>
            <a:pPr eaLnBrk="1" hangingPunct="1"/>
            <a:r>
              <a:rPr lang="en-IN" sz="3200" b="1" smtClean="0">
                <a:latin typeface="Algerian" pitchFamily="82" charset="0"/>
                <a:cs typeface="Times New Roman" pitchFamily="18" charset="0"/>
              </a:rPr>
              <a:t>Introduction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214313" y="785813"/>
            <a:ext cx="8643937" cy="5857875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Groundwater is the major source of freshwater in many parts of the world for meeting the requirements of domestic and agricultural purposes.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Rapid urbanization, excess withdrawal, and improper waste disposal all have an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inﬂuence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on the availability and quality of groundwater.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Geology of an area, the degree of chemical weathering of various rock types, anthropogenic factors affect the chemistry of groundwater (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Giridharan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et al. 2008)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quality of groundwater is also altered by an increase in concentration of chemical species with its movement below the ground surface (Freeze and Cherry 1979)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 Bengal Delta, Bangladesh, and West Bengal,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India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groundwater arsenic contamination is a crucial water quality problem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Content Placeholder 2"/>
          <p:cNvSpPr>
            <a:spLocks noGrp="1"/>
          </p:cNvSpPr>
          <p:nvPr>
            <p:ph idx="1"/>
          </p:nvPr>
        </p:nvSpPr>
        <p:spPr>
          <a:xfrm>
            <a:off x="71438" y="214313"/>
            <a:ext cx="8929687" cy="6429375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West Bengal lies within the Ganga–Brahmaputra delta basin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Arsenic is found in groundwater in inorganic  (arsenite and arsenate) and organic form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Numerous studies have reported that arsenic has a geogenic origin, but its source and mechanism of release into groundwater are still not clear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Much work has been carried out focusing the arsenic contamination and its effect on the human health in the study area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Very limited studies have been carried out to determine undergoing processes controlling the quality of groundwater, hydrogeochemistry of the area and the suitability of groundwater for different purposes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In present study, the assessment of hydrogeochemistry of the study area has been carried out to determine the processes controlling the groundwater chemistry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Saturarion Index was also calculated to understand the mineralogy of the subsurface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57188" y="0"/>
            <a:ext cx="8229600" cy="725488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IN" sz="3200" b="1" dirty="0">
                <a:latin typeface="Algerian" pitchFamily="82" charset="0"/>
                <a:ea typeface="+mj-ea"/>
                <a:cs typeface="Times New Roman" pitchFamily="18" charset="0"/>
              </a:rPr>
              <a:t>STUDY AREA</a:t>
            </a:r>
          </a:p>
        </p:txBody>
      </p:sp>
      <p:sp>
        <p:nvSpPr>
          <p:cNvPr id="5123" name="Content Placeholder 6"/>
          <p:cNvSpPr>
            <a:spLocks noGrp="1"/>
          </p:cNvSpPr>
          <p:nvPr>
            <p:ph idx="1"/>
          </p:nvPr>
        </p:nvSpPr>
        <p:spPr>
          <a:xfrm>
            <a:off x="357188" y="646113"/>
            <a:ext cx="8429625" cy="5926137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The study area is a part of North 24 Parganas and South 24 Parganas districts 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The area lies within the Bengal basin, and is the part of Ganges delta formed by the Ganges-Brahmaputra river system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The region has levees, deltaic plains and swamp areas as major geomorphological features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Intermediate and lower aquifers are reported to be located at shallower depth in North 24 Parganas, while at greater depth in South 24 Parganas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North 24 Parganas is the second most and South 24 Parganas is the sixth most populous district in India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Agriculture is the dominating sector in both the districts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Huge amount of groundwater is extracted for irrigation as rice is the main agricultural product</a:t>
            </a:r>
          </a:p>
          <a:p>
            <a:pPr algn="just">
              <a:buFont typeface="Wingdings" pitchFamily="2" charset="2"/>
              <a:buChar char="Ø"/>
            </a:pPr>
            <a:endParaRPr lang="en-IN" sz="24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I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Neha\Documents\Communicated Papers\Env Earth Sciences\Fig 1_improved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4463" y="30163"/>
            <a:ext cx="8829675" cy="679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57188" y="0"/>
            <a:ext cx="8229600" cy="725488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IN" sz="3200" b="1" dirty="0">
                <a:latin typeface="Algerian" pitchFamily="82" charset="0"/>
                <a:ea typeface="+mj-ea"/>
                <a:cs typeface="Times New Roman" pitchFamily="18" charset="0"/>
              </a:rPr>
              <a:t>SAMPLING AND SAMPLE ANALYSIS</a:t>
            </a:r>
          </a:p>
        </p:txBody>
      </p:sp>
      <p:sp>
        <p:nvSpPr>
          <p:cNvPr id="7171" name="Content Placeholder 5"/>
          <p:cNvSpPr>
            <a:spLocks noGrp="1"/>
          </p:cNvSpPr>
          <p:nvPr>
            <p:ph idx="1"/>
          </p:nvPr>
        </p:nvSpPr>
        <p:spPr>
          <a:xfrm>
            <a:off x="285750" y="714375"/>
            <a:ext cx="8572500" cy="5786438"/>
          </a:xfrm>
        </p:spPr>
        <p:txBody>
          <a:bodyPr/>
          <a:lstStyle/>
          <a:p>
            <a:pPr algn="just">
              <a:buFont typeface="Wingdings" pitchFamily="2" charset="2"/>
              <a:buChar char="§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Based on the surface manifestations of hydrogeomorphological features as inferred from satellite imagery, total 39 groundwater samples were collected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Samples were collected in acid washed polypropylene bottles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pH, EC were measured onsite using respective electrode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Standard protocol given by APHA was used to determine the parameters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Bicarbonate and chloride were analysed using titration method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Phosphate, sulphate, nitrate and fluoride were analysed using spectrophotometer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Sodium, potassium, and calcium were analysed on Flame photometer, while other cations on AAS</a:t>
            </a:r>
          </a:p>
          <a:p>
            <a:pPr algn="just">
              <a:buFont typeface="Wingdings" pitchFamily="2" charset="2"/>
              <a:buChar char="§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Arsenic was analysed using hydride generator on AAS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57188" y="0"/>
            <a:ext cx="8229600" cy="725488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IN" sz="3200" b="1" dirty="0">
                <a:latin typeface="Algerian" pitchFamily="82" charset="0"/>
                <a:ea typeface="+mj-ea"/>
                <a:cs typeface="Times New Roman" pitchFamily="18" charset="0"/>
              </a:rPr>
              <a:t>Results </a:t>
            </a:r>
          </a:p>
        </p:txBody>
      </p:sp>
      <p:sp>
        <p:nvSpPr>
          <p:cNvPr id="8195" name="Content Placeholder 4"/>
          <p:cNvSpPr>
            <a:spLocks noGrp="1"/>
          </p:cNvSpPr>
          <p:nvPr>
            <p:ph sz="half" idx="1"/>
          </p:nvPr>
        </p:nvSpPr>
        <p:spPr>
          <a:xfrm>
            <a:off x="214313" y="857250"/>
            <a:ext cx="4714875" cy="5786438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The result of groundwater quality data has been given in the form of minimum, maximum, and mean.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Chemical data of the groundwater samples were plotted on Schoeller and Durov plot to infer hydrogeochemical facies.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Schoeller diagram (1955) represents variation of major cations and anions in the groundwater samples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Durov diagram provides a better display of hydrochemical types along with the values of TDS and pH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143500" y="857250"/>
          <a:ext cx="3714750" cy="5758060"/>
        </p:xfrm>
        <a:graphic>
          <a:graphicData uri="http://schemas.openxmlformats.org/drawingml/2006/table">
            <a:tbl>
              <a:tblPr/>
              <a:tblGrid>
                <a:gridCol w="1447800"/>
                <a:gridCol w="693738"/>
                <a:gridCol w="692150"/>
                <a:gridCol w="881062"/>
              </a:tblGrid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Parameters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Min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Max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Avg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pH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6.8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8.1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7.27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EC (μS/cm)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540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1300.0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869.23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Na</a:t>
                      </a:r>
                      <a:r>
                        <a:rPr kumimoji="0" lang="en-IN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(ppm)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48.5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173.70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85.27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K</a:t>
                      </a:r>
                      <a:r>
                        <a:rPr kumimoji="0" lang="en-IN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(ppm)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8.20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3.85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Mg</a:t>
                      </a:r>
                      <a:r>
                        <a:rPr kumimoji="0" lang="en-IN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(ppm)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56.79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88.61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65.39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Ca</a:t>
                      </a:r>
                      <a:r>
                        <a:rPr kumimoji="0" lang="en-IN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(ppm)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67.53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139.34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97.83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Fe</a:t>
                      </a:r>
                      <a:r>
                        <a:rPr kumimoji="0" lang="en-IN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2+</a:t>
                      </a: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(ppm)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15.29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2.15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As (ppb)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0.77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69.45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15.39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HCO</a:t>
                      </a:r>
                      <a:r>
                        <a:rPr kumimoji="0" lang="en-IN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IN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(mg/l)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496.12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997.50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706.22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</a:t>
                      </a:r>
                      <a:r>
                        <a:rPr kumimoji="0" lang="en-IN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(mg/L)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4.74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457.45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112.63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PO</a:t>
                      </a:r>
                      <a:r>
                        <a:rPr kumimoji="0" lang="en-IN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IN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3-</a:t>
                      </a: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(mg/L)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12.13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312.32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119.34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NO</a:t>
                      </a:r>
                      <a:r>
                        <a:rPr kumimoji="0" lang="en-IN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en-IN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(mg/L)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0.00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18.00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2.36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</a:t>
                      </a:r>
                      <a:r>
                        <a:rPr kumimoji="0" lang="en-IN" sz="14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r>
                        <a:rPr kumimoji="0" lang="en-IN" sz="1400" b="1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2-</a:t>
                      </a: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(mg/L)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0.01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49.12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9.74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6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Dissolved silica (mg/L)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29.63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83.29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IN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60.63</a:t>
                      </a:r>
                      <a:endParaRPr kumimoji="0" lang="en-IN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Neha\Documents\Communicated Papers\Env Earth Sciences\Fig.2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4625" y="141288"/>
            <a:ext cx="8804275" cy="6573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Neha\Documents\Communicated Papers\Env Earth Sciences\Fig.3.t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488" y="301625"/>
            <a:ext cx="8929687" cy="646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ontent Placeholder 2"/>
          <p:cNvSpPr>
            <a:spLocks noGrp="1"/>
          </p:cNvSpPr>
          <p:nvPr>
            <p:ph sz="half" idx="1"/>
          </p:nvPr>
        </p:nvSpPr>
        <p:spPr>
          <a:xfrm>
            <a:off x="0" y="357188"/>
            <a:ext cx="4786313" cy="6286500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IN" sz="2200" smtClean="0">
                <a:latin typeface="Times New Roman" pitchFamily="18" charset="0"/>
                <a:cs typeface="Times New Roman" pitchFamily="18" charset="0"/>
              </a:rPr>
              <a:t>The Schoeller and Durov diagram shows the dominance of bicarbonate, chloride, alkali and alkaline metals. 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sz="2200" smtClean="0">
                <a:latin typeface="Times New Roman" pitchFamily="18" charset="0"/>
                <a:cs typeface="Times New Roman" pitchFamily="18" charset="0"/>
              </a:rPr>
              <a:t>Thus, it is essential to understand the hydrogeological processes which control the groundwater chemistry.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sz="2200" smtClean="0">
                <a:latin typeface="Times New Roman" pitchFamily="18" charset="0"/>
                <a:cs typeface="Times New Roman" pitchFamily="18" charset="0"/>
              </a:rPr>
              <a:t>In the scatter diagram of (Ca+Mg) versus (HCO</a:t>
            </a:r>
            <a:r>
              <a:rPr lang="en-IN" sz="2200" baseline="-25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sz="2200" smtClean="0">
                <a:latin typeface="Times New Roman" pitchFamily="18" charset="0"/>
                <a:cs typeface="Times New Roman" pitchFamily="18" charset="0"/>
              </a:rPr>
              <a:t> + SO</a:t>
            </a:r>
            <a:r>
              <a:rPr lang="en-IN" sz="2200" baseline="-2500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IN" sz="2200" smtClean="0">
                <a:latin typeface="Times New Roman" pitchFamily="18" charset="0"/>
                <a:cs typeface="Times New Roman" pitchFamily="18" charset="0"/>
              </a:rPr>
              <a:t>), samples falling above the equiline (1:1), represent carbonate weathering and reverse ion exchange, while below equiline indicate silicate weathering and ion exhange (Datta et al., 1996)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sz="2200" smtClean="0">
                <a:latin typeface="Times New Roman" pitchFamily="18" charset="0"/>
                <a:cs typeface="Times New Roman" pitchFamily="18" charset="0"/>
              </a:rPr>
              <a:t>In the plot of HCO</a:t>
            </a:r>
            <a:r>
              <a:rPr lang="en-IN" sz="2200" baseline="-25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sz="2200" baseline="3000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IN" sz="2200" smtClean="0">
                <a:latin typeface="Times New Roman" pitchFamily="18" charset="0"/>
                <a:cs typeface="Times New Roman" pitchFamily="18" charset="0"/>
              </a:rPr>
              <a:t> versus Na</a:t>
            </a:r>
            <a:r>
              <a:rPr lang="en-IN" sz="2200" baseline="3000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IN" sz="2200" smtClean="0">
                <a:latin typeface="Times New Roman" pitchFamily="18" charset="0"/>
                <a:cs typeface="Times New Roman" pitchFamily="18" charset="0"/>
              </a:rPr>
              <a:t>increased concentration of HCO</a:t>
            </a:r>
            <a:r>
              <a:rPr lang="en-IN" sz="2200" baseline="-25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sz="2200" baseline="3000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IN" sz="2200" smtClean="0">
                <a:latin typeface="Times New Roman" pitchFamily="18" charset="0"/>
                <a:cs typeface="Times New Roman" pitchFamily="18" charset="0"/>
              </a:rPr>
              <a:t> compared to Na</a:t>
            </a:r>
            <a:r>
              <a:rPr lang="en-IN" sz="2200" baseline="3000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IN" sz="2200" smtClean="0">
                <a:latin typeface="Times New Roman" pitchFamily="18" charset="0"/>
                <a:cs typeface="Times New Roman" pitchFamily="18" charset="0"/>
              </a:rPr>
              <a:t> suggests that silicate weathering is the dominant process in the study area</a:t>
            </a:r>
          </a:p>
          <a:p>
            <a:pPr eaLnBrk="1" hangingPunct="1">
              <a:buFont typeface="Wingdings" pitchFamily="2" charset="2"/>
              <a:buChar char="Ø"/>
            </a:pPr>
            <a:endParaRPr lang="en-IN" sz="24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7" name="Picture 2" descr="C:\Users\Neha\Documents\Communicated Papers\Env Earth Sciences\Fig.4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929188" y="357188"/>
            <a:ext cx="4041775" cy="2592387"/>
          </a:xfrm>
          <a:noFill/>
        </p:spPr>
      </p:pic>
      <p:pic>
        <p:nvPicPr>
          <p:cNvPr id="11268" name="Picture 4" descr="C:\Users\Neha\Documents\Communicated Papers\Env Earth Sciences\Fig.5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88" y="3886200"/>
            <a:ext cx="404177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Content Placeholder 2"/>
          <p:cNvSpPr>
            <a:spLocks noGrp="1"/>
          </p:cNvSpPr>
          <p:nvPr>
            <p:ph sz="half" idx="1"/>
          </p:nvPr>
        </p:nvSpPr>
        <p:spPr>
          <a:xfrm>
            <a:off x="214313" y="285750"/>
            <a:ext cx="4429125" cy="6357938"/>
          </a:xfrm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In the scatter plot of Na+K versus total cations, all the samples are present below the equiline and above the Na+K/ 0.50 TC line, it indicates that silicate weathering is more significant and is the main source of cations (Stallard and Edmond 1983)</a:t>
            </a:r>
          </a:p>
          <a:p>
            <a:pPr algn="just" eaLnBrk="1" hangingPunct="1">
              <a:buFont typeface="Arial" charset="0"/>
              <a:buNone/>
            </a:pPr>
            <a:endParaRPr lang="en-IN" sz="24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Increase in alkalies with the simultaneous increase of Cl</a:t>
            </a:r>
            <a:r>
              <a:rPr lang="en-IN" sz="2400" baseline="3000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+SO</a:t>
            </a:r>
            <a:r>
              <a:rPr lang="en-IN" sz="2400" baseline="-2500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 indicates a common source of these ions, resulting from dissolution of soil salts (Sarin et al. 1989</a:t>
            </a:r>
          </a:p>
        </p:txBody>
      </p:sp>
      <p:pic>
        <p:nvPicPr>
          <p:cNvPr id="12291" name="Picture 2" descr="C:\Users\Neha\Documents\Communicated Papers\Env Earth Sciences\Fig.8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4857750" y="285750"/>
            <a:ext cx="4117975" cy="2592388"/>
          </a:xfrm>
          <a:noFill/>
        </p:spPr>
      </p:pic>
      <p:pic>
        <p:nvPicPr>
          <p:cNvPr id="12292" name="Picture 3" descr="C:\Users\Neha\Documents\Communicated Papers\Env Earth Sciences\Fig.9.t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45050" y="4027488"/>
            <a:ext cx="414337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Content Placeholder 3"/>
          <p:cNvSpPr>
            <a:spLocks noGrp="1"/>
          </p:cNvSpPr>
          <p:nvPr>
            <p:ph sz="half" idx="1"/>
          </p:nvPr>
        </p:nvSpPr>
        <p:spPr>
          <a:xfrm>
            <a:off x="0" y="3509963"/>
            <a:ext cx="4538663" cy="31432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	Positive index- cation exchange of sodium and potassium from water with magnesium and calcium in the host rock, and vice versa</a:t>
            </a:r>
          </a:p>
          <a:p>
            <a:pPr eaLnBrk="1" hangingPunct="1">
              <a:buFont typeface="Arial" charset="0"/>
              <a:buNone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	Most of the samples have negative values for both the indices</a:t>
            </a:r>
          </a:p>
          <a:p>
            <a:pPr eaLnBrk="1" hangingPunct="1">
              <a:buFont typeface="Arial" charset="0"/>
              <a:buNone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pic>
        <p:nvPicPr>
          <p:cNvPr id="13315" name="Picture 3" descr="C:\Users\Neha\Documents\Communicated Papers\Env Earth Sciences\Fig.11.t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00563" y="3052763"/>
            <a:ext cx="4327525" cy="2428875"/>
          </a:xfrm>
          <a:noFill/>
        </p:spPr>
      </p:pic>
      <p:sp>
        <p:nvSpPr>
          <p:cNvPr id="13316" name="TextBox 9"/>
          <p:cNvSpPr txBox="1">
            <a:spLocks noChangeArrowheads="1"/>
          </p:cNvSpPr>
          <p:nvPr/>
        </p:nvSpPr>
        <p:spPr bwMode="auto">
          <a:xfrm>
            <a:off x="428625" y="146050"/>
            <a:ext cx="3500438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 sz="2000" b="1">
                <a:latin typeface="Times New Roman" pitchFamily="18" charset="0"/>
                <a:cs typeface="Times New Roman" pitchFamily="18" charset="0"/>
              </a:rPr>
              <a:t>Chloro Alkaline Indices</a:t>
            </a:r>
            <a:r>
              <a:rPr lang="en-IN" sz="2000"/>
              <a:t> </a:t>
            </a:r>
          </a:p>
          <a:p>
            <a:endParaRPr lang="en-IN"/>
          </a:p>
        </p:txBody>
      </p:sp>
      <p:grpSp>
        <p:nvGrpSpPr>
          <p:cNvPr id="13317" name="Group 9"/>
          <p:cNvGrpSpPr>
            <a:grpSpLocks/>
          </p:cNvGrpSpPr>
          <p:nvPr/>
        </p:nvGrpSpPr>
        <p:grpSpPr bwMode="auto">
          <a:xfrm>
            <a:off x="428625" y="617538"/>
            <a:ext cx="8535988" cy="2657475"/>
            <a:chOff x="428596" y="617751"/>
            <a:chExt cx="8535524" cy="2657707"/>
          </a:xfrm>
        </p:grpSpPr>
        <p:sp>
          <p:nvSpPr>
            <p:cNvPr id="13319" name="TextBox 8"/>
            <p:cNvSpPr txBox="1">
              <a:spLocks noChangeArrowheads="1"/>
            </p:cNvSpPr>
            <p:nvPr/>
          </p:nvSpPr>
          <p:spPr bwMode="auto">
            <a:xfrm>
              <a:off x="463058" y="2289620"/>
              <a:ext cx="8501062" cy="9858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IN" sz="2000">
                  <a:latin typeface="Times New Roman" pitchFamily="18" charset="0"/>
                  <a:cs typeface="Times New Roman" pitchFamily="18" charset="0"/>
                </a:rPr>
                <a:t>Chloro Alkaline Indices (CAI-1) = [Cl – (Na + K)] /Cl</a:t>
              </a:r>
            </a:p>
            <a:p>
              <a:r>
                <a:rPr lang="en-IN" sz="2000">
                  <a:latin typeface="Times New Roman" pitchFamily="18" charset="0"/>
                  <a:cs typeface="Times New Roman" pitchFamily="18" charset="0"/>
                </a:rPr>
                <a:t>Chloro Alkaline Indices (CAI-2) = [Cl – (Na + K)] /(SO</a:t>
              </a:r>
              <a:r>
                <a:rPr lang="en-IN" sz="2000" baseline="-25000">
                  <a:latin typeface="Times New Roman" pitchFamily="18" charset="0"/>
                  <a:cs typeface="Times New Roman" pitchFamily="18" charset="0"/>
                </a:rPr>
                <a:t>4</a:t>
              </a:r>
              <a:r>
                <a:rPr lang="en-IN" sz="2000">
                  <a:latin typeface="Times New Roman" pitchFamily="18" charset="0"/>
                  <a:cs typeface="Times New Roman" pitchFamily="18" charset="0"/>
                </a:rPr>
                <a:t> + HCO</a:t>
              </a:r>
              <a:r>
                <a:rPr lang="en-IN" sz="2000" baseline="-25000"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IN" sz="2000">
                  <a:latin typeface="Times New Roman" pitchFamily="18" charset="0"/>
                  <a:cs typeface="Times New Roman" pitchFamily="18" charset="0"/>
                </a:rPr>
                <a:t> + CO</a:t>
              </a:r>
              <a:r>
                <a:rPr lang="en-IN" sz="2000" baseline="-25000"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IN" sz="2000">
                  <a:latin typeface="Times New Roman" pitchFamily="18" charset="0"/>
                  <a:cs typeface="Times New Roman" pitchFamily="18" charset="0"/>
                </a:rPr>
                <a:t> + NO</a:t>
              </a:r>
              <a:r>
                <a:rPr lang="en-IN" sz="2000" baseline="-25000">
                  <a:latin typeface="Times New Roman" pitchFamily="18" charset="0"/>
                  <a:cs typeface="Times New Roman" pitchFamily="18" charset="0"/>
                </a:rPr>
                <a:t>3</a:t>
              </a:r>
              <a:r>
                <a:rPr lang="en-IN" sz="2000">
                  <a:latin typeface="Times New Roman" pitchFamily="18" charset="0"/>
                  <a:cs typeface="Times New Roman" pitchFamily="18" charset="0"/>
                </a:rPr>
                <a:t>)</a:t>
              </a:r>
            </a:p>
            <a:p>
              <a:endParaRPr lang="en-IN"/>
            </a:p>
          </p:txBody>
        </p:sp>
        <p:sp>
          <p:nvSpPr>
            <p:cNvPr id="13320" name="TextBox 5"/>
            <p:cNvSpPr txBox="1">
              <a:spLocks noChangeArrowheads="1"/>
            </p:cNvSpPr>
            <p:nvPr/>
          </p:nvSpPr>
          <p:spPr bwMode="auto">
            <a:xfrm>
              <a:off x="428596" y="617751"/>
              <a:ext cx="8286808" cy="15696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69875" indent="-269875">
                <a:buFont typeface="Wingdings" pitchFamily="2" charset="2"/>
                <a:buChar char="Ø"/>
              </a:pPr>
              <a:r>
                <a:rPr lang="en-IN" sz="2400">
                  <a:latin typeface="Times New Roman" pitchFamily="18" charset="0"/>
                  <a:cs typeface="Times New Roman" pitchFamily="18" charset="0"/>
                </a:rPr>
                <a:t>Changes in chemical composition of groundwater takes place during its travel in the subsurface (Sastri, 1994)</a:t>
              </a:r>
            </a:p>
            <a:p>
              <a:pPr marL="269875" indent="-269875">
                <a:buFont typeface="Wingdings" pitchFamily="2" charset="2"/>
                <a:buChar char="Ø"/>
              </a:pPr>
              <a:r>
                <a:rPr lang="en-IN" sz="2400">
                  <a:latin typeface="Times New Roman" pitchFamily="18" charset="0"/>
                  <a:cs typeface="Times New Roman" pitchFamily="18" charset="0"/>
                </a:rPr>
                <a:t>Indices indicate the ion exchange between the groundwater and its host environment during a residence time or travel</a:t>
              </a:r>
            </a:p>
          </p:txBody>
        </p:sp>
      </p:grpSp>
      <p:sp>
        <p:nvSpPr>
          <p:cNvPr id="13318" name="TextBox 7"/>
          <p:cNvSpPr txBox="1">
            <a:spLocks noChangeArrowheads="1"/>
          </p:cNvSpPr>
          <p:nvPr/>
        </p:nvSpPr>
        <p:spPr bwMode="auto">
          <a:xfrm>
            <a:off x="4503738" y="5611813"/>
            <a:ext cx="4572000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 sz="2200">
                <a:latin typeface="Times New Roman" pitchFamily="18" charset="0"/>
                <a:cs typeface="Times New Roman" pitchFamily="18" charset="0"/>
              </a:rPr>
              <a:t>Ca and Mg in the water are exchanged with Na and K in the minerals from the host rock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"/>
          <p:cNvSpPr txBox="1">
            <a:spLocks noChangeArrowheads="1"/>
          </p:cNvSpPr>
          <p:nvPr/>
        </p:nvSpPr>
        <p:spPr bwMode="auto">
          <a:xfrm>
            <a:off x="254000" y="46038"/>
            <a:ext cx="40005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 sz="2400" b="1">
                <a:latin typeface="Times New Roman" pitchFamily="18" charset="0"/>
                <a:cs typeface="Times New Roman" pitchFamily="18" charset="0"/>
              </a:rPr>
              <a:t>Geochemical Modelling</a:t>
            </a:r>
          </a:p>
        </p:txBody>
      </p:sp>
      <p:pic>
        <p:nvPicPr>
          <p:cNvPr id="14339" name="Picture 2" descr="C:\Users\Neha\Documents\Communicated Papers\Env Earth Sciences\Fig.12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1413" y="3019425"/>
            <a:ext cx="7164387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285750" y="801688"/>
            <a:ext cx="85725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IN" sz="2400">
                <a:latin typeface="Times New Roman" pitchFamily="18" charset="0"/>
                <a:cs typeface="Times New Roman" pitchFamily="18" charset="0"/>
              </a:rPr>
              <a:t>Saturation index of minerals was calculated by the USGS geochemical code PHREEQC 3.1.2 to evaluate the degree of equilibrium between water and respective minerals</a:t>
            </a:r>
          </a:p>
          <a:p>
            <a:pPr algn="just"/>
            <a:r>
              <a:rPr lang="en-IN" sz="2400">
                <a:latin typeface="Times New Roman" pitchFamily="18" charset="0"/>
                <a:cs typeface="Times New Roman" pitchFamily="18" charset="0"/>
              </a:rPr>
              <a:t>Saturation index is the logarithm of the ratio of ion activity product to the mineral equilibrium constant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Content Placeholder 2"/>
          <p:cNvSpPr>
            <a:spLocks noGrp="1"/>
          </p:cNvSpPr>
          <p:nvPr>
            <p:ph idx="1"/>
          </p:nvPr>
        </p:nvSpPr>
        <p:spPr>
          <a:xfrm>
            <a:off x="285750" y="357188"/>
            <a:ext cx="8572500" cy="6143625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Positive saturation index (SI&gt;0) indicates groundwater is oversaturated with respect to particular mineral.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It reflect groundwater discharging from an aquifer containing ample amount of minerals with sufficient resident time.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SI&lt;0 indicates that the groundwater is undersaturated with particular mineral and reflect insufficient amount of mineral and short residence time.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The groundwater in the area is supersaturated with iron containing minerals like Fe(OH)</a:t>
            </a:r>
            <a:r>
              <a:rPr lang="en-IN" sz="2400" baseline="-2500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, goethite, and hematite. 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The water is also saturated with the calcite, chalcedony, dolomite, quartz.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Sepiolite, siderite, chrysotile and talc are oversaturated at some of the places and undersaturated at some sites.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smtClean="0">
                <a:latin typeface="Times New Roman" pitchFamily="18" charset="0"/>
                <a:cs typeface="Times New Roman" pitchFamily="18" charset="0"/>
              </a:rPr>
              <a:t>The groundwater is undersaturated with anhydrite and gypsum</a:t>
            </a:r>
          </a:p>
          <a:p>
            <a:pPr algn="just">
              <a:buFont typeface="Wingdings" pitchFamily="2" charset="2"/>
              <a:buChar char="Ø"/>
            </a:pPr>
            <a:endParaRPr lang="en-IN" sz="2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285750" y="285750"/>
            <a:ext cx="8572500" cy="6215063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Oversaturation of hematite, goethite and Fe(OH)</a:t>
            </a:r>
            <a:r>
              <a:rPr lang="en-IN" sz="2400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in the study area indicates the abundance of iron minerals in the aquifer.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Groundwater gets sufficient residence time to be in contact with these minerals and their weathering has resulted in abundance of iron in the groundwater.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Calcite, dolomite and siderite are the carbonate minerals, while chalcedony, quartz,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sepiolite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chrysotile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are the silicate minerals.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Sepiolite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is a clay mineral formed of complex magnesium silicate and is frequently found either with gypsum or dolomite (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Leguey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et al. 2010). 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Groundwater is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undersaturated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with anhydrite and gypsum, and less concentration of sulphate in the groundwater explains the less dissolution of these minerals.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high concentration of calcium in groundwater may be attributed to the dissolution of calcite and dolomite as carbonate weathering also occurs at some of the places</a:t>
            </a:r>
          </a:p>
          <a:p>
            <a:pPr>
              <a:buFont typeface="Arial" charset="0"/>
              <a:buNone/>
            </a:pPr>
            <a:endParaRPr lang="en-IN" dirty="0" smtClean="0"/>
          </a:p>
          <a:p>
            <a:pPr>
              <a:buFont typeface="Arial" charset="0"/>
              <a:buNone/>
            </a:pPr>
            <a:endParaRPr lang="en-IN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267218" y="1061010"/>
            <a:ext cx="8572500" cy="5143514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Mineral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assemblage of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kyanite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–garnet–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staurolite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biotite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–tourmaline–chlorite–hornblende–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epidote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in the subsurface sediments of the 24-Parganas represents highly metamorphosed rocks.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Aquifer of the study area is composed of mainly silicate minerals, thus the silicate weathering plays an important role in this region.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Groundwater in the intermediate aquifer contains calcium, magnesium, bicarbonate as the major ions with elevated concentration of iron, phosphate and arsenic (PHED 1991; Das et al. 1995).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dissolution of the silicate minerals present in the aquifer determines the chemistry of groundwater and are responsible for increased concentration of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cations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and bicarbonate in the area</a:t>
            </a:r>
          </a:p>
          <a:p>
            <a:pPr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357188" y="0"/>
            <a:ext cx="8229600" cy="725488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IN" sz="3200" b="1" dirty="0" smtClean="0">
                <a:latin typeface="Algerian" pitchFamily="82" charset="0"/>
                <a:ea typeface="+mj-ea"/>
                <a:cs typeface="Times New Roman" pitchFamily="18" charset="0"/>
              </a:rPr>
              <a:t>discussion</a:t>
            </a:r>
            <a:endParaRPr lang="en-IN" sz="3200" b="1" dirty="0">
              <a:latin typeface="Algerian" pitchFamily="82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Content Placeholder 2"/>
          <p:cNvSpPr>
            <a:spLocks noGrp="1"/>
          </p:cNvSpPr>
          <p:nvPr>
            <p:ph idx="1"/>
          </p:nvPr>
        </p:nvSpPr>
        <p:spPr>
          <a:xfrm>
            <a:off x="285750" y="500063"/>
            <a:ext cx="8572500" cy="6072187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Goethite forms through the weathering of various iron rich minerals in the zone of oxidation within the soil.</a:t>
            </a:r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Oversaturation 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of groundwater with goethite indicates that the mineral may have formed in the subsurface because of the aerated zone within the aquifer created by the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ﬂuctuation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in the water table.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Arsenic was reported to be adsorbed to iron hydroxide coated sand grain margins and to clay minerals (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Acharyya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et al. 1999) and on the surface of grains coated with Fe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oxyhydroxides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Nickson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et al. 2000).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Saturation index indicates the presence of iron minerals and iron 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oxyhydrooxide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IN" sz="2400" dirty="0" err="1" smtClean="0">
                <a:latin typeface="Times New Roman" pitchFamily="18" charset="0"/>
                <a:cs typeface="Times New Roman" pitchFamily="18" charset="0"/>
              </a:rPr>
              <a:t>FeOOH</a:t>
            </a: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, Goethite) in abundance in the aquifer.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400" dirty="0" smtClean="0">
                <a:latin typeface="Times New Roman" pitchFamily="18" charset="0"/>
                <a:cs typeface="Times New Roman" pitchFamily="18" charset="0"/>
              </a:rPr>
              <a:t>Thus, weathering of these minerals helps in the release of arsenic into the groundwater resulting in the elevated concentration of arsenic in the groundwater. </a:t>
            </a:r>
          </a:p>
          <a:p>
            <a:pPr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IN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Content Placeholder 2"/>
          <p:cNvSpPr>
            <a:spLocks noGrp="1"/>
          </p:cNvSpPr>
          <p:nvPr>
            <p:ph idx="1"/>
          </p:nvPr>
        </p:nvSpPr>
        <p:spPr>
          <a:xfrm>
            <a:off x="285750" y="714375"/>
            <a:ext cx="8572500" cy="5786438"/>
          </a:xfrm>
        </p:spPr>
        <p:txBody>
          <a:bodyPr/>
          <a:lstStyle/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Acharyya SK, Chackraborty P, Lahiri S, Raymahashay BC, Guha S, Bhowmik A (1999) Arsenic poisoning in the Ganges delta. Nat 401:545</a:t>
            </a:r>
          </a:p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Das D, Chatterjee A, Mandal BK, Samanta G, Chakraborty D, Chanda B (1995) Arsenic in groundwater in six districts of West Bengal, India: The biggest arsenic calamity in the world, Part 2: Arsenic concentration in drinking water, hair, nails, urine, skin-scale and liver tissue (biopsy) of the affected people.  Anal 120: 917- 924</a:t>
            </a:r>
          </a:p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Datta PS, Bhattacharya SK, Tyagi SK (1996) 18O studies on recharge of phreatic aquifers and groundwater flow-paths of mixing in the Delhi area. J Hydrol 176: 25–36 </a:t>
            </a:r>
          </a:p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Durov SA (1949) Treugolnaja forma graficeskogo vyrazenija rezultatov vodnych analizov I primenenije jejo k klassifikaciji prirodnych vod. Gidrochem.materialy 16: 54</a:t>
            </a:r>
          </a:p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Freeze RA, Cherry JA (1979) Groundwater. New Jersey: Prentice-Hall </a:t>
            </a:r>
          </a:p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Giridharan L, Venugopal T, Jayaprakash M (2008) Evaluation of the seasonal variation on the geochemical parameters and quality assessment of the groundwater in the proximity of River Cooum, Chennai, India. Environ Monit Assess 143: 161–178 </a:t>
            </a:r>
          </a:p>
          <a:p>
            <a:pPr algn="just"/>
            <a:endParaRPr lang="en-IN" sz="2000" smtClean="0">
              <a:latin typeface="Times New Roman" pitchFamily="18" charset="0"/>
              <a:cs typeface="Times New Roman" pitchFamily="18" charset="0"/>
            </a:endParaRPr>
          </a:p>
          <a:p>
            <a:endParaRPr lang="en-IN" smtClean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57188" y="0"/>
            <a:ext cx="8229600" cy="725488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en-IN" sz="3200" b="1" dirty="0">
                <a:latin typeface="Algerian" pitchFamily="82" charset="0"/>
                <a:ea typeface="+mj-ea"/>
                <a:cs typeface="Times New Roman" pitchFamily="18" charset="0"/>
              </a:rPr>
              <a:t>References</a:t>
            </a:r>
          </a:p>
          <a:p>
            <a:pPr algn="ctr">
              <a:defRPr/>
            </a:pPr>
            <a:endParaRPr lang="en-IN" sz="3200" b="1" dirty="0">
              <a:latin typeface="Algerian" pitchFamily="82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2"/>
          <p:cNvSpPr>
            <a:spLocks noGrp="1"/>
          </p:cNvSpPr>
          <p:nvPr>
            <p:ph idx="1"/>
          </p:nvPr>
        </p:nvSpPr>
        <p:spPr>
          <a:xfrm>
            <a:off x="357188" y="357188"/>
            <a:ext cx="8501062" cy="6143625"/>
          </a:xfrm>
        </p:spPr>
        <p:txBody>
          <a:bodyPr/>
          <a:lstStyle/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Leguey, S, Leon, DRD, Ruiz, AI, Cueva, J (2010) The role of biomineralization in the origin of sepiolite and dolomite. Am J Sci 310: 165-193</a:t>
            </a:r>
          </a:p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Nickson R, McArthur J, Ravenscroft P, Burgess W, Ahmed KM (2000) Mechanism of arsenic poisoning of groundwater in Bangladesh and West Bengal. Appl Geochem 15: 403–413</a:t>
            </a:r>
          </a:p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PHED (1991) National Drinking Water Mission: Submission Project on Arsenic Pollution in groundwater in West Bengal, Final Report by Steering Committee, Arsenic Investigation Project, Government of West Bengal, 57</a:t>
            </a:r>
          </a:p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Sarin MM, Krishnaswamy S, Dilli K, Somayajulu BLK, Moore WS (1989) Major ion chemistry of the Ganga- Brahmaputra river system: Weathering processes and fluxes to the Bay of Bengal. Geochimica et Cosmochimica Acta 53: 997– 1009</a:t>
            </a:r>
          </a:p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Sastri JCV (1994) Groundwater chemical quality in river basins, Hydrogeochemical modeling. Lecture notes—refresher course, School of Earth Sciences. Bharathidasan University, Tiruchirapalli, Tamil Nadu, India</a:t>
            </a:r>
          </a:p>
          <a:p>
            <a:pPr algn="just"/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Schoeller H (1955) Geochimie des eauxsouterraines application auxeaux de gisements de petrole; Revue Inst. Petrole et Ann des combustibles liquids 10 (181–213): 219–246</a:t>
            </a:r>
          </a:p>
          <a:p>
            <a:pPr algn="just"/>
            <a:endParaRPr lang="en-IN" sz="2000" smtClean="0">
              <a:latin typeface="Times New Roman" pitchFamily="18" charset="0"/>
              <a:cs typeface="Times New Roman" pitchFamily="18" charset="0"/>
            </a:endParaRPr>
          </a:p>
          <a:p>
            <a:endParaRPr lang="en-IN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IN" sz="2000" b="1" smtClean="0">
                <a:latin typeface="Times New Roman" pitchFamily="18" charset="0"/>
                <a:cs typeface="Times New Roman" pitchFamily="18" charset="0"/>
              </a:rPr>
              <a:t>Neha Singh</a:t>
            </a:r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, Ravi Prakash Singh, Saumitra Mukherjee, Kyle McDonald, K.J. Reddy (2014) Hydrogeological processes controlling the release of arsenic in parts of 24 Parganas district, West Bengal. Environmental Earth Sciences, 72 (1); 111-118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000" b="1" smtClean="0">
                <a:latin typeface="Times New Roman" pitchFamily="18" charset="0"/>
                <a:cs typeface="Times New Roman" pitchFamily="18" charset="0"/>
              </a:rPr>
              <a:t>Neha Singh</a:t>
            </a:r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, Ravi Prakash Singh, Vikas Kamal, Ratan Sen, Saumitra Mukherjee (2014) Assessment of hydrogeochemistry and the quality of groundwater in 24-Parganas Districts, West Bengal. Environmental Earth Sciences DOI 10.1007/s12665-014-3431-2</a:t>
            </a:r>
          </a:p>
          <a:p>
            <a:pPr algn="just">
              <a:buFont typeface="Wingdings" pitchFamily="2" charset="2"/>
              <a:buChar char="Ø"/>
            </a:pPr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Kyle McDonald, K.J. Reddy, </a:t>
            </a:r>
            <a:r>
              <a:rPr lang="en-IN" sz="2000" b="1" smtClean="0">
                <a:latin typeface="Times New Roman" pitchFamily="18" charset="0"/>
                <a:cs typeface="Times New Roman" pitchFamily="18" charset="0"/>
              </a:rPr>
              <a:t>Neha Singh</a:t>
            </a:r>
            <a:r>
              <a:rPr lang="en-IN" sz="2000" smtClean="0">
                <a:latin typeface="Times New Roman" pitchFamily="18" charset="0"/>
                <a:cs typeface="Times New Roman" pitchFamily="18" charset="0"/>
              </a:rPr>
              <a:t>, Ravi Prakash Singh, Saumitra Mukherjee (2014) Removal of arsenic from groundwater in West Bengal, India using CuO nanoparticle adsorbent Environmental Earth Sciences. DOI 10.1007/s12665-014-3645-3</a:t>
            </a:r>
          </a:p>
        </p:txBody>
      </p:sp>
      <p:sp>
        <p:nvSpPr>
          <p:cNvPr id="2150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50"/>
          </a:xfrm>
        </p:spPr>
        <p:txBody>
          <a:bodyPr/>
          <a:lstStyle/>
          <a:p>
            <a:pPr eaLnBrk="1" hangingPunct="1"/>
            <a:r>
              <a:rPr lang="en-IN" sz="3200" b="1" smtClean="0">
                <a:latin typeface="Algerian" pitchFamily="82" charset="0"/>
                <a:cs typeface="Times New Roman" pitchFamily="18" charset="0"/>
              </a:rPr>
              <a:t>publication</a:t>
            </a:r>
            <a:br>
              <a:rPr lang="en-IN" sz="3200" b="1" smtClean="0">
                <a:latin typeface="Algerian" pitchFamily="82" charset="0"/>
                <a:cs typeface="Times New Roman" pitchFamily="18" charset="0"/>
              </a:rPr>
            </a:br>
            <a:endParaRPr lang="en-IN" sz="3200" b="1" smtClean="0">
              <a:latin typeface="Algerian" pitchFamily="82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5"/>
          <p:cNvSpPr txBox="1">
            <a:spLocks noChangeArrowheads="1"/>
          </p:cNvSpPr>
          <p:nvPr/>
        </p:nvSpPr>
        <p:spPr bwMode="auto">
          <a:xfrm>
            <a:off x="2500313" y="2286000"/>
            <a:ext cx="50006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 sz="11100">
                <a:latin typeface="Bella Donna" pitchFamily="66" charset="0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1165</TotalTime>
  <Words>2082</Words>
  <Application>Microsoft Office PowerPoint</Application>
  <PresentationFormat>On-screen Show (4:3)</PresentationFormat>
  <Paragraphs>172</Paragraphs>
  <Slides>21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Times New Roman</vt:lpstr>
      <vt:lpstr>Algerian</vt:lpstr>
      <vt:lpstr>Wingdings</vt:lpstr>
      <vt:lpstr>Bella Donna</vt:lpstr>
      <vt:lpstr>Office Theme</vt:lpstr>
      <vt:lpstr>Slide 1</vt:lpstr>
      <vt:lpstr>Introduction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publication </vt:lpstr>
      <vt:lpstr>Slide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Neha</dc:creator>
  <cp:lastModifiedBy>Neha</cp:lastModifiedBy>
  <cp:revision>90</cp:revision>
  <dcterms:created xsi:type="dcterms:W3CDTF">2014-09-08T10:33:37Z</dcterms:created>
  <dcterms:modified xsi:type="dcterms:W3CDTF">2014-09-15T17:26:19Z</dcterms:modified>
</cp:coreProperties>
</file>