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" ContentType="image/tif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1" r:id="rId1"/>
    <p:sldMasterId id="2147483843" r:id="rId2"/>
  </p:sldMasterIdLst>
  <p:notesMasterIdLst>
    <p:notesMasterId r:id="rId42"/>
  </p:notesMasterIdLst>
  <p:sldIdLst>
    <p:sldId id="269" r:id="rId3"/>
    <p:sldId id="462" r:id="rId4"/>
    <p:sldId id="463" r:id="rId5"/>
    <p:sldId id="352" r:id="rId6"/>
    <p:sldId id="472" r:id="rId7"/>
    <p:sldId id="459" r:id="rId8"/>
    <p:sldId id="394" r:id="rId9"/>
    <p:sldId id="395" r:id="rId10"/>
    <p:sldId id="483" r:id="rId11"/>
    <p:sldId id="484" r:id="rId12"/>
    <p:sldId id="485" r:id="rId13"/>
    <p:sldId id="486" r:id="rId14"/>
    <p:sldId id="464" r:id="rId15"/>
    <p:sldId id="466" r:id="rId16"/>
    <p:sldId id="465" r:id="rId17"/>
    <p:sldId id="467" r:id="rId18"/>
    <p:sldId id="364" r:id="rId19"/>
    <p:sldId id="423" r:id="rId20"/>
    <p:sldId id="424" r:id="rId21"/>
    <p:sldId id="455" r:id="rId22"/>
    <p:sldId id="477" r:id="rId23"/>
    <p:sldId id="478" r:id="rId24"/>
    <p:sldId id="405" r:id="rId25"/>
    <p:sldId id="481" r:id="rId26"/>
    <p:sldId id="439" r:id="rId27"/>
    <p:sldId id="442" r:id="rId28"/>
    <p:sldId id="443" r:id="rId29"/>
    <p:sldId id="491" r:id="rId30"/>
    <p:sldId id="492" r:id="rId31"/>
    <p:sldId id="493" r:id="rId32"/>
    <p:sldId id="494" r:id="rId33"/>
    <p:sldId id="495" r:id="rId34"/>
    <p:sldId id="496" r:id="rId35"/>
    <p:sldId id="506" r:id="rId36"/>
    <p:sldId id="507" r:id="rId37"/>
    <p:sldId id="509" r:id="rId38"/>
    <p:sldId id="469" r:id="rId39"/>
    <p:sldId id="473" r:id="rId40"/>
    <p:sldId id="471" r:id="rId41"/>
  </p:sldIdLst>
  <p:sldSz cx="9144000" cy="6858000" type="screen4x3"/>
  <p:notesSz cx="6797675" cy="9926638"/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3300"/>
    <a:srgbClr val="A50021"/>
    <a:srgbClr val="FFFF00"/>
    <a:srgbClr val="F0FD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52" d="100"/>
          <a:sy n="52" d="100"/>
        </p:scale>
        <p:origin x="149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noProof="0" smtClean="0"/>
              <a:t>Click to edit Master text styles</a:t>
            </a:r>
          </a:p>
          <a:p>
            <a:pPr lvl="1"/>
            <a:r>
              <a:rPr lang="en-AU" altLang="en-US" noProof="0" smtClean="0"/>
              <a:t>Second level</a:t>
            </a:r>
          </a:p>
          <a:p>
            <a:pPr lvl="2"/>
            <a:r>
              <a:rPr lang="en-AU" altLang="en-US" noProof="0" smtClean="0"/>
              <a:t>Third level</a:t>
            </a:r>
          </a:p>
          <a:p>
            <a:pPr lvl="3"/>
            <a:r>
              <a:rPr lang="en-AU" altLang="en-US" noProof="0" smtClean="0"/>
              <a:t>Fourth level</a:t>
            </a:r>
          </a:p>
          <a:p>
            <a:pPr lvl="4"/>
            <a:r>
              <a:rPr lang="en-AU" altLang="en-US" noProof="0" smtClean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AU" alt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988B499-6238-4236-9EE0-BB763F6FE2D1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7379925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9938F56-84D8-4CE5-845F-82E6DBBC073B}" type="slidenum">
              <a:rPr lang="en-AU" altLang="en-US" sz="1200" smtClean="0"/>
              <a:pPr/>
              <a:t>6</a:t>
            </a:fld>
            <a:endParaRPr lang="en-AU" altLang="en-US" sz="1200" smtClean="0"/>
          </a:p>
        </p:txBody>
      </p:sp>
      <p:sp>
        <p:nvSpPr>
          <p:cNvPr id="2048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0484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57200"/>
            <a:r>
              <a:rPr lang="en-US" altLang="en-US" smtClean="0"/>
              <a:t>fgfgfh</a:t>
            </a:r>
          </a:p>
        </p:txBody>
      </p:sp>
      <p:sp>
        <p:nvSpPr>
          <p:cNvPr id="20485" name="Slide Number Placeholder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/>
            <a:fld id="{1C535A3B-B26D-4EDC-86A7-40B12A1DE1F9}" type="slidenum">
              <a:rPr lang="en-US" altLang="en-US" sz="1200">
                <a:ea typeface="ＭＳ Ｐゴシック" panose="020B0600070205080204" pitchFamily="34" charset="-128"/>
              </a:rPr>
              <a:pPr algn="r"/>
              <a:t>6</a:t>
            </a:fld>
            <a:endParaRPr lang="en-US" altLang="en-US" sz="120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30339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05BCC9B-F9D4-49A9-9D6A-B48217D208A2}" type="slidenum">
              <a:rPr lang="en-AU" altLang="en-US" sz="1200" smtClean="0"/>
              <a:pPr/>
              <a:t>18</a:t>
            </a:fld>
            <a:endParaRPr lang="en-AU" altLang="en-US" sz="1200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2008156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mtClean="0">
                <a:ea typeface="ＭＳ Ｐゴシック" panose="020B0600070205080204" pitchFamily="34" charset="-128"/>
              </a:rPr>
              <a:t> </a:t>
            </a:r>
            <a:r>
              <a:rPr lang="en-US" altLang="en-US" b="1" smtClean="0">
                <a:ea typeface="ＭＳ Ｐゴシック" panose="020B0600070205080204" pitchFamily="34" charset="-128"/>
              </a:rPr>
              <a:t>a)</a:t>
            </a:r>
            <a:r>
              <a:rPr lang="en-US" altLang="en-US" smtClean="0">
                <a:ea typeface="ＭＳ Ｐゴシック" panose="020B0600070205080204" pitchFamily="34" charset="-128"/>
              </a:rPr>
              <a:t> </a:t>
            </a:r>
            <a:r>
              <a:rPr lang="en-AU" altLang="en-US" smtClean="0">
                <a:ea typeface="ＭＳ Ｐゴシック" panose="020B0600070205080204" pitchFamily="34" charset="-128"/>
              </a:rPr>
              <a:t>oE2 (50μg) + QuilA (10μg); </a:t>
            </a:r>
            <a:r>
              <a:rPr lang="en-AU" altLang="en-US" b="1" smtClean="0">
                <a:ea typeface="ＭＳ Ｐゴシック" panose="020B0600070205080204" pitchFamily="34" charset="-128"/>
              </a:rPr>
              <a:t>b)</a:t>
            </a:r>
            <a:r>
              <a:rPr lang="en-AU" altLang="en-US" smtClean="0">
                <a:ea typeface="ＭＳ Ｐゴシック" panose="020B0600070205080204" pitchFamily="34" charset="-128"/>
              </a:rPr>
              <a:t> o</a:t>
            </a:r>
            <a:r>
              <a:rPr lang="en-US" altLang="en-US" smtClean="0">
                <a:ea typeface="ＭＳ Ｐゴシック" panose="020B0600070205080204" pitchFamily="34" charset="-128"/>
              </a:rPr>
              <a:t>E2 </a:t>
            </a:r>
            <a:r>
              <a:rPr lang="en-AU" altLang="en-US" smtClean="0">
                <a:ea typeface="ＭＳ Ｐゴシック" panose="020B0600070205080204" pitchFamily="34" charset="-128"/>
              </a:rPr>
              <a:t>(50μg) </a:t>
            </a:r>
            <a:r>
              <a:rPr lang="en-US" altLang="en-US" smtClean="0">
                <a:ea typeface="ＭＳ Ｐゴシック" panose="020B0600070205080204" pitchFamily="34" charset="-128"/>
              </a:rPr>
              <a:t>loaded SV-140 </a:t>
            </a:r>
            <a:r>
              <a:rPr lang="en-AU" altLang="en-US" smtClean="0">
                <a:ea typeface="ＭＳ Ｐゴシック" panose="020B0600070205080204" pitchFamily="34" charset="-128"/>
              </a:rPr>
              <a:t>(250μg); </a:t>
            </a:r>
            <a:r>
              <a:rPr lang="en-AU" altLang="en-US" b="1" smtClean="0">
                <a:ea typeface="ＭＳ Ｐゴシック" panose="020B0600070205080204" pitchFamily="34" charset="-128"/>
              </a:rPr>
              <a:t>c) </a:t>
            </a:r>
            <a:r>
              <a:rPr lang="en-AU" altLang="en-US" smtClean="0">
                <a:ea typeface="ＭＳ Ｐゴシック" panose="020B0600070205080204" pitchFamily="34" charset="-128"/>
              </a:rPr>
              <a:t>o</a:t>
            </a:r>
            <a:r>
              <a:rPr lang="en-US" altLang="en-US" smtClean="0">
                <a:ea typeface="ＭＳ Ｐゴシック" panose="020B0600070205080204" pitchFamily="34" charset="-128"/>
              </a:rPr>
              <a:t>E2 </a:t>
            </a:r>
            <a:r>
              <a:rPr lang="en-AU" altLang="en-US" smtClean="0">
                <a:ea typeface="ＭＳ Ｐゴシック" panose="020B0600070205080204" pitchFamily="34" charset="-128"/>
              </a:rPr>
              <a:t>(50μg) </a:t>
            </a:r>
            <a:r>
              <a:rPr lang="en-US" altLang="en-US" smtClean="0">
                <a:ea typeface="ＭＳ Ｐゴシック" panose="020B0600070205080204" pitchFamily="34" charset="-128"/>
              </a:rPr>
              <a:t>loaded SV-140 </a:t>
            </a:r>
            <a:r>
              <a:rPr lang="en-AU" altLang="en-US" smtClean="0">
                <a:ea typeface="ＭＳ Ｐゴシック" panose="020B0600070205080204" pitchFamily="34" charset="-128"/>
              </a:rPr>
              <a:t>(250μg) plus Quil A (10μg); </a:t>
            </a:r>
            <a:r>
              <a:rPr lang="en-AU" altLang="en-US" b="1" smtClean="0">
                <a:ea typeface="ＭＳ Ｐゴシック" panose="020B0600070205080204" pitchFamily="34" charset="-128"/>
              </a:rPr>
              <a:t>d)</a:t>
            </a:r>
            <a:r>
              <a:rPr lang="en-AU" altLang="en-US" smtClean="0">
                <a:ea typeface="ＭＳ Ｐゴシック" panose="020B0600070205080204" pitchFamily="34" charset="-128"/>
              </a:rPr>
              <a:t> SV-140 plus Quil A. </a:t>
            </a:r>
          </a:p>
          <a:p>
            <a:pPr eaLnBrk="1" hangingPunct="1">
              <a:spcBef>
                <a:spcPct val="0"/>
              </a:spcBef>
            </a:pPr>
            <a:r>
              <a:rPr lang="en-AU" altLang="en-US" smtClean="0">
                <a:ea typeface="ＭＳ Ｐゴシック" panose="020B0600070205080204" pitchFamily="34" charset="-128"/>
              </a:rPr>
              <a:t>Sera of individual animals were diluted from 1:1000 to 1:2048000.</a:t>
            </a:r>
          </a:p>
          <a:p>
            <a:pPr eaLnBrk="1" hangingPunct="1">
              <a:spcBef>
                <a:spcPct val="0"/>
              </a:spcBef>
            </a:pPr>
            <a:endParaRPr lang="en-US" altLang="en-US" smtClean="0">
              <a:ea typeface="ＭＳ Ｐゴシック" panose="020B0600070205080204" pitchFamily="34" charset="-128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1C5F70D-0193-4373-9168-B51C548B4AF5}" type="slidenum">
              <a:rPr lang="en-US" altLang="en-US" sz="1200" smtClean="0">
                <a:solidFill>
                  <a:srgbClr val="0000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pPr/>
              <a:t>26</a:t>
            </a:fld>
            <a:endParaRPr lang="en-US" altLang="en-US" sz="1200" smtClean="0">
              <a:solidFill>
                <a:srgbClr val="000000"/>
              </a:solidFill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377220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945499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73288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8BF427-ED22-4F05-B4A8-BFE976505CBC}" type="datetimeFigureOut">
              <a:rPr lang="en-US" altLang="en-US" smtClean="0"/>
              <a:pPr>
                <a:defRPr/>
              </a:pPr>
              <a:t>7/29/2015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7F3C6D-75EC-4BAB-B4FA-F573236BCA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1616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54AFE8-14B1-4AD3-875A-83B2CCBA87D2}" type="datetimeFigureOut">
              <a:rPr lang="en-US" altLang="en-US" smtClean="0"/>
              <a:pPr>
                <a:defRPr/>
              </a:pPr>
              <a:t>7/29/2015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F41CA2-FFDB-458D-BCF4-403A1D42116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9162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D4F39C6-E887-42F9-BC1B-8EED79B3A5CC}" type="datetimeFigureOut">
              <a:rPr lang="en-US" altLang="en-US" smtClean="0"/>
              <a:pPr>
                <a:defRPr/>
              </a:pPr>
              <a:t>7/29/2015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5B7312-08D0-4DA5-BCE9-338D5AA9257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3002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91D3A4-85B3-4E70-AE0B-68A647968C46}" type="datetimeFigureOut">
              <a:rPr lang="en-US" altLang="en-US" smtClean="0"/>
              <a:pPr>
                <a:defRPr/>
              </a:pPr>
              <a:t>7/29/2015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A4F0BA-2ACF-460C-833F-49CF265D393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5146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E955A5-725A-4BE2-B827-B206FF5952B2}" type="datetimeFigureOut">
              <a:rPr lang="en-US" altLang="en-US" smtClean="0"/>
              <a:pPr>
                <a:defRPr/>
              </a:pPr>
              <a:t>7/29/2015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11F006-CDCD-46ED-A049-016491730AC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7296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2D3106-2608-4471-8483-7551413F317B}" type="datetimeFigureOut">
              <a:rPr lang="en-US" altLang="en-US" smtClean="0"/>
              <a:pPr>
                <a:defRPr/>
              </a:pPr>
              <a:t>7/29/2015</a:t>
            </a:fld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67EAE7-0C50-4641-9195-D99E4C774E9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9440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5553327-BA90-4B3E-A36A-958BAFE246B6}" type="datetimeFigureOut">
              <a:rPr lang="en-US" altLang="en-US" smtClean="0"/>
              <a:pPr>
                <a:defRPr/>
              </a:pPr>
              <a:t>7/29/2015</a:t>
            </a:fld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5534FC-C576-47DE-9A7F-78216186A2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1521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A84793-2EBE-4FE3-B81C-65B14041B692}" type="datetimeFigureOut">
              <a:rPr lang="en-US" altLang="en-US" smtClean="0"/>
              <a:pPr>
                <a:defRPr/>
              </a:pPr>
              <a:t>7/29/2015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CE38DC-B599-463A-8BA0-0C94B6BB587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1726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4B6A4C-AD47-49AA-9913-6E017607556C}" type="datetimeFigureOut">
              <a:rPr lang="en-US" altLang="en-US" smtClean="0"/>
              <a:pPr>
                <a:defRPr/>
              </a:pPr>
              <a:t>7/29/2015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3F6AE1-4BC8-423A-A48F-84A34F3AF4A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0513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E981E6-E6F3-43C2-A3EA-1FC9E9AB5C1C}" type="datetimeFigureOut">
              <a:rPr lang="en-US" altLang="en-US" smtClean="0"/>
              <a:pPr>
                <a:defRPr/>
              </a:pPr>
              <a:t>7/29/2015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CE1794B-EF22-4533-B619-D75CBE405C5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363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84ADAD2-40E0-40BE-9334-EFCCBDB217C6}" type="datetimeFigureOut">
              <a:rPr lang="en-US" altLang="en-US" smtClean="0"/>
              <a:pPr>
                <a:defRPr/>
              </a:pPr>
              <a:t>7/29/2015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D8D26C-9A5A-409E-9734-AE71BD901EF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5380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133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133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133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133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133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133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133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133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133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133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133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en-US" sz="2133" dirty="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857107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3733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857108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22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DB95C-3FCB-4431-9DBA-2A299324354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6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1"/>
            <a:ext cx="8229600" cy="878114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65944"/>
            <a:ext cx="8229600" cy="4401457"/>
          </a:xfrm>
        </p:spPr>
        <p:txBody>
          <a:bodyPr/>
          <a:lstStyle>
            <a:lvl1pPr>
              <a:defRPr sz="2489"/>
            </a:lvl1pPr>
            <a:lvl2pPr>
              <a:defRPr sz="2133"/>
            </a:lvl2pPr>
            <a:lvl3pPr>
              <a:defRPr sz="1778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AU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A0D893-CCDB-431F-97A4-2B9836A0829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125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89" y="4406901"/>
            <a:ext cx="7772400" cy="1362075"/>
          </a:xfrm>
        </p:spPr>
        <p:txBody>
          <a:bodyPr anchor="t"/>
          <a:lstStyle>
            <a:lvl1pPr algn="l">
              <a:defRPr sz="3556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89" y="2906713"/>
            <a:ext cx="7772400" cy="1500187"/>
          </a:xfrm>
        </p:spPr>
        <p:txBody>
          <a:bodyPr anchor="b"/>
          <a:lstStyle>
            <a:lvl1pPr marL="0" indent="0">
              <a:buNone/>
              <a:defRPr sz="1778"/>
            </a:lvl1pPr>
            <a:lvl2pPr marL="406405" indent="0">
              <a:buNone/>
              <a:defRPr sz="1600"/>
            </a:lvl2pPr>
            <a:lvl3pPr marL="812810" indent="0">
              <a:buNone/>
              <a:defRPr sz="1422"/>
            </a:lvl3pPr>
            <a:lvl4pPr marL="1219215" indent="0">
              <a:buNone/>
              <a:defRPr sz="1244"/>
            </a:lvl4pPr>
            <a:lvl5pPr marL="1625620" indent="0">
              <a:buNone/>
              <a:defRPr sz="1244"/>
            </a:lvl5pPr>
            <a:lvl6pPr marL="2032025" indent="0">
              <a:buNone/>
              <a:defRPr sz="1244"/>
            </a:lvl6pPr>
            <a:lvl7pPr marL="2438430" indent="0">
              <a:buNone/>
              <a:defRPr sz="1244"/>
            </a:lvl7pPr>
            <a:lvl8pPr marL="2844836" indent="0">
              <a:buNone/>
              <a:defRPr sz="1244"/>
            </a:lvl8pPr>
            <a:lvl9pPr marL="3251241" indent="0">
              <a:buNone/>
              <a:defRPr sz="1244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985EC-B488-4F4D-944E-1E53A974A3B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766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47067" cy="3886200"/>
          </a:xfrm>
        </p:spPr>
        <p:txBody>
          <a:bodyPr/>
          <a:lstStyle>
            <a:lvl1pPr>
              <a:defRPr sz="2489"/>
            </a:lvl1pPr>
            <a:lvl2pPr>
              <a:defRPr sz="2133"/>
            </a:lvl2pPr>
            <a:lvl3pPr>
              <a:defRPr sz="1778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9733" y="1981200"/>
            <a:ext cx="4047067" cy="3886200"/>
          </a:xfrm>
        </p:spPr>
        <p:txBody>
          <a:bodyPr/>
          <a:lstStyle>
            <a:lvl1pPr>
              <a:defRPr sz="2489"/>
            </a:lvl1pPr>
            <a:lvl2pPr>
              <a:defRPr sz="2133"/>
            </a:lvl2pPr>
            <a:lvl3pPr>
              <a:defRPr sz="1778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1F9F3B-9DB1-44E4-876A-D6F253EB9F1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887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12" cy="639762"/>
          </a:xfrm>
        </p:spPr>
        <p:txBody>
          <a:bodyPr anchor="b"/>
          <a:lstStyle>
            <a:lvl1pPr marL="0" indent="0">
              <a:buNone/>
              <a:defRPr sz="2133" b="1"/>
            </a:lvl1pPr>
            <a:lvl2pPr marL="406405" indent="0">
              <a:buNone/>
              <a:defRPr sz="1778" b="1"/>
            </a:lvl2pPr>
            <a:lvl3pPr marL="812810" indent="0">
              <a:buNone/>
              <a:defRPr sz="1600" b="1"/>
            </a:lvl3pPr>
            <a:lvl4pPr marL="1219215" indent="0">
              <a:buNone/>
              <a:defRPr sz="1422" b="1"/>
            </a:lvl4pPr>
            <a:lvl5pPr marL="1625620" indent="0">
              <a:buNone/>
              <a:defRPr sz="1422" b="1"/>
            </a:lvl5pPr>
            <a:lvl6pPr marL="2032025" indent="0">
              <a:buNone/>
              <a:defRPr sz="1422" b="1"/>
            </a:lvl6pPr>
            <a:lvl7pPr marL="2438430" indent="0">
              <a:buNone/>
              <a:defRPr sz="1422" b="1"/>
            </a:lvl7pPr>
            <a:lvl8pPr marL="2844836" indent="0">
              <a:buNone/>
              <a:defRPr sz="1422" b="1"/>
            </a:lvl8pPr>
            <a:lvl9pPr marL="3251241" indent="0">
              <a:buNone/>
              <a:defRPr sz="142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12" cy="3951288"/>
          </a:xfrm>
        </p:spPr>
        <p:txBody>
          <a:bodyPr/>
          <a:lstStyle>
            <a:lvl1pPr>
              <a:defRPr sz="2133"/>
            </a:lvl1pPr>
            <a:lvl2pPr>
              <a:defRPr sz="1778"/>
            </a:lvl2pPr>
            <a:lvl3pPr>
              <a:defRPr sz="1600"/>
            </a:lvl3pPr>
            <a:lvl4pPr>
              <a:defRPr sz="1422"/>
            </a:lvl4pPr>
            <a:lvl5pPr>
              <a:defRPr sz="1422"/>
            </a:lvl5pPr>
            <a:lvl6pPr>
              <a:defRPr sz="1422"/>
            </a:lvl6pPr>
            <a:lvl7pPr>
              <a:defRPr sz="1422"/>
            </a:lvl7pPr>
            <a:lvl8pPr>
              <a:defRPr sz="1422"/>
            </a:lvl8pPr>
            <a:lvl9pPr>
              <a:defRPr sz="142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378" y="1535113"/>
            <a:ext cx="4041422" cy="639762"/>
          </a:xfrm>
        </p:spPr>
        <p:txBody>
          <a:bodyPr anchor="b"/>
          <a:lstStyle>
            <a:lvl1pPr marL="0" indent="0">
              <a:buNone/>
              <a:defRPr sz="2133" b="1"/>
            </a:lvl1pPr>
            <a:lvl2pPr marL="406405" indent="0">
              <a:buNone/>
              <a:defRPr sz="1778" b="1"/>
            </a:lvl2pPr>
            <a:lvl3pPr marL="812810" indent="0">
              <a:buNone/>
              <a:defRPr sz="1600" b="1"/>
            </a:lvl3pPr>
            <a:lvl4pPr marL="1219215" indent="0">
              <a:buNone/>
              <a:defRPr sz="1422" b="1"/>
            </a:lvl4pPr>
            <a:lvl5pPr marL="1625620" indent="0">
              <a:buNone/>
              <a:defRPr sz="1422" b="1"/>
            </a:lvl5pPr>
            <a:lvl6pPr marL="2032025" indent="0">
              <a:buNone/>
              <a:defRPr sz="1422" b="1"/>
            </a:lvl6pPr>
            <a:lvl7pPr marL="2438430" indent="0">
              <a:buNone/>
              <a:defRPr sz="1422" b="1"/>
            </a:lvl7pPr>
            <a:lvl8pPr marL="2844836" indent="0">
              <a:buNone/>
              <a:defRPr sz="1422" b="1"/>
            </a:lvl8pPr>
            <a:lvl9pPr marL="3251241" indent="0">
              <a:buNone/>
              <a:defRPr sz="142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378" y="2174875"/>
            <a:ext cx="4041422" cy="3951288"/>
          </a:xfrm>
        </p:spPr>
        <p:txBody>
          <a:bodyPr/>
          <a:lstStyle>
            <a:lvl1pPr>
              <a:defRPr sz="2133"/>
            </a:lvl1pPr>
            <a:lvl2pPr>
              <a:defRPr sz="1778"/>
            </a:lvl2pPr>
            <a:lvl3pPr>
              <a:defRPr sz="1600"/>
            </a:lvl3pPr>
            <a:lvl4pPr>
              <a:defRPr sz="1422"/>
            </a:lvl4pPr>
            <a:lvl5pPr>
              <a:defRPr sz="1422"/>
            </a:lvl5pPr>
            <a:lvl6pPr>
              <a:defRPr sz="1422"/>
            </a:lvl6pPr>
            <a:lvl7pPr>
              <a:defRPr sz="1422"/>
            </a:lvl7pPr>
            <a:lvl8pPr>
              <a:defRPr sz="1422"/>
            </a:lvl8pPr>
            <a:lvl9pPr>
              <a:defRPr sz="1422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351E0-1977-435A-ABC3-D8D89D6F4F9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998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9D372F-C376-431E-8B68-064603ADD23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8446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B29B0B-CB53-445D-8DFA-E4073462AD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422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489" cy="1162050"/>
          </a:xfrm>
        </p:spPr>
        <p:txBody>
          <a:bodyPr anchor="b"/>
          <a:lstStyle>
            <a:lvl1pPr algn="l">
              <a:defRPr sz="1778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756" y="273051"/>
            <a:ext cx="5111044" cy="5853113"/>
          </a:xfrm>
        </p:spPr>
        <p:txBody>
          <a:bodyPr/>
          <a:lstStyle>
            <a:lvl1pPr>
              <a:defRPr sz="2844"/>
            </a:lvl1pPr>
            <a:lvl2pPr>
              <a:defRPr sz="2489"/>
            </a:lvl2pPr>
            <a:lvl3pPr>
              <a:defRPr sz="2133"/>
            </a:lvl3pPr>
            <a:lvl4pPr>
              <a:defRPr sz="1778"/>
            </a:lvl4pPr>
            <a:lvl5pPr>
              <a:defRPr sz="1778"/>
            </a:lvl5pPr>
            <a:lvl6pPr>
              <a:defRPr sz="1778"/>
            </a:lvl6pPr>
            <a:lvl7pPr>
              <a:defRPr sz="1778"/>
            </a:lvl7pPr>
            <a:lvl8pPr>
              <a:defRPr sz="1778"/>
            </a:lvl8pPr>
            <a:lvl9pPr>
              <a:defRPr sz="1778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489" cy="4691063"/>
          </a:xfrm>
        </p:spPr>
        <p:txBody>
          <a:bodyPr/>
          <a:lstStyle>
            <a:lvl1pPr marL="0" indent="0">
              <a:buNone/>
              <a:defRPr sz="1244"/>
            </a:lvl1pPr>
            <a:lvl2pPr marL="406405" indent="0">
              <a:buNone/>
              <a:defRPr sz="1067"/>
            </a:lvl2pPr>
            <a:lvl3pPr marL="812810" indent="0">
              <a:buNone/>
              <a:defRPr sz="889"/>
            </a:lvl3pPr>
            <a:lvl4pPr marL="1219215" indent="0">
              <a:buNone/>
              <a:defRPr sz="800"/>
            </a:lvl4pPr>
            <a:lvl5pPr marL="1625620" indent="0">
              <a:buNone/>
              <a:defRPr sz="800"/>
            </a:lvl5pPr>
            <a:lvl6pPr marL="2032025" indent="0">
              <a:buNone/>
              <a:defRPr sz="800"/>
            </a:lvl6pPr>
            <a:lvl7pPr marL="2438430" indent="0">
              <a:buNone/>
              <a:defRPr sz="800"/>
            </a:lvl7pPr>
            <a:lvl8pPr marL="2844836" indent="0">
              <a:buNone/>
              <a:defRPr sz="800"/>
            </a:lvl8pPr>
            <a:lvl9pPr marL="3251241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30D94-29AA-48AA-86E6-D561E521B7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9584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11" y="4800600"/>
            <a:ext cx="5486400" cy="566738"/>
          </a:xfrm>
        </p:spPr>
        <p:txBody>
          <a:bodyPr anchor="b"/>
          <a:lstStyle>
            <a:lvl1pPr algn="l">
              <a:defRPr sz="1778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11" y="612775"/>
            <a:ext cx="5486400" cy="4114800"/>
          </a:xfrm>
        </p:spPr>
        <p:txBody>
          <a:bodyPr/>
          <a:lstStyle>
            <a:lvl1pPr marL="0" indent="0">
              <a:buNone/>
              <a:defRPr sz="2844"/>
            </a:lvl1pPr>
            <a:lvl2pPr marL="406405" indent="0">
              <a:buNone/>
              <a:defRPr sz="2489"/>
            </a:lvl2pPr>
            <a:lvl3pPr marL="812810" indent="0">
              <a:buNone/>
              <a:defRPr sz="2133"/>
            </a:lvl3pPr>
            <a:lvl4pPr marL="1219215" indent="0">
              <a:buNone/>
              <a:defRPr sz="1778"/>
            </a:lvl4pPr>
            <a:lvl5pPr marL="1625620" indent="0">
              <a:buNone/>
              <a:defRPr sz="1778"/>
            </a:lvl5pPr>
            <a:lvl6pPr marL="2032025" indent="0">
              <a:buNone/>
              <a:defRPr sz="1778"/>
            </a:lvl6pPr>
            <a:lvl7pPr marL="2438430" indent="0">
              <a:buNone/>
              <a:defRPr sz="1778"/>
            </a:lvl7pPr>
            <a:lvl8pPr marL="2844836" indent="0">
              <a:buNone/>
              <a:defRPr sz="1778"/>
            </a:lvl8pPr>
            <a:lvl9pPr marL="3251241" indent="0">
              <a:buNone/>
              <a:defRPr sz="1778"/>
            </a:lvl9pPr>
          </a:lstStyle>
          <a:p>
            <a:pPr lvl="0"/>
            <a:endParaRPr lang="en-AU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11" y="5367338"/>
            <a:ext cx="5486400" cy="804862"/>
          </a:xfrm>
        </p:spPr>
        <p:txBody>
          <a:bodyPr/>
          <a:lstStyle>
            <a:lvl1pPr marL="0" indent="0">
              <a:buNone/>
              <a:defRPr sz="1244"/>
            </a:lvl1pPr>
            <a:lvl2pPr marL="406405" indent="0">
              <a:buNone/>
              <a:defRPr sz="1067"/>
            </a:lvl2pPr>
            <a:lvl3pPr marL="812810" indent="0">
              <a:buNone/>
              <a:defRPr sz="889"/>
            </a:lvl3pPr>
            <a:lvl4pPr marL="1219215" indent="0">
              <a:buNone/>
              <a:defRPr sz="800"/>
            </a:lvl4pPr>
            <a:lvl5pPr marL="1625620" indent="0">
              <a:buNone/>
              <a:defRPr sz="800"/>
            </a:lvl5pPr>
            <a:lvl6pPr marL="2032025" indent="0">
              <a:buNone/>
              <a:defRPr sz="800"/>
            </a:lvl6pPr>
            <a:lvl7pPr marL="2438430" indent="0">
              <a:buNone/>
              <a:defRPr sz="800"/>
            </a:lvl7pPr>
            <a:lvl8pPr marL="2844836" indent="0">
              <a:buNone/>
              <a:defRPr sz="800"/>
            </a:lvl8pPr>
            <a:lvl9pPr marL="3251241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32CE06-D702-4968-A0DC-784C67D82B2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32432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1E12D-43C6-44DA-B750-53163AD86E1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7294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1" y="457200"/>
            <a:ext cx="6036733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5C412-3056-46F9-98C1-D179657BEC8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107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9BD9EA3-73CF-44BC-8FCB-A9C4280845D5}" type="datetimeFigureOut">
              <a:rPr lang="en-US" altLang="en-US" smtClean="0"/>
              <a:pPr>
                <a:defRPr/>
              </a:pPr>
              <a:t>7/29/2015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5987FCB-B02C-469F-87E5-0630C214C1A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9691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066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067">
                <a:latin typeface="Arial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5606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67">
                <a:latin typeface="Arial Black" pitchFamily="34" charset="0"/>
              </a:defRPr>
            </a:lvl1pPr>
          </a:lstStyle>
          <a:p>
            <a:pPr>
              <a:defRPr/>
            </a:pPr>
            <a:fld id="{F3249F1C-6057-4385-AC9F-18DBDE7B95E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1032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133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3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133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4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1600" dirty="0">
                <a:solidFill>
                  <a:srgbClr val="666699"/>
                </a:solidFill>
                <a:latin typeface="Arial" charset="0"/>
              </a:endParaRPr>
            </a:p>
          </p:txBody>
        </p:sp>
        <p:sp>
          <p:nvSpPr>
            <p:cNvPr id="1035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1600" dirty="0">
                <a:solidFill>
                  <a:srgbClr val="666699"/>
                </a:solidFill>
                <a:latin typeface="Arial" charset="0"/>
              </a:endParaRPr>
            </a:p>
          </p:txBody>
        </p:sp>
        <p:sp>
          <p:nvSpPr>
            <p:cNvPr id="1036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1600" dirty="0">
                <a:solidFill>
                  <a:srgbClr val="9999CC"/>
                </a:solidFill>
                <a:latin typeface="Arial" charset="0"/>
              </a:endParaRPr>
            </a:p>
          </p:txBody>
        </p:sp>
        <p:sp>
          <p:nvSpPr>
            <p:cNvPr id="1037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1600" dirty="0">
                <a:solidFill>
                  <a:srgbClr val="666699"/>
                </a:solidFill>
                <a:latin typeface="Arial" charset="0"/>
              </a:endParaRPr>
            </a:p>
          </p:txBody>
        </p:sp>
        <p:sp>
          <p:nvSpPr>
            <p:cNvPr id="1038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2133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1039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1600" dirty="0">
                <a:solidFill>
                  <a:srgbClr val="9999CC"/>
                </a:solidFill>
                <a:latin typeface="Arial" charset="0"/>
              </a:endParaRPr>
            </a:p>
          </p:txBody>
        </p:sp>
        <p:sp>
          <p:nvSpPr>
            <p:cNvPr id="1040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en-US" sz="1600" dirty="0">
                <a:solidFill>
                  <a:srgbClr val="9999CC"/>
                </a:solidFill>
                <a:latin typeface="Arial" charset="0"/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56080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067">
                <a:latin typeface="Arial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531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</a:defRPr>
      </a:lvl5pPr>
      <a:lvl6pPr marL="406405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</a:defRPr>
      </a:lvl6pPr>
      <a:lvl7pPr marL="81281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</a:defRPr>
      </a:lvl7pPr>
      <a:lvl8pPr marL="1219215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</a:defRPr>
      </a:lvl8pPr>
      <a:lvl9pPr marL="162562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pitchFamily="34" charset="0"/>
        </a:defRPr>
      </a:lvl9pPr>
    </p:titleStyle>
    <p:bodyStyle>
      <a:lvl1pPr marL="304804" indent="-304804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2844">
          <a:solidFill>
            <a:schemeClr val="tx1"/>
          </a:solidFill>
          <a:latin typeface="+mn-lt"/>
          <a:ea typeface="+mn-ea"/>
          <a:cs typeface="+mn-cs"/>
        </a:defRPr>
      </a:lvl1pPr>
      <a:lvl2pPr marL="660408" indent="-25400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489">
          <a:solidFill>
            <a:schemeClr val="tx1"/>
          </a:solidFill>
          <a:latin typeface="+mn-lt"/>
        </a:defRPr>
      </a:lvl2pPr>
      <a:lvl3pPr marL="1016013" indent="-20320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133">
          <a:solidFill>
            <a:schemeClr val="tx1"/>
          </a:solidFill>
          <a:latin typeface="+mn-lt"/>
        </a:defRPr>
      </a:lvl3pPr>
      <a:lvl4pPr marL="1422418" indent="-20320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1778">
          <a:solidFill>
            <a:schemeClr val="tx1"/>
          </a:solidFill>
          <a:latin typeface="+mn-lt"/>
        </a:defRPr>
      </a:lvl4pPr>
      <a:lvl5pPr marL="1828823" indent="-20320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778">
          <a:solidFill>
            <a:schemeClr val="tx1"/>
          </a:solidFill>
          <a:latin typeface="+mn-lt"/>
        </a:defRPr>
      </a:lvl5pPr>
      <a:lvl6pPr marL="2235228" indent="-203203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778">
          <a:solidFill>
            <a:schemeClr val="tx1"/>
          </a:solidFill>
          <a:latin typeface="+mn-lt"/>
        </a:defRPr>
      </a:lvl6pPr>
      <a:lvl7pPr marL="2641633" indent="-203203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778">
          <a:solidFill>
            <a:schemeClr val="tx1"/>
          </a:solidFill>
          <a:latin typeface="+mn-lt"/>
        </a:defRPr>
      </a:lvl7pPr>
      <a:lvl8pPr marL="3048038" indent="-203203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778">
          <a:solidFill>
            <a:schemeClr val="tx1"/>
          </a:solidFill>
          <a:latin typeface="+mn-lt"/>
        </a:defRPr>
      </a:lvl8pPr>
      <a:lvl9pPr marL="3454443" indent="-203203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1778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6405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281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19215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2562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2025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38430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44836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51241" algn="l" defTabSz="81281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http://www.bvdvaustralia.com/images/uploaded/custom/mucosal_disease.jpg" TargetMode="External"/><Relationship Id="rId7" Type="http://schemas.openxmlformats.org/officeDocument/2006/relationships/image" Target="../media/image2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vma.org/onlnews/javma/jun02/images/020615c2.jpg" TargetMode="External"/><Relationship Id="rId5" Type="http://schemas.openxmlformats.org/officeDocument/2006/relationships/image" Target="http://www.bvdvaustralia.com/images/uploaded/custom/PI_calves.jpg" TargetMode="Externa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ti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sf.org.au/index.php?eID=tx_cms_showpic&amp;file=uploads/pics/CAR_Sleeping_Sickness_MSF121286.jpg&amp;width=500m&amp;height=500&amp;md5=42fb4d7d04373ff0aeef6023d6219d58&amp;contentHash=5ab0346ee2dc6833562b4aa6e8ddf3bf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5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25.jpeg"/><Relationship Id="rId4" Type="http://schemas.openxmlformats.org/officeDocument/2006/relationships/image" Target="../media/image5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jpeg"/><Relationship Id="rId4" Type="http://schemas.openxmlformats.org/officeDocument/2006/relationships/hyperlink" Target="http://images.google.com.au/imgres?imgurl=http://www.tonya.me.uk/graphics/Baby/Zac/Zachary-10-26-washing-tub.jpg&amp;imgrefurl=http://www.tonya.me.uk/Baby/Zac-page15.asp?page%3D15&amp;h=798&amp;w=899&amp;sz=269&amp;hl=en&amp;start=8&amp;tbnid=aRz3LW79L5feWM:&amp;tbnh=130&amp;tbnw=146&amp;prev=/images?q%3Dhappy%2Bchild%26gbv%3D2%26hl%3Den%26sa%3D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4" descr="cow_vaccin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708920"/>
            <a:ext cx="316865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39552" y="245296"/>
            <a:ext cx="7704137" cy="14727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defRPr/>
            </a:pPr>
            <a:r>
              <a:rPr lang="en-AU" sz="32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Silica </a:t>
            </a:r>
            <a:r>
              <a:rPr lang="en-AU" sz="3200" b="1" dirty="0" smtClean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particles as nano-carriers and self adjuvants </a:t>
            </a:r>
            <a:r>
              <a:rPr lang="en-AU" sz="3200" b="1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for delivery of veterinary vaccines</a:t>
            </a:r>
            <a:endParaRPr lang="en-AU" sz="3200" dirty="0">
              <a:solidFill>
                <a:srgbClr val="C0000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  <a:defRPr/>
            </a:pPr>
            <a:r>
              <a:rPr lang="en-AU" sz="1400" dirty="0">
                <a:solidFill>
                  <a:srgbClr val="C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AU" sz="1200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5364088" y="5788629"/>
            <a:ext cx="3034805" cy="1128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AU" altLang="en-US" sz="2800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Neena Mitter</a:t>
            </a:r>
          </a:p>
          <a:p>
            <a:pPr algn="ctr">
              <a:lnSpc>
                <a:spcPct val="115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AU" altLang="en-US" sz="2800" u="sn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n.mitter@uq.edu.au</a:t>
            </a:r>
            <a:endParaRPr lang="en-AU" altLang="en-US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341" name="Picture 5" descr="Figure2.t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697221"/>
            <a:ext cx="2970212" cy="297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0"/>
          <p:cNvSpPr txBox="1">
            <a:spLocks noChangeArrowheads="1"/>
          </p:cNvSpPr>
          <p:nvPr/>
        </p:nvSpPr>
        <p:spPr bwMode="auto">
          <a:xfrm>
            <a:off x="660400" y="309563"/>
            <a:ext cx="79787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A50021"/>
                </a:solidFill>
                <a:latin typeface="Arial" panose="020B0604020202020204" pitchFamily="34" charset="0"/>
              </a:rPr>
              <a:t>Vaccine development  : animal versus human </a:t>
            </a:r>
            <a:endParaRPr lang="en-AU" altLang="en-US" sz="2800" b="1">
              <a:solidFill>
                <a:srgbClr val="A50021"/>
              </a:solidFill>
              <a:latin typeface="Arial" panose="020B0604020202020204" pitchFamily="34" charset="0"/>
            </a:endParaRPr>
          </a:p>
        </p:txBody>
      </p:sp>
      <p:sp>
        <p:nvSpPr>
          <p:cNvPr id="15363" name="Text Box 12"/>
          <p:cNvSpPr txBox="1">
            <a:spLocks noChangeArrowheads="1"/>
          </p:cNvSpPr>
          <p:nvPr/>
        </p:nvSpPr>
        <p:spPr bwMode="auto">
          <a:xfrm>
            <a:off x="684213" y="981075"/>
            <a:ext cx="4824412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Potential returns for animal vaccine producers  are much less than those for human vaccines</a:t>
            </a:r>
            <a:r>
              <a:rPr lang="en-US" altLang="en-US" sz="1800">
                <a:latin typeface="Arial" panose="020B0604020202020204" pitchFamily="34" charset="0"/>
              </a:rPr>
              <a:t> </a:t>
            </a:r>
            <a:endParaRPr lang="en-AU" altLang="en-US" sz="1800">
              <a:latin typeface="Arial" panose="020B0604020202020204" pitchFamily="34" charset="0"/>
            </a:endParaRPr>
          </a:p>
        </p:txBody>
      </p:sp>
      <p:sp>
        <p:nvSpPr>
          <p:cNvPr id="15364" name="Text Box 15"/>
          <p:cNvSpPr txBox="1">
            <a:spLocks noChangeArrowheads="1"/>
          </p:cNvSpPr>
          <p:nvPr/>
        </p:nvSpPr>
        <p:spPr bwMode="auto">
          <a:xfrm>
            <a:off x="6045200" y="1052513"/>
            <a:ext cx="3098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Lower sale prices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Smaller market sizes </a:t>
            </a:r>
            <a:endParaRPr lang="en-AU" altLang="en-US" sz="2400">
              <a:latin typeface="Arial" panose="020B0604020202020204" pitchFamily="34" charset="0"/>
            </a:endParaRPr>
          </a:p>
        </p:txBody>
      </p:sp>
      <p:sp>
        <p:nvSpPr>
          <p:cNvPr id="15365" name="Text Box 16"/>
          <p:cNvSpPr txBox="1">
            <a:spLocks noChangeArrowheads="1"/>
          </p:cNvSpPr>
          <p:nvPr/>
        </p:nvSpPr>
        <p:spPr bwMode="auto">
          <a:xfrm>
            <a:off x="827088" y="2492375"/>
            <a:ext cx="54737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panose="020B0604020202020204" pitchFamily="34" charset="0"/>
              </a:rPr>
              <a:t>Lower investment in research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panose="020B0604020202020204" pitchFamily="34" charset="0"/>
              </a:rPr>
              <a:t>and development in the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panose="020B0604020202020204" pitchFamily="34" charset="0"/>
              </a:rPr>
              <a:t> animal vaccine area</a:t>
            </a:r>
            <a:endParaRPr lang="en-AU" altLang="en-US" sz="2800">
              <a:latin typeface="Arial" panose="020B0604020202020204" pitchFamily="34" charset="0"/>
            </a:endParaRPr>
          </a:p>
        </p:txBody>
      </p:sp>
      <p:sp>
        <p:nvSpPr>
          <p:cNvPr id="15366" name="Line 19"/>
          <p:cNvSpPr>
            <a:spLocks noChangeShapeType="1"/>
          </p:cNvSpPr>
          <p:nvPr/>
        </p:nvSpPr>
        <p:spPr bwMode="auto">
          <a:xfrm flipH="1">
            <a:off x="5580063" y="1557338"/>
            <a:ext cx="287337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15367" name="Line 20"/>
          <p:cNvSpPr>
            <a:spLocks noChangeShapeType="1"/>
          </p:cNvSpPr>
          <p:nvPr/>
        </p:nvSpPr>
        <p:spPr bwMode="auto">
          <a:xfrm>
            <a:off x="2555875" y="2205038"/>
            <a:ext cx="0" cy="36036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15368" name="Text Box 21"/>
          <p:cNvSpPr txBox="1">
            <a:spLocks noChangeArrowheads="1"/>
          </p:cNvSpPr>
          <p:nvPr/>
        </p:nvSpPr>
        <p:spPr bwMode="auto">
          <a:xfrm>
            <a:off x="468313" y="3933825"/>
            <a:ext cx="6624637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Gardasil (papillomavirus and cervical cancer) market size – greater than 1 billion US dollars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FMD (Foot and mouth disease in cattle and </a:t>
            </a:r>
            <a:r>
              <a:rPr lang="en-US" altLang="en-US" sz="2400" i="1">
                <a:latin typeface="Arial" panose="020B0604020202020204" pitchFamily="34" charset="0"/>
              </a:rPr>
              <a:t>Mycoplasma hyopneumoniae </a:t>
            </a:r>
            <a:r>
              <a:rPr lang="en-US" altLang="en-US" sz="2400">
                <a:latin typeface="Arial" panose="020B0604020202020204" pitchFamily="34" charset="0"/>
              </a:rPr>
              <a:t>in pigs</a:t>
            </a:r>
            <a:r>
              <a:rPr lang="en-US" altLang="en-US" sz="2400" i="1">
                <a:latin typeface="Arial" panose="020B0604020202020204" pitchFamily="34" charset="0"/>
              </a:rPr>
              <a:t>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latin typeface="Arial" panose="020B0604020202020204" pitchFamily="34" charset="0"/>
              </a:rPr>
              <a:t>Combined market size – 10 -20% of Gardasil </a:t>
            </a:r>
            <a:endParaRPr lang="en-AU" altLang="en-US" sz="2400">
              <a:latin typeface="Arial" panose="020B0604020202020204" pitchFamily="34" charset="0"/>
            </a:endParaRPr>
          </a:p>
        </p:txBody>
      </p:sp>
      <p:pic>
        <p:nvPicPr>
          <p:cNvPr id="15369" name="Picture 22" descr="bld0873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2205038"/>
            <a:ext cx="1908175" cy="2058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Picture 23" descr="TickFever-SteerVaccination-250_rdax_250x1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4365625"/>
            <a:ext cx="1908175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 txBox="1">
            <a:spLocks noChangeArrowheads="1"/>
          </p:cNvSpPr>
          <p:nvPr/>
        </p:nvSpPr>
        <p:spPr bwMode="auto">
          <a:xfrm>
            <a:off x="1547813" y="620713"/>
            <a:ext cx="6438900" cy="2954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z="2800" b="1">
                <a:latin typeface="Arial" panose="020B0604020202020204" pitchFamily="34" charset="0"/>
              </a:rPr>
              <a:t>Need for protective immunity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z="2800" b="1">
                <a:latin typeface="Arial" panose="020B0604020202020204" pitchFamily="34" charset="0"/>
              </a:rPr>
              <a:t>Minimization of side effects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z="2800" b="1">
                <a:latin typeface="Arial" panose="020B0604020202020204" pitchFamily="34" charset="0"/>
              </a:rPr>
              <a:t>Ease of handling and administration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z="2800" b="1">
                <a:latin typeface="Arial" panose="020B0604020202020204" pitchFamily="34" charset="0"/>
              </a:rPr>
              <a:t>Cost of production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z="2800" b="1">
                <a:latin typeface="Arial" panose="020B0604020202020204" pitchFamily="34" charset="0"/>
              </a:rPr>
              <a:t>Delivery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z="2800" b="1">
                <a:latin typeface="Arial" panose="020B0604020202020204" pitchFamily="34" charset="0"/>
              </a:rPr>
              <a:t>Adjuvants</a:t>
            </a:r>
          </a:p>
        </p:txBody>
      </p:sp>
      <p:pic>
        <p:nvPicPr>
          <p:cNvPr id="16387" name="Picture 6" descr="vaccina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860800"/>
            <a:ext cx="2952750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7" descr="cow_vaccin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3789363"/>
            <a:ext cx="3095625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 Box 9"/>
          <p:cNvSpPr txBox="1">
            <a:spLocks noChangeArrowheads="1"/>
          </p:cNvSpPr>
          <p:nvPr/>
        </p:nvSpPr>
        <p:spPr bwMode="auto">
          <a:xfrm>
            <a:off x="971550" y="0"/>
            <a:ext cx="77533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A50021"/>
                </a:solidFill>
                <a:latin typeface="Arial" panose="020B0604020202020204" pitchFamily="34" charset="0"/>
              </a:rPr>
              <a:t>Veterinary vaccines: Major issues</a:t>
            </a:r>
            <a:endParaRPr lang="en-AU" altLang="en-US" sz="4000">
              <a:solidFill>
                <a:srgbClr val="A5002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1187450" y="1268413"/>
            <a:ext cx="7200900" cy="448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2800">
                <a:latin typeface="Arial" panose="020B0604020202020204" pitchFamily="34" charset="0"/>
              </a:rPr>
              <a:t>  Additional routes of immunization</a:t>
            </a:r>
            <a:endParaRPr lang="en-US" altLang="en-US" sz="2800">
              <a:solidFill>
                <a:srgbClr val="CC33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2800">
                <a:latin typeface="Arial" panose="020B0604020202020204" pitchFamily="34" charset="0"/>
              </a:rPr>
              <a:t>  </a:t>
            </a:r>
            <a:r>
              <a:rPr lang="en-US" altLang="en-US" sz="2800">
                <a:solidFill>
                  <a:srgbClr val="A50021"/>
                </a:solidFill>
                <a:latin typeface="Arial" panose="020B0604020202020204" pitchFamily="34" charset="0"/>
              </a:rPr>
              <a:t>Enhanced immunogenicity</a:t>
            </a:r>
            <a:r>
              <a:rPr lang="en-US" altLang="en-US" sz="2800">
                <a:latin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2800">
                <a:latin typeface="Arial" panose="020B0604020202020204" pitchFamily="34" charset="0"/>
              </a:rPr>
              <a:t>  Minimization of side effects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2800">
                <a:latin typeface="Arial" panose="020B0604020202020204" pitchFamily="34" charset="0"/>
              </a:rPr>
              <a:t>  Improved bioavailability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2800">
                <a:latin typeface="Arial" panose="020B0604020202020204" pitchFamily="34" charset="0"/>
              </a:rPr>
              <a:t>  </a:t>
            </a:r>
            <a:r>
              <a:rPr lang="en-US" altLang="en-US" sz="2800">
                <a:solidFill>
                  <a:srgbClr val="A50021"/>
                </a:solidFill>
                <a:latin typeface="Arial" panose="020B0604020202020204" pitchFamily="34" charset="0"/>
              </a:rPr>
              <a:t>Improved storability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2800">
                <a:latin typeface="Arial" panose="020B0604020202020204" pitchFamily="34" charset="0"/>
              </a:rPr>
              <a:t>  Targeting of specific tissues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2800">
                <a:latin typeface="Arial" panose="020B0604020202020204" pitchFamily="34" charset="0"/>
              </a:rPr>
              <a:t>  Ease of handling and administration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2800">
                <a:latin typeface="Arial" panose="020B0604020202020204" pitchFamily="34" charset="0"/>
              </a:rPr>
              <a:t>  </a:t>
            </a:r>
            <a:r>
              <a:rPr lang="en-US" altLang="en-US" sz="2800">
                <a:solidFill>
                  <a:srgbClr val="A50021"/>
                </a:solidFill>
                <a:latin typeface="Arial" panose="020B0604020202020204" pitchFamily="34" charset="0"/>
              </a:rPr>
              <a:t>Low cost of production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en-US" altLang="en-US" sz="2800">
                <a:latin typeface="Arial" panose="020B0604020202020204" pitchFamily="34" charset="0"/>
              </a:rPr>
              <a:t>  Low cost of delivery </a:t>
            </a:r>
            <a:r>
              <a:rPr lang="en-US" altLang="en-US" sz="1800">
                <a:latin typeface="Arial" panose="020B0604020202020204" pitchFamily="34" charset="0"/>
              </a:rPr>
              <a:t>				</a:t>
            </a:r>
            <a:endParaRPr lang="en-AU" altLang="en-US" sz="1800">
              <a:latin typeface="Arial" panose="020B0604020202020204" pitchFamily="34" charset="0"/>
            </a:endParaRP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395288" y="333375"/>
            <a:ext cx="835342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 smtClean="0">
                <a:solidFill>
                  <a:srgbClr val="A50021"/>
                </a:solidFill>
                <a:latin typeface="Arial" panose="020B0604020202020204" pitchFamily="34" charset="0"/>
              </a:rPr>
              <a:t>Nanoparticles </a:t>
            </a:r>
            <a:r>
              <a:rPr lang="en-US" altLang="en-US" b="1" dirty="0">
                <a:solidFill>
                  <a:srgbClr val="A50021"/>
                </a:solidFill>
                <a:latin typeface="Arial" panose="020B0604020202020204" pitchFamily="34" charset="0"/>
              </a:rPr>
              <a:t>as vaccine delivery system and adjuvants</a:t>
            </a:r>
            <a:endParaRPr lang="en-AU" altLang="en-US" b="1" dirty="0">
              <a:solidFill>
                <a:srgbClr val="A50021"/>
              </a:solidFill>
              <a:latin typeface="Arial" panose="020B0604020202020204" pitchFamily="34" charset="0"/>
            </a:endParaRPr>
          </a:p>
        </p:txBody>
      </p:sp>
      <p:sp>
        <p:nvSpPr>
          <p:cNvPr id="17412" name="TextBox 2"/>
          <p:cNvSpPr txBox="1">
            <a:spLocks noChangeArrowheads="1"/>
          </p:cNvSpPr>
          <p:nvPr/>
        </p:nvSpPr>
        <p:spPr bwMode="auto">
          <a:xfrm>
            <a:off x="5759450" y="6402388"/>
            <a:ext cx="29860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400" dirty="0">
                <a:latin typeface="Arial" panose="020B0604020202020204" pitchFamily="34" charset="0"/>
              </a:rPr>
              <a:t>Mody, Mitter et al , Nanoscale 2013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47650" y="1381094"/>
            <a:ext cx="7772400" cy="1143000"/>
          </a:xfrm>
        </p:spPr>
        <p:txBody>
          <a:bodyPr/>
          <a:lstStyle/>
          <a:p>
            <a:r>
              <a:rPr lang="en-AU" altLang="en-US" sz="4000" dirty="0" smtClean="0">
                <a:ea typeface="ＭＳ Ｐゴシック" panose="020B0600070205080204" pitchFamily="34" charset="-128"/>
              </a:rPr>
              <a:t>  Phase 1: MSN as delivery vehicles–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247650" y="2524094"/>
            <a:ext cx="7772400" cy="1368425"/>
          </a:xfrm>
        </p:spPr>
        <p:txBody>
          <a:bodyPr/>
          <a:lstStyle/>
          <a:p>
            <a:r>
              <a:rPr lang="en-AU" altLang="en-US" dirty="0" smtClean="0">
                <a:ea typeface="ＭＳ Ｐゴシック" panose="020B0600070205080204" pitchFamily="34" charset="-128"/>
              </a:rPr>
              <a:t>Model protein Ovalbumin</a:t>
            </a:r>
          </a:p>
          <a:p>
            <a:r>
              <a:rPr lang="en-AU" altLang="en-US" dirty="0" smtClean="0">
                <a:ea typeface="ＭＳ Ｐゴシック" panose="020B0600070205080204" pitchFamily="34" charset="-128"/>
              </a:rPr>
              <a:t>Bovine viral diarrhoea virus E2 Protein</a:t>
            </a:r>
          </a:p>
          <a:p>
            <a:endParaRPr lang="en-AU" altLang="en-US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18436" name="Picture 5" descr="Karl &amp; Rebec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2" b="11313"/>
          <a:stretch>
            <a:fillRect/>
          </a:stretch>
        </p:blipFill>
        <p:spPr bwMode="auto">
          <a:xfrm>
            <a:off x="5436096" y="4005064"/>
            <a:ext cx="3319463" cy="235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Rectangle 7"/>
          <p:cNvSpPr>
            <a:spLocks noChangeArrowheads="1"/>
          </p:cNvSpPr>
          <p:nvPr/>
        </p:nvSpPr>
        <p:spPr bwMode="auto">
          <a:xfrm>
            <a:off x="611188" y="317500"/>
            <a:ext cx="855599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800" b="1" dirty="0">
                <a:solidFill>
                  <a:srgbClr val="990033"/>
                </a:solidFill>
                <a:latin typeface="Arial" panose="020B0604020202020204" pitchFamily="34" charset="0"/>
              </a:rPr>
              <a:t>Silica Nanoparticles: Veterinary Vaccine delivery </a:t>
            </a:r>
            <a:r>
              <a:rPr lang="en-AU" altLang="en-US" sz="2800" dirty="0">
                <a:solidFill>
                  <a:srgbClr val="990033"/>
                </a:solidFill>
                <a:latin typeface="Arial" panose="020B0604020202020204" pitchFamily="34" charset="0"/>
              </a:rPr>
              <a:t/>
            </a:r>
            <a:br>
              <a:rPr lang="en-AU" altLang="en-US" sz="2800" dirty="0">
                <a:solidFill>
                  <a:srgbClr val="990033"/>
                </a:solidFill>
                <a:latin typeface="Arial" panose="020B0604020202020204" pitchFamily="34" charset="0"/>
              </a:rPr>
            </a:br>
            <a:endParaRPr lang="en-AU" altLang="en-US" sz="2800" dirty="0">
              <a:solidFill>
                <a:srgbClr val="990033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733" descr="106544-bigthumbna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82" t="31778" r="39091" b="54028"/>
          <a:stretch>
            <a:fillRect/>
          </a:stretch>
        </p:blipFill>
        <p:spPr bwMode="auto">
          <a:xfrm>
            <a:off x="8348663" y="0"/>
            <a:ext cx="795337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11"/>
          <p:cNvSpPr>
            <a:spLocks noChangeArrowheads="1"/>
          </p:cNvSpPr>
          <p:nvPr/>
        </p:nvSpPr>
        <p:spPr bwMode="auto">
          <a:xfrm>
            <a:off x="-68263" y="141288"/>
            <a:ext cx="845978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3600">
                <a:solidFill>
                  <a:srgbClr val="990033"/>
                </a:solidFill>
                <a:latin typeface="Arial" panose="020B0604020202020204" pitchFamily="34" charset="0"/>
              </a:rPr>
              <a:t>Amino functionalised MCM41(AM-41) for delivery of ovalbumin</a:t>
            </a:r>
          </a:p>
        </p:txBody>
      </p:sp>
      <p:pic>
        <p:nvPicPr>
          <p:cNvPr id="19460" name="Picture 3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989138"/>
            <a:ext cx="575310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61" name="Group 14"/>
          <p:cNvGrpSpPr>
            <a:grpSpLocks/>
          </p:cNvGrpSpPr>
          <p:nvPr/>
        </p:nvGrpSpPr>
        <p:grpSpPr bwMode="auto">
          <a:xfrm>
            <a:off x="6364288" y="3478213"/>
            <a:ext cx="2279650" cy="2709862"/>
            <a:chOff x="3743" y="408"/>
            <a:chExt cx="1210" cy="1204"/>
          </a:xfrm>
        </p:grpSpPr>
        <p:pic>
          <p:nvPicPr>
            <p:cNvPr id="19465" name="Picture 15" descr="OVA particles"/>
            <p:cNvPicPr>
              <a:picLocks noChangeAspect="1" noChangeArrowheads="1"/>
            </p:cNvPicPr>
            <p:nvPr/>
          </p:nvPicPr>
          <p:blipFill>
            <a:blip r:embed="rId5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6" y="500"/>
              <a:ext cx="785" cy="1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9466" name="Group 17"/>
            <p:cNvGrpSpPr>
              <a:grpSpLocks/>
            </p:cNvGrpSpPr>
            <p:nvPr/>
          </p:nvGrpSpPr>
          <p:grpSpPr bwMode="auto">
            <a:xfrm>
              <a:off x="3743" y="697"/>
              <a:ext cx="364" cy="813"/>
              <a:chOff x="2863" y="768"/>
              <a:chExt cx="357" cy="962"/>
            </a:xfrm>
          </p:grpSpPr>
          <p:sp>
            <p:nvSpPr>
              <p:cNvPr id="19471" name="Line 18"/>
              <p:cNvSpPr>
                <a:spLocks noChangeShapeType="1"/>
              </p:cNvSpPr>
              <p:nvPr/>
            </p:nvSpPr>
            <p:spPr bwMode="auto">
              <a:xfrm flipH="1">
                <a:off x="3084" y="846"/>
                <a:ext cx="13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9472" name="Text Box 19"/>
              <p:cNvSpPr txBox="1">
                <a:spLocks noChangeArrowheads="1"/>
              </p:cNvSpPr>
              <p:nvPr/>
            </p:nvSpPr>
            <p:spPr bwMode="auto">
              <a:xfrm>
                <a:off x="2863" y="768"/>
                <a:ext cx="205" cy="1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AU" altLang="en-US" sz="1000">
                    <a:latin typeface="Arial" panose="020B0604020202020204" pitchFamily="34" charset="0"/>
                  </a:rPr>
                  <a:t>148</a:t>
                </a:r>
              </a:p>
            </p:txBody>
          </p:sp>
          <p:sp>
            <p:nvSpPr>
              <p:cNvPr id="19473" name="Line 20"/>
              <p:cNvSpPr>
                <a:spLocks noChangeShapeType="1"/>
              </p:cNvSpPr>
              <p:nvPr/>
            </p:nvSpPr>
            <p:spPr bwMode="auto">
              <a:xfrm flipH="1">
                <a:off x="3084" y="1111"/>
                <a:ext cx="13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9474" name="Text Box 21"/>
              <p:cNvSpPr txBox="1">
                <a:spLocks noChangeArrowheads="1"/>
              </p:cNvSpPr>
              <p:nvPr/>
            </p:nvSpPr>
            <p:spPr bwMode="auto">
              <a:xfrm>
                <a:off x="2907" y="1032"/>
                <a:ext cx="168" cy="1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AU" altLang="en-US" sz="1000">
                    <a:latin typeface="Arial" panose="020B0604020202020204" pitchFamily="34" charset="0"/>
                  </a:rPr>
                  <a:t>98</a:t>
                </a:r>
              </a:p>
            </p:txBody>
          </p:sp>
          <p:sp>
            <p:nvSpPr>
              <p:cNvPr id="19475" name="Line 22"/>
              <p:cNvSpPr>
                <a:spLocks noChangeShapeType="1"/>
              </p:cNvSpPr>
              <p:nvPr/>
            </p:nvSpPr>
            <p:spPr bwMode="auto">
              <a:xfrm flipH="1">
                <a:off x="3084" y="1326"/>
                <a:ext cx="13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9476" name="Text Box 23"/>
              <p:cNvSpPr txBox="1">
                <a:spLocks noChangeArrowheads="1"/>
              </p:cNvSpPr>
              <p:nvPr/>
            </p:nvSpPr>
            <p:spPr bwMode="auto">
              <a:xfrm>
                <a:off x="2907" y="1247"/>
                <a:ext cx="168" cy="1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AU" altLang="en-US" sz="1000">
                    <a:latin typeface="Arial" panose="020B0604020202020204" pitchFamily="34" charset="0"/>
                  </a:rPr>
                  <a:t>64</a:t>
                </a:r>
              </a:p>
            </p:txBody>
          </p:sp>
          <p:sp>
            <p:nvSpPr>
              <p:cNvPr id="19477" name="Line 24"/>
              <p:cNvSpPr>
                <a:spLocks noChangeShapeType="1"/>
              </p:cNvSpPr>
              <p:nvPr/>
            </p:nvSpPr>
            <p:spPr bwMode="auto">
              <a:xfrm flipH="1">
                <a:off x="3084" y="1626"/>
                <a:ext cx="13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19478" name="Text Box 25"/>
              <p:cNvSpPr txBox="1">
                <a:spLocks noChangeArrowheads="1"/>
              </p:cNvSpPr>
              <p:nvPr/>
            </p:nvSpPr>
            <p:spPr bwMode="auto">
              <a:xfrm>
                <a:off x="2907" y="1548"/>
                <a:ext cx="168" cy="1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AU" altLang="en-US" sz="1000">
                    <a:latin typeface="Arial" panose="020B0604020202020204" pitchFamily="34" charset="0"/>
                  </a:rPr>
                  <a:t>50</a:t>
                </a:r>
              </a:p>
            </p:txBody>
          </p:sp>
        </p:grpSp>
        <p:sp>
          <p:nvSpPr>
            <p:cNvPr id="19467" name="Text Box 26"/>
            <p:cNvSpPr txBox="1">
              <a:spLocks noChangeArrowheads="1"/>
            </p:cNvSpPr>
            <p:nvPr/>
          </p:nvSpPr>
          <p:spPr bwMode="auto">
            <a:xfrm>
              <a:off x="4110" y="408"/>
              <a:ext cx="219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AU" altLang="en-US" sz="1000">
                  <a:latin typeface="Arial" panose="020B0604020202020204" pitchFamily="34" charset="0"/>
                </a:rPr>
                <a:t>MW</a:t>
              </a:r>
            </a:p>
          </p:txBody>
        </p:sp>
        <p:sp>
          <p:nvSpPr>
            <p:cNvPr id="19468" name="Text Box 27"/>
            <p:cNvSpPr txBox="1">
              <a:spLocks noChangeArrowheads="1"/>
            </p:cNvSpPr>
            <p:nvPr/>
          </p:nvSpPr>
          <p:spPr bwMode="auto">
            <a:xfrm>
              <a:off x="4291" y="408"/>
              <a:ext cx="239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AU" altLang="en-US" sz="1000">
                  <a:latin typeface="Arial" panose="020B0604020202020204" pitchFamily="34" charset="0"/>
                </a:rPr>
                <a:t>OVA</a:t>
              </a:r>
            </a:p>
          </p:txBody>
        </p:sp>
        <p:sp>
          <p:nvSpPr>
            <p:cNvPr id="19469" name="Text Box 28"/>
            <p:cNvSpPr txBox="1">
              <a:spLocks noChangeArrowheads="1"/>
            </p:cNvSpPr>
            <p:nvPr/>
          </p:nvSpPr>
          <p:spPr bwMode="auto">
            <a:xfrm>
              <a:off x="4524" y="408"/>
              <a:ext cx="135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AU" altLang="en-US" sz="1000">
                  <a:latin typeface="Arial" panose="020B0604020202020204" pitchFamily="34" charset="0"/>
                </a:rPr>
                <a:t>4</a:t>
              </a:r>
            </a:p>
          </p:txBody>
        </p:sp>
        <p:sp>
          <p:nvSpPr>
            <p:cNvPr id="19470" name="Text Box 29"/>
            <p:cNvSpPr txBox="1">
              <a:spLocks noChangeArrowheads="1"/>
            </p:cNvSpPr>
            <p:nvPr/>
          </p:nvSpPr>
          <p:spPr bwMode="auto">
            <a:xfrm>
              <a:off x="4685" y="408"/>
              <a:ext cx="268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AU" altLang="en-US" sz="1000">
                  <a:latin typeface="Arial" panose="020B0604020202020204" pitchFamily="34" charset="0"/>
                </a:rPr>
                <a:t>24  hr</a:t>
              </a:r>
            </a:p>
          </p:txBody>
        </p:sp>
      </p:grpSp>
      <p:pic>
        <p:nvPicPr>
          <p:cNvPr id="19463" name="Picture 6" descr="Figure 1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3213" y="1065213"/>
            <a:ext cx="1957387" cy="196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Text Box 30"/>
          <p:cNvSpPr txBox="1">
            <a:spLocks noChangeArrowheads="1"/>
          </p:cNvSpPr>
          <p:nvPr/>
        </p:nvSpPr>
        <p:spPr bwMode="auto">
          <a:xfrm>
            <a:off x="7046913" y="3017838"/>
            <a:ext cx="1316037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400">
                <a:latin typeface="Arial" panose="020B0604020202020204" pitchFamily="34" charset="0"/>
              </a:rPr>
              <a:t>Size 90nm</a:t>
            </a:r>
            <a:endParaRPr lang="en-AU" altLang="en-US" sz="1800">
              <a:latin typeface="Arial" panose="020B0604020202020204" pitchFamily="34" charset="0"/>
            </a:endParaRPr>
          </a:p>
        </p:txBody>
      </p:sp>
      <p:sp>
        <p:nvSpPr>
          <p:cNvPr id="23" name="TextBox 2"/>
          <p:cNvSpPr txBox="1">
            <a:spLocks noChangeArrowheads="1"/>
          </p:cNvSpPr>
          <p:nvPr/>
        </p:nvSpPr>
        <p:spPr bwMode="auto">
          <a:xfrm>
            <a:off x="6274020" y="6508849"/>
            <a:ext cx="278743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400" dirty="0">
                <a:latin typeface="Arial" panose="020B0604020202020204" pitchFamily="34" charset="0"/>
              </a:rPr>
              <a:t>Mahony, Mitter et al</a:t>
            </a:r>
            <a:r>
              <a:rPr lang="en-AU" altLang="en-US" sz="1400" i="1" dirty="0">
                <a:latin typeface="Arial" panose="020B0604020202020204" pitchFamily="34" charset="0"/>
              </a:rPr>
              <a:t>, </a:t>
            </a:r>
            <a:r>
              <a:rPr lang="en-AU" altLang="en-US" sz="1400" i="1" dirty="0" smtClean="0">
                <a:latin typeface="Arial" panose="020B0604020202020204" pitchFamily="34" charset="0"/>
              </a:rPr>
              <a:t>Small  </a:t>
            </a:r>
            <a:r>
              <a:rPr lang="en-AU" altLang="en-US" sz="1400" dirty="0">
                <a:latin typeface="Arial" panose="020B0604020202020204" pitchFamily="34" charset="0"/>
              </a:rPr>
              <a:t>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8" y="1189965"/>
            <a:ext cx="8631294" cy="5632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08" name="Text Box 6"/>
          <p:cNvSpPr txBox="1">
            <a:spLocks noChangeArrowheads="1"/>
          </p:cNvSpPr>
          <p:nvPr/>
        </p:nvSpPr>
        <p:spPr bwMode="auto">
          <a:xfrm>
            <a:off x="504825" y="189665"/>
            <a:ext cx="77660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CC3300"/>
                </a:solidFill>
                <a:latin typeface="Arial" panose="020B0604020202020204" pitchFamily="34" charset="0"/>
              </a:rPr>
              <a:t>OVA-AM-41 nanoparticles – Antibody response </a:t>
            </a:r>
            <a:endParaRPr lang="en-AU" altLang="en-US" sz="2800" dirty="0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sp>
        <p:nvSpPr>
          <p:cNvPr id="21510" name="Text Box 9"/>
          <p:cNvSpPr txBox="1">
            <a:spLocks noChangeArrowheads="1"/>
          </p:cNvSpPr>
          <p:nvPr/>
        </p:nvSpPr>
        <p:spPr bwMode="auto">
          <a:xfrm>
            <a:off x="3059113" y="3068638"/>
            <a:ext cx="720725" cy="214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800" b="1">
                <a:latin typeface="Arial" panose="020B0604020202020204" pitchFamily="34" charset="0"/>
              </a:rPr>
              <a:t>/AM41</a:t>
            </a:r>
          </a:p>
        </p:txBody>
      </p:sp>
      <p:sp>
        <p:nvSpPr>
          <p:cNvPr id="21511" name="Text Box 10"/>
          <p:cNvSpPr txBox="1">
            <a:spLocks noChangeArrowheads="1"/>
          </p:cNvSpPr>
          <p:nvPr/>
        </p:nvSpPr>
        <p:spPr bwMode="auto">
          <a:xfrm>
            <a:off x="5848350" y="3068638"/>
            <a:ext cx="503238" cy="2143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800" b="1">
                <a:latin typeface="Arial" panose="020B0604020202020204" pitchFamily="34" charset="0"/>
              </a:rPr>
              <a:t>AM41</a:t>
            </a:r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6099969" y="6506078"/>
            <a:ext cx="278743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400" dirty="0">
                <a:latin typeface="Arial" panose="020B0604020202020204" pitchFamily="34" charset="0"/>
              </a:rPr>
              <a:t>Mahony, Mitter et al</a:t>
            </a:r>
            <a:r>
              <a:rPr lang="en-AU" altLang="en-US" sz="1400" i="1" dirty="0">
                <a:latin typeface="Arial" panose="020B0604020202020204" pitchFamily="34" charset="0"/>
              </a:rPr>
              <a:t>, </a:t>
            </a:r>
            <a:r>
              <a:rPr lang="en-AU" altLang="en-US" sz="1400" i="1" dirty="0" smtClean="0">
                <a:latin typeface="Arial" panose="020B0604020202020204" pitchFamily="34" charset="0"/>
              </a:rPr>
              <a:t>Small  </a:t>
            </a:r>
            <a:r>
              <a:rPr lang="en-AU" altLang="en-US" sz="1400" dirty="0">
                <a:latin typeface="Arial" panose="020B0604020202020204" pitchFamily="34" charset="0"/>
              </a:rPr>
              <a:t>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4"/>
          <p:cNvSpPr txBox="1">
            <a:spLocks noChangeArrowheads="1"/>
          </p:cNvSpPr>
          <p:nvPr/>
        </p:nvSpPr>
        <p:spPr bwMode="auto">
          <a:xfrm>
            <a:off x="823118" y="103358"/>
            <a:ext cx="74977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CC3300"/>
                </a:solidFill>
                <a:latin typeface="Arial" panose="020B0604020202020204" pitchFamily="34" charset="0"/>
              </a:rPr>
              <a:t>OVA-AM-41 nanoparticles – ELISPOT ASSAY</a:t>
            </a:r>
            <a:endParaRPr lang="en-AU" altLang="en-US" sz="2800" dirty="0">
              <a:solidFill>
                <a:srgbClr val="CC3300"/>
              </a:solidFill>
              <a:latin typeface="Arial" panose="020B0604020202020204" pitchFamily="34" charset="0"/>
            </a:endParaRPr>
          </a:p>
        </p:txBody>
      </p:sp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060450"/>
            <a:ext cx="8064500" cy="460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532" name="Rectangle 7"/>
          <p:cNvSpPr>
            <a:spLocks noChangeArrowheads="1"/>
          </p:cNvSpPr>
          <p:nvPr/>
        </p:nvSpPr>
        <p:spPr bwMode="auto">
          <a:xfrm>
            <a:off x="971550" y="6021388"/>
            <a:ext cx="78501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AU" altLang="en-US" sz="1800">
                <a:latin typeface="Arial" panose="020B0604020202020204" pitchFamily="34" charset="0"/>
              </a:rPr>
              <a:t>Detection of antigen specific IFN-γ secretion by ELISPOT assay of splenocytes from immunized mice. </a:t>
            </a:r>
          </a:p>
        </p:txBody>
      </p:sp>
      <p:sp>
        <p:nvSpPr>
          <p:cNvPr id="22533" name="TextBox 2"/>
          <p:cNvSpPr txBox="1">
            <a:spLocks noChangeArrowheads="1"/>
          </p:cNvSpPr>
          <p:nvPr/>
        </p:nvSpPr>
        <p:spPr bwMode="auto">
          <a:xfrm>
            <a:off x="6274020" y="6508849"/>
            <a:ext cx="278743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400" dirty="0">
                <a:latin typeface="Arial" panose="020B0604020202020204" pitchFamily="34" charset="0"/>
              </a:rPr>
              <a:t>Mahony, Mitter et al</a:t>
            </a:r>
            <a:r>
              <a:rPr lang="en-AU" altLang="en-US" sz="1400" i="1" dirty="0">
                <a:latin typeface="Arial" panose="020B0604020202020204" pitchFamily="34" charset="0"/>
              </a:rPr>
              <a:t>, </a:t>
            </a:r>
            <a:r>
              <a:rPr lang="en-AU" altLang="en-US" sz="1400" i="1" dirty="0" smtClean="0">
                <a:latin typeface="Arial" panose="020B0604020202020204" pitchFamily="34" charset="0"/>
              </a:rPr>
              <a:t>Small  </a:t>
            </a:r>
            <a:r>
              <a:rPr lang="en-AU" altLang="en-US" sz="1400" dirty="0">
                <a:latin typeface="Arial" panose="020B0604020202020204" pitchFamily="34" charset="0"/>
              </a:rPr>
              <a:t>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835400"/>
            <a:ext cx="5524500" cy="213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555" name="Rectangle 15"/>
          <p:cNvSpPr>
            <a:spLocks noChangeArrowheads="1"/>
          </p:cNvSpPr>
          <p:nvPr/>
        </p:nvSpPr>
        <p:spPr bwMode="auto">
          <a:xfrm>
            <a:off x="250825" y="620713"/>
            <a:ext cx="8280400" cy="304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AU" altLang="en-US" sz="140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AU" altLang="en-US" sz="2400">
                <a:latin typeface="Arial" panose="020B0604020202020204" pitchFamily="34" charset="0"/>
              </a:rPr>
              <a:t>5% Trehalose and 1% PEG 8000 most suitable for freeze-drying OVA/AM41.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AU" altLang="en-US" sz="2400">
                <a:latin typeface="Arial" panose="020B0604020202020204" pitchFamily="34" charset="0"/>
              </a:rPr>
              <a:t>Stored the freeze-dried OVA-AM41 at room temperature (RT) for 2 months.  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en-AU" altLang="en-US" sz="2400">
                <a:latin typeface="Arial" panose="020B0604020202020204" pitchFamily="34" charset="0"/>
              </a:rPr>
              <a:t>Freeze-dried samples reconstituted within 30 sec and maintained their physical  and chemical characteristics.</a:t>
            </a:r>
          </a:p>
        </p:txBody>
      </p:sp>
      <p:sp>
        <p:nvSpPr>
          <p:cNvPr id="23556" name="Text Box 16"/>
          <p:cNvSpPr txBox="1">
            <a:spLocks noChangeArrowheads="1"/>
          </p:cNvSpPr>
          <p:nvPr/>
        </p:nvSpPr>
        <p:spPr bwMode="auto">
          <a:xfrm>
            <a:off x="827088" y="0"/>
            <a:ext cx="7702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AU" altLang="en-US" sz="3600" dirty="0">
                <a:solidFill>
                  <a:srgbClr val="C00000"/>
                </a:solidFill>
                <a:latin typeface="Arial" panose="020B0604020202020204" pitchFamily="34" charset="0"/>
              </a:rPr>
              <a:t>Freeze-drying of  OVA loaded AM-41</a:t>
            </a:r>
          </a:p>
        </p:txBody>
      </p:sp>
      <p:sp>
        <p:nvSpPr>
          <p:cNvPr id="23557" name="Rectangle 20"/>
          <p:cNvSpPr>
            <a:spLocks noChangeArrowheads="1"/>
          </p:cNvSpPr>
          <p:nvPr/>
        </p:nvSpPr>
        <p:spPr bwMode="auto">
          <a:xfrm>
            <a:off x="1150938" y="6096000"/>
            <a:ext cx="7056437" cy="62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AU" altLang="en-US" sz="1400" u="sng">
                <a:solidFill>
                  <a:srgbClr val="000000"/>
                </a:solidFill>
                <a:latin typeface="Arial" panose="020B0604020202020204" pitchFamily="34" charset="0"/>
              </a:rPr>
              <a:t>(a) AM-41 particles before freeze-drying (b) OVA/AM-41 particles after freeze-drying.</a:t>
            </a:r>
          </a:p>
          <a:p>
            <a:pPr>
              <a:spcBef>
                <a:spcPct val="50000"/>
              </a:spcBef>
              <a:buFontTx/>
              <a:buNone/>
            </a:pPr>
            <a:endParaRPr lang="en-US" altLang="en-US" sz="1400">
              <a:latin typeface="Arial" panose="020B0604020202020204" pitchFamily="34" charset="0"/>
            </a:endParaRPr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3923928" y="6537523"/>
            <a:ext cx="541359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400" dirty="0">
                <a:latin typeface="Arial" panose="020B0604020202020204" pitchFamily="34" charset="0"/>
              </a:rPr>
              <a:t>Mody , Mitter et al, </a:t>
            </a:r>
            <a:r>
              <a:rPr lang="en-AU" altLang="en-US" sz="1400" i="1" dirty="0" smtClean="0">
                <a:latin typeface="Arial" panose="020B0604020202020204" pitchFamily="34" charset="0"/>
              </a:rPr>
              <a:t>International Journal of Pharmaceutics </a:t>
            </a:r>
            <a:r>
              <a:rPr lang="en-AU" altLang="en-US" sz="1400" dirty="0">
                <a:latin typeface="Arial" panose="020B0604020202020204" pitchFamily="34" charset="0"/>
              </a:rPr>
              <a:t>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" t="1389" r="3722" b="3963"/>
          <a:stretch>
            <a:fillRect/>
          </a:stretch>
        </p:blipFill>
        <p:spPr>
          <a:xfrm>
            <a:off x="100259" y="707039"/>
            <a:ext cx="8827841" cy="568863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4580" name="Rectangle 7"/>
          <p:cNvSpPr>
            <a:spLocks noChangeArrowheads="1"/>
          </p:cNvSpPr>
          <p:nvPr/>
        </p:nvSpPr>
        <p:spPr bwMode="auto">
          <a:xfrm>
            <a:off x="468313" y="115888"/>
            <a:ext cx="84597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AU" altLang="en-US" sz="2800" dirty="0">
                <a:solidFill>
                  <a:srgbClr val="CC3300"/>
                </a:solidFill>
                <a:latin typeface="Arial" panose="020B0604020202020204" pitchFamily="34" charset="0"/>
              </a:rPr>
              <a:t>Freeze-dried OVA/AM-41 – Antibody response</a:t>
            </a:r>
          </a:p>
        </p:txBody>
      </p:sp>
      <p:sp>
        <p:nvSpPr>
          <p:cNvPr id="24582" name="Text Box 11"/>
          <p:cNvSpPr txBox="1">
            <a:spLocks noChangeArrowheads="1"/>
          </p:cNvSpPr>
          <p:nvPr/>
        </p:nvSpPr>
        <p:spPr bwMode="auto">
          <a:xfrm>
            <a:off x="3132138" y="3213100"/>
            <a:ext cx="792162" cy="2143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800">
              <a:latin typeface="Arial" panose="020B0604020202020204" pitchFamily="34" charset="0"/>
            </a:endParaRPr>
          </a:p>
        </p:txBody>
      </p:sp>
      <p:sp>
        <p:nvSpPr>
          <p:cNvPr id="24583" name="Text Box 12"/>
          <p:cNvSpPr txBox="1">
            <a:spLocks noChangeArrowheads="1"/>
          </p:cNvSpPr>
          <p:nvPr/>
        </p:nvSpPr>
        <p:spPr bwMode="auto">
          <a:xfrm>
            <a:off x="5292725" y="1071563"/>
            <a:ext cx="1150938" cy="1222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200">
              <a:latin typeface="Arial" panose="020B0604020202020204" pitchFamily="34" charset="0"/>
            </a:endParaRPr>
          </a:p>
        </p:txBody>
      </p:sp>
      <p:sp>
        <p:nvSpPr>
          <p:cNvPr id="24584" name="TextBox 7"/>
          <p:cNvSpPr txBox="1">
            <a:spLocks noChangeArrowheads="1"/>
          </p:cNvSpPr>
          <p:nvPr/>
        </p:nvSpPr>
        <p:spPr bwMode="auto">
          <a:xfrm>
            <a:off x="3736864" y="6550223"/>
            <a:ext cx="541359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400" dirty="0">
                <a:latin typeface="Arial" panose="020B0604020202020204" pitchFamily="34" charset="0"/>
              </a:rPr>
              <a:t>Mody , Mitter et al, </a:t>
            </a:r>
            <a:r>
              <a:rPr lang="en-AU" altLang="en-US" sz="1400" i="1" dirty="0" smtClean="0">
                <a:latin typeface="Arial" panose="020B0604020202020204" pitchFamily="34" charset="0"/>
              </a:rPr>
              <a:t>International Journal of Pharmaceutics </a:t>
            </a:r>
            <a:r>
              <a:rPr lang="en-AU" altLang="en-US" sz="1400" dirty="0">
                <a:latin typeface="Arial" panose="020B0604020202020204" pitchFamily="34" charset="0"/>
              </a:rPr>
              <a:t>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108"/>
          <p:cNvGrpSpPr>
            <a:grpSpLocks/>
          </p:cNvGrpSpPr>
          <p:nvPr/>
        </p:nvGrpSpPr>
        <p:grpSpPr bwMode="auto">
          <a:xfrm>
            <a:off x="395288" y="981075"/>
            <a:ext cx="7993062" cy="4586288"/>
            <a:chOff x="249" y="618"/>
            <a:chExt cx="5035" cy="2889"/>
          </a:xfrm>
        </p:grpSpPr>
        <p:grpSp>
          <p:nvGrpSpPr>
            <p:cNvPr id="25606" name="Group 27"/>
            <p:cNvGrpSpPr>
              <a:grpSpLocks/>
            </p:cNvGrpSpPr>
            <p:nvPr/>
          </p:nvGrpSpPr>
          <p:grpSpPr bwMode="auto">
            <a:xfrm>
              <a:off x="249" y="618"/>
              <a:ext cx="5035" cy="2889"/>
              <a:chOff x="1588" y="1505869"/>
              <a:chExt cx="6856412" cy="4087393"/>
            </a:xfrm>
          </p:grpSpPr>
          <p:pic>
            <p:nvPicPr>
              <p:cNvPr id="25608" name="Picture 385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88" y="1505869"/>
                <a:ext cx="6856412" cy="40433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5609" name="Group 76"/>
              <p:cNvGrpSpPr>
                <a:grpSpLocks/>
              </p:cNvGrpSpPr>
              <p:nvPr/>
            </p:nvGrpSpPr>
            <p:grpSpPr bwMode="auto">
              <a:xfrm>
                <a:off x="658813" y="5194300"/>
                <a:ext cx="1295400" cy="119063"/>
                <a:chOff x="482" y="3272"/>
                <a:chExt cx="624" cy="90"/>
              </a:xfrm>
            </p:grpSpPr>
            <p:sp>
              <p:nvSpPr>
                <p:cNvPr id="25632" name="Line 26"/>
                <p:cNvSpPr>
                  <a:spLocks noChangeShapeType="1"/>
                </p:cNvSpPr>
                <p:nvPr/>
              </p:nvSpPr>
              <p:spPr bwMode="auto">
                <a:xfrm>
                  <a:off x="482" y="3358"/>
                  <a:ext cx="624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AU"/>
                </a:p>
              </p:txBody>
            </p:sp>
            <p:sp>
              <p:nvSpPr>
                <p:cNvPr id="25633" name="Line 27"/>
                <p:cNvSpPr>
                  <a:spLocks noChangeShapeType="1"/>
                </p:cNvSpPr>
                <p:nvPr/>
              </p:nvSpPr>
              <p:spPr bwMode="auto">
                <a:xfrm>
                  <a:off x="485" y="3272"/>
                  <a:ext cx="0" cy="8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AU"/>
                </a:p>
              </p:txBody>
            </p:sp>
            <p:sp>
              <p:nvSpPr>
                <p:cNvPr id="25634" name="Line 28"/>
                <p:cNvSpPr>
                  <a:spLocks noChangeShapeType="1"/>
                </p:cNvSpPr>
                <p:nvPr/>
              </p:nvSpPr>
              <p:spPr bwMode="auto">
                <a:xfrm>
                  <a:off x="1104" y="3276"/>
                  <a:ext cx="0" cy="8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AU"/>
                </a:p>
              </p:txBody>
            </p:sp>
            <p:sp>
              <p:nvSpPr>
                <p:cNvPr id="25635" name="Line 30"/>
                <p:cNvSpPr>
                  <a:spLocks noChangeShapeType="1"/>
                </p:cNvSpPr>
                <p:nvPr/>
              </p:nvSpPr>
              <p:spPr bwMode="auto">
                <a:xfrm>
                  <a:off x="485" y="3272"/>
                  <a:ext cx="0" cy="8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AU"/>
                </a:p>
              </p:txBody>
            </p:sp>
            <p:sp>
              <p:nvSpPr>
                <p:cNvPr id="25636" name="Line 31"/>
                <p:cNvSpPr>
                  <a:spLocks noChangeShapeType="1"/>
                </p:cNvSpPr>
                <p:nvPr/>
              </p:nvSpPr>
              <p:spPr bwMode="auto">
                <a:xfrm>
                  <a:off x="1104" y="3276"/>
                  <a:ext cx="0" cy="8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AU"/>
                </a:p>
              </p:txBody>
            </p:sp>
          </p:grpSp>
          <p:sp>
            <p:nvSpPr>
              <p:cNvPr id="25610" name="Rectangle 57"/>
              <p:cNvSpPr>
                <a:spLocks noChangeArrowheads="1"/>
              </p:cNvSpPr>
              <p:nvPr/>
            </p:nvSpPr>
            <p:spPr bwMode="auto">
              <a:xfrm>
                <a:off x="1058306" y="5373825"/>
                <a:ext cx="826954" cy="2194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defTabSz="4572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defTabSz="4572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defTabSz="4572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defTabSz="4572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AU" altLang="en-US" sz="16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OVA </a:t>
                </a:r>
                <a:r>
                  <a:rPr lang="en-AU" altLang="en-US" sz="1600" dirty="0" err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QuilA</a:t>
                </a:r>
                <a:endParaRPr lang="en-AU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5611" name="Rectangle 61"/>
              <p:cNvSpPr>
                <a:spLocks noChangeArrowheads="1"/>
              </p:cNvSpPr>
              <p:nvPr/>
            </p:nvSpPr>
            <p:spPr bwMode="auto">
              <a:xfrm>
                <a:off x="3828550" y="5333835"/>
                <a:ext cx="1266529" cy="2194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defTabSz="4572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defTabSz="4572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defTabSz="4572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defTabSz="4572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AU" altLang="en-US" sz="16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OVA AM-41 Wet</a:t>
                </a:r>
                <a:endParaRPr lang="en-AU" altLang="en-US" sz="1600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25612" name="Group 77"/>
              <p:cNvGrpSpPr>
                <a:grpSpLocks/>
              </p:cNvGrpSpPr>
              <p:nvPr/>
            </p:nvGrpSpPr>
            <p:grpSpPr bwMode="auto">
              <a:xfrm>
                <a:off x="2209800" y="5194300"/>
                <a:ext cx="1295400" cy="119063"/>
                <a:chOff x="482" y="3272"/>
                <a:chExt cx="624" cy="90"/>
              </a:xfrm>
            </p:grpSpPr>
            <p:sp>
              <p:nvSpPr>
                <p:cNvPr id="25627" name="Line 78"/>
                <p:cNvSpPr>
                  <a:spLocks noChangeShapeType="1"/>
                </p:cNvSpPr>
                <p:nvPr/>
              </p:nvSpPr>
              <p:spPr bwMode="auto">
                <a:xfrm>
                  <a:off x="482" y="3358"/>
                  <a:ext cx="624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AU"/>
                </a:p>
              </p:txBody>
            </p:sp>
            <p:sp>
              <p:nvSpPr>
                <p:cNvPr id="25628" name="Line 79"/>
                <p:cNvSpPr>
                  <a:spLocks noChangeShapeType="1"/>
                </p:cNvSpPr>
                <p:nvPr/>
              </p:nvSpPr>
              <p:spPr bwMode="auto">
                <a:xfrm>
                  <a:off x="485" y="3272"/>
                  <a:ext cx="0" cy="8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AU"/>
                </a:p>
              </p:txBody>
            </p:sp>
            <p:sp>
              <p:nvSpPr>
                <p:cNvPr id="25629" name="Line 80"/>
                <p:cNvSpPr>
                  <a:spLocks noChangeShapeType="1"/>
                </p:cNvSpPr>
                <p:nvPr/>
              </p:nvSpPr>
              <p:spPr bwMode="auto">
                <a:xfrm>
                  <a:off x="1104" y="3276"/>
                  <a:ext cx="0" cy="8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AU"/>
                </a:p>
              </p:txBody>
            </p:sp>
            <p:sp>
              <p:nvSpPr>
                <p:cNvPr id="25630" name="Line 81"/>
                <p:cNvSpPr>
                  <a:spLocks noChangeShapeType="1"/>
                </p:cNvSpPr>
                <p:nvPr/>
              </p:nvSpPr>
              <p:spPr bwMode="auto">
                <a:xfrm>
                  <a:off x="485" y="3272"/>
                  <a:ext cx="0" cy="8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AU"/>
                </a:p>
              </p:txBody>
            </p:sp>
            <p:sp>
              <p:nvSpPr>
                <p:cNvPr id="25631" name="Line 82"/>
                <p:cNvSpPr>
                  <a:spLocks noChangeShapeType="1"/>
                </p:cNvSpPr>
                <p:nvPr/>
              </p:nvSpPr>
              <p:spPr bwMode="auto">
                <a:xfrm>
                  <a:off x="1104" y="3276"/>
                  <a:ext cx="0" cy="8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AU"/>
                </a:p>
              </p:txBody>
            </p:sp>
          </p:grpSp>
          <p:grpSp>
            <p:nvGrpSpPr>
              <p:cNvPr id="25613" name="Group 83"/>
              <p:cNvGrpSpPr>
                <a:grpSpLocks/>
              </p:cNvGrpSpPr>
              <p:nvPr/>
            </p:nvGrpSpPr>
            <p:grpSpPr bwMode="auto">
              <a:xfrm>
                <a:off x="3767138" y="5194300"/>
                <a:ext cx="1295400" cy="119063"/>
                <a:chOff x="482" y="3272"/>
                <a:chExt cx="624" cy="90"/>
              </a:xfrm>
            </p:grpSpPr>
            <p:sp>
              <p:nvSpPr>
                <p:cNvPr id="25622" name="Line 84"/>
                <p:cNvSpPr>
                  <a:spLocks noChangeShapeType="1"/>
                </p:cNvSpPr>
                <p:nvPr/>
              </p:nvSpPr>
              <p:spPr bwMode="auto">
                <a:xfrm>
                  <a:off x="482" y="3358"/>
                  <a:ext cx="624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AU"/>
                </a:p>
              </p:txBody>
            </p:sp>
            <p:sp>
              <p:nvSpPr>
                <p:cNvPr id="25623" name="Line 85"/>
                <p:cNvSpPr>
                  <a:spLocks noChangeShapeType="1"/>
                </p:cNvSpPr>
                <p:nvPr/>
              </p:nvSpPr>
              <p:spPr bwMode="auto">
                <a:xfrm>
                  <a:off x="485" y="3272"/>
                  <a:ext cx="0" cy="8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AU"/>
                </a:p>
              </p:txBody>
            </p:sp>
            <p:sp>
              <p:nvSpPr>
                <p:cNvPr id="25624" name="Line 86"/>
                <p:cNvSpPr>
                  <a:spLocks noChangeShapeType="1"/>
                </p:cNvSpPr>
                <p:nvPr/>
              </p:nvSpPr>
              <p:spPr bwMode="auto">
                <a:xfrm>
                  <a:off x="1104" y="3276"/>
                  <a:ext cx="0" cy="8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AU"/>
                </a:p>
              </p:txBody>
            </p:sp>
            <p:sp>
              <p:nvSpPr>
                <p:cNvPr id="25625" name="Line 87"/>
                <p:cNvSpPr>
                  <a:spLocks noChangeShapeType="1"/>
                </p:cNvSpPr>
                <p:nvPr/>
              </p:nvSpPr>
              <p:spPr bwMode="auto">
                <a:xfrm>
                  <a:off x="485" y="3272"/>
                  <a:ext cx="0" cy="8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AU"/>
                </a:p>
              </p:txBody>
            </p:sp>
            <p:sp>
              <p:nvSpPr>
                <p:cNvPr id="25626" name="Line 88"/>
                <p:cNvSpPr>
                  <a:spLocks noChangeShapeType="1"/>
                </p:cNvSpPr>
                <p:nvPr/>
              </p:nvSpPr>
              <p:spPr bwMode="auto">
                <a:xfrm>
                  <a:off x="1104" y="3276"/>
                  <a:ext cx="0" cy="8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AU"/>
                </a:p>
              </p:txBody>
            </p:sp>
          </p:grpSp>
          <p:grpSp>
            <p:nvGrpSpPr>
              <p:cNvPr id="25614" name="Group 89"/>
              <p:cNvGrpSpPr>
                <a:grpSpLocks/>
              </p:cNvGrpSpPr>
              <p:nvPr/>
            </p:nvGrpSpPr>
            <p:grpSpPr bwMode="auto">
              <a:xfrm>
                <a:off x="5313363" y="5194300"/>
                <a:ext cx="1295400" cy="119063"/>
                <a:chOff x="482" y="3272"/>
                <a:chExt cx="624" cy="90"/>
              </a:xfrm>
            </p:grpSpPr>
            <p:sp>
              <p:nvSpPr>
                <p:cNvPr id="25617" name="Line 90"/>
                <p:cNvSpPr>
                  <a:spLocks noChangeShapeType="1"/>
                </p:cNvSpPr>
                <p:nvPr/>
              </p:nvSpPr>
              <p:spPr bwMode="auto">
                <a:xfrm>
                  <a:off x="482" y="3358"/>
                  <a:ext cx="624" cy="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AU"/>
                </a:p>
              </p:txBody>
            </p:sp>
            <p:sp>
              <p:nvSpPr>
                <p:cNvPr id="25618" name="Line 91"/>
                <p:cNvSpPr>
                  <a:spLocks noChangeShapeType="1"/>
                </p:cNvSpPr>
                <p:nvPr/>
              </p:nvSpPr>
              <p:spPr bwMode="auto">
                <a:xfrm>
                  <a:off x="485" y="3272"/>
                  <a:ext cx="0" cy="8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AU"/>
                </a:p>
              </p:txBody>
            </p:sp>
            <p:sp>
              <p:nvSpPr>
                <p:cNvPr id="25619" name="Line 92"/>
                <p:cNvSpPr>
                  <a:spLocks noChangeShapeType="1"/>
                </p:cNvSpPr>
                <p:nvPr/>
              </p:nvSpPr>
              <p:spPr bwMode="auto">
                <a:xfrm>
                  <a:off x="1104" y="3276"/>
                  <a:ext cx="0" cy="8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AU"/>
                </a:p>
              </p:txBody>
            </p:sp>
            <p:sp>
              <p:nvSpPr>
                <p:cNvPr id="25620" name="Line 93"/>
                <p:cNvSpPr>
                  <a:spLocks noChangeShapeType="1"/>
                </p:cNvSpPr>
                <p:nvPr/>
              </p:nvSpPr>
              <p:spPr bwMode="auto">
                <a:xfrm>
                  <a:off x="485" y="3272"/>
                  <a:ext cx="0" cy="8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AU"/>
                </a:p>
              </p:txBody>
            </p:sp>
            <p:sp>
              <p:nvSpPr>
                <p:cNvPr id="25621" name="Line 94"/>
                <p:cNvSpPr>
                  <a:spLocks noChangeShapeType="1"/>
                </p:cNvSpPr>
                <p:nvPr/>
              </p:nvSpPr>
              <p:spPr bwMode="auto">
                <a:xfrm>
                  <a:off x="1104" y="3276"/>
                  <a:ext cx="0" cy="86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AU"/>
                </a:p>
              </p:txBody>
            </p:sp>
          </p:grpSp>
          <p:sp>
            <p:nvSpPr>
              <p:cNvPr id="25615" name="Rectangle 379"/>
              <p:cNvSpPr>
                <a:spLocks noChangeArrowheads="1"/>
              </p:cNvSpPr>
              <p:nvPr/>
            </p:nvSpPr>
            <p:spPr bwMode="auto">
              <a:xfrm>
                <a:off x="5319591" y="5344838"/>
                <a:ext cx="1329672" cy="2194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defTabSz="4572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defTabSz="4572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defTabSz="4572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defTabSz="4572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AU" altLang="en-US" sz="1600" dirty="0">
                    <a:solidFill>
                      <a:srgbClr val="000000"/>
                    </a:solidFill>
                    <a:latin typeface="Arial" panose="020B0604020202020204" pitchFamily="34" charset="0"/>
                  </a:rPr>
                  <a:t>AM-41 F/D alone</a:t>
                </a:r>
                <a:endParaRPr lang="en-AU" altLang="en-US" sz="16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5616" name="Rectangle 381"/>
              <p:cNvSpPr>
                <a:spLocks noChangeArrowheads="1"/>
              </p:cNvSpPr>
              <p:nvPr/>
            </p:nvSpPr>
            <p:spPr bwMode="auto">
              <a:xfrm rot="-5400000">
                <a:off x="-340079" y="3250056"/>
                <a:ext cx="894129" cy="1192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defTabSz="4572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defTabSz="4572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defTabSz="4572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defTabSz="4572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defTabSz="4572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defTabSz="4572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AU" altLang="en-US" sz="900" b="1">
                    <a:solidFill>
                      <a:srgbClr val="000000"/>
                    </a:solidFill>
                    <a:latin typeface="Arial" panose="020B0604020202020204" pitchFamily="34" charset="0"/>
                  </a:rPr>
                  <a:t>Spots/million cells</a:t>
                </a:r>
                <a:endParaRPr lang="en-AU" altLang="en-US" sz="180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25607" name="Rectangle 347"/>
            <p:cNvSpPr>
              <a:spLocks noChangeArrowheads="1"/>
            </p:cNvSpPr>
            <p:nvPr/>
          </p:nvSpPr>
          <p:spPr bwMode="auto">
            <a:xfrm>
              <a:off x="1943" y="3341"/>
              <a:ext cx="91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45720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45720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4572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4572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4572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AU" altLang="en-US" sz="1600" dirty="0">
                  <a:solidFill>
                    <a:srgbClr val="000000"/>
                  </a:solidFill>
                  <a:latin typeface="Arial" panose="020B0604020202020204" pitchFamily="34" charset="0"/>
                </a:rPr>
                <a:t>OVA AM-41 F/D</a:t>
              </a:r>
              <a:endParaRPr lang="en-AU" altLang="en-US" sz="1600" dirty="0">
                <a:latin typeface="Arial" panose="020B0604020202020204" pitchFamily="34" charset="0"/>
              </a:endParaRPr>
            </a:p>
          </p:txBody>
        </p:sp>
      </p:grpSp>
      <p:sp>
        <p:nvSpPr>
          <p:cNvPr id="25603" name="Rectangle 106"/>
          <p:cNvSpPr>
            <a:spLocks noChangeArrowheads="1"/>
          </p:cNvSpPr>
          <p:nvPr/>
        </p:nvSpPr>
        <p:spPr bwMode="auto">
          <a:xfrm>
            <a:off x="0" y="0"/>
            <a:ext cx="954087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AU" altLang="en-US" sz="2800" b="1">
                <a:solidFill>
                  <a:srgbClr val="000000"/>
                </a:solidFill>
                <a:latin typeface="Arial" panose="020B0604020202020204" pitchFamily="34" charset="0"/>
              </a:rPr>
              <a:t>Freeze-dried OVA/AM-41 particles – ELISPOT assay</a:t>
            </a:r>
          </a:p>
        </p:txBody>
      </p:sp>
      <p:sp>
        <p:nvSpPr>
          <p:cNvPr id="25604" name="Rectangle 107"/>
          <p:cNvSpPr>
            <a:spLocks noChangeArrowheads="1"/>
          </p:cNvSpPr>
          <p:nvPr/>
        </p:nvSpPr>
        <p:spPr bwMode="auto">
          <a:xfrm>
            <a:off x="1042988" y="6021388"/>
            <a:ext cx="78501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AU" altLang="en-US" sz="1800">
                <a:latin typeface="Arial" panose="020B0604020202020204" pitchFamily="34" charset="0"/>
              </a:rPr>
              <a:t>Detection of antigen specific IFN-γ secretion by ELISPOT assay of splenocytes from immunized mice. </a:t>
            </a:r>
          </a:p>
        </p:txBody>
      </p:sp>
      <p:sp>
        <p:nvSpPr>
          <p:cNvPr id="25605" name="TextBox 35"/>
          <p:cNvSpPr txBox="1">
            <a:spLocks noChangeArrowheads="1"/>
          </p:cNvSpPr>
          <p:nvPr/>
        </p:nvSpPr>
        <p:spPr bwMode="auto">
          <a:xfrm>
            <a:off x="6732588" y="6537325"/>
            <a:ext cx="24098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400">
                <a:latin typeface="Arial" panose="020B0604020202020204" pitchFamily="34" charset="0"/>
              </a:rPr>
              <a:t>Mody , Mitter et al, IJP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>
          <a:xfrm>
            <a:off x="684213" y="333375"/>
            <a:ext cx="5435600" cy="1143000"/>
          </a:xfrm>
        </p:spPr>
        <p:txBody>
          <a:bodyPr>
            <a:normAutofit fontScale="90000"/>
          </a:bodyPr>
          <a:lstStyle/>
          <a:p>
            <a:r>
              <a:rPr lang="en-US" altLang="en-US" sz="4000" smtClean="0">
                <a:ea typeface="ＭＳ Ｐゴシック" panose="020B0600070205080204" pitchFamily="34" charset="-128"/>
              </a:rPr>
              <a:t>Bovine Viral Diarrhea Virus- BVDV</a:t>
            </a:r>
            <a:endParaRPr lang="en-AU" altLang="en-US" sz="4000" smtClean="0">
              <a:ea typeface="ＭＳ Ｐゴシック" panose="020B0600070205080204" pitchFamily="34" charset="-128"/>
            </a:endParaRP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539750" y="2282825"/>
            <a:ext cx="8351838" cy="230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C3300"/>
                </a:solidFill>
                <a:latin typeface="Arial" panose="020B0604020202020204" pitchFamily="34" charset="0"/>
              </a:rPr>
              <a:t>What can 40 years of vaccinations and 160 currently licensed vaccines do to eradicate a disease?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00FF"/>
                </a:solidFill>
                <a:latin typeface="Arial" panose="020B0604020202020204" pitchFamily="34" charset="0"/>
              </a:rPr>
              <a:t>When you are talking about BVDV apparently not much – it is still thriving 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pic>
        <p:nvPicPr>
          <p:cNvPr id="26628" name="Picture 4" descr="BVDV - It only takes o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5127625"/>
            <a:ext cx="7050088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5" descr="charolais%20cowcal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0"/>
            <a:ext cx="2484437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1692275" y="5876925"/>
            <a:ext cx="23161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panose="020B0604020202020204" pitchFamily="34" charset="0"/>
              </a:rPr>
              <a:t>www.bvdvaustralia.com</a:t>
            </a:r>
            <a:endParaRPr lang="en-AU" altLang="en-US" sz="2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 descr="bvdvirusco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196975"/>
            <a:ext cx="7632700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 Box 6"/>
          <p:cNvSpPr txBox="1">
            <a:spLocks noChangeArrowheads="1"/>
          </p:cNvSpPr>
          <p:nvPr/>
        </p:nvSpPr>
        <p:spPr bwMode="auto">
          <a:xfrm>
            <a:off x="1116013" y="136525"/>
            <a:ext cx="431958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400" b="1">
                <a:solidFill>
                  <a:srgbClr val="A50021"/>
                </a:solidFill>
                <a:latin typeface="Arial" panose="020B0604020202020204" pitchFamily="34" charset="0"/>
              </a:rPr>
              <a:t>BVDV Infection</a:t>
            </a:r>
            <a:r>
              <a:rPr lang="en-US" altLang="en-US" sz="2800">
                <a:latin typeface="Arial" panose="020B0604020202020204" pitchFamily="34" charset="0"/>
              </a:rPr>
              <a:t> </a:t>
            </a:r>
            <a:endParaRPr lang="en-AU" altLang="en-US" sz="2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6" descr="Mucosal Disease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484313"/>
            <a:ext cx="2520950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5" descr="PI Calves"/>
          <p:cNvPicPr>
            <a:picLocks noChangeAspect="1" noChangeArrowheads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341438"/>
            <a:ext cx="2735262" cy="281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Rectangle 7"/>
          <p:cNvSpPr>
            <a:spLocks noChangeArrowheads="1"/>
          </p:cNvSpPr>
          <p:nvPr/>
        </p:nvSpPr>
        <p:spPr bwMode="auto">
          <a:xfrm>
            <a:off x="3074988" y="2552700"/>
            <a:ext cx="29940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>
              <a:latin typeface="Arial" panose="020B0604020202020204" pitchFamily="34" charset="0"/>
            </a:endParaRPr>
          </a:p>
        </p:txBody>
      </p:sp>
      <p:sp>
        <p:nvSpPr>
          <p:cNvPr id="28677" name="Rectangle 9"/>
          <p:cNvSpPr>
            <a:spLocks noChangeArrowheads="1"/>
          </p:cNvSpPr>
          <p:nvPr/>
        </p:nvSpPr>
        <p:spPr bwMode="auto">
          <a:xfrm>
            <a:off x="3074988" y="2552700"/>
            <a:ext cx="2994025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800">
              <a:latin typeface="Arial" panose="020B0604020202020204" pitchFamily="34" charset="0"/>
            </a:endParaRPr>
          </a:p>
        </p:txBody>
      </p:sp>
      <p:sp>
        <p:nvSpPr>
          <p:cNvPr id="28678" name="Rectangle 26"/>
          <p:cNvSpPr>
            <a:spLocks noChangeArrowheads="1"/>
          </p:cNvSpPr>
          <p:nvPr/>
        </p:nvSpPr>
        <p:spPr bwMode="auto">
          <a:xfrm>
            <a:off x="323850" y="4243388"/>
            <a:ext cx="273526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000" i="1">
                <a:latin typeface="Arial" panose="020B0604020202020204" pitchFamily="34" charset="0"/>
              </a:rPr>
              <a:t>'Persistently infected' calf with Mucosal Disease</a:t>
            </a:r>
            <a:r>
              <a:rPr lang="en-AU" altLang="en-US" sz="240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8679" name="Rectangle 27"/>
          <p:cNvSpPr>
            <a:spLocks noChangeArrowheads="1"/>
          </p:cNvSpPr>
          <p:nvPr/>
        </p:nvSpPr>
        <p:spPr bwMode="auto">
          <a:xfrm>
            <a:off x="3276600" y="4292600"/>
            <a:ext cx="2376488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000" i="1">
                <a:latin typeface="Arial" panose="020B0604020202020204" pitchFamily="34" charset="0"/>
              </a:rPr>
              <a:t>BVDV infection may result in calves of varying birthweight</a:t>
            </a:r>
            <a:r>
              <a:rPr lang="en-AU" altLang="en-US" sz="280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8680" name="Rectangle 28"/>
          <p:cNvSpPr>
            <a:spLocks noChangeArrowheads="1"/>
          </p:cNvSpPr>
          <p:nvPr/>
        </p:nvSpPr>
        <p:spPr bwMode="auto">
          <a:xfrm>
            <a:off x="1908175" y="404813"/>
            <a:ext cx="546735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800">
                <a:solidFill>
                  <a:srgbClr val="A50021"/>
                </a:solidFill>
                <a:latin typeface="Arial" panose="020B0604020202020204" pitchFamily="34" charset="0"/>
              </a:rPr>
              <a:t>Persistently infected (PI) animals</a:t>
            </a:r>
            <a:r>
              <a:rPr lang="en-AU" altLang="en-US" sz="280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28681" name="Picture 29" descr="020615c2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268413"/>
            <a:ext cx="3132137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2" name="Text Box 30"/>
          <p:cNvSpPr txBox="1">
            <a:spLocks noChangeArrowheads="1"/>
          </p:cNvSpPr>
          <p:nvPr/>
        </p:nvSpPr>
        <p:spPr bwMode="auto">
          <a:xfrm>
            <a:off x="6135688" y="5661025"/>
            <a:ext cx="26844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i="1">
                <a:latin typeface="Arial" panose="020B0604020202020204" pitchFamily="34" charset="0"/>
              </a:rPr>
              <a:t>Severe acute BVDV</a:t>
            </a:r>
            <a:endParaRPr lang="en-AU" altLang="en-US" sz="2000" i="1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50756" y="1174750"/>
            <a:ext cx="8066087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marL="342900" indent="-3429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714500" indent="-3429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1700" indent="-342900"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2000" dirty="0"/>
              <a:t/>
            </a:r>
            <a:br>
              <a:rPr lang="en-AU" altLang="en-US" sz="2000" dirty="0"/>
            </a:br>
            <a:r>
              <a:rPr lang="en-AU" altLang="en-US" sz="2000" dirty="0"/>
              <a:t>Infection of a foetus with BVDV between 0 and 125 days of gestation can result in the birth of a </a:t>
            </a:r>
            <a:r>
              <a:rPr lang="en-AU" altLang="en-US" sz="2000" b="1" dirty="0"/>
              <a:t>PI animal</a:t>
            </a:r>
            <a:r>
              <a:rPr lang="en-AU" altLang="en-US" sz="2000" dirty="0"/>
              <a:t> that carries the virus for life. </a:t>
            </a:r>
          </a:p>
          <a:p>
            <a:r>
              <a:rPr lang="en-AU" altLang="en-US" sz="2000" dirty="0"/>
              <a:t/>
            </a:r>
            <a:br>
              <a:rPr lang="en-AU" altLang="en-US" sz="2000" dirty="0"/>
            </a:br>
            <a:r>
              <a:rPr lang="en-AU" altLang="en-US" sz="2000" dirty="0"/>
              <a:t>PI animals shed and spread the BVDV virus through saliva, nasal secretions, faeces, urine, tears, milk, semen, vaginal discharges, placenta and birth fluid. </a:t>
            </a:r>
          </a:p>
          <a:p>
            <a:endParaRPr lang="en-AU" altLang="en-US" sz="2000" dirty="0"/>
          </a:p>
          <a:p>
            <a:r>
              <a:rPr lang="en-AU" altLang="en-US" sz="2000" dirty="0"/>
              <a:t>	It can take as little as 1 hour of direct contact with a PI animal to transmit BVDV to an uninfected animal. </a:t>
            </a:r>
            <a:br>
              <a:rPr lang="en-AU" altLang="en-US" sz="2000" dirty="0"/>
            </a:br>
            <a:r>
              <a:rPr lang="en-AU" altLang="en-US" sz="2000" dirty="0"/>
              <a:t/>
            </a:r>
            <a:br>
              <a:rPr lang="en-AU" altLang="en-US" sz="2000" dirty="0"/>
            </a:br>
            <a:endParaRPr lang="en-AU" altLang="en-US" sz="2000" dirty="0"/>
          </a:p>
        </p:txBody>
      </p:sp>
      <p:pic>
        <p:nvPicPr>
          <p:cNvPr id="29699" name="Picture 3" descr="Catt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5229225"/>
            <a:ext cx="3851275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323850" y="404813"/>
            <a:ext cx="44545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800" b="1">
                <a:solidFill>
                  <a:srgbClr val="A50021"/>
                </a:solidFill>
                <a:latin typeface="Arial" panose="020B0604020202020204" pitchFamily="34" charset="0"/>
              </a:rPr>
              <a:t>How BVDV is transmitted</a:t>
            </a:r>
            <a:endParaRPr lang="en-AU" altLang="en-US" sz="2800">
              <a:solidFill>
                <a:srgbClr val="A5002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ChangeArrowheads="1"/>
          </p:cNvSpPr>
          <p:nvPr/>
        </p:nvSpPr>
        <p:spPr bwMode="auto">
          <a:xfrm>
            <a:off x="539750" y="1576378"/>
            <a:ext cx="860425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400" dirty="0">
                <a:latin typeface="Arial" panose="020B0604020202020204" pitchFamily="34" charset="0"/>
              </a:rPr>
              <a:t>It uses inactivated forms of two </a:t>
            </a:r>
            <a:r>
              <a:rPr lang="en-AU" altLang="en-US" sz="2400" dirty="0" err="1">
                <a:latin typeface="Arial" panose="020B0604020202020204" pitchFamily="34" charset="0"/>
              </a:rPr>
              <a:t>antigenetically</a:t>
            </a:r>
            <a:r>
              <a:rPr lang="en-AU" altLang="en-US" sz="2400" dirty="0">
                <a:latin typeface="Arial" panose="020B0604020202020204" pitchFamily="34" charset="0"/>
              </a:rPr>
              <a:t> different Type 1 strains of BVDV that have been isolated in Australia</a:t>
            </a:r>
          </a:p>
          <a:p>
            <a:pPr>
              <a:spcBef>
                <a:spcPct val="0"/>
              </a:spcBef>
              <a:buFontTx/>
              <a:buNone/>
            </a:pPr>
            <a:endParaRPr lang="en-AU" altLang="en-US" sz="24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2400" dirty="0">
                <a:latin typeface="Arial" panose="020B0604020202020204" pitchFamily="34" charset="0"/>
              </a:rPr>
              <a:t>Two doses of </a:t>
            </a:r>
            <a:r>
              <a:rPr lang="en-AU" altLang="en-US" sz="2400" dirty="0" err="1">
                <a:latin typeface="Arial" panose="020B0604020202020204" pitchFamily="34" charset="0"/>
              </a:rPr>
              <a:t>Pestigard</a:t>
            </a:r>
            <a:r>
              <a:rPr lang="en-AU" altLang="en-US" sz="2400" dirty="0">
                <a:latin typeface="Arial" panose="020B0604020202020204" pitchFamily="34" charset="0"/>
              </a:rPr>
              <a:t>® should be administered 4-6 weeks apart with annual booster there after.</a:t>
            </a:r>
            <a:br>
              <a:rPr lang="en-AU" altLang="en-US" sz="2400" dirty="0">
                <a:latin typeface="Arial" panose="020B0604020202020204" pitchFamily="34" charset="0"/>
              </a:rPr>
            </a:br>
            <a:endParaRPr lang="en-AU" altLang="en-US" sz="24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2400" dirty="0">
                <a:latin typeface="Arial" panose="020B0604020202020204" pitchFamily="34" charset="0"/>
              </a:rPr>
              <a:t>Store at </a:t>
            </a:r>
            <a:r>
              <a:rPr lang="en-AU" altLang="en-US" sz="2400" dirty="0" smtClean="0">
                <a:latin typeface="Arial" panose="020B0604020202020204" pitchFamily="34" charset="0"/>
              </a:rPr>
              <a:t>2 to </a:t>
            </a:r>
            <a:r>
              <a:rPr lang="en-AU" altLang="en-US" sz="2400" dirty="0">
                <a:latin typeface="Arial" panose="020B0604020202020204" pitchFamily="34" charset="0"/>
              </a:rPr>
              <a:t>8°C </a:t>
            </a:r>
          </a:p>
          <a:p>
            <a:pPr>
              <a:spcBef>
                <a:spcPct val="0"/>
              </a:spcBef>
              <a:buFontTx/>
              <a:buNone/>
            </a:pPr>
            <a:endParaRPr lang="en-AU" altLang="en-US" sz="24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2400" dirty="0">
                <a:latin typeface="Arial" panose="020B0604020202020204" pitchFamily="34" charset="0"/>
              </a:rPr>
              <a:t>For subcutaneous use only. </a:t>
            </a:r>
            <a:endParaRPr lang="en-AU" altLang="en-US" sz="2800" dirty="0">
              <a:latin typeface="Arial" panose="020B0604020202020204" pitchFamily="34" charset="0"/>
            </a:endParaRPr>
          </a:p>
        </p:txBody>
      </p:sp>
      <p:sp>
        <p:nvSpPr>
          <p:cNvPr id="30723" name="Rectangle 5"/>
          <p:cNvSpPr>
            <a:spLocks noChangeArrowheads="1"/>
          </p:cNvSpPr>
          <p:nvPr/>
        </p:nvSpPr>
        <p:spPr bwMode="auto">
          <a:xfrm>
            <a:off x="1042988" y="476250"/>
            <a:ext cx="59451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800" b="1">
                <a:solidFill>
                  <a:srgbClr val="A50021"/>
                </a:solidFill>
                <a:latin typeface="Arial" panose="020B0604020202020204" pitchFamily="34" charset="0"/>
              </a:rPr>
              <a:t>Pestigard® Vaccination Schedule</a:t>
            </a:r>
            <a:r>
              <a:rPr lang="en-AU" altLang="en-US" sz="2800">
                <a:solidFill>
                  <a:srgbClr val="A50021"/>
                </a:solidFill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30724" name="Picture 6" descr="pestigar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3" y="4365625"/>
            <a:ext cx="3097212" cy="179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ChangeArrowheads="1"/>
          </p:cNvSpPr>
          <p:nvPr/>
        </p:nvSpPr>
        <p:spPr bwMode="auto">
          <a:xfrm>
            <a:off x="0" y="1628775"/>
            <a:ext cx="81915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FontTx/>
              <a:buChar char="•"/>
            </a:pPr>
            <a:r>
              <a:rPr lang="en-AU" altLang="en-US" sz="2400" dirty="0">
                <a:latin typeface="Arial" panose="020B0604020202020204" pitchFamily="34" charset="0"/>
              </a:rPr>
              <a:t>Bovine </a:t>
            </a:r>
            <a:r>
              <a:rPr lang="en-AU" altLang="en-US" sz="2400" dirty="0" err="1">
                <a:latin typeface="Arial" panose="020B0604020202020204" pitchFamily="34" charset="0"/>
              </a:rPr>
              <a:t>Pestivirus</a:t>
            </a:r>
            <a:r>
              <a:rPr lang="en-AU" altLang="en-US" sz="2400" dirty="0">
                <a:latin typeface="Arial" panose="020B0604020202020204" pitchFamily="34" charset="0"/>
              </a:rPr>
              <a:t>,</a:t>
            </a:r>
          </a:p>
          <a:p>
            <a:pPr eaLnBrk="1" hangingPunct="1">
              <a:buFontTx/>
              <a:buChar char="•"/>
            </a:pPr>
            <a:r>
              <a:rPr lang="en-US" altLang="en-US" sz="2400" dirty="0">
                <a:latin typeface="Arial" panose="020B0604020202020204" pitchFamily="34" charset="0"/>
              </a:rPr>
              <a:t>Single stranded  enveloped RNA, 40-60nm</a:t>
            </a:r>
          </a:p>
          <a:p>
            <a:pPr eaLnBrk="1" hangingPunct="1">
              <a:buFontTx/>
              <a:buChar char="•"/>
            </a:pPr>
            <a:r>
              <a:rPr lang="en-US" altLang="en-US" sz="2400" dirty="0">
                <a:latin typeface="Arial" panose="020B0604020202020204" pitchFamily="34" charset="0"/>
              </a:rPr>
              <a:t>Genome size - 12.3 </a:t>
            </a:r>
            <a:r>
              <a:rPr lang="en-US" altLang="en-US" sz="2400" dirty="0" err="1">
                <a:latin typeface="Arial" panose="020B0604020202020204" pitchFamily="34" charset="0"/>
              </a:rPr>
              <a:t>kilobase</a:t>
            </a:r>
            <a:r>
              <a:rPr lang="en-US" altLang="en-US" sz="2400" dirty="0">
                <a:latin typeface="Arial" panose="020B0604020202020204" pitchFamily="34" charset="0"/>
              </a:rPr>
              <a:t> </a:t>
            </a:r>
          </a:p>
          <a:p>
            <a:pPr eaLnBrk="1" hangingPunct="1">
              <a:buFontTx/>
              <a:buChar char="•"/>
            </a:pPr>
            <a:endParaRPr lang="en-US" altLang="en-US" sz="2400" b="1" dirty="0">
              <a:latin typeface="Arial" panose="020B0604020202020204" pitchFamily="34" charset="0"/>
            </a:endParaRPr>
          </a:p>
          <a:p>
            <a:pPr lvl="1" eaLnBrk="1" hangingPunct="1">
              <a:buFontTx/>
              <a:buChar char="–"/>
            </a:pPr>
            <a:endParaRPr lang="en-US" altLang="en-US" sz="1600" b="1" dirty="0">
              <a:latin typeface="Arial" panose="020B0604020202020204" pitchFamily="34" charset="0"/>
            </a:endParaRPr>
          </a:p>
        </p:txBody>
      </p:sp>
      <p:pic>
        <p:nvPicPr>
          <p:cNvPr id="31747" name="Picture 9" descr="bvd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1125538"/>
            <a:ext cx="2039937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Rectangle 2"/>
          <p:cNvSpPr>
            <a:spLocks noChangeArrowheads="1"/>
          </p:cNvSpPr>
          <p:nvPr/>
        </p:nvSpPr>
        <p:spPr bwMode="auto">
          <a:xfrm>
            <a:off x="250825" y="188913"/>
            <a:ext cx="85994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600" b="1">
                <a:solidFill>
                  <a:srgbClr val="800000"/>
                </a:solidFill>
                <a:latin typeface="Arial" panose="020B0604020202020204" pitchFamily="34" charset="0"/>
              </a:rPr>
              <a:t>Bovine viral diahorrea virus (BVDV)</a:t>
            </a:r>
            <a:endParaRPr lang="en-AU" altLang="en-US" sz="4600" b="1">
              <a:solidFill>
                <a:srgbClr val="800000"/>
              </a:solidFill>
              <a:latin typeface="Arial" panose="020B0604020202020204" pitchFamily="34" charset="0"/>
            </a:endParaRPr>
          </a:p>
        </p:txBody>
      </p:sp>
      <p:sp>
        <p:nvSpPr>
          <p:cNvPr id="31749" name="Text Box 7"/>
          <p:cNvSpPr txBox="1">
            <a:spLocks noChangeArrowheads="1"/>
          </p:cNvSpPr>
          <p:nvPr/>
        </p:nvSpPr>
        <p:spPr bwMode="auto">
          <a:xfrm>
            <a:off x="250825" y="4292600"/>
            <a:ext cx="76327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7877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378777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378777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378777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378777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400" b="1">
                <a:latin typeface="Arial" panose="020B0604020202020204" pitchFamily="34" charset="0"/>
              </a:rPr>
              <a:t>E2 is a structural protein</a:t>
            </a:r>
            <a:r>
              <a:rPr lang="en-AU" altLang="en-US" sz="2400">
                <a:latin typeface="Arial" panose="020B0604020202020204" pitchFamily="34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AU" altLang="en-US" sz="2400">
                <a:latin typeface="Arial" panose="020B0604020202020204" pitchFamily="34" charset="0"/>
              </a:rPr>
              <a:t> Major immunogenic determinant in infected animals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AU" altLang="en-US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AU" altLang="en-US" sz="2400">
                <a:latin typeface="Arial" panose="020B0604020202020204" pitchFamily="34" charset="0"/>
              </a:rPr>
              <a:t> Involved in virus neutralisation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AU" altLang="en-US" sz="24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AU" altLang="en-US" sz="2400">
                <a:latin typeface="Arial" panose="020B0604020202020204" pitchFamily="34" charset="0"/>
              </a:rPr>
              <a:t> Ideal candidate for a subunit vaccine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60325" y="66675"/>
            <a:ext cx="4756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400" b="1">
                <a:latin typeface="Arial" panose="020B0604020202020204" pitchFamily="34" charset="0"/>
              </a:rPr>
              <a:t>Protein Expression Constructs: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65088" y="520700"/>
            <a:ext cx="7924800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1600" b="1" dirty="0">
                <a:latin typeface="Arial" panose="020B0604020202020204" pitchFamily="34" charset="0"/>
              </a:rPr>
              <a:t>E2-T1</a:t>
            </a:r>
            <a:r>
              <a:rPr lang="en-AU" altLang="en-US" sz="1600" dirty="0">
                <a:latin typeface="Arial" panose="020B0604020202020204" pitchFamily="34" charset="0"/>
              </a:rPr>
              <a:t> lacks the 93 </a:t>
            </a:r>
            <a:r>
              <a:rPr lang="en-AU" altLang="en-US" sz="1600" dirty="0" err="1">
                <a:latin typeface="Arial" panose="020B0604020202020204" pitchFamily="34" charset="0"/>
              </a:rPr>
              <a:t>bp</a:t>
            </a:r>
            <a:r>
              <a:rPr lang="en-AU" altLang="en-US" sz="1600" dirty="0">
                <a:latin typeface="Arial" panose="020B0604020202020204" pitchFamily="34" charset="0"/>
              </a:rPr>
              <a:t> membrane binding domain present in BVDV-E2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AU" altLang="en-US" sz="16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1600" b="1" dirty="0">
                <a:latin typeface="Arial" panose="020B0604020202020204" pitchFamily="34" charset="0"/>
              </a:rPr>
              <a:t>optiE2+SUMO (oE2+S) </a:t>
            </a:r>
            <a:r>
              <a:rPr lang="en-AU" altLang="en-US" sz="1600" dirty="0">
                <a:latin typeface="Arial" panose="020B0604020202020204" pitchFamily="34" charset="0"/>
              </a:rPr>
              <a:t>was optimised for </a:t>
            </a:r>
            <a:r>
              <a:rPr lang="en-AU" altLang="en-US" sz="1600" i="1" dirty="0">
                <a:latin typeface="Arial" panose="020B0604020202020204" pitchFamily="34" charset="0"/>
              </a:rPr>
              <a:t>E. coli</a:t>
            </a:r>
            <a:r>
              <a:rPr lang="en-AU" altLang="en-US" sz="1600" dirty="0">
                <a:latin typeface="Arial" panose="020B0604020202020204" pitchFamily="34" charset="0"/>
              </a:rPr>
              <a:t> codon usage, coding for an identical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1600" dirty="0">
                <a:latin typeface="Arial" panose="020B0604020202020204" pitchFamily="34" charset="0"/>
              </a:rPr>
              <a:t>amino acid sequence.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AU" altLang="en-US" sz="16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1600" dirty="0">
                <a:latin typeface="Arial" panose="020B0604020202020204" pitchFamily="34" charset="0"/>
              </a:rPr>
              <a:t>Deletion of the SUMO tag produced </a:t>
            </a:r>
            <a:r>
              <a:rPr lang="en-AU" altLang="en-US" sz="1600" b="1" dirty="0">
                <a:latin typeface="Arial" panose="020B0604020202020204" pitchFamily="34" charset="0"/>
              </a:rPr>
              <a:t>optiE2-SUMO</a:t>
            </a:r>
            <a:r>
              <a:rPr lang="en-AU" altLang="en-US" sz="1600" dirty="0">
                <a:latin typeface="Arial" panose="020B0604020202020204" pitchFamily="34" charset="0"/>
              </a:rPr>
              <a:t> </a:t>
            </a:r>
            <a:r>
              <a:rPr lang="en-AU" altLang="en-US" sz="1600" b="1" dirty="0">
                <a:latin typeface="Arial" panose="020B0604020202020204" pitchFamily="34" charset="0"/>
              </a:rPr>
              <a:t>(oE2-S)</a:t>
            </a:r>
            <a:r>
              <a:rPr lang="en-AU" altLang="en-US" sz="1600" dirty="0">
                <a:latin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AU" altLang="en-US" sz="1600" dirty="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1600" dirty="0">
                <a:latin typeface="Arial" panose="020B0604020202020204" pitchFamily="34" charset="0"/>
              </a:rPr>
              <a:t>E2T1, oE2+S and oE2-S were cloned into the bacterial expression vector </a:t>
            </a:r>
            <a:r>
              <a:rPr lang="en-AU" altLang="en-US" sz="1600" dirty="0" err="1">
                <a:latin typeface="Arial" panose="020B0604020202020204" pitchFamily="34" charset="0"/>
              </a:rPr>
              <a:t>pET</a:t>
            </a:r>
            <a:r>
              <a:rPr lang="en-AU" altLang="en-US" sz="1600" dirty="0">
                <a:latin typeface="Arial" panose="020B0604020202020204" pitchFamily="34" charset="0"/>
              </a:rPr>
              <a:t>-SUMO.</a:t>
            </a:r>
          </a:p>
        </p:txBody>
      </p:sp>
      <p:sp>
        <p:nvSpPr>
          <p:cNvPr id="32772" name="Line 4"/>
          <p:cNvSpPr>
            <a:spLocks noChangeShapeType="1"/>
          </p:cNvSpPr>
          <p:nvPr/>
        </p:nvSpPr>
        <p:spPr bwMode="auto">
          <a:xfrm rot="-5400000">
            <a:off x="3996532" y="4855369"/>
            <a:ext cx="577850" cy="1587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4427538" y="4664075"/>
            <a:ext cx="9271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37877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378777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378777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378777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378777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1600">
                <a:latin typeface="Arial" panose="020B0604020202020204" pitchFamily="34" charset="0"/>
              </a:rPr>
              <a:t>Deletion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3563938" y="2887663"/>
            <a:ext cx="1912937" cy="35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37877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378777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378777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378777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378777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1700" b="1" u="sng">
                <a:latin typeface="Arial" panose="020B0604020202020204" pitchFamily="34" charset="0"/>
              </a:rPr>
              <a:t>Cloning Strategy</a:t>
            </a:r>
          </a:p>
        </p:txBody>
      </p:sp>
      <p:grpSp>
        <p:nvGrpSpPr>
          <p:cNvPr id="32775" name="Group 7"/>
          <p:cNvGrpSpPr>
            <a:grpSpLocks/>
          </p:cNvGrpSpPr>
          <p:nvPr/>
        </p:nvGrpSpPr>
        <p:grpSpPr bwMode="auto">
          <a:xfrm>
            <a:off x="449263" y="5214938"/>
            <a:ext cx="7789862" cy="366712"/>
            <a:chOff x="283" y="3622"/>
            <a:chExt cx="4907" cy="231"/>
          </a:xfrm>
        </p:grpSpPr>
        <p:grpSp>
          <p:nvGrpSpPr>
            <p:cNvPr id="32804" name="Group 8"/>
            <p:cNvGrpSpPr>
              <a:grpSpLocks/>
            </p:cNvGrpSpPr>
            <p:nvPr/>
          </p:nvGrpSpPr>
          <p:grpSpPr bwMode="auto">
            <a:xfrm>
              <a:off x="1930" y="3737"/>
              <a:ext cx="3260" cy="1"/>
              <a:chOff x="2570" y="3707"/>
              <a:chExt cx="3260" cy="1"/>
            </a:xfrm>
          </p:grpSpPr>
          <p:sp>
            <p:nvSpPr>
              <p:cNvPr id="32806" name="Line 9"/>
              <p:cNvSpPr>
                <a:spLocks noChangeAspect="1" noChangeShapeType="1"/>
              </p:cNvSpPr>
              <p:nvPr/>
            </p:nvSpPr>
            <p:spPr bwMode="auto">
              <a:xfrm>
                <a:off x="2744" y="3707"/>
                <a:ext cx="3086" cy="1"/>
              </a:xfrm>
              <a:prstGeom prst="line">
                <a:avLst/>
              </a:prstGeom>
              <a:noFill/>
              <a:ln w="127000">
                <a:solidFill>
                  <a:srgbClr val="00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2807" name="Line 10"/>
              <p:cNvSpPr>
                <a:spLocks noChangeAspect="1" noChangeShapeType="1"/>
              </p:cNvSpPr>
              <p:nvPr/>
            </p:nvSpPr>
            <p:spPr bwMode="auto">
              <a:xfrm>
                <a:off x="2570" y="3707"/>
                <a:ext cx="177" cy="1"/>
              </a:xfrm>
              <a:prstGeom prst="line">
                <a:avLst/>
              </a:prstGeom>
              <a:noFill/>
              <a:ln w="190500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</p:grpSp>
        <p:sp>
          <p:nvSpPr>
            <p:cNvPr id="32805" name="Text Box 11"/>
            <p:cNvSpPr txBox="1">
              <a:spLocks noChangeArrowheads="1"/>
            </p:cNvSpPr>
            <p:nvPr/>
          </p:nvSpPr>
          <p:spPr bwMode="auto">
            <a:xfrm>
              <a:off x="283" y="3622"/>
              <a:ext cx="5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3787775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800" b="1">
                  <a:latin typeface="Arial" panose="020B0604020202020204" pitchFamily="34" charset="0"/>
                </a:rPr>
                <a:t>oE2-S</a:t>
              </a:r>
            </a:p>
          </p:txBody>
        </p:sp>
      </p:grpSp>
      <p:sp>
        <p:nvSpPr>
          <p:cNvPr id="32776" name="Text Box 12"/>
          <p:cNvSpPr txBox="1">
            <a:spLocks noChangeArrowheads="1"/>
          </p:cNvSpPr>
          <p:nvPr/>
        </p:nvSpPr>
        <p:spPr bwMode="auto">
          <a:xfrm>
            <a:off x="1042988" y="6019800"/>
            <a:ext cx="10715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37877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378777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378777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378777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378777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1400">
                <a:latin typeface="Arial" panose="020B0604020202020204" pitchFamily="34" charset="0"/>
              </a:rPr>
              <a:t>SUMO Tag</a:t>
            </a:r>
          </a:p>
        </p:txBody>
      </p:sp>
      <p:sp>
        <p:nvSpPr>
          <p:cNvPr id="32777" name="Rectangle 13"/>
          <p:cNvSpPr>
            <a:spLocks noChangeAspect="1" noChangeArrowheads="1"/>
          </p:cNvSpPr>
          <p:nvPr/>
        </p:nvSpPr>
        <p:spPr bwMode="auto">
          <a:xfrm>
            <a:off x="611188" y="6078538"/>
            <a:ext cx="373062" cy="139700"/>
          </a:xfrm>
          <a:prstGeom prst="rect">
            <a:avLst/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>
              <a:latin typeface="Arial" panose="020B0604020202020204" pitchFamily="34" charset="0"/>
            </a:endParaRPr>
          </a:p>
        </p:txBody>
      </p:sp>
      <p:sp>
        <p:nvSpPr>
          <p:cNvPr id="32778" name="Text Box 14"/>
          <p:cNvSpPr txBox="1">
            <a:spLocks noChangeArrowheads="1"/>
          </p:cNvSpPr>
          <p:nvPr/>
        </p:nvSpPr>
        <p:spPr bwMode="auto">
          <a:xfrm>
            <a:off x="4932363" y="6007100"/>
            <a:ext cx="14557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37877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378777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378777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378777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378777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1400">
                <a:latin typeface="Arial" panose="020B0604020202020204" pitchFamily="34" charset="0"/>
              </a:rPr>
              <a:t>E2 native codon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1400">
                <a:latin typeface="Arial" panose="020B0604020202020204" pitchFamily="34" charset="0"/>
              </a:rPr>
              <a:t>usage</a:t>
            </a:r>
          </a:p>
        </p:txBody>
      </p:sp>
      <p:sp>
        <p:nvSpPr>
          <p:cNvPr id="32779" name="Rectangle 15"/>
          <p:cNvSpPr>
            <a:spLocks noChangeAspect="1" noChangeArrowheads="1"/>
          </p:cNvSpPr>
          <p:nvPr/>
        </p:nvSpPr>
        <p:spPr bwMode="auto">
          <a:xfrm>
            <a:off x="4498975" y="6078538"/>
            <a:ext cx="373063" cy="1397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>
              <a:latin typeface="Arial" panose="020B0604020202020204" pitchFamily="34" charset="0"/>
            </a:endParaRPr>
          </a:p>
        </p:txBody>
      </p:sp>
      <p:sp>
        <p:nvSpPr>
          <p:cNvPr id="32780" name="Text Box 16"/>
          <p:cNvSpPr txBox="1">
            <a:spLocks noChangeArrowheads="1"/>
          </p:cNvSpPr>
          <p:nvPr/>
        </p:nvSpPr>
        <p:spPr bwMode="auto">
          <a:xfrm>
            <a:off x="6877050" y="6007100"/>
            <a:ext cx="141763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37877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378777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378777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378777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378777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1400">
                <a:latin typeface="Arial" panose="020B0604020202020204" pitchFamily="34" charset="0"/>
              </a:rPr>
              <a:t>E2 </a:t>
            </a:r>
            <a:r>
              <a:rPr lang="en-AU" altLang="en-US" sz="1400" i="1">
                <a:latin typeface="Arial" panose="020B0604020202020204" pitchFamily="34" charset="0"/>
              </a:rPr>
              <a:t>E.coli</a:t>
            </a:r>
            <a:r>
              <a:rPr lang="en-AU" altLang="en-US" sz="1400">
                <a:latin typeface="Arial" panose="020B0604020202020204" pitchFamily="34" charset="0"/>
              </a:rPr>
              <a:t> codon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1400">
                <a:latin typeface="Arial" panose="020B0604020202020204" pitchFamily="34" charset="0"/>
              </a:rPr>
              <a:t>usage</a:t>
            </a:r>
          </a:p>
        </p:txBody>
      </p:sp>
      <p:sp>
        <p:nvSpPr>
          <p:cNvPr id="32781" name="Rectangle 17"/>
          <p:cNvSpPr>
            <a:spLocks noChangeAspect="1" noChangeArrowheads="1"/>
          </p:cNvSpPr>
          <p:nvPr/>
        </p:nvSpPr>
        <p:spPr bwMode="auto">
          <a:xfrm>
            <a:off x="6443663" y="6078538"/>
            <a:ext cx="373062" cy="139700"/>
          </a:xfrm>
          <a:prstGeom prst="rect">
            <a:avLst/>
          </a:prstGeom>
          <a:solidFill>
            <a:srgbClr val="00FF00"/>
          </a:solidFill>
          <a:ln w="9525">
            <a:solidFill>
              <a:srgbClr val="00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>
              <a:latin typeface="Arial" panose="020B0604020202020204" pitchFamily="34" charset="0"/>
            </a:endParaRPr>
          </a:p>
        </p:txBody>
      </p:sp>
      <p:sp>
        <p:nvSpPr>
          <p:cNvPr id="32782" name="Text Box 18"/>
          <p:cNvSpPr txBox="1">
            <a:spLocks noChangeArrowheads="1"/>
          </p:cNvSpPr>
          <p:nvPr/>
        </p:nvSpPr>
        <p:spPr bwMode="auto">
          <a:xfrm>
            <a:off x="3040063" y="5995988"/>
            <a:ext cx="9525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37877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378777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378777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378777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378777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1400">
                <a:latin typeface="Arial" panose="020B0604020202020204" pitchFamily="34" charset="0"/>
              </a:rPr>
              <a:t>6-His Tag</a:t>
            </a:r>
          </a:p>
        </p:txBody>
      </p:sp>
      <p:sp>
        <p:nvSpPr>
          <p:cNvPr id="32783" name="Rectangle 19"/>
          <p:cNvSpPr>
            <a:spLocks noChangeAspect="1" noChangeArrowheads="1"/>
          </p:cNvSpPr>
          <p:nvPr/>
        </p:nvSpPr>
        <p:spPr bwMode="auto">
          <a:xfrm>
            <a:off x="2554288" y="6078538"/>
            <a:ext cx="373062" cy="139700"/>
          </a:xfrm>
          <a:prstGeom prst="rect">
            <a:avLst/>
          </a:prstGeom>
          <a:solidFill>
            <a:srgbClr val="0000FF"/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>
              <a:latin typeface="Arial" panose="020B0604020202020204" pitchFamily="34" charset="0"/>
            </a:endParaRPr>
          </a:p>
        </p:txBody>
      </p:sp>
      <p:grpSp>
        <p:nvGrpSpPr>
          <p:cNvPr id="32784" name="Group 20"/>
          <p:cNvGrpSpPr>
            <a:grpSpLocks/>
          </p:cNvGrpSpPr>
          <p:nvPr/>
        </p:nvGrpSpPr>
        <p:grpSpPr bwMode="auto">
          <a:xfrm>
            <a:off x="449263" y="4135438"/>
            <a:ext cx="7789862" cy="366712"/>
            <a:chOff x="283" y="2804"/>
            <a:chExt cx="4907" cy="231"/>
          </a:xfrm>
        </p:grpSpPr>
        <p:sp>
          <p:nvSpPr>
            <p:cNvPr id="32799" name="Text Box 21"/>
            <p:cNvSpPr txBox="1">
              <a:spLocks noChangeArrowheads="1"/>
            </p:cNvSpPr>
            <p:nvPr/>
          </p:nvSpPr>
          <p:spPr bwMode="auto">
            <a:xfrm>
              <a:off x="283" y="2804"/>
              <a:ext cx="5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3787775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800" b="1">
                  <a:latin typeface="Arial" panose="020B0604020202020204" pitchFamily="34" charset="0"/>
                </a:rPr>
                <a:t>oE2+S</a:t>
              </a:r>
            </a:p>
          </p:txBody>
        </p:sp>
        <p:grpSp>
          <p:nvGrpSpPr>
            <p:cNvPr id="32800" name="Group 22"/>
            <p:cNvGrpSpPr>
              <a:grpSpLocks/>
            </p:cNvGrpSpPr>
            <p:nvPr/>
          </p:nvGrpSpPr>
          <p:grpSpPr bwMode="auto">
            <a:xfrm>
              <a:off x="839" y="2919"/>
              <a:ext cx="4351" cy="1"/>
              <a:chOff x="1479" y="2890"/>
              <a:chExt cx="4351" cy="1"/>
            </a:xfrm>
          </p:grpSpPr>
          <p:sp>
            <p:nvSpPr>
              <p:cNvPr id="32801" name="Line 23"/>
              <p:cNvSpPr>
                <a:spLocks noChangeAspect="1" noChangeShapeType="1"/>
              </p:cNvSpPr>
              <p:nvPr/>
            </p:nvSpPr>
            <p:spPr bwMode="auto">
              <a:xfrm>
                <a:off x="2744" y="2890"/>
                <a:ext cx="3086" cy="1"/>
              </a:xfrm>
              <a:prstGeom prst="line">
                <a:avLst/>
              </a:prstGeom>
              <a:noFill/>
              <a:ln w="127000">
                <a:solidFill>
                  <a:srgbClr val="00FF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2802" name="Line 24"/>
              <p:cNvSpPr>
                <a:spLocks noChangeAspect="1" noChangeShapeType="1"/>
              </p:cNvSpPr>
              <p:nvPr/>
            </p:nvSpPr>
            <p:spPr bwMode="auto">
              <a:xfrm>
                <a:off x="1479" y="2890"/>
                <a:ext cx="1264" cy="1"/>
              </a:xfrm>
              <a:prstGeom prst="line">
                <a:avLst/>
              </a:prstGeom>
              <a:noFill/>
              <a:ln w="1905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2803" name="Line 25"/>
              <p:cNvSpPr>
                <a:spLocks noChangeAspect="1" noChangeShapeType="1"/>
              </p:cNvSpPr>
              <p:nvPr/>
            </p:nvSpPr>
            <p:spPr bwMode="auto">
              <a:xfrm>
                <a:off x="1480" y="2890"/>
                <a:ext cx="177" cy="1"/>
              </a:xfrm>
              <a:prstGeom prst="line">
                <a:avLst/>
              </a:prstGeom>
              <a:noFill/>
              <a:ln w="190500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</p:grpSp>
      </p:grpSp>
      <p:grpSp>
        <p:nvGrpSpPr>
          <p:cNvPr id="32785" name="Group 26"/>
          <p:cNvGrpSpPr>
            <a:grpSpLocks/>
          </p:cNvGrpSpPr>
          <p:nvPr/>
        </p:nvGrpSpPr>
        <p:grpSpPr bwMode="auto">
          <a:xfrm>
            <a:off x="449263" y="3354388"/>
            <a:ext cx="7789862" cy="366712"/>
            <a:chOff x="283" y="1986"/>
            <a:chExt cx="4907" cy="231"/>
          </a:xfrm>
        </p:grpSpPr>
        <p:sp>
          <p:nvSpPr>
            <p:cNvPr id="32794" name="Text Box 27"/>
            <p:cNvSpPr txBox="1">
              <a:spLocks noChangeArrowheads="1"/>
            </p:cNvSpPr>
            <p:nvPr/>
          </p:nvSpPr>
          <p:spPr bwMode="auto">
            <a:xfrm>
              <a:off x="283" y="1986"/>
              <a:ext cx="46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3787775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800" b="1">
                  <a:latin typeface="Arial" panose="020B0604020202020204" pitchFamily="34" charset="0"/>
                </a:rPr>
                <a:t>E2T1</a:t>
              </a:r>
            </a:p>
          </p:txBody>
        </p:sp>
        <p:grpSp>
          <p:nvGrpSpPr>
            <p:cNvPr id="32795" name="Group 28"/>
            <p:cNvGrpSpPr>
              <a:grpSpLocks/>
            </p:cNvGrpSpPr>
            <p:nvPr/>
          </p:nvGrpSpPr>
          <p:grpSpPr bwMode="auto">
            <a:xfrm>
              <a:off x="839" y="2100"/>
              <a:ext cx="4351" cy="2"/>
              <a:chOff x="1479" y="2071"/>
              <a:chExt cx="4351" cy="2"/>
            </a:xfrm>
          </p:grpSpPr>
          <p:sp>
            <p:nvSpPr>
              <p:cNvPr id="32796" name="Line 29"/>
              <p:cNvSpPr>
                <a:spLocks noChangeAspect="1" noChangeShapeType="1"/>
              </p:cNvSpPr>
              <p:nvPr/>
            </p:nvSpPr>
            <p:spPr bwMode="auto">
              <a:xfrm>
                <a:off x="2744" y="2072"/>
                <a:ext cx="3086" cy="1"/>
              </a:xfrm>
              <a:prstGeom prst="line">
                <a:avLst/>
              </a:prstGeom>
              <a:noFill/>
              <a:ln w="1270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2797" name="Line 30"/>
              <p:cNvSpPr>
                <a:spLocks noChangeAspect="1" noChangeShapeType="1"/>
              </p:cNvSpPr>
              <p:nvPr/>
            </p:nvSpPr>
            <p:spPr bwMode="auto">
              <a:xfrm>
                <a:off x="1479" y="2072"/>
                <a:ext cx="1264" cy="1"/>
              </a:xfrm>
              <a:prstGeom prst="line">
                <a:avLst/>
              </a:prstGeom>
              <a:noFill/>
              <a:ln w="1905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2798" name="Line 31"/>
              <p:cNvSpPr>
                <a:spLocks noChangeAspect="1" noChangeShapeType="1"/>
              </p:cNvSpPr>
              <p:nvPr/>
            </p:nvSpPr>
            <p:spPr bwMode="auto">
              <a:xfrm>
                <a:off x="1480" y="2071"/>
                <a:ext cx="177" cy="1"/>
              </a:xfrm>
              <a:prstGeom prst="line">
                <a:avLst/>
              </a:prstGeom>
              <a:noFill/>
              <a:ln w="190500">
                <a:solidFill>
                  <a:srgbClr val="00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</p:grpSp>
      </p:grpSp>
      <p:grpSp>
        <p:nvGrpSpPr>
          <p:cNvPr id="32786" name="Group 32"/>
          <p:cNvGrpSpPr>
            <a:grpSpLocks/>
          </p:cNvGrpSpPr>
          <p:nvPr/>
        </p:nvGrpSpPr>
        <p:grpSpPr bwMode="auto">
          <a:xfrm>
            <a:off x="7945438" y="28575"/>
            <a:ext cx="1190625" cy="1084263"/>
            <a:chOff x="8459" y="845"/>
            <a:chExt cx="750" cy="683"/>
          </a:xfrm>
        </p:grpSpPr>
        <p:sp>
          <p:nvSpPr>
            <p:cNvPr id="32787" name="Rectangle 33"/>
            <p:cNvSpPr>
              <a:spLocks noChangeArrowheads="1"/>
            </p:cNvSpPr>
            <p:nvPr/>
          </p:nvSpPr>
          <p:spPr bwMode="auto">
            <a:xfrm>
              <a:off x="8459" y="845"/>
              <a:ext cx="750" cy="6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pic>
          <p:nvPicPr>
            <p:cNvPr id="32788" name="Picture 34" descr="106544-bigthumbnai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028" t="38182" r="31778" b="39091"/>
            <a:stretch>
              <a:fillRect/>
            </a:stretch>
          </p:blipFill>
          <p:spPr bwMode="auto">
            <a:xfrm rot="-5400000">
              <a:off x="8582" y="887"/>
              <a:ext cx="511" cy="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789" name="Rectangle 35"/>
            <p:cNvSpPr>
              <a:spLocks noChangeArrowheads="1"/>
            </p:cNvSpPr>
            <p:nvPr/>
          </p:nvSpPr>
          <p:spPr bwMode="auto">
            <a:xfrm>
              <a:off x="8936" y="848"/>
              <a:ext cx="91" cy="9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2790" name="Rectangle 36"/>
            <p:cNvSpPr>
              <a:spLocks noChangeArrowheads="1"/>
            </p:cNvSpPr>
            <p:nvPr/>
          </p:nvSpPr>
          <p:spPr bwMode="auto">
            <a:xfrm>
              <a:off x="9112" y="1329"/>
              <a:ext cx="91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2791" name="Rectangle 37"/>
            <p:cNvSpPr>
              <a:spLocks noChangeArrowheads="1"/>
            </p:cNvSpPr>
            <p:nvPr/>
          </p:nvSpPr>
          <p:spPr bwMode="auto">
            <a:xfrm>
              <a:off x="9073" y="1420"/>
              <a:ext cx="91" cy="9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2792" name="Rectangle 38"/>
            <p:cNvSpPr>
              <a:spLocks noChangeArrowheads="1"/>
            </p:cNvSpPr>
            <p:nvPr/>
          </p:nvSpPr>
          <p:spPr bwMode="auto">
            <a:xfrm>
              <a:off x="8493" y="1118"/>
              <a:ext cx="118" cy="26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2793" name="Rectangle 39"/>
            <p:cNvSpPr>
              <a:spLocks noChangeArrowheads="1"/>
            </p:cNvSpPr>
            <p:nvPr/>
          </p:nvSpPr>
          <p:spPr bwMode="auto">
            <a:xfrm>
              <a:off x="8463" y="1102"/>
              <a:ext cx="91" cy="9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250825" y="2852738"/>
            <a:ext cx="3078163" cy="35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4114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114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114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114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114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1700" b="1" u="sng">
                <a:latin typeface="Arial" panose="020B0604020202020204" pitchFamily="34" charset="0"/>
              </a:rPr>
              <a:t>PAGE gel of purified protein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6238875" y="3429000"/>
            <a:ext cx="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defTabSz="37877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378777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378777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378777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378777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500">
              <a:latin typeface="Arial" panose="020B0604020202020204" pitchFamily="34" charset="0"/>
            </a:endParaRPr>
          </a:p>
        </p:txBody>
      </p:sp>
      <p:grpSp>
        <p:nvGrpSpPr>
          <p:cNvPr id="34820" name="Group 4"/>
          <p:cNvGrpSpPr>
            <a:grpSpLocks/>
          </p:cNvGrpSpPr>
          <p:nvPr/>
        </p:nvGrpSpPr>
        <p:grpSpPr bwMode="auto">
          <a:xfrm>
            <a:off x="4284663" y="3933825"/>
            <a:ext cx="4176712" cy="2449513"/>
            <a:chOff x="2775" y="2223"/>
            <a:chExt cx="2781" cy="1809"/>
          </a:xfrm>
        </p:grpSpPr>
        <p:sp>
          <p:nvSpPr>
            <p:cNvPr id="34930" name="Rectangle 5"/>
            <p:cNvSpPr>
              <a:spLocks noChangeArrowheads="1"/>
            </p:cNvSpPr>
            <p:nvPr/>
          </p:nvSpPr>
          <p:spPr bwMode="auto">
            <a:xfrm>
              <a:off x="3146" y="3755"/>
              <a:ext cx="71" cy="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3787775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500">
                  <a:solidFill>
                    <a:srgbClr val="000000"/>
                  </a:solidFill>
                  <a:latin typeface="Arial" panose="020B0604020202020204" pitchFamily="34" charset="0"/>
                </a:rPr>
                <a:t>0</a:t>
              </a:r>
              <a:endParaRPr lang="en-AU" altLang="en-US" sz="1500">
                <a:latin typeface="Arial" panose="020B0604020202020204" pitchFamily="34" charset="0"/>
              </a:endParaRPr>
            </a:p>
          </p:txBody>
        </p:sp>
        <p:sp>
          <p:nvSpPr>
            <p:cNvPr id="34931" name="Rectangle 6"/>
            <p:cNvSpPr>
              <a:spLocks noChangeArrowheads="1"/>
            </p:cNvSpPr>
            <p:nvPr/>
          </p:nvSpPr>
          <p:spPr bwMode="auto">
            <a:xfrm>
              <a:off x="3061" y="3431"/>
              <a:ext cx="142" cy="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3787775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500">
                  <a:solidFill>
                    <a:srgbClr val="000000"/>
                  </a:solidFill>
                  <a:latin typeface="Arial" panose="020B0604020202020204" pitchFamily="34" charset="0"/>
                </a:rPr>
                <a:t>40</a:t>
              </a:r>
              <a:endParaRPr lang="en-AU" altLang="en-US" sz="1500">
                <a:latin typeface="Arial" panose="020B0604020202020204" pitchFamily="34" charset="0"/>
              </a:endParaRPr>
            </a:p>
          </p:txBody>
        </p:sp>
        <p:sp>
          <p:nvSpPr>
            <p:cNvPr id="34932" name="Rectangle 7"/>
            <p:cNvSpPr>
              <a:spLocks noChangeArrowheads="1"/>
            </p:cNvSpPr>
            <p:nvPr/>
          </p:nvSpPr>
          <p:spPr bwMode="auto">
            <a:xfrm>
              <a:off x="3061" y="3107"/>
              <a:ext cx="142" cy="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3787775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500">
                  <a:solidFill>
                    <a:srgbClr val="000000"/>
                  </a:solidFill>
                  <a:latin typeface="Arial" panose="020B0604020202020204" pitchFamily="34" charset="0"/>
                </a:rPr>
                <a:t>80</a:t>
              </a:r>
              <a:endParaRPr lang="en-AU" altLang="en-US" sz="1500">
                <a:latin typeface="Arial" panose="020B0604020202020204" pitchFamily="34" charset="0"/>
              </a:endParaRPr>
            </a:p>
          </p:txBody>
        </p:sp>
        <p:sp>
          <p:nvSpPr>
            <p:cNvPr id="34933" name="Rectangle 8"/>
            <p:cNvSpPr>
              <a:spLocks noChangeArrowheads="1"/>
            </p:cNvSpPr>
            <p:nvPr/>
          </p:nvSpPr>
          <p:spPr bwMode="auto">
            <a:xfrm>
              <a:off x="2977" y="2785"/>
              <a:ext cx="212" cy="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3787775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500">
                  <a:solidFill>
                    <a:srgbClr val="000000"/>
                  </a:solidFill>
                  <a:latin typeface="Arial" panose="020B0604020202020204" pitchFamily="34" charset="0"/>
                </a:rPr>
                <a:t>120</a:t>
              </a:r>
              <a:endParaRPr lang="en-AU" altLang="en-US" sz="1500">
                <a:latin typeface="Arial" panose="020B0604020202020204" pitchFamily="34" charset="0"/>
              </a:endParaRPr>
            </a:p>
          </p:txBody>
        </p:sp>
        <p:sp>
          <p:nvSpPr>
            <p:cNvPr id="34934" name="Rectangle 9"/>
            <p:cNvSpPr>
              <a:spLocks noChangeArrowheads="1"/>
            </p:cNvSpPr>
            <p:nvPr/>
          </p:nvSpPr>
          <p:spPr bwMode="auto">
            <a:xfrm>
              <a:off x="2977" y="2457"/>
              <a:ext cx="212" cy="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3787775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500">
                  <a:solidFill>
                    <a:srgbClr val="000000"/>
                  </a:solidFill>
                  <a:latin typeface="Arial" panose="020B0604020202020204" pitchFamily="34" charset="0"/>
                </a:rPr>
                <a:t>160</a:t>
              </a:r>
              <a:endParaRPr lang="en-AU" altLang="en-US" sz="1500">
                <a:latin typeface="Arial" panose="020B0604020202020204" pitchFamily="34" charset="0"/>
              </a:endParaRPr>
            </a:p>
          </p:txBody>
        </p:sp>
        <p:sp>
          <p:nvSpPr>
            <p:cNvPr id="34935" name="Rectangle 10"/>
            <p:cNvSpPr>
              <a:spLocks noChangeArrowheads="1"/>
            </p:cNvSpPr>
            <p:nvPr/>
          </p:nvSpPr>
          <p:spPr bwMode="auto">
            <a:xfrm rot="-5400000">
              <a:off x="2043" y="2955"/>
              <a:ext cx="1616" cy="1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3787775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500" b="1">
                  <a:solidFill>
                    <a:srgbClr val="000000"/>
                  </a:solidFill>
                  <a:latin typeface="Arial" panose="020B0604020202020204" pitchFamily="34" charset="0"/>
                </a:rPr>
                <a:t>mg protein per L culture</a:t>
              </a:r>
              <a:endParaRPr lang="en-AU" altLang="en-US" sz="1500">
                <a:latin typeface="Arial" panose="020B0604020202020204" pitchFamily="34" charset="0"/>
              </a:endParaRPr>
            </a:p>
          </p:txBody>
        </p:sp>
        <p:grpSp>
          <p:nvGrpSpPr>
            <p:cNvPr id="34936" name="Group 11"/>
            <p:cNvGrpSpPr>
              <a:grpSpLocks/>
            </p:cNvGrpSpPr>
            <p:nvPr/>
          </p:nvGrpSpPr>
          <p:grpSpPr bwMode="auto">
            <a:xfrm>
              <a:off x="3243" y="2368"/>
              <a:ext cx="2313" cy="1486"/>
              <a:chOff x="23009" y="5307"/>
              <a:chExt cx="2449" cy="1588"/>
            </a:xfrm>
          </p:grpSpPr>
          <p:sp>
            <p:nvSpPr>
              <p:cNvPr id="34940" name="Rectangle 12"/>
              <p:cNvSpPr>
                <a:spLocks noChangeArrowheads="1"/>
              </p:cNvSpPr>
              <p:nvPr/>
            </p:nvSpPr>
            <p:spPr bwMode="auto">
              <a:xfrm>
                <a:off x="23027" y="5307"/>
                <a:ext cx="2431" cy="1562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500">
                  <a:latin typeface="Arial" panose="020B0604020202020204" pitchFamily="34" charset="0"/>
                </a:endParaRPr>
              </a:p>
            </p:txBody>
          </p:sp>
          <p:sp>
            <p:nvSpPr>
              <p:cNvPr id="34941" name="Line 13"/>
              <p:cNvSpPr>
                <a:spLocks noChangeShapeType="1"/>
              </p:cNvSpPr>
              <p:nvPr/>
            </p:nvSpPr>
            <p:spPr bwMode="auto">
              <a:xfrm>
                <a:off x="23027" y="6697"/>
                <a:ext cx="2431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42" name="Line 14"/>
              <p:cNvSpPr>
                <a:spLocks noChangeShapeType="1"/>
              </p:cNvSpPr>
              <p:nvPr/>
            </p:nvSpPr>
            <p:spPr bwMode="auto">
              <a:xfrm>
                <a:off x="23027" y="6525"/>
                <a:ext cx="2431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43" name="Line 15"/>
              <p:cNvSpPr>
                <a:spLocks noChangeShapeType="1"/>
              </p:cNvSpPr>
              <p:nvPr/>
            </p:nvSpPr>
            <p:spPr bwMode="auto">
              <a:xfrm>
                <a:off x="23027" y="6347"/>
                <a:ext cx="2431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44" name="Line 16"/>
              <p:cNvSpPr>
                <a:spLocks noChangeShapeType="1"/>
              </p:cNvSpPr>
              <p:nvPr/>
            </p:nvSpPr>
            <p:spPr bwMode="auto">
              <a:xfrm>
                <a:off x="23027" y="6174"/>
                <a:ext cx="2431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45" name="Line 17"/>
              <p:cNvSpPr>
                <a:spLocks noChangeShapeType="1"/>
              </p:cNvSpPr>
              <p:nvPr/>
            </p:nvSpPr>
            <p:spPr bwMode="auto">
              <a:xfrm>
                <a:off x="23027" y="6002"/>
                <a:ext cx="2431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46" name="Line 18"/>
              <p:cNvSpPr>
                <a:spLocks noChangeShapeType="1"/>
              </p:cNvSpPr>
              <p:nvPr/>
            </p:nvSpPr>
            <p:spPr bwMode="auto">
              <a:xfrm>
                <a:off x="23027" y="5830"/>
                <a:ext cx="2431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47" name="Line 19"/>
              <p:cNvSpPr>
                <a:spLocks noChangeShapeType="1"/>
              </p:cNvSpPr>
              <p:nvPr/>
            </p:nvSpPr>
            <p:spPr bwMode="auto">
              <a:xfrm>
                <a:off x="23027" y="5651"/>
                <a:ext cx="2431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48" name="Line 20"/>
              <p:cNvSpPr>
                <a:spLocks noChangeShapeType="1"/>
              </p:cNvSpPr>
              <p:nvPr/>
            </p:nvSpPr>
            <p:spPr bwMode="auto">
              <a:xfrm>
                <a:off x="23027" y="5479"/>
                <a:ext cx="2431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49" name="Line 21"/>
              <p:cNvSpPr>
                <a:spLocks noChangeShapeType="1"/>
              </p:cNvSpPr>
              <p:nvPr/>
            </p:nvSpPr>
            <p:spPr bwMode="auto">
              <a:xfrm>
                <a:off x="23027" y="5307"/>
                <a:ext cx="2431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50" name="Rectangle 22"/>
              <p:cNvSpPr>
                <a:spLocks noChangeArrowheads="1"/>
              </p:cNvSpPr>
              <p:nvPr/>
            </p:nvSpPr>
            <p:spPr bwMode="auto">
              <a:xfrm>
                <a:off x="23027" y="5307"/>
                <a:ext cx="2431" cy="1562"/>
              </a:xfrm>
              <a:prstGeom prst="rect">
                <a:avLst/>
              </a:prstGeom>
              <a:noFill/>
              <a:ln w="9525">
                <a:solidFill>
                  <a:srgbClr val="80808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Arial" panose="020B0604020202020204" pitchFamily="34" charset="0"/>
                </a:endParaRPr>
              </a:p>
            </p:txBody>
          </p:sp>
          <p:sp>
            <p:nvSpPr>
              <p:cNvPr id="34951" name="Rectangle 23"/>
              <p:cNvSpPr>
                <a:spLocks noChangeArrowheads="1"/>
              </p:cNvSpPr>
              <p:nvPr/>
            </p:nvSpPr>
            <p:spPr bwMode="auto">
              <a:xfrm>
                <a:off x="23267" y="5575"/>
                <a:ext cx="327" cy="1294"/>
              </a:xfrm>
              <a:prstGeom prst="rect">
                <a:avLst/>
              </a:prstGeom>
              <a:solidFill>
                <a:srgbClr val="9999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Arial" panose="020B0604020202020204" pitchFamily="34" charset="0"/>
                </a:endParaRPr>
              </a:p>
            </p:txBody>
          </p:sp>
          <p:sp>
            <p:nvSpPr>
              <p:cNvPr id="34952" name="Rectangle 24"/>
              <p:cNvSpPr>
                <a:spLocks noChangeArrowheads="1"/>
              </p:cNvSpPr>
              <p:nvPr/>
            </p:nvSpPr>
            <p:spPr bwMode="auto">
              <a:xfrm>
                <a:off x="24079" y="5562"/>
                <a:ext cx="322" cy="1307"/>
              </a:xfrm>
              <a:prstGeom prst="rect">
                <a:avLst/>
              </a:prstGeom>
              <a:solidFill>
                <a:srgbClr val="9999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Arial" panose="020B0604020202020204" pitchFamily="34" charset="0"/>
                </a:endParaRPr>
              </a:p>
            </p:txBody>
          </p:sp>
          <p:sp>
            <p:nvSpPr>
              <p:cNvPr id="34953" name="Rectangle 25"/>
              <p:cNvSpPr>
                <a:spLocks noChangeArrowheads="1"/>
              </p:cNvSpPr>
              <p:nvPr/>
            </p:nvSpPr>
            <p:spPr bwMode="auto">
              <a:xfrm>
                <a:off x="24887" y="6850"/>
                <a:ext cx="326" cy="19"/>
              </a:xfrm>
              <a:prstGeom prst="rect">
                <a:avLst/>
              </a:prstGeom>
              <a:solidFill>
                <a:srgbClr val="9999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Arial" panose="020B0604020202020204" pitchFamily="34" charset="0"/>
                </a:endParaRPr>
              </a:p>
            </p:txBody>
          </p:sp>
          <p:sp>
            <p:nvSpPr>
              <p:cNvPr id="34954" name="Line 26"/>
              <p:cNvSpPr>
                <a:spLocks noChangeShapeType="1"/>
              </p:cNvSpPr>
              <p:nvPr/>
            </p:nvSpPr>
            <p:spPr bwMode="auto">
              <a:xfrm flipV="1">
                <a:off x="23430" y="5454"/>
                <a:ext cx="0" cy="12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55" name="Line 27"/>
              <p:cNvSpPr>
                <a:spLocks noChangeShapeType="1"/>
              </p:cNvSpPr>
              <p:nvPr/>
            </p:nvSpPr>
            <p:spPr bwMode="auto">
              <a:xfrm>
                <a:off x="23417" y="5454"/>
                <a:ext cx="3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56" name="Line 28"/>
              <p:cNvSpPr>
                <a:spLocks noChangeShapeType="1"/>
              </p:cNvSpPr>
              <p:nvPr/>
            </p:nvSpPr>
            <p:spPr bwMode="auto">
              <a:xfrm flipV="1">
                <a:off x="24237" y="5498"/>
                <a:ext cx="0" cy="6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57" name="Line 29"/>
              <p:cNvSpPr>
                <a:spLocks noChangeShapeType="1"/>
              </p:cNvSpPr>
              <p:nvPr/>
            </p:nvSpPr>
            <p:spPr bwMode="auto">
              <a:xfrm>
                <a:off x="24224" y="5498"/>
                <a:ext cx="3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58" name="Line 30"/>
              <p:cNvSpPr>
                <a:spLocks noChangeShapeType="1"/>
              </p:cNvSpPr>
              <p:nvPr/>
            </p:nvSpPr>
            <p:spPr bwMode="auto">
              <a:xfrm>
                <a:off x="25050" y="6850"/>
                <a:ext cx="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59" name="Line 31"/>
              <p:cNvSpPr>
                <a:spLocks noChangeShapeType="1"/>
              </p:cNvSpPr>
              <p:nvPr/>
            </p:nvSpPr>
            <p:spPr bwMode="auto">
              <a:xfrm>
                <a:off x="25037" y="6850"/>
                <a:ext cx="3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60" name="Line 32"/>
              <p:cNvSpPr>
                <a:spLocks noChangeShapeType="1"/>
              </p:cNvSpPr>
              <p:nvPr/>
            </p:nvSpPr>
            <p:spPr bwMode="auto">
              <a:xfrm>
                <a:off x="23430" y="5575"/>
                <a:ext cx="0" cy="12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61" name="Line 33"/>
              <p:cNvSpPr>
                <a:spLocks noChangeShapeType="1"/>
              </p:cNvSpPr>
              <p:nvPr/>
            </p:nvSpPr>
            <p:spPr bwMode="auto">
              <a:xfrm>
                <a:off x="23417" y="5702"/>
                <a:ext cx="3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62" name="Line 34"/>
              <p:cNvSpPr>
                <a:spLocks noChangeShapeType="1"/>
              </p:cNvSpPr>
              <p:nvPr/>
            </p:nvSpPr>
            <p:spPr bwMode="auto">
              <a:xfrm>
                <a:off x="24237" y="5562"/>
                <a:ext cx="0" cy="6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63" name="Line 35"/>
              <p:cNvSpPr>
                <a:spLocks noChangeShapeType="1"/>
              </p:cNvSpPr>
              <p:nvPr/>
            </p:nvSpPr>
            <p:spPr bwMode="auto">
              <a:xfrm>
                <a:off x="24224" y="5626"/>
                <a:ext cx="3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64" name="Line 36"/>
              <p:cNvSpPr>
                <a:spLocks noChangeShapeType="1"/>
              </p:cNvSpPr>
              <p:nvPr/>
            </p:nvSpPr>
            <p:spPr bwMode="auto">
              <a:xfrm>
                <a:off x="25050" y="6850"/>
                <a:ext cx="0" cy="7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65" name="Line 37"/>
              <p:cNvSpPr>
                <a:spLocks noChangeShapeType="1"/>
              </p:cNvSpPr>
              <p:nvPr/>
            </p:nvSpPr>
            <p:spPr bwMode="auto">
              <a:xfrm>
                <a:off x="25037" y="6857"/>
                <a:ext cx="31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66" name="Line 38"/>
              <p:cNvSpPr>
                <a:spLocks noChangeShapeType="1"/>
              </p:cNvSpPr>
              <p:nvPr/>
            </p:nvSpPr>
            <p:spPr bwMode="auto">
              <a:xfrm>
                <a:off x="23027" y="5307"/>
                <a:ext cx="0" cy="156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67" name="Line 39"/>
              <p:cNvSpPr>
                <a:spLocks noChangeShapeType="1"/>
              </p:cNvSpPr>
              <p:nvPr/>
            </p:nvSpPr>
            <p:spPr bwMode="auto">
              <a:xfrm>
                <a:off x="23009" y="6869"/>
                <a:ext cx="1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68" name="Line 40"/>
              <p:cNvSpPr>
                <a:spLocks noChangeShapeType="1"/>
              </p:cNvSpPr>
              <p:nvPr/>
            </p:nvSpPr>
            <p:spPr bwMode="auto">
              <a:xfrm>
                <a:off x="23009" y="6697"/>
                <a:ext cx="1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69" name="Line 41"/>
              <p:cNvSpPr>
                <a:spLocks noChangeShapeType="1"/>
              </p:cNvSpPr>
              <p:nvPr/>
            </p:nvSpPr>
            <p:spPr bwMode="auto">
              <a:xfrm>
                <a:off x="23009" y="6525"/>
                <a:ext cx="1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70" name="Line 42"/>
              <p:cNvSpPr>
                <a:spLocks noChangeShapeType="1"/>
              </p:cNvSpPr>
              <p:nvPr/>
            </p:nvSpPr>
            <p:spPr bwMode="auto">
              <a:xfrm>
                <a:off x="23009" y="6347"/>
                <a:ext cx="1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71" name="Line 43"/>
              <p:cNvSpPr>
                <a:spLocks noChangeShapeType="1"/>
              </p:cNvSpPr>
              <p:nvPr/>
            </p:nvSpPr>
            <p:spPr bwMode="auto">
              <a:xfrm>
                <a:off x="23009" y="6174"/>
                <a:ext cx="1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72" name="Line 44"/>
              <p:cNvSpPr>
                <a:spLocks noChangeShapeType="1"/>
              </p:cNvSpPr>
              <p:nvPr/>
            </p:nvSpPr>
            <p:spPr bwMode="auto">
              <a:xfrm>
                <a:off x="23009" y="6002"/>
                <a:ext cx="1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73" name="Line 45"/>
              <p:cNvSpPr>
                <a:spLocks noChangeShapeType="1"/>
              </p:cNvSpPr>
              <p:nvPr/>
            </p:nvSpPr>
            <p:spPr bwMode="auto">
              <a:xfrm>
                <a:off x="23009" y="5830"/>
                <a:ext cx="1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74" name="Line 46"/>
              <p:cNvSpPr>
                <a:spLocks noChangeShapeType="1"/>
              </p:cNvSpPr>
              <p:nvPr/>
            </p:nvSpPr>
            <p:spPr bwMode="auto">
              <a:xfrm>
                <a:off x="23009" y="5651"/>
                <a:ext cx="1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75" name="Line 47"/>
              <p:cNvSpPr>
                <a:spLocks noChangeShapeType="1"/>
              </p:cNvSpPr>
              <p:nvPr/>
            </p:nvSpPr>
            <p:spPr bwMode="auto">
              <a:xfrm>
                <a:off x="23009" y="5479"/>
                <a:ext cx="1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76" name="Line 48"/>
              <p:cNvSpPr>
                <a:spLocks noChangeShapeType="1"/>
              </p:cNvSpPr>
              <p:nvPr/>
            </p:nvSpPr>
            <p:spPr bwMode="auto">
              <a:xfrm>
                <a:off x="23009" y="5307"/>
                <a:ext cx="18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77" name="Line 49"/>
              <p:cNvSpPr>
                <a:spLocks noChangeShapeType="1"/>
              </p:cNvSpPr>
              <p:nvPr/>
            </p:nvSpPr>
            <p:spPr bwMode="auto">
              <a:xfrm>
                <a:off x="23027" y="6869"/>
                <a:ext cx="2431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78" name="Line 50"/>
              <p:cNvSpPr>
                <a:spLocks noChangeShapeType="1"/>
              </p:cNvSpPr>
              <p:nvPr/>
            </p:nvSpPr>
            <p:spPr bwMode="auto">
              <a:xfrm flipV="1">
                <a:off x="23027" y="6869"/>
                <a:ext cx="0" cy="2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79" name="Line 51"/>
              <p:cNvSpPr>
                <a:spLocks noChangeShapeType="1"/>
              </p:cNvSpPr>
              <p:nvPr/>
            </p:nvSpPr>
            <p:spPr bwMode="auto">
              <a:xfrm flipV="1">
                <a:off x="23839" y="6869"/>
                <a:ext cx="0" cy="2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80" name="Line 52"/>
              <p:cNvSpPr>
                <a:spLocks noChangeShapeType="1"/>
              </p:cNvSpPr>
              <p:nvPr/>
            </p:nvSpPr>
            <p:spPr bwMode="auto">
              <a:xfrm flipV="1">
                <a:off x="24646" y="6869"/>
                <a:ext cx="0" cy="2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  <p:sp>
            <p:nvSpPr>
              <p:cNvPr id="34981" name="Line 53"/>
              <p:cNvSpPr>
                <a:spLocks noChangeShapeType="1"/>
              </p:cNvSpPr>
              <p:nvPr/>
            </p:nvSpPr>
            <p:spPr bwMode="auto">
              <a:xfrm flipV="1">
                <a:off x="25458" y="6869"/>
                <a:ext cx="0" cy="2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AU"/>
              </a:p>
            </p:txBody>
          </p:sp>
        </p:grpSp>
        <p:sp>
          <p:nvSpPr>
            <p:cNvPr id="34937" name="Rectangle 54"/>
            <p:cNvSpPr>
              <a:spLocks noChangeArrowheads="1"/>
            </p:cNvSpPr>
            <p:nvPr/>
          </p:nvSpPr>
          <p:spPr bwMode="auto">
            <a:xfrm>
              <a:off x="3472" y="3862"/>
              <a:ext cx="353" cy="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3787775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500">
                  <a:solidFill>
                    <a:srgbClr val="000000"/>
                  </a:solidFill>
                  <a:latin typeface="Arial" panose="020B0604020202020204" pitchFamily="34" charset="0"/>
                </a:rPr>
                <a:t>oE2-S</a:t>
              </a:r>
              <a:endParaRPr lang="en-AU" altLang="en-US" sz="1500">
                <a:latin typeface="Arial" panose="020B0604020202020204" pitchFamily="34" charset="0"/>
              </a:endParaRPr>
            </a:p>
          </p:txBody>
        </p:sp>
        <p:sp>
          <p:nvSpPr>
            <p:cNvPr id="34938" name="Rectangle 55"/>
            <p:cNvSpPr>
              <a:spLocks noChangeArrowheads="1"/>
            </p:cNvSpPr>
            <p:nvPr/>
          </p:nvSpPr>
          <p:spPr bwMode="auto">
            <a:xfrm>
              <a:off x="4235" y="3863"/>
              <a:ext cx="384" cy="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3787775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500">
                  <a:solidFill>
                    <a:srgbClr val="000000"/>
                  </a:solidFill>
                  <a:latin typeface="Arial" panose="020B0604020202020204" pitchFamily="34" charset="0"/>
                </a:rPr>
                <a:t>oE2+S</a:t>
              </a:r>
              <a:endParaRPr lang="en-AU" altLang="en-US" sz="1500">
                <a:latin typeface="Arial" panose="020B0604020202020204" pitchFamily="34" charset="0"/>
              </a:endParaRPr>
            </a:p>
          </p:txBody>
        </p:sp>
        <p:sp>
          <p:nvSpPr>
            <p:cNvPr id="34939" name="Rectangle 56"/>
            <p:cNvSpPr>
              <a:spLocks noChangeArrowheads="1"/>
            </p:cNvSpPr>
            <p:nvPr/>
          </p:nvSpPr>
          <p:spPr bwMode="auto">
            <a:xfrm>
              <a:off x="5030" y="3862"/>
              <a:ext cx="303" cy="1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3787775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500">
                  <a:solidFill>
                    <a:srgbClr val="000000"/>
                  </a:solidFill>
                  <a:latin typeface="Arial" panose="020B0604020202020204" pitchFamily="34" charset="0"/>
                </a:rPr>
                <a:t>E2T1</a:t>
              </a:r>
              <a:endParaRPr lang="en-AU" altLang="en-US" sz="1500">
                <a:latin typeface="Arial" panose="020B0604020202020204" pitchFamily="34" charset="0"/>
              </a:endParaRPr>
            </a:p>
          </p:txBody>
        </p:sp>
      </p:grpSp>
      <p:grpSp>
        <p:nvGrpSpPr>
          <p:cNvPr id="34821" name="Group 57"/>
          <p:cNvGrpSpPr>
            <a:grpSpLocks/>
          </p:cNvGrpSpPr>
          <p:nvPr/>
        </p:nvGrpSpPr>
        <p:grpSpPr bwMode="auto">
          <a:xfrm>
            <a:off x="7945438" y="28575"/>
            <a:ext cx="1190625" cy="1084263"/>
            <a:chOff x="8459" y="845"/>
            <a:chExt cx="750" cy="683"/>
          </a:xfrm>
        </p:grpSpPr>
        <p:sp>
          <p:nvSpPr>
            <p:cNvPr id="34923" name="Rectangle 58"/>
            <p:cNvSpPr>
              <a:spLocks noChangeArrowheads="1"/>
            </p:cNvSpPr>
            <p:nvPr/>
          </p:nvSpPr>
          <p:spPr bwMode="auto">
            <a:xfrm>
              <a:off x="8459" y="845"/>
              <a:ext cx="750" cy="6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pic>
          <p:nvPicPr>
            <p:cNvPr id="34924" name="Picture 59" descr="106544-bigthumbnail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028" t="38182" r="31778" b="39091"/>
            <a:stretch>
              <a:fillRect/>
            </a:stretch>
          </p:blipFill>
          <p:spPr bwMode="auto">
            <a:xfrm rot="-5400000">
              <a:off x="8582" y="887"/>
              <a:ext cx="511" cy="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925" name="Rectangle 60"/>
            <p:cNvSpPr>
              <a:spLocks noChangeArrowheads="1"/>
            </p:cNvSpPr>
            <p:nvPr/>
          </p:nvSpPr>
          <p:spPr bwMode="auto">
            <a:xfrm>
              <a:off x="8936" y="848"/>
              <a:ext cx="91" cy="9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926" name="Rectangle 61"/>
            <p:cNvSpPr>
              <a:spLocks noChangeArrowheads="1"/>
            </p:cNvSpPr>
            <p:nvPr/>
          </p:nvSpPr>
          <p:spPr bwMode="auto">
            <a:xfrm>
              <a:off x="9112" y="1329"/>
              <a:ext cx="91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927" name="Rectangle 62"/>
            <p:cNvSpPr>
              <a:spLocks noChangeArrowheads="1"/>
            </p:cNvSpPr>
            <p:nvPr/>
          </p:nvSpPr>
          <p:spPr bwMode="auto">
            <a:xfrm>
              <a:off x="9073" y="1420"/>
              <a:ext cx="91" cy="9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928" name="Rectangle 63"/>
            <p:cNvSpPr>
              <a:spLocks noChangeArrowheads="1"/>
            </p:cNvSpPr>
            <p:nvPr/>
          </p:nvSpPr>
          <p:spPr bwMode="auto">
            <a:xfrm>
              <a:off x="8493" y="1118"/>
              <a:ext cx="118" cy="26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929" name="Rectangle 64"/>
            <p:cNvSpPr>
              <a:spLocks noChangeArrowheads="1"/>
            </p:cNvSpPr>
            <p:nvPr/>
          </p:nvSpPr>
          <p:spPr bwMode="auto">
            <a:xfrm>
              <a:off x="8463" y="1102"/>
              <a:ext cx="91" cy="9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</p:grpSp>
      <p:sp>
        <p:nvSpPr>
          <p:cNvPr id="34822" name="Text Box 65"/>
          <p:cNvSpPr txBox="1">
            <a:spLocks noChangeArrowheads="1"/>
          </p:cNvSpPr>
          <p:nvPr/>
        </p:nvSpPr>
        <p:spPr bwMode="auto">
          <a:xfrm>
            <a:off x="65088" y="514350"/>
            <a:ext cx="8964612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787775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378777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3787775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3787775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3787775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378777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1600">
                <a:latin typeface="Arial" panose="020B0604020202020204" pitchFamily="34" charset="0"/>
              </a:rPr>
              <a:t>BL21 cells, induced with 1mM IPTG.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1600">
                <a:latin typeface="Arial" panose="020B0604020202020204" pitchFamily="34" charset="0"/>
              </a:rPr>
              <a:t>oE2-S and oE2+S showed maximum expression 4hr post induction.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1600">
                <a:latin typeface="Arial" panose="020B0604020202020204" pitchFamily="34" charset="0"/>
              </a:rPr>
              <a:t>E2T1 showed maximum expression 2hr post induction.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1600" b="1">
                <a:latin typeface="Arial" panose="020B0604020202020204" pitchFamily="34" charset="0"/>
              </a:rPr>
              <a:t>All constructs produce insoluble proteins.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AU" altLang="en-US" sz="16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1600">
                <a:latin typeface="Arial" panose="020B0604020202020204" pitchFamily="34" charset="0"/>
              </a:rPr>
              <a:t>Solubilisation was achieved in Tris buffer (pH6.8) containing 100mM DTT, 1% SDS.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AU" altLang="en-US" sz="16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1600">
                <a:latin typeface="Arial" panose="020B0604020202020204" pitchFamily="34" charset="0"/>
              </a:rPr>
              <a:t>Dialysis in 50mM Tris, 0.2% Igepal (pH7.0).*</a:t>
            </a:r>
          </a:p>
        </p:txBody>
      </p:sp>
      <p:grpSp>
        <p:nvGrpSpPr>
          <p:cNvPr id="34823" name="Group 66"/>
          <p:cNvGrpSpPr>
            <a:grpSpLocks noChangeAspect="1"/>
          </p:cNvGrpSpPr>
          <p:nvPr/>
        </p:nvGrpSpPr>
        <p:grpSpPr bwMode="auto">
          <a:xfrm>
            <a:off x="5508625" y="3357563"/>
            <a:ext cx="2232025" cy="701675"/>
            <a:chOff x="5919" y="1933"/>
            <a:chExt cx="2713" cy="853"/>
          </a:xfrm>
        </p:grpSpPr>
        <p:sp>
          <p:nvSpPr>
            <p:cNvPr id="34848" name="AutoShape 67"/>
            <p:cNvSpPr>
              <a:spLocks noChangeAspect="1" noChangeArrowheads="1" noTextEdit="1"/>
            </p:cNvSpPr>
            <p:nvPr/>
          </p:nvSpPr>
          <p:spPr bwMode="auto">
            <a:xfrm>
              <a:off x="5919" y="1933"/>
              <a:ext cx="2713" cy="643"/>
            </a:xfrm>
            <a:prstGeom prst="rect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33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49" name="Rectangle 68"/>
            <p:cNvSpPr>
              <a:spLocks noChangeArrowheads="1"/>
            </p:cNvSpPr>
            <p:nvPr/>
          </p:nvSpPr>
          <p:spPr bwMode="auto">
            <a:xfrm>
              <a:off x="6044" y="1954"/>
              <a:ext cx="568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optiE2</a:t>
              </a:r>
              <a:endParaRPr lang="en-AU" altLang="en-US" sz="700">
                <a:latin typeface="Arial" panose="020B0604020202020204" pitchFamily="34" charset="0"/>
              </a:endParaRPr>
            </a:p>
          </p:txBody>
        </p:sp>
        <p:sp>
          <p:nvSpPr>
            <p:cNvPr id="34850" name="Rectangle 69"/>
            <p:cNvSpPr>
              <a:spLocks noChangeArrowheads="1"/>
            </p:cNvSpPr>
            <p:nvPr/>
          </p:nvSpPr>
          <p:spPr bwMode="auto">
            <a:xfrm>
              <a:off x="6830" y="1954"/>
              <a:ext cx="52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endParaRPr lang="en-AU" altLang="en-US" sz="700">
                <a:latin typeface="Arial" panose="020B0604020202020204" pitchFamily="34" charset="0"/>
              </a:endParaRPr>
            </a:p>
          </p:txBody>
        </p:sp>
        <p:sp>
          <p:nvSpPr>
            <p:cNvPr id="34851" name="Rectangle 70"/>
            <p:cNvSpPr>
              <a:spLocks noChangeArrowheads="1"/>
            </p:cNvSpPr>
            <p:nvPr/>
          </p:nvSpPr>
          <p:spPr bwMode="auto">
            <a:xfrm>
              <a:off x="7067" y="1954"/>
              <a:ext cx="307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120</a:t>
              </a:r>
              <a:endParaRPr lang="en-AU" altLang="en-US" sz="700">
                <a:latin typeface="Arial" panose="020B0604020202020204" pitchFamily="34" charset="0"/>
              </a:endParaRPr>
            </a:p>
          </p:txBody>
        </p:sp>
        <p:sp>
          <p:nvSpPr>
            <p:cNvPr id="34852" name="Rectangle 71"/>
            <p:cNvSpPr>
              <a:spLocks noChangeArrowheads="1"/>
            </p:cNvSpPr>
            <p:nvPr/>
          </p:nvSpPr>
          <p:spPr bwMode="auto">
            <a:xfrm>
              <a:off x="7499" y="1954"/>
              <a:ext cx="62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  <a:endParaRPr lang="en-AU" altLang="en-US" sz="700">
                <a:latin typeface="Arial" panose="020B0604020202020204" pitchFamily="34" charset="0"/>
              </a:endParaRPr>
            </a:p>
          </p:txBody>
        </p:sp>
        <p:sp>
          <p:nvSpPr>
            <p:cNvPr id="34853" name="Rectangle 72"/>
            <p:cNvSpPr>
              <a:spLocks noChangeArrowheads="1"/>
            </p:cNvSpPr>
            <p:nvPr/>
          </p:nvSpPr>
          <p:spPr bwMode="auto">
            <a:xfrm>
              <a:off x="7586" y="1954"/>
              <a:ext cx="637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160 mg</a:t>
              </a:r>
              <a:endParaRPr lang="en-AU" altLang="en-US" sz="700">
                <a:latin typeface="Arial" panose="020B0604020202020204" pitchFamily="34" charset="0"/>
              </a:endParaRPr>
            </a:p>
          </p:txBody>
        </p:sp>
        <p:sp>
          <p:nvSpPr>
            <p:cNvPr id="34854" name="Rectangle 73"/>
            <p:cNvSpPr>
              <a:spLocks noChangeArrowheads="1"/>
            </p:cNvSpPr>
            <p:nvPr/>
          </p:nvSpPr>
          <p:spPr bwMode="auto">
            <a:xfrm>
              <a:off x="8399" y="1954"/>
              <a:ext cx="52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endParaRPr lang="en-AU" altLang="en-US" sz="700">
                <a:latin typeface="Arial" panose="020B0604020202020204" pitchFamily="34" charset="0"/>
              </a:endParaRPr>
            </a:p>
          </p:txBody>
        </p:sp>
        <p:sp>
          <p:nvSpPr>
            <p:cNvPr id="34855" name="Rectangle 74"/>
            <p:cNvSpPr>
              <a:spLocks noChangeArrowheads="1"/>
            </p:cNvSpPr>
            <p:nvPr/>
          </p:nvSpPr>
          <p:spPr bwMode="auto">
            <a:xfrm>
              <a:off x="5919" y="1945"/>
              <a:ext cx="10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856" name="Line 75"/>
            <p:cNvSpPr>
              <a:spLocks noChangeShapeType="1"/>
            </p:cNvSpPr>
            <p:nvPr/>
          </p:nvSpPr>
          <p:spPr bwMode="auto">
            <a:xfrm>
              <a:off x="5919" y="1945"/>
              <a:ext cx="1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57" name="Line 76"/>
            <p:cNvSpPr>
              <a:spLocks noChangeShapeType="1"/>
            </p:cNvSpPr>
            <p:nvPr/>
          </p:nvSpPr>
          <p:spPr bwMode="auto">
            <a:xfrm>
              <a:off x="5919" y="1945"/>
              <a:ext cx="0" cy="1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58" name="Rectangle 77"/>
            <p:cNvSpPr>
              <a:spLocks noChangeArrowheads="1"/>
            </p:cNvSpPr>
            <p:nvPr/>
          </p:nvSpPr>
          <p:spPr bwMode="auto">
            <a:xfrm>
              <a:off x="5919" y="1945"/>
              <a:ext cx="10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859" name="Line 78"/>
            <p:cNvSpPr>
              <a:spLocks noChangeShapeType="1"/>
            </p:cNvSpPr>
            <p:nvPr/>
          </p:nvSpPr>
          <p:spPr bwMode="auto">
            <a:xfrm>
              <a:off x="5919" y="1945"/>
              <a:ext cx="1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60" name="Line 79"/>
            <p:cNvSpPr>
              <a:spLocks noChangeShapeType="1"/>
            </p:cNvSpPr>
            <p:nvPr/>
          </p:nvSpPr>
          <p:spPr bwMode="auto">
            <a:xfrm>
              <a:off x="5919" y="1945"/>
              <a:ext cx="0" cy="1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61" name="Rectangle 80"/>
            <p:cNvSpPr>
              <a:spLocks noChangeArrowheads="1"/>
            </p:cNvSpPr>
            <p:nvPr/>
          </p:nvSpPr>
          <p:spPr bwMode="auto">
            <a:xfrm>
              <a:off x="5929" y="1945"/>
              <a:ext cx="1016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862" name="Line 81"/>
            <p:cNvSpPr>
              <a:spLocks noChangeShapeType="1"/>
            </p:cNvSpPr>
            <p:nvPr/>
          </p:nvSpPr>
          <p:spPr bwMode="auto">
            <a:xfrm>
              <a:off x="5929" y="1945"/>
              <a:ext cx="101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63" name="Rectangle 82"/>
            <p:cNvSpPr>
              <a:spLocks noChangeArrowheads="1"/>
            </p:cNvSpPr>
            <p:nvPr/>
          </p:nvSpPr>
          <p:spPr bwMode="auto">
            <a:xfrm>
              <a:off x="6945" y="1945"/>
              <a:ext cx="10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864" name="Line 83"/>
            <p:cNvSpPr>
              <a:spLocks noChangeShapeType="1"/>
            </p:cNvSpPr>
            <p:nvPr/>
          </p:nvSpPr>
          <p:spPr bwMode="auto">
            <a:xfrm>
              <a:off x="6945" y="1945"/>
              <a:ext cx="1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65" name="Line 84"/>
            <p:cNvSpPr>
              <a:spLocks noChangeShapeType="1"/>
            </p:cNvSpPr>
            <p:nvPr/>
          </p:nvSpPr>
          <p:spPr bwMode="auto">
            <a:xfrm>
              <a:off x="6945" y="1945"/>
              <a:ext cx="0" cy="1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66" name="Rectangle 85"/>
            <p:cNvSpPr>
              <a:spLocks noChangeArrowheads="1"/>
            </p:cNvSpPr>
            <p:nvPr/>
          </p:nvSpPr>
          <p:spPr bwMode="auto">
            <a:xfrm>
              <a:off x="6955" y="1945"/>
              <a:ext cx="1656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867" name="Line 86"/>
            <p:cNvSpPr>
              <a:spLocks noChangeShapeType="1"/>
            </p:cNvSpPr>
            <p:nvPr/>
          </p:nvSpPr>
          <p:spPr bwMode="auto">
            <a:xfrm>
              <a:off x="6955" y="1945"/>
              <a:ext cx="165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68" name="Rectangle 87"/>
            <p:cNvSpPr>
              <a:spLocks noChangeArrowheads="1"/>
            </p:cNvSpPr>
            <p:nvPr/>
          </p:nvSpPr>
          <p:spPr bwMode="auto">
            <a:xfrm>
              <a:off x="8611" y="1945"/>
              <a:ext cx="11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869" name="Line 88"/>
            <p:cNvSpPr>
              <a:spLocks noChangeShapeType="1"/>
            </p:cNvSpPr>
            <p:nvPr/>
          </p:nvSpPr>
          <p:spPr bwMode="auto">
            <a:xfrm>
              <a:off x="8611" y="1945"/>
              <a:ext cx="1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70" name="Line 89"/>
            <p:cNvSpPr>
              <a:spLocks noChangeShapeType="1"/>
            </p:cNvSpPr>
            <p:nvPr/>
          </p:nvSpPr>
          <p:spPr bwMode="auto">
            <a:xfrm>
              <a:off x="8611" y="1945"/>
              <a:ext cx="0" cy="1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71" name="Rectangle 90"/>
            <p:cNvSpPr>
              <a:spLocks noChangeArrowheads="1"/>
            </p:cNvSpPr>
            <p:nvPr/>
          </p:nvSpPr>
          <p:spPr bwMode="auto">
            <a:xfrm>
              <a:off x="8611" y="1945"/>
              <a:ext cx="11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872" name="Line 91"/>
            <p:cNvSpPr>
              <a:spLocks noChangeShapeType="1"/>
            </p:cNvSpPr>
            <p:nvPr/>
          </p:nvSpPr>
          <p:spPr bwMode="auto">
            <a:xfrm>
              <a:off x="8611" y="1945"/>
              <a:ext cx="1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73" name="Line 92"/>
            <p:cNvSpPr>
              <a:spLocks noChangeShapeType="1"/>
            </p:cNvSpPr>
            <p:nvPr/>
          </p:nvSpPr>
          <p:spPr bwMode="auto">
            <a:xfrm>
              <a:off x="8611" y="1945"/>
              <a:ext cx="0" cy="1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74" name="Rectangle 93"/>
            <p:cNvSpPr>
              <a:spLocks noChangeArrowheads="1"/>
            </p:cNvSpPr>
            <p:nvPr/>
          </p:nvSpPr>
          <p:spPr bwMode="auto">
            <a:xfrm>
              <a:off x="5919" y="1955"/>
              <a:ext cx="10" cy="29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875" name="Line 94"/>
            <p:cNvSpPr>
              <a:spLocks noChangeShapeType="1"/>
            </p:cNvSpPr>
            <p:nvPr/>
          </p:nvSpPr>
          <p:spPr bwMode="auto">
            <a:xfrm>
              <a:off x="5919" y="1955"/>
              <a:ext cx="0" cy="29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76" name="Rectangle 95"/>
            <p:cNvSpPr>
              <a:spLocks noChangeArrowheads="1"/>
            </p:cNvSpPr>
            <p:nvPr/>
          </p:nvSpPr>
          <p:spPr bwMode="auto">
            <a:xfrm>
              <a:off x="6945" y="1955"/>
              <a:ext cx="10" cy="29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877" name="Line 96"/>
            <p:cNvSpPr>
              <a:spLocks noChangeShapeType="1"/>
            </p:cNvSpPr>
            <p:nvPr/>
          </p:nvSpPr>
          <p:spPr bwMode="auto">
            <a:xfrm>
              <a:off x="6945" y="1955"/>
              <a:ext cx="0" cy="29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78" name="Rectangle 97"/>
            <p:cNvSpPr>
              <a:spLocks noChangeArrowheads="1"/>
            </p:cNvSpPr>
            <p:nvPr/>
          </p:nvSpPr>
          <p:spPr bwMode="auto">
            <a:xfrm>
              <a:off x="8611" y="1955"/>
              <a:ext cx="11" cy="29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879" name="Line 98"/>
            <p:cNvSpPr>
              <a:spLocks noChangeShapeType="1"/>
            </p:cNvSpPr>
            <p:nvPr/>
          </p:nvSpPr>
          <p:spPr bwMode="auto">
            <a:xfrm>
              <a:off x="8611" y="1955"/>
              <a:ext cx="0" cy="29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80" name="Rectangle 99"/>
            <p:cNvSpPr>
              <a:spLocks noChangeArrowheads="1"/>
            </p:cNvSpPr>
            <p:nvPr/>
          </p:nvSpPr>
          <p:spPr bwMode="auto">
            <a:xfrm>
              <a:off x="6044" y="2261"/>
              <a:ext cx="442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E2T1</a:t>
              </a:r>
              <a:endParaRPr lang="en-AU" altLang="en-US" sz="700">
                <a:latin typeface="Arial" panose="020B0604020202020204" pitchFamily="34" charset="0"/>
              </a:endParaRPr>
            </a:p>
          </p:txBody>
        </p:sp>
        <p:sp>
          <p:nvSpPr>
            <p:cNvPr id="34881" name="Rectangle 100"/>
            <p:cNvSpPr>
              <a:spLocks noChangeArrowheads="1"/>
            </p:cNvSpPr>
            <p:nvPr/>
          </p:nvSpPr>
          <p:spPr bwMode="auto">
            <a:xfrm>
              <a:off x="6656" y="2261"/>
              <a:ext cx="52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endParaRPr lang="en-AU" altLang="en-US" sz="700">
                <a:latin typeface="Arial" panose="020B0604020202020204" pitchFamily="34" charset="0"/>
              </a:endParaRPr>
            </a:p>
          </p:txBody>
        </p:sp>
        <p:sp>
          <p:nvSpPr>
            <p:cNvPr id="34882" name="Rectangle 101"/>
            <p:cNvSpPr>
              <a:spLocks noChangeArrowheads="1"/>
            </p:cNvSpPr>
            <p:nvPr/>
          </p:nvSpPr>
          <p:spPr bwMode="auto">
            <a:xfrm>
              <a:off x="7067" y="2261"/>
              <a:ext cx="596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1-2 mg</a:t>
              </a:r>
              <a:endParaRPr lang="en-AU" altLang="en-US" sz="700">
                <a:latin typeface="Arial" panose="020B0604020202020204" pitchFamily="34" charset="0"/>
              </a:endParaRPr>
            </a:p>
          </p:txBody>
        </p:sp>
        <p:sp>
          <p:nvSpPr>
            <p:cNvPr id="34883" name="Rectangle 102"/>
            <p:cNvSpPr>
              <a:spLocks noChangeArrowheads="1"/>
            </p:cNvSpPr>
            <p:nvPr/>
          </p:nvSpPr>
          <p:spPr bwMode="auto">
            <a:xfrm>
              <a:off x="7594" y="2261"/>
              <a:ext cx="52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endParaRPr lang="en-AU" altLang="en-US" sz="700">
                <a:latin typeface="Arial" panose="020B0604020202020204" pitchFamily="34" charset="0"/>
              </a:endParaRPr>
            </a:p>
          </p:txBody>
        </p:sp>
        <p:sp>
          <p:nvSpPr>
            <p:cNvPr id="34884" name="Rectangle 103"/>
            <p:cNvSpPr>
              <a:spLocks noChangeArrowheads="1"/>
            </p:cNvSpPr>
            <p:nvPr/>
          </p:nvSpPr>
          <p:spPr bwMode="auto">
            <a:xfrm>
              <a:off x="5919" y="2253"/>
              <a:ext cx="10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885" name="Line 104"/>
            <p:cNvSpPr>
              <a:spLocks noChangeShapeType="1"/>
            </p:cNvSpPr>
            <p:nvPr/>
          </p:nvSpPr>
          <p:spPr bwMode="auto">
            <a:xfrm>
              <a:off x="5919" y="2253"/>
              <a:ext cx="1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86" name="Line 105"/>
            <p:cNvSpPr>
              <a:spLocks noChangeShapeType="1"/>
            </p:cNvSpPr>
            <p:nvPr/>
          </p:nvSpPr>
          <p:spPr bwMode="auto">
            <a:xfrm>
              <a:off x="5919" y="2253"/>
              <a:ext cx="0" cy="1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87" name="Rectangle 106"/>
            <p:cNvSpPr>
              <a:spLocks noChangeArrowheads="1"/>
            </p:cNvSpPr>
            <p:nvPr/>
          </p:nvSpPr>
          <p:spPr bwMode="auto">
            <a:xfrm>
              <a:off x="5929" y="2253"/>
              <a:ext cx="1016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888" name="Line 107"/>
            <p:cNvSpPr>
              <a:spLocks noChangeShapeType="1"/>
            </p:cNvSpPr>
            <p:nvPr/>
          </p:nvSpPr>
          <p:spPr bwMode="auto">
            <a:xfrm>
              <a:off x="5929" y="2253"/>
              <a:ext cx="101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89" name="Rectangle 108"/>
            <p:cNvSpPr>
              <a:spLocks noChangeArrowheads="1"/>
            </p:cNvSpPr>
            <p:nvPr/>
          </p:nvSpPr>
          <p:spPr bwMode="auto">
            <a:xfrm>
              <a:off x="6945" y="2253"/>
              <a:ext cx="10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890" name="Line 109"/>
            <p:cNvSpPr>
              <a:spLocks noChangeShapeType="1"/>
            </p:cNvSpPr>
            <p:nvPr/>
          </p:nvSpPr>
          <p:spPr bwMode="auto">
            <a:xfrm>
              <a:off x="6945" y="2253"/>
              <a:ext cx="1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91" name="Line 110"/>
            <p:cNvSpPr>
              <a:spLocks noChangeShapeType="1"/>
            </p:cNvSpPr>
            <p:nvPr/>
          </p:nvSpPr>
          <p:spPr bwMode="auto">
            <a:xfrm>
              <a:off x="6945" y="2253"/>
              <a:ext cx="0" cy="1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92" name="Rectangle 111"/>
            <p:cNvSpPr>
              <a:spLocks noChangeArrowheads="1"/>
            </p:cNvSpPr>
            <p:nvPr/>
          </p:nvSpPr>
          <p:spPr bwMode="auto">
            <a:xfrm>
              <a:off x="6955" y="2253"/>
              <a:ext cx="1656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893" name="Line 112"/>
            <p:cNvSpPr>
              <a:spLocks noChangeShapeType="1"/>
            </p:cNvSpPr>
            <p:nvPr/>
          </p:nvSpPr>
          <p:spPr bwMode="auto">
            <a:xfrm>
              <a:off x="6955" y="2253"/>
              <a:ext cx="165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94" name="Rectangle 113"/>
            <p:cNvSpPr>
              <a:spLocks noChangeArrowheads="1"/>
            </p:cNvSpPr>
            <p:nvPr/>
          </p:nvSpPr>
          <p:spPr bwMode="auto">
            <a:xfrm>
              <a:off x="8611" y="2253"/>
              <a:ext cx="11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895" name="Line 114"/>
            <p:cNvSpPr>
              <a:spLocks noChangeShapeType="1"/>
            </p:cNvSpPr>
            <p:nvPr/>
          </p:nvSpPr>
          <p:spPr bwMode="auto">
            <a:xfrm>
              <a:off x="8611" y="2253"/>
              <a:ext cx="1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96" name="Line 115"/>
            <p:cNvSpPr>
              <a:spLocks noChangeShapeType="1"/>
            </p:cNvSpPr>
            <p:nvPr/>
          </p:nvSpPr>
          <p:spPr bwMode="auto">
            <a:xfrm>
              <a:off x="8611" y="2253"/>
              <a:ext cx="0" cy="1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97" name="Rectangle 116"/>
            <p:cNvSpPr>
              <a:spLocks noChangeArrowheads="1"/>
            </p:cNvSpPr>
            <p:nvPr/>
          </p:nvSpPr>
          <p:spPr bwMode="auto">
            <a:xfrm>
              <a:off x="5919" y="2263"/>
              <a:ext cx="10" cy="29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898" name="Line 117"/>
            <p:cNvSpPr>
              <a:spLocks noChangeShapeType="1"/>
            </p:cNvSpPr>
            <p:nvPr/>
          </p:nvSpPr>
          <p:spPr bwMode="auto">
            <a:xfrm>
              <a:off x="5919" y="2263"/>
              <a:ext cx="0" cy="29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99" name="Rectangle 118"/>
            <p:cNvSpPr>
              <a:spLocks noChangeArrowheads="1"/>
            </p:cNvSpPr>
            <p:nvPr/>
          </p:nvSpPr>
          <p:spPr bwMode="auto">
            <a:xfrm>
              <a:off x="5919" y="2556"/>
              <a:ext cx="10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900" name="Line 119"/>
            <p:cNvSpPr>
              <a:spLocks noChangeShapeType="1"/>
            </p:cNvSpPr>
            <p:nvPr/>
          </p:nvSpPr>
          <p:spPr bwMode="auto">
            <a:xfrm>
              <a:off x="5919" y="2556"/>
              <a:ext cx="1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901" name="Line 120"/>
            <p:cNvSpPr>
              <a:spLocks noChangeShapeType="1"/>
            </p:cNvSpPr>
            <p:nvPr/>
          </p:nvSpPr>
          <p:spPr bwMode="auto">
            <a:xfrm>
              <a:off x="5919" y="2556"/>
              <a:ext cx="0" cy="1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902" name="Rectangle 121"/>
            <p:cNvSpPr>
              <a:spLocks noChangeArrowheads="1"/>
            </p:cNvSpPr>
            <p:nvPr/>
          </p:nvSpPr>
          <p:spPr bwMode="auto">
            <a:xfrm>
              <a:off x="5919" y="2556"/>
              <a:ext cx="10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903" name="Line 122"/>
            <p:cNvSpPr>
              <a:spLocks noChangeShapeType="1"/>
            </p:cNvSpPr>
            <p:nvPr/>
          </p:nvSpPr>
          <p:spPr bwMode="auto">
            <a:xfrm>
              <a:off x="5919" y="2556"/>
              <a:ext cx="1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904" name="Line 123"/>
            <p:cNvSpPr>
              <a:spLocks noChangeShapeType="1"/>
            </p:cNvSpPr>
            <p:nvPr/>
          </p:nvSpPr>
          <p:spPr bwMode="auto">
            <a:xfrm>
              <a:off x="5919" y="2556"/>
              <a:ext cx="0" cy="1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905" name="Rectangle 124"/>
            <p:cNvSpPr>
              <a:spLocks noChangeArrowheads="1"/>
            </p:cNvSpPr>
            <p:nvPr/>
          </p:nvSpPr>
          <p:spPr bwMode="auto">
            <a:xfrm>
              <a:off x="5929" y="2556"/>
              <a:ext cx="1016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906" name="Line 125"/>
            <p:cNvSpPr>
              <a:spLocks noChangeShapeType="1"/>
            </p:cNvSpPr>
            <p:nvPr/>
          </p:nvSpPr>
          <p:spPr bwMode="auto">
            <a:xfrm>
              <a:off x="5929" y="2556"/>
              <a:ext cx="101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907" name="Rectangle 126"/>
            <p:cNvSpPr>
              <a:spLocks noChangeArrowheads="1"/>
            </p:cNvSpPr>
            <p:nvPr/>
          </p:nvSpPr>
          <p:spPr bwMode="auto">
            <a:xfrm>
              <a:off x="6945" y="2263"/>
              <a:ext cx="10" cy="29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908" name="Line 127"/>
            <p:cNvSpPr>
              <a:spLocks noChangeShapeType="1"/>
            </p:cNvSpPr>
            <p:nvPr/>
          </p:nvSpPr>
          <p:spPr bwMode="auto">
            <a:xfrm>
              <a:off x="6945" y="2263"/>
              <a:ext cx="0" cy="29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909" name="Rectangle 128"/>
            <p:cNvSpPr>
              <a:spLocks noChangeArrowheads="1"/>
            </p:cNvSpPr>
            <p:nvPr/>
          </p:nvSpPr>
          <p:spPr bwMode="auto">
            <a:xfrm>
              <a:off x="6945" y="2556"/>
              <a:ext cx="10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910" name="Line 129"/>
            <p:cNvSpPr>
              <a:spLocks noChangeShapeType="1"/>
            </p:cNvSpPr>
            <p:nvPr/>
          </p:nvSpPr>
          <p:spPr bwMode="auto">
            <a:xfrm>
              <a:off x="6945" y="2556"/>
              <a:ext cx="10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911" name="Line 130"/>
            <p:cNvSpPr>
              <a:spLocks noChangeShapeType="1"/>
            </p:cNvSpPr>
            <p:nvPr/>
          </p:nvSpPr>
          <p:spPr bwMode="auto">
            <a:xfrm>
              <a:off x="6945" y="2556"/>
              <a:ext cx="0" cy="1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912" name="Rectangle 131"/>
            <p:cNvSpPr>
              <a:spLocks noChangeArrowheads="1"/>
            </p:cNvSpPr>
            <p:nvPr/>
          </p:nvSpPr>
          <p:spPr bwMode="auto">
            <a:xfrm>
              <a:off x="6955" y="2556"/>
              <a:ext cx="1656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913" name="Line 132"/>
            <p:cNvSpPr>
              <a:spLocks noChangeShapeType="1"/>
            </p:cNvSpPr>
            <p:nvPr/>
          </p:nvSpPr>
          <p:spPr bwMode="auto">
            <a:xfrm>
              <a:off x="6955" y="2556"/>
              <a:ext cx="165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914" name="Rectangle 133"/>
            <p:cNvSpPr>
              <a:spLocks noChangeArrowheads="1"/>
            </p:cNvSpPr>
            <p:nvPr/>
          </p:nvSpPr>
          <p:spPr bwMode="auto">
            <a:xfrm>
              <a:off x="8611" y="2263"/>
              <a:ext cx="11" cy="29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915" name="Line 134"/>
            <p:cNvSpPr>
              <a:spLocks noChangeShapeType="1"/>
            </p:cNvSpPr>
            <p:nvPr/>
          </p:nvSpPr>
          <p:spPr bwMode="auto">
            <a:xfrm>
              <a:off x="8611" y="2263"/>
              <a:ext cx="0" cy="293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916" name="Rectangle 135"/>
            <p:cNvSpPr>
              <a:spLocks noChangeArrowheads="1"/>
            </p:cNvSpPr>
            <p:nvPr/>
          </p:nvSpPr>
          <p:spPr bwMode="auto">
            <a:xfrm>
              <a:off x="8611" y="2556"/>
              <a:ext cx="11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917" name="Line 136"/>
            <p:cNvSpPr>
              <a:spLocks noChangeShapeType="1"/>
            </p:cNvSpPr>
            <p:nvPr/>
          </p:nvSpPr>
          <p:spPr bwMode="auto">
            <a:xfrm>
              <a:off x="8611" y="2556"/>
              <a:ext cx="1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918" name="Line 137"/>
            <p:cNvSpPr>
              <a:spLocks noChangeShapeType="1"/>
            </p:cNvSpPr>
            <p:nvPr/>
          </p:nvSpPr>
          <p:spPr bwMode="auto">
            <a:xfrm>
              <a:off x="8611" y="2556"/>
              <a:ext cx="0" cy="1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919" name="Rectangle 138"/>
            <p:cNvSpPr>
              <a:spLocks noChangeArrowheads="1"/>
            </p:cNvSpPr>
            <p:nvPr/>
          </p:nvSpPr>
          <p:spPr bwMode="auto">
            <a:xfrm>
              <a:off x="8611" y="2556"/>
              <a:ext cx="11" cy="1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800">
                <a:latin typeface="Arial" panose="020B0604020202020204" pitchFamily="34" charset="0"/>
              </a:endParaRPr>
            </a:p>
          </p:txBody>
        </p:sp>
        <p:sp>
          <p:nvSpPr>
            <p:cNvPr id="34920" name="Line 139"/>
            <p:cNvSpPr>
              <a:spLocks noChangeShapeType="1"/>
            </p:cNvSpPr>
            <p:nvPr/>
          </p:nvSpPr>
          <p:spPr bwMode="auto">
            <a:xfrm>
              <a:off x="8611" y="2556"/>
              <a:ext cx="11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921" name="Line 140"/>
            <p:cNvSpPr>
              <a:spLocks noChangeShapeType="1"/>
            </p:cNvSpPr>
            <p:nvPr/>
          </p:nvSpPr>
          <p:spPr bwMode="auto">
            <a:xfrm>
              <a:off x="8611" y="2556"/>
              <a:ext cx="0" cy="1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922" name="Rectangle 141"/>
            <p:cNvSpPr>
              <a:spLocks noChangeArrowheads="1"/>
            </p:cNvSpPr>
            <p:nvPr/>
          </p:nvSpPr>
          <p:spPr bwMode="auto">
            <a:xfrm>
              <a:off x="6044" y="2564"/>
              <a:ext cx="53" cy="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200" b="1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  <a:endParaRPr lang="en-AU" altLang="en-US" sz="700">
                <a:latin typeface="Arial" panose="020B0604020202020204" pitchFamily="34" charset="0"/>
              </a:endParaRPr>
            </a:p>
          </p:txBody>
        </p:sp>
      </p:grpSp>
      <p:grpSp>
        <p:nvGrpSpPr>
          <p:cNvPr id="34824" name="Group 142"/>
          <p:cNvGrpSpPr>
            <a:grpSpLocks/>
          </p:cNvGrpSpPr>
          <p:nvPr/>
        </p:nvGrpSpPr>
        <p:grpSpPr bwMode="auto">
          <a:xfrm>
            <a:off x="395288" y="3292475"/>
            <a:ext cx="3054350" cy="3354388"/>
            <a:chOff x="714" y="2322"/>
            <a:chExt cx="2020" cy="2286"/>
          </a:xfrm>
        </p:grpSpPr>
        <p:sp>
          <p:nvSpPr>
            <p:cNvPr id="34828" name="Text Box 143"/>
            <p:cNvSpPr txBox="1">
              <a:spLocks noChangeArrowheads="1"/>
            </p:cNvSpPr>
            <p:nvPr/>
          </p:nvSpPr>
          <p:spPr bwMode="auto">
            <a:xfrm>
              <a:off x="714" y="3451"/>
              <a:ext cx="225" cy="1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100" b="1">
                  <a:latin typeface="Arial" panose="020B0604020202020204" pitchFamily="34" charset="0"/>
                </a:rPr>
                <a:t>51</a:t>
              </a:r>
            </a:p>
          </p:txBody>
        </p:sp>
        <p:sp>
          <p:nvSpPr>
            <p:cNvPr id="34829" name="Text Box 144"/>
            <p:cNvSpPr txBox="1">
              <a:spLocks noChangeArrowheads="1"/>
            </p:cNvSpPr>
            <p:nvPr/>
          </p:nvSpPr>
          <p:spPr bwMode="auto">
            <a:xfrm>
              <a:off x="714" y="3814"/>
              <a:ext cx="225" cy="1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100" b="1">
                  <a:latin typeface="Arial" panose="020B0604020202020204" pitchFamily="34" charset="0"/>
                </a:rPr>
                <a:t>39</a:t>
              </a:r>
            </a:p>
          </p:txBody>
        </p:sp>
        <p:sp>
          <p:nvSpPr>
            <p:cNvPr id="34830" name="Text Box 145"/>
            <p:cNvSpPr txBox="1">
              <a:spLocks noChangeArrowheads="1"/>
            </p:cNvSpPr>
            <p:nvPr/>
          </p:nvSpPr>
          <p:spPr bwMode="auto">
            <a:xfrm>
              <a:off x="714" y="3192"/>
              <a:ext cx="225" cy="1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100" b="1">
                  <a:latin typeface="Arial" panose="020B0604020202020204" pitchFamily="34" charset="0"/>
                </a:rPr>
                <a:t>64</a:t>
              </a:r>
            </a:p>
          </p:txBody>
        </p:sp>
        <p:pic>
          <p:nvPicPr>
            <p:cNvPr id="34831" name="Picture 146" descr="optiE2 purification gel1 2508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351" t="22736" r="23648"/>
            <a:stretch>
              <a:fillRect/>
            </a:stretch>
          </p:blipFill>
          <p:spPr bwMode="auto">
            <a:xfrm>
              <a:off x="1584" y="2903"/>
              <a:ext cx="414" cy="17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32" name="Picture 147" descr="figure 1 PAGE-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594" b="20560"/>
            <a:stretch>
              <a:fillRect/>
            </a:stretch>
          </p:blipFill>
          <p:spPr bwMode="auto">
            <a:xfrm>
              <a:off x="1989" y="2903"/>
              <a:ext cx="356" cy="17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33" name="Text Box 148"/>
            <p:cNvSpPr txBox="1">
              <a:spLocks noChangeArrowheads="1"/>
            </p:cNvSpPr>
            <p:nvPr/>
          </p:nvSpPr>
          <p:spPr bwMode="auto">
            <a:xfrm rot="-5400000">
              <a:off x="1148" y="2515"/>
              <a:ext cx="543" cy="2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3787775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700" b="1">
                  <a:latin typeface="Arial" panose="020B0604020202020204" pitchFamily="34" charset="0"/>
                </a:rPr>
                <a:t>oE2-S</a:t>
              </a:r>
            </a:p>
          </p:txBody>
        </p:sp>
        <p:sp>
          <p:nvSpPr>
            <p:cNvPr id="34834" name="Text Box 149"/>
            <p:cNvSpPr txBox="1">
              <a:spLocks noChangeArrowheads="1"/>
            </p:cNvSpPr>
            <p:nvPr/>
          </p:nvSpPr>
          <p:spPr bwMode="auto">
            <a:xfrm rot="-5400000">
              <a:off x="1517" y="2496"/>
              <a:ext cx="580" cy="2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3787775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700" b="1">
                  <a:latin typeface="Arial" panose="020B0604020202020204" pitchFamily="34" charset="0"/>
                </a:rPr>
                <a:t>oE2+S</a:t>
              </a:r>
            </a:p>
          </p:txBody>
        </p:sp>
        <p:pic>
          <p:nvPicPr>
            <p:cNvPr id="34835" name="Picture 150" descr="optiE2 purification gel1 2508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736" r="71097"/>
            <a:stretch>
              <a:fillRect/>
            </a:stretch>
          </p:blipFill>
          <p:spPr bwMode="auto">
            <a:xfrm>
              <a:off x="882" y="2903"/>
              <a:ext cx="704" cy="17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36" name="Text Box 151"/>
            <p:cNvSpPr txBox="1">
              <a:spLocks noChangeArrowheads="1"/>
            </p:cNvSpPr>
            <p:nvPr/>
          </p:nvSpPr>
          <p:spPr bwMode="auto">
            <a:xfrm rot="-5400000">
              <a:off x="1883" y="2546"/>
              <a:ext cx="479" cy="2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3787775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700" b="1">
                  <a:latin typeface="Arial" panose="020B0604020202020204" pitchFamily="34" charset="0"/>
                </a:rPr>
                <a:t>E2T1</a:t>
              </a:r>
            </a:p>
          </p:txBody>
        </p:sp>
        <p:sp>
          <p:nvSpPr>
            <p:cNvPr id="34837" name="Text Box 152"/>
            <p:cNvSpPr txBox="1">
              <a:spLocks noChangeArrowheads="1"/>
            </p:cNvSpPr>
            <p:nvPr/>
          </p:nvSpPr>
          <p:spPr bwMode="auto">
            <a:xfrm>
              <a:off x="1027" y="2677"/>
              <a:ext cx="240" cy="2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defTabSz="3787775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defTabSz="3787775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defTabSz="3787775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3787775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700" b="1">
                  <a:latin typeface="Arial" panose="020B0604020202020204" pitchFamily="34" charset="0"/>
                </a:rPr>
                <a:t>M</a:t>
              </a:r>
            </a:p>
          </p:txBody>
        </p:sp>
        <p:sp>
          <p:nvSpPr>
            <p:cNvPr id="34838" name="Line 153"/>
            <p:cNvSpPr>
              <a:spLocks noChangeShapeType="1"/>
            </p:cNvSpPr>
            <p:nvPr/>
          </p:nvSpPr>
          <p:spPr bwMode="auto">
            <a:xfrm>
              <a:off x="779" y="3534"/>
              <a:ext cx="218" cy="0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39" name="Line 154"/>
            <p:cNvSpPr>
              <a:spLocks noChangeShapeType="1"/>
            </p:cNvSpPr>
            <p:nvPr/>
          </p:nvSpPr>
          <p:spPr bwMode="auto">
            <a:xfrm>
              <a:off x="1581" y="3794"/>
              <a:ext cx="164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40" name="Text Box 155"/>
            <p:cNvSpPr txBox="1">
              <a:spLocks noChangeArrowheads="1"/>
            </p:cNvSpPr>
            <p:nvPr/>
          </p:nvSpPr>
          <p:spPr bwMode="auto">
            <a:xfrm>
              <a:off x="1555" y="3787"/>
              <a:ext cx="417" cy="1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200" b="1">
                  <a:latin typeface="Arial" panose="020B0604020202020204" pitchFamily="34" charset="0"/>
                </a:rPr>
                <a:t>41kDa</a:t>
              </a:r>
            </a:p>
          </p:txBody>
        </p:sp>
        <p:sp>
          <p:nvSpPr>
            <p:cNvPr id="34841" name="Line 156"/>
            <p:cNvSpPr>
              <a:spLocks noChangeShapeType="1"/>
            </p:cNvSpPr>
            <p:nvPr/>
          </p:nvSpPr>
          <p:spPr bwMode="auto">
            <a:xfrm>
              <a:off x="2347" y="3497"/>
              <a:ext cx="164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42" name="Text Box 157"/>
            <p:cNvSpPr txBox="1">
              <a:spLocks noChangeArrowheads="1"/>
            </p:cNvSpPr>
            <p:nvPr/>
          </p:nvSpPr>
          <p:spPr bwMode="auto">
            <a:xfrm>
              <a:off x="2317" y="3525"/>
              <a:ext cx="417" cy="1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200" b="1">
                  <a:latin typeface="Arial" panose="020B0604020202020204" pitchFamily="34" charset="0"/>
                </a:rPr>
                <a:t>51kDa</a:t>
              </a:r>
            </a:p>
          </p:txBody>
        </p:sp>
        <p:sp>
          <p:nvSpPr>
            <p:cNvPr id="34843" name="Line 158"/>
            <p:cNvSpPr>
              <a:spLocks noChangeShapeType="1"/>
            </p:cNvSpPr>
            <p:nvPr/>
          </p:nvSpPr>
          <p:spPr bwMode="auto">
            <a:xfrm>
              <a:off x="884" y="3279"/>
              <a:ext cx="95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44" name="Line 159"/>
            <p:cNvSpPr>
              <a:spLocks noChangeShapeType="1"/>
            </p:cNvSpPr>
            <p:nvPr/>
          </p:nvSpPr>
          <p:spPr bwMode="auto">
            <a:xfrm>
              <a:off x="884" y="3895"/>
              <a:ext cx="95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45" name="Line 160"/>
            <p:cNvSpPr>
              <a:spLocks noChangeShapeType="1"/>
            </p:cNvSpPr>
            <p:nvPr/>
          </p:nvSpPr>
          <p:spPr bwMode="auto">
            <a:xfrm>
              <a:off x="884" y="3537"/>
              <a:ext cx="95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46" name="Line 161"/>
            <p:cNvSpPr>
              <a:spLocks noChangeShapeType="1"/>
            </p:cNvSpPr>
            <p:nvPr/>
          </p:nvSpPr>
          <p:spPr bwMode="auto">
            <a:xfrm flipH="1">
              <a:off x="1400" y="3501"/>
              <a:ext cx="163" cy="0"/>
            </a:xfrm>
            <a:prstGeom prst="line">
              <a:avLst/>
            </a:prstGeom>
            <a:noFill/>
            <a:ln w="31750">
              <a:solidFill>
                <a:schemeClr val="tx1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AU"/>
            </a:p>
          </p:txBody>
        </p:sp>
        <p:sp>
          <p:nvSpPr>
            <p:cNvPr id="34847" name="Text Box 162"/>
            <p:cNvSpPr txBox="1">
              <a:spLocks noChangeArrowheads="1"/>
            </p:cNvSpPr>
            <p:nvPr/>
          </p:nvSpPr>
          <p:spPr bwMode="auto">
            <a:xfrm>
              <a:off x="1041" y="3389"/>
              <a:ext cx="416" cy="1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AU" altLang="en-US" sz="1200" b="1">
                  <a:latin typeface="Arial" panose="020B0604020202020204" pitchFamily="34" charset="0"/>
                </a:rPr>
                <a:t>51kDa</a:t>
              </a:r>
            </a:p>
          </p:txBody>
        </p:sp>
      </p:grpSp>
      <p:sp>
        <p:nvSpPr>
          <p:cNvPr id="34825" name="Text Box 163"/>
          <p:cNvSpPr txBox="1">
            <a:spLocks noChangeArrowheads="1"/>
          </p:cNvSpPr>
          <p:nvPr/>
        </p:nvSpPr>
        <p:spPr bwMode="auto">
          <a:xfrm>
            <a:off x="4643438" y="2781300"/>
            <a:ext cx="4013200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41148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1148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114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1148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1148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AU" altLang="en-US" sz="1700" b="1" u="sng">
                <a:latin typeface="Arial" panose="020B0604020202020204" pitchFamily="34" charset="0"/>
              </a:rPr>
              <a:t>Protein Yield per L culture</a:t>
            </a:r>
          </a:p>
        </p:txBody>
      </p:sp>
      <p:sp>
        <p:nvSpPr>
          <p:cNvPr id="34826" name="Text Box 164"/>
          <p:cNvSpPr txBox="1">
            <a:spLocks noChangeArrowheads="1"/>
          </p:cNvSpPr>
          <p:nvPr/>
        </p:nvSpPr>
        <p:spPr bwMode="auto">
          <a:xfrm>
            <a:off x="63500" y="63500"/>
            <a:ext cx="3941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400" b="1">
                <a:latin typeface="Arial" panose="020B0604020202020204" pitchFamily="34" charset="0"/>
              </a:rPr>
              <a:t>Expression of E2 proteins</a:t>
            </a:r>
            <a:endParaRPr lang="en-AU" altLang="en-US" sz="2400">
              <a:latin typeface="Arial" panose="020B0604020202020204" pitchFamily="34" charset="0"/>
            </a:endParaRPr>
          </a:p>
        </p:txBody>
      </p:sp>
      <p:sp>
        <p:nvSpPr>
          <p:cNvPr id="34827" name="Text Box 165"/>
          <p:cNvSpPr txBox="1">
            <a:spLocks noChangeArrowheads="1"/>
          </p:cNvSpPr>
          <p:nvPr/>
        </p:nvSpPr>
        <p:spPr bwMode="auto">
          <a:xfrm>
            <a:off x="4167188" y="6592888"/>
            <a:ext cx="448020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1400" dirty="0">
                <a:latin typeface="Arial" panose="020B0604020202020204" pitchFamily="34" charset="0"/>
              </a:rPr>
              <a:t>* Cavallaro, Mitter  </a:t>
            </a:r>
            <a:r>
              <a:rPr lang="en-AU" altLang="en-US" sz="1400" i="1" dirty="0">
                <a:latin typeface="Arial" panose="020B0604020202020204" pitchFamily="34" charset="0"/>
              </a:rPr>
              <a:t>et al. </a:t>
            </a:r>
            <a:r>
              <a:rPr lang="en-AU" altLang="en-US" sz="1400" dirty="0">
                <a:latin typeface="Arial" panose="020B0604020202020204" pitchFamily="34" charset="0"/>
              </a:rPr>
              <a:t> 2011, </a:t>
            </a:r>
            <a:r>
              <a:rPr lang="en-AU" altLang="en-US" sz="1400" i="1" dirty="0">
                <a:latin typeface="Arial" panose="020B0604020202020204" pitchFamily="34" charset="0"/>
              </a:rPr>
              <a:t>Microbial Cell </a:t>
            </a:r>
            <a:r>
              <a:rPr lang="en-AU" altLang="en-US" sz="1400" i="1" dirty="0" smtClean="0">
                <a:latin typeface="Arial" panose="020B0604020202020204" pitchFamily="34" charset="0"/>
              </a:rPr>
              <a:t>factories</a:t>
            </a:r>
            <a:endParaRPr lang="en-AU" altLang="en-US" sz="1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039813"/>
            <a:ext cx="2736850" cy="421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Rectangle 7"/>
          <p:cNvSpPr>
            <a:spLocks noChangeArrowheads="1"/>
          </p:cNvSpPr>
          <p:nvPr/>
        </p:nvSpPr>
        <p:spPr bwMode="auto">
          <a:xfrm>
            <a:off x="250825" y="5314950"/>
            <a:ext cx="4572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en-AU" altLang="en-US" sz="16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morphology and microstructure of HMSA observed by (a) SEM and (b) TEM.</a:t>
            </a:r>
            <a:endParaRPr lang="en-AU" altLang="en-US" sz="16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844" name="TextBox 10"/>
          <p:cNvSpPr txBox="1">
            <a:spLocks noChangeArrowheads="1"/>
          </p:cNvSpPr>
          <p:nvPr/>
        </p:nvSpPr>
        <p:spPr bwMode="auto">
          <a:xfrm>
            <a:off x="0" y="223838"/>
            <a:ext cx="9220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800" dirty="0">
                <a:solidFill>
                  <a:srgbClr val="C00000"/>
                </a:solidFill>
                <a:latin typeface="Arial" panose="020B0604020202020204" pitchFamily="34" charset="0"/>
              </a:rPr>
              <a:t> Amino functionalised Hollow Mesoporous Silica (HMSA)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40200" y="1624013"/>
            <a:ext cx="3744913" cy="3046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AU" sz="2400" dirty="0"/>
              <a:t>Size 120 nm</a:t>
            </a:r>
          </a:p>
          <a:p>
            <a:pPr>
              <a:defRPr/>
            </a:pPr>
            <a:endParaRPr lang="en-AU" sz="24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AU" sz="2400" dirty="0"/>
              <a:t>Shell Thickness 20 nm</a:t>
            </a:r>
          </a:p>
          <a:p>
            <a:pPr>
              <a:defRPr/>
            </a:pPr>
            <a:endParaRPr lang="en-AU" sz="24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AU" sz="2400" dirty="0"/>
              <a:t>Entrance size 2-3nm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AU" sz="24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AU" sz="2400" dirty="0"/>
              <a:t>E2 adsorption 80µg/mg of particles</a:t>
            </a:r>
          </a:p>
        </p:txBody>
      </p:sp>
      <p:sp>
        <p:nvSpPr>
          <p:cNvPr id="35846" name="TextBox 3"/>
          <p:cNvSpPr txBox="1">
            <a:spLocks noChangeArrowheads="1"/>
          </p:cNvSpPr>
          <p:nvPr/>
        </p:nvSpPr>
        <p:spPr bwMode="auto">
          <a:xfrm>
            <a:off x="5795963" y="6381750"/>
            <a:ext cx="31353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400" dirty="0">
                <a:latin typeface="Arial" panose="020B0604020202020204" pitchFamily="34" charset="0"/>
              </a:rPr>
              <a:t>Mahony, Mitter et al, </a:t>
            </a:r>
            <a:r>
              <a:rPr lang="en-AU" altLang="en-US" sz="1400" i="1" dirty="0">
                <a:latin typeface="Arial" panose="020B0604020202020204" pitchFamily="34" charset="0"/>
              </a:rPr>
              <a:t>Nanoscale</a:t>
            </a:r>
            <a:r>
              <a:rPr lang="en-AU" altLang="en-US" sz="1400" dirty="0">
                <a:latin typeface="Arial" panose="020B0604020202020204" pitchFamily="34" charset="0"/>
              </a:rPr>
              <a:t>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/>
          <p:cNvSpPr>
            <a:spLocks noChangeArrowheads="1"/>
          </p:cNvSpPr>
          <p:nvPr/>
        </p:nvSpPr>
        <p:spPr bwMode="auto">
          <a:xfrm>
            <a:off x="971550" y="17463"/>
            <a:ext cx="705643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Antibody response in mice for Opti-E2:HMSA nanoparticles after 3 subcutaneous injections</a:t>
            </a:r>
            <a:endParaRPr lang="en-AU" altLang="en-US" sz="2800" dirty="0">
              <a:solidFill>
                <a:srgbClr val="C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869" name="TextBox 6"/>
          <p:cNvSpPr txBox="1">
            <a:spLocks noChangeArrowheads="1"/>
          </p:cNvSpPr>
          <p:nvPr/>
        </p:nvSpPr>
        <p:spPr bwMode="auto">
          <a:xfrm>
            <a:off x="5795963" y="6381750"/>
            <a:ext cx="31353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400">
                <a:latin typeface="Arial" panose="020B0604020202020204" pitchFamily="34" charset="0"/>
              </a:rPr>
              <a:t>Mahony, Mitter et al, Nanoscale 2014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96979" y="1342430"/>
            <a:ext cx="7865313" cy="4613791"/>
            <a:chOff x="179388" y="1083747"/>
            <a:chExt cx="5783301" cy="4613791"/>
          </a:xfrm>
        </p:grpSpPr>
        <p:pic>
          <p:nvPicPr>
            <p:cNvPr id="36866" name="Picture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388" y="1268413"/>
              <a:ext cx="5400675" cy="4429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683568" y="1083747"/>
              <a:ext cx="22493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800" dirty="0" smtClean="0"/>
                <a:t> 50ug Opti-E2-QuilA</a:t>
              </a:r>
              <a:endParaRPr lang="en-AU" sz="18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546643" y="1083747"/>
              <a:ext cx="24160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800" dirty="0" smtClean="0"/>
                <a:t> 20 </a:t>
              </a:r>
              <a:r>
                <a:rPr lang="en-AU" sz="1800" dirty="0" err="1" smtClean="0"/>
                <a:t>ug</a:t>
              </a:r>
              <a:r>
                <a:rPr lang="en-AU" sz="1800" dirty="0" smtClean="0"/>
                <a:t> Opti-E2-HMSA</a:t>
              </a:r>
              <a:endParaRPr lang="en-AU" sz="18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971550" y="3482975"/>
              <a:ext cx="13260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800" dirty="0" smtClean="0"/>
                <a:t>HMSA only</a:t>
              </a:r>
              <a:endParaRPr lang="en-AU" sz="18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581648" y="3482975"/>
              <a:ext cx="11730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sz="1800" dirty="0" smtClean="0"/>
                <a:t>Unimmunised</a:t>
              </a:r>
              <a:endParaRPr lang="en-AU" sz="18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59641"/>
            <a:ext cx="7560840" cy="411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TextBox 4"/>
          <p:cNvSpPr txBox="1">
            <a:spLocks noChangeArrowheads="1"/>
          </p:cNvSpPr>
          <p:nvPr/>
        </p:nvSpPr>
        <p:spPr bwMode="auto">
          <a:xfrm>
            <a:off x="5795963" y="6381750"/>
            <a:ext cx="31353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400" dirty="0">
                <a:latin typeface="Arial" panose="020B0604020202020204" pitchFamily="34" charset="0"/>
              </a:rPr>
              <a:t>Mahony, Mitter et al, </a:t>
            </a:r>
            <a:r>
              <a:rPr lang="en-AU" altLang="en-US" sz="1400" i="1" dirty="0">
                <a:latin typeface="Arial" panose="020B0604020202020204" pitchFamily="34" charset="0"/>
              </a:rPr>
              <a:t>Nanoscale</a:t>
            </a:r>
            <a:r>
              <a:rPr lang="en-AU" altLang="en-US" sz="1400" dirty="0">
                <a:latin typeface="Arial" panose="020B0604020202020204" pitchFamily="34" charset="0"/>
              </a:rPr>
              <a:t> 2014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971550" y="519784"/>
            <a:ext cx="705643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IFN-</a:t>
            </a:r>
            <a:r>
              <a:rPr lang="en-GB" altLang="en-US" sz="2800" dirty="0" smtClean="0">
                <a:solidFill>
                  <a:srgbClr val="C00000"/>
                </a:solidFill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 g</a:t>
            </a:r>
            <a:r>
              <a:rPr lang="en-AU" alt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mice for Opti-E2:HMSA nanoparticles after 3 subcutaneous injections</a:t>
            </a:r>
            <a:endParaRPr lang="en-AU" altLang="en-US" sz="2800" dirty="0">
              <a:solidFill>
                <a:srgbClr val="C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 smtClean="0">
                <a:ea typeface="ＭＳ Ｐゴシック" panose="020B0600070205080204" pitchFamily="34" charset="-128"/>
              </a:rPr>
              <a:t> </a:t>
            </a:r>
          </a:p>
        </p:txBody>
      </p:sp>
      <p:sp>
        <p:nvSpPr>
          <p:cNvPr id="38915" name="Rectangle 4"/>
          <p:cNvSpPr>
            <a:spLocks noGrp="1" noChangeArrowheads="1"/>
          </p:cNvSpPr>
          <p:nvPr>
            <p:ph idx="1"/>
          </p:nvPr>
        </p:nvSpPr>
        <p:spPr>
          <a:xfrm>
            <a:off x="317897" y="1738701"/>
            <a:ext cx="8229600" cy="4525962"/>
          </a:xfrm>
        </p:spPr>
        <p:txBody>
          <a:bodyPr/>
          <a:lstStyle/>
          <a:p>
            <a:pPr eaLnBrk="1" hangingPunct="1"/>
            <a:r>
              <a:rPr lang="en-AU" altLang="en-US" dirty="0" smtClean="0">
                <a:solidFill>
                  <a:srgbClr val="CC3300"/>
                </a:solidFill>
                <a:ea typeface="ＭＳ Ｐゴシック" panose="020B0600070205080204" pitchFamily="34" charset="-128"/>
              </a:rPr>
              <a:t> </a:t>
            </a:r>
          </a:p>
        </p:txBody>
      </p:sp>
      <p:sp>
        <p:nvSpPr>
          <p:cNvPr id="38916" name="Rectangle 3"/>
          <p:cNvSpPr>
            <a:spLocks noChangeArrowheads="1"/>
          </p:cNvSpPr>
          <p:nvPr/>
        </p:nvSpPr>
        <p:spPr bwMode="auto">
          <a:xfrm>
            <a:off x="820424" y="361180"/>
            <a:ext cx="709675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buNone/>
            </a:pPr>
            <a:r>
              <a:rPr lang="en-AU" altLang="en-US" dirty="0">
                <a:solidFill>
                  <a:srgbClr val="CC3300"/>
                </a:solidFill>
              </a:rPr>
              <a:t> </a:t>
            </a:r>
            <a:r>
              <a:rPr lang="en-AU" altLang="en-US" b="1" dirty="0">
                <a:solidFill>
                  <a:srgbClr val="CC3300"/>
                </a:solidFill>
              </a:rPr>
              <a:t>THE NEW GENERATION </a:t>
            </a:r>
            <a:r>
              <a:rPr lang="en-AU" altLang="en-US" b="1" dirty="0" smtClean="0">
                <a:solidFill>
                  <a:srgbClr val="CC3300"/>
                </a:solidFill>
              </a:rPr>
              <a:t>SILICA </a:t>
            </a:r>
            <a:r>
              <a:rPr lang="en-AU" altLang="en-US" b="1" dirty="0">
                <a:solidFill>
                  <a:srgbClr val="CC3300"/>
                </a:solidFill>
              </a:rPr>
              <a:t>VESICLES</a:t>
            </a:r>
          </a:p>
        </p:txBody>
      </p:sp>
      <p:pic>
        <p:nvPicPr>
          <p:cNvPr id="38917" name="Picture 5" descr="cow_vaccin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707016"/>
            <a:ext cx="3312368" cy="2744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9" name="Picture 7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603" y="7453926"/>
            <a:ext cx="3903966" cy="4089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21" name="Picture 9" descr="http://ecx.images-amazon.com/images/I/31sKiAm6LbL._SX300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26" y="1436122"/>
            <a:ext cx="3602824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2383246" y="4753929"/>
            <a:ext cx="4895850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AU" altLang="en-US" sz="2000" dirty="0">
                <a:latin typeface="Arial" panose="020B0604020202020204" pitchFamily="34" charset="0"/>
              </a:rPr>
              <a:t>Sized for endocytosis (~50 nm)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AU" altLang="en-US" sz="2000" dirty="0">
                <a:latin typeface="Arial" panose="020B0604020202020204" pitchFamily="34" charset="0"/>
              </a:rPr>
              <a:t>Large internal cavity for high payload</a:t>
            </a: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AU" altLang="en-US" sz="2000" dirty="0" err="1">
                <a:latin typeface="Arial" panose="020B0604020202020204" pitchFamily="34" charset="0"/>
              </a:rPr>
              <a:t>Tunable</a:t>
            </a:r>
            <a:r>
              <a:rPr lang="en-AU" altLang="en-US" sz="2000" dirty="0">
                <a:latin typeface="Arial" panose="020B0604020202020204" pitchFamily="34" charset="0"/>
              </a:rPr>
              <a:t> </a:t>
            </a:r>
            <a:r>
              <a:rPr lang="en-AU" altLang="en-US" sz="2000" dirty="0" smtClean="0">
                <a:latin typeface="Arial" panose="020B0604020202020204" pitchFamily="34" charset="0"/>
              </a:rPr>
              <a:t>entrance size ( 2 - 20nm)</a:t>
            </a:r>
            <a:endParaRPr lang="en-AU" altLang="en-US" sz="2000" dirty="0"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</a:pPr>
            <a:r>
              <a:rPr lang="en-AU" altLang="en-US" sz="2000" dirty="0">
                <a:latin typeface="Arial" panose="020B0604020202020204" pitchFamily="34" charset="0"/>
              </a:rPr>
              <a:t>Low cost, scalable manufacture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0" y="-330201"/>
            <a:ext cx="9144000" cy="1325563"/>
          </a:xfrm>
        </p:spPr>
        <p:txBody>
          <a:bodyPr/>
          <a:lstStyle/>
          <a:p>
            <a:r>
              <a:rPr lang="en-AU" altLang="en-US" sz="3600" b="1" dirty="0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 </a:t>
            </a:r>
            <a:r>
              <a:rPr lang="en-AU" altLang="en-US" sz="4000" b="1" dirty="0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Hollow Silica Vesicles - SVs</a:t>
            </a:r>
          </a:p>
        </p:txBody>
      </p:sp>
      <p:pic>
        <p:nvPicPr>
          <p:cNvPr id="39941" name="Content Placeholder 4" descr="Figure1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24" b="73801"/>
          <a:stretch>
            <a:fillRect/>
          </a:stretch>
        </p:blipFill>
        <p:spPr>
          <a:xfrm>
            <a:off x="203930" y="4528485"/>
            <a:ext cx="4702236" cy="1744566"/>
          </a:xfrm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370775"/>
            <a:ext cx="3387725" cy="329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248052" y="995362"/>
            <a:ext cx="4391163" cy="3256150"/>
            <a:chOff x="395536" y="995362"/>
            <a:chExt cx="4176464" cy="3097500"/>
          </a:xfrm>
        </p:grpSpPr>
        <p:pic>
          <p:nvPicPr>
            <p:cNvPr id="39942" name="Picture 12" descr="Description: TOC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995362"/>
              <a:ext cx="4176464" cy="2218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43" name="Rectangle 19"/>
            <p:cNvSpPr>
              <a:spLocks noChangeArrowheads="1"/>
            </p:cNvSpPr>
            <p:nvPr/>
          </p:nvSpPr>
          <p:spPr bwMode="auto">
            <a:xfrm>
              <a:off x="617769" y="3508087"/>
              <a:ext cx="363562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zh-CN" sz="1600" b="1" dirty="0">
                  <a:solidFill>
                    <a:srgbClr val="000000"/>
                  </a:solidFill>
                  <a:ea typeface="宋体" panose="02010600030101010101" pitchFamily="2" charset="-122"/>
                </a:rPr>
                <a:t>T1: Formation of vesicular structure;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1600" b="1" dirty="0">
                  <a:solidFill>
                    <a:srgbClr val="000000"/>
                  </a:solidFill>
                  <a:ea typeface="宋体" panose="02010600030101010101" pitchFamily="2" charset="-122"/>
                </a:rPr>
                <a:t>T2: fine control over the entrance size.</a:t>
              </a:r>
              <a:endParaRPr lang="zh-CN" altLang="en-US" sz="1600" b="1" dirty="0">
                <a:solidFill>
                  <a:srgbClr val="00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39944" name="Rectangle 20"/>
          <p:cNvSpPr>
            <a:spLocks noChangeArrowheads="1"/>
          </p:cNvSpPr>
          <p:nvPr/>
        </p:nvSpPr>
        <p:spPr bwMode="auto">
          <a:xfrm>
            <a:off x="3433763" y="6550025"/>
            <a:ext cx="57562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zh-CN" sz="1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Mitter, Yu et al. PAT-02125-AU-01, Zhang, </a:t>
            </a:r>
            <a:r>
              <a:rPr lang="fr-FR" altLang="zh-CN" sz="1400" dirty="0" smtClean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Mitter, Yu </a:t>
            </a:r>
            <a:r>
              <a:rPr lang="fr-FR" altLang="zh-CN" sz="14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et al </a:t>
            </a:r>
            <a:r>
              <a:rPr lang="fr-FR" altLang="zh-CN" sz="1400" i="1" dirty="0" smtClean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Small </a:t>
            </a:r>
            <a:r>
              <a:rPr lang="fr-FR" altLang="zh-CN" sz="1400" dirty="0" smtClean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2014</a:t>
            </a:r>
            <a:endParaRPr lang="zh-CN" altLang="en-US" sz="1400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6164"/>
            <a:ext cx="6336704" cy="40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TextBox 6"/>
          <p:cNvSpPr txBox="1">
            <a:spLocks noChangeArrowheads="1"/>
          </p:cNvSpPr>
          <p:nvPr/>
        </p:nvSpPr>
        <p:spPr bwMode="auto">
          <a:xfrm>
            <a:off x="467544" y="5313005"/>
            <a:ext cx="80025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>
                <a:solidFill>
                  <a:srgbClr val="000000"/>
                </a:solidFill>
              </a:rPr>
              <a:t>                         </a:t>
            </a:r>
            <a:r>
              <a:rPr lang="en-GB" altLang="en-US" sz="1800" b="1" u="sng" dirty="0">
                <a:solidFill>
                  <a:srgbClr val="000000"/>
                </a:solidFill>
              </a:rPr>
              <a:t>  Adsorption amount of oE2 protein on the different SVs.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rgbClr val="000000"/>
              </a:solidFill>
            </a:endParaRPr>
          </a:p>
        </p:txBody>
      </p:sp>
      <p:sp>
        <p:nvSpPr>
          <p:cNvPr id="43012" name="TextBox 8"/>
          <p:cNvSpPr txBox="1">
            <a:spLocks noChangeArrowheads="1"/>
          </p:cNvSpPr>
          <p:nvPr/>
        </p:nvSpPr>
        <p:spPr bwMode="auto">
          <a:xfrm>
            <a:off x="900113" y="115888"/>
            <a:ext cx="651793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4000" b="1" dirty="0">
                <a:solidFill>
                  <a:srgbClr val="C00000"/>
                </a:solidFill>
              </a:rPr>
              <a:t>  BVDV </a:t>
            </a:r>
            <a:r>
              <a:rPr lang="en-GB" altLang="en-US" sz="4000" b="1" dirty="0" smtClean="0">
                <a:solidFill>
                  <a:srgbClr val="C00000"/>
                </a:solidFill>
              </a:rPr>
              <a:t>oE2 </a:t>
            </a:r>
            <a:r>
              <a:rPr lang="en-GB" altLang="en-US" sz="4000" b="1" dirty="0">
                <a:solidFill>
                  <a:srgbClr val="C00000"/>
                </a:solidFill>
              </a:rPr>
              <a:t>Adsorption on SV</a:t>
            </a:r>
            <a:r>
              <a:rPr lang="en-AU" altLang="en-US" sz="4000" b="1" dirty="0">
                <a:solidFill>
                  <a:srgbClr val="C00000"/>
                </a:solidFill>
              </a:rPr>
              <a:t>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4000" b="1" dirty="0">
              <a:solidFill>
                <a:srgbClr val="C00000"/>
              </a:solidFill>
            </a:endParaRPr>
          </a:p>
        </p:txBody>
      </p:sp>
      <p:sp>
        <p:nvSpPr>
          <p:cNvPr id="43013" name="TextBox 2"/>
          <p:cNvSpPr txBox="1">
            <a:spLocks noChangeArrowheads="1"/>
          </p:cNvSpPr>
          <p:nvPr/>
        </p:nvSpPr>
        <p:spPr bwMode="auto">
          <a:xfrm>
            <a:off x="5724128" y="6381328"/>
            <a:ext cx="30893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400" dirty="0">
                <a:latin typeface="Arial" panose="020B0604020202020204" pitchFamily="34" charset="0"/>
              </a:rPr>
              <a:t>Mody , Mitter et al </a:t>
            </a:r>
            <a:r>
              <a:rPr lang="en-AU" altLang="en-US" sz="1400" i="1" dirty="0" smtClean="0">
                <a:latin typeface="Arial" panose="020B0604020202020204" pitchFamily="34" charset="0"/>
              </a:rPr>
              <a:t>Biomaterials</a:t>
            </a:r>
            <a:r>
              <a:rPr lang="en-AU" altLang="en-US" sz="1400" dirty="0" smtClean="0">
                <a:latin typeface="Arial" panose="020B0604020202020204" pitchFamily="34" charset="0"/>
              </a:rPr>
              <a:t> 2014</a:t>
            </a:r>
            <a:endParaRPr lang="en-AU" altLang="en-US" sz="1400" dirty="0">
              <a:latin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17376" y="1916832"/>
            <a:ext cx="19960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~250ug/mg</a:t>
            </a:r>
            <a:endParaRPr lang="en-A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TextBox 5"/>
          <p:cNvSpPr txBox="1">
            <a:spLocks noChangeArrowheads="1"/>
          </p:cNvSpPr>
          <p:nvPr/>
        </p:nvSpPr>
        <p:spPr bwMode="auto">
          <a:xfrm>
            <a:off x="490539" y="0"/>
            <a:ext cx="865346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4000" b="1" dirty="0" smtClean="0">
                <a:solidFill>
                  <a:srgbClr val="C00000"/>
                </a:solidFill>
              </a:rPr>
              <a:t>oE2:SV </a:t>
            </a:r>
            <a:r>
              <a:rPr lang="en-AU" altLang="en-US" sz="4000" b="1" dirty="0">
                <a:solidFill>
                  <a:srgbClr val="C00000"/>
                </a:solidFill>
              </a:rPr>
              <a:t>140 </a:t>
            </a:r>
            <a:r>
              <a:rPr lang="en-AU" altLang="en-US" sz="4000" b="1" dirty="0" smtClean="0">
                <a:solidFill>
                  <a:srgbClr val="C00000"/>
                </a:solidFill>
              </a:rPr>
              <a:t>antibody response in mice after 3 injections</a:t>
            </a:r>
            <a:endParaRPr lang="en-AU" altLang="en-US" sz="4000" b="1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4000" b="1" dirty="0">
              <a:solidFill>
                <a:srgbClr val="C00000"/>
              </a:solidFill>
            </a:endParaRPr>
          </a:p>
        </p:txBody>
      </p:sp>
      <p:sp>
        <p:nvSpPr>
          <p:cNvPr id="44038" name="TextBox 6"/>
          <p:cNvSpPr txBox="1">
            <a:spLocks noChangeArrowheads="1"/>
          </p:cNvSpPr>
          <p:nvPr/>
        </p:nvSpPr>
        <p:spPr bwMode="auto">
          <a:xfrm>
            <a:off x="5939240" y="6480404"/>
            <a:ext cx="30893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400" dirty="0" smtClean="0">
                <a:latin typeface="Arial" panose="020B0604020202020204" pitchFamily="34" charset="0"/>
              </a:rPr>
              <a:t>Mody, </a:t>
            </a:r>
            <a:r>
              <a:rPr lang="en-AU" altLang="en-US" sz="1400" dirty="0">
                <a:latin typeface="Arial" panose="020B0604020202020204" pitchFamily="34" charset="0"/>
              </a:rPr>
              <a:t>Mitter et al </a:t>
            </a:r>
            <a:r>
              <a:rPr lang="en-AU" altLang="en-US" sz="1400" i="1" dirty="0" smtClean="0">
                <a:latin typeface="Arial" panose="020B0604020202020204" pitchFamily="34" charset="0"/>
              </a:rPr>
              <a:t>Biomaterials </a:t>
            </a:r>
            <a:r>
              <a:rPr lang="en-AU" altLang="en-US" sz="1400" dirty="0" smtClean="0">
                <a:latin typeface="Arial" panose="020B0604020202020204" pitchFamily="34" charset="0"/>
              </a:rPr>
              <a:t>2014</a:t>
            </a:r>
            <a:endParaRPr lang="en-AU" altLang="en-US" sz="1400" dirty="0">
              <a:latin typeface="Arial" panose="020B0604020202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76275" y="1340768"/>
            <a:ext cx="7712149" cy="4778855"/>
            <a:chOff x="676275" y="1544387"/>
            <a:chExt cx="7058025" cy="4575236"/>
          </a:xfrm>
        </p:grpSpPr>
        <p:pic>
          <p:nvPicPr>
            <p:cNvPr id="44034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6275" y="1544387"/>
              <a:ext cx="7058025" cy="4235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35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5901" y="5748148"/>
              <a:ext cx="4413250" cy="371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39" name="TextBox 1"/>
            <p:cNvSpPr txBox="1">
              <a:spLocks noChangeArrowheads="1"/>
            </p:cNvSpPr>
            <p:nvPr/>
          </p:nvSpPr>
          <p:spPr bwMode="auto">
            <a:xfrm>
              <a:off x="1830835" y="1812966"/>
              <a:ext cx="135806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AU" altLang="en-US" sz="1800" dirty="0" smtClean="0">
                  <a:latin typeface="Arial" panose="020B0604020202020204" pitchFamily="34" charset="0"/>
                </a:rPr>
                <a:t>oE2</a:t>
              </a:r>
              <a:r>
                <a:rPr lang="en-AU" altLang="en-US" sz="1800" dirty="0">
                  <a:latin typeface="Arial" panose="020B0604020202020204" pitchFamily="34" charset="0"/>
                </a:rPr>
                <a:t>+ </a:t>
              </a:r>
              <a:r>
                <a:rPr lang="en-AU" altLang="en-US" sz="1800" dirty="0" err="1" smtClean="0">
                  <a:latin typeface="Arial" panose="020B0604020202020204" pitchFamily="34" charset="0"/>
                </a:rPr>
                <a:t>QuilA</a:t>
              </a:r>
              <a:endParaRPr lang="en-AU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44040" name="TextBox 8"/>
            <p:cNvSpPr txBox="1">
              <a:spLocks noChangeArrowheads="1"/>
            </p:cNvSpPr>
            <p:nvPr/>
          </p:nvSpPr>
          <p:spPr bwMode="auto">
            <a:xfrm>
              <a:off x="5939559" y="1812966"/>
              <a:ext cx="9669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AU" altLang="en-US" sz="1800" dirty="0" smtClean="0">
                  <a:latin typeface="Arial" panose="020B0604020202020204" pitchFamily="34" charset="0"/>
                </a:rPr>
                <a:t>oE2/SV</a:t>
              </a:r>
              <a:endParaRPr lang="en-AU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44041" name="TextBox 9"/>
            <p:cNvSpPr txBox="1">
              <a:spLocks noChangeArrowheads="1"/>
            </p:cNvSpPr>
            <p:nvPr/>
          </p:nvSpPr>
          <p:spPr bwMode="auto">
            <a:xfrm>
              <a:off x="1691680" y="3796401"/>
              <a:ext cx="185820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AU" altLang="en-US" sz="1800" dirty="0" smtClean="0">
                  <a:latin typeface="Arial" panose="020B0604020202020204" pitchFamily="34" charset="0"/>
                </a:rPr>
                <a:t>oE2/ </a:t>
              </a:r>
              <a:r>
                <a:rPr lang="en-AU" altLang="en-US" sz="1800" dirty="0">
                  <a:latin typeface="Arial" panose="020B0604020202020204" pitchFamily="34" charset="0"/>
                </a:rPr>
                <a:t>SV + </a:t>
              </a:r>
              <a:r>
                <a:rPr lang="en-AU" altLang="en-US" sz="1800" dirty="0" err="1" smtClean="0">
                  <a:latin typeface="Arial" panose="020B0604020202020204" pitchFamily="34" charset="0"/>
                </a:rPr>
                <a:t>QuilA</a:t>
              </a:r>
              <a:endParaRPr lang="en-AU" altLang="en-US" sz="1800" dirty="0">
                <a:latin typeface="Arial" panose="020B0604020202020204" pitchFamily="34" charset="0"/>
              </a:endParaRPr>
            </a:p>
          </p:txBody>
        </p:sp>
        <p:sp>
          <p:nvSpPr>
            <p:cNvPr id="10" name="TextBox 1"/>
            <p:cNvSpPr txBox="1">
              <a:spLocks noChangeArrowheads="1"/>
            </p:cNvSpPr>
            <p:nvPr/>
          </p:nvSpPr>
          <p:spPr bwMode="auto">
            <a:xfrm>
              <a:off x="5419634" y="3780931"/>
              <a:ext cx="1279517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AU" altLang="en-US" sz="1400" dirty="0" smtClean="0">
                  <a:latin typeface="Arial" panose="020B0604020202020204" pitchFamily="34" charset="0"/>
                </a:rPr>
                <a:t>Unimmunised</a:t>
              </a:r>
              <a:endParaRPr lang="en-AU" altLang="en-US" sz="14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63" y="792163"/>
            <a:ext cx="8193087" cy="479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TextBox 4"/>
          <p:cNvSpPr txBox="1">
            <a:spLocks noChangeArrowheads="1"/>
          </p:cNvSpPr>
          <p:nvPr/>
        </p:nvSpPr>
        <p:spPr bwMode="auto">
          <a:xfrm>
            <a:off x="825500" y="0"/>
            <a:ext cx="799507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4000" b="1" dirty="0" smtClean="0">
                <a:solidFill>
                  <a:srgbClr val="C00000"/>
                </a:solidFill>
              </a:rPr>
              <a:t>oE2-SV140 </a:t>
            </a:r>
            <a:r>
              <a:rPr lang="en-AU" altLang="en-US" sz="4000" b="1" dirty="0">
                <a:solidFill>
                  <a:srgbClr val="C00000"/>
                </a:solidFill>
              </a:rPr>
              <a:t>: Cell-mediated Response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4000" b="1" u="sng" dirty="0">
              <a:solidFill>
                <a:srgbClr val="C00000"/>
              </a:solidFill>
            </a:endParaRPr>
          </a:p>
        </p:txBody>
      </p:sp>
      <p:sp>
        <p:nvSpPr>
          <p:cNvPr id="46084" name="TextBox 5"/>
          <p:cNvSpPr txBox="1">
            <a:spLocks noChangeArrowheads="1"/>
          </p:cNvSpPr>
          <p:nvPr/>
        </p:nvSpPr>
        <p:spPr bwMode="auto">
          <a:xfrm>
            <a:off x="465138" y="5586413"/>
            <a:ext cx="84439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1800">
                <a:solidFill>
                  <a:srgbClr val="000000"/>
                </a:solidFill>
              </a:rPr>
              <a:t>Detection of antigen specific IFN-γ secretion by ELISPOT assay of murine splenocytes from immunised mice. M1 to M4 are the individual mice in each group. </a:t>
            </a: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46085" name="TextBox 4"/>
          <p:cNvSpPr txBox="1">
            <a:spLocks noChangeArrowheads="1"/>
          </p:cNvSpPr>
          <p:nvPr/>
        </p:nvSpPr>
        <p:spPr bwMode="auto">
          <a:xfrm>
            <a:off x="5819743" y="6529017"/>
            <a:ext cx="308930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400" dirty="0" smtClean="0">
                <a:latin typeface="Arial" panose="020B0604020202020204" pitchFamily="34" charset="0"/>
              </a:rPr>
              <a:t>Mody, </a:t>
            </a:r>
            <a:r>
              <a:rPr lang="en-AU" altLang="en-US" sz="1400" dirty="0">
                <a:latin typeface="Arial" panose="020B0604020202020204" pitchFamily="34" charset="0"/>
              </a:rPr>
              <a:t>Mitter et al </a:t>
            </a:r>
            <a:r>
              <a:rPr lang="en-AU" altLang="en-US" sz="1400" i="1" dirty="0" smtClean="0">
                <a:latin typeface="Arial" panose="020B0604020202020204" pitchFamily="34" charset="0"/>
              </a:rPr>
              <a:t>Biomaterials</a:t>
            </a:r>
            <a:r>
              <a:rPr lang="en-AU" altLang="en-US" sz="1400" dirty="0" smtClean="0">
                <a:latin typeface="Arial" panose="020B0604020202020204" pitchFamily="34" charset="0"/>
              </a:rPr>
              <a:t> 2014</a:t>
            </a:r>
            <a:endParaRPr lang="en-AU" altLang="en-US" sz="14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43000"/>
            <a:ext cx="6391275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568952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A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 term antibody response after 2 injections </a:t>
            </a:r>
            <a:endParaRPr lang="en-A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6240792" y="6405661"/>
            <a:ext cx="26516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400" dirty="0" smtClean="0">
                <a:latin typeface="Arial" panose="020B0604020202020204" pitchFamily="34" charset="0"/>
              </a:rPr>
              <a:t>Mody, </a:t>
            </a:r>
            <a:r>
              <a:rPr lang="en-AU" altLang="en-US" sz="1400" dirty="0">
                <a:latin typeface="Arial" panose="020B0604020202020204" pitchFamily="34" charset="0"/>
              </a:rPr>
              <a:t>Mitter et al </a:t>
            </a:r>
            <a:r>
              <a:rPr lang="en-AU" altLang="en-US" sz="1400" dirty="0" smtClean="0">
                <a:latin typeface="Arial" panose="020B0604020202020204" pitchFamily="34" charset="0"/>
              </a:rPr>
              <a:t>Unpublished</a:t>
            </a:r>
            <a:endParaRPr lang="en-AU" altLang="en-US" sz="1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42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8408987" cy="592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3707904" y="1052736"/>
            <a:ext cx="72008" cy="2160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995936" y="1052736"/>
            <a:ext cx="72008" cy="2160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247964" y="1052736"/>
            <a:ext cx="72008" cy="2160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522980" y="1057910"/>
            <a:ext cx="72008" cy="2160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10512" y="-105012"/>
            <a:ext cx="8568952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A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 term memory response after 2 injections </a:t>
            </a:r>
            <a:endParaRPr lang="en-A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6226310" y="6463357"/>
            <a:ext cx="26516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400" dirty="0">
                <a:latin typeface="Arial" panose="020B0604020202020204" pitchFamily="34" charset="0"/>
              </a:rPr>
              <a:t>Mody , Mitter et al </a:t>
            </a:r>
            <a:r>
              <a:rPr lang="en-AU" altLang="en-US" sz="1400" dirty="0" smtClean="0">
                <a:latin typeface="Arial" panose="020B0604020202020204" pitchFamily="34" charset="0"/>
              </a:rPr>
              <a:t>Unpublished</a:t>
            </a:r>
            <a:endParaRPr lang="en-AU" altLang="en-US" sz="1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10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ChangeArrowheads="1"/>
          </p:cNvSpPr>
          <p:nvPr/>
        </p:nvSpPr>
        <p:spPr bwMode="auto">
          <a:xfrm>
            <a:off x="47171" y="588989"/>
            <a:ext cx="87947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Representative immunohistochemistry analyses to determine the induction of total </a:t>
            </a:r>
            <a:r>
              <a:rPr lang="en-GB" alt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IgG</a:t>
            </a:r>
            <a:endParaRPr lang="en-AU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0" y="2276872"/>
            <a:ext cx="8808099" cy="3007134"/>
            <a:chOff x="-396552" y="666118"/>
            <a:chExt cx="9144000" cy="3007134"/>
          </a:xfrm>
        </p:grpSpPr>
        <p:pic>
          <p:nvPicPr>
            <p:cNvPr id="8193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96552" y="1196752"/>
              <a:ext cx="9144000" cy="2476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1331640" y="666118"/>
              <a:ext cx="180209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 smtClean="0"/>
                <a:t>oE2:QuilA</a:t>
              </a:r>
              <a:endParaRPr lang="en-AU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745389" y="683307"/>
              <a:ext cx="200247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 smtClean="0"/>
                <a:t>oE2:SV140</a:t>
              </a:r>
              <a:endParaRPr lang="en-AU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766111" y="697222"/>
              <a:ext cx="15247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 smtClean="0"/>
                <a:t>Controls</a:t>
              </a:r>
              <a:endParaRPr lang="en-AU" dirty="0"/>
            </a:p>
          </p:txBody>
        </p:sp>
      </p:grp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6240792" y="6405661"/>
            <a:ext cx="26516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400" dirty="0" smtClean="0">
                <a:latin typeface="Arial" panose="020B0604020202020204" pitchFamily="34" charset="0"/>
              </a:rPr>
              <a:t>Mody, </a:t>
            </a:r>
            <a:r>
              <a:rPr lang="en-AU" altLang="en-US" sz="1400" dirty="0">
                <a:latin typeface="Arial" panose="020B0604020202020204" pitchFamily="34" charset="0"/>
              </a:rPr>
              <a:t>Mitter et al </a:t>
            </a:r>
            <a:r>
              <a:rPr lang="en-AU" altLang="en-US" sz="1400" dirty="0" smtClean="0">
                <a:latin typeface="Arial" panose="020B0604020202020204" pitchFamily="34" charset="0"/>
              </a:rPr>
              <a:t>Unpublished</a:t>
            </a:r>
            <a:endParaRPr lang="en-AU" altLang="en-US" sz="1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88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136904" cy="584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6240792" y="6405661"/>
            <a:ext cx="26516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400" dirty="0" smtClean="0">
                <a:latin typeface="Arial" panose="020B0604020202020204" pitchFamily="34" charset="0"/>
              </a:rPr>
              <a:t>Mody, </a:t>
            </a:r>
            <a:r>
              <a:rPr lang="en-AU" altLang="en-US" sz="1400" dirty="0">
                <a:latin typeface="Arial" panose="020B0604020202020204" pitchFamily="34" charset="0"/>
              </a:rPr>
              <a:t>Mitter et al </a:t>
            </a:r>
            <a:r>
              <a:rPr lang="en-AU" altLang="en-US" sz="1400" dirty="0" smtClean="0">
                <a:latin typeface="Arial" panose="020B0604020202020204" pitchFamily="34" charset="0"/>
              </a:rPr>
              <a:t>Unpublished</a:t>
            </a:r>
            <a:endParaRPr lang="en-AU" altLang="en-US" sz="1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57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787400"/>
            <a:ext cx="8229600" cy="780345"/>
          </a:xfrm>
        </p:spPr>
        <p:txBody>
          <a:bodyPr/>
          <a:lstStyle/>
          <a:p>
            <a:r>
              <a:rPr lang="en-AU" i="1" dirty="0" err="1" smtClean="0">
                <a:solidFill>
                  <a:srgbClr val="C00000"/>
                </a:solidFill>
              </a:rPr>
              <a:t>Anaplasma</a:t>
            </a:r>
            <a:r>
              <a:rPr lang="en-AU" i="1" dirty="0" smtClean="0">
                <a:solidFill>
                  <a:srgbClr val="C00000"/>
                </a:solidFill>
              </a:rPr>
              <a:t> </a:t>
            </a:r>
            <a:r>
              <a:rPr lang="en-AU" i="1" dirty="0" err="1" smtClean="0">
                <a:solidFill>
                  <a:srgbClr val="C00000"/>
                </a:solidFill>
              </a:rPr>
              <a:t>marginale</a:t>
            </a:r>
            <a:r>
              <a:rPr lang="en-AU" i="1" dirty="0" smtClean="0">
                <a:solidFill>
                  <a:srgbClr val="C00000"/>
                </a:solidFill>
              </a:rPr>
              <a:t> </a:t>
            </a:r>
            <a:r>
              <a:rPr lang="en-AU" dirty="0" smtClean="0">
                <a:solidFill>
                  <a:srgbClr val="C00000"/>
                </a:solidFill>
              </a:rPr>
              <a:t>– Cattle tick fever</a:t>
            </a:r>
            <a:endParaRPr lang="en-AU" i="1" dirty="0" smtClean="0">
              <a:solidFill>
                <a:srgbClr val="C00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83456"/>
            <a:ext cx="5569656" cy="391301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AU" sz="2133" dirty="0"/>
              <a:t>The most prevalent tick-transmitted </a:t>
            </a:r>
            <a:r>
              <a:rPr lang="en-AU" sz="2133" dirty="0" err="1"/>
              <a:t>rickettsial</a:t>
            </a:r>
            <a:r>
              <a:rPr lang="en-AU" sz="2133" dirty="0"/>
              <a:t> pathogen in cattle.</a:t>
            </a:r>
          </a:p>
          <a:p>
            <a:pPr>
              <a:lnSpc>
                <a:spcPct val="150000"/>
              </a:lnSpc>
            </a:pPr>
            <a:r>
              <a:rPr lang="en-AU" sz="2133" dirty="0"/>
              <a:t>Causing worldwide huge economic loss each year. Over $27 million dollars in Queensland annually.</a:t>
            </a:r>
          </a:p>
          <a:p>
            <a:pPr>
              <a:lnSpc>
                <a:spcPct val="150000"/>
              </a:lnSpc>
            </a:pPr>
            <a:r>
              <a:rPr lang="en-AU" sz="2133" dirty="0"/>
              <a:t>Currently no safe and efficacious vaccines against </a:t>
            </a:r>
            <a:r>
              <a:rPr lang="en-AU" sz="2133" i="1" dirty="0"/>
              <a:t>A. </a:t>
            </a:r>
            <a:r>
              <a:rPr lang="en-AU" sz="2133" i="1" dirty="0" err="1"/>
              <a:t>marginale</a:t>
            </a:r>
            <a:r>
              <a:rPr lang="en-AU" sz="2133" i="1" dirty="0"/>
              <a:t> </a:t>
            </a:r>
            <a:r>
              <a:rPr lang="en-AU" sz="2133" dirty="0"/>
              <a:t>are available. </a:t>
            </a:r>
          </a:p>
        </p:txBody>
      </p:sp>
      <p:pic>
        <p:nvPicPr>
          <p:cNvPr id="38914" name="Picture 2" descr="http://www.eclinpath.com/wp-content/uploads/Anaplasma-marginale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714" y="1769130"/>
            <a:ext cx="3201084" cy="25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302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solidFill>
                  <a:srgbClr val="C00000"/>
                </a:solidFill>
              </a:rPr>
              <a:t>VirB9.1 and VirB9.2</a:t>
            </a:r>
            <a:endParaRPr lang="en-AU" dirty="0">
              <a:solidFill>
                <a:srgbClr val="C00000"/>
              </a:solidFill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867" y="1422400"/>
            <a:ext cx="6794500" cy="462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0" y="6056489"/>
            <a:ext cx="9144000" cy="283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AU" sz="1244" dirty="0" err="1">
                <a:solidFill>
                  <a:srgbClr val="000000"/>
                </a:solidFill>
              </a:rPr>
              <a:t>Fronzes</a:t>
            </a:r>
            <a:r>
              <a:rPr lang="en-AU" sz="1244" dirty="0">
                <a:solidFill>
                  <a:srgbClr val="000000"/>
                </a:solidFill>
              </a:rPr>
              <a:t>, R. et al. Structure of a type IV secretion system core complex. </a:t>
            </a:r>
            <a:r>
              <a:rPr lang="en-AU" sz="1244" i="1" dirty="0">
                <a:solidFill>
                  <a:srgbClr val="000000"/>
                </a:solidFill>
              </a:rPr>
              <a:t>science</a:t>
            </a:r>
            <a:r>
              <a:rPr lang="en-AU" sz="1244" dirty="0">
                <a:solidFill>
                  <a:srgbClr val="000000"/>
                </a:solidFill>
              </a:rPr>
              <a:t> </a:t>
            </a:r>
            <a:r>
              <a:rPr lang="en-AU" sz="1244" b="1" dirty="0">
                <a:solidFill>
                  <a:srgbClr val="000000"/>
                </a:solidFill>
              </a:rPr>
              <a:t>323</a:t>
            </a:r>
            <a:r>
              <a:rPr lang="en-AU" sz="1244" dirty="0">
                <a:solidFill>
                  <a:srgbClr val="000000"/>
                </a:solidFill>
              </a:rPr>
              <a:t>, 266-268 (2009)</a:t>
            </a:r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7105447" y="3068484"/>
            <a:ext cx="839702" cy="0"/>
          </a:xfrm>
          <a:prstGeom prst="line">
            <a:avLst/>
          </a:prstGeom>
          <a:solidFill>
            <a:schemeClr val="accent1"/>
          </a:solidFill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135624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84060"/>
            <a:ext cx="8229600" cy="4665561"/>
          </a:xfrm>
        </p:spPr>
        <p:txBody>
          <a:bodyPr/>
          <a:lstStyle/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endParaRPr lang="en-AU" dirty="0"/>
          </a:p>
          <a:p>
            <a:endParaRPr lang="en-AU" dirty="0" smtClean="0"/>
          </a:p>
          <a:p>
            <a:r>
              <a:rPr lang="en-AU" sz="2133" dirty="0"/>
              <a:t>SV-100 can achieve same level of </a:t>
            </a:r>
            <a:r>
              <a:rPr lang="en-AU" sz="2133" dirty="0" err="1"/>
              <a:t>adjuvanting</a:t>
            </a:r>
            <a:r>
              <a:rPr lang="en-AU" sz="2133" dirty="0"/>
              <a:t> effect as </a:t>
            </a:r>
            <a:r>
              <a:rPr lang="en-AU" sz="2133" dirty="0" err="1"/>
              <a:t>Quil</a:t>
            </a:r>
            <a:r>
              <a:rPr lang="en-AU" sz="2133" dirty="0"/>
              <a:t> A, without any undesirable side effects.</a:t>
            </a:r>
          </a:p>
          <a:p>
            <a:r>
              <a:rPr lang="en-AU" sz="2133" dirty="0"/>
              <a:t>VirB9.1 and VirB9.2 can be used together in the same vaccine formulation.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rgbClr val="C00000"/>
                </a:solidFill>
              </a:rPr>
              <a:t>A</a:t>
            </a:r>
            <a:r>
              <a:rPr lang="en-AU" dirty="0" smtClean="0">
                <a:solidFill>
                  <a:srgbClr val="C00000"/>
                </a:solidFill>
              </a:rPr>
              <a:t>ntibody-mediated Immunity</a:t>
            </a:r>
            <a:endParaRPr lang="en-AU" dirty="0">
              <a:solidFill>
                <a:srgbClr val="C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46" y="1868929"/>
            <a:ext cx="4316724" cy="304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655" y="1868929"/>
            <a:ext cx="4316727" cy="30400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592667" y="1576897"/>
            <a:ext cx="8229600" cy="101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1280" tIns="40640" rIns="81280" bIns="4064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80000"/>
              <a:buFont typeface="Wingdings" pitchFamily="2" charset="2"/>
              <a:buChar char="¨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¨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>
                <a:srgbClr val="00007D"/>
              </a:buClr>
              <a:buNone/>
            </a:pPr>
            <a:r>
              <a:rPr lang="en-AU" sz="2133" dirty="0">
                <a:solidFill>
                  <a:srgbClr val="000000"/>
                </a:solidFill>
              </a:rPr>
              <a:t>                 VirB9.1                                     VirB9.2</a:t>
            </a:r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4283968" y="6520696"/>
            <a:ext cx="46260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400" dirty="0" smtClean="0">
                <a:latin typeface="Arial" panose="020B0604020202020204" pitchFamily="34" charset="0"/>
              </a:rPr>
              <a:t>Zhao, Mahony, Mitter and Middelberg et </a:t>
            </a:r>
            <a:r>
              <a:rPr lang="en-AU" altLang="en-US" sz="1400" dirty="0">
                <a:latin typeface="Arial" panose="020B0604020202020204" pitchFamily="34" charset="0"/>
              </a:rPr>
              <a:t>al </a:t>
            </a:r>
            <a:r>
              <a:rPr lang="en-AU" altLang="en-US" sz="1400" dirty="0" smtClean="0">
                <a:latin typeface="Arial" panose="020B0604020202020204" pitchFamily="34" charset="0"/>
              </a:rPr>
              <a:t>Unpublished</a:t>
            </a:r>
            <a:endParaRPr lang="en-AU" altLang="en-US" sz="1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25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rgbClr val="C00000"/>
                </a:solidFill>
              </a:rPr>
              <a:t>C</a:t>
            </a:r>
            <a:r>
              <a:rPr lang="en-AU" dirty="0" smtClean="0">
                <a:solidFill>
                  <a:srgbClr val="C00000"/>
                </a:solidFill>
              </a:rPr>
              <a:t>ell-mediated Immunity – VirB9.1</a:t>
            </a:r>
            <a:endParaRPr lang="en-AU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323528" y="2204864"/>
            <a:ext cx="8568951" cy="3840000"/>
          </a:xfrm>
          <a:prstGeom prst="rect">
            <a:avLst/>
          </a:prstGeom>
        </p:spPr>
      </p:pic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4559025" y="6550223"/>
            <a:ext cx="46260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400" dirty="0" smtClean="0">
                <a:latin typeface="Arial" panose="020B0604020202020204" pitchFamily="34" charset="0"/>
              </a:rPr>
              <a:t>Zhao, Mahony, Mitter and Middelberg et </a:t>
            </a:r>
            <a:r>
              <a:rPr lang="en-AU" altLang="en-US" sz="1400" dirty="0">
                <a:latin typeface="Arial" panose="020B0604020202020204" pitchFamily="34" charset="0"/>
              </a:rPr>
              <a:t>al </a:t>
            </a:r>
            <a:r>
              <a:rPr lang="en-AU" altLang="en-US" sz="1400" dirty="0" smtClean="0">
                <a:latin typeface="Arial" panose="020B0604020202020204" pitchFamily="34" charset="0"/>
              </a:rPr>
              <a:t>Unpublished</a:t>
            </a:r>
            <a:endParaRPr lang="en-AU" altLang="en-US" sz="1400" dirty="0">
              <a:latin typeface="Arial" panose="020B0604020202020204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5796136" y="1772816"/>
            <a:ext cx="0" cy="432048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 bwMode="auto">
          <a:xfrm>
            <a:off x="4860032" y="1772816"/>
            <a:ext cx="0" cy="432048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 bwMode="auto">
          <a:xfrm>
            <a:off x="1403648" y="1772816"/>
            <a:ext cx="0" cy="432048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 bwMode="auto">
          <a:xfrm>
            <a:off x="2339752" y="1772816"/>
            <a:ext cx="0" cy="432048"/>
          </a:xfrm>
          <a:prstGeom prst="straightConnector1">
            <a:avLst/>
          </a:prstGeom>
          <a:ln>
            <a:headEnd type="none" w="med" len="med"/>
            <a:tailEnd type="triangle"/>
          </a:ln>
          <a:extLst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66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Cell-mediated Immunity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AU" dirty="0" smtClean="0"/>
              <a:t>SV-100 can induce high level of cell-mediated immune response.</a:t>
            </a:r>
          </a:p>
          <a:p>
            <a:pPr>
              <a:lnSpc>
                <a:spcPct val="150000"/>
              </a:lnSpc>
            </a:pPr>
            <a:r>
              <a:rPr lang="en-AU" dirty="0" smtClean="0"/>
              <a:t>Confirmed </a:t>
            </a:r>
            <a:r>
              <a:rPr lang="en-AU" dirty="0"/>
              <a:t>VirB9.1 or VirB9.2 </a:t>
            </a:r>
            <a:r>
              <a:rPr lang="en-AU" dirty="0" smtClean="0"/>
              <a:t>can be used together as mixed nano-formulation and induce high cell-mediated </a:t>
            </a:r>
            <a:r>
              <a:rPr lang="en-AU" dirty="0"/>
              <a:t>immunity. </a:t>
            </a:r>
          </a:p>
          <a:p>
            <a:pPr marL="0" indent="0">
              <a:buNone/>
            </a:pPr>
            <a:endParaRPr lang="en-AU" dirty="0"/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3722349" y="6179248"/>
            <a:ext cx="49644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400" dirty="0" smtClean="0">
                <a:latin typeface="Arial" panose="020B0604020202020204" pitchFamily="34" charset="0"/>
              </a:rPr>
              <a:t>Zhao, Mahony, Mitter and Middelberg et </a:t>
            </a:r>
            <a:r>
              <a:rPr lang="en-AU" altLang="en-US" sz="1400" dirty="0">
                <a:latin typeface="Arial" panose="020B0604020202020204" pitchFamily="34" charset="0"/>
              </a:rPr>
              <a:t>al </a:t>
            </a:r>
            <a:r>
              <a:rPr lang="en-AU" altLang="en-US" sz="1400" dirty="0" smtClean="0">
                <a:latin typeface="Arial" panose="020B0604020202020204" pitchFamily="34" charset="0"/>
              </a:rPr>
              <a:t>unpublished</a:t>
            </a:r>
            <a:endParaRPr lang="en-AU" altLang="en-US" sz="1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07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0"/>
            <a:ext cx="7772400" cy="1143000"/>
          </a:xfrm>
        </p:spPr>
        <p:txBody>
          <a:bodyPr/>
          <a:lstStyle/>
          <a:p>
            <a:r>
              <a:rPr lang="en-AU" altLang="en-US" sz="4000" smtClean="0">
                <a:solidFill>
                  <a:srgbClr val="C00000"/>
                </a:solidFill>
                <a:ea typeface="ＭＳ Ｐゴシック" panose="020B0600070205080204" pitchFamily="34" charset="-128"/>
              </a:rPr>
              <a:t>Platform Technology:</a:t>
            </a:r>
            <a:br>
              <a:rPr lang="en-AU" altLang="en-US" sz="4000" smtClean="0">
                <a:solidFill>
                  <a:srgbClr val="C00000"/>
                </a:solidFill>
                <a:ea typeface="ＭＳ Ｐゴシック" panose="020B0600070205080204" pitchFamily="34" charset="-128"/>
              </a:rPr>
            </a:br>
            <a:endParaRPr lang="en-AU" altLang="en-US" sz="3200" smtClean="0">
              <a:solidFill>
                <a:srgbClr val="C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785813"/>
            <a:ext cx="7772400" cy="3810000"/>
          </a:xfrm>
        </p:spPr>
        <p:txBody>
          <a:bodyPr/>
          <a:lstStyle/>
          <a:p>
            <a:r>
              <a:rPr lang="en-AU" altLang="en-US" sz="2800" dirty="0" smtClean="0">
                <a:solidFill>
                  <a:srgbClr val="0000FF"/>
                </a:solidFill>
                <a:ea typeface="ＭＳ Ｐゴシック" panose="020B0600070205080204" pitchFamily="34" charset="-128"/>
              </a:rPr>
              <a:t>Single dose:</a:t>
            </a:r>
            <a:r>
              <a:rPr lang="en-AU" altLang="en-US" sz="2800" dirty="0" smtClean="0">
                <a:ea typeface="ＭＳ Ｐゴシック" panose="020B0600070205080204" pitchFamily="34" charset="-128"/>
              </a:rPr>
              <a:t>   Novel silica particles, size, functionalization, improved protein loading  and slow release  </a:t>
            </a:r>
          </a:p>
          <a:p>
            <a:r>
              <a:rPr lang="en-AU" altLang="en-US" sz="2800" dirty="0" smtClean="0">
                <a:solidFill>
                  <a:srgbClr val="0000FF"/>
                </a:solidFill>
                <a:ea typeface="ＭＳ Ｐゴシック" panose="020B0600070205080204" pitchFamily="34" charset="-128"/>
              </a:rPr>
              <a:t>Shelf Stable:</a:t>
            </a:r>
            <a:r>
              <a:rPr lang="en-AU" altLang="en-US" sz="2800" dirty="0" smtClean="0">
                <a:ea typeface="ＭＳ Ｐゴシック" panose="020B0600070205080204" pitchFamily="34" charset="-128"/>
              </a:rPr>
              <a:t> Protein-particle interaction, freeze drying or other methods </a:t>
            </a:r>
          </a:p>
          <a:p>
            <a:r>
              <a:rPr lang="en-AU" altLang="en-US" sz="2800" dirty="0" smtClean="0">
                <a:solidFill>
                  <a:srgbClr val="0000FF"/>
                </a:solidFill>
                <a:ea typeface="ＭＳ Ｐゴシック" panose="020B0600070205080204" pitchFamily="34" charset="-128"/>
              </a:rPr>
              <a:t>Translational potential</a:t>
            </a:r>
            <a:r>
              <a:rPr lang="en-AU" altLang="en-US" sz="2800" dirty="0" smtClean="0">
                <a:ea typeface="ＭＳ Ｐゴシック" panose="020B0600070205080204" pitchFamily="34" charset="-128"/>
              </a:rPr>
              <a:t> : animal and human health</a:t>
            </a:r>
          </a:p>
          <a:p>
            <a:endParaRPr lang="en-AU" altLang="en-US" sz="2800" dirty="0" smtClean="0">
              <a:ea typeface="ＭＳ Ｐゴシック" panose="020B0600070205080204" pitchFamily="34" charset="-128"/>
            </a:endParaRPr>
          </a:p>
          <a:p>
            <a:endParaRPr lang="en-AU" altLang="en-US" sz="3600" dirty="0" smtClean="0">
              <a:ea typeface="ＭＳ Ｐゴシック" panose="020B0600070205080204" pitchFamily="34" charset="-128"/>
            </a:endParaRPr>
          </a:p>
        </p:txBody>
      </p:sp>
      <p:pic>
        <p:nvPicPr>
          <p:cNvPr id="47108" name="Picture 133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437063"/>
            <a:ext cx="2686050" cy="220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Picture 7" descr="778151ea77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4508500"/>
            <a:ext cx="3089275" cy="2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50800" y="549275"/>
            <a:ext cx="1492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800" b="1">
                <a:solidFill>
                  <a:srgbClr val="000000"/>
                </a:solidFill>
                <a:latin typeface="Arial" panose="020B0604020202020204" pitchFamily="34" charset="0"/>
              </a:rPr>
              <a:t>First Phase:</a:t>
            </a:r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2700338" y="115888"/>
            <a:ext cx="4079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2400" b="1">
                <a:solidFill>
                  <a:srgbClr val="000000"/>
                </a:solidFill>
                <a:latin typeface="Arial" panose="020B0604020202020204" pitchFamily="34" charset="0"/>
              </a:rPr>
              <a:t>The Team – Nanovaccines </a:t>
            </a:r>
          </a:p>
        </p:txBody>
      </p:sp>
      <p:sp>
        <p:nvSpPr>
          <p:cNvPr id="48132" name="Text Box 4"/>
          <p:cNvSpPr txBox="1">
            <a:spLocks noChangeArrowheads="1"/>
          </p:cNvSpPr>
          <p:nvPr/>
        </p:nvSpPr>
        <p:spPr bwMode="auto">
          <a:xfrm>
            <a:off x="96838" y="2921000"/>
            <a:ext cx="1839912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800" b="1">
                <a:solidFill>
                  <a:srgbClr val="000000"/>
                </a:solidFill>
                <a:latin typeface="Arial" panose="020B0604020202020204" pitchFamily="34" charset="0"/>
              </a:rPr>
              <a:t>Current Phase:</a:t>
            </a:r>
          </a:p>
        </p:txBody>
      </p:sp>
      <p:pic>
        <p:nvPicPr>
          <p:cNvPr id="48133" name="Picture 5" descr="WSU_SIGNATURE_4_COLOR_12_INC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4797425"/>
            <a:ext cx="2160588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2582863" y="4478338"/>
            <a:ext cx="1790700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600">
                <a:solidFill>
                  <a:srgbClr val="000000"/>
                </a:solidFill>
                <a:latin typeface="Arial" panose="020B0604020202020204" pitchFamily="34" charset="0"/>
              </a:rPr>
              <a:t>Michael Yu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1600">
                <a:solidFill>
                  <a:srgbClr val="000000"/>
                </a:solidFill>
                <a:latin typeface="Arial" panose="020B0604020202020204" pitchFamily="34" charset="0"/>
              </a:rPr>
              <a:t>Anton Middelberg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1600">
                <a:solidFill>
                  <a:srgbClr val="000000"/>
                </a:solidFill>
                <a:latin typeface="Arial" panose="020B0604020202020204" pitchFamily="34" charset="0"/>
              </a:rPr>
              <a:t>Amir Popat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1600">
                <a:solidFill>
                  <a:srgbClr val="000000"/>
                </a:solidFill>
                <a:latin typeface="Arial" panose="020B0604020202020204" pitchFamily="34" charset="0"/>
              </a:rPr>
              <a:t>Jun Zhang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1600">
                <a:solidFill>
                  <a:srgbClr val="000000"/>
                </a:solidFill>
                <a:latin typeface="Arial" panose="020B0604020202020204" pitchFamily="34" charset="0"/>
              </a:rPr>
              <a:t>Chunxia Zhao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1600">
                <a:solidFill>
                  <a:srgbClr val="000000"/>
                </a:solidFill>
                <a:latin typeface="Arial" panose="020B0604020202020204" pitchFamily="34" charset="0"/>
              </a:rPr>
              <a:t>Nani Wibowo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1600">
                <a:solidFill>
                  <a:srgbClr val="000000"/>
                </a:solidFill>
                <a:latin typeface="Arial" panose="020B0604020202020204" pitchFamily="34" charset="0"/>
              </a:rPr>
              <a:t>Liang Zhao</a:t>
            </a:r>
          </a:p>
        </p:txBody>
      </p:sp>
      <p:pic>
        <p:nvPicPr>
          <p:cNvPr id="48136" name="Picture 8" descr="aibn-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3" y="3470275"/>
            <a:ext cx="2151062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60" name="Text Box 10"/>
          <p:cNvSpPr txBox="1">
            <a:spLocks noChangeArrowheads="1"/>
          </p:cNvSpPr>
          <p:nvPr/>
        </p:nvSpPr>
        <p:spPr bwMode="auto">
          <a:xfrm>
            <a:off x="1260474" y="1597025"/>
            <a:ext cx="1428750" cy="1169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400" dirty="0" smtClean="0">
                <a:solidFill>
                  <a:srgbClr val="000000"/>
                </a:solidFill>
                <a:latin typeface="Arial" panose="020B0604020202020204" pitchFamily="34" charset="0"/>
              </a:rPr>
              <a:t>Neena </a:t>
            </a:r>
            <a:r>
              <a:rPr lang="en-AU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Mitter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1400" dirty="0" smtClean="0">
                <a:solidFill>
                  <a:srgbClr val="000000"/>
                </a:solidFill>
                <a:latin typeface="Arial" panose="020B0604020202020204" pitchFamily="34" charset="0"/>
              </a:rPr>
              <a:t>Tim </a:t>
            </a:r>
            <a:r>
              <a:rPr lang="en-AU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Mahony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1400" dirty="0" smtClean="0">
                <a:solidFill>
                  <a:srgbClr val="000000"/>
                </a:solidFill>
                <a:latin typeface="Arial" panose="020B0604020202020204" pitchFamily="34" charset="0"/>
              </a:rPr>
              <a:t>Donna </a:t>
            </a:r>
            <a:r>
              <a:rPr lang="en-AU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Mahony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Tony Cavallaro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AU" altLang="en-US" sz="1400" dirty="0">
                <a:solidFill>
                  <a:srgbClr val="000000"/>
                </a:solidFill>
                <a:latin typeface="Arial" panose="020B0604020202020204" pitchFamily="34" charset="0"/>
              </a:rPr>
              <a:t>Karishma Mody</a:t>
            </a:r>
          </a:p>
        </p:txBody>
      </p:sp>
      <p:sp>
        <p:nvSpPr>
          <p:cNvPr id="48138" name="Line 12"/>
          <p:cNvSpPr>
            <a:spLocks noChangeShapeType="1"/>
          </p:cNvSpPr>
          <p:nvPr/>
        </p:nvSpPr>
        <p:spPr bwMode="auto">
          <a:xfrm>
            <a:off x="323850" y="2852738"/>
            <a:ext cx="81359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grpSp>
        <p:nvGrpSpPr>
          <p:cNvPr id="48139" name="Group 13"/>
          <p:cNvGrpSpPr>
            <a:grpSpLocks/>
          </p:cNvGrpSpPr>
          <p:nvPr/>
        </p:nvGrpSpPr>
        <p:grpSpPr bwMode="auto">
          <a:xfrm>
            <a:off x="4716463" y="1052513"/>
            <a:ext cx="2151062" cy="1706562"/>
            <a:chOff x="3878" y="618"/>
            <a:chExt cx="1355" cy="1075"/>
          </a:xfrm>
        </p:grpSpPr>
        <p:sp>
          <p:nvSpPr>
            <p:cNvPr id="48156" name="Text Box 14"/>
            <p:cNvSpPr txBox="1">
              <a:spLocks noChangeArrowheads="1"/>
            </p:cNvSpPr>
            <p:nvPr/>
          </p:nvSpPr>
          <p:spPr bwMode="auto">
            <a:xfrm>
              <a:off x="3878" y="1189"/>
              <a:ext cx="994" cy="5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AU" altLang="en-US" sz="160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Prof.</a:t>
              </a:r>
              <a:r>
                <a:rPr lang="en-AU" altLang="en-US" sz="1600" dirty="0">
                  <a:solidFill>
                    <a:srgbClr val="000000"/>
                  </a:solidFill>
                  <a:latin typeface="Arial" panose="020B0604020202020204" pitchFamily="34" charset="0"/>
                </a:rPr>
                <a:t> Max Lu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AU" altLang="en-US" sz="1600" dirty="0" smtClean="0">
                  <a:solidFill>
                    <a:srgbClr val="000000"/>
                  </a:solidFill>
                  <a:latin typeface="Arial" panose="020B0604020202020204" pitchFamily="34" charset="0"/>
                </a:rPr>
                <a:t>Shizhang </a:t>
              </a:r>
              <a:r>
                <a:rPr lang="en-AU" altLang="en-US" sz="1600" dirty="0">
                  <a:solidFill>
                    <a:srgbClr val="000000"/>
                  </a:solidFill>
                  <a:latin typeface="Arial" panose="020B0604020202020204" pitchFamily="34" charset="0"/>
                </a:rPr>
                <a:t>Qiao</a:t>
              </a:r>
              <a:r>
                <a:rPr lang="en-AU" altLang="en-US" sz="14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AU" altLang="en-US" sz="1400" dirty="0">
                  <a:solidFill>
                    <a:srgbClr val="000000"/>
                  </a:solidFill>
                  <a:latin typeface="Arial" panose="020B0604020202020204" pitchFamily="34" charset="0"/>
                </a:rPr>
                <a:t>Frances </a:t>
              </a:r>
              <a:r>
                <a:rPr lang="en-AU" altLang="en-US" sz="1400" dirty="0" err="1">
                  <a:solidFill>
                    <a:srgbClr val="000000"/>
                  </a:solidFill>
                  <a:latin typeface="Arial" panose="020B0604020202020204" pitchFamily="34" charset="0"/>
                </a:rPr>
                <a:t>Stahr</a:t>
              </a:r>
              <a:r>
                <a:rPr lang="en-AU" altLang="en-US" sz="1400" dirty="0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</a:p>
          </p:txBody>
        </p:sp>
        <p:grpSp>
          <p:nvGrpSpPr>
            <p:cNvPr id="48157" name="Group 15"/>
            <p:cNvGrpSpPr>
              <a:grpSpLocks/>
            </p:cNvGrpSpPr>
            <p:nvPr/>
          </p:nvGrpSpPr>
          <p:grpSpPr bwMode="auto">
            <a:xfrm>
              <a:off x="3878" y="618"/>
              <a:ext cx="1355" cy="566"/>
              <a:chOff x="4150" y="2227"/>
              <a:chExt cx="1355" cy="566"/>
            </a:xfrm>
          </p:grpSpPr>
          <p:pic>
            <p:nvPicPr>
              <p:cNvPr id="48158" name="Picture 16" descr="aibn-logo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50" y="2251"/>
                <a:ext cx="1355" cy="5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8159" name="Picture 17" descr="QAAFI-brand-hiRes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4667"/>
              <a:stretch>
                <a:fillRect/>
              </a:stretch>
            </p:blipFill>
            <p:spPr bwMode="auto">
              <a:xfrm>
                <a:off x="4150" y="2227"/>
                <a:ext cx="1105" cy="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48140" name="Group 18"/>
          <p:cNvGrpSpPr>
            <a:grpSpLocks/>
          </p:cNvGrpSpPr>
          <p:nvPr/>
        </p:nvGrpSpPr>
        <p:grpSpPr bwMode="auto">
          <a:xfrm>
            <a:off x="323850" y="4005263"/>
            <a:ext cx="1741488" cy="2451100"/>
            <a:chOff x="2154" y="2341"/>
            <a:chExt cx="1097" cy="1544"/>
          </a:xfrm>
        </p:grpSpPr>
        <p:sp>
          <p:nvSpPr>
            <p:cNvPr id="48152" name="Text Box 19"/>
            <p:cNvSpPr txBox="1">
              <a:spLocks noChangeArrowheads="1"/>
            </p:cNvSpPr>
            <p:nvPr/>
          </p:nvSpPr>
          <p:spPr bwMode="auto">
            <a:xfrm>
              <a:off x="2228" y="3051"/>
              <a:ext cx="1014" cy="8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AU" altLang="en-US" sz="1600">
                  <a:solidFill>
                    <a:srgbClr val="000000"/>
                  </a:solidFill>
                  <a:latin typeface="Arial" panose="020B0604020202020204" pitchFamily="34" charset="0"/>
                </a:rPr>
                <a:t>Neena Mitter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AU" altLang="en-US" sz="1600">
                  <a:solidFill>
                    <a:srgbClr val="000000"/>
                  </a:solidFill>
                  <a:latin typeface="Arial" panose="020B0604020202020204" pitchFamily="34" charset="0"/>
                </a:rPr>
                <a:t>Tim Mahony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AU" altLang="en-US" sz="1600">
                  <a:solidFill>
                    <a:srgbClr val="000000"/>
                  </a:solidFill>
                  <a:latin typeface="Arial" panose="020B0604020202020204" pitchFamily="34" charset="0"/>
                </a:rPr>
                <a:t>Donna Mahony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AU" altLang="en-US" sz="1600">
                  <a:solidFill>
                    <a:srgbClr val="000000"/>
                  </a:solidFill>
                  <a:latin typeface="Arial" panose="020B0604020202020204" pitchFamily="34" charset="0"/>
                </a:rPr>
                <a:t>Tony Cavallaro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AU" altLang="en-US" sz="1600">
                  <a:solidFill>
                    <a:srgbClr val="000000"/>
                  </a:solidFill>
                  <a:latin typeface="Arial" panose="020B0604020202020204" pitchFamily="34" charset="0"/>
                </a:rPr>
                <a:t>Karishma Mody</a:t>
              </a:r>
            </a:p>
          </p:txBody>
        </p:sp>
        <p:grpSp>
          <p:nvGrpSpPr>
            <p:cNvPr id="48153" name="Group 20"/>
            <p:cNvGrpSpPr>
              <a:grpSpLocks/>
            </p:cNvGrpSpPr>
            <p:nvPr/>
          </p:nvGrpSpPr>
          <p:grpSpPr bwMode="auto">
            <a:xfrm>
              <a:off x="2154" y="2341"/>
              <a:ext cx="1097" cy="635"/>
              <a:chOff x="1746" y="2251"/>
              <a:chExt cx="1097" cy="635"/>
            </a:xfrm>
          </p:grpSpPr>
          <p:pic>
            <p:nvPicPr>
              <p:cNvPr id="48154" name="Picture 21" descr="QAAFI-brand-hiRes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5068"/>
              <a:stretch>
                <a:fillRect/>
              </a:stretch>
            </p:blipFill>
            <p:spPr bwMode="auto">
              <a:xfrm>
                <a:off x="1746" y="2251"/>
                <a:ext cx="1097" cy="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48155" name="Picture 22" descr="QAAFI-brand-hiRes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786"/>
              <a:stretch>
                <a:fillRect/>
              </a:stretch>
            </p:blipFill>
            <p:spPr bwMode="auto">
              <a:xfrm>
                <a:off x="1746" y="2590"/>
                <a:ext cx="863" cy="2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48142" name="Text Box 25"/>
          <p:cNvSpPr txBox="1">
            <a:spLocks noChangeArrowheads="1"/>
          </p:cNvSpPr>
          <p:nvPr/>
        </p:nvSpPr>
        <p:spPr bwMode="auto">
          <a:xfrm>
            <a:off x="6134342" y="4330700"/>
            <a:ext cx="123142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600" dirty="0" smtClean="0">
                <a:solidFill>
                  <a:srgbClr val="000000"/>
                </a:solidFill>
                <a:latin typeface="Arial" panose="020B0604020202020204" pitchFamily="34" charset="0"/>
              </a:rPr>
              <a:t>Bing Zhang</a:t>
            </a:r>
            <a:endParaRPr lang="en-AU" altLang="en-US" sz="16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pSp>
        <p:nvGrpSpPr>
          <p:cNvPr id="48143" name="Group 26"/>
          <p:cNvGrpSpPr>
            <a:grpSpLocks/>
          </p:cNvGrpSpPr>
          <p:nvPr/>
        </p:nvGrpSpPr>
        <p:grpSpPr bwMode="auto">
          <a:xfrm>
            <a:off x="7808561" y="30956"/>
            <a:ext cx="1190625" cy="1084263"/>
            <a:chOff x="8459" y="845"/>
            <a:chExt cx="750" cy="683"/>
          </a:xfrm>
        </p:grpSpPr>
        <p:sp>
          <p:nvSpPr>
            <p:cNvPr id="48145" name="Rectangle 27"/>
            <p:cNvSpPr>
              <a:spLocks noChangeArrowheads="1"/>
            </p:cNvSpPr>
            <p:nvPr/>
          </p:nvSpPr>
          <p:spPr bwMode="auto">
            <a:xfrm>
              <a:off x="8459" y="845"/>
              <a:ext cx="750" cy="6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pic>
          <p:nvPicPr>
            <p:cNvPr id="48146" name="Picture 28" descr="106544-bigthumbnai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028" t="38182" r="31778" b="39091"/>
            <a:stretch>
              <a:fillRect/>
            </a:stretch>
          </p:blipFill>
          <p:spPr bwMode="auto">
            <a:xfrm rot="-5400000">
              <a:off x="8582" y="887"/>
              <a:ext cx="511" cy="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8147" name="Rectangle 29"/>
            <p:cNvSpPr>
              <a:spLocks noChangeArrowheads="1"/>
            </p:cNvSpPr>
            <p:nvPr/>
          </p:nvSpPr>
          <p:spPr bwMode="auto">
            <a:xfrm>
              <a:off x="8936" y="848"/>
              <a:ext cx="91" cy="9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8148" name="Rectangle 30"/>
            <p:cNvSpPr>
              <a:spLocks noChangeArrowheads="1"/>
            </p:cNvSpPr>
            <p:nvPr/>
          </p:nvSpPr>
          <p:spPr bwMode="auto">
            <a:xfrm>
              <a:off x="9112" y="1329"/>
              <a:ext cx="91" cy="13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8149" name="Rectangle 31"/>
            <p:cNvSpPr>
              <a:spLocks noChangeArrowheads="1"/>
            </p:cNvSpPr>
            <p:nvPr/>
          </p:nvSpPr>
          <p:spPr bwMode="auto">
            <a:xfrm>
              <a:off x="9073" y="1420"/>
              <a:ext cx="91" cy="9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8150" name="Rectangle 32"/>
            <p:cNvSpPr>
              <a:spLocks noChangeArrowheads="1"/>
            </p:cNvSpPr>
            <p:nvPr/>
          </p:nvSpPr>
          <p:spPr bwMode="auto">
            <a:xfrm>
              <a:off x="8493" y="1118"/>
              <a:ext cx="118" cy="26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8151" name="Rectangle 33"/>
            <p:cNvSpPr>
              <a:spLocks noChangeArrowheads="1"/>
            </p:cNvSpPr>
            <p:nvPr/>
          </p:nvSpPr>
          <p:spPr bwMode="auto">
            <a:xfrm>
              <a:off x="8463" y="1102"/>
              <a:ext cx="91" cy="9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8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8144" name="TextBox 1"/>
          <p:cNvSpPr txBox="1">
            <a:spLocks noChangeArrowheads="1"/>
          </p:cNvSpPr>
          <p:nvPr/>
        </p:nvSpPr>
        <p:spPr bwMode="auto">
          <a:xfrm>
            <a:off x="5562600" y="5911850"/>
            <a:ext cx="18907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AU" altLang="en-US" sz="1600">
                <a:latin typeface="Arial" panose="020B0604020202020204" pitchFamily="34" charset="0"/>
              </a:rPr>
              <a:t>Prof Wendy Brown</a:t>
            </a:r>
          </a:p>
        </p:txBody>
      </p:sp>
      <p:pic>
        <p:nvPicPr>
          <p:cNvPr id="48163" name="Picture 35" descr="http://www.zoetis.com/sites/all/themes/zoetis/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5186" y="5170485"/>
            <a:ext cx="1524000" cy="57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67" name="Picture 39" descr="https://www.qld.gov.au/recreation/assets/images/sports/funding/qld-crest-on-top-2linestacked-b-w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797281"/>
            <a:ext cx="796702" cy="799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169" name="Picture 41" descr="https://www.qld.gov.au/recreation/assets/images/sports/funding/qld-crest-on-top-2linestacked-b-w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342" y="3171923"/>
            <a:ext cx="957938" cy="1058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5" descr="CA_all-n-one-vacc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0"/>
            <a:ext cx="8172450" cy="595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9155" name="Group 6"/>
          <p:cNvGrpSpPr>
            <a:grpSpLocks/>
          </p:cNvGrpSpPr>
          <p:nvPr/>
        </p:nvGrpSpPr>
        <p:grpSpPr bwMode="auto">
          <a:xfrm>
            <a:off x="6516688" y="4076700"/>
            <a:ext cx="2627312" cy="2160588"/>
            <a:chOff x="3651" y="2251"/>
            <a:chExt cx="1724" cy="1685"/>
          </a:xfrm>
        </p:grpSpPr>
        <p:pic>
          <p:nvPicPr>
            <p:cNvPr id="49156" name="Picture 7" descr="istockphoto_2085907_injection_boy_vector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" y="2251"/>
              <a:ext cx="1690" cy="9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57" name="Picture 8" descr="Zachary-10-26-washing-tub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" y="3158"/>
              <a:ext cx="1724" cy="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4113</TotalTime>
  <Words>1395</Words>
  <Application>Microsoft Office PowerPoint</Application>
  <PresentationFormat>On-screen Show (4:3)</PresentationFormat>
  <Paragraphs>280</Paragraphs>
  <Slides>39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50" baseType="lpstr">
      <vt:lpstr>ＭＳ Ｐゴシック</vt:lpstr>
      <vt:lpstr>宋体</vt:lpstr>
      <vt:lpstr>Arial</vt:lpstr>
      <vt:lpstr>Arial Black</vt:lpstr>
      <vt:lpstr>Calibri</vt:lpstr>
      <vt:lpstr>Calibri Light</vt:lpstr>
      <vt:lpstr>Symbol</vt:lpstr>
      <vt:lpstr>Times New Roman</vt:lpstr>
      <vt:lpstr>Wingdings</vt:lpstr>
      <vt:lpstr>Office Theme</vt:lpstr>
      <vt:lpstr>Pixel</vt:lpstr>
      <vt:lpstr>PowerPoint Presentation</vt:lpstr>
      <vt:lpstr>PowerPoint Presentation</vt:lpstr>
      <vt:lpstr>PowerPoint Presentation</vt:lpstr>
      <vt:lpstr>PowerPoint Presentation</vt:lpstr>
      <vt:lpstr>  Phase 1: MSN as delivery vehicles–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Bovine Viral Diarrhea Virus- BVDV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 Hollow Silica Vesicles - SVs</vt:lpstr>
      <vt:lpstr>PowerPoint Presentation</vt:lpstr>
      <vt:lpstr>PowerPoint Presentation</vt:lpstr>
      <vt:lpstr>PowerPoint Presentation</vt:lpstr>
      <vt:lpstr>Long term antibody response after 2 injections </vt:lpstr>
      <vt:lpstr>Long term memory response after 2 injections </vt:lpstr>
      <vt:lpstr>PowerPoint Presentation</vt:lpstr>
      <vt:lpstr>PowerPoint Presentation</vt:lpstr>
      <vt:lpstr>Anaplasma marginale – Cattle tick fever</vt:lpstr>
      <vt:lpstr>VirB9.1 and VirB9.2</vt:lpstr>
      <vt:lpstr>Antibody-mediated Immunity</vt:lpstr>
      <vt:lpstr>Cell-mediated Immunity – VirB9.1</vt:lpstr>
      <vt:lpstr>Cell-mediated Immunity</vt:lpstr>
      <vt:lpstr>Platform Technology: </vt:lpstr>
      <vt:lpstr>PowerPoint Presentation</vt:lpstr>
      <vt:lpstr>PowerPoint Presentation</vt:lpstr>
    </vt:vector>
  </TitlesOfParts>
  <Company>Department of Primary Industries &amp; Fisheries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mittern</dc:creator>
  <cp:lastModifiedBy>Neena Mitter</cp:lastModifiedBy>
  <cp:revision>115</cp:revision>
  <dcterms:created xsi:type="dcterms:W3CDTF">2008-02-11T03:48:48Z</dcterms:created>
  <dcterms:modified xsi:type="dcterms:W3CDTF">2015-07-28T21:33:50Z</dcterms:modified>
</cp:coreProperties>
</file>