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9.xml" ContentType="application/vnd.openxmlformats-officedocument.presentationml.notesSlide+xml"/>
  <Override PartName="/ppt/charts/chart3.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comment1.xml" ContentType="application/vnd.openxmlformats-officedocument.presentationml.comments+xml"/>
  <Override PartName="/ppt/notesSlides/notesSlide13.xml" ContentType="application/vnd.openxmlformats-officedocument.presentationml.notesSlide+xml"/>
  <Override PartName="/ppt/charts/chart4.xml" ContentType="application/vnd.openxmlformats-officedocument.drawingml.chart+xml"/>
  <Override PartName="/ppt/notesSlides/notesSlide14.xml" ContentType="application/vnd.openxmlformats-officedocument.presentationml.notesSlide+xml"/>
  <Override PartName="/ppt/charts/chart5.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8" r:id="rId1"/>
  </p:sldMasterIdLst>
  <p:notesMasterIdLst>
    <p:notesMasterId r:id="rId28"/>
  </p:notesMasterIdLst>
  <p:handoutMasterIdLst>
    <p:handoutMasterId r:id="rId29"/>
  </p:handoutMasterIdLst>
  <p:sldIdLst>
    <p:sldId id="280" r:id="rId2"/>
    <p:sldId id="271" r:id="rId3"/>
    <p:sldId id="318" r:id="rId4"/>
    <p:sldId id="319" r:id="rId5"/>
    <p:sldId id="313" r:id="rId6"/>
    <p:sldId id="285" r:id="rId7"/>
    <p:sldId id="286" r:id="rId8"/>
    <p:sldId id="292" r:id="rId9"/>
    <p:sldId id="326" r:id="rId10"/>
    <p:sldId id="316" r:id="rId11"/>
    <p:sldId id="317" r:id="rId12"/>
    <p:sldId id="306" r:id="rId13"/>
    <p:sldId id="312" r:id="rId14"/>
    <p:sldId id="311" r:id="rId15"/>
    <p:sldId id="321" r:id="rId16"/>
    <p:sldId id="305" r:id="rId17"/>
    <p:sldId id="331" r:id="rId18"/>
    <p:sldId id="320" r:id="rId19"/>
    <p:sldId id="332" r:id="rId20"/>
    <p:sldId id="322" r:id="rId21"/>
    <p:sldId id="261" r:id="rId22"/>
    <p:sldId id="329" r:id="rId23"/>
    <p:sldId id="330" r:id="rId24"/>
    <p:sldId id="303" r:id="rId25"/>
    <p:sldId id="327" r:id="rId26"/>
    <p:sldId id="328" r:id="rId27"/>
  </p:sldIdLst>
  <p:sldSz cx="9144000" cy="6858000" type="screen4x3"/>
  <p:notesSz cx="6934200" cy="9232900"/>
  <p:defaultTextStyle>
    <a:defPPr>
      <a:defRPr lang="en-US"/>
    </a:defPPr>
    <a:lvl1pPr algn="l" rtl="0" fontAlgn="base">
      <a:spcBef>
        <a:spcPct val="0"/>
      </a:spcBef>
      <a:spcAft>
        <a:spcPct val="0"/>
      </a:spcAft>
      <a:defRPr sz="2400" kern="1200">
        <a:solidFill>
          <a:schemeClr val="tx1"/>
        </a:solidFill>
        <a:latin typeface="Times" pitchFamily="18" charset="0"/>
        <a:ea typeface="+mn-ea"/>
        <a:cs typeface="+mn-cs"/>
      </a:defRPr>
    </a:lvl1pPr>
    <a:lvl2pPr marL="457200" algn="l" rtl="0" fontAlgn="base">
      <a:spcBef>
        <a:spcPct val="0"/>
      </a:spcBef>
      <a:spcAft>
        <a:spcPct val="0"/>
      </a:spcAft>
      <a:defRPr sz="2400" kern="1200">
        <a:solidFill>
          <a:schemeClr val="tx1"/>
        </a:solidFill>
        <a:latin typeface="Times" pitchFamily="18" charset="0"/>
        <a:ea typeface="+mn-ea"/>
        <a:cs typeface="+mn-cs"/>
      </a:defRPr>
    </a:lvl2pPr>
    <a:lvl3pPr marL="914400" algn="l" rtl="0" fontAlgn="base">
      <a:spcBef>
        <a:spcPct val="0"/>
      </a:spcBef>
      <a:spcAft>
        <a:spcPct val="0"/>
      </a:spcAft>
      <a:defRPr sz="2400" kern="1200">
        <a:solidFill>
          <a:schemeClr val="tx1"/>
        </a:solidFill>
        <a:latin typeface="Times" pitchFamily="18" charset="0"/>
        <a:ea typeface="+mn-ea"/>
        <a:cs typeface="+mn-cs"/>
      </a:defRPr>
    </a:lvl3pPr>
    <a:lvl4pPr marL="1371600" algn="l" rtl="0" fontAlgn="base">
      <a:spcBef>
        <a:spcPct val="0"/>
      </a:spcBef>
      <a:spcAft>
        <a:spcPct val="0"/>
      </a:spcAft>
      <a:defRPr sz="2400" kern="1200">
        <a:solidFill>
          <a:schemeClr val="tx1"/>
        </a:solidFill>
        <a:latin typeface="Times" pitchFamily="18" charset="0"/>
        <a:ea typeface="+mn-ea"/>
        <a:cs typeface="+mn-cs"/>
      </a:defRPr>
    </a:lvl4pPr>
    <a:lvl5pPr marL="1828800" algn="l" rtl="0" fontAlgn="base">
      <a:spcBef>
        <a:spcPct val="0"/>
      </a:spcBef>
      <a:spcAft>
        <a:spcPct val="0"/>
      </a:spcAft>
      <a:defRPr sz="2400" kern="1200">
        <a:solidFill>
          <a:schemeClr val="tx1"/>
        </a:solidFill>
        <a:latin typeface="Times" pitchFamily="18" charset="0"/>
        <a:ea typeface="+mn-ea"/>
        <a:cs typeface="+mn-cs"/>
      </a:defRPr>
    </a:lvl5pPr>
    <a:lvl6pPr marL="2286000" algn="l" defTabSz="914400" rtl="0" eaLnBrk="1" latinLnBrk="0" hangingPunct="1">
      <a:defRPr sz="2400" kern="1200">
        <a:solidFill>
          <a:schemeClr val="tx1"/>
        </a:solidFill>
        <a:latin typeface="Times" pitchFamily="18" charset="0"/>
        <a:ea typeface="+mn-ea"/>
        <a:cs typeface="+mn-cs"/>
      </a:defRPr>
    </a:lvl6pPr>
    <a:lvl7pPr marL="2743200" algn="l" defTabSz="914400" rtl="0" eaLnBrk="1" latinLnBrk="0" hangingPunct="1">
      <a:defRPr sz="2400" kern="1200">
        <a:solidFill>
          <a:schemeClr val="tx1"/>
        </a:solidFill>
        <a:latin typeface="Times" pitchFamily="18" charset="0"/>
        <a:ea typeface="+mn-ea"/>
        <a:cs typeface="+mn-cs"/>
      </a:defRPr>
    </a:lvl7pPr>
    <a:lvl8pPr marL="3200400" algn="l" defTabSz="914400" rtl="0" eaLnBrk="1" latinLnBrk="0" hangingPunct="1">
      <a:defRPr sz="2400" kern="1200">
        <a:solidFill>
          <a:schemeClr val="tx1"/>
        </a:solidFill>
        <a:latin typeface="Times" pitchFamily="18" charset="0"/>
        <a:ea typeface="+mn-ea"/>
        <a:cs typeface="+mn-cs"/>
      </a:defRPr>
    </a:lvl8pPr>
    <a:lvl9pPr marL="3657600" algn="l" defTabSz="914400" rtl="0" eaLnBrk="1" latinLnBrk="0" hangingPunct="1">
      <a:defRPr sz="2400" kern="1200">
        <a:solidFill>
          <a:schemeClr val="tx1"/>
        </a:solidFill>
        <a:latin typeface="Times" pitchFamily="18" charset="0"/>
        <a:ea typeface="+mn-ea"/>
        <a:cs typeface="+mn-cs"/>
      </a:defRPr>
    </a:lvl9pPr>
  </p:defaultTextStyle>
  <p:extLst>
    <p:ext uri="{EFAFB233-063F-42B5-8137-9DF3F51BA10A}">
      <p15:sldGuideLst xmlns:mc="http://schemas.openxmlformats.org/markup-compatibility/2006" xmlns:mv="urn:schemas-microsoft-com:mac:vml" xmlns="" xmlns:p15="http://schemas.microsoft.com/office/powerpoint/2012/main">
        <p15:guide id="1" orient="horz" pos="793">
          <p15:clr>
            <a:srgbClr val="A4A3A4"/>
          </p15:clr>
        </p15:guide>
        <p15:guide id="2" orient="horz" pos="2160">
          <p15:clr>
            <a:srgbClr val="A4A3A4"/>
          </p15:clr>
        </p15:guide>
        <p15:guide id="3" orient="horz" pos="3816">
          <p15:clr>
            <a:srgbClr val="A4A3A4"/>
          </p15:clr>
        </p15:guide>
        <p15:guide id="4" orient="horz" pos="1227">
          <p15:clr>
            <a:srgbClr val="A4A3A4"/>
          </p15:clr>
        </p15:guide>
        <p15:guide id="5" orient="horz" pos="1647">
          <p15:clr>
            <a:srgbClr val="A4A3A4"/>
          </p15:clr>
        </p15:guide>
        <p15:guide id="6" orient="horz" pos="487">
          <p15:clr>
            <a:srgbClr val="A4A3A4"/>
          </p15:clr>
        </p15:guide>
        <p15:guide id="7" orient="horz" pos="3808">
          <p15:clr>
            <a:srgbClr val="A4A3A4"/>
          </p15:clr>
        </p15:guide>
        <p15:guide id="8" pos="3030">
          <p15:clr>
            <a:srgbClr val="A4A3A4"/>
          </p15:clr>
        </p15:guide>
        <p15:guide id="9" pos="5478">
          <p15:clr>
            <a:srgbClr val="A4A3A4"/>
          </p15:clr>
        </p15:guide>
        <p15:guide id="10" pos="294">
          <p15:clr>
            <a:srgbClr val="A4A3A4"/>
          </p15:clr>
        </p15:guide>
      </p15:sldGuideLst>
    </p:ext>
    <p:ext uri="{2D200454-40CA-4A62-9FC3-DE9A4176ACB9}">
      <p15:notesGuideLst xmlns:mc="http://schemas.openxmlformats.org/markup-compatibility/2006" xmlns:mv="urn:schemas-microsoft-com:mac:vml" xmlns="" xmlns:p15="http://schemas.microsoft.com/office/powerpoint/2012/main">
        <p15:guide id="1" orient="horz" pos="2908">
          <p15:clr>
            <a:srgbClr val="A4A3A4"/>
          </p15:clr>
        </p15:guide>
        <p15:guide id="2" pos="218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 initials="C" lastIdx="42"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51260B"/>
    <a:srgbClr val="F1AB00"/>
    <a:srgbClr val="E8A300"/>
    <a:srgbClr val="000000"/>
    <a:srgbClr val="340000"/>
    <a:srgbClr val="BBA8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mc="http://schemas.openxmlformats.org/markup-compatibility/2006" xmlns:mv="urn:schemas-microsoft-com:mac:vml"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71" autoAdjust="0"/>
    <p:restoredTop sz="88149" autoAdjust="0"/>
  </p:normalViewPr>
  <p:slideViewPr>
    <p:cSldViewPr snapToGrid="0" snapToObjects="1">
      <p:cViewPr>
        <p:scale>
          <a:sx n="100" d="100"/>
          <a:sy n="100" d="100"/>
        </p:scale>
        <p:origin x="354" y="-48"/>
      </p:cViewPr>
      <p:guideLst>
        <p:guide orient="horz" pos="793"/>
        <p:guide orient="horz" pos="2160"/>
        <p:guide orient="horz" pos="3816"/>
        <p:guide orient="horz" pos="1227"/>
        <p:guide orient="horz" pos="1647"/>
        <p:guide orient="horz" pos="487"/>
        <p:guide orient="horz" pos="3808"/>
        <p:guide pos="3030"/>
        <p:guide pos="5478"/>
        <p:guide pos="29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85" d="100"/>
          <a:sy n="85" d="100"/>
        </p:scale>
        <p:origin x="-3810" y="-84"/>
      </p:cViewPr>
      <p:guideLst>
        <p:guide orient="horz" pos="2908"/>
        <p:guide pos="2184"/>
      </p:guideLst>
    </p:cSldViewPr>
  </p:notesViewPr>
  <p:gridSpacing cx="457200" cy="457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warrenblunt:Dropbox:PHA:Experiment%20Data:Oxygen%20Transfer%20Experiments:Summary%20of%20O2%20Experiments%20.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warrenblunt:Dropbox:PHA:Experiment%20Data:Oxygen%20Transfer%20Experiments:Summary%20of%20O2%20Experiments%20.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Chris\Dropbox\PHA\Experiment%20Data\Waste%20Fatty%20Acids%20-%20Chris%20and%20Warren\C024%20-%20AFOS%20feeding%20with%20ammonium%20hydroxide%20pH%20control.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Chris\Dropbox\PHA\Experiment%20Data\Waste%20Fatty%20Acids%20-%20Chris%20and%20Warren\C024%20-%20AFOS%20feeding%20with%20ammonium%20hydroxide%20pH%20control.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Chris\Dropbox\PHA\Experiment%20Data\Waste%20Fatty%20Acids%20-%20Chris%20and%20Warren\C024%20-%20AFOS%20feeding%20with%20ammonium%20hydroxide%20pH%20contro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col"/>
        <c:grouping val="clustered"/>
        <c:varyColors val="0"/>
        <c:ser>
          <c:idx val="0"/>
          <c:order val="0"/>
          <c:tx>
            <c:v>Growth Rate</c:v>
          </c:tx>
          <c:invertIfNegative val="0"/>
          <c:errBars>
            <c:errBarType val="both"/>
            <c:errValType val="cust"/>
            <c:noEndCap val="1"/>
            <c:plus>
              <c:numRef>
                <c:f>Sheet1!$E$5:$E$9</c:f>
                <c:numCache>
                  <c:formatCode>General</c:formatCode>
                  <c:ptCount val="5"/>
                  <c:pt idx="0">
                    <c:v>0</c:v>
                  </c:pt>
                  <c:pt idx="1">
                    <c:v>3.5293032174852003E-2</c:v>
                  </c:pt>
                  <c:pt idx="2">
                    <c:v>4.6930358520089997E-2</c:v>
                  </c:pt>
                  <c:pt idx="3">
                    <c:v>8.7387564140857299E-2</c:v>
                  </c:pt>
                  <c:pt idx="4">
                    <c:v>2.9134806561431699E-2</c:v>
                  </c:pt>
                </c:numCache>
              </c:numRef>
            </c:plus>
            <c:minus>
              <c:numRef>
                <c:f>Sheet1!$E$5:$E$9</c:f>
                <c:numCache>
                  <c:formatCode>General</c:formatCode>
                  <c:ptCount val="5"/>
                  <c:pt idx="0">
                    <c:v>0</c:v>
                  </c:pt>
                  <c:pt idx="1">
                    <c:v>3.5293032174852003E-2</c:v>
                  </c:pt>
                  <c:pt idx="2">
                    <c:v>4.6930358520089997E-2</c:v>
                  </c:pt>
                  <c:pt idx="3">
                    <c:v>8.7387564140857299E-2</c:v>
                  </c:pt>
                  <c:pt idx="4">
                    <c:v>2.9134806561431699E-2</c:v>
                  </c:pt>
                </c:numCache>
              </c:numRef>
            </c:minus>
          </c:errBars>
          <c:cat>
            <c:strRef>
              <c:f>Sheet1!$B$6:$B$9</c:f>
              <c:strCache>
                <c:ptCount val="4"/>
                <c:pt idx="0">
                  <c:v>0% (6 LPM Air)</c:v>
                </c:pt>
                <c:pt idx="1">
                  <c:v>1%</c:v>
                </c:pt>
                <c:pt idx="2">
                  <c:v>10%</c:v>
                </c:pt>
                <c:pt idx="3">
                  <c:v>40%</c:v>
                </c:pt>
              </c:strCache>
            </c:strRef>
          </c:cat>
          <c:val>
            <c:numRef>
              <c:f>Sheet1!$D$6:$D$9</c:f>
              <c:numCache>
                <c:formatCode>General</c:formatCode>
                <c:ptCount val="4"/>
                <c:pt idx="0">
                  <c:v>0.19094595679755899</c:v>
                </c:pt>
                <c:pt idx="1">
                  <c:v>0.554986750180679</c:v>
                </c:pt>
                <c:pt idx="2">
                  <c:v>0.91773066730908204</c:v>
                </c:pt>
                <c:pt idx="3">
                  <c:v>0.96378884606118997</c:v>
                </c:pt>
              </c:numCache>
            </c:numRef>
          </c:val>
        </c:ser>
        <c:ser>
          <c:idx val="1"/>
          <c:order val="1"/>
          <c:tx>
            <c:v>Cellular PHA Content</c:v>
          </c:tx>
          <c:invertIfNegative val="0"/>
          <c:errBars>
            <c:errBarType val="both"/>
            <c:errValType val="cust"/>
            <c:noEndCap val="1"/>
            <c:plus>
              <c:numRef>
                <c:f>Sheet1!$K$5:$K$9</c:f>
                <c:numCache>
                  <c:formatCode>General</c:formatCode>
                  <c:ptCount val="5"/>
                  <c:pt idx="0">
                    <c:v>4.8224682476922499E-2</c:v>
                  </c:pt>
                  <c:pt idx="1">
                    <c:v>2.3970919882223999E-2</c:v>
                  </c:pt>
                  <c:pt idx="2">
                    <c:v>8.8388347648318405E-3</c:v>
                  </c:pt>
                  <c:pt idx="3">
                    <c:v>3.0932561053578202E-2</c:v>
                  </c:pt>
                  <c:pt idx="4">
                    <c:v>1.8610839135657802E-2</c:v>
                  </c:pt>
                </c:numCache>
              </c:numRef>
            </c:plus>
            <c:minus>
              <c:numRef>
                <c:f>Sheet1!$K$5:$K$9</c:f>
                <c:numCache>
                  <c:formatCode>General</c:formatCode>
                  <c:ptCount val="5"/>
                  <c:pt idx="0">
                    <c:v>4.8224682476922499E-2</c:v>
                  </c:pt>
                  <c:pt idx="1">
                    <c:v>2.3970919882223999E-2</c:v>
                  </c:pt>
                  <c:pt idx="2">
                    <c:v>8.8388347648318405E-3</c:v>
                  </c:pt>
                  <c:pt idx="3">
                    <c:v>3.0932561053578202E-2</c:v>
                  </c:pt>
                  <c:pt idx="4">
                    <c:v>1.8610839135657802E-2</c:v>
                  </c:pt>
                </c:numCache>
              </c:numRef>
            </c:minus>
          </c:errBars>
          <c:cat>
            <c:strRef>
              <c:f>Sheet1!$B$6:$B$9</c:f>
              <c:strCache>
                <c:ptCount val="4"/>
                <c:pt idx="0">
                  <c:v>0% (6 LPM Air)</c:v>
                </c:pt>
                <c:pt idx="1">
                  <c:v>1%</c:v>
                </c:pt>
                <c:pt idx="2">
                  <c:v>10%</c:v>
                </c:pt>
                <c:pt idx="3">
                  <c:v>40%</c:v>
                </c:pt>
              </c:strCache>
            </c:strRef>
          </c:cat>
          <c:val>
            <c:numRef>
              <c:f>Sheet1!$J$6:$J$9</c:f>
              <c:numCache>
                <c:formatCode>General</c:formatCode>
                <c:ptCount val="4"/>
                <c:pt idx="0">
                  <c:v>0.48845</c:v>
                </c:pt>
                <c:pt idx="1">
                  <c:v>0.18504999999999999</c:v>
                </c:pt>
                <c:pt idx="2">
                  <c:v>0.128566666666667</c:v>
                </c:pt>
                <c:pt idx="3">
                  <c:v>5.5966666666666699E-2</c:v>
                </c:pt>
              </c:numCache>
            </c:numRef>
          </c:val>
        </c:ser>
        <c:dLbls>
          <c:showLegendKey val="0"/>
          <c:showVal val="0"/>
          <c:showCatName val="0"/>
          <c:showSerName val="0"/>
          <c:showPercent val="0"/>
          <c:showBubbleSize val="0"/>
        </c:dLbls>
        <c:gapWidth val="150"/>
        <c:axId val="60439040"/>
        <c:axId val="99524608"/>
      </c:barChart>
      <c:catAx>
        <c:axId val="60439040"/>
        <c:scaling>
          <c:orientation val="minMax"/>
        </c:scaling>
        <c:delete val="0"/>
        <c:axPos val="b"/>
        <c:title>
          <c:tx>
            <c:rich>
              <a:bodyPr/>
              <a:lstStyle/>
              <a:p>
                <a:pPr>
                  <a:defRPr b="0"/>
                </a:pPr>
                <a:r>
                  <a:rPr lang="en-US" b="0" dirty="0"/>
                  <a:t>Dissolved Oxygen Tension (% </a:t>
                </a:r>
                <a:r>
                  <a:rPr lang="en-US" b="0" dirty="0" smtClean="0"/>
                  <a:t>air </a:t>
                </a:r>
                <a:r>
                  <a:rPr lang="en-US" b="0" dirty="0"/>
                  <a:t>s</a:t>
                </a:r>
                <a:r>
                  <a:rPr lang="en-US" b="0" dirty="0" smtClean="0"/>
                  <a:t>aturation</a:t>
                </a:r>
                <a:r>
                  <a:rPr lang="en-US" b="0" dirty="0"/>
                  <a:t>)</a:t>
                </a:r>
              </a:p>
            </c:rich>
          </c:tx>
          <c:layout/>
          <c:overlay val="0"/>
        </c:title>
        <c:numFmt formatCode="General" sourceLinked="1"/>
        <c:majorTickMark val="none"/>
        <c:minorTickMark val="none"/>
        <c:tickLblPos val="nextTo"/>
        <c:crossAx val="99524608"/>
        <c:crosses val="autoZero"/>
        <c:auto val="1"/>
        <c:lblAlgn val="ctr"/>
        <c:lblOffset val="100"/>
        <c:noMultiLvlLbl val="0"/>
      </c:catAx>
      <c:valAx>
        <c:axId val="99524608"/>
        <c:scaling>
          <c:orientation val="minMax"/>
          <c:max val="1"/>
          <c:min val="0"/>
        </c:scaling>
        <c:delete val="0"/>
        <c:axPos val="l"/>
        <c:majorGridlines>
          <c:spPr>
            <a:ln>
              <a:noFill/>
            </a:ln>
          </c:spPr>
        </c:majorGridlines>
        <c:title>
          <c:tx>
            <c:rich>
              <a:bodyPr/>
              <a:lstStyle/>
              <a:p>
                <a:pPr>
                  <a:defRPr b="0"/>
                </a:pPr>
                <a:r>
                  <a:rPr lang="en-US" b="0" dirty="0"/>
                  <a:t>Growth Rate (</a:t>
                </a:r>
                <a:r>
                  <a:rPr lang="en-US" b="0" dirty="0" smtClean="0"/>
                  <a:t>μ/</a:t>
                </a:r>
                <a:r>
                  <a:rPr lang="en-US" b="0" dirty="0" err="1" smtClean="0"/>
                  <a:t>μ</a:t>
                </a:r>
                <a:r>
                  <a:rPr lang="en-US" b="0" baseline="-25000" dirty="0" err="1" smtClean="0"/>
                  <a:t>max</a:t>
                </a:r>
                <a:r>
                  <a:rPr lang="en-US" b="0" dirty="0"/>
                  <a:t>)</a:t>
                </a:r>
              </a:p>
              <a:p>
                <a:pPr>
                  <a:defRPr b="0"/>
                </a:pPr>
                <a:r>
                  <a:rPr lang="en-US" b="0" dirty="0" smtClean="0"/>
                  <a:t> </a:t>
                </a:r>
                <a:r>
                  <a:rPr lang="en-US" b="0" dirty="0"/>
                  <a:t>PHA Content (g PHA/g biomass)</a:t>
                </a:r>
              </a:p>
              <a:p>
                <a:pPr>
                  <a:defRPr b="0"/>
                </a:pPr>
                <a:endParaRPr lang="en-US" b="0" dirty="0"/>
              </a:p>
            </c:rich>
          </c:tx>
          <c:layout/>
          <c:overlay val="0"/>
        </c:title>
        <c:numFmt formatCode="0.0" sourceLinked="0"/>
        <c:majorTickMark val="out"/>
        <c:minorTickMark val="none"/>
        <c:tickLblPos val="nextTo"/>
        <c:crossAx val="60439040"/>
        <c:crosses val="autoZero"/>
        <c:crossBetween val="between"/>
      </c:valAx>
    </c:plotArea>
    <c:legend>
      <c:legendPos val="t"/>
      <c:layout/>
      <c:overlay val="0"/>
    </c:legend>
    <c:plotVisOnly val="1"/>
    <c:dispBlanksAs val="gap"/>
    <c:showDLblsOverMax val="0"/>
  </c:chart>
  <c:txPr>
    <a:bodyPr/>
    <a:lstStyle/>
    <a:p>
      <a:pPr>
        <a:defRPr sz="14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col"/>
        <c:grouping val="clustered"/>
        <c:varyColors val="0"/>
        <c:ser>
          <c:idx val="0"/>
          <c:order val="0"/>
          <c:tx>
            <c:v>Volumetric Productivity</c:v>
          </c:tx>
          <c:invertIfNegative val="0"/>
          <c:errBars>
            <c:errBarType val="both"/>
            <c:errValType val="cust"/>
            <c:noEndCap val="1"/>
            <c:plus>
              <c:numRef>
                <c:f>'DO2 vs PHA'!$U$6:$U$10</c:f>
                <c:numCache>
                  <c:formatCode>General</c:formatCode>
                  <c:ptCount val="5"/>
                  <c:pt idx="0">
                    <c:v>13.152186130069699</c:v>
                  </c:pt>
                  <c:pt idx="1">
                    <c:v>2.8659820425356499</c:v>
                  </c:pt>
                  <c:pt idx="2">
                    <c:v>14.91995308303615</c:v>
                  </c:pt>
                  <c:pt idx="3">
                    <c:v>21.500465111248101</c:v>
                  </c:pt>
                  <c:pt idx="4">
                    <c:v>1.880608351687924</c:v>
                  </c:pt>
                </c:numCache>
              </c:numRef>
            </c:plus>
            <c:minus>
              <c:numRef>
                <c:f>'DO2 vs PHA'!$U$6:$U$10</c:f>
                <c:numCache>
                  <c:formatCode>General</c:formatCode>
                  <c:ptCount val="5"/>
                  <c:pt idx="0">
                    <c:v>13.152186130069699</c:v>
                  </c:pt>
                  <c:pt idx="1">
                    <c:v>2.8659820425356499</c:v>
                  </c:pt>
                  <c:pt idx="2">
                    <c:v>14.91995308303615</c:v>
                  </c:pt>
                  <c:pt idx="3">
                    <c:v>21.500465111248101</c:v>
                  </c:pt>
                  <c:pt idx="4">
                    <c:v>1.880608351687924</c:v>
                  </c:pt>
                </c:numCache>
              </c:numRef>
            </c:minus>
          </c:errBars>
          <c:cat>
            <c:strRef>
              <c:f>'DO2 vs PHA'!$N$14:$N$17</c:f>
              <c:strCache>
                <c:ptCount val="4"/>
                <c:pt idx="0">
                  <c:v>0% (6 LPM Air)</c:v>
                </c:pt>
                <c:pt idx="1">
                  <c:v>1%</c:v>
                </c:pt>
                <c:pt idx="2">
                  <c:v>10%</c:v>
                </c:pt>
                <c:pt idx="3">
                  <c:v>40%</c:v>
                </c:pt>
              </c:strCache>
            </c:strRef>
          </c:cat>
          <c:val>
            <c:numRef>
              <c:f>'DO2 vs PHA'!$T$7:$T$10</c:f>
              <c:numCache>
                <c:formatCode>0.00</c:formatCode>
                <c:ptCount val="4"/>
                <c:pt idx="0">
                  <c:v>202.1651213460452</c:v>
                </c:pt>
                <c:pt idx="1">
                  <c:v>136.94999999999999</c:v>
                </c:pt>
                <c:pt idx="2">
                  <c:v>76.600000000000009</c:v>
                </c:pt>
                <c:pt idx="3">
                  <c:v>16.273422888888881</c:v>
                </c:pt>
              </c:numCache>
            </c:numRef>
          </c:val>
        </c:ser>
        <c:ser>
          <c:idx val="1"/>
          <c:order val="1"/>
          <c:tx>
            <c:v>Specific Productivity</c:v>
          </c:tx>
          <c:invertIfNegative val="0"/>
          <c:errBars>
            <c:errBarType val="both"/>
            <c:errValType val="cust"/>
            <c:noEndCap val="1"/>
            <c:plus>
              <c:numRef>
                <c:f>'DO2 vs PHA'!$AA$6:$AA$10</c:f>
                <c:numCache>
                  <c:formatCode>General</c:formatCode>
                  <c:ptCount val="5"/>
                  <c:pt idx="0">
                    <c:v>30.405591591021519</c:v>
                  </c:pt>
                  <c:pt idx="1">
                    <c:v>11.7803989745679</c:v>
                  </c:pt>
                  <c:pt idx="2">
                    <c:v>16.916822633107021</c:v>
                  </c:pt>
                  <c:pt idx="3">
                    <c:v>8.2080667584615146</c:v>
                  </c:pt>
                  <c:pt idx="4">
                    <c:v>2.9328493067541448</c:v>
                  </c:pt>
                </c:numCache>
              </c:numRef>
            </c:plus>
            <c:minus>
              <c:numRef>
                <c:f>'DO2 vs PHA'!$AA$6:$AA$10</c:f>
                <c:numCache>
                  <c:formatCode>General</c:formatCode>
                  <c:ptCount val="5"/>
                  <c:pt idx="0">
                    <c:v>30.405591591021519</c:v>
                  </c:pt>
                  <c:pt idx="1">
                    <c:v>11.7803989745679</c:v>
                  </c:pt>
                  <c:pt idx="2">
                    <c:v>16.916822633107021</c:v>
                  </c:pt>
                  <c:pt idx="3">
                    <c:v>8.2080667584615146</c:v>
                  </c:pt>
                  <c:pt idx="4">
                    <c:v>2.9328493067541448</c:v>
                  </c:pt>
                </c:numCache>
              </c:numRef>
            </c:minus>
          </c:errBars>
          <c:cat>
            <c:strRef>
              <c:f>'DO2 vs PHA'!$N$14:$N$17</c:f>
              <c:strCache>
                <c:ptCount val="4"/>
                <c:pt idx="0">
                  <c:v>0% (6 LPM Air)</c:v>
                </c:pt>
                <c:pt idx="1">
                  <c:v>1%</c:v>
                </c:pt>
                <c:pt idx="2">
                  <c:v>10%</c:v>
                </c:pt>
                <c:pt idx="3">
                  <c:v>40%</c:v>
                </c:pt>
              </c:strCache>
            </c:strRef>
          </c:cat>
          <c:val>
            <c:numRef>
              <c:f>'DO2 vs PHA'!$Z$7:$Z$10</c:f>
              <c:numCache>
                <c:formatCode>0.00</c:formatCode>
                <c:ptCount val="4"/>
                <c:pt idx="0">
                  <c:v>185.53</c:v>
                </c:pt>
                <c:pt idx="1">
                  <c:v>106.188</c:v>
                </c:pt>
                <c:pt idx="2">
                  <c:v>60.640664334982709</c:v>
                </c:pt>
                <c:pt idx="3">
                  <c:v>22.132957581881179</c:v>
                </c:pt>
              </c:numCache>
            </c:numRef>
          </c:val>
        </c:ser>
        <c:dLbls>
          <c:showLegendKey val="0"/>
          <c:showVal val="0"/>
          <c:showCatName val="0"/>
          <c:showSerName val="0"/>
          <c:showPercent val="0"/>
          <c:showBubbleSize val="0"/>
        </c:dLbls>
        <c:gapWidth val="150"/>
        <c:axId val="60437504"/>
        <c:axId val="99527488"/>
      </c:barChart>
      <c:catAx>
        <c:axId val="60437504"/>
        <c:scaling>
          <c:orientation val="minMax"/>
        </c:scaling>
        <c:delete val="0"/>
        <c:axPos val="b"/>
        <c:title>
          <c:tx>
            <c:rich>
              <a:bodyPr/>
              <a:lstStyle/>
              <a:p>
                <a:pPr>
                  <a:defRPr/>
                </a:pPr>
                <a:r>
                  <a:rPr lang="en-US"/>
                  <a:t>Dissolved Oxygen Tension(% of air saturation)</a:t>
                </a:r>
              </a:p>
            </c:rich>
          </c:tx>
          <c:layout>
            <c:manualLayout>
              <c:xMode val="edge"/>
              <c:yMode val="edge"/>
              <c:x val="0.38339398459412599"/>
              <c:y val="0.91473156147947898"/>
            </c:manualLayout>
          </c:layout>
          <c:overlay val="0"/>
        </c:title>
        <c:numFmt formatCode="General" sourceLinked="1"/>
        <c:majorTickMark val="none"/>
        <c:minorTickMark val="none"/>
        <c:tickLblPos val="nextTo"/>
        <c:crossAx val="99527488"/>
        <c:crosses val="autoZero"/>
        <c:auto val="1"/>
        <c:lblAlgn val="ctr"/>
        <c:lblOffset val="100"/>
        <c:noMultiLvlLbl val="0"/>
      </c:catAx>
      <c:valAx>
        <c:axId val="99527488"/>
        <c:scaling>
          <c:orientation val="minMax"/>
          <c:min val="0"/>
        </c:scaling>
        <c:delete val="0"/>
        <c:axPos val="l"/>
        <c:majorGridlines>
          <c:spPr>
            <a:ln>
              <a:noFill/>
            </a:ln>
          </c:spPr>
        </c:majorGridlines>
        <c:title>
          <c:tx>
            <c:rich>
              <a:bodyPr/>
              <a:lstStyle/>
              <a:p>
                <a:pPr>
                  <a:defRPr/>
                </a:pPr>
                <a:r>
                  <a:rPr lang="en-US" dirty="0" smtClean="0"/>
                  <a:t>Vol. </a:t>
                </a:r>
                <a:r>
                  <a:rPr lang="en-US" dirty="0"/>
                  <a:t>Productivity (mg PHA/L/hour)</a:t>
                </a:r>
              </a:p>
              <a:p>
                <a:pPr>
                  <a:defRPr/>
                </a:pPr>
                <a:r>
                  <a:rPr lang="en-US" dirty="0" smtClean="0"/>
                  <a:t>Sp. </a:t>
                </a:r>
                <a:r>
                  <a:rPr lang="en-US" dirty="0"/>
                  <a:t>Productivity (mg </a:t>
                </a:r>
                <a:r>
                  <a:rPr lang="en-US" dirty="0" err="1"/>
                  <a:t>pHA</a:t>
                </a:r>
                <a:r>
                  <a:rPr lang="en-US" dirty="0"/>
                  <a:t>/</a:t>
                </a:r>
                <a:r>
                  <a:rPr lang="en-US" dirty="0" smtClean="0"/>
                  <a:t>g </a:t>
                </a:r>
                <a:r>
                  <a:rPr lang="en-US" dirty="0"/>
                  <a:t>cells/hour)</a:t>
                </a:r>
              </a:p>
              <a:p>
                <a:pPr>
                  <a:defRPr/>
                </a:pPr>
                <a:endParaRPr lang="en-US" dirty="0"/>
              </a:p>
            </c:rich>
          </c:tx>
          <c:layout/>
          <c:overlay val="0"/>
        </c:title>
        <c:numFmt formatCode="0" sourceLinked="0"/>
        <c:majorTickMark val="out"/>
        <c:minorTickMark val="none"/>
        <c:tickLblPos val="nextTo"/>
        <c:crossAx val="60437504"/>
        <c:crosses val="autoZero"/>
        <c:crossBetween val="between"/>
      </c:valAx>
    </c:plotArea>
    <c:legend>
      <c:legendPos val="t"/>
      <c:layout/>
      <c:overlay val="0"/>
    </c:legend>
    <c:plotVisOnly val="1"/>
    <c:dispBlanksAs val="gap"/>
    <c:showDLblsOverMax val="0"/>
  </c:chart>
  <c:txPr>
    <a:bodyPr/>
    <a:lstStyle/>
    <a:p>
      <a:pPr>
        <a:defRPr sz="14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807831973532899"/>
          <c:y val="0.119582731079907"/>
          <c:w val="0.84926190778064503"/>
          <c:h val="0.74360101687996005"/>
        </c:manualLayout>
      </c:layout>
      <c:scatterChart>
        <c:scatterStyle val="lineMarker"/>
        <c:varyColors val="0"/>
        <c:ser>
          <c:idx val="0"/>
          <c:order val="0"/>
          <c:tx>
            <c:v>Biomass</c:v>
          </c:tx>
          <c:spPr>
            <a:ln w="25400" cap="rnd">
              <a:noFill/>
            </a:ln>
            <a:effectLst>
              <a:glow rad="139700">
                <a:schemeClr val="accent1">
                  <a:satMod val="175000"/>
                  <a:alpha val="14000"/>
                </a:schemeClr>
              </a:glow>
            </a:effectLst>
          </c:spPr>
          <c:marker>
            <c:symbol val="circle"/>
            <c:size val="3"/>
            <c:spPr>
              <a:solidFill>
                <a:schemeClr val="accent1">
                  <a:lumMod val="60000"/>
                  <a:lumOff val="40000"/>
                </a:schemeClr>
              </a:solidFill>
              <a:ln>
                <a:noFill/>
              </a:ln>
              <a:effectLst>
                <a:glow rad="63500">
                  <a:schemeClr val="accent1">
                    <a:satMod val="175000"/>
                    <a:alpha val="25000"/>
                  </a:schemeClr>
                </a:glow>
              </a:effectLst>
            </c:spPr>
          </c:marker>
          <c:xVal>
            <c:numRef>
              <c:f>Sheet1!$I$3:$I$19</c:f>
              <c:numCache>
                <c:formatCode>General</c:formatCode>
                <c:ptCount val="17"/>
                <c:pt idx="0">
                  <c:v>0</c:v>
                </c:pt>
                <c:pt idx="1">
                  <c:v>2.33</c:v>
                </c:pt>
                <c:pt idx="2">
                  <c:v>4</c:v>
                </c:pt>
                <c:pt idx="3">
                  <c:v>5</c:v>
                </c:pt>
                <c:pt idx="4">
                  <c:v>6</c:v>
                </c:pt>
                <c:pt idx="5">
                  <c:v>7</c:v>
                </c:pt>
                <c:pt idx="6">
                  <c:v>8</c:v>
                </c:pt>
                <c:pt idx="7">
                  <c:v>9</c:v>
                </c:pt>
                <c:pt idx="8">
                  <c:v>10</c:v>
                </c:pt>
                <c:pt idx="9">
                  <c:v>11</c:v>
                </c:pt>
                <c:pt idx="10">
                  <c:v>12</c:v>
                </c:pt>
                <c:pt idx="11">
                  <c:v>13</c:v>
                </c:pt>
                <c:pt idx="12">
                  <c:v>14</c:v>
                </c:pt>
                <c:pt idx="13">
                  <c:v>16</c:v>
                </c:pt>
                <c:pt idx="14">
                  <c:v>18</c:v>
                </c:pt>
                <c:pt idx="15">
                  <c:v>21</c:v>
                </c:pt>
                <c:pt idx="16">
                  <c:v>24</c:v>
                </c:pt>
              </c:numCache>
            </c:numRef>
          </c:xVal>
          <c:yVal>
            <c:numRef>
              <c:f>Sheet1!$J$3:$J$19</c:f>
              <c:numCache>
                <c:formatCode>General</c:formatCode>
                <c:ptCount val="17"/>
                <c:pt idx="0">
                  <c:v>0.20749999999996099</c:v>
                </c:pt>
                <c:pt idx="1">
                  <c:v>0</c:v>
                </c:pt>
                <c:pt idx="2">
                  <c:v>0.32250000000000301</c:v>
                </c:pt>
                <c:pt idx="3">
                  <c:v>0.80999999999997696</c:v>
                </c:pt>
                <c:pt idx="4">
                  <c:v>2.2874999999999979</c:v>
                </c:pt>
                <c:pt idx="5">
                  <c:v>5.7450000000000223</c:v>
                </c:pt>
                <c:pt idx="6">
                  <c:v>10.039999999999999</c:v>
                </c:pt>
                <c:pt idx="7">
                  <c:v>13.9475</c:v>
                </c:pt>
                <c:pt idx="8">
                  <c:v>18.3675</c:v>
                </c:pt>
                <c:pt idx="9">
                  <c:v>32.397500000000001</c:v>
                </c:pt>
                <c:pt idx="10">
                  <c:v>55.94250000000001</c:v>
                </c:pt>
                <c:pt idx="13">
                  <c:v>77.165000000000006</c:v>
                </c:pt>
                <c:pt idx="14">
                  <c:v>83.197500000000034</c:v>
                </c:pt>
                <c:pt idx="15">
                  <c:v>74.059999999999974</c:v>
                </c:pt>
                <c:pt idx="16">
                  <c:v>68.669999999999973</c:v>
                </c:pt>
              </c:numCache>
            </c:numRef>
          </c:yVal>
          <c:smooth val="0"/>
        </c:ser>
        <c:ser>
          <c:idx val="1"/>
          <c:order val="1"/>
          <c:tx>
            <c:v>Residual Biomass</c:v>
          </c:tx>
          <c:spPr>
            <a:ln w="25400" cap="rnd">
              <a:noFill/>
            </a:ln>
            <a:effectLst>
              <a:glow rad="139700">
                <a:schemeClr val="accent2">
                  <a:satMod val="175000"/>
                  <a:alpha val="14000"/>
                </a:schemeClr>
              </a:glow>
            </a:effectLst>
          </c:spPr>
          <c:marker>
            <c:symbol val="circle"/>
            <c:size val="3"/>
            <c:spPr>
              <a:solidFill>
                <a:schemeClr val="accent2">
                  <a:lumMod val="60000"/>
                  <a:lumOff val="40000"/>
                </a:schemeClr>
              </a:solidFill>
              <a:ln>
                <a:noFill/>
              </a:ln>
              <a:effectLst>
                <a:glow rad="63500">
                  <a:schemeClr val="accent2">
                    <a:satMod val="175000"/>
                    <a:alpha val="25000"/>
                  </a:schemeClr>
                </a:glow>
              </a:effectLst>
            </c:spPr>
          </c:marker>
          <c:xVal>
            <c:numRef>
              <c:f>Sheet1!$J$76:$J$90</c:f>
              <c:numCache>
                <c:formatCode>General</c:formatCode>
                <c:ptCount val="15"/>
                <c:pt idx="0">
                  <c:v>0</c:v>
                </c:pt>
                <c:pt idx="1">
                  <c:v>2.33</c:v>
                </c:pt>
                <c:pt idx="2">
                  <c:v>4</c:v>
                </c:pt>
                <c:pt idx="3">
                  <c:v>5</c:v>
                </c:pt>
                <c:pt idx="4">
                  <c:v>6</c:v>
                </c:pt>
                <c:pt idx="5">
                  <c:v>7</c:v>
                </c:pt>
                <c:pt idx="6">
                  <c:v>8</c:v>
                </c:pt>
                <c:pt idx="7">
                  <c:v>9</c:v>
                </c:pt>
                <c:pt idx="8">
                  <c:v>10</c:v>
                </c:pt>
                <c:pt idx="9">
                  <c:v>11</c:v>
                </c:pt>
                <c:pt idx="10">
                  <c:v>12</c:v>
                </c:pt>
                <c:pt idx="11">
                  <c:v>16</c:v>
                </c:pt>
                <c:pt idx="12">
                  <c:v>18</c:v>
                </c:pt>
                <c:pt idx="13">
                  <c:v>21</c:v>
                </c:pt>
                <c:pt idx="14">
                  <c:v>24</c:v>
                </c:pt>
              </c:numCache>
            </c:numRef>
          </c:xVal>
          <c:yVal>
            <c:numRef>
              <c:f>Sheet1!$K$76:$K$90</c:f>
              <c:numCache>
                <c:formatCode>General</c:formatCode>
                <c:ptCount val="15"/>
                <c:pt idx="0">
                  <c:v>0.20749999999996099</c:v>
                </c:pt>
                <c:pt idx="1">
                  <c:v>0</c:v>
                </c:pt>
                <c:pt idx="2">
                  <c:v>0.32250000000000301</c:v>
                </c:pt>
                <c:pt idx="3">
                  <c:v>0.70740438591257404</c:v>
                </c:pt>
                <c:pt idx="4">
                  <c:v>1.963133181628959</c:v>
                </c:pt>
                <c:pt idx="5">
                  <c:v>5.0005526693477487</c:v>
                </c:pt>
                <c:pt idx="6">
                  <c:v>7.8105413560054631</c:v>
                </c:pt>
                <c:pt idx="7">
                  <c:v>7.0917111246873601</c:v>
                </c:pt>
                <c:pt idx="8">
                  <c:v>12.97929690312378</c:v>
                </c:pt>
                <c:pt idx="9">
                  <c:v>26.097868755671879</c:v>
                </c:pt>
                <c:pt idx="10">
                  <c:v>48.916822003565017</c:v>
                </c:pt>
                <c:pt idx="11">
                  <c:v>67.720853327856148</c:v>
                </c:pt>
                <c:pt idx="12">
                  <c:v>68.400237457993228</c:v>
                </c:pt>
                <c:pt idx="13">
                  <c:v>54.146888741540948</c:v>
                </c:pt>
                <c:pt idx="14">
                  <c:v>44.96461082590541</c:v>
                </c:pt>
              </c:numCache>
            </c:numRef>
          </c:yVal>
          <c:smooth val="0"/>
        </c:ser>
        <c:ser>
          <c:idx val="2"/>
          <c:order val="2"/>
          <c:tx>
            <c:v>PHA</c:v>
          </c:tx>
          <c:spPr>
            <a:ln w="25400" cap="rnd">
              <a:noFill/>
            </a:ln>
            <a:effectLst>
              <a:glow rad="139700">
                <a:schemeClr val="accent3">
                  <a:satMod val="175000"/>
                  <a:alpha val="14000"/>
                </a:schemeClr>
              </a:glow>
            </a:effectLst>
          </c:spPr>
          <c:marker>
            <c:symbol val="circle"/>
            <c:size val="3"/>
            <c:spPr>
              <a:solidFill>
                <a:schemeClr val="accent3">
                  <a:lumMod val="60000"/>
                  <a:lumOff val="40000"/>
                </a:schemeClr>
              </a:solidFill>
              <a:ln>
                <a:noFill/>
              </a:ln>
              <a:effectLst>
                <a:glow rad="63500">
                  <a:schemeClr val="accent3">
                    <a:satMod val="175000"/>
                    <a:alpha val="25000"/>
                  </a:schemeClr>
                </a:glow>
              </a:effectLst>
            </c:spPr>
          </c:marker>
          <c:xVal>
            <c:numRef>
              <c:f>Sheet1!$J$76:$J$90</c:f>
              <c:numCache>
                <c:formatCode>General</c:formatCode>
                <c:ptCount val="15"/>
                <c:pt idx="0">
                  <c:v>0</c:v>
                </c:pt>
                <c:pt idx="1">
                  <c:v>2.33</c:v>
                </c:pt>
                <c:pt idx="2">
                  <c:v>4</c:v>
                </c:pt>
                <c:pt idx="3">
                  <c:v>5</c:v>
                </c:pt>
                <c:pt idx="4">
                  <c:v>6</c:v>
                </c:pt>
                <c:pt idx="5">
                  <c:v>7</c:v>
                </c:pt>
                <c:pt idx="6">
                  <c:v>8</c:v>
                </c:pt>
                <c:pt idx="7">
                  <c:v>9</c:v>
                </c:pt>
                <c:pt idx="8">
                  <c:v>10</c:v>
                </c:pt>
                <c:pt idx="9">
                  <c:v>11</c:v>
                </c:pt>
                <c:pt idx="10">
                  <c:v>12</c:v>
                </c:pt>
                <c:pt idx="11">
                  <c:v>16</c:v>
                </c:pt>
                <c:pt idx="12">
                  <c:v>18</c:v>
                </c:pt>
                <c:pt idx="13">
                  <c:v>21</c:v>
                </c:pt>
                <c:pt idx="14">
                  <c:v>24</c:v>
                </c:pt>
              </c:numCache>
            </c:numRef>
          </c:xVal>
          <c:yVal>
            <c:numRef>
              <c:f>Sheet1!$M$76:$M$90</c:f>
              <c:numCache>
                <c:formatCode>General</c:formatCode>
                <c:ptCount val="15"/>
                <c:pt idx="0">
                  <c:v>0</c:v>
                </c:pt>
                <c:pt idx="1">
                  <c:v>0</c:v>
                </c:pt>
                <c:pt idx="2">
                  <c:v>0</c:v>
                </c:pt>
                <c:pt idx="3">
                  <c:v>0.102595614087403</c:v>
                </c:pt>
                <c:pt idx="4">
                  <c:v>0.32436681837103898</c:v>
                </c:pt>
                <c:pt idx="5">
                  <c:v>0.74444733065225999</c:v>
                </c:pt>
                <c:pt idx="6">
                  <c:v>2.2294586439945241</c:v>
                </c:pt>
                <c:pt idx="7">
                  <c:v>6.8557888753126406</c:v>
                </c:pt>
                <c:pt idx="8">
                  <c:v>5.3882030968762251</c:v>
                </c:pt>
                <c:pt idx="9">
                  <c:v>6.2996312443281139</c:v>
                </c:pt>
                <c:pt idx="10">
                  <c:v>7.0256779964349674</c:v>
                </c:pt>
                <c:pt idx="11">
                  <c:v>9.4441466721438232</c:v>
                </c:pt>
                <c:pt idx="12">
                  <c:v>14.7972625420068</c:v>
                </c:pt>
                <c:pt idx="13">
                  <c:v>19.913111258459029</c:v>
                </c:pt>
                <c:pt idx="14">
                  <c:v>23.705389174094542</c:v>
                </c:pt>
              </c:numCache>
            </c:numRef>
          </c:yVal>
          <c:smooth val="0"/>
        </c:ser>
        <c:dLbls>
          <c:showLegendKey val="0"/>
          <c:showVal val="0"/>
          <c:showCatName val="0"/>
          <c:showSerName val="0"/>
          <c:showPercent val="0"/>
          <c:showBubbleSize val="0"/>
        </c:dLbls>
        <c:axId val="99529216"/>
        <c:axId val="99529792"/>
      </c:scatterChart>
      <c:valAx>
        <c:axId val="99529216"/>
        <c:scaling>
          <c:orientation val="minMax"/>
        </c:scaling>
        <c:delete val="0"/>
        <c:axPos val="b"/>
        <c:majorGridlines>
          <c:spPr>
            <a:ln w="9525" cap="flat" cmpd="sng" algn="ctr">
              <a:solidFill>
                <a:schemeClr val="dk1">
                  <a:lumMod val="65000"/>
                  <a:lumOff val="35000"/>
                  <a:alpha val="75000"/>
                </a:schemeClr>
              </a:solidFill>
              <a:round/>
            </a:ln>
            <a:effectLst/>
          </c:spPr>
        </c:majorGridlines>
        <c:title>
          <c:tx>
            <c:rich>
              <a:bodyPr rot="0" spcFirstLastPara="1" vertOverflow="ellipsis" vert="horz" wrap="square" anchor="ctr" anchorCtr="1"/>
              <a:lstStyle/>
              <a:p>
                <a:pPr>
                  <a:defRPr sz="1600" b="1" i="0" u="none" strike="noStrike" kern="1200" baseline="0">
                    <a:solidFill>
                      <a:schemeClr val="lt1">
                        <a:lumMod val="75000"/>
                      </a:schemeClr>
                    </a:solidFill>
                    <a:latin typeface="+mn-lt"/>
                    <a:ea typeface="+mn-ea"/>
                    <a:cs typeface="+mn-cs"/>
                  </a:defRPr>
                </a:pPr>
                <a:r>
                  <a:rPr lang="en-CA" sz="1600" dirty="0" smtClean="0"/>
                  <a:t>Time (h)</a:t>
                </a:r>
                <a:endParaRPr lang="en-CA" sz="1600" dirty="0"/>
              </a:p>
            </c:rich>
          </c:tx>
          <c:layout>
            <c:manualLayout>
              <c:xMode val="edge"/>
              <c:yMode val="edge"/>
              <c:x val="0.470390145927019"/>
              <c:y val="0.92716022044769897"/>
            </c:manualLayout>
          </c:layout>
          <c:overlay val="0"/>
          <c:spPr>
            <a:noFill/>
            <a:ln>
              <a:noFill/>
            </a:ln>
            <a:effectLst/>
          </c:spPr>
        </c:title>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chemeClr val="lt1">
                    <a:lumMod val="75000"/>
                  </a:schemeClr>
                </a:solidFill>
                <a:latin typeface="+mn-lt"/>
                <a:ea typeface="+mn-ea"/>
                <a:cs typeface="+mn-cs"/>
              </a:defRPr>
            </a:pPr>
            <a:endParaRPr lang="en-US"/>
          </a:p>
        </c:txPr>
        <c:crossAx val="99529792"/>
        <c:crosses val="autoZero"/>
        <c:crossBetween val="midCat"/>
      </c:valAx>
      <c:valAx>
        <c:axId val="99529792"/>
        <c:scaling>
          <c:orientation val="minMax"/>
        </c:scaling>
        <c:delete val="0"/>
        <c:axPos val="l"/>
        <c:majorGridlines>
          <c:spPr>
            <a:ln w="9525" cap="flat" cmpd="sng" algn="ctr">
              <a:solidFill>
                <a:schemeClr val="dk1">
                  <a:lumMod val="65000"/>
                  <a:lumOff val="35000"/>
                  <a:alpha val="75000"/>
                </a:schemeClr>
              </a:solidFill>
              <a:round/>
            </a:ln>
            <a:effectLst/>
          </c:spPr>
        </c:majorGridlines>
        <c:title>
          <c:tx>
            <c:rich>
              <a:bodyPr rot="-5400000" spcFirstLastPara="1" vertOverflow="ellipsis" vert="horz" wrap="square" anchor="ctr" anchorCtr="1"/>
              <a:lstStyle/>
              <a:p>
                <a:pPr>
                  <a:defRPr sz="1600" b="1" i="0" u="none" strike="noStrike" kern="1200" baseline="0">
                    <a:solidFill>
                      <a:schemeClr val="lt1">
                        <a:lumMod val="75000"/>
                      </a:schemeClr>
                    </a:solidFill>
                    <a:latin typeface="+mn-lt"/>
                    <a:ea typeface="+mn-ea"/>
                    <a:cs typeface="+mn-cs"/>
                  </a:defRPr>
                </a:pPr>
                <a:r>
                  <a:rPr lang="en-CA" sz="1600" dirty="0"/>
                  <a:t>Biomass</a:t>
                </a:r>
                <a:r>
                  <a:rPr lang="en-CA" sz="1600" baseline="0" dirty="0"/>
                  <a:t> and PHA (g</a:t>
                </a:r>
                <a:r>
                  <a:rPr lang="en-CA" sz="1600" baseline="0" dirty="0" smtClean="0"/>
                  <a:t>/L)</a:t>
                </a:r>
                <a:endParaRPr lang="en-CA" sz="1600" dirty="0"/>
              </a:p>
            </c:rich>
          </c:tx>
          <c:layout/>
          <c:overlay val="0"/>
          <c:spPr>
            <a:noFill/>
            <a:ln>
              <a:noFill/>
            </a:ln>
            <a:effectLst/>
          </c:spPr>
        </c:title>
        <c:numFmt formatCode="General" sourceLinked="1"/>
        <c:majorTickMark val="none"/>
        <c:minorTickMark val="none"/>
        <c:tickLblPos val="nextTo"/>
        <c:spPr>
          <a:noFill/>
          <a:ln w="9525" cap="flat" cmpd="sng" algn="ctr">
            <a:solidFill>
              <a:schemeClr val="lt1">
                <a:lumMod val="50000"/>
              </a:schemeClr>
            </a:solidFill>
            <a:round/>
          </a:ln>
          <a:effectLst/>
        </c:spPr>
        <c:txPr>
          <a:bodyPr rot="-60000000" spcFirstLastPara="1" vertOverflow="ellipsis" vert="horz" wrap="square" anchor="ctr" anchorCtr="1"/>
          <a:lstStyle/>
          <a:p>
            <a:pPr>
              <a:defRPr sz="1200" b="0" i="0" u="none" strike="noStrike" kern="1200" baseline="0">
                <a:solidFill>
                  <a:schemeClr val="lt1">
                    <a:lumMod val="75000"/>
                  </a:schemeClr>
                </a:solidFill>
                <a:latin typeface="+mn-lt"/>
                <a:ea typeface="+mn-ea"/>
                <a:cs typeface="+mn-cs"/>
              </a:defRPr>
            </a:pPr>
            <a:endParaRPr lang="en-US"/>
          </a:p>
        </c:txPr>
        <c:crossAx val="99529216"/>
        <c:crosses val="autoZero"/>
        <c:crossBetween val="midCat"/>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1600" b="0" i="0" u="none" strike="noStrike" kern="1200" baseline="0">
              <a:solidFill>
                <a:schemeClr val="lt1">
                  <a:lumMod val="75000"/>
                </a:schemeClr>
              </a:solidFill>
              <a:latin typeface="+mn-lt"/>
              <a:ea typeface="+mn-ea"/>
              <a:cs typeface="+mn-cs"/>
            </a:defRPr>
          </a:pPr>
          <a:endParaRPr lang="en-US"/>
        </a:p>
      </c:txPr>
    </c:legend>
    <c:plotVisOnly val="1"/>
    <c:dispBlanksAs val="gap"/>
    <c:showDLblsOverMax val="0"/>
  </c:chart>
  <c:spPr>
    <a:solidFill>
      <a:schemeClr val="dk1">
        <a:lumMod val="75000"/>
        <a:lumOff val="25000"/>
      </a:schemeClr>
    </a:solidFill>
    <a:ln w="9525" cap="flat" cmpd="sng" algn="ctr">
      <a:solidFill>
        <a:schemeClr val="dk1">
          <a:lumMod val="15000"/>
          <a:lumOff val="85000"/>
        </a:schemeClr>
      </a:solidFill>
      <a:round/>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042573722402301"/>
          <c:y val="0.124359342986"/>
          <c:w val="0.72506619576964604"/>
          <c:h val="0.695964708966051"/>
        </c:manualLayout>
      </c:layout>
      <c:scatterChart>
        <c:scatterStyle val="lineMarker"/>
        <c:varyColors val="0"/>
        <c:ser>
          <c:idx val="0"/>
          <c:order val="0"/>
          <c:tx>
            <c:v>Biomass</c:v>
          </c:tx>
          <c:spPr>
            <a:ln w="25400" cap="rnd">
              <a:solidFill>
                <a:schemeClr val="accent1">
                  <a:alpha val="29000"/>
                </a:schemeClr>
              </a:solidFill>
            </a:ln>
            <a:effectLst>
              <a:glow rad="139700">
                <a:schemeClr val="accent1">
                  <a:satMod val="175000"/>
                  <a:alpha val="14000"/>
                </a:schemeClr>
              </a:glow>
            </a:effectLst>
          </c:spPr>
          <c:marker>
            <c:symbol val="circle"/>
            <c:size val="3"/>
            <c:spPr>
              <a:solidFill>
                <a:schemeClr val="accent1">
                  <a:lumMod val="60000"/>
                  <a:lumOff val="40000"/>
                </a:schemeClr>
              </a:solidFill>
              <a:ln>
                <a:noFill/>
              </a:ln>
              <a:effectLst>
                <a:glow rad="63500">
                  <a:schemeClr val="accent1">
                    <a:satMod val="175000"/>
                    <a:alpha val="25000"/>
                  </a:schemeClr>
                </a:glow>
              </a:effectLst>
            </c:spPr>
          </c:marker>
          <c:xVal>
            <c:numRef>
              <c:f>Sheet1!$BQ$1:$BQ$15</c:f>
              <c:numCache>
                <c:formatCode>General</c:formatCode>
                <c:ptCount val="15"/>
                <c:pt idx="0">
                  <c:v>0</c:v>
                </c:pt>
                <c:pt idx="1">
                  <c:v>2.33</c:v>
                </c:pt>
                <c:pt idx="2">
                  <c:v>4</c:v>
                </c:pt>
                <c:pt idx="3">
                  <c:v>5</c:v>
                </c:pt>
                <c:pt idx="4">
                  <c:v>6</c:v>
                </c:pt>
                <c:pt idx="5">
                  <c:v>7</c:v>
                </c:pt>
                <c:pt idx="6">
                  <c:v>8</c:v>
                </c:pt>
                <c:pt idx="7">
                  <c:v>9</c:v>
                </c:pt>
                <c:pt idx="8">
                  <c:v>10</c:v>
                </c:pt>
                <c:pt idx="9">
                  <c:v>11</c:v>
                </c:pt>
                <c:pt idx="10">
                  <c:v>12</c:v>
                </c:pt>
                <c:pt idx="11">
                  <c:v>16</c:v>
                </c:pt>
                <c:pt idx="12">
                  <c:v>18</c:v>
                </c:pt>
                <c:pt idx="13">
                  <c:v>21</c:v>
                </c:pt>
                <c:pt idx="14">
                  <c:v>24</c:v>
                </c:pt>
              </c:numCache>
            </c:numRef>
          </c:xVal>
          <c:yVal>
            <c:numRef>
              <c:f>Sheet1!$BR$1:$BR$15</c:f>
              <c:numCache>
                <c:formatCode>General</c:formatCode>
                <c:ptCount val="15"/>
                <c:pt idx="0">
                  <c:v>0.20749999999996099</c:v>
                </c:pt>
                <c:pt idx="1">
                  <c:v>0</c:v>
                </c:pt>
                <c:pt idx="2">
                  <c:v>0.32250000000000301</c:v>
                </c:pt>
                <c:pt idx="3">
                  <c:v>0.80999999999997696</c:v>
                </c:pt>
                <c:pt idx="4">
                  <c:v>2.2874999999999979</c:v>
                </c:pt>
                <c:pt idx="5">
                  <c:v>5.7450000000000223</c:v>
                </c:pt>
                <c:pt idx="6">
                  <c:v>10.039999999999999</c:v>
                </c:pt>
                <c:pt idx="7">
                  <c:v>13.9475</c:v>
                </c:pt>
                <c:pt idx="8">
                  <c:v>18.3675</c:v>
                </c:pt>
                <c:pt idx="9">
                  <c:v>32.397500000000001</c:v>
                </c:pt>
                <c:pt idx="10">
                  <c:v>55.94250000000001</c:v>
                </c:pt>
                <c:pt idx="11">
                  <c:v>77.165000000000006</c:v>
                </c:pt>
                <c:pt idx="12">
                  <c:v>83.197500000000034</c:v>
                </c:pt>
                <c:pt idx="13">
                  <c:v>74.059999999999974</c:v>
                </c:pt>
                <c:pt idx="14">
                  <c:v>68.669999999999973</c:v>
                </c:pt>
              </c:numCache>
            </c:numRef>
          </c:yVal>
          <c:smooth val="0"/>
        </c:ser>
        <c:ser>
          <c:idx val="2"/>
          <c:order val="2"/>
          <c:tx>
            <c:strRef>
              <c:f>Sheet1!$AC$2</c:f>
              <c:strCache>
                <c:ptCount val="1"/>
                <c:pt idx="0">
                  <c:v>11.11/IS</c:v>
                </c:pt>
              </c:strCache>
            </c:strRef>
          </c:tx>
          <c:spPr>
            <a:ln w="25400" cap="rnd">
              <a:solidFill>
                <a:schemeClr val="accent3">
                  <a:alpha val="29000"/>
                </a:schemeClr>
              </a:solidFill>
            </a:ln>
            <a:effectLst>
              <a:glow rad="139700">
                <a:schemeClr val="accent3">
                  <a:satMod val="175000"/>
                  <a:alpha val="14000"/>
                </a:schemeClr>
              </a:glow>
            </a:effectLst>
          </c:spPr>
          <c:marker>
            <c:symbol val="circle"/>
            <c:size val="3"/>
            <c:spPr>
              <a:solidFill>
                <a:schemeClr val="accent3">
                  <a:lumMod val="60000"/>
                  <a:lumOff val="40000"/>
                </a:schemeClr>
              </a:solidFill>
              <a:ln>
                <a:noFill/>
              </a:ln>
              <a:effectLst>
                <a:glow rad="63500">
                  <a:schemeClr val="accent3">
                    <a:satMod val="175000"/>
                    <a:alpha val="25000"/>
                  </a:schemeClr>
                </a:glow>
              </a:effectLst>
            </c:spPr>
          </c:marker>
          <c:xVal>
            <c:numRef>
              <c:f>Sheet1!$BO$2:$BO$15</c:f>
              <c:numCache>
                <c:formatCode>General</c:formatCode>
                <c:ptCount val="14"/>
                <c:pt idx="0">
                  <c:v>0</c:v>
                </c:pt>
                <c:pt idx="1">
                  <c:v>2.33</c:v>
                </c:pt>
                <c:pt idx="2">
                  <c:v>4</c:v>
                </c:pt>
                <c:pt idx="3">
                  <c:v>5</c:v>
                </c:pt>
                <c:pt idx="4">
                  <c:v>6</c:v>
                </c:pt>
                <c:pt idx="5">
                  <c:v>7</c:v>
                </c:pt>
                <c:pt idx="6">
                  <c:v>8</c:v>
                </c:pt>
                <c:pt idx="7">
                  <c:v>9</c:v>
                </c:pt>
                <c:pt idx="8">
                  <c:v>10</c:v>
                </c:pt>
                <c:pt idx="9">
                  <c:v>12</c:v>
                </c:pt>
                <c:pt idx="10">
                  <c:v>16</c:v>
                </c:pt>
                <c:pt idx="11">
                  <c:v>18</c:v>
                </c:pt>
                <c:pt idx="12">
                  <c:v>21</c:v>
                </c:pt>
                <c:pt idx="13">
                  <c:v>24</c:v>
                </c:pt>
              </c:numCache>
            </c:numRef>
          </c:xVal>
          <c:yVal>
            <c:numRef>
              <c:f>Sheet1!$BP$2:$BP$15</c:f>
              <c:numCache>
                <c:formatCode>General</c:formatCode>
                <c:ptCount val="14"/>
                <c:pt idx="0">
                  <c:v>0.56180378375203499</c:v>
                </c:pt>
                <c:pt idx="1">
                  <c:v>0.80692748541873305</c:v>
                </c:pt>
                <c:pt idx="2">
                  <c:v>1.112515093804034</c:v>
                </c:pt>
                <c:pt idx="3">
                  <c:v>2.567242937421879</c:v>
                </c:pt>
                <c:pt idx="4">
                  <c:v>2.5758462024361219</c:v>
                </c:pt>
                <c:pt idx="5">
                  <c:v>3.60359199634844</c:v>
                </c:pt>
                <c:pt idx="6">
                  <c:v>1.8997350006415801</c:v>
                </c:pt>
                <c:pt idx="7">
                  <c:v>3.4823139638822052</c:v>
                </c:pt>
                <c:pt idx="8">
                  <c:v>11.171257151891879</c:v>
                </c:pt>
                <c:pt idx="9">
                  <c:v>32.738916202349962</c:v>
                </c:pt>
                <c:pt idx="10">
                  <c:v>12.054245642869059</c:v>
                </c:pt>
                <c:pt idx="11">
                  <c:v>13.45672288784677</c:v>
                </c:pt>
                <c:pt idx="12">
                  <c:v>15.72447163559708</c:v>
                </c:pt>
                <c:pt idx="13">
                  <c:v>8.9159824768476703</c:v>
                </c:pt>
              </c:numCache>
            </c:numRef>
          </c:yVal>
          <c:smooth val="0"/>
        </c:ser>
        <c:dLbls>
          <c:showLegendKey val="0"/>
          <c:showVal val="0"/>
          <c:showCatName val="0"/>
          <c:showSerName val="0"/>
          <c:showPercent val="0"/>
          <c:showBubbleSize val="0"/>
        </c:dLbls>
        <c:axId val="103703680"/>
        <c:axId val="103704256"/>
      </c:scatterChart>
      <c:scatterChart>
        <c:scatterStyle val="lineMarker"/>
        <c:varyColors val="0"/>
        <c:ser>
          <c:idx val="1"/>
          <c:order val="1"/>
          <c:tx>
            <c:strRef>
              <c:f>Sheet1!$AI$2</c:f>
              <c:strCache>
                <c:ptCount val="1"/>
                <c:pt idx="0">
                  <c:v>Approximate % AFOS added</c:v>
                </c:pt>
              </c:strCache>
            </c:strRef>
          </c:tx>
          <c:spPr>
            <a:ln w="25400" cap="rnd">
              <a:solidFill>
                <a:schemeClr val="accent2">
                  <a:alpha val="30000"/>
                </a:schemeClr>
              </a:solidFill>
            </a:ln>
            <a:effectLst>
              <a:glow rad="139700">
                <a:schemeClr val="accent2">
                  <a:satMod val="175000"/>
                  <a:alpha val="14000"/>
                </a:schemeClr>
              </a:glow>
            </a:effectLst>
          </c:spPr>
          <c:marker>
            <c:symbol val="circle"/>
            <c:size val="3"/>
            <c:spPr>
              <a:solidFill>
                <a:schemeClr val="accent2">
                  <a:lumMod val="60000"/>
                  <a:lumOff val="40000"/>
                </a:schemeClr>
              </a:solidFill>
              <a:ln>
                <a:noFill/>
              </a:ln>
              <a:effectLst>
                <a:glow rad="63500">
                  <a:schemeClr val="accent2">
                    <a:satMod val="175000"/>
                    <a:alpha val="25000"/>
                  </a:schemeClr>
                </a:glow>
              </a:effectLst>
            </c:spPr>
          </c:marker>
          <c:xVal>
            <c:numRef>
              <c:f>Sheet1!$AG$3:$AG$19</c:f>
              <c:numCache>
                <c:formatCode>General</c:formatCode>
                <c:ptCount val="17"/>
                <c:pt idx="0">
                  <c:v>0</c:v>
                </c:pt>
                <c:pt idx="1">
                  <c:v>2.33</c:v>
                </c:pt>
                <c:pt idx="2">
                  <c:v>4</c:v>
                </c:pt>
                <c:pt idx="3">
                  <c:v>5</c:v>
                </c:pt>
                <c:pt idx="4">
                  <c:v>6</c:v>
                </c:pt>
                <c:pt idx="5">
                  <c:v>7</c:v>
                </c:pt>
                <c:pt idx="6">
                  <c:v>8</c:v>
                </c:pt>
                <c:pt idx="7">
                  <c:v>9</c:v>
                </c:pt>
                <c:pt idx="8">
                  <c:v>10</c:v>
                </c:pt>
                <c:pt idx="9">
                  <c:v>11</c:v>
                </c:pt>
                <c:pt idx="10">
                  <c:v>12</c:v>
                </c:pt>
                <c:pt idx="11">
                  <c:v>13</c:v>
                </c:pt>
                <c:pt idx="12">
                  <c:v>14</c:v>
                </c:pt>
                <c:pt idx="13">
                  <c:v>16</c:v>
                </c:pt>
                <c:pt idx="14">
                  <c:v>18</c:v>
                </c:pt>
                <c:pt idx="15">
                  <c:v>21</c:v>
                </c:pt>
                <c:pt idx="16">
                  <c:v>24</c:v>
                </c:pt>
              </c:numCache>
            </c:numRef>
          </c:xVal>
          <c:yVal>
            <c:numRef>
              <c:f>Sheet1!$AI$3:$AI$19</c:f>
              <c:numCache>
                <c:formatCode>General</c:formatCode>
                <c:ptCount val="17"/>
                <c:pt idx="0">
                  <c:v>1</c:v>
                </c:pt>
                <c:pt idx="1">
                  <c:v>1</c:v>
                </c:pt>
                <c:pt idx="2">
                  <c:v>1</c:v>
                </c:pt>
                <c:pt idx="3">
                  <c:v>1</c:v>
                </c:pt>
                <c:pt idx="4">
                  <c:v>1.1000000000000001</c:v>
                </c:pt>
                <c:pt idx="5">
                  <c:v>1.2</c:v>
                </c:pt>
                <c:pt idx="6">
                  <c:v>1.6</c:v>
                </c:pt>
                <c:pt idx="7">
                  <c:v>2.6</c:v>
                </c:pt>
                <c:pt idx="8">
                  <c:v>3.8</c:v>
                </c:pt>
                <c:pt idx="9">
                  <c:v>6.8</c:v>
                </c:pt>
                <c:pt idx="10">
                  <c:v>9.6</c:v>
                </c:pt>
                <c:pt idx="11">
                  <c:v>12.6</c:v>
                </c:pt>
                <c:pt idx="12">
                  <c:v>12.6</c:v>
                </c:pt>
                <c:pt idx="13">
                  <c:v>12.6</c:v>
                </c:pt>
                <c:pt idx="14">
                  <c:v>12.6</c:v>
                </c:pt>
                <c:pt idx="15">
                  <c:v>12.6</c:v>
                </c:pt>
                <c:pt idx="16">
                  <c:v>12.6</c:v>
                </c:pt>
              </c:numCache>
            </c:numRef>
          </c:yVal>
          <c:smooth val="0"/>
        </c:ser>
        <c:dLbls>
          <c:showLegendKey val="0"/>
          <c:showVal val="0"/>
          <c:showCatName val="0"/>
          <c:showSerName val="0"/>
          <c:showPercent val="0"/>
          <c:showBubbleSize val="0"/>
        </c:dLbls>
        <c:axId val="103705408"/>
        <c:axId val="103704832"/>
      </c:scatterChart>
      <c:valAx>
        <c:axId val="103703680"/>
        <c:scaling>
          <c:orientation val="minMax"/>
        </c:scaling>
        <c:delete val="0"/>
        <c:axPos val="b"/>
        <c:majorGridlines>
          <c:spPr>
            <a:ln w="9525" cap="flat" cmpd="sng" algn="ctr">
              <a:solidFill>
                <a:schemeClr val="dk1">
                  <a:lumMod val="65000"/>
                  <a:lumOff val="35000"/>
                  <a:alpha val="75000"/>
                </a:schemeClr>
              </a:solidFill>
              <a:round/>
            </a:ln>
            <a:effectLst/>
          </c:spPr>
        </c:majorGridlines>
        <c:title>
          <c:tx>
            <c:rich>
              <a:bodyPr rot="0" spcFirstLastPara="1" vertOverflow="ellipsis" vert="horz" wrap="square" anchor="ctr" anchorCtr="1"/>
              <a:lstStyle/>
              <a:p>
                <a:pPr>
                  <a:defRPr sz="1600" b="1" i="0" u="none" strike="noStrike" kern="1200" baseline="0">
                    <a:solidFill>
                      <a:schemeClr val="lt1">
                        <a:lumMod val="75000"/>
                      </a:schemeClr>
                    </a:solidFill>
                    <a:latin typeface="+mn-lt"/>
                    <a:ea typeface="+mn-ea"/>
                    <a:cs typeface="+mn-cs"/>
                  </a:defRPr>
                </a:pPr>
                <a:r>
                  <a:rPr lang="en-CA" sz="1600"/>
                  <a:t>Time (hours)</a:t>
                </a:r>
              </a:p>
            </c:rich>
          </c:tx>
          <c:layout>
            <c:manualLayout>
              <c:xMode val="edge"/>
              <c:yMode val="edge"/>
              <c:x val="0.395317855488652"/>
              <c:y val="0.87217908606502204"/>
            </c:manualLayout>
          </c:layout>
          <c:overlay val="0"/>
          <c:spPr>
            <a:noFill/>
            <a:ln>
              <a:noFill/>
            </a:ln>
            <a:effectLst/>
          </c:spPr>
        </c:title>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chemeClr val="lt1">
                    <a:lumMod val="75000"/>
                  </a:schemeClr>
                </a:solidFill>
                <a:latin typeface="+mn-lt"/>
                <a:ea typeface="+mn-ea"/>
                <a:cs typeface="+mn-cs"/>
              </a:defRPr>
            </a:pPr>
            <a:endParaRPr lang="en-US"/>
          </a:p>
        </c:txPr>
        <c:crossAx val="103704256"/>
        <c:crosses val="autoZero"/>
        <c:crossBetween val="midCat"/>
      </c:valAx>
      <c:valAx>
        <c:axId val="103704256"/>
        <c:scaling>
          <c:orientation val="minMax"/>
        </c:scaling>
        <c:delete val="0"/>
        <c:axPos val="l"/>
        <c:majorGridlines>
          <c:spPr>
            <a:ln w="9525" cap="flat" cmpd="sng" algn="ctr">
              <a:solidFill>
                <a:schemeClr val="dk1">
                  <a:lumMod val="65000"/>
                  <a:lumOff val="35000"/>
                  <a:alpha val="75000"/>
                </a:schemeClr>
              </a:solidFill>
              <a:round/>
            </a:ln>
            <a:effectLst/>
          </c:spPr>
        </c:majorGridlines>
        <c:title>
          <c:tx>
            <c:rich>
              <a:bodyPr rot="-5400000" spcFirstLastPara="1" vertOverflow="ellipsis" vert="horz" wrap="square" anchor="ctr" anchorCtr="1"/>
              <a:lstStyle/>
              <a:p>
                <a:pPr>
                  <a:defRPr sz="1600" b="1" i="0" u="none" strike="noStrike" kern="1200" baseline="0">
                    <a:solidFill>
                      <a:schemeClr val="lt1">
                        <a:lumMod val="75000"/>
                      </a:schemeClr>
                    </a:solidFill>
                    <a:latin typeface="+mn-lt"/>
                    <a:ea typeface="+mn-ea"/>
                    <a:cs typeface="+mn-cs"/>
                  </a:defRPr>
                </a:pPr>
                <a:r>
                  <a:rPr lang="en-CA" sz="1600" dirty="0"/>
                  <a:t>Biomass (g</a:t>
                </a:r>
                <a:r>
                  <a:rPr lang="en-CA" sz="1600" baseline="0" dirty="0"/>
                  <a:t> DCW/L) and </a:t>
                </a:r>
                <a:r>
                  <a:rPr lang="en-CA" sz="1600" baseline="0" dirty="0" smtClean="0"/>
                  <a:t>residual </a:t>
                </a:r>
                <a:r>
                  <a:rPr lang="en-CA" sz="1600" baseline="0" dirty="0"/>
                  <a:t>AFOS (RT/IS)</a:t>
                </a:r>
                <a:endParaRPr lang="en-CA" sz="1600" dirty="0"/>
              </a:p>
            </c:rich>
          </c:tx>
          <c:layout/>
          <c:overlay val="0"/>
          <c:spPr>
            <a:noFill/>
            <a:ln>
              <a:noFill/>
            </a:ln>
            <a:effectLst/>
          </c:spPr>
        </c:title>
        <c:numFmt formatCode="General" sourceLinked="1"/>
        <c:majorTickMark val="none"/>
        <c:minorTickMark val="none"/>
        <c:tickLblPos val="nextTo"/>
        <c:spPr>
          <a:noFill/>
          <a:ln w="9525" cap="flat" cmpd="sng" algn="ctr">
            <a:solidFill>
              <a:schemeClr val="lt1">
                <a:lumMod val="50000"/>
              </a:schemeClr>
            </a:solidFill>
            <a:round/>
          </a:ln>
          <a:effectLst/>
        </c:spPr>
        <c:txPr>
          <a:bodyPr rot="-60000000" spcFirstLastPara="1" vertOverflow="ellipsis" vert="horz" wrap="square" anchor="ctr" anchorCtr="1"/>
          <a:lstStyle/>
          <a:p>
            <a:pPr>
              <a:defRPr sz="1200" b="0" i="0" u="none" strike="noStrike" kern="1200" baseline="0">
                <a:solidFill>
                  <a:schemeClr val="lt1">
                    <a:lumMod val="75000"/>
                  </a:schemeClr>
                </a:solidFill>
                <a:latin typeface="+mn-lt"/>
                <a:ea typeface="+mn-ea"/>
                <a:cs typeface="+mn-cs"/>
              </a:defRPr>
            </a:pPr>
            <a:endParaRPr lang="en-US"/>
          </a:p>
        </c:txPr>
        <c:crossAx val="103703680"/>
        <c:crosses val="autoZero"/>
        <c:crossBetween val="midCat"/>
      </c:valAx>
      <c:valAx>
        <c:axId val="103704832"/>
        <c:scaling>
          <c:orientation val="minMax"/>
        </c:scaling>
        <c:delete val="0"/>
        <c:axPos val="r"/>
        <c:title>
          <c:tx>
            <c:rich>
              <a:bodyPr rot="-5400000" spcFirstLastPara="1" vertOverflow="ellipsis" vert="horz" wrap="square" anchor="ctr" anchorCtr="1"/>
              <a:lstStyle/>
              <a:p>
                <a:pPr>
                  <a:defRPr sz="1600" b="1" i="0" u="none" strike="noStrike" kern="1200" baseline="0">
                    <a:solidFill>
                      <a:schemeClr val="lt1">
                        <a:lumMod val="75000"/>
                      </a:schemeClr>
                    </a:solidFill>
                    <a:latin typeface="+mn-lt"/>
                    <a:ea typeface="+mn-ea"/>
                    <a:cs typeface="+mn-cs"/>
                  </a:defRPr>
                </a:pPr>
                <a:r>
                  <a:rPr lang="en-CA" sz="1600"/>
                  <a:t>AFOS Added (%)</a:t>
                </a:r>
              </a:p>
            </c:rich>
          </c:tx>
          <c:layout/>
          <c:overlay val="0"/>
          <c:spPr>
            <a:noFill/>
            <a:ln>
              <a:noFill/>
            </a:ln>
            <a:effectLst/>
          </c:spPr>
        </c:title>
        <c:numFmt formatCode="General" sourceLinked="1"/>
        <c:majorTickMark val="out"/>
        <c:minorTickMark val="none"/>
        <c:tickLblPos val="nextTo"/>
        <c:spPr>
          <a:noFill/>
          <a:ln w="9525" cap="flat" cmpd="sng" algn="ctr">
            <a:solidFill>
              <a:schemeClr val="lt1">
                <a:lumMod val="50000"/>
              </a:schemeClr>
            </a:solidFill>
            <a:round/>
          </a:ln>
          <a:effectLst/>
        </c:spPr>
        <c:txPr>
          <a:bodyPr rot="-60000000" spcFirstLastPara="1" vertOverflow="ellipsis" vert="horz" wrap="square" anchor="ctr" anchorCtr="1"/>
          <a:lstStyle/>
          <a:p>
            <a:pPr>
              <a:defRPr sz="1200" b="0" i="0" u="none" strike="noStrike" kern="1200" baseline="0">
                <a:solidFill>
                  <a:schemeClr val="lt1">
                    <a:lumMod val="75000"/>
                  </a:schemeClr>
                </a:solidFill>
                <a:latin typeface="+mn-lt"/>
                <a:ea typeface="+mn-ea"/>
                <a:cs typeface="+mn-cs"/>
              </a:defRPr>
            </a:pPr>
            <a:endParaRPr lang="en-US"/>
          </a:p>
        </c:txPr>
        <c:crossAx val="103705408"/>
        <c:crosses val="max"/>
        <c:crossBetween val="midCat"/>
      </c:valAx>
      <c:valAx>
        <c:axId val="103705408"/>
        <c:scaling>
          <c:orientation val="minMax"/>
        </c:scaling>
        <c:delete val="1"/>
        <c:axPos val="b"/>
        <c:numFmt formatCode="General" sourceLinked="1"/>
        <c:majorTickMark val="out"/>
        <c:minorTickMark val="none"/>
        <c:tickLblPos val="nextTo"/>
        <c:crossAx val="103704832"/>
        <c:crosses val="autoZero"/>
        <c:crossBetween val="midCat"/>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1200" b="0" i="0" u="none" strike="noStrike" kern="1200" baseline="0">
              <a:solidFill>
                <a:schemeClr val="lt1">
                  <a:lumMod val="75000"/>
                </a:schemeClr>
              </a:solidFill>
              <a:latin typeface="+mn-lt"/>
              <a:ea typeface="+mn-ea"/>
              <a:cs typeface="+mn-cs"/>
            </a:defRPr>
          </a:pPr>
          <a:endParaRPr lang="en-US"/>
        </a:p>
      </c:txPr>
    </c:legend>
    <c:plotVisOnly val="1"/>
    <c:dispBlanksAs val="gap"/>
    <c:showDLblsOverMax val="0"/>
  </c:chart>
  <c:spPr>
    <a:solidFill>
      <a:schemeClr val="dk1">
        <a:lumMod val="75000"/>
        <a:lumOff val="25000"/>
      </a:schemeClr>
    </a:solidFill>
    <a:ln w="9525" cap="flat" cmpd="sng" algn="ctr">
      <a:solidFill>
        <a:schemeClr val="dk1">
          <a:lumMod val="15000"/>
          <a:lumOff val="85000"/>
        </a:schemeClr>
      </a:solidFill>
      <a:round/>
    </a:ln>
    <a:effectLst/>
  </c:spPr>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2828083989501"/>
          <c:y val="0.12463246805739001"/>
          <c:w val="0.69967153002933502"/>
          <c:h val="0.69469195233240399"/>
        </c:manualLayout>
      </c:layout>
      <c:scatterChart>
        <c:scatterStyle val="lineMarker"/>
        <c:varyColors val="0"/>
        <c:ser>
          <c:idx val="0"/>
          <c:order val="0"/>
          <c:tx>
            <c:v>Biomass</c:v>
          </c:tx>
          <c:spPr>
            <a:ln w="25400" cap="rnd">
              <a:noFill/>
            </a:ln>
            <a:effectLst>
              <a:glow rad="139700">
                <a:schemeClr val="accent1">
                  <a:satMod val="175000"/>
                  <a:alpha val="14000"/>
                </a:schemeClr>
              </a:glow>
            </a:effectLst>
          </c:spPr>
          <c:marker>
            <c:symbol val="circle"/>
            <c:size val="3"/>
            <c:spPr>
              <a:solidFill>
                <a:schemeClr val="accent1">
                  <a:lumMod val="60000"/>
                  <a:lumOff val="40000"/>
                </a:schemeClr>
              </a:solidFill>
              <a:ln>
                <a:noFill/>
              </a:ln>
              <a:effectLst>
                <a:glow rad="63500">
                  <a:schemeClr val="accent1">
                    <a:satMod val="175000"/>
                    <a:alpha val="25000"/>
                  </a:schemeClr>
                </a:glow>
              </a:effectLst>
            </c:spPr>
          </c:marker>
          <c:xVal>
            <c:numRef>
              <c:f>Sheet1!$I$3:$I$19</c:f>
              <c:numCache>
                <c:formatCode>General</c:formatCode>
                <c:ptCount val="17"/>
                <c:pt idx="0">
                  <c:v>0</c:v>
                </c:pt>
                <c:pt idx="1">
                  <c:v>2.33</c:v>
                </c:pt>
                <c:pt idx="2">
                  <c:v>4</c:v>
                </c:pt>
                <c:pt idx="3">
                  <c:v>5</c:v>
                </c:pt>
                <c:pt idx="4">
                  <c:v>6</c:v>
                </c:pt>
                <c:pt idx="5">
                  <c:v>7</c:v>
                </c:pt>
                <c:pt idx="6">
                  <c:v>8</c:v>
                </c:pt>
                <c:pt idx="7">
                  <c:v>9</c:v>
                </c:pt>
                <c:pt idx="8">
                  <c:v>10</c:v>
                </c:pt>
                <c:pt idx="9">
                  <c:v>11</c:v>
                </c:pt>
                <c:pt idx="10">
                  <c:v>12</c:v>
                </c:pt>
                <c:pt idx="11">
                  <c:v>13</c:v>
                </c:pt>
                <c:pt idx="12">
                  <c:v>14</c:v>
                </c:pt>
                <c:pt idx="13">
                  <c:v>16</c:v>
                </c:pt>
                <c:pt idx="14">
                  <c:v>18</c:v>
                </c:pt>
                <c:pt idx="15">
                  <c:v>21</c:v>
                </c:pt>
                <c:pt idx="16">
                  <c:v>24</c:v>
                </c:pt>
              </c:numCache>
            </c:numRef>
          </c:xVal>
          <c:yVal>
            <c:numRef>
              <c:f>Sheet1!$J$3:$J$19</c:f>
              <c:numCache>
                <c:formatCode>General</c:formatCode>
                <c:ptCount val="17"/>
                <c:pt idx="0">
                  <c:v>0.20749999999996099</c:v>
                </c:pt>
                <c:pt idx="1">
                  <c:v>0</c:v>
                </c:pt>
                <c:pt idx="2">
                  <c:v>0.32250000000000301</c:v>
                </c:pt>
                <c:pt idx="3">
                  <c:v>0.80999999999997696</c:v>
                </c:pt>
                <c:pt idx="4">
                  <c:v>2.2874999999999979</c:v>
                </c:pt>
                <c:pt idx="5">
                  <c:v>5.7450000000000223</c:v>
                </c:pt>
                <c:pt idx="6">
                  <c:v>10.039999999999999</c:v>
                </c:pt>
                <c:pt idx="7">
                  <c:v>13.9475</c:v>
                </c:pt>
                <c:pt idx="8">
                  <c:v>18.3675</c:v>
                </c:pt>
                <c:pt idx="9">
                  <c:v>32.397500000000001</c:v>
                </c:pt>
                <c:pt idx="10">
                  <c:v>55.94250000000001</c:v>
                </c:pt>
                <c:pt idx="13">
                  <c:v>77.165000000000006</c:v>
                </c:pt>
                <c:pt idx="14">
                  <c:v>83.197500000000034</c:v>
                </c:pt>
                <c:pt idx="15">
                  <c:v>74.059999999999974</c:v>
                </c:pt>
                <c:pt idx="16">
                  <c:v>68.669999999999973</c:v>
                </c:pt>
              </c:numCache>
            </c:numRef>
          </c:yVal>
          <c:smooth val="0"/>
        </c:ser>
        <c:ser>
          <c:idx val="2"/>
          <c:order val="2"/>
          <c:tx>
            <c:strRef>
              <c:f>Sheet1!$AM$2</c:f>
              <c:strCache>
                <c:ptCount val="1"/>
                <c:pt idx="0">
                  <c:v>NH4OH (ml)</c:v>
                </c:pt>
              </c:strCache>
            </c:strRef>
          </c:tx>
          <c:spPr>
            <a:ln w="25400" cap="rnd">
              <a:noFill/>
            </a:ln>
            <a:effectLst>
              <a:glow rad="139700">
                <a:schemeClr val="accent3">
                  <a:satMod val="175000"/>
                  <a:alpha val="14000"/>
                </a:schemeClr>
              </a:glow>
            </a:effectLst>
          </c:spPr>
          <c:marker>
            <c:symbol val="circle"/>
            <c:size val="3"/>
            <c:spPr>
              <a:solidFill>
                <a:schemeClr val="accent3">
                  <a:lumMod val="60000"/>
                  <a:lumOff val="40000"/>
                </a:schemeClr>
              </a:solidFill>
              <a:ln>
                <a:noFill/>
              </a:ln>
              <a:effectLst>
                <a:glow rad="63500">
                  <a:schemeClr val="accent3">
                    <a:satMod val="175000"/>
                    <a:alpha val="25000"/>
                  </a:schemeClr>
                </a:glow>
              </a:effectLst>
            </c:spPr>
          </c:marker>
          <c:xVal>
            <c:numRef>
              <c:f>Sheet1!$AG$3:$AG$19</c:f>
              <c:numCache>
                <c:formatCode>General</c:formatCode>
                <c:ptCount val="17"/>
                <c:pt idx="0">
                  <c:v>0</c:v>
                </c:pt>
                <c:pt idx="1">
                  <c:v>2.33</c:v>
                </c:pt>
                <c:pt idx="2">
                  <c:v>4</c:v>
                </c:pt>
                <c:pt idx="3">
                  <c:v>5</c:v>
                </c:pt>
                <c:pt idx="4">
                  <c:v>6</c:v>
                </c:pt>
                <c:pt idx="5">
                  <c:v>7</c:v>
                </c:pt>
                <c:pt idx="6">
                  <c:v>8</c:v>
                </c:pt>
                <c:pt idx="7">
                  <c:v>9</c:v>
                </c:pt>
                <c:pt idx="8">
                  <c:v>10</c:v>
                </c:pt>
                <c:pt idx="9">
                  <c:v>11</c:v>
                </c:pt>
                <c:pt idx="10">
                  <c:v>12</c:v>
                </c:pt>
                <c:pt idx="11">
                  <c:v>13</c:v>
                </c:pt>
                <c:pt idx="12">
                  <c:v>14</c:v>
                </c:pt>
                <c:pt idx="13">
                  <c:v>16</c:v>
                </c:pt>
                <c:pt idx="14">
                  <c:v>18</c:v>
                </c:pt>
                <c:pt idx="15">
                  <c:v>21</c:v>
                </c:pt>
                <c:pt idx="16">
                  <c:v>24</c:v>
                </c:pt>
              </c:numCache>
            </c:numRef>
          </c:xVal>
          <c:yVal>
            <c:numRef>
              <c:f>Sheet1!$AM$3:$AM$19</c:f>
              <c:numCache>
                <c:formatCode>General</c:formatCode>
                <c:ptCount val="17"/>
                <c:pt idx="0">
                  <c:v>0</c:v>
                </c:pt>
                <c:pt idx="1">
                  <c:v>0</c:v>
                </c:pt>
                <c:pt idx="2">
                  <c:v>1.4</c:v>
                </c:pt>
                <c:pt idx="3">
                  <c:v>2.1</c:v>
                </c:pt>
                <c:pt idx="4">
                  <c:v>2.8</c:v>
                </c:pt>
                <c:pt idx="5">
                  <c:v>5.6</c:v>
                </c:pt>
                <c:pt idx="6">
                  <c:v>8.4</c:v>
                </c:pt>
                <c:pt idx="7">
                  <c:v>11.2</c:v>
                </c:pt>
                <c:pt idx="8">
                  <c:v>14</c:v>
                </c:pt>
                <c:pt idx="9">
                  <c:v>18.2</c:v>
                </c:pt>
                <c:pt idx="10">
                  <c:v>21</c:v>
                </c:pt>
                <c:pt idx="11">
                  <c:v>25.9</c:v>
                </c:pt>
                <c:pt idx="12">
                  <c:v>27.3</c:v>
                </c:pt>
                <c:pt idx="13">
                  <c:v>28</c:v>
                </c:pt>
                <c:pt idx="14">
                  <c:v>29.4</c:v>
                </c:pt>
                <c:pt idx="15">
                  <c:v>32.200000000000003</c:v>
                </c:pt>
                <c:pt idx="16">
                  <c:v>34.299999999999997</c:v>
                </c:pt>
              </c:numCache>
            </c:numRef>
          </c:yVal>
          <c:smooth val="0"/>
        </c:ser>
        <c:dLbls>
          <c:showLegendKey val="0"/>
          <c:showVal val="0"/>
          <c:showCatName val="0"/>
          <c:showSerName val="0"/>
          <c:showPercent val="0"/>
          <c:showBubbleSize val="0"/>
        </c:dLbls>
        <c:axId val="103708864"/>
        <c:axId val="103709440"/>
      </c:scatterChart>
      <c:scatterChart>
        <c:scatterStyle val="lineMarker"/>
        <c:varyColors val="0"/>
        <c:ser>
          <c:idx val="1"/>
          <c:order val="1"/>
          <c:tx>
            <c:strRef>
              <c:f>Sheet1!$AE$2</c:f>
              <c:strCache>
                <c:ptCount val="1"/>
                <c:pt idx="0">
                  <c:v>Undiluted NH3 (mg/l)</c:v>
                </c:pt>
              </c:strCache>
            </c:strRef>
          </c:tx>
          <c:spPr>
            <a:ln w="25400" cap="rnd">
              <a:noFill/>
            </a:ln>
            <a:effectLst>
              <a:glow rad="139700">
                <a:schemeClr val="accent2">
                  <a:satMod val="175000"/>
                  <a:alpha val="14000"/>
                </a:schemeClr>
              </a:glow>
            </a:effectLst>
          </c:spPr>
          <c:marker>
            <c:symbol val="circle"/>
            <c:size val="3"/>
            <c:spPr>
              <a:solidFill>
                <a:schemeClr val="accent2">
                  <a:lumMod val="60000"/>
                  <a:lumOff val="40000"/>
                </a:schemeClr>
              </a:solidFill>
              <a:ln>
                <a:noFill/>
              </a:ln>
              <a:effectLst>
                <a:glow rad="63500">
                  <a:schemeClr val="accent2">
                    <a:satMod val="175000"/>
                    <a:alpha val="25000"/>
                  </a:schemeClr>
                </a:glow>
              </a:effectLst>
            </c:spPr>
          </c:marker>
          <c:xVal>
            <c:numRef>
              <c:f>Sheet1!$Y$4:$Y$18</c:f>
              <c:numCache>
                <c:formatCode>General</c:formatCode>
                <c:ptCount val="15"/>
                <c:pt idx="0">
                  <c:v>0</c:v>
                </c:pt>
                <c:pt idx="1">
                  <c:v>2.33</c:v>
                </c:pt>
                <c:pt idx="2">
                  <c:v>4</c:v>
                </c:pt>
                <c:pt idx="3">
                  <c:v>5</c:v>
                </c:pt>
                <c:pt idx="4">
                  <c:v>6</c:v>
                </c:pt>
                <c:pt idx="5">
                  <c:v>7</c:v>
                </c:pt>
                <c:pt idx="6">
                  <c:v>8</c:v>
                </c:pt>
                <c:pt idx="7">
                  <c:v>9</c:v>
                </c:pt>
                <c:pt idx="8">
                  <c:v>10</c:v>
                </c:pt>
                <c:pt idx="9">
                  <c:v>11</c:v>
                </c:pt>
                <c:pt idx="10">
                  <c:v>12</c:v>
                </c:pt>
                <c:pt idx="11">
                  <c:v>16</c:v>
                </c:pt>
                <c:pt idx="12">
                  <c:v>18</c:v>
                </c:pt>
                <c:pt idx="13">
                  <c:v>21</c:v>
                </c:pt>
                <c:pt idx="14">
                  <c:v>24</c:v>
                </c:pt>
              </c:numCache>
            </c:numRef>
          </c:xVal>
          <c:yVal>
            <c:numRef>
              <c:f>Sheet1!$AE$4:$AE$18</c:f>
              <c:numCache>
                <c:formatCode>General</c:formatCode>
                <c:ptCount val="15"/>
                <c:pt idx="0">
                  <c:v>323</c:v>
                </c:pt>
                <c:pt idx="2">
                  <c:v>302</c:v>
                </c:pt>
                <c:pt idx="4">
                  <c:v>274</c:v>
                </c:pt>
                <c:pt idx="6">
                  <c:v>162</c:v>
                </c:pt>
                <c:pt idx="8">
                  <c:v>27.4</c:v>
                </c:pt>
                <c:pt idx="10">
                  <c:v>682</c:v>
                </c:pt>
                <c:pt idx="11">
                  <c:v>928</c:v>
                </c:pt>
                <c:pt idx="12">
                  <c:v>732</c:v>
                </c:pt>
                <c:pt idx="14">
                  <c:v>564</c:v>
                </c:pt>
              </c:numCache>
            </c:numRef>
          </c:yVal>
          <c:smooth val="0"/>
        </c:ser>
        <c:dLbls>
          <c:showLegendKey val="0"/>
          <c:showVal val="0"/>
          <c:showCatName val="0"/>
          <c:showSerName val="0"/>
          <c:showPercent val="0"/>
          <c:showBubbleSize val="0"/>
        </c:dLbls>
        <c:axId val="103751680"/>
        <c:axId val="103710016"/>
      </c:scatterChart>
      <c:valAx>
        <c:axId val="103708864"/>
        <c:scaling>
          <c:orientation val="minMax"/>
        </c:scaling>
        <c:delete val="0"/>
        <c:axPos val="b"/>
        <c:majorGridlines>
          <c:spPr>
            <a:ln w="9525" cap="flat" cmpd="sng" algn="ctr">
              <a:solidFill>
                <a:schemeClr val="dk1">
                  <a:lumMod val="65000"/>
                  <a:lumOff val="35000"/>
                  <a:alpha val="75000"/>
                </a:schemeClr>
              </a:solidFill>
              <a:round/>
            </a:ln>
            <a:effectLst/>
          </c:spPr>
        </c:majorGridlines>
        <c:title>
          <c:tx>
            <c:rich>
              <a:bodyPr rot="0" spcFirstLastPara="1" vertOverflow="ellipsis" vert="horz" wrap="square" anchor="ctr" anchorCtr="1"/>
              <a:lstStyle/>
              <a:p>
                <a:pPr>
                  <a:defRPr sz="1600" b="1" i="0" u="none" strike="noStrike" kern="1200" baseline="0">
                    <a:solidFill>
                      <a:schemeClr val="lt1">
                        <a:lumMod val="75000"/>
                      </a:schemeClr>
                    </a:solidFill>
                    <a:latin typeface="+mn-lt"/>
                    <a:ea typeface="+mn-ea"/>
                    <a:cs typeface="+mn-cs"/>
                  </a:defRPr>
                </a:pPr>
                <a:r>
                  <a:rPr lang="en-CA" sz="1600"/>
                  <a:t>Time (h)</a:t>
                </a:r>
              </a:p>
            </c:rich>
          </c:tx>
          <c:layout>
            <c:manualLayout>
              <c:xMode val="edge"/>
              <c:yMode val="edge"/>
              <c:x val="0.44289659564613199"/>
              <c:y val="0.87409780623798905"/>
            </c:manualLayout>
          </c:layout>
          <c:overlay val="0"/>
          <c:spPr>
            <a:noFill/>
            <a:ln>
              <a:noFill/>
            </a:ln>
            <a:effectLst/>
          </c:spPr>
        </c:title>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chemeClr val="lt1">
                    <a:lumMod val="75000"/>
                  </a:schemeClr>
                </a:solidFill>
                <a:latin typeface="+mn-lt"/>
                <a:ea typeface="+mn-ea"/>
                <a:cs typeface="+mn-cs"/>
              </a:defRPr>
            </a:pPr>
            <a:endParaRPr lang="en-US"/>
          </a:p>
        </c:txPr>
        <c:crossAx val="103709440"/>
        <c:crosses val="autoZero"/>
        <c:crossBetween val="midCat"/>
      </c:valAx>
      <c:valAx>
        <c:axId val="103709440"/>
        <c:scaling>
          <c:orientation val="minMax"/>
        </c:scaling>
        <c:delete val="0"/>
        <c:axPos val="l"/>
        <c:majorGridlines>
          <c:spPr>
            <a:ln w="9525" cap="flat" cmpd="sng" algn="ctr">
              <a:solidFill>
                <a:schemeClr val="dk1">
                  <a:lumMod val="65000"/>
                  <a:lumOff val="35000"/>
                  <a:alpha val="75000"/>
                </a:schemeClr>
              </a:solidFill>
              <a:round/>
            </a:ln>
            <a:effectLst/>
          </c:spPr>
        </c:majorGridlines>
        <c:title>
          <c:tx>
            <c:rich>
              <a:bodyPr rot="-5400000" spcFirstLastPara="1" vertOverflow="ellipsis" vert="horz" wrap="square" anchor="ctr" anchorCtr="1"/>
              <a:lstStyle/>
              <a:p>
                <a:pPr>
                  <a:defRPr sz="1600" b="1" i="0" u="none" strike="noStrike" kern="1200" baseline="0">
                    <a:solidFill>
                      <a:schemeClr val="lt1">
                        <a:lumMod val="75000"/>
                      </a:schemeClr>
                    </a:solidFill>
                    <a:latin typeface="+mn-lt"/>
                    <a:ea typeface="+mn-ea"/>
                    <a:cs typeface="+mn-cs"/>
                  </a:defRPr>
                </a:pPr>
                <a:r>
                  <a:rPr lang="en-CA" sz="1600"/>
                  <a:t>Biomass</a:t>
                </a:r>
                <a:r>
                  <a:rPr lang="en-CA" sz="1600" baseline="0"/>
                  <a:t> (g/l) </a:t>
                </a:r>
              </a:p>
              <a:p>
                <a:pPr>
                  <a:defRPr sz="1600" b="1" i="0" u="none" strike="noStrike" kern="1200" baseline="0">
                    <a:solidFill>
                      <a:schemeClr val="lt1">
                        <a:lumMod val="75000"/>
                      </a:schemeClr>
                    </a:solidFill>
                    <a:latin typeface="+mn-lt"/>
                    <a:ea typeface="+mn-ea"/>
                    <a:cs typeface="+mn-cs"/>
                  </a:defRPr>
                </a:pPr>
                <a:r>
                  <a:rPr lang="en-CA" sz="1600" baseline="0"/>
                  <a:t>and ammonium hydroxide addition (ml)</a:t>
                </a:r>
                <a:endParaRPr lang="en-CA" sz="1600"/>
              </a:p>
            </c:rich>
          </c:tx>
          <c:layout/>
          <c:overlay val="0"/>
          <c:spPr>
            <a:noFill/>
            <a:ln>
              <a:noFill/>
            </a:ln>
            <a:effectLst/>
          </c:spPr>
        </c:title>
        <c:numFmt formatCode="General" sourceLinked="1"/>
        <c:majorTickMark val="none"/>
        <c:minorTickMark val="none"/>
        <c:tickLblPos val="nextTo"/>
        <c:spPr>
          <a:noFill/>
          <a:ln w="9525" cap="flat" cmpd="sng" algn="ctr">
            <a:solidFill>
              <a:schemeClr val="lt1">
                <a:lumMod val="50000"/>
              </a:schemeClr>
            </a:solidFill>
            <a:round/>
          </a:ln>
          <a:effectLst/>
        </c:spPr>
        <c:txPr>
          <a:bodyPr rot="-60000000" spcFirstLastPara="1" vertOverflow="ellipsis" vert="horz" wrap="square" anchor="ctr" anchorCtr="1"/>
          <a:lstStyle/>
          <a:p>
            <a:pPr>
              <a:defRPr sz="1200" b="0" i="0" u="none" strike="noStrike" kern="1200" baseline="0">
                <a:solidFill>
                  <a:schemeClr val="lt1">
                    <a:lumMod val="75000"/>
                  </a:schemeClr>
                </a:solidFill>
                <a:latin typeface="+mn-lt"/>
                <a:ea typeface="+mn-ea"/>
                <a:cs typeface="+mn-cs"/>
              </a:defRPr>
            </a:pPr>
            <a:endParaRPr lang="en-US"/>
          </a:p>
        </c:txPr>
        <c:crossAx val="103708864"/>
        <c:crosses val="autoZero"/>
        <c:crossBetween val="midCat"/>
      </c:valAx>
      <c:valAx>
        <c:axId val="103710016"/>
        <c:scaling>
          <c:orientation val="minMax"/>
        </c:scaling>
        <c:delete val="0"/>
        <c:axPos val="r"/>
        <c:title>
          <c:tx>
            <c:rich>
              <a:bodyPr rot="-5400000" spcFirstLastPara="1" vertOverflow="ellipsis" vert="horz" wrap="square" anchor="ctr" anchorCtr="1"/>
              <a:lstStyle/>
              <a:p>
                <a:pPr>
                  <a:defRPr sz="1600" b="1" i="0" u="none" strike="noStrike" kern="1200" baseline="0">
                    <a:solidFill>
                      <a:schemeClr val="lt1">
                        <a:lumMod val="75000"/>
                      </a:schemeClr>
                    </a:solidFill>
                    <a:latin typeface="+mn-lt"/>
                    <a:ea typeface="+mn-ea"/>
                    <a:cs typeface="+mn-cs"/>
                  </a:defRPr>
                </a:pPr>
                <a:r>
                  <a:rPr lang="en-CA" sz="1600"/>
                  <a:t>Residual</a:t>
                </a:r>
                <a:r>
                  <a:rPr lang="en-CA" sz="1600" baseline="0"/>
                  <a:t> Nitrogen (mg/L)</a:t>
                </a:r>
                <a:endParaRPr lang="en-CA" sz="1600"/>
              </a:p>
            </c:rich>
          </c:tx>
          <c:layout>
            <c:manualLayout>
              <c:xMode val="edge"/>
              <c:yMode val="edge"/>
              <c:x val="0.94353663419191203"/>
              <c:y val="0.32101845995012401"/>
            </c:manualLayout>
          </c:layout>
          <c:overlay val="0"/>
          <c:spPr>
            <a:noFill/>
            <a:ln>
              <a:noFill/>
            </a:ln>
            <a:effectLst/>
          </c:spPr>
        </c:title>
        <c:numFmt formatCode="General" sourceLinked="1"/>
        <c:majorTickMark val="out"/>
        <c:minorTickMark val="none"/>
        <c:tickLblPos val="nextTo"/>
        <c:spPr>
          <a:noFill/>
          <a:ln w="9525" cap="flat" cmpd="sng" algn="ctr">
            <a:solidFill>
              <a:schemeClr val="lt1">
                <a:lumMod val="50000"/>
              </a:schemeClr>
            </a:solidFill>
            <a:round/>
          </a:ln>
          <a:effectLst/>
        </c:spPr>
        <c:txPr>
          <a:bodyPr rot="-60000000" spcFirstLastPara="1" vertOverflow="ellipsis" vert="horz" wrap="square" anchor="ctr" anchorCtr="1"/>
          <a:lstStyle/>
          <a:p>
            <a:pPr>
              <a:defRPr sz="1200" b="0" i="0" u="none" strike="noStrike" kern="1200" baseline="0">
                <a:solidFill>
                  <a:schemeClr val="lt1">
                    <a:lumMod val="75000"/>
                  </a:schemeClr>
                </a:solidFill>
                <a:latin typeface="+mn-lt"/>
                <a:ea typeface="+mn-ea"/>
                <a:cs typeface="+mn-cs"/>
              </a:defRPr>
            </a:pPr>
            <a:endParaRPr lang="en-US"/>
          </a:p>
        </c:txPr>
        <c:crossAx val="103751680"/>
        <c:crosses val="max"/>
        <c:crossBetween val="midCat"/>
      </c:valAx>
      <c:valAx>
        <c:axId val="103751680"/>
        <c:scaling>
          <c:orientation val="minMax"/>
        </c:scaling>
        <c:delete val="1"/>
        <c:axPos val="b"/>
        <c:numFmt formatCode="General" sourceLinked="1"/>
        <c:majorTickMark val="out"/>
        <c:minorTickMark val="none"/>
        <c:tickLblPos val="nextTo"/>
        <c:crossAx val="103710016"/>
        <c:crosses val="autoZero"/>
        <c:crossBetween val="midCat"/>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1200" b="0" i="0" u="none" strike="noStrike" kern="1200" baseline="0">
              <a:solidFill>
                <a:schemeClr val="lt1">
                  <a:lumMod val="75000"/>
                </a:schemeClr>
              </a:solidFill>
              <a:latin typeface="+mn-lt"/>
              <a:ea typeface="+mn-ea"/>
              <a:cs typeface="+mn-cs"/>
            </a:defRPr>
          </a:pPr>
          <a:endParaRPr lang="en-US"/>
        </a:p>
      </c:txPr>
    </c:legend>
    <c:plotVisOnly val="1"/>
    <c:dispBlanksAs val="gap"/>
    <c:showDLblsOverMax val="0"/>
  </c:chart>
  <c:spPr>
    <a:solidFill>
      <a:schemeClr val="dk1">
        <a:lumMod val="75000"/>
        <a:lumOff val="25000"/>
      </a:schemeClr>
    </a:solidFill>
    <a:ln w="9525" cap="flat" cmpd="sng" algn="ctr">
      <a:solidFill>
        <a:schemeClr val="dk1">
          <a:lumMod val="15000"/>
          <a:lumOff val="85000"/>
        </a:schemeClr>
      </a:solidFill>
      <a:round/>
    </a:ln>
    <a:effectLst/>
  </c:spPr>
  <c:txPr>
    <a:bodyPr/>
    <a:lstStyle/>
    <a:p>
      <a:pPr>
        <a:defRPr/>
      </a:pPr>
      <a:endParaRPr lang="en-US"/>
    </a:p>
  </c:txPr>
  <c:externalData r:id="rId1">
    <c:autoUpdate val="0"/>
  </c:externalData>
</c:chartSpace>
</file>

<file path=ppt/comments/comment1.xml><?xml version="1.0" encoding="utf-8"?>
<p:cmLst xmlns:a="http://schemas.openxmlformats.org/drawingml/2006/main" xmlns:r="http://schemas.openxmlformats.org/officeDocument/2006/relationships" xmlns:p="http://schemas.openxmlformats.org/presentationml/2006/main">
  <p:cm authorId="1" dt="2015-08-03T15:36:22.306" idx="36">
    <p:pos x="1971" y="1899"/>
    <p:text>remove (wasted glycerol paper)</p:text>
    <p:extLst>
      <p:ext uri="{C676402C-5697-4E1C-873F-D02D1690AC5C}">
        <p15:threadingInfo xmlns:p15="http://schemas.microsoft.com/office/powerpoint/2012/main" timeZoneBias="30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bwMode="auto">
          <a:xfrm>
            <a:off x="0" y="0"/>
            <a:ext cx="3005138" cy="461963"/>
          </a:xfrm>
          <a:prstGeom prst="rect">
            <a:avLst/>
          </a:prstGeom>
          <a:noFill/>
          <a:ln w="9525">
            <a:noFill/>
            <a:miter lim="800000"/>
            <a:headEnd/>
            <a:tailEnd/>
          </a:ln>
          <a:effectLst/>
        </p:spPr>
        <p:txBody>
          <a:bodyPr vert="horz" wrap="square" lIns="90654" tIns="45327" rIns="90654" bIns="45327" numCol="1" anchor="t" anchorCtr="0" compatLnSpc="1">
            <a:prstTxWarp prst="textNoShape">
              <a:avLst/>
            </a:prstTxWarp>
          </a:bodyPr>
          <a:lstStyle>
            <a:lvl1pPr algn="l" eaLnBrk="0" hangingPunct="0">
              <a:defRPr sz="1200"/>
            </a:lvl1pPr>
          </a:lstStyle>
          <a:p>
            <a:pPr>
              <a:defRPr/>
            </a:pPr>
            <a:endParaRPr lang="en-US"/>
          </a:p>
        </p:txBody>
      </p:sp>
      <p:sp>
        <p:nvSpPr>
          <p:cNvPr id="49155" name="Rectangle 3"/>
          <p:cNvSpPr>
            <a:spLocks noGrp="1" noChangeArrowheads="1"/>
          </p:cNvSpPr>
          <p:nvPr>
            <p:ph type="dt" sz="quarter" idx="1"/>
          </p:nvPr>
        </p:nvSpPr>
        <p:spPr bwMode="auto">
          <a:xfrm>
            <a:off x="3927475" y="0"/>
            <a:ext cx="3005138" cy="461963"/>
          </a:xfrm>
          <a:prstGeom prst="rect">
            <a:avLst/>
          </a:prstGeom>
          <a:noFill/>
          <a:ln w="9525">
            <a:noFill/>
            <a:miter lim="800000"/>
            <a:headEnd/>
            <a:tailEnd/>
          </a:ln>
          <a:effectLst/>
        </p:spPr>
        <p:txBody>
          <a:bodyPr vert="horz" wrap="square" lIns="90654" tIns="45327" rIns="90654" bIns="45327" numCol="1" anchor="t" anchorCtr="0" compatLnSpc="1">
            <a:prstTxWarp prst="textNoShape">
              <a:avLst/>
            </a:prstTxWarp>
          </a:bodyPr>
          <a:lstStyle>
            <a:lvl1pPr algn="r" eaLnBrk="0" hangingPunct="0">
              <a:defRPr sz="1200"/>
            </a:lvl1pPr>
          </a:lstStyle>
          <a:p>
            <a:pPr>
              <a:defRPr/>
            </a:pPr>
            <a:endParaRPr lang="en-US"/>
          </a:p>
        </p:txBody>
      </p:sp>
      <p:sp>
        <p:nvSpPr>
          <p:cNvPr id="49156" name="Rectangle 4"/>
          <p:cNvSpPr>
            <a:spLocks noGrp="1" noChangeArrowheads="1"/>
          </p:cNvSpPr>
          <p:nvPr>
            <p:ph type="ftr" sz="quarter" idx="2"/>
          </p:nvPr>
        </p:nvSpPr>
        <p:spPr bwMode="auto">
          <a:xfrm>
            <a:off x="0" y="8769350"/>
            <a:ext cx="3005138" cy="461963"/>
          </a:xfrm>
          <a:prstGeom prst="rect">
            <a:avLst/>
          </a:prstGeom>
          <a:noFill/>
          <a:ln w="9525">
            <a:noFill/>
            <a:miter lim="800000"/>
            <a:headEnd/>
            <a:tailEnd/>
          </a:ln>
          <a:effectLst/>
        </p:spPr>
        <p:txBody>
          <a:bodyPr vert="horz" wrap="square" lIns="90654" tIns="45327" rIns="90654" bIns="45327" numCol="1" anchor="b" anchorCtr="0" compatLnSpc="1">
            <a:prstTxWarp prst="textNoShape">
              <a:avLst/>
            </a:prstTxWarp>
          </a:bodyPr>
          <a:lstStyle>
            <a:lvl1pPr algn="l" eaLnBrk="0" hangingPunct="0">
              <a:defRPr sz="1200"/>
            </a:lvl1pPr>
          </a:lstStyle>
          <a:p>
            <a:pPr>
              <a:defRPr/>
            </a:pPr>
            <a:endParaRPr lang="en-US"/>
          </a:p>
        </p:txBody>
      </p:sp>
      <p:sp>
        <p:nvSpPr>
          <p:cNvPr id="49157" name="Rectangle 5"/>
          <p:cNvSpPr>
            <a:spLocks noGrp="1" noChangeArrowheads="1"/>
          </p:cNvSpPr>
          <p:nvPr>
            <p:ph type="sldNum" sz="quarter" idx="3"/>
          </p:nvPr>
        </p:nvSpPr>
        <p:spPr bwMode="auto">
          <a:xfrm>
            <a:off x="3927475" y="8769350"/>
            <a:ext cx="3005138" cy="461963"/>
          </a:xfrm>
          <a:prstGeom prst="rect">
            <a:avLst/>
          </a:prstGeom>
          <a:noFill/>
          <a:ln w="9525">
            <a:noFill/>
            <a:miter lim="800000"/>
            <a:headEnd/>
            <a:tailEnd/>
          </a:ln>
          <a:effectLst/>
        </p:spPr>
        <p:txBody>
          <a:bodyPr vert="horz" wrap="square" lIns="90654" tIns="45327" rIns="90654" bIns="45327" numCol="1" anchor="b" anchorCtr="0" compatLnSpc="1">
            <a:prstTxWarp prst="textNoShape">
              <a:avLst/>
            </a:prstTxWarp>
          </a:bodyPr>
          <a:lstStyle>
            <a:lvl1pPr algn="r" eaLnBrk="0" hangingPunct="0">
              <a:defRPr sz="1200"/>
            </a:lvl1pPr>
          </a:lstStyle>
          <a:p>
            <a:pPr>
              <a:defRPr/>
            </a:pPr>
            <a:fld id="{BBCC9B98-9226-4FB0-98EC-F7E440532451}" type="slidenum">
              <a:rPr lang="en-US"/>
              <a:pPr>
                <a:defRPr/>
              </a:pPr>
              <a:t>‹#›</a:t>
            </a:fld>
            <a:endParaRPr lang="en-US"/>
          </a:p>
        </p:txBody>
      </p:sp>
    </p:spTree>
    <p:extLst>
      <p:ext uri="{BB962C8B-B14F-4D97-AF65-F5344CB8AC3E}">
        <p14:creationId xmlns:p14="http://schemas.microsoft.com/office/powerpoint/2010/main" val="30911810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5138" cy="461963"/>
          </a:xfrm>
          <a:prstGeom prst="rect">
            <a:avLst/>
          </a:prstGeom>
        </p:spPr>
        <p:txBody>
          <a:bodyPr vert="horz" lIns="91440" tIns="45720" rIns="91440" bIns="45720" rtlCol="0"/>
          <a:lstStyle>
            <a:lvl1pPr algn="l">
              <a:defRPr sz="1200"/>
            </a:lvl1pPr>
          </a:lstStyle>
          <a:p>
            <a:pPr>
              <a:defRPr/>
            </a:pPr>
            <a:endParaRPr lang="en-CA"/>
          </a:p>
        </p:txBody>
      </p:sp>
      <p:sp>
        <p:nvSpPr>
          <p:cNvPr id="3" name="Date Placeholder 2"/>
          <p:cNvSpPr>
            <a:spLocks noGrp="1"/>
          </p:cNvSpPr>
          <p:nvPr>
            <p:ph type="dt" idx="1"/>
          </p:nvPr>
        </p:nvSpPr>
        <p:spPr>
          <a:xfrm>
            <a:off x="3927475" y="0"/>
            <a:ext cx="3005138" cy="461963"/>
          </a:xfrm>
          <a:prstGeom prst="rect">
            <a:avLst/>
          </a:prstGeom>
        </p:spPr>
        <p:txBody>
          <a:bodyPr vert="horz" lIns="91440" tIns="45720" rIns="91440" bIns="45720" rtlCol="0"/>
          <a:lstStyle>
            <a:lvl1pPr algn="r">
              <a:defRPr sz="1200"/>
            </a:lvl1pPr>
          </a:lstStyle>
          <a:p>
            <a:pPr>
              <a:defRPr/>
            </a:pPr>
            <a:fld id="{3932F9E1-2B50-4880-9BA3-E737A148482A}" type="datetimeFigureOut">
              <a:rPr lang="en-CA"/>
              <a:pPr>
                <a:defRPr/>
              </a:pPr>
              <a:t>2015-08-10</a:t>
            </a:fld>
            <a:endParaRPr lang="en-CA"/>
          </a:p>
        </p:txBody>
      </p:sp>
      <p:sp>
        <p:nvSpPr>
          <p:cNvPr id="4" name="Slide Image Placeholder 3"/>
          <p:cNvSpPr>
            <a:spLocks noGrp="1" noRot="1" noChangeAspect="1"/>
          </p:cNvSpPr>
          <p:nvPr>
            <p:ph type="sldImg" idx="2"/>
          </p:nvPr>
        </p:nvSpPr>
        <p:spPr>
          <a:xfrm>
            <a:off x="1158875" y="692150"/>
            <a:ext cx="4616450" cy="3462338"/>
          </a:xfrm>
          <a:prstGeom prst="rect">
            <a:avLst/>
          </a:prstGeom>
          <a:noFill/>
          <a:ln w="12700">
            <a:solidFill>
              <a:prstClr val="black"/>
            </a:solidFill>
          </a:ln>
        </p:spPr>
        <p:txBody>
          <a:bodyPr vert="horz" lIns="91440" tIns="45720" rIns="91440" bIns="45720" rtlCol="0" anchor="ctr"/>
          <a:lstStyle/>
          <a:p>
            <a:pPr lvl="0"/>
            <a:endParaRPr lang="en-CA" noProof="0" smtClean="0"/>
          </a:p>
        </p:txBody>
      </p:sp>
      <p:sp>
        <p:nvSpPr>
          <p:cNvPr id="5" name="Notes Placeholder 4"/>
          <p:cNvSpPr>
            <a:spLocks noGrp="1"/>
          </p:cNvSpPr>
          <p:nvPr>
            <p:ph type="body" sz="quarter" idx="3"/>
          </p:nvPr>
        </p:nvSpPr>
        <p:spPr>
          <a:xfrm>
            <a:off x="693738" y="4386263"/>
            <a:ext cx="5546725" cy="4154487"/>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CA" noProof="0" smtClean="0"/>
          </a:p>
        </p:txBody>
      </p:sp>
      <p:sp>
        <p:nvSpPr>
          <p:cNvPr id="6" name="Footer Placeholder 5"/>
          <p:cNvSpPr>
            <a:spLocks noGrp="1"/>
          </p:cNvSpPr>
          <p:nvPr>
            <p:ph type="ftr" sz="quarter" idx="4"/>
          </p:nvPr>
        </p:nvSpPr>
        <p:spPr>
          <a:xfrm>
            <a:off x="0" y="8769350"/>
            <a:ext cx="3005138" cy="461963"/>
          </a:xfrm>
          <a:prstGeom prst="rect">
            <a:avLst/>
          </a:prstGeom>
        </p:spPr>
        <p:txBody>
          <a:bodyPr vert="horz" lIns="91440" tIns="45720" rIns="91440" bIns="45720" rtlCol="0" anchor="b"/>
          <a:lstStyle>
            <a:lvl1pPr algn="l">
              <a:defRPr sz="1200"/>
            </a:lvl1pPr>
          </a:lstStyle>
          <a:p>
            <a:pPr>
              <a:defRPr/>
            </a:pPr>
            <a:endParaRPr lang="en-CA"/>
          </a:p>
        </p:txBody>
      </p:sp>
      <p:sp>
        <p:nvSpPr>
          <p:cNvPr id="7" name="Slide Number Placeholder 6"/>
          <p:cNvSpPr>
            <a:spLocks noGrp="1"/>
          </p:cNvSpPr>
          <p:nvPr>
            <p:ph type="sldNum" sz="quarter" idx="5"/>
          </p:nvPr>
        </p:nvSpPr>
        <p:spPr>
          <a:xfrm>
            <a:off x="3927475" y="8769350"/>
            <a:ext cx="3005138" cy="461963"/>
          </a:xfrm>
          <a:prstGeom prst="rect">
            <a:avLst/>
          </a:prstGeom>
        </p:spPr>
        <p:txBody>
          <a:bodyPr vert="horz" lIns="91440" tIns="45720" rIns="91440" bIns="45720" rtlCol="0" anchor="b"/>
          <a:lstStyle>
            <a:lvl1pPr algn="r">
              <a:defRPr sz="1200"/>
            </a:lvl1pPr>
          </a:lstStyle>
          <a:p>
            <a:pPr>
              <a:defRPr/>
            </a:pPr>
            <a:fld id="{D1E93744-ED26-4E9C-9778-7BCF975012A3}" type="slidenum">
              <a:rPr lang="en-CA"/>
              <a:pPr>
                <a:defRPr/>
              </a:pPr>
              <a:t>‹#›</a:t>
            </a:fld>
            <a:endParaRPr lang="en-CA"/>
          </a:p>
        </p:txBody>
      </p:sp>
    </p:spTree>
    <p:extLst>
      <p:ext uri="{BB962C8B-B14F-4D97-AF65-F5344CB8AC3E}">
        <p14:creationId xmlns:p14="http://schemas.microsoft.com/office/powerpoint/2010/main" val="291318867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Fig 1</a:t>
            </a:r>
            <a:r>
              <a:rPr lang="en-US" baseline="0" dirty="0" smtClean="0"/>
              <a:t> – microbial mcl-PHA inclusions in cells(note this photo is R. </a:t>
            </a:r>
            <a:r>
              <a:rPr lang="en-US" baseline="0" dirty="0" err="1" smtClean="0"/>
              <a:t>eutropha</a:t>
            </a:r>
            <a:r>
              <a:rPr lang="en-US" baseline="0" dirty="0" smtClean="0"/>
              <a:t> taken from a review paper (</a:t>
            </a:r>
            <a:r>
              <a:rPr lang="en-US" baseline="0" dirty="0" err="1" smtClean="0"/>
              <a:t>Sudesh</a:t>
            </a:r>
            <a:r>
              <a:rPr lang="en-US" baseline="0" dirty="0" smtClean="0"/>
              <a:t> et al. 2000)</a:t>
            </a:r>
          </a:p>
          <a:p>
            <a:r>
              <a:rPr lang="en-US" baseline="0" dirty="0" smtClean="0"/>
              <a:t>Middle Fig – stained with </a:t>
            </a:r>
            <a:r>
              <a:rPr lang="en-US" baseline="0" dirty="0" err="1" smtClean="0"/>
              <a:t>nile</a:t>
            </a:r>
            <a:r>
              <a:rPr lang="en-US" baseline="0" dirty="0" smtClean="0"/>
              <a:t> red and observed under green UV light gives red fluorescence to PHA granules (this is our image)</a:t>
            </a:r>
          </a:p>
          <a:p>
            <a:r>
              <a:rPr lang="en-US" baseline="0" dirty="0" smtClean="0"/>
              <a:t>Fig on the right: PHA from </a:t>
            </a:r>
            <a:r>
              <a:rPr lang="en-US" baseline="0" dirty="0" err="1" smtClean="0"/>
              <a:t>octanoic</a:t>
            </a:r>
            <a:r>
              <a:rPr lang="en-US" baseline="0" dirty="0" smtClean="0"/>
              <a:t> acid (this is our image)</a:t>
            </a:r>
            <a:endParaRPr lang="en-US" dirty="0"/>
          </a:p>
        </p:txBody>
      </p:sp>
      <p:sp>
        <p:nvSpPr>
          <p:cNvPr id="4" name="Slide Number Placeholder 3"/>
          <p:cNvSpPr>
            <a:spLocks noGrp="1"/>
          </p:cNvSpPr>
          <p:nvPr>
            <p:ph type="sldNum" sz="quarter" idx="10"/>
          </p:nvPr>
        </p:nvSpPr>
        <p:spPr/>
        <p:txBody>
          <a:bodyPr/>
          <a:lstStyle/>
          <a:p>
            <a:pPr>
              <a:defRPr/>
            </a:pPr>
            <a:fld id="{D1E93744-ED26-4E9C-9778-7BCF975012A3}" type="slidenum">
              <a:rPr lang="en-CA" smtClean="0"/>
              <a:pPr>
                <a:defRPr/>
              </a:pPr>
              <a:t>3</a:t>
            </a:fld>
            <a:endParaRPr lang="en-CA"/>
          </a:p>
        </p:txBody>
      </p:sp>
    </p:spTree>
    <p:extLst>
      <p:ext uri="{BB962C8B-B14F-4D97-AF65-F5344CB8AC3E}">
        <p14:creationId xmlns:p14="http://schemas.microsoft.com/office/powerpoint/2010/main" val="38787175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make figure look less grainy</a:t>
            </a:r>
            <a:r>
              <a:rPr lang="en-US" baseline="0" dirty="0" smtClean="0"/>
              <a:t> in the middle</a:t>
            </a:r>
            <a:endParaRPr lang="en-US" dirty="0"/>
          </a:p>
        </p:txBody>
      </p:sp>
      <p:sp>
        <p:nvSpPr>
          <p:cNvPr id="4" name="Slide Number Placeholder 3"/>
          <p:cNvSpPr>
            <a:spLocks noGrp="1"/>
          </p:cNvSpPr>
          <p:nvPr>
            <p:ph type="sldNum" sz="quarter" idx="10"/>
          </p:nvPr>
        </p:nvSpPr>
        <p:spPr/>
        <p:txBody>
          <a:bodyPr/>
          <a:lstStyle/>
          <a:p>
            <a:pPr>
              <a:defRPr/>
            </a:pPr>
            <a:fld id="{D1E93744-ED26-4E9C-9778-7BCF975012A3}" type="slidenum">
              <a:rPr lang="en-CA" smtClean="0"/>
              <a:pPr>
                <a:defRPr/>
              </a:pPr>
              <a:t>4</a:t>
            </a:fld>
            <a:endParaRPr lang="en-CA"/>
          </a:p>
        </p:txBody>
      </p:sp>
    </p:spTree>
    <p:extLst>
      <p:ext uri="{BB962C8B-B14F-4D97-AF65-F5344CB8AC3E}">
        <p14:creationId xmlns:p14="http://schemas.microsoft.com/office/powerpoint/2010/main" val="30450530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Clr>
                <a:srgbClr val="4F81BD"/>
              </a:buCl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200" dirty="0" smtClean="0">
                <a:solidFill>
                  <a:srgbClr val="51260B"/>
                </a:solidFill>
                <a:latin typeface="Arial"/>
                <a:cs typeface="Arial"/>
              </a:rPr>
              <a:t>Results: 45 isolates screened on plates containing Nile Red dye were observed under UV light. PHA producers gave bright fluorescence. (stained with </a:t>
            </a:r>
            <a:r>
              <a:rPr lang="en-GB" sz="1200" dirty="0" err="1" smtClean="0">
                <a:solidFill>
                  <a:srgbClr val="51260B"/>
                </a:solidFill>
                <a:latin typeface="Arial"/>
                <a:cs typeface="Arial"/>
              </a:rPr>
              <a:t>nile</a:t>
            </a:r>
            <a:r>
              <a:rPr lang="en-GB" sz="1200" dirty="0" smtClean="0">
                <a:solidFill>
                  <a:srgbClr val="51260B"/>
                </a:solidFill>
                <a:latin typeface="Arial"/>
                <a:cs typeface="Arial"/>
              </a:rPr>
              <a:t> red and observed under</a:t>
            </a:r>
            <a:r>
              <a:rPr lang="en-GB" sz="1200" baseline="0" dirty="0" smtClean="0">
                <a:solidFill>
                  <a:srgbClr val="51260B"/>
                </a:solidFill>
                <a:latin typeface="Arial"/>
                <a:cs typeface="Arial"/>
              </a:rPr>
              <a:t> green light gives red fluorescence)</a:t>
            </a:r>
            <a:endParaRPr lang="en-GB" sz="1200" dirty="0" smtClean="0">
              <a:solidFill>
                <a:srgbClr val="51260B"/>
              </a:solidFill>
              <a:latin typeface="Arial"/>
              <a:cs typeface="Arial"/>
            </a:endParaRPr>
          </a:p>
          <a:p>
            <a:pPr>
              <a:buClr>
                <a:srgbClr val="4F81BD"/>
              </a:buCl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200" dirty="0" smtClean="0">
                <a:solidFill>
                  <a:srgbClr val="51260B"/>
                </a:solidFill>
                <a:latin typeface="Arial"/>
                <a:cs typeface="Arial"/>
              </a:rPr>
              <a:t>Of these isolates, </a:t>
            </a:r>
            <a:r>
              <a:rPr lang="en-GB" sz="1200" i="1" dirty="0" smtClean="0">
                <a:solidFill>
                  <a:srgbClr val="51260B"/>
                </a:solidFill>
                <a:latin typeface="Arial"/>
                <a:cs typeface="Arial"/>
              </a:rPr>
              <a:t>Pseudomonas </a:t>
            </a:r>
            <a:r>
              <a:rPr lang="en-GB" sz="1200" i="1" dirty="0" err="1" smtClean="0">
                <a:solidFill>
                  <a:srgbClr val="51260B"/>
                </a:solidFill>
                <a:latin typeface="Arial"/>
                <a:cs typeface="Arial"/>
              </a:rPr>
              <a:t>putida</a:t>
            </a:r>
            <a:r>
              <a:rPr lang="en-GB" sz="1200" i="1" dirty="0" smtClean="0">
                <a:solidFill>
                  <a:srgbClr val="51260B"/>
                </a:solidFill>
                <a:latin typeface="Arial"/>
                <a:cs typeface="Arial"/>
              </a:rPr>
              <a:t> </a:t>
            </a:r>
            <a:r>
              <a:rPr lang="en-GB" sz="1200" dirty="0" smtClean="0">
                <a:solidFill>
                  <a:srgbClr val="51260B"/>
                </a:solidFill>
                <a:latin typeface="Arial"/>
                <a:cs typeface="Arial"/>
              </a:rPr>
              <a:t>LS46 showed good PHA production on glucose medium and was selected for further studies. Although similar to other</a:t>
            </a:r>
            <a:r>
              <a:rPr lang="en-GB" sz="1200" i="1" dirty="0" smtClean="0">
                <a:solidFill>
                  <a:srgbClr val="51260B"/>
                </a:solidFill>
                <a:latin typeface="Arial"/>
                <a:cs typeface="Arial"/>
              </a:rPr>
              <a:t> P. </a:t>
            </a:r>
            <a:r>
              <a:rPr lang="en-GB" sz="1200" i="1" dirty="0" err="1" smtClean="0">
                <a:solidFill>
                  <a:srgbClr val="51260B"/>
                </a:solidFill>
                <a:latin typeface="Arial"/>
                <a:cs typeface="Arial"/>
              </a:rPr>
              <a:t>putida</a:t>
            </a:r>
            <a:r>
              <a:rPr lang="en-GB" sz="1200" i="1" dirty="0" smtClean="0">
                <a:solidFill>
                  <a:srgbClr val="51260B"/>
                </a:solidFill>
                <a:latin typeface="Arial"/>
                <a:cs typeface="Arial"/>
              </a:rPr>
              <a:t> </a:t>
            </a:r>
            <a:r>
              <a:rPr lang="en-GB" sz="1200" dirty="0" smtClean="0">
                <a:solidFill>
                  <a:srgbClr val="51260B"/>
                </a:solidFill>
                <a:latin typeface="Arial"/>
                <a:cs typeface="Arial"/>
              </a:rPr>
              <a:t>strains (F1, KT2440, GB1) it was confirmed to be genetically distinct on the basis of nucleotide sequence of the cpn60 </a:t>
            </a:r>
            <a:r>
              <a:rPr lang="en-GB" sz="1200" dirty="0" err="1" smtClean="0">
                <a:solidFill>
                  <a:srgbClr val="51260B"/>
                </a:solidFill>
                <a:latin typeface="Arial"/>
                <a:cs typeface="Arial"/>
              </a:rPr>
              <a:t>hypervariable</a:t>
            </a:r>
            <a:r>
              <a:rPr lang="en-GB" sz="1200" dirty="0" smtClean="0">
                <a:solidFill>
                  <a:srgbClr val="51260B"/>
                </a:solidFill>
                <a:latin typeface="Arial"/>
                <a:cs typeface="Arial"/>
              </a:rPr>
              <a:t> region. </a:t>
            </a:r>
          </a:p>
          <a:p>
            <a:endParaRPr lang="en-US" dirty="0"/>
          </a:p>
        </p:txBody>
      </p:sp>
      <p:sp>
        <p:nvSpPr>
          <p:cNvPr id="4" name="Slide Number Placeholder 3"/>
          <p:cNvSpPr>
            <a:spLocks noGrp="1"/>
          </p:cNvSpPr>
          <p:nvPr>
            <p:ph type="sldNum" sz="quarter" idx="10"/>
          </p:nvPr>
        </p:nvSpPr>
        <p:spPr/>
        <p:txBody>
          <a:bodyPr/>
          <a:lstStyle/>
          <a:p>
            <a:pPr>
              <a:defRPr/>
            </a:pPr>
            <a:fld id="{D1E93744-ED26-4E9C-9778-7BCF975012A3}" type="slidenum">
              <a:rPr lang="en-CA" smtClean="0"/>
              <a:pPr>
                <a:defRPr/>
              </a:pPr>
              <a:t>5</a:t>
            </a:fld>
            <a:endParaRPr lang="en-CA"/>
          </a:p>
        </p:txBody>
      </p:sp>
    </p:spTree>
    <p:extLst>
      <p:ext uri="{BB962C8B-B14F-4D97-AF65-F5344CB8AC3E}">
        <p14:creationId xmlns:p14="http://schemas.microsoft.com/office/powerpoint/2010/main" val="3102898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Data</a:t>
            </a:r>
            <a:r>
              <a:rPr lang="en-US" baseline="0" dirty="0" smtClean="0"/>
              <a:t> on biodiesel from U.S. Energy Information Agency. Accessed August 1, 2015. </a:t>
            </a:r>
          </a:p>
          <a:p>
            <a:r>
              <a:rPr lang="en-US" baseline="0" dirty="0" smtClean="0"/>
              <a:t>Data on fryer oil courtesy </a:t>
            </a:r>
            <a:r>
              <a:rPr lang="en-US" baseline="0" dirty="0" err="1" smtClean="0"/>
              <a:t>Chhetri</a:t>
            </a:r>
            <a:r>
              <a:rPr lang="en-US" baseline="0" dirty="0" smtClean="0"/>
              <a:t> et al. 2008. </a:t>
            </a:r>
          </a:p>
          <a:p>
            <a:r>
              <a:rPr lang="en-US" baseline="0" dirty="0" smtClean="0"/>
              <a:t>Ref for carbohydrates/glycerol comment: Sharma et al. 2012</a:t>
            </a:r>
          </a:p>
          <a:p>
            <a:endParaRPr lang="en-US" dirty="0"/>
          </a:p>
        </p:txBody>
      </p:sp>
      <p:sp>
        <p:nvSpPr>
          <p:cNvPr id="4" name="Slide Number Placeholder 3"/>
          <p:cNvSpPr>
            <a:spLocks noGrp="1"/>
          </p:cNvSpPr>
          <p:nvPr>
            <p:ph type="sldNum" sz="quarter" idx="10"/>
          </p:nvPr>
        </p:nvSpPr>
        <p:spPr/>
        <p:txBody>
          <a:bodyPr/>
          <a:lstStyle/>
          <a:p>
            <a:pPr>
              <a:defRPr/>
            </a:pPr>
            <a:fld id="{D1E93744-ED26-4E9C-9778-7BCF975012A3}" type="slidenum">
              <a:rPr lang="en-CA" smtClean="0"/>
              <a:pPr>
                <a:defRPr/>
              </a:pPr>
              <a:t>6</a:t>
            </a:fld>
            <a:endParaRPr lang="en-CA"/>
          </a:p>
        </p:txBody>
      </p:sp>
    </p:spTree>
    <p:extLst>
      <p:ext uri="{BB962C8B-B14F-4D97-AF65-F5344CB8AC3E}">
        <p14:creationId xmlns:p14="http://schemas.microsoft.com/office/powerpoint/2010/main" val="13666520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Different monomer compositions</a:t>
            </a:r>
            <a:r>
              <a:rPr lang="en-US" baseline="0" dirty="0" smtClean="0"/>
              <a:t> can be achieved with different substrate = different properties. On most substrates, the PHA synthase seems to show specificity toward C8 and C10 monomers. However, as shown in the Table, this can be changed when the substrate is changed. Dominant monomer is highlighted in red, but other significant differences are observed: production of C12 and C14 from carbohydrates (glucose, glycerol) and also longer chain fatty acids (fryer oil, waste FFAs)</a:t>
            </a:r>
          </a:p>
          <a:p>
            <a:endParaRPr lang="en-US" baseline="0" dirty="0" smtClean="0"/>
          </a:p>
          <a:p>
            <a:r>
              <a:rPr lang="en-US" baseline="0" dirty="0" smtClean="0"/>
              <a:t>Note that pure </a:t>
            </a:r>
            <a:r>
              <a:rPr lang="en-US" baseline="0" dirty="0" err="1" smtClean="0"/>
              <a:t>alkanoic</a:t>
            </a:r>
            <a:r>
              <a:rPr lang="en-US" baseline="0" dirty="0" smtClean="0"/>
              <a:t> acids were all added to a concentration of 20 </a:t>
            </a:r>
            <a:r>
              <a:rPr lang="en-US" baseline="0" dirty="0" err="1" smtClean="0"/>
              <a:t>mmol</a:t>
            </a:r>
            <a:r>
              <a:rPr lang="en-US" baseline="0" dirty="0" smtClean="0"/>
              <a:t>/L. All other substrates were less toxic and were added to concentrations of 10 g/L. More carbon would have given more PHA for most substrates (</a:t>
            </a:r>
            <a:r>
              <a:rPr lang="en-US" baseline="0" dirty="0" err="1" smtClean="0"/>
              <a:t>ie</a:t>
            </a:r>
            <a:r>
              <a:rPr lang="en-US" baseline="0" dirty="0" smtClean="0"/>
              <a:t> 40 </a:t>
            </a:r>
            <a:r>
              <a:rPr lang="en-US" baseline="0" dirty="0" err="1" smtClean="0"/>
              <a:t>mmol</a:t>
            </a:r>
            <a:r>
              <a:rPr lang="en-US" baseline="0" dirty="0" smtClean="0"/>
              <a:t>/L </a:t>
            </a:r>
            <a:r>
              <a:rPr lang="en-US" baseline="0" dirty="0" err="1" smtClean="0"/>
              <a:t>octanoic</a:t>
            </a:r>
            <a:r>
              <a:rPr lang="en-US" baseline="0" dirty="0" smtClean="0"/>
              <a:t> acid gives PHA content up to 75%)</a:t>
            </a:r>
          </a:p>
          <a:p>
            <a:endParaRPr lang="en-US" baseline="0" dirty="0" smtClean="0"/>
          </a:p>
          <a:p>
            <a:r>
              <a:rPr lang="en-US" baseline="0" dirty="0" smtClean="0"/>
              <a:t>Note that the substrates: glycerol and long-chain fatty acids start to incorporate unsaturated monomers which drastically affects physical properties, but also provides opportunity for chemical modifications</a:t>
            </a:r>
          </a:p>
          <a:p>
            <a:endParaRPr lang="en-US" baseline="0" dirty="0" smtClean="0"/>
          </a:p>
          <a:p>
            <a:r>
              <a:rPr lang="en-US" baseline="0" dirty="0" smtClean="0"/>
              <a:t>Unsaturated: waste FFA: 0.2% C12:1, C14:1 likely present but not detected</a:t>
            </a:r>
          </a:p>
          <a:p>
            <a:r>
              <a:rPr lang="en-US" baseline="0" dirty="0" smtClean="0"/>
              <a:t>Waste glycerol: 3.3% C12:1, C14:1 not detected</a:t>
            </a:r>
          </a:p>
          <a:p>
            <a:r>
              <a:rPr lang="en-US" baseline="0" dirty="0" smtClean="0"/>
              <a:t>Waste fryer oil: 1.7% C12:1, 0.1% C14:1</a:t>
            </a:r>
            <a:endParaRPr lang="en-US" dirty="0"/>
          </a:p>
        </p:txBody>
      </p:sp>
      <p:sp>
        <p:nvSpPr>
          <p:cNvPr id="4" name="Slide Number Placeholder 3"/>
          <p:cNvSpPr>
            <a:spLocks noGrp="1"/>
          </p:cNvSpPr>
          <p:nvPr>
            <p:ph type="sldNum" sz="quarter" idx="10"/>
          </p:nvPr>
        </p:nvSpPr>
        <p:spPr/>
        <p:txBody>
          <a:bodyPr/>
          <a:lstStyle/>
          <a:p>
            <a:pPr>
              <a:defRPr/>
            </a:pPr>
            <a:fld id="{D1E93744-ED26-4E9C-9778-7BCF975012A3}" type="slidenum">
              <a:rPr lang="en-CA" smtClean="0"/>
              <a:pPr>
                <a:defRPr/>
              </a:pPr>
              <a:t>7</a:t>
            </a:fld>
            <a:endParaRPr lang="en-CA"/>
          </a:p>
        </p:txBody>
      </p:sp>
    </p:spTree>
    <p:extLst>
      <p:ext uri="{BB962C8B-B14F-4D97-AF65-F5344CB8AC3E}">
        <p14:creationId xmlns:p14="http://schemas.microsoft.com/office/powerpoint/2010/main" val="224723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 initially maintained because</a:t>
            </a:r>
            <a:r>
              <a:rPr lang="en-US" baseline="0" dirty="0" smtClean="0"/>
              <a:t> we assumed that flasks were not oxygen limited – which later proved to be wrong. Most literature suggests maintaining oxygen at 20-40%, so that was our starting point. </a:t>
            </a:r>
          </a:p>
          <a:p>
            <a:endParaRPr lang="en-US" baseline="0" dirty="0" smtClean="0"/>
          </a:p>
          <a:p>
            <a:r>
              <a:rPr lang="en-US" baseline="0" dirty="0" smtClean="0"/>
              <a:t>To get the 45% PHA that Fu got in flasks with 20 </a:t>
            </a:r>
            <a:r>
              <a:rPr lang="en-US" baseline="0" dirty="0" err="1" smtClean="0"/>
              <a:t>mmol</a:t>
            </a:r>
            <a:r>
              <a:rPr lang="en-US" baseline="0" dirty="0" smtClean="0"/>
              <a:t>/L </a:t>
            </a:r>
            <a:r>
              <a:rPr lang="en-US" baseline="0" dirty="0" err="1" smtClean="0"/>
              <a:t>octanoic</a:t>
            </a:r>
            <a:r>
              <a:rPr lang="en-US" baseline="0" dirty="0" smtClean="0"/>
              <a:t> acid, we had to double the </a:t>
            </a:r>
            <a:r>
              <a:rPr lang="en-US" baseline="0" dirty="0" err="1" smtClean="0"/>
              <a:t>octanoic</a:t>
            </a:r>
            <a:r>
              <a:rPr lang="en-US" baseline="0" dirty="0" smtClean="0"/>
              <a:t> concentration in the reactor to 40 </a:t>
            </a:r>
            <a:r>
              <a:rPr lang="en-US" baseline="0" dirty="0" err="1" smtClean="0"/>
              <a:t>mmol</a:t>
            </a:r>
            <a:r>
              <a:rPr lang="en-US" baseline="0" dirty="0" smtClean="0"/>
              <a:t>/L (both conditions with 1 g/L NH42SO4) as nitrogen source. This gave about 48% PHA. When we now run oxygen limited, we get 45-50% PHA in the reactor. </a:t>
            </a:r>
            <a:endParaRPr lang="en-US" dirty="0"/>
          </a:p>
        </p:txBody>
      </p:sp>
      <p:sp>
        <p:nvSpPr>
          <p:cNvPr id="4" name="Slide Number Placeholder 3"/>
          <p:cNvSpPr>
            <a:spLocks noGrp="1"/>
          </p:cNvSpPr>
          <p:nvPr>
            <p:ph type="sldNum" sz="quarter" idx="10"/>
          </p:nvPr>
        </p:nvSpPr>
        <p:spPr/>
        <p:txBody>
          <a:bodyPr/>
          <a:lstStyle/>
          <a:p>
            <a:pPr>
              <a:defRPr/>
            </a:pPr>
            <a:fld id="{D1E93744-ED26-4E9C-9778-7BCF975012A3}" type="slidenum">
              <a:rPr lang="en-CA" smtClean="0"/>
              <a:pPr>
                <a:defRPr/>
              </a:pPr>
              <a:t>8</a:t>
            </a:fld>
            <a:endParaRPr lang="en-CA"/>
          </a:p>
        </p:txBody>
      </p:sp>
    </p:spTree>
    <p:extLst>
      <p:ext uri="{BB962C8B-B14F-4D97-AF65-F5344CB8AC3E}">
        <p14:creationId xmlns:p14="http://schemas.microsoft.com/office/powerpoint/2010/main" val="36477487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Does</a:t>
            </a:r>
            <a:r>
              <a:rPr lang="en-US" baseline="0" dirty="0" smtClean="0"/>
              <a:t> not include multiple 0% conditions</a:t>
            </a:r>
          </a:p>
          <a:p>
            <a:r>
              <a:rPr lang="en-US" baseline="0" dirty="0" smtClean="0"/>
              <a:t>Why </a:t>
            </a:r>
            <a:r>
              <a:rPr lang="en-US" baseline="0" dirty="0" err="1" smtClean="0"/>
              <a:t>octanoic</a:t>
            </a:r>
            <a:r>
              <a:rPr lang="en-US" baseline="0" dirty="0" smtClean="0"/>
              <a:t> acid? The real answer is I had no idea what I was doing when I started (didn’t know about the different monomer compositions) and it seemed like a good place to start because Fu/Dr. Sharma reported good PHA production. </a:t>
            </a:r>
          </a:p>
          <a:p>
            <a:endParaRPr lang="en-US" baseline="0" dirty="0" smtClean="0"/>
          </a:p>
          <a:p>
            <a:r>
              <a:rPr lang="en-US" baseline="0" dirty="0" smtClean="0"/>
              <a:t>The B.S. answer is that it is easy to it is that is is representative of other fatty acid (waste) substrates, but with the added advantage that it is easier to measure than the waste substrates, which is important now that we are looking at carbon balances, contains no impurities, and  keeps the fermentation matrix simple. </a:t>
            </a:r>
            <a:endParaRPr lang="en-US" dirty="0"/>
          </a:p>
        </p:txBody>
      </p:sp>
      <p:sp>
        <p:nvSpPr>
          <p:cNvPr id="4" name="Slide Number Placeholder 3"/>
          <p:cNvSpPr>
            <a:spLocks noGrp="1"/>
          </p:cNvSpPr>
          <p:nvPr>
            <p:ph type="sldNum" sz="quarter" idx="10"/>
          </p:nvPr>
        </p:nvSpPr>
        <p:spPr/>
        <p:txBody>
          <a:bodyPr/>
          <a:lstStyle/>
          <a:p>
            <a:pPr>
              <a:defRPr/>
            </a:pPr>
            <a:fld id="{D1E93744-ED26-4E9C-9778-7BCF975012A3}" type="slidenum">
              <a:rPr lang="en-CA" smtClean="0"/>
              <a:pPr>
                <a:defRPr/>
              </a:pPr>
              <a:t>9</a:t>
            </a:fld>
            <a:endParaRPr lang="en-CA"/>
          </a:p>
        </p:txBody>
      </p:sp>
    </p:spTree>
    <p:extLst>
      <p:ext uri="{BB962C8B-B14F-4D97-AF65-F5344CB8AC3E}">
        <p14:creationId xmlns:p14="http://schemas.microsoft.com/office/powerpoint/2010/main" val="22776872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a:t>
            </a:r>
            <a:r>
              <a:rPr lang="en-US" baseline="0" dirty="0" smtClean="0"/>
              <a:t> a very surprising result: more oxygen limitation = less growth.</a:t>
            </a:r>
          </a:p>
          <a:p>
            <a:r>
              <a:rPr lang="en-US" baseline="0" dirty="0" smtClean="0"/>
              <a:t>Decline at 1% is likely due to the fact that the controller had trouble maintaining O2 at such a precise level, and at times was at 0%. </a:t>
            </a:r>
          </a:p>
          <a:p>
            <a:r>
              <a:rPr lang="en-US" baseline="0" dirty="0" smtClean="0"/>
              <a:t>MIMS was also used to measure DO at 0%, and for the 6 LPM aeration and 250 rpm mixing we got DO values around 0.05 mg/L. However, the measurements are affected by mass transfer dynamics of the probe as well, just to a lesser </a:t>
            </a:r>
            <a:r>
              <a:rPr lang="en-US" baseline="0" dirty="0" err="1" smtClean="0"/>
              <a:t>exptent</a:t>
            </a:r>
            <a:r>
              <a:rPr lang="en-US" baseline="0" dirty="0" smtClean="0"/>
              <a:t> than the </a:t>
            </a:r>
            <a:r>
              <a:rPr lang="en-US" baseline="0" dirty="0" err="1" smtClean="0"/>
              <a:t>applikon</a:t>
            </a:r>
            <a:r>
              <a:rPr lang="en-US" baseline="0" dirty="0" smtClean="0"/>
              <a:t> </a:t>
            </a:r>
            <a:r>
              <a:rPr lang="en-US" baseline="0" dirty="0" err="1" smtClean="0"/>
              <a:t>polarographic</a:t>
            </a:r>
            <a:r>
              <a:rPr lang="en-US" baseline="0" dirty="0" smtClean="0"/>
              <a:t> probe.  </a:t>
            </a:r>
            <a:endParaRPr lang="en-US" dirty="0"/>
          </a:p>
        </p:txBody>
      </p:sp>
      <p:sp>
        <p:nvSpPr>
          <p:cNvPr id="4" name="Slide Number Placeholder 3"/>
          <p:cNvSpPr>
            <a:spLocks noGrp="1"/>
          </p:cNvSpPr>
          <p:nvPr>
            <p:ph type="sldNum" sz="quarter" idx="10"/>
          </p:nvPr>
        </p:nvSpPr>
        <p:spPr/>
        <p:txBody>
          <a:bodyPr/>
          <a:lstStyle/>
          <a:p>
            <a:pPr>
              <a:defRPr/>
            </a:pPr>
            <a:fld id="{D1E93744-ED26-4E9C-9778-7BCF975012A3}" type="slidenum">
              <a:rPr lang="en-CA" smtClean="0"/>
              <a:pPr>
                <a:defRPr/>
              </a:pPr>
              <a:t>10</a:t>
            </a:fld>
            <a:endParaRPr lang="en-CA"/>
          </a:p>
        </p:txBody>
      </p:sp>
    </p:spTree>
    <p:extLst>
      <p:ext uri="{BB962C8B-B14F-4D97-AF65-F5344CB8AC3E}">
        <p14:creationId xmlns:p14="http://schemas.microsoft.com/office/powerpoint/2010/main" val="140228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8875" y="692150"/>
            <a:ext cx="4616450" cy="3462338"/>
          </a:xfrm>
        </p:spPr>
      </p:sp>
      <p:sp>
        <p:nvSpPr>
          <p:cNvPr id="3" name="Notes Placeholder 2"/>
          <p:cNvSpPr>
            <a:spLocks noGrp="1"/>
          </p:cNvSpPr>
          <p:nvPr>
            <p:ph type="body" idx="1"/>
          </p:nvPr>
        </p:nvSpPr>
        <p:spPr/>
        <p:txBody>
          <a:bodyPr/>
          <a:lstStyle/>
          <a:p>
            <a:r>
              <a:rPr lang="en-US" dirty="0" smtClean="0"/>
              <a:t>Note: residual biomass = PHA free biomass =</a:t>
            </a:r>
            <a:r>
              <a:rPr lang="en-US" baseline="0" dirty="0" smtClean="0"/>
              <a:t> total dry cell weight – PHA</a:t>
            </a:r>
          </a:p>
          <a:p>
            <a:r>
              <a:rPr lang="en-US" baseline="0" dirty="0" smtClean="0"/>
              <a:t>Other notes: </a:t>
            </a:r>
          </a:p>
          <a:p>
            <a:r>
              <a:rPr lang="en-US" baseline="0" dirty="0" smtClean="0"/>
              <a:t>carbon always in excess, but quite low at 8 hours. </a:t>
            </a:r>
          </a:p>
          <a:p>
            <a:r>
              <a:rPr lang="en-US" baseline="0" dirty="0" smtClean="0"/>
              <a:t>Nitrogen always measured to be in excess (lowest value 27.4 mg/L free ammonia measured at 10 hours. It is possible that it may have hit zero between time points. </a:t>
            </a:r>
          </a:p>
          <a:p>
            <a:r>
              <a:rPr lang="en-US" baseline="0" dirty="0" smtClean="0"/>
              <a:t>DO hit 0% at 9 hours</a:t>
            </a:r>
          </a:p>
          <a:p>
            <a:r>
              <a:rPr lang="en-US" baseline="0" dirty="0" smtClean="0"/>
              <a:t>exponential growth ended by 12 hours. Stirring was at 1000 rpm from about  8 hours onward – </a:t>
            </a:r>
            <a:r>
              <a:rPr lang="en-US" baseline="0" dirty="0" err="1" smtClean="0"/>
              <a:t>kLa</a:t>
            </a:r>
            <a:r>
              <a:rPr lang="en-US" baseline="0" dirty="0" smtClean="0"/>
              <a:t> very high so not really sure that 0% = oxygen limitation for the bacteria, but it certainly means a limitation in mass transfer around the probe. </a:t>
            </a:r>
          </a:p>
          <a:p>
            <a:endParaRPr lang="en-US" baseline="0" dirty="0" smtClean="0"/>
          </a:p>
          <a:p>
            <a:r>
              <a:rPr lang="en-US" baseline="0" dirty="0" smtClean="0"/>
              <a:t>This compares pretty well with some of the most productive fed-batches in literature: </a:t>
            </a:r>
          </a:p>
          <a:p>
            <a:r>
              <a:rPr lang="en-US" baseline="0" dirty="0" smtClean="0"/>
              <a:t>highest biomass= 173 g/L (Lee et al. 2000 but got little PHA and used pure oxygen and pure oleic acid) </a:t>
            </a:r>
          </a:p>
          <a:p>
            <a:r>
              <a:rPr lang="en-US" baseline="0" dirty="0" smtClean="0"/>
              <a:t>Highest biomass without oxygen supplementation: 102 g/L (Davis et al. 2014)</a:t>
            </a:r>
          </a:p>
          <a:p>
            <a:r>
              <a:rPr lang="en-US" baseline="0" dirty="0" smtClean="0"/>
              <a:t>Highest volumetric productivity: PHA </a:t>
            </a:r>
          </a:p>
          <a:p>
            <a:endParaRPr lang="en-US" baseline="0" dirty="0" smtClean="0"/>
          </a:p>
          <a:p>
            <a:r>
              <a:rPr lang="en-US" baseline="0" dirty="0" smtClean="0"/>
              <a:t>Likely can be improved </a:t>
            </a:r>
            <a:r>
              <a:rPr lang="en-US" baseline="0" dirty="0" err="1" smtClean="0"/>
              <a:t>beucase</a:t>
            </a:r>
            <a:r>
              <a:rPr lang="en-US" baseline="0" dirty="0" smtClean="0"/>
              <a:t> we backed of the carbon feeding a little prematurely.</a:t>
            </a:r>
          </a:p>
          <a:p>
            <a:endParaRPr lang="en-US" baseline="0" dirty="0" smtClean="0"/>
          </a:p>
        </p:txBody>
      </p:sp>
      <p:sp>
        <p:nvSpPr>
          <p:cNvPr id="4" name="Slide Number Placeholder 3"/>
          <p:cNvSpPr>
            <a:spLocks noGrp="1"/>
          </p:cNvSpPr>
          <p:nvPr>
            <p:ph type="sldNum" sz="quarter" idx="10"/>
          </p:nvPr>
        </p:nvSpPr>
        <p:spPr/>
        <p:txBody>
          <a:bodyPr/>
          <a:lstStyle/>
          <a:p>
            <a:pPr>
              <a:defRPr/>
            </a:pPr>
            <a:fld id="{D1E93744-ED26-4E9C-9778-7BCF975012A3}" type="slidenum">
              <a:rPr lang="en-CA" smtClean="0"/>
              <a:pPr>
                <a:defRPr/>
              </a:pPr>
              <a:t>13</a:t>
            </a:fld>
            <a:endParaRPr lang="en-CA"/>
          </a:p>
        </p:txBody>
      </p:sp>
    </p:spTree>
    <p:extLst>
      <p:ext uri="{BB962C8B-B14F-4D97-AF65-F5344CB8AC3E}">
        <p14:creationId xmlns:p14="http://schemas.microsoft.com/office/powerpoint/2010/main" val="16117010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Cross</a:t>
            </a:r>
            <a:r>
              <a:rPr lang="en-US" baseline="0" dirty="0" smtClean="0"/>
              <a:t> linked PHA is rubbery but still much harder than the PHA un cross linked stuff in the beaker, which is fluid. Chris has shown the melt point to be in excess of 300F. </a:t>
            </a:r>
          </a:p>
          <a:p>
            <a:endParaRPr lang="en-US"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Chris has used heat at 60C to thermally induce the reaction. UV also reportedly works. The stuff in the picture on this slide cross linked from sitting at room temp in the fume hood for a few weeks (auto-oxidation under </a:t>
            </a:r>
            <a:r>
              <a:rPr lang="en-US" baseline="0" smtClean="0"/>
              <a:t>ambient conditions).  </a:t>
            </a:r>
            <a:endParaRPr lang="en-US" dirty="0"/>
          </a:p>
        </p:txBody>
      </p:sp>
      <p:sp>
        <p:nvSpPr>
          <p:cNvPr id="4" name="Slide Number Placeholder 3"/>
          <p:cNvSpPr>
            <a:spLocks noGrp="1"/>
          </p:cNvSpPr>
          <p:nvPr>
            <p:ph type="sldNum" sz="quarter" idx="10"/>
          </p:nvPr>
        </p:nvSpPr>
        <p:spPr/>
        <p:txBody>
          <a:bodyPr/>
          <a:lstStyle/>
          <a:p>
            <a:pPr>
              <a:defRPr/>
            </a:pPr>
            <a:fld id="{D1E93744-ED26-4E9C-9778-7BCF975012A3}" type="slidenum">
              <a:rPr lang="en-CA" smtClean="0"/>
              <a:pPr>
                <a:defRPr/>
              </a:pPr>
              <a:t>14</a:t>
            </a:fld>
            <a:endParaRPr lang="en-CA"/>
          </a:p>
        </p:txBody>
      </p:sp>
    </p:spTree>
    <p:extLst>
      <p:ext uri="{BB962C8B-B14F-4D97-AF65-F5344CB8AC3E}">
        <p14:creationId xmlns:p14="http://schemas.microsoft.com/office/powerpoint/2010/main" val="17567812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Soybean</a:t>
            </a:r>
            <a:r>
              <a:rPr lang="en-CA" baseline="0" dirty="0" smtClean="0"/>
              <a:t> and corn oil are high in linoleic acid (C18:2) and result in the highest unsaturation, and are overall very similar in lipid composition. </a:t>
            </a:r>
          </a:p>
          <a:p>
            <a:r>
              <a:rPr lang="en-CA" baseline="0" dirty="0" smtClean="0"/>
              <a:t>Coconut oil is the most saturated and has shorter chain fatty acids – which is observed in the PHA monomer composition by higher C12 and no unsaturation. </a:t>
            </a:r>
          </a:p>
          <a:p>
            <a:r>
              <a:rPr lang="en-CA" baseline="0" dirty="0" smtClean="0"/>
              <a:t>Note that canola oil and waste fryer oil are basically the same thing (waste fryer oil = used canola oil)</a:t>
            </a:r>
          </a:p>
          <a:p>
            <a:endParaRPr lang="en-CA" baseline="0" dirty="0" smtClean="0"/>
          </a:p>
          <a:p>
            <a:endParaRPr lang="en-CA" dirty="0"/>
          </a:p>
        </p:txBody>
      </p:sp>
      <p:sp>
        <p:nvSpPr>
          <p:cNvPr id="4" name="Slide Number Placeholder 3"/>
          <p:cNvSpPr>
            <a:spLocks noGrp="1"/>
          </p:cNvSpPr>
          <p:nvPr>
            <p:ph type="sldNum" sz="quarter" idx="10"/>
          </p:nvPr>
        </p:nvSpPr>
        <p:spPr/>
        <p:txBody>
          <a:bodyPr/>
          <a:lstStyle/>
          <a:p>
            <a:pPr>
              <a:defRPr/>
            </a:pPr>
            <a:fld id="{D1E93744-ED26-4E9C-9778-7BCF975012A3}" type="slidenum">
              <a:rPr lang="en-CA" smtClean="0"/>
              <a:pPr>
                <a:defRPr/>
              </a:pPr>
              <a:t>15</a:t>
            </a:fld>
            <a:endParaRPr lang="en-CA"/>
          </a:p>
        </p:txBody>
      </p:sp>
    </p:spTree>
    <p:extLst>
      <p:ext uri="{BB962C8B-B14F-4D97-AF65-F5344CB8AC3E}">
        <p14:creationId xmlns:p14="http://schemas.microsoft.com/office/powerpoint/2010/main" val="29645449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a:t>
            </a:r>
            <a:r>
              <a:rPr lang="en-US" baseline="0" dirty="0" smtClean="0"/>
              <a:t> that both these polymer are rather soft, tacky, and rubbery. This is not what we would expect by blending PHB into PHA so this needs further investigation. A very small amount of PHB mixed with PHV can have a drastic effect on the physical properties, so its possible that the nearly 50/50 split between PHB and mcl-PHA is skewed too much toward mcl-PHA.  Might be better to clone these </a:t>
            </a:r>
            <a:r>
              <a:rPr lang="en-US" baseline="0" dirty="0" err="1" smtClean="0"/>
              <a:t>phaC</a:t>
            </a:r>
            <a:r>
              <a:rPr lang="en-US" baseline="0" dirty="0" smtClean="0"/>
              <a:t> genes into a known PHB producer like </a:t>
            </a:r>
            <a:r>
              <a:rPr lang="en-US" baseline="0" dirty="0" err="1" smtClean="0"/>
              <a:t>Ralstonia</a:t>
            </a:r>
            <a:r>
              <a:rPr lang="en-US" baseline="0" dirty="0" smtClean="0"/>
              <a:t>. </a:t>
            </a:r>
            <a:endParaRPr lang="en-US" dirty="0"/>
          </a:p>
        </p:txBody>
      </p:sp>
      <p:sp>
        <p:nvSpPr>
          <p:cNvPr id="4" name="Slide Number Placeholder 3"/>
          <p:cNvSpPr>
            <a:spLocks noGrp="1"/>
          </p:cNvSpPr>
          <p:nvPr>
            <p:ph type="sldNum" sz="quarter" idx="10"/>
          </p:nvPr>
        </p:nvSpPr>
        <p:spPr/>
        <p:txBody>
          <a:bodyPr/>
          <a:lstStyle/>
          <a:p>
            <a:pPr>
              <a:defRPr/>
            </a:pPr>
            <a:fld id="{D1E93744-ED26-4E9C-9778-7BCF975012A3}" type="slidenum">
              <a:rPr lang="en-CA" smtClean="0"/>
              <a:pPr>
                <a:defRPr/>
              </a:pPr>
              <a:t>17</a:t>
            </a:fld>
            <a:endParaRPr lang="en-CA"/>
          </a:p>
        </p:txBody>
      </p:sp>
    </p:spTree>
    <p:extLst>
      <p:ext uri="{BB962C8B-B14F-4D97-AF65-F5344CB8AC3E}">
        <p14:creationId xmlns:p14="http://schemas.microsoft.com/office/powerpoint/2010/main" val="15440682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8875" y="692150"/>
            <a:ext cx="4616450" cy="3462338"/>
          </a:xfrm>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pPr>
              <a:defRPr/>
            </a:pPr>
            <a:fld id="{D1E93744-ED26-4E9C-9778-7BCF975012A3}" type="slidenum">
              <a:rPr lang="en-CA" smtClean="0"/>
              <a:pPr>
                <a:defRPr/>
              </a:pPr>
              <a:t>22</a:t>
            </a:fld>
            <a:endParaRPr lang="en-CA"/>
          </a:p>
        </p:txBody>
      </p:sp>
    </p:spTree>
    <p:extLst>
      <p:ext uri="{BB962C8B-B14F-4D97-AF65-F5344CB8AC3E}">
        <p14:creationId xmlns:p14="http://schemas.microsoft.com/office/powerpoint/2010/main" val="16117010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8875" y="692150"/>
            <a:ext cx="4616450" cy="3462338"/>
          </a:xfrm>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pPr>
              <a:defRPr/>
            </a:pPr>
            <a:fld id="{D1E93744-ED26-4E9C-9778-7BCF975012A3}" type="slidenum">
              <a:rPr lang="en-CA" smtClean="0"/>
              <a:pPr>
                <a:defRPr/>
              </a:pPr>
              <a:t>23</a:t>
            </a:fld>
            <a:endParaRPr lang="en-CA"/>
          </a:p>
        </p:txBody>
      </p:sp>
    </p:spTree>
    <p:extLst>
      <p:ext uri="{BB962C8B-B14F-4D97-AF65-F5344CB8AC3E}">
        <p14:creationId xmlns:p14="http://schemas.microsoft.com/office/powerpoint/2010/main" val="16117010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1E93744-ED26-4E9C-9778-7BCF975012A3}" type="slidenum">
              <a:rPr lang="en-CA" smtClean="0"/>
              <a:pPr>
                <a:defRPr/>
              </a:pPr>
              <a:t>25</a:t>
            </a:fld>
            <a:endParaRPr lang="en-CA"/>
          </a:p>
        </p:txBody>
      </p:sp>
    </p:spTree>
    <p:extLst>
      <p:ext uri="{BB962C8B-B14F-4D97-AF65-F5344CB8AC3E}">
        <p14:creationId xmlns:p14="http://schemas.microsoft.com/office/powerpoint/2010/main" val="17567812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a:t>
            </a:r>
            <a:r>
              <a:rPr lang="en-US" baseline="0" dirty="0" smtClean="0"/>
              <a:t> that both these polymer are rather soft, tacky, and rubbery. This is not what we would expect by blending PHB into PHA so this needs further investigation. A very small amount of PHB mixed with PHV can have a drastic effect on the physical properties, so its possible that the nearly 50/50 split between PHB and mcl-PHA is skewed too much toward mcl-PHA.  Might be better to clone these </a:t>
            </a:r>
            <a:r>
              <a:rPr lang="en-US" baseline="0" dirty="0" err="1" smtClean="0"/>
              <a:t>phaC</a:t>
            </a:r>
            <a:r>
              <a:rPr lang="en-US" baseline="0" dirty="0" smtClean="0"/>
              <a:t> genes into a known PHB producer like </a:t>
            </a:r>
            <a:r>
              <a:rPr lang="en-US" baseline="0" dirty="0" err="1" smtClean="0"/>
              <a:t>Ralsonia</a:t>
            </a:r>
            <a:r>
              <a:rPr lang="en-US" baseline="0" dirty="0" smtClean="0"/>
              <a:t>. </a:t>
            </a:r>
            <a:endParaRPr lang="en-US" dirty="0"/>
          </a:p>
        </p:txBody>
      </p:sp>
      <p:sp>
        <p:nvSpPr>
          <p:cNvPr id="4" name="Slide Number Placeholder 3"/>
          <p:cNvSpPr>
            <a:spLocks noGrp="1"/>
          </p:cNvSpPr>
          <p:nvPr>
            <p:ph type="sldNum" sz="quarter" idx="10"/>
          </p:nvPr>
        </p:nvSpPr>
        <p:spPr/>
        <p:txBody>
          <a:bodyPr/>
          <a:lstStyle/>
          <a:p>
            <a:pPr>
              <a:defRPr/>
            </a:pPr>
            <a:fld id="{D1E93744-ED26-4E9C-9778-7BCF975012A3}" type="slidenum">
              <a:rPr lang="en-CA" smtClean="0"/>
              <a:pPr>
                <a:defRPr/>
              </a:pPr>
              <a:t>26</a:t>
            </a:fld>
            <a:endParaRPr lang="en-CA"/>
          </a:p>
        </p:txBody>
      </p:sp>
    </p:spTree>
    <p:extLst>
      <p:ext uri="{BB962C8B-B14F-4D97-AF65-F5344CB8AC3E}">
        <p14:creationId xmlns:p14="http://schemas.microsoft.com/office/powerpoint/2010/main" val="15440682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Placeholder 21"/>
          <p:cNvSpPr>
            <a:spLocks noGrp="1"/>
          </p:cNvSpPr>
          <p:nvPr>
            <p:ph type="title"/>
          </p:nvPr>
        </p:nvSpPr>
        <p:spPr>
          <a:xfrm>
            <a:off x="466725" y="1258888"/>
            <a:ext cx="8229600" cy="1143000"/>
          </a:xfrm>
          <a:prstGeom prst="rect">
            <a:avLst/>
          </a:prstGeom>
          <a:noFill/>
        </p:spPr>
        <p:txBody>
          <a:bodyPr rtlCol="0">
            <a:normAutofit/>
          </a:bodyPr>
          <a:lstStyle/>
          <a:p>
            <a:r>
              <a:rPr lang="en-US" dirty="0" smtClean="0"/>
              <a:t>Click to edit Master title style</a:t>
            </a:r>
            <a:endParaRPr lang="en-US" dirty="0"/>
          </a:p>
        </p:txBody>
      </p:sp>
      <p:sp>
        <p:nvSpPr>
          <p:cNvPr id="3" name="Text Placeholder 22"/>
          <p:cNvSpPr>
            <a:spLocks noGrp="1"/>
          </p:cNvSpPr>
          <p:nvPr>
            <p:ph idx="1"/>
          </p:nvPr>
        </p:nvSpPr>
        <p:spPr>
          <a:xfrm>
            <a:off x="457200" y="2610198"/>
            <a:ext cx="8229600" cy="3338167"/>
          </a:xfrm>
          <a:prstGeom prst="rect">
            <a:avLst/>
          </a:prstGeom>
        </p:spPr>
        <p:txBody>
          <a:bodyPr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lgn="r" eaLnBrk="0" hangingPunct="0">
              <a:defRPr/>
            </a:lvl1pPr>
          </a:lstStyle>
          <a:p>
            <a:pPr>
              <a:defRPr/>
            </a:pPr>
            <a:fld id="{16B18825-8B55-48B9-99F3-C002BF01A5B5}" type="datetimeFigureOut">
              <a:rPr lang="en-CA"/>
              <a:pPr>
                <a:defRPr/>
              </a:pPr>
              <a:t>2015-08-10</a:t>
            </a:fld>
            <a:endParaRPr lang="en-CA"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Title Placeholder 21"/>
          <p:cNvSpPr>
            <a:spLocks noGrp="1"/>
          </p:cNvSpPr>
          <p:nvPr>
            <p:ph type="title"/>
          </p:nvPr>
        </p:nvSpPr>
        <p:spPr bwMode="auto">
          <a:xfrm>
            <a:off x="466725" y="1258890"/>
            <a:ext cx="7772400" cy="6873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Text Placeholder 22"/>
          <p:cNvSpPr>
            <a:spLocks noGrp="1"/>
          </p:cNvSpPr>
          <p:nvPr>
            <p:ph type="body" idx="1"/>
          </p:nvPr>
        </p:nvSpPr>
        <p:spPr bwMode="auto">
          <a:xfrm>
            <a:off x="466725" y="1946276"/>
            <a:ext cx="7772400" cy="3992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029" name="Picture 12" descr="Power words for PP.jpg"/>
          <p:cNvPicPr>
            <a:picLocks noChangeAspect="1"/>
          </p:cNvPicPr>
          <p:nvPr userDrawn="1"/>
        </p:nvPicPr>
        <p:blipFill>
          <a:blip r:embed="rId4" cstate="print"/>
          <a:srcRect t="42940"/>
          <a:stretch>
            <a:fillRect/>
          </a:stretch>
        </p:blipFill>
        <p:spPr bwMode="auto">
          <a:xfrm>
            <a:off x="0" y="0"/>
            <a:ext cx="9144000" cy="782637"/>
          </a:xfrm>
          <a:prstGeom prst="rect">
            <a:avLst/>
          </a:prstGeom>
          <a:noFill/>
          <a:ln w="9525">
            <a:noFill/>
            <a:miter lim="800000"/>
            <a:headEnd/>
            <a:tailEnd/>
          </a:ln>
        </p:spPr>
      </p:pic>
      <p:cxnSp>
        <p:nvCxnSpPr>
          <p:cNvPr id="15" name="Straight Connector 14"/>
          <p:cNvCxnSpPr/>
          <p:nvPr userDrawn="1"/>
        </p:nvCxnSpPr>
        <p:spPr bwMode="auto">
          <a:xfrm>
            <a:off x="0" y="6048376"/>
            <a:ext cx="9144000" cy="0"/>
          </a:xfrm>
          <a:prstGeom prst="line">
            <a:avLst/>
          </a:prstGeom>
          <a:ln>
            <a:solidFill>
              <a:srgbClr val="F1AB00"/>
            </a:solidFill>
            <a:headEnd type="none" w="med" len="med"/>
            <a:tailEnd type="none" w="med" len="med"/>
          </a:ln>
        </p:spPr>
        <p:style>
          <a:lnRef idx="1">
            <a:schemeClr val="dk1"/>
          </a:lnRef>
          <a:fillRef idx="0">
            <a:schemeClr val="dk1"/>
          </a:fillRef>
          <a:effectRef idx="0">
            <a:schemeClr val="dk1"/>
          </a:effectRef>
          <a:fontRef idx="minor">
            <a:schemeClr val="tx1"/>
          </a:fontRef>
        </p:style>
      </p:cxnSp>
      <p:pic>
        <p:nvPicPr>
          <p:cNvPr id="7" name="Picture 6" descr="UM_l_clr_horz.jpg"/>
          <p:cNvPicPr>
            <a:picLocks noChangeAspect="1"/>
          </p:cNvPicPr>
          <p:nvPr userDrawn="1"/>
        </p:nvPicPr>
        <p:blipFill>
          <a:blip r:embed="rId5" cstate="print"/>
          <a:stretch>
            <a:fillRect/>
          </a:stretch>
        </p:blipFill>
        <p:spPr>
          <a:xfrm>
            <a:off x="7007630" y="6176724"/>
            <a:ext cx="1873896" cy="560136"/>
          </a:xfrm>
          <a:prstGeom prst="rect">
            <a:avLst/>
          </a:prstGeom>
        </p:spPr>
      </p:pic>
    </p:spTree>
  </p:cSld>
  <p:clrMap bg1="lt1" tx1="dk1" bg2="lt2" tx2="dk2" accent1="accent1" accent2="accent2" accent3="accent3" accent4="accent4" accent5="accent5" accent6="accent6" hlink="hlink" folHlink="folHlink"/>
  <p:sldLayoutIdLst>
    <p:sldLayoutId id="2147483675" r:id="rId1"/>
    <p:sldLayoutId id="2147483677" r:id="rId2"/>
  </p:sldLayoutIdLst>
  <p:txStyles>
    <p:titleStyle>
      <a:lvl1pPr algn="l" rtl="0" eaLnBrk="0" fontAlgn="base" hangingPunct="0">
        <a:spcBef>
          <a:spcPct val="0"/>
        </a:spcBef>
        <a:spcAft>
          <a:spcPct val="0"/>
        </a:spcAft>
        <a:defRPr sz="2400" b="1">
          <a:solidFill>
            <a:srgbClr val="51260B"/>
          </a:solidFill>
          <a:latin typeface="+mj-lt"/>
          <a:ea typeface="+mj-ea"/>
          <a:cs typeface="+mj-cs"/>
        </a:defRPr>
      </a:lvl1pPr>
      <a:lvl2pPr algn="l" rtl="0" eaLnBrk="0" fontAlgn="base" hangingPunct="0">
        <a:spcBef>
          <a:spcPct val="0"/>
        </a:spcBef>
        <a:spcAft>
          <a:spcPct val="0"/>
        </a:spcAft>
        <a:defRPr sz="2400" b="1">
          <a:solidFill>
            <a:srgbClr val="51260B"/>
          </a:solidFill>
          <a:latin typeface="Myriad Web Pro" pitchFamily="34" charset="0"/>
        </a:defRPr>
      </a:lvl2pPr>
      <a:lvl3pPr algn="l" rtl="0" eaLnBrk="0" fontAlgn="base" hangingPunct="0">
        <a:spcBef>
          <a:spcPct val="0"/>
        </a:spcBef>
        <a:spcAft>
          <a:spcPct val="0"/>
        </a:spcAft>
        <a:defRPr sz="2400" b="1">
          <a:solidFill>
            <a:srgbClr val="51260B"/>
          </a:solidFill>
          <a:latin typeface="Myriad Web Pro" pitchFamily="34" charset="0"/>
        </a:defRPr>
      </a:lvl3pPr>
      <a:lvl4pPr algn="l" rtl="0" eaLnBrk="0" fontAlgn="base" hangingPunct="0">
        <a:spcBef>
          <a:spcPct val="0"/>
        </a:spcBef>
        <a:spcAft>
          <a:spcPct val="0"/>
        </a:spcAft>
        <a:defRPr sz="2400" b="1">
          <a:solidFill>
            <a:srgbClr val="51260B"/>
          </a:solidFill>
          <a:latin typeface="Myriad Web Pro" pitchFamily="34" charset="0"/>
        </a:defRPr>
      </a:lvl4pPr>
      <a:lvl5pPr algn="l" rtl="0" eaLnBrk="0" fontAlgn="base" hangingPunct="0">
        <a:spcBef>
          <a:spcPct val="0"/>
        </a:spcBef>
        <a:spcAft>
          <a:spcPct val="0"/>
        </a:spcAft>
        <a:defRPr sz="2400" b="1">
          <a:solidFill>
            <a:srgbClr val="51260B"/>
          </a:solidFill>
          <a:latin typeface="Myriad Web Pro" pitchFamily="34" charset="0"/>
        </a:defRPr>
      </a:lvl5pPr>
      <a:lvl6pPr marL="457200" algn="ctr" rtl="0" fontAlgn="base">
        <a:spcBef>
          <a:spcPct val="0"/>
        </a:spcBef>
        <a:spcAft>
          <a:spcPct val="0"/>
        </a:spcAft>
        <a:defRPr sz="2400">
          <a:solidFill>
            <a:schemeClr val="tx2"/>
          </a:solidFill>
          <a:latin typeface="Myriad Web Pro" pitchFamily="34" charset="0"/>
        </a:defRPr>
      </a:lvl6pPr>
      <a:lvl7pPr marL="914400" algn="ctr" rtl="0" fontAlgn="base">
        <a:spcBef>
          <a:spcPct val="0"/>
        </a:spcBef>
        <a:spcAft>
          <a:spcPct val="0"/>
        </a:spcAft>
        <a:defRPr sz="2400">
          <a:solidFill>
            <a:schemeClr val="tx2"/>
          </a:solidFill>
          <a:latin typeface="Myriad Web Pro" pitchFamily="34" charset="0"/>
        </a:defRPr>
      </a:lvl7pPr>
      <a:lvl8pPr marL="1371600" algn="ctr" rtl="0" fontAlgn="base">
        <a:spcBef>
          <a:spcPct val="0"/>
        </a:spcBef>
        <a:spcAft>
          <a:spcPct val="0"/>
        </a:spcAft>
        <a:defRPr sz="2400">
          <a:solidFill>
            <a:schemeClr val="tx2"/>
          </a:solidFill>
          <a:latin typeface="Myriad Web Pro" pitchFamily="34" charset="0"/>
        </a:defRPr>
      </a:lvl8pPr>
      <a:lvl9pPr marL="1828800" algn="ctr" rtl="0" fontAlgn="base">
        <a:spcBef>
          <a:spcPct val="0"/>
        </a:spcBef>
        <a:spcAft>
          <a:spcPct val="0"/>
        </a:spcAft>
        <a:defRPr sz="2400">
          <a:solidFill>
            <a:schemeClr val="tx2"/>
          </a:solidFill>
          <a:latin typeface="Myriad Web Pro"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j-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j-lt"/>
        </a:defRPr>
      </a:lvl2pPr>
      <a:lvl3pPr marL="1143000" indent="-228600" algn="l" rtl="0" eaLnBrk="0" fontAlgn="base" hangingPunct="0">
        <a:spcBef>
          <a:spcPct val="20000"/>
        </a:spcBef>
        <a:spcAft>
          <a:spcPct val="0"/>
        </a:spcAft>
        <a:buChar char="•"/>
        <a:defRPr sz="2400">
          <a:solidFill>
            <a:schemeClr val="tx1"/>
          </a:solidFill>
          <a:latin typeface="+mj-lt"/>
        </a:defRPr>
      </a:lvl3pPr>
      <a:lvl4pPr marL="1600200" indent="-228600" algn="l" rtl="0" eaLnBrk="0" fontAlgn="base" hangingPunct="0">
        <a:spcBef>
          <a:spcPct val="20000"/>
        </a:spcBef>
        <a:spcAft>
          <a:spcPct val="0"/>
        </a:spcAft>
        <a:buChar char="–"/>
        <a:defRPr sz="2000">
          <a:solidFill>
            <a:schemeClr val="tx1"/>
          </a:solidFill>
          <a:latin typeface="+mj-lt"/>
        </a:defRPr>
      </a:lvl4pPr>
      <a:lvl5pPr marL="2057400" indent="-228600" algn="l" rtl="0" eaLnBrk="0" fontAlgn="base" hangingPunct="0">
        <a:spcBef>
          <a:spcPct val="20000"/>
        </a:spcBef>
        <a:spcAft>
          <a:spcPct val="0"/>
        </a:spcAft>
        <a:buChar char="»"/>
        <a:defRPr sz="2000">
          <a:solidFill>
            <a:schemeClr val="tx1"/>
          </a:solidFill>
          <a:latin typeface="+mj-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5.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19.emf"/></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Opening slide.jpg"/>
          <p:cNvPicPr>
            <a:picLocks noChangeAspect="1"/>
          </p:cNvPicPr>
          <p:nvPr/>
        </p:nvPicPr>
        <p:blipFill>
          <a:blip r:embed="rId2" cstate="print"/>
          <a:stretch>
            <a:fillRect/>
          </a:stretch>
        </p:blipFill>
        <p:spPr>
          <a:xfrm>
            <a:off x="0" y="-50799"/>
            <a:ext cx="9144000" cy="6997960"/>
          </a:xfrm>
          <a:prstGeom prst="rect">
            <a:avLst/>
          </a:prstGeom>
        </p:spPr>
      </p:pic>
      <p:sp>
        <p:nvSpPr>
          <p:cNvPr id="6" name="TextBox 10"/>
          <p:cNvSpPr txBox="1">
            <a:spLocks noChangeArrowheads="1"/>
          </p:cNvSpPr>
          <p:nvPr/>
        </p:nvSpPr>
        <p:spPr bwMode="auto">
          <a:xfrm>
            <a:off x="466725" y="1157318"/>
            <a:ext cx="8229600" cy="4832092"/>
          </a:xfrm>
          <a:prstGeom prst="rect">
            <a:avLst/>
          </a:prstGeom>
          <a:noFill/>
          <a:ln w="9525">
            <a:noFill/>
            <a:miter lim="800000"/>
            <a:headEnd/>
            <a:tailEnd/>
          </a:ln>
        </p:spPr>
        <p:txBody>
          <a:bodyPr wrap="square">
            <a:spAutoFit/>
          </a:bodyPr>
          <a:lstStyle/>
          <a:p>
            <a:pPr algn="ctr"/>
            <a:r>
              <a:rPr lang="en-US" sz="3200" dirty="0" smtClean="0">
                <a:solidFill>
                  <a:schemeClr val="bg1"/>
                </a:solidFill>
                <a:latin typeface="Minion Pro" pitchFamily="18" charset="0"/>
              </a:rPr>
              <a:t>Microbial conversion of biodiesel waste into mcl-PHA using </a:t>
            </a:r>
            <a:r>
              <a:rPr lang="en-US" sz="3200" i="1" dirty="0" smtClean="0">
                <a:solidFill>
                  <a:schemeClr val="bg1"/>
                </a:solidFill>
                <a:latin typeface="Minion Pro" pitchFamily="18" charset="0"/>
              </a:rPr>
              <a:t>Pseudomonas putida </a:t>
            </a:r>
            <a:r>
              <a:rPr lang="en-US" sz="3200" dirty="0" smtClean="0">
                <a:solidFill>
                  <a:schemeClr val="bg1"/>
                </a:solidFill>
                <a:latin typeface="Minion Pro" pitchFamily="18" charset="0"/>
              </a:rPr>
              <a:t>LS46 </a:t>
            </a:r>
          </a:p>
          <a:p>
            <a:pPr algn="ctr"/>
            <a:endParaRPr lang="en-US" sz="3600" dirty="0" smtClean="0">
              <a:solidFill>
                <a:schemeClr val="bg1"/>
              </a:solidFill>
              <a:latin typeface="Minion Pro" pitchFamily="18" charset="0"/>
            </a:endParaRPr>
          </a:p>
          <a:p>
            <a:pPr algn="ctr"/>
            <a:r>
              <a:rPr lang="en-US" sz="2000" dirty="0" smtClean="0">
                <a:solidFill>
                  <a:schemeClr val="bg1"/>
                </a:solidFill>
                <a:latin typeface="Minion Pro" pitchFamily="18" charset="0"/>
              </a:rPr>
              <a:t>Dr. Nazim Cicek</a:t>
            </a:r>
          </a:p>
          <a:p>
            <a:pPr algn="ctr"/>
            <a:r>
              <a:rPr lang="en-US" sz="2000" dirty="0" smtClean="0">
                <a:solidFill>
                  <a:schemeClr val="bg1"/>
                </a:solidFill>
                <a:latin typeface="Minion Pro" pitchFamily="18" charset="0"/>
              </a:rPr>
              <a:t>Department of </a:t>
            </a:r>
            <a:r>
              <a:rPr lang="en-US" sz="2000" dirty="0" err="1" smtClean="0">
                <a:solidFill>
                  <a:schemeClr val="bg1"/>
                </a:solidFill>
                <a:latin typeface="Minion Pro" pitchFamily="18" charset="0"/>
              </a:rPr>
              <a:t>Biosystems</a:t>
            </a:r>
            <a:r>
              <a:rPr lang="en-US" sz="2000" dirty="0" smtClean="0">
                <a:solidFill>
                  <a:schemeClr val="bg1"/>
                </a:solidFill>
                <a:latin typeface="Minion Pro" pitchFamily="18" charset="0"/>
              </a:rPr>
              <a:t> Engineering</a:t>
            </a:r>
          </a:p>
          <a:p>
            <a:pPr algn="ctr"/>
            <a:r>
              <a:rPr lang="en-US" sz="2000" dirty="0" smtClean="0">
                <a:solidFill>
                  <a:schemeClr val="bg1"/>
                </a:solidFill>
                <a:latin typeface="Minion Pro" pitchFamily="18" charset="0"/>
              </a:rPr>
              <a:t>University of Manitoba, Canada</a:t>
            </a:r>
          </a:p>
          <a:p>
            <a:pPr algn="ctr"/>
            <a:endParaRPr lang="en-US" sz="2000" dirty="0">
              <a:solidFill>
                <a:schemeClr val="bg1"/>
              </a:solidFill>
              <a:latin typeface="Minion Pro" pitchFamily="18" charset="0"/>
            </a:endParaRPr>
          </a:p>
          <a:p>
            <a:pPr algn="ctr"/>
            <a:endParaRPr lang="en-US" sz="2000" dirty="0" smtClean="0">
              <a:solidFill>
                <a:schemeClr val="bg1"/>
              </a:solidFill>
              <a:latin typeface="Minion Pro" pitchFamily="18" charset="0"/>
            </a:endParaRPr>
          </a:p>
          <a:p>
            <a:pPr algn="ctr"/>
            <a:r>
              <a:rPr lang="en-US" sz="2000" dirty="0" smtClean="0">
                <a:solidFill>
                  <a:schemeClr val="bg1"/>
                </a:solidFill>
                <a:latin typeface="Minion Pro" pitchFamily="18" charset="0"/>
              </a:rPr>
              <a:t>International Conference and Exhibition on Biopolymers and Bioplastics</a:t>
            </a:r>
            <a:endParaRPr lang="en-US" sz="2000" dirty="0">
              <a:solidFill>
                <a:schemeClr val="bg1"/>
              </a:solidFill>
              <a:latin typeface="Minion Pro" pitchFamily="18" charset="0"/>
            </a:endParaRPr>
          </a:p>
          <a:p>
            <a:pPr algn="ctr"/>
            <a:r>
              <a:rPr lang="en-US" sz="2000" dirty="0" smtClean="0">
                <a:solidFill>
                  <a:schemeClr val="bg1"/>
                </a:solidFill>
                <a:latin typeface="Minion Pro" pitchFamily="18" charset="0"/>
              </a:rPr>
              <a:t>August 10-12, 2015</a:t>
            </a:r>
          </a:p>
          <a:p>
            <a:pPr algn="ctr"/>
            <a:r>
              <a:rPr lang="en-US" sz="2000" dirty="0" smtClean="0">
                <a:solidFill>
                  <a:schemeClr val="bg1"/>
                </a:solidFill>
                <a:latin typeface="Minion Pro" pitchFamily="18" charset="0"/>
              </a:rPr>
              <a:t>San Francisco, California, USA </a:t>
            </a:r>
            <a:endParaRPr lang="en-US" sz="2000" dirty="0">
              <a:solidFill>
                <a:schemeClr val="bg1"/>
              </a:solidFill>
              <a:latin typeface="Minion Pro" pitchFamily="18" charset="0"/>
            </a:endParaRPr>
          </a:p>
          <a:p>
            <a:pPr algn="ctr"/>
            <a:r>
              <a:rPr lang="en-US" sz="4800" dirty="0">
                <a:solidFill>
                  <a:schemeClr val="bg1"/>
                </a:solidFill>
                <a:latin typeface="Minion Pro" pitchFamily="18" charset="0"/>
              </a:rPr>
              <a:t>	</a:t>
            </a:r>
          </a:p>
        </p:txBody>
      </p:sp>
      <p:pic>
        <p:nvPicPr>
          <p:cNvPr id="4" name="Picture 3" descr="Screen Shot 2015-08-03 at 2.30.45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858" y="5721071"/>
            <a:ext cx="1734608" cy="64586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466725" y="1258888"/>
            <a:ext cx="8229600" cy="639763"/>
          </a:xfrm>
        </p:spPr>
        <p:txBody>
          <a:bodyPr anchor="t"/>
          <a:lstStyle/>
          <a:p>
            <a:pPr algn="l" eaLnBrk="1" hangingPunct="1"/>
            <a:r>
              <a:rPr lang="en-US" sz="3200" dirty="0" smtClean="0"/>
              <a:t>Presentation Outline</a:t>
            </a:r>
          </a:p>
        </p:txBody>
      </p:sp>
      <p:sp>
        <p:nvSpPr>
          <p:cNvPr id="4" name="Rectangle 3"/>
          <p:cNvSpPr txBox="1">
            <a:spLocks noChangeArrowheads="1"/>
          </p:cNvSpPr>
          <p:nvPr/>
        </p:nvSpPr>
        <p:spPr bwMode="auto">
          <a:xfrm>
            <a:off x="466725" y="1946276"/>
            <a:ext cx="8202612" cy="4002088"/>
          </a:xfrm>
          <a:prstGeom prst="rect">
            <a:avLst/>
          </a:prstGeom>
          <a:ln>
            <a:miter lim="800000"/>
            <a:headEnd/>
            <a:tailEnd/>
          </a:ln>
        </p:spPr>
        <p:txBody>
          <a:bodyPr>
            <a:normAutofit fontScale="85000" lnSpcReduction="20000"/>
          </a:bodyPr>
          <a:lstStyle/>
          <a:p>
            <a:pPr>
              <a:defRPr/>
            </a:pPr>
            <a:r>
              <a:rPr lang="en-US" sz="2100" b="1" kern="0" dirty="0" smtClean="0">
                <a:latin typeface="+mj-lt"/>
                <a:ea typeface="+mj-ea"/>
                <a:cs typeface="+mj-cs"/>
              </a:rPr>
              <a:t>Introduction</a:t>
            </a:r>
          </a:p>
          <a:p>
            <a:pPr marL="342900" indent="-342900">
              <a:buFont typeface="Arial"/>
              <a:buChar char="•"/>
              <a:defRPr/>
            </a:pPr>
            <a:r>
              <a:rPr lang="en-US" sz="2100" kern="0" dirty="0" smtClean="0">
                <a:latin typeface="+mj-lt"/>
                <a:ea typeface="+mj-ea"/>
                <a:cs typeface="+mj-cs"/>
              </a:rPr>
              <a:t>Bioplastics</a:t>
            </a:r>
          </a:p>
          <a:p>
            <a:pPr marL="342900" indent="-342900">
              <a:buFont typeface="Arial"/>
              <a:buChar char="•"/>
              <a:defRPr/>
            </a:pPr>
            <a:r>
              <a:rPr lang="en-US" sz="2100" kern="0" dirty="0">
                <a:latin typeface="+mj-lt"/>
                <a:ea typeface="+mj-ea"/>
                <a:cs typeface="+mj-cs"/>
              </a:rPr>
              <a:t>M</a:t>
            </a:r>
            <a:r>
              <a:rPr lang="en-US" sz="2100" kern="0" dirty="0" smtClean="0">
                <a:latin typeface="+mj-lt"/>
                <a:ea typeface="+mj-ea"/>
                <a:cs typeface="+mj-cs"/>
              </a:rPr>
              <a:t>icrobial </a:t>
            </a:r>
            <a:r>
              <a:rPr lang="en-US" sz="2100" kern="0" dirty="0" err="1" smtClean="0">
                <a:latin typeface="+mj-lt"/>
                <a:ea typeface="+mj-ea"/>
                <a:cs typeface="+mj-cs"/>
              </a:rPr>
              <a:t>polyhydroxyalkanoates</a:t>
            </a:r>
            <a:endParaRPr lang="en-US" sz="2100" kern="0" dirty="0" smtClean="0">
              <a:latin typeface="+mj-lt"/>
              <a:ea typeface="+mj-ea"/>
              <a:cs typeface="+mj-cs"/>
            </a:endParaRPr>
          </a:p>
          <a:p>
            <a:pPr>
              <a:defRPr/>
            </a:pPr>
            <a:endParaRPr lang="en-US" sz="2100" kern="0" dirty="0">
              <a:latin typeface="+mj-lt"/>
              <a:ea typeface="+mj-ea"/>
              <a:cs typeface="+mj-cs"/>
            </a:endParaRPr>
          </a:p>
          <a:p>
            <a:pPr>
              <a:defRPr/>
            </a:pPr>
            <a:r>
              <a:rPr lang="en-US" sz="2100" b="1" kern="0" dirty="0" err="1" smtClean="0">
                <a:latin typeface="+mj-lt"/>
                <a:ea typeface="+mj-ea"/>
                <a:cs typeface="+mj-cs"/>
              </a:rPr>
              <a:t>Bioprospecting</a:t>
            </a:r>
            <a:endParaRPr lang="en-US" sz="2100" b="1" kern="0" dirty="0" smtClean="0">
              <a:latin typeface="+mj-lt"/>
              <a:ea typeface="+mj-ea"/>
              <a:cs typeface="+mj-cs"/>
            </a:endParaRPr>
          </a:p>
          <a:p>
            <a:pPr marL="285750" indent="-285750">
              <a:buFont typeface="Arial"/>
              <a:buChar char="•"/>
              <a:defRPr/>
            </a:pPr>
            <a:r>
              <a:rPr lang="en-US" sz="2100" kern="0" dirty="0">
                <a:latin typeface="+mj-lt"/>
                <a:ea typeface="+mj-ea"/>
                <a:cs typeface="+mj-cs"/>
              </a:rPr>
              <a:t>I</a:t>
            </a:r>
            <a:r>
              <a:rPr lang="en-US" sz="2100" kern="0" dirty="0" smtClean="0">
                <a:latin typeface="+mj-lt"/>
                <a:ea typeface="+mj-ea"/>
                <a:cs typeface="+mj-cs"/>
              </a:rPr>
              <a:t>solating PHA-producing strains</a:t>
            </a:r>
          </a:p>
          <a:p>
            <a:pPr>
              <a:defRPr/>
            </a:pPr>
            <a:endParaRPr lang="en-US" sz="2100" kern="0" dirty="0">
              <a:latin typeface="+mj-lt"/>
              <a:ea typeface="+mj-ea"/>
              <a:cs typeface="+mj-cs"/>
            </a:endParaRPr>
          </a:p>
          <a:p>
            <a:pPr>
              <a:defRPr/>
            </a:pPr>
            <a:r>
              <a:rPr lang="en-US" sz="2100" b="1" kern="0" dirty="0" smtClean="0">
                <a:latin typeface="+mj-lt"/>
                <a:ea typeface="+mj-ea"/>
                <a:cs typeface="+mj-cs"/>
              </a:rPr>
              <a:t>Growth Characterization</a:t>
            </a:r>
          </a:p>
          <a:p>
            <a:pPr marL="285750" indent="-285750">
              <a:buFont typeface="Arial"/>
              <a:buChar char="•"/>
              <a:defRPr/>
            </a:pPr>
            <a:r>
              <a:rPr lang="en-US" sz="2100" kern="0" dirty="0" smtClean="0">
                <a:latin typeface="+mj-lt"/>
                <a:ea typeface="+mj-ea"/>
                <a:cs typeface="+mj-cs"/>
              </a:rPr>
              <a:t>Growth and PHA accumulation on various carbon sources in flask cultures</a:t>
            </a:r>
          </a:p>
          <a:p>
            <a:pPr>
              <a:defRPr/>
            </a:pPr>
            <a:endParaRPr lang="en-US" sz="2100" kern="0" dirty="0">
              <a:latin typeface="+mj-lt"/>
              <a:ea typeface="+mj-ea"/>
              <a:cs typeface="+mj-cs"/>
            </a:endParaRPr>
          </a:p>
          <a:p>
            <a:pPr>
              <a:defRPr/>
            </a:pPr>
            <a:r>
              <a:rPr lang="en-US" sz="2100" b="1" kern="0" dirty="0" smtClean="0">
                <a:latin typeface="+mj-lt"/>
                <a:ea typeface="+mj-ea"/>
                <a:cs typeface="+mj-cs"/>
              </a:rPr>
              <a:t>Scale up: Bioreactor work</a:t>
            </a:r>
          </a:p>
          <a:p>
            <a:pPr marL="285750" indent="-285750">
              <a:buFont typeface="Arial"/>
              <a:buChar char="•"/>
              <a:defRPr/>
            </a:pPr>
            <a:r>
              <a:rPr lang="en-US" sz="2100" kern="0" dirty="0" smtClean="0">
                <a:latin typeface="+mj-lt"/>
                <a:ea typeface="+mj-ea"/>
                <a:cs typeface="+mj-cs"/>
              </a:rPr>
              <a:t>Study of culture conditions </a:t>
            </a:r>
          </a:p>
          <a:p>
            <a:pPr marL="285750" indent="-285750">
              <a:buFont typeface="Arial"/>
              <a:buChar char="•"/>
              <a:defRPr/>
            </a:pPr>
            <a:r>
              <a:rPr lang="en-US" sz="2100" kern="0" dirty="0" smtClean="0">
                <a:latin typeface="+mj-lt"/>
                <a:ea typeface="+mj-ea"/>
                <a:cs typeface="+mj-cs"/>
              </a:rPr>
              <a:t>Fed-batch strategies to achieve high cell density cultures</a:t>
            </a:r>
          </a:p>
          <a:p>
            <a:pPr>
              <a:defRPr/>
            </a:pPr>
            <a:endParaRPr lang="en-US" sz="2100" kern="0" dirty="0">
              <a:latin typeface="+mj-lt"/>
              <a:ea typeface="+mj-ea"/>
              <a:cs typeface="+mj-cs"/>
            </a:endParaRPr>
          </a:p>
          <a:p>
            <a:pPr>
              <a:defRPr/>
            </a:pPr>
            <a:r>
              <a:rPr lang="en-US" sz="2100" b="1" kern="0" dirty="0" smtClean="0">
                <a:latin typeface="+mj-lt"/>
                <a:ea typeface="+mj-ea"/>
                <a:cs typeface="+mj-cs"/>
              </a:rPr>
              <a:t>Tailor-made PHAs: Creating high value products</a:t>
            </a:r>
          </a:p>
          <a:p>
            <a:pPr marL="342900" indent="-342900">
              <a:buFont typeface="Arial"/>
              <a:buChar char="•"/>
              <a:defRPr/>
            </a:pPr>
            <a:r>
              <a:rPr lang="en-US" sz="2100" kern="0" dirty="0" smtClean="0">
                <a:latin typeface="+mj-lt"/>
                <a:ea typeface="+mj-ea"/>
                <a:cs typeface="+mj-cs"/>
              </a:rPr>
              <a:t>Genetic engineering of strain</a:t>
            </a:r>
          </a:p>
          <a:p>
            <a:pPr marL="342900" indent="-342900">
              <a:buFont typeface="Arial"/>
              <a:buChar char="•"/>
              <a:defRPr/>
            </a:pPr>
            <a:r>
              <a:rPr lang="en-US" sz="2100" kern="0" dirty="0">
                <a:latin typeface="+mj-lt"/>
                <a:ea typeface="+mj-ea"/>
                <a:cs typeface="+mj-cs"/>
              </a:rPr>
              <a:t>M</a:t>
            </a:r>
            <a:r>
              <a:rPr lang="en-US" sz="2100" kern="0" dirty="0" smtClean="0">
                <a:latin typeface="+mj-lt"/>
                <a:ea typeface="+mj-ea"/>
                <a:cs typeface="+mj-cs"/>
              </a:rPr>
              <a:t>odification of polymers</a:t>
            </a:r>
          </a:p>
          <a:p>
            <a:pPr marL="342900" indent="-342900">
              <a:buFont typeface="Arial"/>
              <a:buChar char="•"/>
              <a:defRPr/>
            </a:pPr>
            <a:endParaRPr lang="en-US" sz="2000" kern="0" dirty="0" smtClean="0">
              <a:latin typeface="+mj-lt"/>
              <a:ea typeface="+mj-ea"/>
              <a:cs typeface="+mj-cs"/>
            </a:endParaRPr>
          </a:p>
          <a:p>
            <a:pPr>
              <a:defRPr/>
            </a:pPr>
            <a:endParaRPr lang="en-US" sz="2000" kern="0" dirty="0">
              <a:solidFill>
                <a:srgbClr val="51260B"/>
              </a:solidFill>
              <a:latin typeface="+mj-lt"/>
              <a:ea typeface="+mj-ea"/>
              <a:cs typeface="+mj-cs"/>
            </a:endParaRPr>
          </a:p>
        </p:txBody>
      </p:sp>
      <p:sp>
        <p:nvSpPr>
          <p:cNvPr id="2" name="TextBox 1"/>
          <p:cNvSpPr txBox="1"/>
          <p:nvPr/>
        </p:nvSpPr>
        <p:spPr>
          <a:xfrm>
            <a:off x="1750545" y="6180667"/>
            <a:ext cx="5060700" cy="830997"/>
          </a:xfrm>
          <a:prstGeom prst="rect">
            <a:avLst/>
          </a:prstGeom>
          <a:noFill/>
        </p:spPr>
        <p:txBody>
          <a:bodyPr wrap="none" rtlCol="0">
            <a:spAutoFit/>
          </a:bodyPr>
          <a:lstStyle/>
          <a:p>
            <a:pPr algn="ctr"/>
            <a:r>
              <a:rPr lang="en-US" sz="1200" dirty="0">
                <a:solidFill>
                  <a:srgbClr val="51260B"/>
                </a:solidFill>
                <a:latin typeface="+mj-lt"/>
              </a:rPr>
              <a:t>International Conference and Exhibition on Biopolymers and </a:t>
            </a:r>
            <a:r>
              <a:rPr lang="en-US" sz="1200" dirty="0" smtClean="0">
                <a:solidFill>
                  <a:srgbClr val="51260B"/>
                </a:solidFill>
                <a:latin typeface="+mj-lt"/>
              </a:rPr>
              <a:t>Bioplastics</a:t>
            </a:r>
          </a:p>
          <a:p>
            <a:pPr algn="ctr"/>
            <a:r>
              <a:rPr lang="en-US" sz="1200" dirty="0" smtClean="0">
                <a:solidFill>
                  <a:srgbClr val="51260B"/>
                </a:solidFill>
                <a:latin typeface="+mj-lt"/>
              </a:rPr>
              <a:t>August 10-12, 2015</a:t>
            </a:r>
          </a:p>
          <a:p>
            <a:pPr algn="ctr"/>
            <a:r>
              <a:rPr lang="en-US" sz="1200" dirty="0" smtClean="0">
                <a:solidFill>
                  <a:srgbClr val="51260B"/>
                </a:solidFill>
                <a:latin typeface="+mj-lt"/>
              </a:rPr>
              <a:t>San Francisco, CA</a:t>
            </a:r>
            <a:endParaRPr lang="en-US" sz="1200" dirty="0">
              <a:solidFill>
                <a:srgbClr val="51260B"/>
              </a:solidFill>
              <a:latin typeface="+mj-lt"/>
            </a:endParaRPr>
          </a:p>
          <a:p>
            <a:endParaRPr lang="en-US" sz="1200" dirty="0">
              <a:solidFill>
                <a:srgbClr val="51260B"/>
              </a:solidFill>
            </a:endParaRPr>
          </a:p>
        </p:txBody>
      </p:sp>
      <p:pic>
        <p:nvPicPr>
          <p:cNvPr id="5" name="Picture 4" descr="Screen Shot 2015-08-03 at 2.30.45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 y="6096002"/>
            <a:ext cx="1734608" cy="645865"/>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466725" y="954088"/>
            <a:ext cx="8229600" cy="639763"/>
          </a:xfrm>
        </p:spPr>
        <p:txBody>
          <a:bodyPr anchor="t"/>
          <a:lstStyle/>
          <a:p>
            <a:pPr algn="l" eaLnBrk="1" hangingPunct="1"/>
            <a:r>
              <a:rPr lang="en-US" sz="3200" dirty="0" smtClean="0"/>
              <a:t>Polyhydroxyalkanoates (PHAs): Biodegradable plastics from bacteria</a:t>
            </a:r>
          </a:p>
        </p:txBody>
      </p:sp>
      <p:sp>
        <p:nvSpPr>
          <p:cNvPr id="4" name="Rectangle 3"/>
          <p:cNvSpPr txBox="1">
            <a:spLocks noChangeArrowheads="1"/>
          </p:cNvSpPr>
          <p:nvPr/>
        </p:nvSpPr>
        <p:spPr bwMode="auto">
          <a:xfrm>
            <a:off x="466725" y="2095490"/>
            <a:ext cx="8202612" cy="3598864"/>
          </a:xfrm>
          <a:prstGeom prst="rect">
            <a:avLst/>
          </a:prstGeom>
          <a:ln>
            <a:miter lim="800000"/>
            <a:headEnd/>
            <a:tailEnd/>
          </a:ln>
        </p:spPr>
        <p:txBody>
          <a:bodyPr>
            <a:normAutofit/>
          </a:bodyPr>
          <a:lstStyle/>
          <a:p>
            <a:pPr marL="342900" indent="-342900">
              <a:buFont typeface="Arial"/>
              <a:buChar char="•"/>
              <a:defRPr/>
            </a:pPr>
            <a:r>
              <a:rPr lang="en-US" sz="1800" kern="0" dirty="0" smtClean="0">
                <a:solidFill>
                  <a:srgbClr val="51260B"/>
                </a:solidFill>
                <a:latin typeface="+mj-lt"/>
                <a:ea typeface="+mj-ea"/>
                <a:cs typeface="+mj-cs"/>
              </a:rPr>
              <a:t>PHAs are a class of 100% biodegradable polyester polymers (polyesters) that serve as an intracellular energy storage mechanism in a wide range of bacterial  species.</a:t>
            </a:r>
          </a:p>
          <a:p>
            <a:pPr marL="342900" indent="-342900">
              <a:buFont typeface="Arial"/>
              <a:buChar char="•"/>
              <a:defRPr/>
            </a:pPr>
            <a:r>
              <a:rPr lang="en-US" sz="1800" kern="0" dirty="0" smtClean="0">
                <a:solidFill>
                  <a:srgbClr val="51260B"/>
                </a:solidFill>
                <a:latin typeface="+mj-lt"/>
                <a:ea typeface="+mj-ea"/>
                <a:cs typeface="+mj-cs"/>
              </a:rPr>
              <a:t>Can posses a wide range of properties and can thus be tailored to the application</a:t>
            </a:r>
          </a:p>
          <a:p>
            <a:pPr marL="342900" indent="-342900">
              <a:buFont typeface="Arial"/>
              <a:buChar char="•"/>
              <a:defRPr/>
            </a:pPr>
            <a:r>
              <a:rPr lang="en-US" sz="1800" kern="0" dirty="0" smtClean="0">
                <a:solidFill>
                  <a:srgbClr val="51260B"/>
                </a:solidFill>
                <a:latin typeface="+mj-lt"/>
                <a:ea typeface="+mj-ea"/>
                <a:cs typeface="+mj-cs"/>
              </a:rPr>
              <a:t>Can be produced from agro-industrial (renewable) waste streams</a:t>
            </a:r>
          </a:p>
          <a:p>
            <a:pPr marL="342900" indent="-342900">
              <a:buFont typeface="Arial"/>
              <a:buChar char="•"/>
              <a:defRPr/>
            </a:pPr>
            <a:r>
              <a:rPr lang="en-US" sz="1800" kern="0" dirty="0" smtClean="0">
                <a:solidFill>
                  <a:srgbClr val="51260B"/>
                </a:solidFill>
                <a:latin typeface="+mj-lt"/>
                <a:ea typeface="+mj-ea"/>
                <a:cs typeface="+mj-cs"/>
              </a:rPr>
              <a:t>These polymers have shown potential value as biopolymers, </a:t>
            </a:r>
            <a:r>
              <a:rPr lang="en-US" sz="1800" kern="0" dirty="0" err="1" smtClean="0">
                <a:solidFill>
                  <a:srgbClr val="51260B"/>
                </a:solidFill>
                <a:latin typeface="+mj-lt"/>
                <a:ea typeface="+mj-ea"/>
                <a:cs typeface="+mj-cs"/>
              </a:rPr>
              <a:t>bioresins</a:t>
            </a:r>
            <a:r>
              <a:rPr lang="en-US" sz="1800" kern="0" dirty="0" smtClean="0">
                <a:solidFill>
                  <a:srgbClr val="51260B"/>
                </a:solidFill>
                <a:latin typeface="+mj-lt"/>
                <a:ea typeface="+mj-ea"/>
                <a:cs typeface="+mj-cs"/>
              </a:rPr>
              <a:t>, </a:t>
            </a:r>
            <a:r>
              <a:rPr lang="en-US" sz="1800" kern="0" dirty="0" err="1" smtClean="0">
                <a:solidFill>
                  <a:srgbClr val="51260B"/>
                </a:solidFill>
                <a:latin typeface="+mj-lt"/>
                <a:ea typeface="+mj-ea"/>
                <a:cs typeface="+mj-cs"/>
              </a:rPr>
              <a:t>biocomposite</a:t>
            </a:r>
            <a:r>
              <a:rPr lang="en-US" sz="1800" kern="0" dirty="0" smtClean="0">
                <a:solidFill>
                  <a:srgbClr val="51260B"/>
                </a:solidFill>
                <a:latin typeface="+mj-lt"/>
                <a:ea typeface="+mj-ea"/>
                <a:cs typeface="+mj-cs"/>
              </a:rPr>
              <a:t> materials and fine chemicals</a:t>
            </a:r>
            <a:endParaRPr lang="en-US" sz="1800" kern="0" dirty="0">
              <a:solidFill>
                <a:srgbClr val="51260B"/>
              </a:solidFill>
              <a:latin typeface="+mj-lt"/>
              <a:ea typeface="+mj-ea"/>
              <a:cs typeface="+mj-cs"/>
            </a:endParaRPr>
          </a:p>
        </p:txBody>
      </p:sp>
      <p:pic>
        <p:nvPicPr>
          <p:cNvPr id="7" name="Picture 6"/>
          <p:cNvPicPr>
            <a:picLocks noChangeAspect="1"/>
          </p:cNvPicPr>
          <p:nvPr/>
        </p:nvPicPr>
        <p:blipFill>
          <a:blip r:embed="rId3"/>
          <a:stretch>
            <a:fillRect/>
          </a:stretch>
        </p:blipFill>
        <p:spPr>
          <a:xfrm>
            <a:off x="3263900" y="4592878"/>
            <a:ext cx="1735060" cy="1417250"/>
          </a:xfrm>
          <a:prstGeom prst="roundRect">
            <a:avLst>
              <a:gd name="adj" fmla="val 8594"/>
            </a:avLst>
          </a:prstGeom>
          <a:solidFill>
            <a:srgbClr val="FFFFFF">
              <a:shade val="85000"/>
            </a:srgbClr>
          </a:solidFill>
          <a:ln>
            <a:noFill/>
          </a:ln>
          <a:effectLst>
            <a:reflection blurRad="6350" stA="52000" endA="300" endPos="35000" dir="5400000" sy="-100000" algn="bl" rotWithShape="0"/>
          </a:effectLst>
        </p:spPr>
      </p:pic>
      <p:pic>
        <p:nvPicPr>
          <p:cNvPr id="8" name="Picture 7"/>
          <p:cNvPicPr>
            <a:picLocks noChangeAspect="1"/>
          </p:cNvPicPr>
          <p:nvPr/>
        </p:nvPicPr>
        <p:blipFill>
          <a:blip r:embed="rId4"/>
          <a:stretch>
            <a:fillRect/>
          </a:stretch>
        </p:blipFill>
        <p:spPr>
          <a:xfrm>
            <a:off x="5367260" y="4592878"/>
            <a:ext cx="1768739" cy="1417250"/>
          </a:xfrm>
          <a:prstGeom prst="roundRect">
            <a:avLst>
              <a:gd name="adj" fmla="val 8594"/>
            </a:avLst>
          </a:prstGeom>
          <a:solidFill>
            <a:srgbClr val="FFFFFF">
              <a:shade val="85000"/>
            </a:srgbClr>
          </a:solidFill>
          <a:ln>
            <a:noFill/>
          </a:ln>
          <a:effectLst>
            <a:reflection blurRad="6350" stA="52000" endA="300" endPos="35000" dir="5400000" sy="-100000" algn="bl" rotWithShape="0"/>
          </a:effectLst>
        </p:spPr>
      </p:pic>
      <p:pic>
        <p:nvPicPr>
          <p:cNvPr id="10" name="Picture 9"/>
          <p:cNvPicPr/>
          <p:nvPr/>
        </p:nvPicPr>
        <p:blipFill>
          <a:blip r:embed="rId5" cstate="print"/>
          <a:srcRect/>
          <a:stretch>
            <a:fillRect/>
          </a:stretch>
        </p:blipFill>
        <p:spPr bwMode="auto">
          <a:xfrm>
            <a:off x="1168400" y="4575945"/>
            <a:ext cx="1739900" cy="14172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Picture 10" descr="Screen Shot 2015-08-03 at 2.30.45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25" y="6096002"/>
            <a:ext cx="1734608" cy="645865"/>
          </a:xfrm>
          <a:prstGeom prst="rect">
            <a:avLst/>
          </a:prstGeom>
        </p:spPr>
      </p:pic>
      <p:sp>
        <p:nvSpPr>
          <p:cNvPr id="12" name="TextBox 11"/>
          <p:cNvSpPr txBox="1"/>
          <p:nvPr/>
        </p:nvSpPr>
        <p:spPr>
          <a:xfrm>
            <a:off x="1750545" y="6180667"/>
            <a:ext cx="5060700" cy="830997"/>
          </a:xfrm>
          <a:prstGeom prst="rect">
            <a:avLst/>
          </a:prstGeom>
          <a:noFill/>
        </p:spPr>
        <p:txBody>
          <a:bodyPr wrap="none" rtlCol="0">
            <a:spAutoFit/>
          </a:bodyPr>
          <a:lstStyle/>
          <a:p>
            <a:pPr algn="ctr"/>
            <a:r>
              <a:rPr lang="en-US" sz="1200" dirty="0">
                <a:solidFill>
                  <a:srgbClr val="51260B"/>
                </a:solidFill>
                <a:latin typeface="+mj-lt"/>
              </a:rPr>
              <a:t>International Conference and Exhibition on Biopolymers and </a:t>
            </a:r>
            <a:r>
              <a:rPr lang="en-US" sz="1200" dirty="0" smtClean="0">
                <a:solidFill>
                  <a:srgbClr val="51260B"/>
                </a:solidFill>
                <a:latin typeface="+mj-lt"/>
              </a:rPr>
              <a:t>Bioplastics</a:t>
            </a:r>
          </a:p>
          <a:p>
            <a:pPr algn="ctr"/>
            <a:r>
              <a:rPr lang="en-US" sz="1200" dirty="0" smtClean="0">
                <a:solidFill>
                  <a:srgbClr val="51260B"/>
                </a:solidFill>
                <a:latin typeface="+mj-lt"/>
              </a:rPr>
              <a:t>August 10-12, 2015</a:t>
            </a:r>
          </a:p>
          <a:p>
            <a:pPr algn="ctr"/>
            <a:r>
              <a:rPr lang="en-US" sz="1200" dirty="0" smtClean="0">
                <a:solidFill>
                  <a:srgbClr val="51260B"/>
                </a:solidFill>
                <a:latin typeface="+mj-lt"/>
              </a:rPr>
              <a:t>San Francisco, CA</a:t>
            </a:r>
            <a:endParaRPr lang="en-US" sz="1200" dirty="0">
              <a:solidFill>
                <a:srgbClr val="51260B"/>
              </a:solidFill>
              <a:latin typeface="+mj-lt"/>
            </a:endParaRPr>
          </a:p>
          <a:p>
            <a:endParaRPr lang="en-US" sz="1200" dirty="0">
              <a:solidFill>
                <a:srgbClr val="51260B"/>
              </a:solidFill>
            </a:endParaRPr>
          </a:p>
        </p:txBody>
      </p:sp>
    </p:spTree>
    <p:extLst>
      <p:ext uri="{BB962C8B-B14F-4D97-AF65-F5344CB8AC3E}">
        <p14:creationId xmlns:p14="http://schemas.microsoft.com/office/powerpoint/2010/main" val="33767301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317501" y="971021"/>
            <a:ext cx="8229600" cy="639763"/>
          </a:xfrm>
        </p:spPr>
        <p:txBody>
          <a:bodyPr anchor="t"/>
          <a:lstStyle/>
          <a:p>
            <a:pPr algn="l" eaLnBrk="1" hangingPunct="1"/>
            <a:r>
              <a:rPr lang="en-US" sz="3200" dirty="0" smtClean="0"/>
              <a:t>Microbial </a:t>
            </a:r>
            <a:r>
              <a:rPr lang="en-US" sz="3200" dirty="0" err="1" smtClean="0"/>
              <a:t>Polyhydroxyalkanoates</a:t>
            </a:r>
            <a:r>
              <a:rPr lang="en-US" sz="3200" dirty="0" smtClean="0"/>
              <a:t> (PHAs)</a:t>
            </a:r>
          </a:p>
        </p:txBody>
      </p:sp>
      <p:sp>
        <p:nvSpPr>
          <p:cNvPr id="4" name="Rectangle 3"/>
          <p:cNvSpPr txBox="1">
            <a:spLocks noChangeArrowheads="1"/>
          </p:cNvSpPr>
          <p:nvPr/>
        </p:nvSpPr>
        <p:spPr bwMode="auto">
          <a:xfrm>
            <a:off x="405005" y="1641668"/>
            <a:ext cx="8202612" cy="4002088"/>
          </a:xfrm>
          <a:prstGeom prst="rect">
            <a:avLst/>
          </a:prstGeom>
          <a:ln>
            <a:miter lim="800000"/>
            <a:headEnd/>
            <a:tailEnd/>
          </a:ln>
        </p:spPr>
        <p:txBody>
          <a:bodyPr>
            <a:normAutofit/>
          </a:bodyPr>
          <a:lstStyle/>
          <a:p>
            <a:pPr marL="342900" indent="-342900">
              <a:buFont typeface="Arial"/>
              <a:buChar char="•"/>
              <a:defRPr/>
            </a:pPr>
            <a:r>
              <a:rPr lang="en-US" sz="1800" kern="0" dirty="0" smtClean="0">
                <a:solidFill>
                  <a:srgbClr val="51260B"/>
                </a:solidFill>
                <a:latin typeface="+mj-lt"/>
                <a:ea typeface="+mj-ea"/>
                <a:cs typeface="+mj-cs"/>
              </a:rPr>
              <a:t>The monomer composition and molecular weight of the polymer determines the mechanical and thermal properties, and hence the potential application.</a:t>
            </a:r>
          </a:p>
          <a:p>
            <a:pPr marL="342900" indent="-342900">
              <a:buFont typeface="Arial"/>
              <a:buChar char="•"/>
              <a:defRPr/>
            </a:pPr>
            <a:r>
              <a:rPr lang="en-US" sz="1800" kern="0" dirty="0" smtClean="0">
                <a:solidFill>
                  <a:srgbClr val="51260B"/>
                </a:solidFill>
                <a:latin typeface="+mj-lt"/>
                <a:ea typeface="+mj-ea"/>
                <a:cs typeface="+mj-cs"/>
              </a:rPr>
              <a:t>Many factors can influence polymer composition: </a:t>
            </a:r>
            <a:endParaRPr lang="en-US" sz="1800" kern="0" dirty="0">
              <a:solidFill>
                <a:srgbClr val="51260B"/>
              </a:solidFill>
              <a:latin typeface="+mj-lt"/>
              <a:ea typeface="+mj-ea"/>
              <a:cs typeface="+mj-cs"/>
            </a:endParaRPr>
          </a:p>
          <a:p>
            <a:pPr marL="800100" lvl="1" indent="-342900">
              <a:buFont typeface="Arial"/>
              <a:buChar char="•"/>
              <a:defRPr/>
            </a:pPr>
            <a:endParaRPr lang="en-US" sz="2000" kern="0" dirty="0" smtClean="0">
              <a:solidFill>
                <a:srgbClr val="51260B"/>
              </a:solidFill>
              <a:latin typeface="+mj-lt"/>
              <a:ea typeface="+mj-ea"/>
              <a:cs typeface="+mj-cs"/>
            </a:endParaRPr>
          </a:p>
        </p:txBody>
      </p:sp>
      <p:grpSp>
        <p:nvGrpSpPr>
          <p:cNvPr id="6" name="Group 5"/>
          <p:cNvGrpSpPr/>
          <p:nvPr/>
        </p:nvGrpSpPr>
        <p:grpSpPr>
          <a:xfrm>
            <a:off x="405005" y="2717800"/>
            <a:ext cx="8202612" cy="3005518"/>
            <a:chOff x="400224" y="3875089"/>
            <a:chExt cx="14934328" cy="4639709"/>
          </a:xfrm>
        </p:grpSpPr>
        <p:cxnSp>
          <p:nvCxnSpPr>
            <p:cNvPr id="8" name="Straight Arrow Connector 7"/>
            <p:cNvCxnSpPr/>
            <p:nvPr/>
          </p:nvCxnSpPr>
          <p:spPr>
            <a:xfrm>
              <a:off x="5137954" y="4672002"/>
              <a:ext cx="741859" cy="526259"/>
            </a:xfrm>
            <a:prstGeom prst="straightConnector1">
              <a:avLst/>
            </a:prstGeom>
            <a:ln w="38100" cmpd="sng">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423341" y="3875089"/>
              <a:ext cx="5621099" cy="1159938"/>
            </a:xfrm>
            <a:prstGeom prst="rect">
              <a:avLst/>
            </a:prstGeom>
            <a:noFill/>
          </p:spPr>
          <p:txBody>
            <a:bodyPr wrap="square" rtlCol="0">
              <a:spAutoFit/>
            </a:bodyPr>
            <a:lstStyle/>
            <a:p>
              <a:r>
                <a:rPr lang="en-CA" sz="1200" b="1" u="sng" dirty="0" smtClean="0">
                  <a:solidFill>
                    <a:srgbClr val="0000FF"/>
                  </a:solidFill>
                  <a:latin typeface="Arial"/>
                  <a:cs typeface="Arial"/>
                </a:rPr>
                <a:t>Bacteria:</a:t>
              </a:r>
            </a:p>
            <a:p>
              <a:r>
                <a:rPr lang="en-CA" sz="1200" i="1" dirty="0" smtClean="0">
                  <a:solidFill>
                    <a:srgbClr val="0000FF"/>
                  </a:solidFill>
                  <a:latin typeface="Arial"/>
                  <a:cs typeface="Arial"/>
                </a:rPr>
                <a:t>C. </a:t>
              </a:r>
              <a:r>
                <a:rPr lang="en-CA" sz="1200" i="1" dirty="0" err="1" smtClean="0">
                  <a:solidFill>
                    <a:srgbClr val="0000FF"/>
                  </a:solidFill>
                  <a:latin typeface="Arial"/>
                  <a:cs typeface="Arial"/>
                </a:rPr>
                <a:t>necator</a:t>
              </a:r>
              <a:r>
                <a:rPr lang="en-CA" sz="1200" dirty="0" smtClean="0">
                  <a:solidFill>
                    <a:srgbClr val="0000FF"/>
                  </a:solidFill>
                  <a:latin typeface="Arial"/>
                  <a:cs typeface="Arial"/>
                </a:rPr>
                <a:t>: Class I PHA Synthase</a:t>
              </a:r>
              <a:r>
                <a:rPr lang="en-CA" sz="1200" i="1" dirty="0" smtClean="0">
                  <a:solidFill>
                    <a:srgbClr val="0000FF"/>
                  </a:solidFill>
                  <a:latin typeface="Arial"/>
                  <a:cs typeface="Arial"/>
                </a:rPr>
                <a:t> </a:t>
              </a:r>
            </a:p>
            <a:p>
              <a:r>
                <a:rPr lang="en-CA" sz="1200" i="1" dirty="0" smtClean="0">
                  <a:solidFill>
                    <a:srgbClr val="0000FF"/>
                  </a:solidFill>
                  <a:latin typeface="Arial"/>
                  <a:cs typeface="Arial"/>
                </a:rPr>
                <a:t>P. </a:t>
              </a:r>
              <a:r>
                <a:rPr lang="en-CA" sz="1200" i="1" dirty="0" err="1" smtClean="0">
                  <a:solidFill>
                    <a:srgbClr val="0000FF"/>
                  </a:solidFill>
                  <a:latin typeface="Arial"/>
                  <a:cs typeface="Arial"/>
                </a:rPr>
                <a:t>putida</a:t>
              </a:r>
              <a:r>
                <a:rPr lang="en-CA" sz="1200" dirty="0" smtClean="0">
                  <a:solidFill>
                    <a:srgbClr val="0000FF"/>
                  </a:solidFill>
                  <a:latin typeface="Arial"/>
                  <a:cs typeface="Arial"/>
                </a:rPr>
                <a:t>:   Class II</a:t>
              </a:r>
              <a:r>
                <a:rPr lang="en-CA" sz="1200" i="1" dirty="0">
                  <a:solidFill>
                    <a:srgbClr val="0000FF"/>
                  </a:solidFill>
                  <a:latin typeface="Arial"/>
                  <a:cs typeface="Arial"/>
                </a:rPr>
                <a:t> </a:t>
              </a:r>
              <a:r>
                <a:rPr lang="en-CA" sz="1200" dirty="0" smtClean="0">
                  <a:solidFill>
                    <a:srgbClr val="0000FF"/>
                  </a:solidFill>
                  <a:latin typeface="Arial"/>
                  <a:cs typeface="Arial"/>
                </a:rPr>
                <a:t>PHA synthase</a:t>
              </a:r>
              <a:endParaRPr lang="en-CA" sz="1200" dirty="0">
                <a:solidFill>
                  <a:srgbClr val="0000FF"/>
                </a:solidFill>
                <a:latin typeface="Arial"/>
                <a:cs typeface="Arial"/>
              </a:endParaRPr>
            </a:p>
          </p:txBody>
        </p:sp>
        <p:cxnSp>
          <p:nvCxnSpPr>
            <p:cNvPr id="10" name="Straight Arrow Connector 9"/>
            <p:cNvCxnSpPr/>
            <p:nvPr/>
          </p:nvCxnSpPr>
          <p:spPr>
            <a:xfrm flipV="1">
              <a:off x="8918592" y="4586701"/>
              <a:ext cx="1194686" cy="710611"/>
            </a:xfrm>
            <a:prstGeom prst="straightConnector1">
              <a:avLst/>
            </a:prstGeom>
            <a:ln w="38100" cmpd="sng">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0408141" y="4050019"/>
              <a:ext cx="3282982" cy="828527"/>
            </a:xfrm>
            <a:prstGeom prst="rect">
              <a:avLst/>
            </a:prstGeom>
            <a:noFill/>
          </p:spPr>
          <p:txBody>
            <a:bodyPr wrap="none" rtlCol="0">
              <a:spAutoFit/>
            </a:bodyPr>
            <a:lstStyle/>
            <a:p>
              <a:r>
                <a:rPr lang="en-CA" sz="1200" dirty="0" err="1">
                  <a:solidFill>
                    <a:srgbClr val="0000FF"/>
                  </a:solidFill>
                  <a:latin typeface="Arial"/>
                  <a:cs typeface="Arial"/>
                </a:rPr>
                <a:t>s</a:t>
              </a:r>
              <a:r>
                <a:rPr lang="en-CA" sz="1200" dirty="0" err="1" smtClean="0">
                  <a:solidFill>
                    <a:srgbClr val="0000FF"/>
                  </a:solidFill>
                  <a:latin typeface="Arial"/>
                  <a:cs typeface="Arial"/>
                </a:rPr>
                <a:t>cl</a:t>
              </a:r>
              <a:r>
                <a:rPr lang="en-CA" sz="1200" dirty="0" smtClean="0">
                  <a:solidFill>
                    <a:srgbClr val="0000FF"/>
                  </a:solidFill>
                  <a:latin typeface="Arial"/>
                  <a:cs typeface="Arial"/>
                </a:rPr>
                <a:t>-PHAs  (R = 1) </a:t>
              </a:r>
            </a:p>
            <a:p>
              <a:r>
                <a:rPr lang="en-CA" sz="1200" dirty="0" smtClean="0">
                  <a:solidFill>
                    <a:srgbClr val="0000FF"/>
                  </a:solidFill>
                  <a:latin typeface="Arial"/>
                  <a:cs typeface="Arial"/>
                </a:rPr>
                <a:t>mcl-PHAs (R = 1 to 11)</a:t>
              </a:r>
              <a:endParaRPr lang="en-CA" sz="1200" dirty="0">
                <a:solidFill>
                  <a:srgbClr val="0000FF"/>
                </a:solidFill>
                <a:latin typeface="Arial"/>
                <a:cs typeface="Arial"/>
              </a:endParaRPr>
            </a:p>
          </p:txBody>
        </p:sp>
        <p:sp>
          <p:nvSpPr>
            <p:cNvPr id="12" name="TextBox 11"/>
            <p:cNvSpPr txBox="1"/>
            <p:nvPr/>
          </p:nvSpPr>
          <p:spPr>
            <a:xfrm>
              <a:off x="400224" y="5334692"/>
              <a:ext cx="4044915" cy="828527"/>
            </a:xfrm>
            <a:prstGeom prst="rect">
              <a:avLst/>
            </a:prstGeom>
            <a:noFill/>
          </p:spPr>
          <p:txBody>
            <a:bodyPr wrap="square" rtlCol="0">
              <a:spAutoFit/>
            </a:bodyPr>
            <a:lstStyle/>
            <a:p>
              <a:r>
                <a:rPr lang="en-CA" sz="1200" b="1" u="sng" dirty="0" smtClean="0">
                  <a:latin typeface="Arial"/>
                  <a:cs typeface="Arial"/>
                </a:rPr>
                <a:t>Carbon sources:</a:t>
              </a:r>
              <a:endParaRPr lang="en-CA" sz="1200" b="1" u="sng" dirty="0">
                <a:latin typeface="Arial"/>
                <a:cs typeface="Arial"/>
              </a:endParaRPr>
            </a:p>
            <a:p>
              <a:r>
                <a:rPr lang="en-CA" sz="1200" dirty="0" smtClean="0">
                  <a:latin typeface="Arial"/>
                  <a:cs typeface="Arial"/>
                </a:rPr>
                <a:t>Functional side chains</a:t>
              </a:r>
              <a:endParaRPr lang="en-CA" sz="1200" dirty="0">
                <a:latin typeface="Arial"/>
                <a:cs typeface="Arial"/>
              </a:endParaRPr>
            </a:p>
          </p:txBody>
        </p:sp>
        <p:cxnSp>
          <p:nvCxnSpPr>
            <p:cNvPr id="13" name="Straight Arrow Connector 12"/>
            <p:cNvCxnSpPr/>
            <p:nvPr/>
          </p:nvCxnSpPr>
          <p:spPr>
            <a:xfrm flipV="1">
              <a:off x="3968912" y="5786300"/>
              <a:ext cx="1558112" cy="23539"/>
            </a:xfrm>
            <a:prstGeom prst="straightConnector1">
              <a:avLst/>
            </a:prstGeom>
            <a:ln w="38100" cmpd="sng">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9251083" y="5762778"/>
              <a:ext cx="1097388" cy="17634"/>
            </a:xfrm>
            <a:prstGeom prst="straightConnector1">
              <a:avLst/>
            </a:prstGeom>
            <a:ln w="38100" cmpd="sng">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0595986" y="5161196"/>
              <a:ext cx="4738566" cy="1491349"/>
            </a:xfrm>
            <a:prstGeom prst="rect">
              <a:avLst/>
            </a:prstGeom>
            <a:noFill/>
          </p:spPr>
          <p:txBody>
            <a:bodyPr wrap="square" rtlCol="0">
              <a:spAutoFit/>
            </a:bodyPr>
            <a:lstStyle/>
            <a:p>
              <a:r>
                <a:rPr lang="en-CA" sz="1200" dirty="0" smtClean="0">
                  <a:latin typeface="Arial"/>
                  <a:cs typeface="Arial"/>
                </a:rPr>
                <a:t>Unsaturation; Aromatic</a:t>
              </a:r>
            </a:p>
            <a:p>
              <a:r>
                <a:rPr lang="en-CA" sz="1200" dirty="0" smtClean="0">
                  <a:latin typeface="Arial"/>
                  <a:cs typeface="Arial"/>
                </a:rPr>
                <a:t>Halogens; </a:t>
              </a:r>
              <a:r>
                <a:rPr lang="en-CA" sz="1200" dirty="0" err="1" smtClean="0">
                  <a:latin typeface="Arial"/>
                  <a:cs typeface="Arial"/>
                </a:rPr>
                <a:t>Carboxy</a:t>
              </a:r>
              <a:r>
                <a:rPr lang="en-CA" sz="1200" dirty="0" smtClean="0">
                  <a:latin typeface="Arial"/>
                  <a:cs typeface="Arial"/>
                </a:rPr>
                <a:t/>
              </a:r>
              <a:br>
                <a:rPr lang="en-CA" sz="1200" dirty="0" smtClean="0">
                  <a:latin typeface="Arial"/>
                  <a:cs typeface="Arial"/>
                </a:rPr>
              </a:br>
              <a:r>
                <a:rPr lang="en-CA" sz="1200" dirty="0" err="1" smtClean="0">
                  <a:latin typeface="Arial"/>
                  <a:cs typeface="Arial"/>
                </a:rPr>
                <a:t>Hydroxy</a:t>
              </a:r>
              <a:r>
                <a:rPr lang="en-CA" sz="1200" dirty="0" smtClean="0">
                  <a:latin typeface="Arial"/>
                  <a:cs typeface="Arial"/>
                </a:rPr>
                <a:t>; </a:t>
              </a:r>
              <a:r>
                <a:rPr lang="en-CA" sz="1200" dirty="0" err="1" smtClean="0">
                  <a:latin typeface="Arial"/>
                  <a:cs typeface="Arial"/>
                </a:rPr>
                <a:t>Phenoxy</a:t>
              </a:r>
              <a:r>
                <a:rPr lang="en-CA" sz="1200" dirty="0" smtClean="0">
                  <a:latin typeface="Arial"/>
                  <a:cs typeface="Arial"/>
                </a:rPr>
                <a:t>; Epoxy; </a:t>
              </a:r>
              <a:r>
                <a:rPr lang="en-CA" sz="1200" dirty="0" err="1" smtClean="0">
                  <a:latin typeface="Arial"/>
                  <a:cs typeface="Arial"/>
                </a:rPr>
                <a:t>Methyester</a:t>
              </a:r>
              <a:r>
                <a:rPr lang="en-CA" sz="1200" dirty="0" smtClean="0">
                  <a:latin typeface="Arial"/>
                  <a:cs typeface="Arial"/>
                </a:rPr>
                <a:t>, Etc…</a:t>
              </a:r>
              <a:endParaRPr lang="en-CA" sz="1200" dirty="0">
                <a:latin typeface="Arial"/>
                <a:cs typeface="Arial"/>
              </a:endParaRPr>
            </a:p>
          </p:txBody>
        </p:sp>
        <p:sp>
          <p:nvSpPr>
            <p:cNvPr id="16" name="TextBox 15"/>
            <p:cNvSpPr txBox="1"/>
            <p:nvPr/>
          </p:nvSpPr>
          <p:spPr>
            <a:xfrm>
              <a:off x="418845" y="7572969"/>
              <a:ext cx="5413930" cy="828527"/>
            </a:xfrm>
            <a:prstGeom prst="rect">
              <a:avLst/>
            </a:prstGeom>
            <a:noFill/>
          </p:spPr>
          <p:txBody>
            <a:bodyPr wrap="square" rtlCol="0">
              <a:spAutoFit/>
            </a:bodyPr>
            <a:lstStyle/>
            <a:p>
              <a:r>
                <a:rPr lang="en-CA" sz="1200" b="1" u="sng" dirty="0" smtClean="0">
                  <a:latin typeface="Arial"/>
                  <a:cs typeface="Arial"/>
                </a:rPr>
                <a:t>Novel bacteria:</a:t>
              </a:r>
            </a:p>
            <a:p>
              <a:r>
                <a:rPr lang="en-CA" sz="1200" dirty="0" smtClean="0">
                  <a:latin typeface="Arial"/>
                  <a:cs typeface="Arial"/>
                </a:rPr>
                <a:t>New isolates or genetic modifications</a:t>
              </a:r>
            </a:p>
          </p:txBody>
        </p:sp>
        <p:cxnSp>
          <p:nvCxnSpPr>
            <p:cNvPr id="17" name="Straight Arrow Connector 16"/>
            <p:cNvCxnSpPr/>
            <p:nvPr/>
          </p:nvCxnSpPr>
          <p:spPr>
            <a:xfrm flipV="1">
              <a:off x="4092350" y="7079985"/>
              <a:ext cx="1340597" cy="776211"/>
            </a:xfrm>
            <a:prstGeom prst="straightConnector1">
              <a:avLst/>
            </a:prstGeom>
            <a:ln w="38100" cmpd="sng">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18" name="Straight Arrow Connector 17"/>
            <p:cNvCxnSpPr/>
            <p:nvPr/>
          </p:nvCxnSpPr>
          <p:spPr>
            <a:xfrm>
              <a:off x="9455471" y="7011445"/>
              <a:ext cx="987077" cy="656578"/>
            </a:xfrm>
            <a:prstGeom prst="straightConnector1">
              <a:avLst/>
            </a:prstGeom>
            <a:ln w="38100" cmpd="sng">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10172160" y="7616188"/>
              <a:ext cx="4745091" cy="828527"/>
            </a:xfrm>
            <a:prstGeom prst="rect">
              <a:avLst/>
            </a:prstGeom>
            <a:noFill/>
          </p:spPr>
          <p:txBody>
            <a:bodyPr wrap="square" rtlCol="0">
              <a:spAutoFit/>
            </a:bodyPr>
            <a:lstStyle/>
            <a:p>
              <a:pPr algn="ctr"/>
              <a:r>
                <a:rPr lang="en-CA" sz="1200" dirty="0" smtClean="0">
                  <a:latin typeface="Arial"/>
                  <a:cs typeface="Arial"/>
                </a:rPr>
                <a:t>Novel PHAs:</a:t>
              </a:r>
              <a:r>
                <a:rPr lang="en-CA" sz="1200" dirty="0">
                  <a:latin typeface="Arial"/>
                  <a:cs typeface="Arial"/>
                </a:rPr>
                <a:t> </a:t>
              </a:r>
              <a:r>
                <a:rPr lang="en-CA" sz="1200" dirty="0" err="1" smtClean="0">
                  <a:latin typeface="Arial"/>
                  <a:cs typeface="Arial"/>
                </a:rPr>
                <a:t>scl</a:t>
              </a:r>
              <a:r>
                <a:rPr lang="en-CA" sz="1200" dirty="0" smtClean="0">
                  <a:latin typeface="Arial"/>
                  <a:cs typeface="Arial"/>
                </a:rPr>
                <a:t>-mcl-PHA </a:t>
              </a:r>
            </a:p>
            <a:p>
              <a:pPr algn="ctr"/>
              <a:r>
                <a:rPr lang="en-CA" sz="1200" dirty="0" smtClean="0">
                  <a:latin typeface="Arial"/>
                  <a:cs typeface="Arial"/>
                </a:rPr>
                <a:t>(Co-polymers)</a:t>
              </a:r>
              <a:endParaRPr lang="en-CA" sz="1200" dirty="0">
                <a:latin typeface="Arial"/>
                <a:cs typeface="Arial"/>
              </a:endParaRPr>
            </a:p>
          </p:txBody>
        </p:sp>
        <p:sp>
          <p:nvSpPr>
            <p:cNvPr id="20" name="Rectangle 19"/>
            <p:cNvSpPr/>
            <p:nvPr/>
          </p:nvSpPr>
          <p:spPr>
            <a:xfrm>
              <a:off x="10642386" y="7562196"/>
              <a:ext cx="3892512" cy="952602"/>
            </a:xfrm>
            <a:prstGeom prst="rect">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grpSp>
      <p:sp>
        <p:nvSpPr>
          <p:cNvPr id="21" name="TextBox 20"/>
          <p:cNvSpPr txBox="1"/>
          <p:nvPr/>
        </p:nvSpPr>
        <p:spPr>
          <a:xfrm>
            <a:off x="1537324" y="5820534"/>
            <a:ext cx="5466245" cy="261610"/>
          </a:xfrm>
          <a:prstGeom prst="rect">
            <a:avLst/>
          </a:prstGeom>
          <a:noFill/>
        </p:spPr>
        <p:txBody>
          <a:bodyPr wrap="square" rtlCol="0">
            <a:spAutoFit/>
          </a:bodyPr>
          <a:lstStyle/>
          <a:p>
            <a:pPr algn="ctr"/>
            <a:r>
              <a:rPr lang="en-US" sz="1100" b="1" dirty="0" smtClean="0">
                <a:latin typeface="+mj-lt"/>
              </a:rPr>
              <a:t>Figure  1. </a:t>
            </a:r>
            <a:r>
              <a:rPr lang="en-US" sz="1100" dirty="0" smtClean="0">
                <a:latin typeface="+mj-lt"/>
              </a:rPr>
              <a:t>Pathways for microbial mcl-PHA synthesis.</a:t>
            </a:r>
            <a:endParaRPr lang="en-US" sz="1100" dirty="0">
              <a:latin typeface="+mj-lt"/>
            </a:endParaRPr>
          </a:p>
        </p:txBody>
      </p:sp>
      <p:pic>
        <p:nvPicPr>
          <p:cNvPr id="22" name="Picture 21" descr="Screen Shot 2015-08-03 at 2.30.45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 y="6096002"/>
            <a:ext cx="1734608" cy="645865"/>
          </a:xfrm>
          <a:prstGeom prst="rect">
            <a:avLst/>
          </a:prstGeom>
        </p:spPr>
      </p:pic>
      <p:sp>
        <p:nvSpPr>
          <p:cNvPr id="23" name="TextBox 22"/>
          <p:cNvSpPr txBox="1"/>
          <p:nvPr/>
        </p:nvSpPr>
        <p:spPr>
          <a:xfrm>
            <a:off x="1953713" y="6180667"/>
            <a:ext cx="4654364" cy="969496"/>
          </a:xfrm>
          <a:prstGeom prst="rect">
            <a:avLst/>
          </a:prstGeom>
          <a:noFill/>
        </p:spPr>
        <p:txBody>
          <a:bodyPr wrap="none" rtlCol="0">
            <a:spAutoFit/>
          </a:bodyPr>
          <a:lstStyle/>
          <a:p>
            <a:pPr algn="ctr"/>
            <a:r>
              <a:rPr lang="en-US" sz="1100" dirty="0">
                <a:solidFill>
                  <a:srgbClr val="51260B"/>
                </a:solidFill>
                <a:latin typeface="+mj-lt"/>
              </a:rPr>
              <a:t>International Conference and Exhibition on Biopolymers and </a:t>
            </a:r>
            <a:r>
              <a:rPr lang="en-US" sz="1100" dirty="0" smtClean="0">
                <a:solidFill>
                  <a:srgbClr val="51260B"/>
                </a:solidFill>
                <a:latin typeface="+mj-lt"/>
              </a:rPr>
              <a:t>Bioplastics</a:t>
            </a:r>
          </a:p>
          <a:p>
            <a:pPr algn="ctr"/>
            <a:r>
              <a:rPr lang="en-US" sz="1100" dirty="0" smtClean="0">
                <a:solidFill>
                  <a:srgbClr val="51260B"/>
                </a:solidFill>
                <a:latin typeface="+mj-lt"/>
              </a:rPr>
              <a:t>August 10-12, 2015</a:t>
            </a:r>
          </a:p>
          <a:p>
            <a:pPr algn="ctr"/>
            <a:r>
              <a:rPr lang="en-US" sz="1100" dirty="0" smtClean="0">
                <a:solidFill>
                  <a:srgbClr val="51260B"/>
                </a:solidFill>
                <a:latin typeface="+mj-lt"/>
              </a:rPr>
              <a:t>San Francisco, CA</a:t>
            </a:r>
            <a:endParaRPr lang="en-US" sz="1100" dirty="0">
              <a:solidFill>
                <a:srgbClr val="51260B"/>
              </a:solidFill>
              <a:latin typeface="+mj-lt"/>
            </a:endParaRPr>
          </a:p>
          <a:p>
            <a:endParaRPr lang="en-US" dirty="0">
              <a:solidFill>
                <a:srgbClr val="51260B"/>
              </a:solidFill>
            </a:endParaRPr>
          </a:p>
        </p:txBody>
      </p:sp>
      <p:sp>
        <p:nvSpPr>
          <p:cNvPr id="2" name="Left Bracket 1"/>
          <p:cNvSpPr/>
          <p:nvPr/>
        </p:nvSpPr>
        <p:spPr bwMode="auto">
          <a:xfrm>
            <a:off x="3344792" y="3726804"/>
            <a:ext cx="76203" cy="739728"/>
          </a:xfrm>
          <a:prstGeom prst="leftBracket">
            <a:avLst>
              <a:gd name="adj" fmla="val 11498"/>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cxnSp>
        <p:nvCxnSpPr>
          <p:cNvPr id="25" name="Straight Connector 24"/>
          <p:cNvCxnSpPr/>
          <p:nvPr/>
        </p:nvCxnSpPr>
        <p:spPr bwMode="auto">
          <a:xfrm>
            <a:off x="3229344" y="4081164"/>
            <a:ext cx="185301"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6" name="TextBox 25"/>
          <p:cNvSpPr txBox="1"/>
          <p:nvPr/>
        </p:nvSpPr>
        <p:spPr>
          <a:xfrm>
            <a:off x="3335856" y="3919782"/>
            <a:ext cx="324315" cy="307777"/>
          </a:xfrm>
          <a:prstGeom prst="rect">
            <a:avLst/>
          </a:prstGeom>
          <a:noFill/>
        </p:spPr>
        <p:txBody>
          <a:bodyPr wrap="none" rtlCol="0">
            <a:spAutoFit/>
          </a:bodyPr>
          <a:lstStyle/>
          <a:p>
            <a:r>
              <a:rPr lang="en-US" sz="1400" dirty="0" smtClean="0">
                <a:latin typeface="+mj-lt"/>
              </a:rPr>
              <a:t>O</a:t>
            </a:r>
            <a:endParaRPr lang="en-US" sz="1400" dirty="0">
              <a:latin typeface="+mj-lt"/>
            </a:endParaRPr>
          </a:p>
        </p:txBody>
      </p:sp>
      <p:cxnSp>
        <p:nvCxnSpPr>
          <p:cNvPr id="27" name="Straight Connector 26"/>
          <p:cNvCxnSpPr/>
          <p:nvPr/>
        </p:nvCxnSpPr>
        <p:spPr bwMode="auto">
          <a:xfrm>
            <a:off x="3586984" y="4087514"/>
            <a:ext cx="14680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31" name="TextBox 30"/>
          <p:cNvSpPr txBox="1"/>
          <p:nvPr/>
        </p:nvSpPr>
        <p:spPr>
          <a:xfrm>
            <a:off x="3660171" y="3925272"/>
            <a:ext cx="443977" cy="307777"/>
          </a:xfrm>
          <a:prstGeom prst="rect">
            <a:avLst/>
          </a:prstGeom>
          <a:noFill/>
        </p:spPr>
        <p:txBody>
          <a:bodyPr wrap="none" rtlCol="0">
            <a:spAutoFit/>
          </a:bodyPr>
          <a:lstStyle/>
          <a:p>
            <a:r>
              <a:rPr lang="en-US" sz="1400" dirty="0" smtClean="0">
                <a:latin typeface="+mj-lt"/>
              </a:rPr>
              <a:t>CH</a:t>
            </a:r>
            <a:endParaRPr lang="en-US" sz="1400" dirty="0">
              <a:latin typeface="+mj-lt"/>
            </a:endParaRPr>
          </a:p>
        </p:txBody>
      </p:sp>
      <p:sp>
        <p:nvSpPr>
          <p:cNvPr id="32" name="TextBox 31"/>
          <p:cNvSpPr txBox="1"/>
          <p:nvPr/>
        </p:nvSpPr>
        <p:spPr>
          <a:xfrm>
            <a:off x="4111444" y="3907046"/>
            <a:ext cx="510543" cy="307777"/>
          </a:xfrm>
          <a:prstGeom prst="rect">
            <a:avLst/>
          </a:prstGeom>
          <a:noFill/>
        </p:spPr>
        <p:txBody>
          <a:bodyPr wrap="none" rtlCol="0">
            <a:spAutoFit/>
          </a:bodyPr>
          <a:lstStyle/>
          <a:p>
            <a:r>
              <a:rPr lang="en-US" sz="1400" dirty="0" smtClean="0">
                <a:latin typeface="+mj-lt"/>
              </a:rPr>
              <a:t>CH</a:t>
            </a:r>
            <a:r>
              <a:rPr lang="en-US" sz="1400" baseline="-25000" dirty="0" smtClean="0">
                <a:latin typeface="+mj-lt"/>
              </a:rPr>
              <a:t>2</a:t>
            </a:r>
            <a:endParaRPr lang="en-US" sz="1400" baseline="-25000" dirty="0">
              <a:latin typeface="+mj-lt"/>
            </a:endParaRPr>
          </a:p>
        </p:txBody>
      </p:sp>
      <p:cxnSp>
        <p:nvCxnSpPr>
          <p:cNvPr id="33" name="Straight Connector 32"/>
          <p:cNvCxnSpPr/>
          <p:nvPr/>
        </p:nvCxnSpPr>
        <p:spPr bwMode="auto">
          <a:xfrm>
            <a:off x="4042478" y="4079278"/>
            <a:ext cx="14680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4" name="Straight Connector 33"/>
          <p:cNvCxnSpPr/>
          <p:nvPr/>
        </p:nvCxnSpPr>
        <p:spPr bwMode="auto">
          <a:xfrm>
            <a:off x="4552190" y="4079278"/>
            <a:ext cx="14680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35" name="TextBox 34"/>
          <p:cNvSpPr txBox="1"/>
          <p:nvPr/>
        </p:nvSpPr>
        <p:spPr>
          <a:xfrm>
            <a:off x="4638679" y="3919782"/>
            <a:ext cx="314321" cy="307777"/>
          </a:xfrm>
          <a:prstGeom prst="rect">
            <a:avLst/>
          </a:prstGeom>
          <a:noFill/>
        </p:spPr>
        <p:txBody>
          <a:bodyPr wrap="none" rtlCol="0">
            <a:spAutoFit/>
          </a:bodyPr>
          <a:lstStyle/>
          <a:p>
            <a:r>
              <a:rPr lang="en-US" sz="1400" dirty="0" smtClean="0">
                <a:latin typeface="+mj-lt"/>
              </a:rPr>
              <a:t>C</a:t>
            </a:r>
            <a:endParaRPr lang="en-US" sz="1400" dirty="0">
              <a:latin typeface="+mj-lt"/>
            </a:endParaRPr>
          </a:p>
        </p:txBody>
      </p:sp>
      <p:cxnSp>
        <p:nvCxnSpPr>
          <p:cNvPr id="37" name="Straight Connector 36"/>
          <p:cNvCxnSpPr/>
          <p:nvPr/>
        </p:nvCxnSpPr>
        <p:spPr bwMode="auto">
          <a:xfrm>
            <a:off x="4889590" y="4079278"/>
            <a:ext cx="19409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8" name="Straight Connector 37"/>
          <p:cNvCxnSpPr/>
          <p:nvPr/>
        </p:nvCxnSpPr>
        <p:spPr bwMode="auto">
          <a:xfrm flipV="1">
            <a:off x="4834873" y="3841660"/>
            <a:ext cx="0" cy="130772"/>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0" name="Straight Connector 39"/>
          <p:cNvCxnSpPr/>
          <p:nvPr/>
        </p:nvCxnSpPr>
        <p:spPr bwMode="auto">
          <a:xfrm flipV="1">
            <a:off x="4765023" y="3841660"/>
            <a:ext cx="0" cy="130772"/>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42" name="TextBox 41"/>
          <p:cNvSpPr txBox="1"/>
          <p:nvPr/>
        </p:nvSpPr>
        <p:spPr>
          <a:xfrm>
            <a:off x="4638679" y="3561401"/>
            <a:ext cx="324315" cy="307777"/>
          </a:xfrm>
          <a:prstGeom prst="rect">
            <a:avLst/>
          </a:prstGeom>
          <a:noFill/>
        </p:spPr>
        <p:txBody>
          <a:bodyPr wrap="none" rtlCol="0">
            <a:spAutoFit/>
          </a:bodyPr>
          <a:lstStyle/>
          <a:p>
            <a:r>
              <a:rPr lang="en-US" sz="1400" dirty="0">
                <a:latin typeface="+mj-lt"/>
              </a:rPr>
              <a:t>O</a:t>
            </a:r>
          </a:p>
        </p:txBody>
      </p:sp>
      <p:cxnSp>
        <p:nvCxnSpPr>
          <p:cNvPr id="43" name="Straight Connector 42"/>
          <p:cNvCxnSpPr/>
          <p:nvPr/>
        </p:nvCxnSpPr>
        <p:spPr bwMode="auto">
          <a:xfrm flipV="1">
            <a:off x="3808696" y="4214823"/>
            <a:ext cx="0" cy="130772"/>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44" name="TextBox 43"/>
          <p:cNvSpPr txBox="1"/>
          <p:nvPr/>
        </p:nvSpPr>
        <p:spPr>
          <a:xfrm>
            <a:off x="3656837" y="4298021"/>
            <a:ext cx="314321" cy="307777"/>
          </a:xfrm>
          <a:prstGeom prst="rect">
            <a:avLst/>
          </a:prstGeom>
          <a:noFill/>
        </p:spPr>
        <p:txBody>
          <a:bodyPr wrap="none" rtlCol="0">
            <a:spAutoFit/>
          </a:bodyPr>
          <a:lstStyle/>
          <a:p>
            <a:r>
              <a:rPr lang="en-US" sz="1400" dirty="0" smtClean="0">
                <a:latin typeface="+mj-lt"/>
              </a:rPr>
              <a:t>R</a:t>
            </a:r>
            <a:endParaRPr lang="en-US" sz="1400" dirty="0">
              <a:latin typeface="+mj-lt"/>
            </a:endParaRPr>
          </a:p>
        </p:txBody>
      </p:sp>
      <p:sp>
        <p:nvSpPr>
          <p:cNvPr id="45" name="Left Bracket 44"/>
          <p:cNvSpPr/>
          <p:nvPr/>
        </p:nvSpPr>
        <p:spPr bwMode="auto">
          <a:xfrm flipH="1">
            <a:off x="4921273" y="3706825"/>
            <a:ext cx="83442" cy="739728"/>
          </a:xfrm>
          <a:prstGeom prst="leftBracket">
            <a:avLst>
              <a:gd name="adj" fmla="val 11498"/>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47" name="TextBox 46"/>
          <p:cNvSpPr txBox="1"/>
          <p:nvPr/>
        </p:nvSpPr>
        <p:spPr>
          <a:xfrm>
            <a:off x="4962994" y="4240223"/>
            <a:ext cx="284515" cy="307777"/>
          </a:xfrm>
          <a:prstGeom prst="rect">
            <a:avLst/>
          </a:prstGeom>
          <a:noFill/>
        </p:spPr>
        <p:txBody>
          <a:bodyPr wrap="none" rtlCol="0">
            <a:spAutoFit/>
          </a:bodyPr>
          <a:lstStyle/>
          <a:p>
            <a:r>
              <a:rPr lang="en-US" sz="1400" dirty="0">
                <a:latin typeface="+mj-lt"/>
              </a:rPr>
              <a:t>n</a:t>
            </a:r>
          </a:p>
        </p:txBody>
      </p:sp>
    </p:spTree>
    <p:extLst>
      <p:ext uri="{BB962C8B-B14F-4D97-AF65-F5344CB8AC3E}">
        <p14:creationId xmlns:p14="http://schemas.microsoft.com/office/powerpoint/2010/main" val="11679885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312737" y="938212"/>
            <a:ext cx="8229600" cy="639763"/>
          </a:xfrm>
        </p:spPr>
        <p:txBody>
          <a:bodyPr anchor="t"/>
          <a:lstStyle/>
          <a:p>
            <a:pPr algn="l" eaLnBrk="1" hangingPunct="1"/>
            <a:r>
              <a:rPr lang="en-US" sz="3200" dirty="0" smtClean="0"/>
              <a:t>Starting out: Bioprospecting</a:t>
            </a:r>
          </a:p>
        </p:txBody>
      </p:sp>
      <p:sp>
        <p:nvSpPr>
          <p:cNvPr id="4" name="Rectangle 3"/>
          <p:cNvSpPr txBox="1">
            <a:spLocks noChangeArrowheads="1"/>
          </p:cNvSpPr>
          <p:nvPr/>
        </p:nvSpPr>
        <p:spPr bwMode="auto">
          <a:xfrm>
            <a:off x="466725" y="1578769"/>
            <a:ext cx="8202612" cy="3382698"/>
          </a:xfrm>
          <a:prstGeom prst="rect">
            <a:avLst/>
          </a:prstGeom>
          <a:ln>
            <a:miter lim="800000"/>
            <a:headEnd/>
            <a:tailEnd/>
          </a:ln>
        </p:spPr>
        <p:txBody>
          <a:bodyPr>
            <a:normAutofit/>
          </a:bodyPr>
          <a:lstStyle/>
          <a:p>
            <a:pPr>
              <a:defRPr/>
            </a:pPr>
            <a:r>
              <a:rPr lang="en-US" sz="1700" b="1" kern="0" dirty="0" smtClean="0">
                <a:solidFill>
                  <a:srgbClr val="51260B"/>
                </a:solidFill>
                <a:latin typeface="+mj-lt"/>
                <a:ea typeface="+mj-ea"/>
                <a:cs typeface="+mj-cs"/>
              </a:rPr>
              <a:t>Method: </a:t>
            </a:r>
            <a:r>
              <a:rPr lang="en-US" sz="1700" kern="0" dirty="0">
                <a:solidFill>
                  <a:srgbClr val="51260B"/>
                </a:solidFill>
                <a:latin typeface="+mj-lt"/>
                <a:ea typeface="+mj-ea"/>
                <a:cs typeface="+mj-cs"/>
              </a:rPr>
              <a:t>E</a:t>
            </a:r>
            <a:r>
              <a:rPr lang="en-US" sz="1700" kern="0" dirty="0" smtClean="0">
                <a:solidFill>
                  <a:srgbClr val="51260B"/>
                </a:solidFill>
                <a:latin typeface="+mj-lt"/>
                <a:ea typeface="+mj-ea"/>
                <a:cs typeface="+mj-cs"/>
              </a:rPr>
              <a:t>nrichment</a:t>
            </a:r>
          </a:p>
          <a:p>
            <a:pPr>
              <a:defRPr/>
            </a:pPr>
            <a:r>
              <a:rPr lang="en-US" sz="1700" b="1" kern="0" dirty="0" smtClean="0">
                <a:solidFill>
                  <a:srgbClr val="51260B"/>
                </a:solidFill>
                <a:latin typeface="+mj-lt"/>
                <a:ea typeface="+mj-ea"/>
                <a:cs typeface="+mj-cs"/>
              </a:rPr>
              <a:t>Medium: </a:t>
            </a:r>
            <a:r>
              <a:rPr lang="en-US" sz="1700" kern="0" dirty="0">
                <a:solidFill>
                  <a:srgbClr val="51260B"/>
                </a:solidFill>
                <a:latin typeface="+mj-lt"/>
                <a:ea typeface="+mj-ea"/>
                <a:cs typeface="+mj-cs"/>
              </a:rPr>
              <a:t>T</a:t>
            </a:r>
            <a:r>
              <a:rPr lang="en-US" sz="1700" kern="0" dirty="0" smtClean="0">
                <a:solidFill>
                  <a:srgbClr val="51260B"/>
                </a:solidFill>
                <a:latin typeface="+mj-lt"/>
                <a:ea typeface="+mj-ea"/>
                <a:cs typeface="+mj-cs"/>
              </a:rPr>
              <a:t>hin slurry, wet cake, or DDGS as a sole carbon source</a:t>
            </a:r>
          </a:p>
          <a:p>
            <a:pPr>
              <a:defRPr/>
            </a:pPr>
            <a:r>
              <a:rPr lang="en-US" sz="1700" b="1" kern="0" dirty="0" smtClean="0">
                <a:solidFill>
                  <a:srgbClr val="51260B"/>
                </a:solidFill>
                <a:latin typeface="+mj-lt"/>
                <a:ea typeface="+mj-ea"/>
                <a:cs typeface="+mj-cs"/>
              </a:rPr>
              <a:t>Inoculum: </a:t>
            </a:r>
            <a:r>
              <a:rPr lang="en-US" sz="1700" kern="0" dirty="0" smtClean="0">
                <a:solidFill>
                  <a:srgbClr val="51260B"/>
                </a:solidFill>
                <a:latin typeface="+mj-lt"/>
                <a:ea typeface="+mj-ea"/>
                <a:cs typeface="+mj-cs"/>
              </a:rPr>
              <a:t>Hog barn wash</a:t>
            </a:r>
          </a:p>
          <a:p>
            <a:pPr>
              <a:buClr>
                <a:srgbClr val="4F81BD"/>
              </a:buCl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700" kern="0" dirty="0" smtClean="0">
              <a:solidFill>
                <a:srgbClr val="51260B"/>
              </a:solidFill>
              <a:latin typeface="+mj-lt"/>
              <a:ea typeface="+mj-ea"/>
              <a:cs typeface="+mj-cs"/>
            </a:endParaRPr>
          </a:p>
          <a:p>
            <a:pPr>
              <a:buClr>
                <a:srgbClr val="4F81BD"/>
              </a:buCl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700" b="1" kern="0" dirty="0" smtClean="0">
                <a:solidFill>
                  <a:srgbClr val="51260B"/>
                </a:solidFill>
                <a:latin typeface="+mj-lt"/>
                <a:ea typeface="+mj-ea"/>
                <a:cs typeface="+mj-cs"/>
              </a:rPr>
              <a:t>Results:</a:t>
            </a:r>
          </a:p>
          <a:p>
            <a:pPr>
              <a:buClr>
                <a:srgbClr val="4F81BD"/>
              </a:buCl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700" dirty="0" smtClean="0">
                <a:solidFill>
                  <a:srgbClr val="51260B"/>
                </a:solidFill>
                <a:latin typeface="+mj-lt"/>
                <a:cs typeface="Arial"/>
              </a:rPr>
              <a:t>45 isolates screened. Of these isolates, </a:t>
            </a:r>
            <a:r>
              <a:rPr lang="en-GB" sz="1700" i="1" dirty="0" smtClean="0">
                <a:solidFill>
                  <a:srgbClr val="51260B"/>
                </a:solidFill>
                <a:latin typeface="+mj-lt"/>
                <a:cs typeface="Arial"/>
              </a:rPr>
              <a:t>Pseudomonas </a:t>
            </a:r>
            <a:r>
              <a:rPr lang="en-GB" sz="1700" i="1" dirty="0" err="1" smtClean="0">
                <a:solidFill>
                  <a:srgbClr val="51260B"/>
                </a:solidFill>
                <a:latin typeface="+mj-lt"/>
                <a:cs typeface="Arial"/>
              </a:rPr>
              <a:t>putida</a:t>
            </a:r>
            <a:r>
              <a:rPr lang="en-GB" sz="1700" i="1" dirty="0" smtClean="0">
                <a:solidFill>
                  <a:srgbClr val="51260B"/>
                </a:solidFill>
                <a:latin typeface="+mj-lt"/>
                <a:cs typeface="Arial"/>
              </a:rPr>
              <a:t> </a:t>
            </a:r>
            <a:r>
              <a:rPr lang="en-GB" sz="1700" dirty="0" smtClean="0">
                <a:solidFill>
                  <a:srgbClr val="51260B"/>
                </a:solidFill>
                <a:latin typeface="+mj-lt"/>
                <a:cs typeface="Arial"/>
              </a:rPr>
              <a:t>LS46 showed promising PHA production and was selected for further studies. Although similar to other </a:t>
            </a:r>
            <a:r>
              <a:rPr lang="en-GB" sz="1700" i="1" dirty="0" smtClean="0">
                <a:solidFill>
                  <a:srgbClr val="51260B"/>
                </a:solidFill>
                <a:latin typeface="+mj-lt"/>
                <a:cs typeface="Arial"/>
              </a:rPr>
              <a:t>P. </a:t>
            </a:r>
            <a:r>
              <a:rPr lang="en-GB" sz="1700" i="1" dirty="0" err="1" smtClean="0">
                <a:solidFill>
                  <a:srgbClr val="51260B"/>
                </a:solidFill>
                <a:latin typeface="+mj-lt"/>
                <a:cs typeface="Arial"/>
              </a:rPr>
              <a:t>putida</a:t>
            </a:r>
            <a:r>
              <a:rPr lang="en-GB" sz="1700" i="1" dirty="0" smtClean="0">
                <a:solidFill>
                  <a:srgbClr val="51260B"/>
                </a:solidFill>
                <a:latin typeface="+mj-lt"/>
                <a:cs typeface="Arial"/>
              </a:rPr>
              <a:t> </a:t>
            </a:r>
            <a:r>
              <a:rPr lang="en-GB" sz="1700" dirty="0" smtClean="0">
                <a:solidFill>
                  <a:srgbClr val="51260B"/>
                </a:solidFill>
                <a:latin typeface="+mj-lt"/>
                <a:cs typeface="Arial"/>
              </a:rPr>
              <a:t>strains (F1, KT2440, GB1) it was confirmed to be genetically distinct on the basis of nucleotide sequence of the cpn60 </a:t>
            </a:r>
            <a:r>
              <a:rPr lang="en-GB" sz="1700" dirty="0" err="1" smtClean="0">
                <a:solidFill>
                  <a:srgbClr val="51260B"/>
                </a:solidFill>
                <a:latin typeface="+mj-lt"/>
                <a:cs typeface="Arial"/>
              </a:rPr>
              <a:t>hypervariable</a:t>
            </a:r>
            <a:r>
              <a:rPr lang="en-GB" sz="1700" dirty="0" smtClean="0">
                <a:solidFill>
                  <a:srgbClr val="51260B"/>
                </a:solidFill>
                <a:latin typeface="+mj-lt"/>
                <a:cs typeface="Arial"/>
              </a:rPr>
              <a:t> region. </a:t>
            </a:r>
          </a:p>
          <a:p>
            <a:pPr>
              <a:buClr>
                <a:srgbClr val="4F81BD"/>
              </a:buCl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GB" sz="2000" dirty="0" smtClean="0">
              <a:solidFill>
                <a:srgbClr val="51260B"/>
              </a:solidFill>
              <a:latin typeface="+mj-lt"/>
              <a:cs typeface="Arial"/>
            </a:endParaRPr>
          </a:p>
          <a:p>
            <a:pPr marL="342900" indent="-342900">
              <a:buClr>
                <a:srgbClr val="4F81BD"/>
              </a:buClr>
              <a:buFont typeface="Arial"/>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GB" sz="2000" dirty="0" smtClean="0">
              <a:solidFill>
                <a:srgbClr val="51260B"/>
              </a:solidFill>
              <a:latin typeface="+mj-lt"/>
              <a:cs typeface="Arial"/>
            </a:endParaRPr>
          </a:p>
          <a:p>
            <a:pPr>
              <a:buClr>
                <a:srgbClr val="4F81BD"/>
              </a:buCl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2000" dirty="0" smtClean="0">
                <a:solidFill>
                  <a:srgbClr val="51260B"/>
                </a:solidFill>
                <a:latin typeface="+mj-lt"/>
                <a:cs typeface="Arial"/>
              </a:rPr>
              <a:t> </a:t>
            </a:r>
            <a:endParaRPr lang="en-GB" sz="2000" dirty="0">
              <a:solidFill>
                <a:srgbClr val="51260B"/>
              </a:solidFill>
              <a:latin typeface="+mj-lt"/>
              <a:cs typeface="Arial"/>
            </a:endParaRPr>
          </a:p>
          <a:p>
            <a:pPr>
              <a:defRPr/>
            </a:pPr>
            <a:endParaRPr lang="en-US" sz="2000" kern="0" dirty="0" smtClean="0">
              <a:solidFill>
                <a:srgbClr val="51260B"/>
              </a:solidFill>
              <a:latin typeface="+mj-lt"/>
              <a:ea typeface="+mj-ea"/>
              <a:cs typeface="+mj-cs"/>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2046" y="4229751"/>
            <a:ext cx="1809630" cy="171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6"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79155" y="4242451"/>
            <a:ext cx="1781971" cy="171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8" name="Picture 7"/>
          <p:cNvPicPr>
            <a:picLocks noChangeAspect="1"/>
          </p:cNvPicPr>
          <p:nvPr/>
        </p:nvPicPr>
        <p:blipFill>
          <a:blip r:embed="rId5"/>
          <a:stretch>
            <a:fillRect/>
          </a:stretch>
        </p:blipFill>
        <p:spPr>
          <a:xfrm>
            <a:off x="5718487" y="4242451"/>
            <a:ext cx="1859515" cy="1718613"/>
          </a:xfrm>
          <a:prstGeom prst="roundRect">
            <a:avLst>
              <a:gd name="adj" fmla="val 8594"/>
            </a:avLst>
          </a:prstGeom>
          <a:solidFill>
            <a:srgbClr val="FFFFFF">
              <a:shade val="85000"/>
            </a:srgbClr>
          </a:solidFill>
          <a:ln>
            <a:noFill/>
          </a:ln>
          <a:effectLst/>
        </p:spPr>
      </p:pic>
      <p:pic>
        <p:nvPicPr>
          <p:cNvPr id="7" name="Picture 6" descr="Screen Shot 2015-08-03 at 2.30.45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25" y="6096002"/>
            <a:ext cx="1734608" cy="645865"/>
          </a:xfrm>
          <a:prstGeom prst="rect">
            <a:avLst/>
          </a:prstGeom>
        </p:spPr>
      </p:pic>
      <p:sp>
        <p:nvSpPr>
          <p:cNvPr id="9" name="TextBox 8"/>
          <p:cNvSpPr txBox="1"/>
          <p:nvPr/>
        </p:nvSpPr>
        <p:spPr>
          <a:xfrm>
            <a:off x="1953713" y="6180667"/>
            <a:ext cx="4654364" cy="969496"/>
          </a:xfrm>
          <a:prstGeom prst="rect">
            <a:avLst/>
          </a:prstGeom>
          <a:noFill/>
        </p:spPr>
        <p:txBody>
          <a:bodyPr wrap="none" rtlCol="0">
            <a:spAutoFit/>
          </a:bodyPr>
          <a:lstStyle/>
          <a:p>
            <a:pPr algn="ctr"/>
            <a:r>
              <a:rPr lang="en-US" sz="1100" dirty="0">
                <a:solidFill>
                  <a:srgbClr val="51260B"/>
                </a:solidFill>
                <a:latin typeface="+mj-lt"/>
              </a:rPr>
              <a:t>International Conference and Exhibition on Biopolymers and </a:t>
            </a:r>
            <a:r>
              <a:rPr lang="en-US" sz="1100" dirty="0" smtClean="0">
                <a:solidFill>
                  <a:srgbClr val="51260B"/>
                </a:solidFill>
                <a:latin typeface="+mj-lt"/>
              </a:rPr>
              <a:t>Bioplastics</a:t>
            </a:r>
          </a:p>
          <a:p>
            <a:pPr algn="ctr"/>
            <a:r>
              <a:rPr lang="en-US" sz="1100" dirty="0" smtClean="0">
                <a:solidFill>
                  <a:srgbClr val="51260B"/>
                </a:solidFill>
                <a:latin typeface="+mj-lt"/>
              </a:rPr>
              <a:t>August 10-12, 2015</a:t>
            </a:r>
          </a:p>
          <a:p>
            <a:pPr algn="ctr"/>
            <a:r>
              <a:rPr lang="en-US" sz="1100" dirty="0" smtClean="0">
                <a:solidFill>
                  <a:srgbClr val="51260B"/>
                </a:solidFill>
                <a:latin typeface="+mj-lt"/>
              </a:rPr>
              <a:t>San Francisco, CA</a:t>
            </a:r>
            <a:endParaRPr lang="en-US" sz="1100" dirty="0">
              <a:solidFill>
                <a:srgbClr val="51260B"/>
              </a:solidFill>
              <a:latin typeface="+mj-lt"/>
            </a:endParaRPr>
          </a:p>
          <a:p>
            <a:endParaRPr lang="en-US" dirty="0">
              <a:solidFill>
                <a:srgbClr val="51260B"/>
              </a:solidFill>
            </a:endParaRPr>
          </a:p>
        </p:txBody>
      </p:sp>
    </p:spTree>
    <p:extLst>
      <p:ext uri="{BB962C8B-B14F-4D97-AF65-F5344CB8AC3E}">
        <p14:creationId xmlns:p14="http://schemas.microsoft.com/office/powerpoint/2010/main" val="12366209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234949" y="939006"/>
            <a:ext cx="8229600" cy="639763"/>
          </a:xfrm>
        </p:spPr>
        <p:txBody>
          <a:bodyPr anchor="t"/>
          <a:lstStyle/>
          <a:p>
            <a:pPr algn="l" eaLnBrk="1" hangingPunct="1"/>
            <a:r>
              <a:rPr lang="en-US" sz="3200" dirty="0" smtClean="0"/>
              <a:t>Waste </a:t>
            </a:r>
            <a:r>
              <a:rPr lang="en-US" sz="3200" dirty="0" err="1"/>
              <a:t>f</a:t>
            </a:r>
            <a:r>
              <a:rPr lang="en-US" sz="3200" dirty="0" err="1" smtClean="0"/>
              <a:t>eedstocks</a:t>
            </a:r>
            <a:r>
              <a:rPr lang="en-US" sz="3200" dirty="0" smtClean="0"/>
              <a:t> for </a:t>
            </a:r>
            <a:r>
              <a:rPr lang="en-US" sz="3200" i="1" dirty="0" smtClean="0"/>
              <a:t>P. putida </a:t>
            </a:r>
            <a:r>
              <a:rPr lang="en-US" sz="3200" dirty="0" smtClean="0"/>
              <a:t>LS46 </a:t>
            </a:r>
          </a:p>
        </p:txBody>
      </p:sp>
      <p:sp>
        <p:nvSpPr>
          <p:cNvPr id="4" name="Rectangle 3"/>
          <p:cNvSpPr txBox="1">
            <a:spLocks noChangeArrowheads="1"/>
          </p:cNvSpPr>
          <p:nvPr/>
        </p:nvSpPr>
        <p:spPr bwMode="auto">
          <a:xfrm>
            <a:off x="466725" y="1946276"/>
            <a:ext cx="8202612" cy="4002088"/>
          </a:xfrm>
          <a:prstGeom prst="rect">
            <a:avLst/>
          </a:prstGeom>
          <a:ln>
            <a:miter lim="800000"/>
            <a:headEnd/>
            <a:tailEnd/>
          </a:ln>
        </p:spPr>
        <p:txBody>
          <a:bodyPr>
            <a:normAutofit/>
          </a:bodyPr>
          <a:lstStyle/>
          <a:p>
            <a:pPr marL="342900" indent="-342900">
              <a:buFont typeface="Arial"/>
              <a:buChar char="•"/>
              <a:defRPr/>
            </a:pPr>
            <a:endParaRPr lang="en-US" sz="2000" kern="0" dirty="0" smtClean="0">
              <a:solidFill>
                <a:srgbClr val="51260B"/>
              </a:solidFill>
              <a:latin typeface="+mj-lt"/>
              <a:ea typeface="+mj-ea"/>
              <a:cs typeface="+mj-cs"/>
            </a:endParaRPr>
          </a:p>
        </p:txBody>
      </p:sp>
      <p:sp>
        <p:nvSpPr>
          <p:cNvPr id="21" name="Rectangle 3"/>
          <p:cNvSpPr txBox="1">
            <a:spLocks noChangeArrowheads="1"/>
          </p:cNvSpPr>
          <p:nvPr/>
        </p:nvSpPr>
        <p:spPr bwMode="auto">
          <a:xfrm>
            <a:off x="171449" y="1680369"/>
            <a:ext cx="5238751" cy="4002088"/>
          </a:xfrm>
          <a:prstGeom prst="rect">
            <a:avLst/>
          </a:prstGeom>
          <a:ln>
            <a:miter lim="800000"/>
            <a:headEnd/>
            <a:tailEnd/>
          </a:ln>
        </p:spPr>
        <p:txBody>
          <a:bodyPr>
            <a:normAutofit/>
          </a:bodyPr>
          <a:lstStyle/>
          <a:p>
            <a:pPr marL="342900" indent="-342900">
              <a:buFont typeface="Arial"/>
              <a:buChar char="•"/>
              <a:defRPr/>
            </a:pPr>
            <a:r>
              <a:rPr lang="en-US" sz="2000" kern="0" dirty="0" smtClean="0">
                <a:solidFill>
                  <a:srgbClr val="51260B"/>
                </a:solidFill>
                <a:latin typeface="+mj-lt"/>
                <a:ea typeface="+mj-ea"/>
                <a:cs typeface="+mj-cs"/>
              </a:rPr>
              <a:t>Biodiesel production</a:t>
            </a:r>
          </a:p>
          <a:p>
            <a:pPr marL="800100" lvl="1" indent="-342900">
              <a:buFont typeface="Arial"/>
              <a:buChar char="•"/>
              <a:defRPr/>
            </a:pPr>
            <a:r>
              <a:rPr lang="en-US" sz="1600" kern="0" dirty="0" smtClean="0">
                <a:solidFill>
                  <a:srgbClr val="51260B"/>
                </a:solidFill>
                <a:latin typeface="+mj-lt"/>
                <a:ea typeface="+mj-ea"/>
                <a:cs typeface="+mj-cs"/>
              </a:rPr>
              <a:t>116 million gallons/month produced in USA (</a:t>
            </a:r>
            <a:r>
              <a:rPr lang="en-US" sz="1600" kern="0" dirty="0" err="1" smtClean="0">
                <a:solidFill>
                  <a:srgbClr val="51260B"/>
                </a:solidFill>
                <a:latin typeface="+mj-lt"/>
                <a:ea typeface="+mj-ea"/>
                <a:cs typeface="+mj-cs"/>
              </a:rPr>
              <a:t>eia.gov</a:t>
            </a:r>
            <a:r>
              <a:rPr lang="en-US" sz="1600" kern="0" dirty="0" smtClean="0">
                <a:solidFill>
                  <a:srgbClr val="51260B"/>
                </a:solidFill>
                <a:latin typeface="+mj-lt"/>
                <a:ea typeface="+mj-ea"/>
                <a:cs typeface="+mj-cs"/>
              </a:rPr>
              <a:t>)  </a:t>
            </a:r>
          </a:p>
          <a:p>
            <a:pPr marL="800100" lvl="1" indent="-342900">
              <a:buFont typeface="Arial"/>
              <a:buChar char="•"/>
              <a:defRPr/>
            </a:pPr>
            <a:r>
              <a:rPr lang="en-US" sz="1600" kern="0" dirty="0" smtClean="0">
                <a:solidFill>
                  <a:srgbClr val="51260B"/>
                </a:solidFill>
                <a:latin typeface="+mj-lt"/>
                <a:ea typeface="+mj-ea"/>
                <a:cs typeface="+mj-cs"/>
              </a:rPr>
              <a:t>10% (</a:t>
            </a:r>
            <a:r>
              <a:rPr lang="en-US" sz="1600" kern="0" dirty="0" err="1" smtClean="0">
                <a:solidFill>
                  <a:srgbClr val="51260B"/>
                </a:solidFill>
                <a:latin typeface="+mj-lt"/>
                <a:ea typeface="+mj-ea"/>
                <a:cs typeface="+mj-cs"/>
              </a:rPr>
              <a:t>vol</a:t>
            </a:r>
            <a:r>
              <a:rPr lang="en-US" sz="1600" kern="0" dirty="0" smtClean="0">
                <a:solidFill>
                  <a:srgbClr val="51260B"/>
                </a:solidFill>
                <a:latin typeface="+mj-lt"/>
                <a:ea typeface="+mj-ea"/>
                <a:cs typeface="+mj-cs"/>
              </a:rPr>
              <a:t>/</a:t>
            </a:r>
            <a:r>
              <a:rPr lang="en-US" sz="1600" kern="0" dirty="0" err="1" smtClean="0">
                <a:solidFill>
                  <a:srgbClr val="51260B"/>
                </a:solidFill>
                <a:latin typeface="+mj-lt"/>
                <a:ea typeface="+mj-ea"/>
                <a:cs typeface="+mj-cs"/>
              </a:rPr>
              <a:t>vol</a:t>
            </a:r>
            <a:r>
              <a:rPr lang="en-US" sz="1600" kern="0" dirty="0" smtClean="0">
                <a:solidFill>
                  <a:srgbClr val="51260B"/>
                </a:solidFill>
                <a:latin typeface="+mj-lt"/>
                <a:ea typeface="+mj-ea"/>
                <a:cs typeface="+mj-cs"/>
              </a:rPr>
              <a:t>) of this is waste (glycerin bottoms) </a:t>
            </a:r>
          </a:p>
          <a:p>
            <a:pPr marL="800100" lvl="1" indent="-342900">
              <a:buFont typeface="Arial"/>
              <a:buChar char="•"/>
              <a:defRPr/>
            </a:pPr>
            <a:r>
              <a:rPr lang="en-US" sz="1600" kern="0" dirty="0" smtClean="0">
                <a:solidFill>
                  <a:srgbClr val="51260B"/>
                </a:solidFill>
                <a:latin typeface="+mj-lt"/>
                <a:ea typeface="+mj-ea"/>
                <a:cs typeface="+mj-cs"/>
              </a:rPr>
              <a:t>Glycerin bottoms contains about 60% glycerol and 40% waste free fatty acids</a:t>
            </a:r>
          </a:p>
          <a:p>
            <a:pPr marL="800100" lvl="1" indent="-342900">
              <a:buFont typeface="Arial"/>
              <a:buChar char="•"/>
              <a:defRPr/>
            </a:pPr>
            <a:endParaRPr lang="en-US" sz="1600" kern="0" dirty="0" smtClean="0">
              <a:solidFill>
                <a:srgbClr val="51260B"/>
              </a:solidFill>
              <a:latin typeface="+mj-lt"/>
              <a:ea typeface="+mj-ea"/>
              <a:cs typeface="+mj-cs"/>
            </a:endParaRPr>
          </a:p>
          <a:p>
            <a:pPr marL="342900" indent="-342900">
              <a:buFont typeface="Arial"/>
              <a:buChar char="•"/>
              <a:defRPr/>
            </a:pPr>
            <a:r>
              <a:rPr lang="en-US" sz="2000" kern="0" dirty="0" smtClean="0">
                <a:solidFill>
                  <a:srgbClr val="51260B"/>
                </a:solidFill>
                <a:latin typeface="+mj-lt"/>
                <a:ea typeface="+mj-ea"/>
                <a:cs typeface="+mj-cs"/>
              </a:rPr>
              <a:t>Waste fryer oil</a:t>
            </a:r>
          </a:p>
          <a:p>
            <a:pPr marL="800100" lvl="1" indent="-342900">
              <a:buFont typeface="Arial"/>
              <a:buChar char="•"/>
              <a:defRPr/>
            </a:pPr>
            <a:r>
              <a:rPr lang="en-US" sz="1600" kern="0" dirty="0" smtClean="0">
                <a:solidFill>
                  <a:srgbClr val="51260B"/>
                </a:solidFill>
                <a:latin typeface="+mj-lt"/>
                <a:ea typeface="+mj-ea"/>
                <a:cs typeface="+mj-cs"/>
              </a:rPr>
              <a:t>100 million gallons produced daily in the USA (</a:t>
            </a:r>
            <a:r>
              <a:rPr lang="en-US" sz="1600" kern="0" dirty="0" err="1" smtClean="0">
                <a:solidFill>
                  <a:srgbClr val="51260B"/>
                </a:solidFill>
                <a:latin typeface="+mj-lt"/>
                <a:ea typeface="+mj-ea"/>
                <a:cs typeface="+mj-cs"/>
              </a:rPr>
              <a:t>Chhertri</a:t>
            </a:r>
            <a:r>
              <a:rPr lang="en-US" sz="1600" kern="0" dirty="0" smtClean="0">
                <a:solidFill>
                  <a:srgbClr val="51260B"/>
                </a:solidFill>
                <a:latin typeface="+mj-lt"/>
                <a:ea typeface="+mj-ea"/>
                <a:cs typeface="+mj-cs"/>
              </a:rPr>
              <a:t> et al. 2008)</a:t>
            </a:r>
          </a:p>
          <a:p>
            <a:pPr lvl="1">
              <a:defRPr/>
            </a:pPr>
            <a:endParaRPr lang="en-US" sz="2000" kern="0" dirty="0" smtClean="0">
              <a:solidFill>
                <a:srgbClr val="51260B"/>
              </a:solidFill>
              <a:latin typeface="+mj-lt"/>
              <a:ea typeface="+mj-ea"/>
              <a:cs typeface="+mj-cs"/>
            </a:endParaRPr>
          </a:p>
          <a:p>
            <a:pPr marL="342900" indent="-342900">
              <a:buFont typeface="Arial"/>
              <a:buChar char="•"/>
              <a:defRPr/>
            </a:pPr>
            <a:r>
              <a:rPr lang="en-US" sz="2000" kern="0" dirty="0" smtClean="0">
                <a:solidFill>
                  <a:srgbClr val="51260B"/>
                </a:solidFill>
                <a:latin typeface="+mj-lt"/>
                <a:ea typeface="+mj-ea"/>
                <a:cs typeface="+mj-cs"/>
              </a:rPr>
              <a:t>Carbohydrates (incl. glycerol)</a:t>
            </a:r>
          </a:p>
          <a:p>
            <a:pPr marL="800100" lvl="1" indent="-342900">
              <a:buFont typeface="Arial"/>
              <a:buChar char="•"/>
              <a:defRPr/>
            </a:pPr>
            <a:r>
              <a:rPr lang="en-US" sz="1600" kern="0" dirty="0" smtClean="0">
                <a:solidFill>
                  <a:srgbClr val="51260B"/>
                </a:solidFill>
                <a:latin typeface="+mj-lt"/>
                <a:ea typeface="+mj-ea"/>
                <a:cs typeface="+mj-cs"/>
              </a:rPr>
              <a:t>Lots of waste glycerol available</a:t>
            </a:r>
          </a:p>
          <a:p>
            <a:pPr marL="800100" lvl="1" indent="-342900">
              <a:buFont typeface="Arial"/>
              <a:buChar char="•"/>
              <a:defRPr/>
            </a:pPr>
            <a:r>
              <a:rPr lang="en-US" sz="1600" kern="0" dirty="0" smtClean="0">
                <a:solidFill>
                  <a:srgbClr val="51260B"/>
                </a:solidFill>
                <a:latin typeface="+mj-lt"/>
                <a:ea typeface="+mj-ea"/>
                <a:cs typeface="+mj-cs"/>
              </a:rPr>
              <a:t>Supports robust growth, but do not give good PHA yield  (Sharma et al. 2012)</a:t>
            </a:r>
          </a:p>
        </p:txBody>
      </p:sp>
      <p:sp>
        <p:nvSpPr>
          <p:cNvPr id="26" name="TextBox 25"/>
          <p:cNvSpPr txBox="1"/>
          <p:nvPr/>
        </p:nvSpPr>
        <p:spPr>
          <a:xfrm>
            <a:off x="11345333" y="3962400"/>
            <a:ext cx="184666" cy="461665"/>
          </a:xfrm>
          <a:prstGeom prst="rect">
            <a:avLst/>
          </a:prstGeom>
          <a:noFill/>
        </p:spPr>
        <p:txBody>
          <a:bodyPr wrap="none" rtlCol="0">
            <a:spAutoFit/>
          </a:bodyPr>
          <a:lstStyle/>
          <a:p>
            <a:endParaRPr lang="en-US" dirty="0"/>
          </a:p>
        </p:txBody>
      </p:sp>
      <p:pic>
        <p:nvPicPr>
          <p:cNvPr id="10" name="Picture 9" descr="Screen Shot 2015-08-03 at 2.30.45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 y="6112935"/>
            <a:ext cx="1734608" cy="645865"/>
          </a:xfrm>
          <a:prstGeom prst="rect">
            <a:avLst/>
          </a:prstGeom>
        </p:spPr>
      </p:pic>
      <p:sp>
        <p:nvSpPr>
          <p:cNvPr id="11" name="TextBox 10"/>
          <p:cNvSpPr txBox="1"/>
          <p:nvPr/>
        </p:nvSpPr>
        <p:spPr>
          <a:xfrm>
            <a:off x="1953713" y="6180667"/>
            <a:ext cx="4654364" cy="969496"/>
          </a:xfrm>
          <a:prstGeom prst="rect">
            <a:avLst/>
          </a:prstGeom>
          <a:noFill/>
        </p:spPr>
        <p:txBody>
          <a:bodyPr wrap="none" rtlCol="0">
            <a:spAutoFit/>
          </a:bodyPr>
          <a:lstStyle/>
          <a:p>
            <a:pPr algn="ctr"/>
            <a:r>
              <a:rPr lang="en-US" sz="1100" dirty="0">
                <a:solidFill>
                  <a:srgbClr val="51260B"/>
                </a:solidFill>
                <a:latin typeface="+mj-lt"/>
              </a:rPr>
              <a:t>International Conference and Exhibition on Biopolymers and </a:t>
            </a:r>
            <a:r>
              <a:rPr lang="en-US" sz="1100" dirty="0" err="1" smtClean="0">
                <a:solidFill>
                  <a:srgbClr val="51260B"/>
                </a:solidFill>
                <a:latin typeface="+mj-lt"/>
              </a:rPr>
              <a:t>Bioplastics</a:t>
            </a:r>
            <a:endParaRPr lang="en-US" sz="1100" dirty="0" smtClean="0">
              <a:solidFill>
                <a:srgbClr val="51260B"/>
              </a:solidFill>
              <a:latin typeface="+mj-lt"/>
            </a:endParaRPr>
          </a:p>
          <a:p>
            <a:pPr algn="ctr"/>
            <a:r>
              <a:rPr lang="en-US" sz="1100" dirty="0" smtClean="0">
                <a:solidFill>
                  <a:srgbClr val="51260B"/>
                </a:solidFill>
                <a:latin typeface="+mj-lt"/>
              </a:rPr>
              <a:t>August 10-12, 2015</a:t>
            </a:r>
          </a:p>
          <a:p>
            <a:pPr algn="ctr"/>
            <a:r>
              <a:rPr lang="en-US" sz="1100" dirty="0" smtClean="0">
                <a:solidFill>
                  <a:srgbClr val="51260B"/>
                </a:solidFill>
                <a:latin typeface="+mj-lt"/>
              </a:rPr>
              <a:t>San Francisco, CA</a:t>
            </a:r>
            <a:endParaRPr lang="en-US" sz="1100" dirty="0">
              <a:solidFill>
                <a:srgbClr val="51260B"/>
              </a:solidFill>
              <a:latin typeface="+mj-lt"/>
            </a:endParaRPr>
          </a:p>
          <a:p>
            <a:endParaRPr lang="en-US" dirty="0">
              <a:solidFill>
                <a:srgbClr val="51260B"/>
              </a:solidFill>
            </a:endParaRPr>
          </a:p>
        </p:txBody>
      </p:sp>
      <p:pic>
        <p:nvPicPr>
          <p:cNvPr id="6" name="Picture 5" descr="Screen Shot 2015-08-04 at 2.26.34 PM.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19050" y="3914072"/>
            <a:ext cx="2088249" cy="2046992"/>
          </a:xfrm>
          <a:prstGeom prst="rect">
            <a:avLst/>
          </a:prstGeom>
        </p:spPr>
      </p:pic>
      <p:pic>
        <p:nvPicPr>
          <p:cNvPr id="7" name="Picture 6" descr="Screen Shot 2015-08-04 at 2.27.17 PM.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21324" y="1657539"/>
            <a:ext cx="3379357" cy="2304861"/>
          </a:xfrm>
          <a:prstGeom prst="rect">
            <a:avLst/>
          </a:prstGeom>
        </p:spPr>
      </p:pic>
      <p:sp>
        <p:nvSpPr>
          <p:cNvPr id="8" name="TextBox 7"/>
          <p:cNvSpPr txBox="1"/>
          <p:nvPr/>
        </p:nvSpPr>
        <p:spPr>
          <a:xfrm>
            <a:off x="7569199" y="4021266"/>
            <a:ext cx="1574801" cy="1754327"/>
          </a:xfrm>
          <a:prstGeom prst="rect">
            <a:avLst/>
          </a:prstGeom>
          <a:noFill/>
        </p:spPr>
        <p:txBody>
          <a:bodyPr wrap="square" rtlCol="0">
            <a:spAutoFit/>
          </a:bodyPr>
          <a:lstStyle/>
          <a:p>
            <a:r>
              <a:rPr lang="en-US" sz="1200" dirty="0" smtClean="0">
                <a:latin typeface="+mj-lt"/>
              </a:rPr>
              <a:t>Above: Waste </a:t>
            </a:r>
            <a:r>
              <a:rPr lang="en-US" sz="1200" dirty="0" err="1" smtClean="0">
                <a:latin typeface="+mj-lt"/>
              </a:rPr>
              <a:t>glycerine</a:t>
            </a:r>
            <a:r>
              <a:rPr lang="en-US" sz="1200" dirty="0" smtClean="0">
                <a:latin typeface="+mj-lt"/>
              </a:rPr>
              <a:t> bottoms from Renewable Energy Group in Danville, IL. Left: glycerol and free fatty acids separated from </a:t>
            </a:r>
            <a:r>
              <a:rPr lang="en-US" sz="1200" dirty="0" err="1" smtClean="0">
                <a:latin typeface="+mj-lt"/>
              </a:rPr>
              <a:t>glycerine</a:t>
            </a:r>
            <a:r>
              <a:rPr lang="en-US" sz="1200" dirty="0" smtClean="0">
                <a:latin typeface="+mj-lt"/>
              </a:rPr>
              <a:t> bottoms</a:t>
            </a:r>
            <a:endParaRPr lang="en-US" sz="1200" dirty="0">
              <a:latin typeface="+mj-lt"/>
            </a:endParaRPr>
          </a:p>
        </p:txBody>
      </p:sp>
    </p:spTree>
    <p:extLst>
      <p:ext uri="{BB962C8B-B14F-4D97-AF65-F5344CB8AC3E}">
        <p14:creationId xmlns:p14="http://schemas.microsoft.com/office/powerpoint/2010/main" val="6595364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207437" y="928688"/>
            <a:ext cx="8229600" cy="639763"/>
          </a:xfrm>
        </p:spPr>
        <p:txBody>
          <a:bodyPr anchor="t"/>
          <a:lstStyle/>
          <a:p>
            <a:pPr algn="l" eaLnBrk="1" hangingPunct="1"/>
            <a:r>
              <a:rPr lang="en-US" sz="3200" dirty="0" smtClean="0"/>
              <a:t>Growth characterization: </a:t>
            </a:r>
            <a:r>
              <a:rPr lang="en-US" sz="3200" i="1" dirty="0" smtClean="0"/>
              <a:t>P. putida </a:t>
            </a:r>
            <a:r>
              <a:rPr lang="en-US" sz="3200" dirty="0" smtClean="0"/>
              <a:t>LS46</a:t>
            </a:r>
            <a:br>
              <a:rPr lang="en-US" sz="3200" dirty="0" smtClean="0"/>
            </a:br>
            <a:r>
              <a:rPr lang="en-US" sz="3200" dirty="0"/>
              <a:t/>
            </a:r>
            <a:br>
              <a:rPr lang="en-US" sz="3200" dirty="0"/>
            </a:br>
            <a:endParaRPr lang="en-US" sz="3200" dirty="0" smtClean="0"/>
          </a:p>
        </p:txBody>
      </p:sp>
      <p:graphicFrame>
        <p:nvGraphicFramePr>
          <p:cNvPr id="6" name="Table 5"/>
          <p:cNvGraphicFramePr>
            <a:graphicFrameLocks noGrp="1"/>
          </p:cNvGraphicFramePr>
          <p:nvPr>
            <p:extLst>
              <p:ext uri="{D42A27DB-BD31-4B8C-83A1-F6EECF244321}">
                <p14:modId xmlns:p14="http://schemas.microsoft.com/office/powerpoint/2010/main" val="3024823188"/>
              </p:ext>
            </p:extLst>
          </p:nvPr>
        </p:nvGraphicFramePr>
        <p:xfrm>
          <a:off x="249762" y="2712058"/>
          <a:ext cx="8573354" cy="2800654"/>
        </p:xfrm>
        <a:graphic>
          <a:graphicData uri="http://schemas.openxmlformats.org/drawingml/2006/table">
            <a:tbl>
              <a:tblPr/>
              <a:tblGrid>
                <a:gridCol w="2315638"/>
                <a:gridCol w="1065047"/>
                <a:gridCol w="847536"/>
                <a:gridCol w="954761"/>
                <a:gridCol w="818365"/>
                <a:gridCol w="779395"/>
                <a:gridCol w="857338"/>
                <a:gridCol w="935274"/>
              </a:tblGrid>
              <a:tr h="236275">
                <a:tc>
                  <a:txBody>
                    <a:bodyPr/>
                    <a:lstStyle/>
                    <a:p>
                      <a:pPr algn="ctr" fontAlgn="b"/>
                      <a:r>
                        <a:rPr lang="en-US" sz="1600" b="1" i="0" u="none" strike="noStrike" dirty="0">
                          <a:solidFill>
                            <a:schemeClr val="bg1"/>
                          </a:solidFill>
                          <a:effectLst/>
                          <a:latin typeface="Arial"/>
                          <a:cs typeface="Arial"/>
                        </a:rPr>
                        <a:t>Substrate</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2">
                        <a:lumMod val="75000"/>
                      </a:schemeClr>
                    </a:solidFill>
                  </a:tcPr>
                </a:tc>
                <a:tc>
                  <a:txBody>
                    <a:bodyPr/>
                    <a:lstStyle/>
                    <a:p>
                      <a:pPr algn="ctr" fontAlgn="b"/>
                      <a:r>
                        <a:rPr lang="en-US" sz="1600" b="1" i="0" u="none" strike="noStrike" dirty="0" smtClean="0">
                          <a:solidFill>
                            <a:schemeClr val="bg1"/>
                          </a:solidFill>
                          <a:effectLst/>
                          <a:latin typeface="Arial"/>
                          <a:cs typeface="Arial"/>
                        </a:rPr>
                        <a:t>Biomass</a:t>
                      </a:r>
                      <a:endParaRPr lang="en-US" sz="1600" b="1" i="0" u="none" strike="noStrike" dirty="0">
                        <a:solidFill>
                          <a:schemeClr val="bg1"/>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2">
                        <a:lumMod val="75000"/>
                      </a:schemeClr>
                    </a:solidFill>
                  </a:tcPr>
                </a:tc>
                <a:tc>
                  <a:txBody>
                    <a:bodyPr/>
                    <a:lstStyle/>
                    <a:p>
                      <a:pPr algn="ctr" fontAlgn="b"/>
                      <a:r>
                        <a:rPr lang="en-US" sz="1600" b="1" i="0" u="none" strike="noStrike" dirty="0" smtClean="0">
                          <a:solidFill>
                            <a:schemeClr val="bg1"/>
                          </a:solidFill>
                          <a:effectLst/>
                          <a:latin typeface="Arial"/>
                          <a:cs typeface="Arial"/>
                        </a:rPr>
                        <a:t>% PHA</a:t>
                      </a:r>
                      <a:endParaRPr lang="en-US" sz="1600" b="1" i="0" u="none" strike="noStrike" dirty="0">
                        <a:solidFill>
                          <a:schemeClr val="bg1"/>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2">
                        <a:lumMod val="75000"/>
                      </a:schemeClr>
                    </a:solidFill>
                  </a:tcPr>
                </a:tc>
                <a:tc gridSpan="5">
                  <a:txBody>
                    <a:bodyPr/>
                    <a:lstStyle/>
                    <a:p>
                      <a:pPr algn="ctr" fontAlgn="b"/>
                      <a:r>
                        <a:rPr lang="en-US" sz="1600" b="1" i="0" u="none" strike="noStrike" dirty="0">
                          <a:solidFill>
                            <a:schemeClr val="bg1"/>
                          </a:solidFill>
                          <a:effectLst/>
                          <a:latin typeface="Arial"/>
                          <a:cs typeface="Arial"/>
                        </a:rPr>
                        <a:t>Monomer Composition</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2">
                        <a:lumMod val="7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36275">
                <a:tc>
                  <a:txBody>
                    <a:bodyPr/>
                    <a:lstStyle/>
                    <a:p>
                      <a:pPr algn="l" fontAlgn="b"/>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2">
                        <a:lumMod val="20000"/>
                        <a:lumOff val="80000"/>
                      </a:schemeClr>
                    </a:solidFill>
                  </a:tcPr>
                </a:tc>
                <a:tc>
                  <a:txBody>
                    <a:bodyPr/>
                    <a:lstStyle/>
                    <a:p>
                      <a:pPr algn="ctr" fontAlgn="b"/>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2">
                        <a:lumMod val="20000"/>
                        <a:lumOff val="80000"/>
                      </a:schemeClr>
                    </a:solidFill>
                  </a:tcPr>
                </a:tc>
                <a:tc>
                  <a:txBody>
                    <a:bodyPr/>
                    <a:lstStyle/>
                    <a:p>
                      <a:pPr algn="ctr" fontAlgn="b"/>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2">
                        <a:lumMod val="20000"/>
                        <a:lumOff val="80000"/>
                      </a:schemeClr>
                    </a:solidFill>
                  </a:tcPr>
                </a:tc>
                <a:tc>
                  <a:txBody>
                    <a:bodyPr/>
                    <a:lstStyle/>
                    <a:p>
                      <a:pPr algn="ctr" fontAlgn="b"/>
                      <a:r>
                        <a:rPr lang="en-US" sz="1600" b="0" i="0" u="none" strike="noStrike" dirty="0">
                          <a:solidFill>
                            <a:srgbClr val="000000"/>
                          </a:solidFill>
                          <a:effectLst/>
                          <a:latin typeface="Arial"/>
                          <a:cs typeface="Arial"/>
                        </a:rPr>
                        <a:t>%C6</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2">
                        <a:lumMod val="20000"/>
                        <a:lumOff val="80000"/>
                      </a:schemeClr>
                    </a:solidFill>
                  </a:tcPr>
                </a:tc>
                <a:tc>
                  <a:txBody>
                    <a:bodyPr/>
                    <a:lstStyle/>
                    <a:p>
                      <a:pPr algn="ctr" fontAlgn="b"/>
                      <a:r>
                        <a:rPr lang="en-US" sz="1600" b="0" i="0" u="none" strike="noStrike" dirty="0">
                          <a:solidFill>
                            <a:srgbClr val="000000"/>
                          </a:solidFill>
                          <a:effectLst/>
                          <a:latin typeface="Arial"/>
                          <a:cs typeface="Arial"/>
                        </a:rPr>
                        <a:t>%C8</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2">
                        <a:lumMod val="20000"/>
                        <a:lumOff val="80000"/>
                      </a:schemeClr>
                    </a:solidFill>
                  </a:tcPr>
                </a:tc>
                <a:tc>
                  <a:txBody>
                    <a:bodyPr/>
                    <a:lstStyle/>
                    <a:p>
                      <a:pPr algn="ctr" fontAlgn="b"/>
                      <a:r>
                        <a:rPr lang="en-US" sz="1600" b="0" i="0" u="none" strike="noStrike" dirty="0">
                          <a:solidFill>
                            <a:srgbClr val="000000"/>
                          </a:solidFill>
                          <a:effectLst/>
                          <a:latin typeface="Arial"/>
                          <a:cs typeface="Arial"/>
                        </a:rPr>
                        <a:t>%C10</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2">
                        <a:lumMod val="20000"/>
                        <a:lumOff val="80000"/>
                      </a:schemeClr>
                    </a:solidFill>
                  </a:tcPr>
                </a:tc>
                <a:tc>
                  <a:txBody>
                    <a:bodyPr/>
                    <a:lstStyle/>
                    <a:p>
                      <a:pPr algn="ctr" fontAlgn="b"/>
                      <a:r>
                        <a:rPr lang="en-US" sz="1600" b="0" i="0" u="none" strike="noStrike" dirty="0">
                          <a:solidFill>
                            <a:srgbClr val="000000"/>
                          </a:solidFill>
                          <a:effectLst/>
                          <a:latin typeface="Arial"/>
                          <a:cs typeface="Arial"/>
                        </a:rPr>
                        <a:t>%C12</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2">
                        <a:lumMod val="20000"/>
                        <a:lumOff val="80000"/>
                      </a:schemeClr>
                    </a:solidFill>
                  </a:tcPr>
                </a:tc>
                <a:tc>
                  <a:txBody>
                    <a:bodyPr/>
                    <a:lstStyle/>
                    <a:p>
                      <a:pPr algn="ctr" fontAlgn="b"/>
                      <a:r>
                        <a:rPr lang="en-US" sz="1600" b="0" i="0" u="none" strike="noStrike" dirty="0">
                          <a:solidFill>
                            <a:srgbClr val="000000"/>
                          </a:solidFill>
                          <a:effectLst/>
                          <a:latin typeface="Arial"/>
                          <a:cs typeface="Arial"/>
                        </a:rPr>
                        <a:t>%C14</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2">
                        <a:lumMod val="20000"/>
                        <a:lumOff val="80000"/>
                      </a:schemeClr>
                    </a:solidFill>
                  </a:tcPr>
                </a:tc>
              </a:tr>
              <a:tr h="236275">
                <a:tc>
                  <a:txBody>
                    <a:bodyPr/>
                    <a:lstStyle/>
                    <a:p>
                      <a:pPr algn="l" fontAlgn="b"/>
                      <a:r>
                        <a:rPr lang="en-US" sz="1600" b="0" i="0" u="none" strike="noStrike" dirty="0" smtClean="0">
                          <a:solidFill>
                            <a:srgbClr val="000000"/>
                          </a:solidFill>
                          <a:effectLst/>
                          <a:latin typeface="Arial"/>
                          <a:cs typeface="Arial"/>
                        </a:rPr>
                        <a:t>Glucose </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a:r>
                        <a:rPr lang="en-US" sz="1600" dirty="0" smtClean="0">
                          <a:latin typeface="Arial"/>
                          <a:cs typeface="Arial"/>
                        </a:rPr>
                        <a:t>3.3</a:t>
                      </a:r>
                      <a:endParaRPr lang="en-US" sz="1600" dirty="0">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smtClean="0">
                          <a:solidFill>
                            <a:srgbClr val="000000"/>
                          </a:solidFill>
                          <a:effectLst/>
                          <a:latin typeface="Arial"/>
                          <a:cs typeface="Arial"/>
                        </a:rPr>
                        <a:t>20.5</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smtClean="0">
                          <a:solidFill>
                            <a:srgbClr val="000000"/>
                          </a:solidFill>
                          <a:effectLst/>
                          <a:latin typeface="Arial"/>
                          <a:cs typeface="Arial"/>
                        </a:rPr>
                        <a:t>1.1</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smtClean="0">
                          <a:solidFill>
                            <a:srgbClr val="000000"/>
                          </a:solidFill>
                          <a:effectLst/>
                          <a:latin typeface="Arial"/>
                          <a:cs typeface="Arial"/>
                        </a:rPr>
                        <a:t>14.7</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1" i="0" u="none" strike="noStrike" dirty="0" smtClean="0">
                          <a:solidFill>
                            <a:srgbClr val="FF0000"/>
                          </a:solidFill>
                          <a:effectLst/>
                          <a:latin typeface="Arial"/>
                          <a:cs typeface="Arial"/>
                        </a:rPr>
                        <a:t>68.9</a:t>
                      </a:r>
                      <a:endParaRPr lang="en-US" sz="1600" b="1" i="0" u="none" strike="noStrike" dirty="0">
                        <a:solidFill>
                          <a:srgbClr val="FF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smtClean="0">
                          <a:solidFill>
                            <a:srgbClr val="000000"/>
                          </a:solidFill>
                          <a:effectLst/>
                          <a:latin typeface="Arial"/>
                          <a:cs typeface="Arial"/>
                        </a:rPr>
                        <a:t>6.3</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err="1" smtClean="0">
                          <a:solidFill>
                            <a:srgbClr val="000000"/>
                          </a:solidFill>
                          <a:effectLst/>
                          <a:latin typeface="Arial"/>
                          <a:cs typeface="Arial"/>
                        </a:rPr>
                        <a:t>n.d.</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r>
              <a:tr h="236275">
                <a:tc>
                  <a:txBody>
                    <a:bodyPr/>
                    <a:lstStyle/>
                    <a:p>
                      <a:pPr algn="l" fontAlgn="b"/>
                      <a:r>
                        <a:rPr lang="en-US" sz="1600" b="0" i="0" u="none" strike="noStrike" dirty="0" smtClean="0">
                          <a:solidFill>
                            <a:srgbClr val="000000"/>
                          </a:solidFill>
                          <a:effectLst/>
                          <a:latin typeface="Arial"/>
                          <a:cs typeface="Arial"/>
                        </a:rPr>
                        <a:t>Hexanoic Acid </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a:r>
                        <a:rPr lang="en-US" sz="1600" dirty="0" smtClean="0">
                          <a:latin typeface="Arial"/>
                          <a:cs typeface="Arial"/>
                        </a:rPr>
                        <a:t>2.2</a:t>
                      </a:r>
                      <a:endParaRPr lang="en-US" sz="1600" dirty="0">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smtClean="0">
                          <a:solidFill>
                            <a:srgbClr val="000000"/>
                          </a:solidFill>
                          <a:effectLst/>
                          <a:latin typeface="Arial"/>
                          <a:cs typeface="Arial"/>
                        </a:rPr>
                        <a:t>19.1</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1" i="0" u="none" strike="noStrike" dirty="0" smtClean="0">
                          <a:solidFill>
                            <a:srgbClr val="FF0000"/>
                          </a:solidFill>
                          <a:effectLst/>
                          <a:latin typeface="Arial"/>
                          <a:cs typeface="Arial"/>
                        </a:rPr>
                        <a:t>79.0</a:t>
                      </a:r>
                      <a:endParaRPr lang="en-US" sz="1600" b="1" i="0" u="none" strike="noStrike" dirty="0">
                        <a:solidFill>
                          <a:srgbClr val="FF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smtClean="0">
                          <a:solidFill>
                            <a:srgbClr val="000000"/>
                          </a:solidFill>
                          <a:effectLst/>
                          <a:latin typeface="Arial"/>
                          <a:cs typeface="Arial"/>
                        </a:rPr>
                        <a:t>19.6</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smtClean="0">
                          <a:solidFill>
                            <a:srgbClr val="000000"/>
                          </a:solidFill>
                          <a:effectLst/>
                          <a:latin typeface="Arial"/>
                          <a:cs typeface="Arial"/>
                        </a:rPr>
                        <a:t>1.4</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smtClean="0">
                          <a:solidFill>
                            <a:srgbClr val="000000"/>
                          </a:solidFill>
                          <a:effectLst/>
                          <a:latin typeface="Arial"/>
                          <a:cs typeface="Arial"/>
                        </a:rPr>
                        <a:t>0.0</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dirty="0" smtClean="0">
                          <a:solidFill>
                            <a:srgbClr val="000000"/>
                          </a:solidFill>
                          <a:effectLst/>
                          <a:latin typeface="+mn-lt"/>
                          <a:cs typeface="Arial"/>
                        </a:rPr>
                        <a:t>0.0</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r>
              <a:tr h="236275">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600" b="0" i="0" u="none" strike="noStrike" dirty="0" smtClean="0">
                          <a:solidFill>
                            <a:srgbClr val="000000"/>
                          </a:solidFill>
                          <a:effectLst/>
                          <a:latin typeface="Arial"/>
                          <a:cs typeface="Arial"/>
                        </a:rPr>
                        <a:t>Octanoic Acid </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a:r>
                        <a:rPr lang="en-US" sz="1600" dirty="0" smtClean="0">
                          <a:latin typeface="Arial"/>
                          <a:cs typeface="Arial"/>
                        </a:rPr>
                        <a:t>2.5</a:t>
                      </a:r>
                      <a:endParaRPr lang="en-US" sz="1600" dirty="0">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smtClean="0">
                          <a:solidFill>
                            <a:srgbClr val="000000"/>
                          </a:solidFill>
                          <a:effectLst/>
                          <a:latin typeface="Arial"/>
                          <a:cs typeface="Arial"/>
                        </a:rPr>
                        <a:t>48.9</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a:solidFill>
                            <a:srgbClr val="000000"/>
                          </a:solidFill>
                          <a:effectLst/>
                          <a:latin typeface="Arial"/>
                          <a:cs typeface="Arial"/>
                        </a:rPr>
                        <a:t>6.5</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1" i="0" u="none" strike="noStrike" dirty="0">
                          <a:solidFill>
                            <a:srgbClr val="FF0000"/>
                          </a:solidFill>
                          <a:effectLst/>
                          <a:latin typeface="Arial"/>
                          <a:cs typeface="Arial"/>
                        </a:rPr>
                        <a:t>92</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a:solidFill>
                            <a:srgbClr val="000000"/>
                          </a:solidFill>
                          <a:effectLst/>
                          <a:latin typeface="Arial"/>
                          <a:cs typeface="Arial"/>
                        </a:rPr>
                        <a:t>1.5</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smtClean="0">
                          <a:solidFill>
                            <a:srgbClr val="000000"/>
                          </a:solidFill>
                          <a:effectLst/>
                          <a:latin typeface="Arial"/>
                          <a:cs typeface="Arial"/>
                        </a:rPr>
                        <a:t>0.0</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dirty="0" smtClean="0">
                          <a:solidFill>
                            <a:srgbClr val="000000"/>
                          </a:solidFill>
                          <a:effectLst/>
                          <a:latin typeface="+mn-lt"/>
                          <a:cs typeface="Arial"/>
                        </a:rPr>
                        <a:t>0.0</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r>
              <a:tr h="236275">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latin typeface="Arial"/>
                          <a:cs typeface="Arial"/>
                        </a:rPr>
                        <a:t>Nonanoic </a:t>
                      </a:r>
                      <a:r>
                        <a:rPr lang="en-US" sz="1600" b="0" i="0" u="none" strike="noStrike" dirty="0" smtClean="0">
                          <a:solidFill>
                            <a:srgbClr val="000000"/>
                          </a:solidFill>
                          <a:effectLst/>
                          <a:latin typeface="Arial"/>
                          <a:cs typeface="Arial"/>
                        </a:rPr>
                        <a:t>Acid </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a:r>
                        <a:rPr lang="en-US" sz="1600" dirty="0" smtClean="0">
                          <a:latin typeface="Arial"/>
                          <a:cs typeface="Arial"/>
                        </a:rPr>
                        <a:t>2.4</a:t>
                      </a:r>
                      <a:endParaRPr lang="en-US" sz="1600" dirty="0">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smtClean="0">
                          <a:solidFill>
                            <a:srgbClr val="000000"/>
                          </a:solidFill>
                          <a:effectLst/>
                          <a:latin typeface="Arial"/>
                          <a:cs typeface="Arial"/>
                        </a:rPr>
                        <a:t>28.1</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gridSpan="5">
                  <a:txBody>
                    <a:bodyPr/>
                    <a:lstStyle/>
                    <a:p>
                      <a:pPr algn="ctr" fontAlgn="b"/>
                      <a:r>
                        <a:rPr lang="en-US" sz="1600" b="0" i="0" u="none" strike="noStrike" dirty="0" smtClean="0">
                          <a:solidFill>
                            <a:schemeClr val="tx1"/>
                          </a:solidFill>
                          <a:effectLst/>
                          <a:latin typeface="+mn-lt"/>
                          <a:cs typeface="Arial"/>
                        </a:rPr>
                        <a:t>28.0% C</a:t>
                      </a:r>
                      <a:r>
                        <a:rPr lang="en-US" sz="1600" b="0" i="0" u="none" strike="noStrike" dirty="0" smtClean="0">
                          <a:solidFill>
                            <a:srgbClr val="000000"/>
                          </a:solidFill>
                          <a:effectLst/>
                          <a:latin typeface="+mn-lt"/>
                          <a:cs typeface="Arial"/>
                        </a:rPr>
                        <a:t>7</a:t>
                      </a:r>
                      <a:r>
                        <a:rPr lang="en-US" sz="1600" b="1" i="0" u="none" strike="noStrike" dirty="0" smtClean="0">
                          <a:solidFill>
                            <a:srgbClr val="000000"/>
                          </a:solidFill>
                          <a:effectLst/>
                          <a:latin typeface="+mn-lt"/>
                          <a:cs typeface="Arial"/>
                        </a:rPr>
                        <a:t>, </a:t>
                      </a:r>
                      <a:r>
                        <a:rPr lang="en-US" sz="1600" b="1" i="0" u="none" strike="noStrike" dirty="0" smtClean="0">
                          <a:solidFill>
                            <a:srgbClr val="FF0000"/>
                          </a:solidFill>
                          <a:effectLst/>
                          <a:latin typeface="+mn-lt"/>
                          <a:cs typeface="Arial"/>
                        </a:rPr>
                        <a:t>72% C9</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hMerge="1">
                  <a:txBody>
                    <a:bodyPr/>
                    <a:lstStyle/>
                    <a:p>
                      <a:pPr algn="ctr" fontAlgn="b"/>
                      <a:endParaRPr lang="en-US" sz="11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hMerge="1">
                  <a:txBody>
                    <a:bodyPr/>
                    <a:lstStyle/>
                    <a:p>
                      <a:pPr algn="ctr" fontAlgn="b"/>
                      <a:endParaRPr lang="en-US" sz="11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hMerge="1">
                  <a:txBody>
                    <a:bodyPr/>
                    <a:lstStyle/>
                    <a:p>
                      <a:pPr algn="ctr" fontAlgn="b"/>
                      <a:endParaRPr lang="en-US" sz="11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hMerge="1">
                  <a:txBody>
                    <a:bodyPr/>
                    <a:lstStyle/>
                    <a:p>
                      <a:pPr marL="0" marR="0" indent="0" algn="ctr" defTabSz="914400" rtl="0" eaLnBrk="1" fontAlgn="b" latinLnBrk="0" hangingPunct="1">
                        <a:lnSpc>
                          <a:spcPct val="100000"/>
                        </a:lnSpc>
                        <a:spcBef>
                          <a:spcPts val="0"/>
                        </a:spcBef>
                        <a:spcAft>
                          <a:spcPts val="0"/>
                        </a:spcAft>
                        <a:buClrTx/>
                        <a:buSzTx/>
                        <a:buFontTx/>
                        <a:buNone/>
                        <a:tabLst/>
                        <a:defRPr/>
                      </a:pPr>
                      <a:endParaRPr lang="en-US" sz="1100" b="0" i="0" u="none" strike="noStrike" dirty="0" smtClean="0">
                        <a:solidFill>
                          <a:srgbClr val="000000"/>
                        </a:solidFill>
                        <a:effectLst/>
                        <a:latin typeface="+mn-lt"/>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r>
              <a:tr h="236275">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latin typeface="Arial"/>
                          <a:cs typeface="Arial"/>
                        </a:rPr>
                        <a:t>Decanoic </a:t>
                      </a:r>
                      <a:r>
                        <a:rPr lang="en-US" sz="1600" b="0" i="0" u="none" strike="noStrike" dirty="0" smtClean="0">
                          <a:solidFill>
                            <a:srgbClr val="000000"/>
                          </a:solidFill>
                          <a:effectLst/>
                          <a:latin typeface="Arial"/>
                          <a:cs typeface="Arial"/>
                        </a:rPr>
                        <a:t>Acid </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a:r>
                        <a:rPr lang="en-US" sz="1600" dirty="0" smtClean="0">
                          <a:latin typeface="Arial"/>
                          <a:cs typeface="Arial"/>
                        </a:rPr>
                        <a:t>2.5</a:t>
                      </a:r>
                      <a:endParaRPr lang="en-US" sz="1600" dirty="0">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smtClean="0">
                          <a:solidFill>
                            <a:srgbClr val="000000"/>
                          </a:solidFill>
                          <a:effectLst/>
                          <a:latin typeface="Arial"/>
                          <a:cs typeface="Arial"/>
                        </a:rPr>
                        <a:t>33.7</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a:solidFill>
                            <a:srgbClr val="000000"/>
                          </a:solidFill>
                          <a:effectLst/>
                          <a:latin typeface="Arial"/>
                          <a:cs typeface="Arial"/>
                        </a:rPr>
                        <a:t>5.2</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1" i="0" u="none" strike="noStrike" dirty="0">
                          <a:solidFill>
                            <a:srgbClr val="FF0000"/>
                          </a:solidFill>
                          <a:effectLst/>
                          <a:latin typeface="Arial"/>
                          <a:cs typeface="Arial"/>
                        </a:rPr>
                        <a:t>57.4</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a:solidFill>
                            <a:schemeClr val="tx1"/>
                          </a:solidFill>
                          <a:effectLst/>
                          <a:latin typeface="Arial"/>
                          <a:cs typeface="Arial"/>
                        </a:rPr>
                        <a:t>37</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a:solidFill>
                            <a:srgbClr val="000000"/>
                          </a:solidFill>
                          <a:effectLst/>
                          <a:latin typeface="Arial"/>
                          <a:cs typeface="Arial"/>
                        </a:rPr>
                        <a:t>0.4</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dirty="0" smtClean="0">
                          <a:solidFill>
                            <a:srgbClr val="000000"/>
                          </a:solidFill>
                          <a:effectLst/>
                          <a:latin typeface="+mn-lt"/>
                          <a:cs typeface="Arial"/>
                        </a:rPr>
                        <a:t>0.0</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r>
              <a:tr h="472550">
                <a:tc>
                  <a:txBody>
                    <a:bodyPr/>
                    <a:lstStyle/>
                    <a:p>
                      <a:pPr algn="l" fontAlgn="b"/>
                      <a:r>
                        <a:rPr lang="en-US" sz="1600" b="0" i="0" u="none" strike="noStrike" dirty="0">
                          <a:solidFill>
                            <a:srgbClr val="000000"/>
                          </a:solidFill>
                          <a:effectLst/>
                          <a:latin typeface="Arial"/>
                          <a:cs typeface="Arial"/>
                        </a:rPr>
                        <a:t>Biodiesel </a:t>
                      </a:r>
                      <a:r>
                        <a:rPr lang="en-US" sz="1600" b="0" i="0" u="none" strike="noStrike" dirty="0" smtClean="0">
                          <a:solidFill>
                            <a:srgbClr val="000000"/>
                          </a:solidFill>
                          <a:effectLst/>
                          <a:latin typeface="Arial"/>
                          <a:cs typeface="Arial"/>
                        </a:rPr>
                        <a:t>Waste Free </a:t>
                      </a:r>
                      <a:r>
                        <a:rPr lang="en-US" sz="1600" b="0" i="0" u="none" strike="noStrike" dirty="0">
                          <a:solidFill>
                            <a:srgbClr val="000000"/>
                          </a:solidFill>
                          <a:effectLst/>
                          <a:latin typeface="Arial"/>
                          <a:cs typeface="Arial"/>
                        </a:rPr>
                        <a:t>Fatty </a:t>
                      </a:r>
                      <a:r>
                        <a:rPr lang="en-US" sz="1600" b="0" i="0" u="none" strike="noStrike" dirty="0" smtClean="0">
                          <a:solidFill>
                            <a:srgbClr val="000000"/>
                          </a:solidFill>
                          <a:effectLst/>
                          <a:latin typeface="Arial"/>
                          <a:cs typeface="Arial"/>
                        </a:rPr>
                        <a:t>Acids </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a:r>
                        <a:rPr lang="en-US" sz="1600" dirty="0" smtClean="0">
                          <a:latin typeface="Arial"/>
                          <a:cs typeface="Arial"/>
                        </a:rPr>
                        <a:t>4.6</a:t>
                      </a:r>
                      <a:endParaRPr lang="en-US" sz="1600" dirty="0">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smtClean="0">
                          <a:solidFill>
                            <a:srgbClr val="000000"/>
                          </a:solidFill>
                          <a:effectLst/>
                          <a:latin typeface="Arial"/>
                          <a:cs typeface="Arial"/>
                        </a:rPr>
                        <a:t>40.3</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a:solidFill>
                            <a:srgbClr val="000000"/>
                          </a:solidFill>
                          <a:effectLst/>
                          <a:latin typeface="Arial"/>
                          <a:cs typeface="Arial"/>
                        </a:rPr>
                        <a:t>7.7</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1" i="0" u="none" strike="noStrike" dirty="0">
                          <a:solidFill>
                            <a:srgbClr val="FF0000"/>
                          </a:solidFill>
                          <a:effectLst/>
                          <a:latin typeface="Arial"/>
                          <a:cs typeface="Arial"/>
                        </a:rPr>
                        <a:t>54.0</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a:solidFill>
                            <a:srgbClr val="000000"/>
                          </a:solidFill>
                          <a:effectLst/>
                          <a:latin typeface="Arial"/>
                          <a:cs typeface="Arial"/>
                        </a:rPr>
                        <a:t>32.0</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a:solidFill>
                            <a:srgbClr val="000000"/>
                          </a:solidFill>
                          <a:effectLst/>
                          <a:latin typeface="Arial"/>
                          <a:cs typeface="Arial"/>
                        </a:rPr>
                        <a:t>4.9</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a:solidFill>
                            <a:srgbClr val="000000"/>
                          </a:solidFill>
                          <a:effectLst/>
                          <a:latin typeface="Arial"/>
                          <a:cs typeface="Arial"/>
                        </a:rPr>
                        <a:t>1.2</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r>
              <a:tr h="264251">
                <a:tc>
                  <a:txBody>
                    <a:bodyPr/>
                    <a:lstStyle/>
                    <a:p>
                      <a:pPr algn="l" fontAlgn="b"/>
                      <a:r>
                        <a:rPr lang="en-US" sz="1600" b="0" i="0" u="none" strike="noStrike" dirty="0">
                          <a:solidFill>
                            <a:srgbClr val="000000"/>
                          </a:solidFill>
                          <a:effectLst/>
                          <a:latin typeface="Arial"/>
                          <a:cs typeface="Arial"/>
                        </a:rPr>
                        <a:t>Waste Fryer </a:t>
                      </a:r>
                      <a:r>
                        <a:rPr lang="en-US" sz="1600" b="0" i="0" u="none" strike="noStrike" dirty="0" smtClean="0">
                          <a:solidFill>
                            <a:srgbClr val="000000"/>
                          </a:solidFill>
                          <a:effectLst/>
                          <a:latin typeface="Arial"/>
                          <a:cs typeface="Arial"/>
                        </a:rPr>
                        <a:t>Oil </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a:r>
                        <a:rPr lang="en-US" sz="1600" dirty="0" smtClean="0">
                          <a:latin typeface="Arial"/>
                          <a:cs typeface="Arial"/>
                        </a:rPr>
                        <a:t>2.8</a:t>
                      </a:r>
                      <a:endParaRPr lang="en-US" sz="1600" dirty="0">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smtClean="0">
                          <a:solidFill>
                            <a:srgbClr val="000000"/>
                          </a:solidFill>
                          <a:effectLst/>
                          <a:latin typeface="Arial"/>
                          <a:cs typeface="Arial"/>
                        </a:rPr>
                        <a:t>35.0</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a:solidFill>
                            <a:srgbClr val="000000"/>
                          </a:solidFill>
                          <a:effectLst/>
                          <a:latin typeface="Arial"/>
                          <a:cs typeface="Arial"/>
                        </a:rPr>
                        <a:t>6.1</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1" i="0" u="none" strike="noStrike" dirty="0">
                          <a:solidFill>
                            <a:srgbClr val="FF0000"/>
                          </a:solidFill>
                          <a:effectLst/>
                          <a:latin typeface="Arial"/>
                          <a:cs typeface="Arial"/>
                        </a:rPr>
                        <a:t>54.9</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a:solidFill>
                            <a:srgbClr val="000000"/>
                          </a:solidFill>
                          <a:effectLst/>
                          <a:latin typeface="Arial"/>
                          <a:cs typeface="Arial"/>
                        </a:rPr>
                        <a:t>27.6</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a:solidFill>
                            <a:srgbClr val="000000"/>
                          </a:solidFill>
                          <a:effectLst/>
                          <a:latin typeface="Arial"/>
                          <a:cs typeface="Arial"/>
                        </a:rPr>
                        <a:t>4.5</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a:solidFill>
                            <a:srgbClr val="000000"/>
                          </a:solidFill>
                          <a:effectLst/>
                          <a:latin typeface="Arial"/>
                          <a:cs typeface="Arial"/>
                        </a:rPr>
                        <a:t>3.1</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r>
              <a:tr h="341843">
                <a:tc>
                  <a:txBody>
                    <a:bodyPr/>
                    <a:lstStyle/>
                    <a:p>
                      <a:pPr algn="l" fontAlgn="b"/>
                      <a:r>
                        <a:rPr lang="en-US" sz="1600" b="0" i="0" u="none" strike="noStrike" dirty="0">
                          <a:solidFill>
                            <a:srgbClr val="000000"/>
                          </a:solidFill>
                          <a:effectLst/>
                          <a:latin typeface="Arial"/>
                          <a:cs typeface="Arial"/>
                        </a:rPr>
                        <a:t>Biodiesel Waste </a:t>
                      </a:r>
                      <a:r>
                        <a:rPr lang="en-US" sz="1600" b="0" i="0" u="none" strike="noStrike" dirty="0" smtClean="0">
                          <a:solidFill>
                            <a:srgbClr val="000000"/>
                          </a:solidFill>
                          <a:effectLst/>
                          <a:latin typeface="Arial"/>
                          <a:cs typeface="Arial"/>
                        </a:rPr>
                        <a:t>Glycerol </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a:r>
                        <a:rPr lang="en-US" sz="1600" dirty="0" smtClean="0">
                          <a:latin typeface="Arial"/>
                          <a:cs typeface="Arial"/>
                        </a:rPr>
                        <a:t>4.5</a:t>
                      </a:r>
                      <a:endParaRPr lang="en-US" sz="1600" dirty="0">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smtClean="0">
                          <a:solidFill>
                            <a:srgbClr val="000000"/>
                          </a:solidFill>
                          <a:effectLst/>
                          <a:latin typeface="Arial"/>
                          <a:cs typeface="Arial"/>
                        </a:rPr>
                        <a:t>15.5</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a:solidFill>
                            <a:srgbClr val="000000"/>
                          </a:solidFill>
                          <a:effectLst/>
                          <a:latin typeface="Arial"/>
                          <a:cs typeface="Arial"/>
                        </a:rPr>
                        <a:t>4</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a:solidFill>
                            <a:srgbClr val="000000"/>
                          </a:solidFill>
                          <a:effectLst/>
                          <a:latin typeface="Arial"/>
                          <a:cs typeface="Arial"/>
                        </a:rPr>
                        <a:t>32.8</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1" i="0" u="none" strike="noStrike" dirty="0">
                          <a:solidFill>
                            <a:srgbClr val="FF0000"/>
                          </a:solidFill>
                          <a:effectLst/>
                          <a:latin typeface="Arial"/>
                          <a:cs typeface="Arial"/>
                        </a:rPr>
                        <a:t>57.4</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a:solidFill>
                            <a:srgbClr val="000000"/>
                          </a:solidFill>
                          <a:effectLst/>
                          <a:latin typeface="Arial"/>
                          <a:cs typeface="Arial"/>
                        </a:rPr>
                        <a:t>2.3</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a:solidFill>
                            <a:srgbClr val="000000"/>
                          </a:solidFill>
                          <a:effectLst/>
                          <a:latin typeface="Arial"/>
                          <a:cs typeface="Arial"/>
                        </a:rPr>
                        <a:t>0.2</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r>
            </a:tbl>
          </a:graphicData>
        </a:graphic>
      </p:graphicFrame>
      <p:sp>
        <p:nvSpPr>
          <p:cNvPr id="8" name="Text Box 8"/>
          <p:cNvSpPr txBox="1">
            <a:spLocks noChangeArrowheads="1"/>
          </p:cNvSpPr>
          <p:nvPr/>
        </p:nvSpPr>
        <p:spPr bwMode="auto">
          <a:xfrm>
            <a:off x="207437" y="1594947"/>
            <a:ext cx="8615680" cy="830997"/>
          </a:xfrm>
          <a:prstGeom prst="rect">
            <a:avLst/>
          </a:prstGeom>
          <a:solidFill>
            <a:schemeClr val="bg1"/>
          </a:solidFill>
          <a:ln w="9525" algn="ctr">
            <a:noFill/>
            <a:miter lim="800000"/>
            <a:headEnd/>
            <a:tailEnd/>
          </a:ln>
        </p:spPr>
        <p:txBody>
          <a:bodyPr wrap="square">
            <a:spAutoFit/>
          </a:bodyPr>
          <a:lstStyle/>
          <a:p>
            <a:pPr marL="285750" indent="-285750">
              <a:buFont typeface="Arial"/>
              <a:buChar char="•"/>
            </a:pPr>
            <a:r>
              <a:rPr lang="en-US" sz="1600" dirty="0" smtClean="0">
                <a:solidFill>
                  <a:srgbClr val="51260B"/>
                </a:solidFill>
                <a:latin typeface="Arial"/>
                <a:cs typeface="Arial"/>
              </a:rPr>
              <a:t>Cell </a:t>
            </a:r>
            <a:r>
              <a:rPr lang="en-US" sz="1600" dirty="0">
                <a:solidFill>
                  <a:srgbClr val="51260B"/>
                </a:solidFill>
                <a:latin typeface="Arial"/>
                <a:cs typeface="Arial"/>
              </a:rPr>
              <a:t>mass, mcl-PHA content, and monomer composition from </a:t>
            </a:r>
            <a:r>
              <a:rPr lang="en-US" sz="1600" i="1" dirty="0">
                <a:solidFill>
                  <a:srgbClr val="51260B"/>
                </a:solidFill>
                <a:latin typeface="Arial"/>
                <a:cs typeface="Arial"/>
              </a:rPr>
              <a:t>P. putida</a:t>
            </a:r>
            <a:r>
              <a:rPr lang="en-US" sz="1600" dirty="0">
                <a:solidFill>
                  <a:srgbClr val="51260B"/>
                </a:solidFill>
                <a:latin typeface="Arial"/>
                <a:cs typeface="Arial"/>
              </a:rPr>
              <a:t> LS46 grown on different low cost carbon sources in bench-</a:t>
            </a:r>
            <a:r>
              <a:rPr lang="en-US" sz="1600" dirty="0" smtClean="0">
                <a:solidFill>
                  <a:srgbClr val="51260B"/>
                </a:solidFill>
                <a:latin typeface="Arial"/>
                <a:cs typeface="Arial"/>
              </a:rPr>
              <a:t>scale batch </a:t>
            </a:r>
            <a:r>
              <a:rPr lang="en-US" sz="1600" dirty="0">
                <a:solidFill>
                  <a:srgbClr val="51260B"/>
                </a:solidFill>
                <a:latin typeface="Arial"/>
                <a:cs typeface="Arial"/>
              </a:rPr>
              <a:t>culture </a:t>
            </a:r>
            <a:r>
              <a:rPr lang="en-US" sz="1600" dirty="0" smtClean="0">
                <a:solidFill>
                  <a:srgbClr val="51260B"/>
                </a:solidFill>
                <a:latin typeface="Arial"/>
                <a:cs typeface="Arial"/>
              </a:rPr>
              <a:t>experiments. Nitrogen limitation was used as a trigger for PHA </a:t>
            </a:r>
            <a:r>
              <a:rPr lang="en-US" sz="1600" dirty="0" err="1" smtClean="0">
                <a:solidFill>
                  <a:srgbClr val="51260B"/>
                </a:solidFill>
                <a:latin typeface="Arial"/>
                <a:cs typeface="Arial"/>
              </a:rPr>
              <a:t>prodcution</a:t>
            </a:r>
            <a:endParaRPr lang="en-US" sz="1600" dirty="0" smtClean="0">
              <a:solidFill>
                <a:srgbClr val="51260B"/>
              </a:solidFill>
              <a:latin typeface="Arial"/>
              <a:cs typeface="Arial"/>
            </a:endParaRPr>
          </a:p>
        </p:txBody>
      </p:sp>
      <p:sp>
        <p:nvSpPr>
          <p:cNvPr id="9" name="TextBox 8"/>
          <p:cNvSpPr txBox="1"/>
          <p:nvPr/>
        </p:nvSpPr>
        <p:spPr>
          <a:xfrm>
            <a:off x="207437" y="2404281"/>
            <a:ext cx="8682563" cy="307777"/>
          </a:xfrm>
          <a:prstGeom prst="rect">
            <a:avLst/>
          </a:prstGeom>
          <a:noFill/>
        </p:spPr>
        <p:txBody>
          <a:bodyPr wrap="square" rtlCol="0">
            <a:spAutoFit/>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CA" sz="1400" dirty="0" smtClean="0">
                <a:ln w="0"/>
                <a:effectLst>
                  <a:outerShdw blurRad="38100" dist="19050" dir="2700000" algn="tl" rotWithShape="0">
                    <a:schemeClr val="dk1">
                      <a:alpha val="40000"/>
                    </a:schemeClr>
                  </a:outerShdw>
                </a:effectLst>
                <a:latin typeface="+mj-lt"/>
                <a:cs typeface="Arial"/>
              </a:rPr>
              <a:t>Table 1. </a:t>
            </a:r>
            <a:r>
              <a:rPr lang="en-CA" sz="1400" dirty="0" err="1" smtClean="0">
                <a:ln w="0"/>
                <a:effectLst>
                  <a:outerShdw blurRad="38100" dist="19050" dir="2700000" algn="tl" rotWithShape="0">
                    <a:schemeClr val="dk1">
                      <a:alpha val="40000"/>
                    </a:schemeClr>
                  </a:outerShdw>
                </a:effectLst>
                <a:latin typeface="+mj-lt"/>
                <a:cs typeface="Arial"/>
              </a:rPr>
              <a:t>Mcl</a:t>
            </a:r>
            <a:r>
              <a:rPr lang="en-CA" sz="1400" dirty="0">
                <a:ln w="0"/>
                <a:effectLst>
                  <a:outerShdw blurRad="38100" dist="19050" dir="2700000" algn="tl" rotWithShape="0">
                    <a:schemeClr val="dk1">
                      <a:alpha val="40000"/>
                    </a:schemeClr>
                  </a:outerShdw>
                </a:effectLst>
                <a:latin typeface="+mj-lt"/>
                <a:cs typeface="Arial"/>
              </a:rPr>
              <a:t>-PHA production by </a:t>
            </a:r>
            <a:r>
              <a:rPr lang="en-CA" sz="1400" i="1" dirty="0">
                <a:ln w="0"/>
                <a:effectLst>
                  <a:outerShdw blurRad="38100" dist="19050" dir="2700000" algn="tl" rotWithShape="0">
                    <a:schemeClr val="dk1">
                      <a:alpha val="40000"/>
                    </a:schemeClr>
                  </a:outerShdw>
                </a:effectLst>
                <a:latin typeface="+mj-lt"/>
                <a:cs typeface="Arial"/>
              </a:rPr>
              <a:t>P. </a:t>
            </a:r>
            <a:r>
              <a:rPr lang="en-CA" sz="1400" i="1" dirty="0" err="1">
                <a:ln w="0"/>
                <a:effectLst>
                  <a:outerShdw blurRad="38100" dist="19050" dir="2700000" algn="tl" rotWithShape="0">
                    <a:schemeClr val="dk1">
                      <a:alpha val="40000"/>
                    </a:schemeClr>
                  </a:outerShdw>
                </a:effectLst>
                <a:latin typeface="+mj-lt"/>
                <a:cs typeface="Arial"/>
              </a:rPr>
              <a:t>putida</a:t>
            </a:r>
            <a:r>
              <a:rPr lang="en-CA" sz="1400" i="1" dirty="0">
                <a:ln w="0"/>
                <a:effectLst>
                  <a:outerShdw blurRad="38100" dist="19050" dir="2700000" algn="tl" rotWithShape="0">
                    <a:schemeClr val="dk1">
                      <a:alpha val="40000"/>
                    </a:schemeClr>
                  </a:outerShdw>
                </a:effectLst>
                <a:latin typeface="+mj-lt"/>
                <a:cs typeface="Arial"/>
              </a:rPr>
              <a:t> </a:t>
            </a:r>
            <a:r>
              <a:rPr lang="en-CA" sz="1400" dirty="0">
                <a:ln w="0"/>
                <a:effectLst>
                  <a:outerShdw blurRad="38100" dist="19050" dir="2700000" algn="tl" rotWithShape="0">
                    <a:schemeClr val="dk1">
                      <a:alpha val="40000"/>
                    </a:schemeClr>
                  </a:outerShdw>
                </a:effectLst>
                <a:latin typeface="+mj-lt"/>
                <a:cs typeface="Arial"/>
              </a:rPr>
              <a:t>LS46 grown on different </a:t>
            </a:r>
            <a:r>
              <a:rPr lang="en-CA" sz="1400" dirty="0" smtClean="0">
                <a:ln w="0"/>
                <a:effectLst>
                  <a:outerShdw blurRad="38100" dist="19050" dir="2700000" algn="tl" rotWithShape="0">
                    <a:schemeClr val="dk1">
                      <a:alpha val="40000"/>
                    </a:schemeClr>
                  </a:outerShdw>
                </a:effectLst>
                <a:latin typeface="+mj-lt"/>
                <a:cs typeface="Arial"/>
              </a:rPr>
              <a:t>substrates in batch shaker flasks. </a:t>
            </a:r>
            <a:endParaRPr lang="en-CA" sz="1400" dirty="0">
              <a:ln w="0"/>
              <a:effectLst>
                <a:outerShdw blurRad="38100" dist="19050" dir="2700000" algn="tl" rotWithShape="0">
                  <a:schemeClr val="dk1">
                    <a:alpha val="40000"/>
                  </a:schemeClr>
                </a:outerShdw>
              </a:effectLst>
              <a:latin typeface="+mj-lt"/>
              <a:cs typeface="Arial"/>
            </a:endParaRPr>
          </a:p>
        </p:txBody>
      </p:sp>
      <p:pic>
        <p:nvPicPr>
          <p:cNvPr id="7" name="Picture 6" descr="Screen Shot 2015-08-03 at 2.30.45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 y="6112935"/>
            <a:ext cx="1734608" cy="645865"/>
          </a:xfrm>
          <a:prstGeom prst="rect">
            <a:avLst/>
          </a:prstGeom>
        </p:spPr>
      </p:pic>
      <p:sp>
        <p:nvSpPr>
          <p:cNvPr id="10" name="TextBox 9"/>
          <p:cNvSpPr txBox="1"/>
          <p:nvPr/>
        </p:nvSpPr>
        <p:spPr>
          <a:xfrm>
            <a:off x="1750545" y="6180667"/>
            <a:ext cx="5060700" cy="830997"/>
          </a:xfrm>
          <a:prstGeom prst="rect">
            <a:avLst/>
          </a:prstGeom>
          <a:noFill/>
        </p:spPr>
        <p:txBody>
          <a:bodyPr wrap="none" rtlCol="0">
            <a:spAutoFit/>
          </a:bodyPr>
          <a:lstStyle/>
          <a:p>
            <a:pPr algn="ctr"/>
            <a:r>
              <a:rPr lang="en-US" sz="1200" dirty="0">
                <a:solidFill>
                  <a:srgbClr val="51260B"/>
                </a:solidFill>
                <a:latin typeface="+mj-lt"/>
              </a:rPr>
              <a:t>International Conference and Exhibition on Biopolymers and </a:t>
            </a:r>
            <a:r>
              <a:rPr lang="en-US" sz="1200" dirty="0" smtClean="0">
                <a:solidFill>
                  <a:srgbClr val="51260B"/>
                </a:solidFill>
                <a:latin typeface="+mj-lt"/>
              </a:rPr>
              <a:t>Bioplastics</a:t>
            </a:r>
          </a:p>
          <a:p>
            <a:pPr algn="ctr"/>
            <a:r>
              <a:rPr lang="en-US" sz="1200" dirty="0" smtClean="0">
                <a:solidFill>
                  <a:srgbClr val="51260B"/>
                </a:solidFill>
                <a:latin typeface="+mj-lt"/>
              </a:rPr>
              <a:t>August 10-12, 2015</a:t>
            </a:r>
          </a:p>
          <a:p>
            <a:pPr algn="ctr"/>
            <a:r>
              <a:rPr lang="en-US" sz="1200" dirty="0" smtClean="0">
                <a:solidFill>
                  <a:srgbClr val="51260B"/>
                </a:solidFill>
                <a:latin typeface="+mj-lt"/>
              </a:rPr>
              <a:t>San Francisco, CA</a:t>
            </a:r>
            <a:endParaRPr lang="en-US" sz="1200" dirty="0">
              <a:solidFill>
                <a:srgbClr val="51260B"/>
              </a:solidFill>
              <a:latin typeface="+mj-lt"/>
            </a:endParaRPr>
          </a:p>
          <a:p>
            <a:endParaRPr lang="en-US" sz="1200" dirty="0">
              <a:solidFill>
                <a:srgbClr val="51260B"/>
              </a:solidFill>
            </a:endParaRPr>
          </a:p>
        </p:txBody>
      </p:sp>
      <p:sp>
        <p:nvSpPr>
          <p:cNvPr id="11" name="Rectangle 10"/>
          <p:cNvSpPr/>
          <p:nvPr/>
        </p:nvSpPr>
        <p:spPr>
          <a:xfrm>
            <a:off x="249762" y="5512712"/>
            <a:ext cx="8382000" cy="523220"/>
          </a:xfrm>
          <a:prstGeom prst="rect">
            <a:avLst/>
          </a:prstGeom>
        </p:spPr>
        <p:txBody>
          <a:bodyPr wrap="square">
            <a:spAutoFit/>
          </a:bodyPr>
          <a:lstStyle/>
          <a:p>
            <a:r>
              <a:rPr lang="en-CA" sz="1400" dirty="0" smtClean="0">
                <a:cs typeface="Arial"/>
              </a:rPr>
              <a:t>Polymers of different monomer composition synthesized when the bacteria are grown on different carbon sources</a:t>
            </a:r>
            <a:r>
              <a:rPr lang="en-GB" sz="1400" dirty="0" smtClean="0">
                <a:cs typeface="Arial"/>
              </a:rPr>
              <a:t>. </a:t>
            </a:r>
            <a:r>
              <a:rPr lang="en-CA" sz="1400" dirty="0" smtClean="0">
                <a:ln w="0"/>
                <a:effectLst>
                  <a:outerShdw blurRad="38100" dist="19050" dir="2700000" algn="tl" rotWithShape="0">
                    <a:schemeClr val="dk1">
                      <a:alpha val="40000"/>
                    </a:schemeClr>
                  </a:outerShdw>
                </a:effectLst>
                <a:cs typeface="Arial"/>
              </a:rPr>
              <a:t>The dominant monomer for each substrate is indicated in red (</a:t>
            </a:r>
            <a:r>
              <a:rPr lang="en-CA" sz="1400" dirty="0" err="1" smtClean="0">
                <a:ln w="0"/>
                <a:effectLst>
                  <a:outerShdw blurRad="38100" dist="19050" dir="2700000" algn="tl" rotWithShape="0">
                    <a:schemeClr val="dk1">
                      <a:alpha val="40000"/>
                    </a:schemeClr>
                  </a:outerShdw>
                </a:effectLst>
                <a:cs typeface="Arial"/>
              </a:rPr>
              <a:t>n.d</a:t>
            </a:r>
            <a:r>
              <a:rPr lang="en-CA" sz="1400" dirty="0" smtClean="0">
                <a:ln w="0"/>
                <a:effectLst>
                  <a:outerShdw blurRad="38100" dist="19050" dir="2700000" algn="tl" rotWithShape="0">
                    <a:schemeClr val="dk1">
                      <a:alpha val="40000"/>
                    </a:schemeClr>
                  </a:outerShdw>
                </a:effectLst>
                <a:cs typeface="Arial"/>
              </a:rPr>
              <a:t>. – not detected).</a:t>
            </a:r>
            <a:endParaRPr lang="en-US" sz="1400" dirty="0"/>
          </a:p>
        </p:txBody>
      </p:sp>
    </p:spTree>
    <p:extLst>
      <p:ext uri="{BB962C8B-B14F-4D97-AF65-F5344CB8AC3E}">
        <p14:creationId xmlns:p14="http://schemas.microsoft.com/office/powerpoint/2010/main" val="22197429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270777" y="939006"/>
            <a:ext cx="8229600" cy="639763"/>
          </a:xfrm>
        </p:spPr>
        <p:txBody>
          <a:bodyPr anchor="t"/>
          <a:lstStyle/>
          <a:p>
            <a:pPr algn="l" eaLnBrk="1" hangingPunct="1"/>
            <a:r>
              <a:rPr lang="en-US" sz="3200" dirty="0" smtClean="0"/>
              <a:t>Scale up: effect of culture conditions</a:t>
            </a:r>
          </a:p>
        </p:txBody>
      </p:sp>
      <p:sp>
        <p:nvSpPr>
          <p:cNvPr id="6" name="Text Box 8"/>
          <p:cNvSpPr txBox="1">
            <a:spLocks noChangeArrowheads="1"/>
          </p:cNvSpPr>
          <p:nvPr/>
        </p:nvSpPr>
        <p:spPr bwMode="auto">
          <a:xfrm>
            <a:off x="255446" y="1566864"/>
            <a:ext cx="8615677" cy="1908215"/>
          </a:xfrm>
          <a:prstGeom prst="rect">
            <a:avLst/>
          </a:prstGeom>
          <a:noFill/>
          <a:ln w="9525" algn="ctr">
            <a:noFill/>
            <a:miter lim="800000"/>
            <a:headEnd/>
            <a:tailEnd/>
          </a:ln>
        </p:spPr>
        <p:txBody>
          <a:bodyPr wrap="square">
            <a:spAutoFit/>
          </a:bodyPr>
          <a:lstStyle/>
          <a:p>
            <a:r>
              <a:rPr lang="en-US" sz="2000" kern="0" dirty="0" smtClean="0">
                <a:solidFill>
                  <a:srgbClr val="51260B"/>
                </a:solidFill>
                <a:latin typeface="+mj-lt"/>
              </a:rPr>
              <a:t>Preliminary batch cultures in a stirred tank bioreactor</a:t>
            </a:r>
          </a:p>
          <a:p>
            <a:pPr marL="285750" indent="-285750">
              <a:buFont typeface="Arial"/>
              <a:buChar char="•"/>
            </a:pPr>
            <a:r>
              <a:rPr lang="en-US" sz="1600" kern="0" dirty="0" smtClean="0">
                <a:solidFill>
                  <a:srgbClr val="51260B"/>
                </a:solidFill>
                <a:latin typeface="+mj-lt"/>
              </a:rPr>
              <a:t>Starting point: try to obtain similar results to flask cultures </a:t>
            </a:r>
          </a:p>
          <a:p>
            <a:pPr marL="285750" indent="-285750">
              <a:buFont typeface="Arial"/>
              <a:buChar char="•"/>
            </a:pPr>
            <a:r>
              <a:rPr lang="en-US" sz="1600" kern="0" dirty="0">
                <a:solidFill>
                  <a:srgbClr val="51260B"/>
                </a:solidFill>
                <a:latin typeface="+mj-lt"/>
              </a:rPr>
              <a:t>G</a:t>
            </a:r>
            <a:r>
              <a:rPr lang="en-US" sz="1600" kern="0" dirty="0" smtClean="0">
                <a:solidFill>
                  <a:srgbClr val="51260B"/>
                </a:solidFill>
                <a:latin typeface="+mj-lt"/>
              </a:rPr>
              <a:t>rowth was faster in the bioreactor and PHA content was lower (DO maintained at 40%)</a:t>
            </a:r>
          </a:p>
          <a:p>
            <a:pPr marL="285750" indent="-285750">
              <a:buFont typeface="Arial"/>
              <a:buChar char="•"/>
            </a:pPr>
            <a:r>
              <a:rPr lang="en-US" sz="1600" kern="0" dirty="0" smtClean="0">
                <a:solidFill>
                  <a:srgbClr val="51260B"/>
                </a:solidFill>
                <a:latin typeface="+mj-lt"/>
              </a:rPr>
              <a:t>The C/N ratio had to be increased substantially to obtain similar PHA content to flasks</a:t>
            </a:r>
          </a:p>
          <a:p>
            <a:pPr marL="285750" indent="-285750">
              <a:buFont typeface="Arial"/>
              <a:buChar char="•"/>
            </a:pPr>
            <a:r>
              <a:rPr lang="en-US" sz="1600" kern="0" dirty="0" smtClean="0">
                <a:solidFill>
                  <a:srgbClr val="51260B"/>
                </a:solidFill>
                <a:latin typeface="+mj-lt"/>
              </a:rPr>
              <a:t>This suggested O</a:t>
            </a:r>
            <a:r>
              <a:rPr lang="en-US" sz="1600" kern="0" baseline="-25000" dirty="0" smtClean="0">
                <a:solidFill>
                  <a:srgbClr val="51260B"/>
                </a:solidFill>
                <a:latin typeface="+mj-lt"/>
              </a:rPr>
              <a:t>2</a:t>
            </a:r>
            <a:r>
              <a:rPr lang="en-US" sz="1600" kern="0" dirty="0" smtClean="0">
                <a:solidFill>
                  <a:srgbClr val="51260B"/>
                </a:solidFill>
                <a:latin typeface="+mj-lt"/>
              </a:rPr>
              <a:t> limitation was playing a role in inducing PHA synthesis in flasks (when grown on fatty acids)</a:t>
            </a:r>
          </a:p>
          <a:p>
            <a:endParaRPr lang="en-US" sz="1800" dirty="0">
              <a:latin typeface="+mj-lt"/>
            </a:endParaRPr>
          </a:p>
        </p:txBody>
      </p:sp>
      <p:pic>
        <p:nvPicPr>
          <p:cNvPr id="5" name="Picture 4" descr="DSC01005.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78962" y="3352800"/>
            <a:ext cx="3495139" cy="2621354"/>
          </a:xfrm>
          <a:prstGeom prst="rect">
            <a:avLst/>
          </a:prstGeom>
        </p:spPr>
      </p:pic>
      <p:pic>
        <p:nvPicPr>
          <p:cNvPr id="7" name="Picture 6" descr="Screen Shot 2015-08-03 at 2.30.45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5" y="6096002"/>
            <a:ext cx="1734608" cy="645865"/>
          </a:xfrm>
          <a:prstGeom prst="rect">
            <a:avLst/>
          </a:prstGeom>
        </p:spPr>
      </p:pic>
      <p:sp>
        <p:nvSpPr>
          <p:cNvPr id="8" name="TextBox 7"/>
          <p:cNvSpPr txBox="1"/>
          <p:nvPr/>
        </p:nvSpPr>
        <p:spPr>
          <a:xfrm>
            <a:off x="1953713" y="6180667"/>
            <a:ext cx="4654364" cy="969496"/>
          </a:xfrm>
          <a:prstGeom prst="rect">
            <a:avLst/>
          </a:prstGeom>
          <a:noFill/>
        </p:spPr>
        <p:txBody>
          <a:bodyPr wrap="none" rtlCol="0">
            <a:spAutoFit/>
          </a:bodyPr>
          <a:lstStyle/>
          <a:p>
            <a:pPr algn="ctr"/>
            <a:r>
              <a:rPr lang="en-US" sz="1100" dirty="0">
                <a:solidFill>
                  <a:srgbClr val="51260B"/>
                </a:solidFill>
                <a:latin typeface="+mj-lt"/>
              </a:rPr>
              <a:t>International Conference and Exhibition on Biopolymers and </a:t>
            </a:r>
            <a:r>
              <a:rPr lang="en-US" sz="1100" dirty="0" smtClean="0">
                <a:solidFill>
                  <a:srgbClr val="51260B"/>
                </a:solidFill>
                <a:latin typeface="+mj-lt"/>
              </a:rPr>
              <a:t>Bioplastics</a:t>
            </a:r>
          </a:p>
          <a:p>
            <a:pPr algn="ctr"/>
            <a:r>
              <a:rPr lang="en-US" sz="1100" dirty="0" smtClean="0">
                <a:solidFill>
                  <a:srgbClr val="51260B"/>
                </a:solidFill>
                <a:latin typeface="+mj-lt"/>
              </a:rPr>
              <a:t>August 10-12, 2015</a:t>
            </a:r>
          </a:p>
          <a:p>
            <a:pPr algn="ctr"/>
            <a:r>
              <a:rPr lang="en-US" sz="1100" dirty="0" smtClean="0">
                <a:solidFill>
                  <a:srgbClr val="51260B"/>
                </a:solidFill>
                <a:latin typeface="+mj-lt"/>
              </a:rPr>
              <a:t>San Francisco, CA</a:t>
            </a:r>
            <a:endParaRPr lang="en-US" sz="1100" dirty="0">
              <a:solidFill>
                <a:srgbClr val="51260B"/>
              </a:solidFill>
              <a:latin typeface="+mj-lt"/>
            </a:endParaRPr>
          </a:p>
          <a:p>
            <a:endParaRPr lang="en-US" dirty="0">
              <a:solidFill>
                <a:srgbClr val="51260B"/>
              </a:solidFill>
            </a:endParaRPr>
          </a:p>
        </p:txBody>
      </p:sp>
      <p:pic>
        <p:nvPicPr>
          <p:cNvPr id="4" name="Picture 3" descr="Screen Shot 2015-08-04 at 3.15.27 PM.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3470" y="3352800"/>
            <a:ext cx="3686729" cy="2621353"/>
          </a:xfrm>
          <a:prstGeom prst="rect">
            <a:avLst/>
          </a:prstGeom>
        </p:spPr>
      </p:pic>
      <p:sp>
        <p:nvSpPr>
          <p:cNvPr id="9" name="Right Arrow 8"/>
          <p:cNvSpPr/>
          <p:nvPr/>
        </p:nvSpPr>
        <p:spPr bwMode="auto">
          <a:xfrm>
            <a:off x="4191000" y="4330700"/>
            <a:ext cx="954726" cy="508000"/>
          </a:xfrm>
          <a:prstGeom prst="rightArrow">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Tree>
    <p:extLst>
      <p:ext uri="{BB962C8B-B14F-4D97-AF65-F5344CB8AC3E}">
        <p14:creationId xmlns:p14="http://schemas.microsoft.com/office/powerpoint/2010/main" val="1882870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270777" y="939006"/>
            <a:ext cx="8229600" cy="639763"/>
          </a:xfrm>
        </p:spPr>
        <p:txBody>
          <a:bodyPr anchor="t"/>
          <a:lstStyle/>
          <a:p>
            <a:pPr algn="l" eaLnBrk="1" hangingPunct="1"/>
            <a:r>
              <a:rPr lang="en-US" sz="3200" dirty="0" smtClean="0"/>
              <a:t>Scale up: effect of culture conditions</a:t>
            </a:r>
          </a:p>
        </p:txBody>
      </p:sp>
      <p:pic>
        <p:nvPicPr>
          <p:cNvPr id="2" name="Picture 1" descr="DSC01012.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38077" y="2387600"/>
            <a:ext cx="3132667" cy="2349500"/>
          </a:xfrm>
          <a:prstGeom prst="rect">
            <a:avLst/>
          </a:prstGeom>
        </p:spPr>
      </p:pic>
      <p:pic>
        <p:nvPicPr>
          <p:cNvPr id="7" name="Picture 6" descr="Screen Shot 2015-08-03 at 2.30.45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5" y="6096002"/>
            <a:ext cx="1734608" cy="645865"/>
          </a:xfrm>
          <a:prstGeom prst="rect">
            <a:avLst/>
          </a:prstGeom>
        </p:spPr>
      </p:pic>
      <p:sp>
        <p:nvSpPr>
          <p:cNvPr id="8" name="TextBox 7"/>
          <p:cNvSpPr txBox="1"/>
          <p:nvPr/>
        </p:nvSpPr>
        <p:spPr>
          <a:xfrm>
            <a:off x="1953713" y="6180667"/>
            <a:ext cx="4654364" cy="969496"/>
          </a:xfrm>
          <a:prstGeom prst="rect">
            <a:avLst/>
          </a:prstGeom>
          <a:noFill/>
        </p:spPr>
        <p:txBody>
          <a:bodyPr wrap="none" rtlCol="0">
            <a:spAutoFit/>
          </a:bodyPr>
          <a:lstStyle/>
          <a:p>
            <a:pPr algn="ctr"/>
            <a:r>
              <a:rPr lang="en-US" sz="1100" dirty="0">
                <a:solidFill>
                  <a:srgbClr val="51260B"/>
                </a:solidFill>
                <a:latin typeface="+mj-lt"/>
              </a:rPr>
              <a:t>International Conference and Exhibition on Biopolymers and </a:t>
            </a:r>
            <a:r>
              <a:rPr lang="en-US" sz="1100" dirty="0" smtClean="0">
                <a:solidFill>
                  <a:srgbClr val="51260B"/>
                </a:solidFill>
                <a:latin typeface="+mj-lt"/>
              </a:rPr>
              <a:t>Bioplastics</a:t>
            </a:r>
          </a:p>
          <a:p>
            <a:pPr algn="ctr"/>
            <a:r>
              <a:rPr lang="en-US" sz="1100" dirty="0" smtClean="0">
                <a:solidFill>
                  <a:srgbClr val="51260B"/>
                </a:solidFill>
                <a:latin typeface="+mj-lt"/>
              </a:rPr>
              <a:t>August 10-12, 2015</a:t>
            </a:r>
          </a:p>
          <a:p>
            <a:pPr algn="ctr"/>
            <a:r>
              <a:rPr lang="en-US" sz="1100" dirty="0" smtClean="0">
                <a:solidFill>
                  <a:srgbClr val="51260B"/>
                </a:solidFill>
                <a:latin typeface="+mj-lt"/>
              </a:rPr>
              <a:t>San Francisco, CA</a:t>
            </a:r>
            <a:endParaRPr lang="en-US" sz="1100" dirty="0">
              <a:solidFill>
                <a:srgbClr val="51260B"/>
              </a:solidFill>
              <a:latin typeface="+mj-lt"/>
            </a:endParaRPr>
          </a:p>
          <a:p>
            <a:endParaRPr lang="en-US" dirty="0">
              <a:solidFill>
                <a:srgbClr val="51260B"/>
              </a:solidFill>
            </a:endParaRPr>
          </a:p>
        </p:txBody>
      </p:sp>
      <p:sp>
        <p:nvSpPr>
          <p:cNvPr id="9" name="Text Box 8"/>
          <p:cNvSpPr txBox="1">
            <a:spLocks noChangeArrowheads="1"/>
          </p:cNvSpPr>
          <p:nvPr/>
        </p:nvSpPr>
        <p:spPr bwMode="auto">
          <a:xfrm>
            <a:off x="80648" y="1757363"/>
            <a:ext cx="6104252" cy="4462761"/>
          </a:xfrm>
          <a:prstGeom prst="rect">
            <a:avLst/>
          </a:prstGeom>
          <a:noFill/>
          <a:ln w="9525" algn="ctr">
            <a:noFill/>
            <a:miter lim="800000"/>
            <a:headEnd/>
            <a:tailEnd/>
          </a:ln>
        </p:spPr>
        <p:txBody>
          <a:bodyPr wrap="square">
            <a:spAutoFit/>
          </a:bodyPr>
          <a:lstStyle/>
          <a:p>
            <a:r>
              <a:rPr lang="en-US" sz="2800" kern="0" dirty="0" smtClean="0">
                <a:solidFill>
                  <a:srgbClr val="51260B"/>
                </a:solidFill>
                <a:latin typeface="+mj-lt"/>
              </a:rPr>
              <a:t>Methods:</a:t>
            </a:r>
          </a:p>
          <a:p>
            <a:pPr marL="285750" indent="-285750">
              <a:buFont typeface="Arial"/>
              <a:buChar char="•"/>
            </a:pPr>
            <a:r>
              <a:rPr lang="en-US" sz="2000" kern="0" dirty="0" smtClean="0">
                <a:solidFill>
                  <a:srgbClr val="51260B"/>
                </a:solidFill>
                <a:latin typeface="+mj-lt"/>
              </a:rPr>
              <a:t>Several batch trials were conducted with dissolved oxygen maintained at different thresholds to assess the effect on growth and PHA accumulation</a:t>
            </a:r>
          </a:p>
          <a:p>
            <a:pPr marL="742950" lvl="2" indent="-285750">
              <a:buFont typeface="Arial"/>
              <a:buChar char="•"/>
            </a:pPr>
            <a:r>
              <a:rPr lang="en-US" sz="1800" kern="0" dirty="0">
                <a:solidFill>
                  <a:srgbClr val="51260B"/>
                </a:solidFill>
                <a:latin typeface="+mj-lt"/>
              </a:rPr>
              <a:t>DO conditions tested: 40%, 10%, 1%, and 0</a:t>
            </a:r>
            <a:r>
              <a:rPr lang="en-US" sz="1800" kern="0" dirty="0" smtClean="0">
                <a:solidFill>
                  <a:srgbClr val="51260B"/>
                </a:solidFill>
                <a:latin typeface="+mj-lt"/>
              </a:rPr>
              <a:t>% </a:t>
            </a:r>
          </a:p>
          <a:p>
            <a:pPr marL="742950" lvl="1" indent="-285750">
              <a:buFont typeface="Arial"/>
              <a:buChar char="•"/>
            </a:pPr>
            <a:r>
              <a:rPr lang="en-US" sz="1800" kern="0" dirty="0">
                <a:solidFill>
                  <a:srgbClr val="51260B"/>
                </a:solidFill>
                <a:latin typeface="+mj-lt"/>
              </a:rPr>
              <a:t>Ramsay’s minimal medium with 20 </a:t>
            </a:r>
            <a:r>
              <a:rPr lang="en-US" sz="1800" kern="0" dirty="0" err="1">
                <a:solidFill>
                  <a:srgbClr val="51260B"/>
                </a:solidFill>
                <a:latin typeface="+mj-lt"/>
              </a:rPr>
              <a:t>mmol</a:t>
            </a:r>
            <a:r>
              <a:rPr lang="en-US" sz="1800" kern="0" dirty="0">
                <a:solidFill>
                  <a:srgbClr val="51260B"/>
                </a:solidFill>
                <a:latin typeface="+mj-lt"/>
              </a:rPr>
              <a:t>/L </a:t>
            </a:r>
            <a:r>
              <a:rPr lang="en-US" sz="1800" kern="0" dirty="0" err="1">
                <a:solidFill>
                  <a:srgbClr val="51260B"/>
                </a:solidFill>
                <a:latin typeface="+mj-lt"/>
              </a:rPr>
              <a:t>octanoic</a:t>
            </a:r>
            <a:r>
              <a:rPr lang="en-US" sz="1800" kern="0" dirty="0">
                <a:solidFill>
                  <a:srgbClr val="51260B"/>
                </a:solidFill>
                <a:latin typeface="+mj-lt"/>
              </a:rPr>
              <a:t> acid</a:t>
            </a:r>
          </a:p>
          <a:p>
            <a:pPr marL="742950" lvl="1" indent="-285750">
              <a:buFont typeface="Arial"/>
              <a:buChar char="•"/>
            </a:pPr>
            <a:r>
              <a:rPr lang="en-US" sz="1800" kern="0" dirty="0" smtClean="0">
                <a:solidFill>
                  <a:srgbClr val="51260B"/>
                </a:solidFill>
                <a:latin typeface="+mj-lt"/>
              </a:rPr>
              <a:t>Constant aeration </a:t>
            </a:r>
            <a:r>
              <a:rPr lang="en-US" sz="1800" kern="0" dirty="0">
                <a:solidFill>
                  <a:srgbClr val="51260B"/>
                </a:solidFill>
                <a:latin typeface="+mj-lt"/>
              </a:rPr>
              <a:t>through </a:t>
            </a:r>
            <a:r>
              <a:rPr lang="en-US" sz="1800" kern="0" dirty="0" err="1">
                <a:solidFill>
                  <a:srgbClr val="51260B"/>
                </a:solidFill>
                <a:latin typeface="+mj-lt"/>
              </a:rPr>
              <a:t>microbubblers</a:t>
            </a:r>
            <a:r>
              <a:rPr lang="en-US" sz="1800" kern="0" dirty="0">
                <a:solidFill>
                  <a:srgbClr val="51260B"/>
                </a:solidFill>
                <a:latin typeface="+mj-lt"/>
              </a:rPr>
              <a:t> at constant rate </a:t>
            </a:r>
            <a:r>
              <a:rPr lang="en-US" sz="1800" kern="0" dirty="0" smtClean="0">
                <a:solidFill>
                  <a:srgbClr val="51260B"/>
                </a:solidFill>
                <a:latin typeface="+mj-lt"/>
              </a:rPr>
              <a:t>(2 </a:t>
            </a:r>
            <a:r>
              <a:rPr lang="en-US" sz="1800" kern="0" dirty="0" err="1" smtClean="0">
                <a:solidFill>
                  <a:srgbClr val="51260B"/>
                </a:solidFill>
                <a:latin typeface="+mj-lt"/>
              </a:rPr>
              <a:t>vvm</a:t>
            </a:r>
            <a:r>
              <a:rPr lang="en-US" sz="1800" kern="0" dirty="0" smtClean="0">
                <a:solidFill>
                  <a:srgbClr val="51260B"/>
                </a:solidFill>
                <a:latin typeface="+mj-lt"/>
              </a:rPr>
              <a:t> air </a:t>
            </a:r>
            <a:r>
              <a:rPr lang="en-US" sz="1800" kern="0" dirty="0">
                <a:solidFill>
                  <a:srgbClr val="51260B"/>
                </a:solidFill>
                <a:latin typeface="+mj-lt"/>
              </a:rPr>
              <a:t>only)</a:t>
            </a:r>
          </a:p>
          <a:p>
            <a:pPr marL="742950" lvl="1" indent="-285750">
              <a:buFont typeface="Arial"/>
              <a:buChar char="•"/>
            </a:pPr>
            <a:r>
              <a:rPr lang="en-US" sz="1800" kern="0" dirty="0">
                <a:solidFill>
                  <a:srgbClr val="51260B"/>
                </a:solidFill>
                <a:latin typeface="+mj-lt"/>
              </a:rPr>
              <a:t>Dissolved oxygen maintained with mixing cascade (250-900 rpm)</a:t>
            </a:r>
          </a:p>
          <a:p>
            <a:pPr marL="742950" lvl="1" indent="-285750">
              <a:buFont typeface="Arial"/>
              <a:buChar char="•"/>
            </a:pPr>
            <a:r>
              <a:rPr lang="en-US" sz="1800" kern="0" dirty="0">
                <a:solidFill>
                  <a:srgbClr val="51260B"/>
                </a:solidFill>
                <a:latin typeface="+mj-lt"/>
              </a:rPr>
              <a:t>pH controlled at </a:t>
            </a:r>
            <a:r>
              <a:rPr lang="en-US" sz="1800" kern="0" dirty="0" smtClean="0">
                <a:solidFill>
                  <a:srgbClr val="51260B"/>
                </a:solidFill>
                <a:latin typeface="+mj-lt"/>
              </a:rPr>
              <a:t>6.5 with 14% NH</a:t>
            </a:r>
            <a:r>
              <a:rPr lang="en-US" sz="1800" kern="0" baseline="-25000" dirty="0" smtClean="0">
                <a:solidFill>
                  <a:srgbClr val="51260B"/>
                </a:solidFill>
                <a:latin typeface="+mj-lt"/>
              </a:rPr>
              <a:t>4</a:t>
            </a:r>
            <a:r>
              <a:rPr lang="en-US" sz="1800" kern="0" dirty="0" smtClean="0">
                <a:solidFill>
                  <a:srgbClr val="51260B"/>
                </a:solidFill>
                <a:latin typeface="+mj-lt"/>
              </a:rPr>
              <a:t>OH and 1 M </a:t>
            </a:r>
            <a:r>
              <a:rPr lang="en-US" sz="1800" kern="0" dirty="0" err="1" smtClean="0">
                <a:solidFill>
                  <a:srgbClr val="51260B"/>
                </a:solidFill>
                <a:latin typeface="+mj-lt"/>
              </a:rPr>
              <a:t>HCl</a:t>
            </a:r>
            <a:endParaRPr lang="en-US" sz="1800" kern="0" dirty="0">
              <a:solidFill>
                <a:srgbClr val="51260B"/>
              </a:solidFill>
              <a:latin typeface="+mj-lt"/>
            </a:endParaRPr>
          </a:p>
          <a:p>
            <a:pPr marL="285750" indent="-285750">
              <a:buFont typeface="Arial"/>
              <a:buChar char="•"/>
            </a:pPr>
            <a:endParaRPr lang="en-US" sz="1400" kern="0" dirty="0" smtClean="0">
              <a:solidFill>
                <a:srgbClr val="51260B"/>
              </a:solidFill>
              <a:latin typeface="+mj-lt"/>
            </a:endParaRPr>
          </a:p>
          <a:p>
            <a:endParaRPr lang="en-US" sz="1800" dirty="0">
              <a:latin typeface="+mj-lt"/>
            </a:endParaRPr>
          </a:p>
        </p:txBody>
      </p:sp>
      <p:sp>
        <p:nvSpPr>
          <p:cNvPr id="4" name="TextBox 3"/>
          <p:cNvSpPr txBox="1"/>
          <p:nvPr/>
        </p:nvSpPr>
        <p:spPr>
          <a:xfrm>
            <a:off x="6662404" y="4737100"/>
            <a:ext cx="1736373" cy="307777"/>
          </a:xfrm>
          <a:prstGeom prst="rect">
            <a:avLst/>
          </a:prstGeom>
          <a:noFill/>
        </p:spPr>
        <p:txBody>
          <a:bodyPr wrap="none" rtlCol="0">
            <a:spAutoFit/>
          </a:bodyPr>
          <a:lstStyle/>
          <a:p>
            <a:r>
              <a:rPr lang="en-US" sz="1400" dirty="0" smtClean="0">
                <a:latin typeface="+mj-lt"/>
              </a:rPr>
              <a:t>Pyrex </a:t>
            </a:r>
            <a:r>
              <a:rPr lang="en-US" sz="1400" dirty="0" err="1" smtClean="0">
                <a:latin typeface="+mj-lt"/>
              </a:rPr>
              <a:t>microbubbler</a:t>
            </a:r>
            <a:endParaRPr lang="en-US" sz="1400" dirty="0">
              <a:latin typeface="+mj-lt"/>
            </a:endParaRPr>
          </a:p>
        </p:txBody>
      </p:sp>
    </p:spTree>
    <p:extLst>
      <p:ext uri="{BB962C8B-B14F-4D97-AF65-F5344CB8AC3E}">
        <p14:creationId xmlns:p14="http://schemas.microsoft.com/office/powerpoint/2010/main" val="19507398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375167" y="939006"/>
            <a:ext cx="8229600" cy="639763"/>
          </a:xfrm>
        </p:spPr>
        <p:txBody>
          <a:bodyPr anchor="t"/>
          <a:lstStyle/>
          <a:p>
            <a:pPr algn="l" eaLnBrk="1" hangingPunct="1"/>
            <a:r>
              <a:rPr lang="en-US" sz="3200" dirty="0" smtClean="0"/>
              <a:t>Results: dissolved oxygen experiments</a:t>
            </a:r>
          </a:p>
        </p:txBody>
      </p:sp>
      <p:sp>
        <p:nvSpPr>
          <p:cNvPr id="8" name="TextBox 7"/>
          <p:cNvSpPr txBox="1"/>
          <p:nvPr/>
        </p:nvSpPr>
        <p:spPr>
          <a:xfrm>
            <a:off x="375166" y="5529262"/>
            <a:ext cx="8108434" cy="430887"/>
          </a:xfrm>
          <a:prstGeom prst="rect">
            <a:avLst/>
          </a:prstGeom>
          <a:noFill/>
        </p:spPr>
        <p:txBody>
          <a:bodyPr wrap="square" rtlCol="0">
            <a:spAutoFit/>
          </a:bodyPr>
          <a:lstStyle/>
          <a:p>
            <a:pPr algn="ctr"/>
            <a:r>
              <a:rPr lang="en-US" sz="1100" b="1" dirty="0" smtClean="0">
                <a:latin typeface="+mj-lt"/>
              </a:rPr>
              <a:t>Figure  2. </a:t>
            </a:r>
            <a:r>
              <a:rPr lang="en-US" sz="1100" dirty="0" smtClean="0">
                <a:latin typeface="+mj-lt"/>
              </a:rPr>
              <a:t>Growth rate (production of PHA-free biomass) as a function of </a:t>
            </a:r>
            <a:r>
              <a:rPr lang="en-US" sz="1100" dirty="0" err="1" smtClean="0">
                <a:latin typeface="+mj-lt"/>
              </a:rPr>
              <a:t>μ</a:t>
            </a:r>
            <a:r>
              <a:rPr lang="en-US" sz="1100" baseline="-25000" dirty="0" err="1" smtClean="0">
                <a:latin typeface="+mj-lt"/>
              </a:rPr>
              <a:t>max</a:t>
            </a:r>
            <a:r>
              <a:rPr lang="en-US" sz="1100" dirty="0" smtClean="0">
                <a:latin typeface="+mj-lt"/>
              </a:rPr>
              <a:t> at indicated dissolved oxygen concentration. Error bars indicate standard deviations of biological replicates</a:t>
            </a:r>
            <a:endParaRPr lang="en-US" sz="1100" dirty="0">
              <a:latin typeface="+mj-lt"/>
            </a:endParaRPr>
          </a:p>
        </p:txBody>
      </p:sp>
      <p:pic>
        <p:nvPicPr>
          <p:cNvPr id="5" name="Picture 4" descr="Screen Shot 2015-08-03 at 2.30.45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 y="6096002"/>
            <a:ext cx="1734608" cy="645865"/>
          </a:xfrm>
          <a:prstGeom prst="rect">
            <a:avLst/>
          </a:prstGeom>
        </p:spPr>
      </p:pic>
      <p:sp>
        <p:nvSpPr>
          <p:cNvPr id="6" name="TextBox 5"/>
          <p:cNvSpPr txBox="1"/>
          <p:nvPr/>
        </p:nvSpPr>
        <p:spPr>
          <a:xfrm>
            <a:off x="1953713" y="6180667"/>
            <a:ext cx="4654364" cy="969496"/>
          </a:xfrm>
          <a:prstGeom prst="rect">
            <a:avLst/>
          </a:prstGeom>
          <a:noFill/>
        </p:spPr>
        <p:txBody>
          <a:bodyPr wrap="none" rtlCol="0">
            <a:spAutoFit/>
          </a:bodyPr>
          <a:lstStyle/>
          <a:p>
            <a:pPr algn="ctr"/>
            <a:r>
              <a:rPr lang="en-US" sz="1100" dirty="0">
                <a:solidFill>
                  <a:srgbClr val="51260B"/>
                </a:solidFill>
                <a:latin typeface="+mj-lt"/>
              </a:rPr>
              <a:t>International Conference and Exhibition on Biopolymers and </a:t>
            </a:r>
            <a:r>
              <a:rPr lang="en-US" sz="1100" dirty="0" smtClean="0">
                <a:solidFill>
                  <a:srgbClr val="51260B"/>
                </a:solidFill>
                <a:latin typeface="+mj-lt"/>
              </a:rPr>
              <a:t>Bioplastics</a:t>
            </a:r>
          </a:p>
          <a:p>
            <a:pPr algn="ctr"/>
            <a:r>
              <a:rPr lang="en-US" sz="1100" dirty="0" smtClean="0">
                <a:solidFill>
                  <a:srgbClr val="51260B"/>
                </a:solidFill>
                <a:latin typeface="+mj-lt"/>
              </a:rPr>
              <a:t>August 10-12, 2015</a:t>
            </a:r>
          </a:p>
          <a:p>
            <a:pPr algn="ctr"/>
            <a:r>
              <a:rPr lang="en-US" sz="1100" dirty="0" smtClean="0">
                <a:solidFill>
                  <a:srgbClr val="51260B"/>
                </a:solidFill>
                <a:latin typeface="+mj-lt"/>
              </a:rPr>
              <a:t>San Francisco, CA</a:t>
            </a:r>
            <a:endParaRPr lang="en-US" sz="1100" dirty="0">
              <a:solidFill>
                <a:srgbClr val="51260B"/>
              </a:solidFill>
              <a:latin typeface="+mj-lt"/>
            </a:endParaRPr>
          </a:p>
          <a:p>
            <a:endParaRPr lang="en-US" dirty="0">
              <a:solidFill>
                <a:srgbClr val="51260B"/>
              </a:solidFill>
            </a:endParaRPr>
          </a:p>
        </p:txBody>
      </p:sp>
      <p:graphicFrame>
        <p:nvGraphicFramePr>
          <p:cNvPr id="9" name="Chart 8"/>
          <p:cNvGraphicFramePr>
            <a:graphicFrameLocks/>
          </p:cNvGraphicFramePr>
          <p:nvPr>
            <p:extLst>
              <p:ext uri="{D42A27DB-BD31-4B8C-83A1-F6EECF244321}">
                <p14:modId xmlns:p14="http://schemas.microsoft.com/office/powerpoint/2010/main" val="1220604906"/>
              </p:ext>
            </p:extLst>
          </p:nvPr>
        </p:nvGraphicFramePr>
        <p:xfrm>
          <a:off x="51832" y="1578769"/>
          <a:ext cx="8761967" cy="409813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3392439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377825" y="954088"/>
            <a:ext cx="8229600" cy="639763"/>
          </a:xfrm>
        </p:spPr>
        <p:txBody>
          <a:bodyPr anchor="t"/>
          <a:lstStyle/>
          <a:p>
            <a:pPr algn="l" eaLnBrk="1" hangingPunct="1"/>
            <a:r>
              <a:rPr lang="en-US" sz="3200" dirty="0" smtClean="0"/>
              <a:t>Results: dissolved oxygen experiments</a:t>
            </a:r>
          </a:p>
        </p:txBody>
      </p:sp>
      <p:sp>
        <p:nvSpPr>
          <p:cNvPr id="9" name="TextBox 8"/>
          <p:cNvSpPr txBox="1"/>
          <p:nvPr/>
        </p:nvSpPr>
        <p:spPr>
          <a:xfrm>
            <a:off x="38100" y="5656259"/>
            <a:ext cx="8953499" cy="430887"/>
          </a:xfrm>
          <a:prstGeom prst="rect">
            <a:avLst/>
          </a:prstGeom>
          <a:noFill/>
        </p:spPr>
        <p:txBody>
          <a:bodyPr wrap="square" rtlCol="0">
            <a:spAutoFit/>
          </a:bodyPr>
          <a:lstStyle/>
          <a:p>
            <a:pPr algn="ctr"/>
            <a:r>
              <a:rPr lang="en-US" sz="1100" b="1" dirty="0" smtClean="0">
                <a:latin typeface="+mj-lt"/>
              </a:rPr>
              <a:t>Figure  4</a:t>
            </a:r>
            <a:r>
              <a:rPr lang="en-US" sz="1100" dirty="0" smtClean="0">
                <a:latin typeface="+mj-lt"/>
              </a:rPr>
              <a:t>. Cell-specific productivity (mg PHA/g cells/hour) at indicated fermenter oxygenation conditions. Error bars indicate standard deviations of biological replicates.</a:t>
            </a:r>
            <a:endParaRPr lang="en-US" sz="1100" dirty="0">
              <a:latin typeface="+mj-lt"/>
            </a:endParaRPr>
          </a:p>
        </p:txBody>
      </p:sp>
      <p:pic>
        <p:nvPicPr>
          <p:cNvPr id="5" name="Picture 4" descr="Screen Shot 2015-08-03 at 2.30.45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 y="6112935"/>
            <a:ext cx="1734608" cy="645865"/>
          </a:xfrm>
          <a:prstGeom prst="rect">
            <a:avLst/>
          </a:prstGeom>
        </p:spPr>
      </p:pic>
      <p:sp>
        <p:nvSpPr>
          <p:cNvPr id="6" name="TextBox 5"/>
          <p:cNvSpPr txBox="1"/>
          <p:nvPr/>
        </p:nvSpPr>
        <p:spPr>
          <a:xfrm>
            <a:off x="1953713" y="6180667"/>
            <a:ext cx="4654364" cy="969496"/>
          </a:xfrm>
          <a:prstGeom prst="rect">
            <a:avLst/>
          </a:prstGeom>
          <a:noFill/>
        </p:spPr>
        <p:txBody>
          <a:bodyPr wrap="none" rtlCol="0">
            <a:spAutoFit/>
          </a:bodyPr>
          <a:lstStyle/>
          <a:p>
            <a:pPr algn="ctr"/>
            <a:r>
              <a:rPr lang="en-US" sz="1100" dirty="0">
                <a:solidFill>
                  <a:srgbClr val="51260B"/>
                </a:solidFill>
                <a:latin typeface="+mj-lt"/>
              </a:rPr>
              <a:t>International Conference and Exhibition on Biopolymers and </a:t>
            </a:r>
            <a:r>
              <a:rPr lang="en-US" sz="1100" dirty="0" smtClean="0">
                <a:solidFill>
                  <a:srgbClr val="51260B"/>
                </a:solidFill>
                <a:latin typeface="+mj-lt"/>
              </a:rPr>
              <a:t>Bioplastics</a:t>
            </a:r>
          </a:p>
          <a:p>
            <a:pPr algn="ctr"/>
            <a:r>
              <a:rPr lang="en-US" sz="1100" dirty="0" smtClean="0">
                <a:solidFill>
                  <a:srgbClr val="51260B"/>
                </a:solidFill>
                <a:latin typeface="+mj-lt"/>
              </a:rPr>
              <a:t>August 10-12, 2015</a:t>
            </a:r>
          </a:p>
          <a:p>
            <a:pPr algn="ctr"/>
            <a:r>
              <a:rPr lang="en-US" sz="1100" dirty="0" smtClean="0">
                <a:solidFill>
                  <a:srgbClr val="51260B"/>
                </a:solidFill>
                <a:latin typeface="+mj-lt"/>
              </a:rPr>
              <a:t>San Francisco, CA</a:t>
            </a:r>
            <a:endParaRPr lang="en-US" sz="1100" dirty="0">
              <a:solidFill>
                <a:srgbClr val="51260B"/>
              </a:solidFill>
              <a:latin typeface="+mj-lt"/>
            </a:endParaRPr>
          </a:p>
          <a:p>
            <a:endParaRPr lang="en-US" dirty="0">
              <a:solidFill>
                <a:srgbClr val="51260B"/>
              </a:solidFill>
            </a:endParaRPr>
          </a:p>
        </p:txBody>
      </p:sp>
      <p:graphicFrame>
        <p:nvGraphicFramePr>
          <p:cNvPr id="7" name="Chart 6"/>
          <p:cNvGraphicFramePr>
            <a:graphicFrameLocks/>
          </p:cNvGraphicFramePr>
          <p:nvPr>
            <p:extLst>
              <p:ext uri="{D42A27DB-BD31-4B8C-83A1-F6EECF244321}">
                <p14:modId xmlns:p14="http://schemas.microsoft.com/office/powerpoint/2010/main" val="2910782311"/>
              </p:ext>
            </p:extLst>
          </p:nvPr>
        </p:nvGraphicFramePr>
        <p:xfrm>
          <a:off x="241300" y="1485900"/>
          <a:ext cx="8750299" cy="417035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446630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314325" y="1030288"/>
            <a:ext cx="8229600" cy="639763"/>
          </a:xfrm>
        </p:spPr>
        <p:txBody>
          <a:bodyPr anchor="t"/>
          <a:lstStyle/>
          <a:p>
            <a:pPr algn="l" eaLnBrk="1" hangingPunct="1"/>
            <a:r>
              <a:rPr lang="en-US" sz="3200" dirty="0" smtClean="0"/>
              <a:t>DO Experiments: Lessons learned</a:t>
            </a:r>
          </a:p>
        </p:txBody>
      </p:sp>
      <p:sp>
        <p:nvSpPr>
          <p:cNvPr id="6" name="Text Box 8"/>
          <p:cNvSpPr txBox="1">
            <a:spLocks noChangeArrowheads="1"/>
          </p:cNvSpPr>
          <p:nvPr/>
        </p:nvSpPr>
        <p:spPr bwMode="auto">
          <a:xfrm>
            <a:off x="80648" y="1670051"/>
            <a:ext cx="8758555" cy="6155532"/>
          </a:xfrm>
          <a:prstGeom prst="rect">
            <a:avLst/>
          </a:prstGeom>
          <a:noFill/>
          <a:ln w="9525" algn="ctr">
            <a:noFill/>
            <a:miter lim="800000"/>
            <a:headEnd/>
            <a:tailEnd/>
          </a:ln>
        </p:spPr>
        <p:txBody>
          <a:bodyPr wrap="square">
            <a:spAutoFit/>
          </a:bodyPr>
          <a:lstStyle/>
          <a:p>
            <a:pPr marL="342900" indent="-342900">
              <a:buFont typeface="Arial"/>
              <a:buChar char="•"/>
            </a:pPr>
            <a:r>
              <a:rPr lang="en-US" sz="2000" kern="0" dirty="0" smtClean="0">
                <a:solidFill>
                  <a:srgbClr val="51260B"/>
                </a:solidFill>
                <a:latin typeface="+mj-lt"/>
              </a:rPr>
              <a:t>DO plays a large role in PHA production kinetics with </a:t>
            </a:r>
            <a:r>
              <a:rPr lang="en-US" sz="2000" i="1" kern="0" dirty="0" smtClean="0">
                <a:solidFill>
                  <a:srgbClr val="51260B"/>
                </a:solidFill>
                <a:latin typeface="+mj-lt"/>
              </a:rPr>
              <a:t>P. putida</a:t>
            </a:r>
          </a:p>
          <a:p>
            <a:pPr marL="800100" lvl="1" indent="-342900">
              <a:buFont typeface="Arial"/>
              <a:buChar char="•"/>
            </a:pPr>
            <a:r>
              <a:rPr lang="en-US" sz="1600" kern="0" dirty="0">
                <a:solidFill>
                  <a:srgbClr val="51260B"/>
                </a:solidFill>
                <a:latin typeface="+mj-lt"/>
              </a:rPr>
              <a:t>No significant PHA accumulation found until DO below detectable </a:t>
            </a:r>
            <a:r>
              <a:rPr lang="en-US" sz="1600" kern="0" dirty="0" smtClean="0">
                <a:solidFill>
                  <a:srgbClr val="51260B"/>
                </a:solidFill>
                <a:latin typeface="+mj-lt"/>
              </a:rPr>
              <a:t>limits with </a:t>
            </a:r>
            <a:r>
              <a:rPr lang="en-US" sz="1600" kern="0" dirty="0" err="1" smtClean="0">
                <a:solidFill>
                  <a:srgbClr val="51260B"/>
                </a:solidFill>
                <a:latin typeface="+mj-lt"/>
              </a:rPr>
              <a:t>polarographic</a:t>
            </a:r>
            <a:r>
              <a:rPr lang="en-US" sz="1600" kern="0" dirty="0" smtClean="0">
                <a:solidFill>
                  <a:srgbClr val="51260B"/>
                </a:solidFill>
                <a:latin typeface="+mj-lt"/>
              </a:rPr>
              <a:t> probe. </a:t>
            </a:r>
            <a:endParaRPr lang="en-US" sz="1600" kern="0" dirty="0">
              <a:solidFill>
                <a:srgbClr val="51260B"/>
              </a:solidFill>
              <a:latin typeface="+mj-lt"/>
            </a:endParaRPr>
          </a:p>
          <a:p>
            <a:pPr marL="800100" lvl="1" indent="-342900">
              <a:buFont typeface="Arial"/>
              <a:buChar char="•"/>
            </a:pPr>
            <a:r>
              <a:rPr lang="en-US" sz="1600" kern="0" dirty="0" err="1">
                <a:solidFill>
                  <a:srgbClr val="51260B"/>
                </a:solidFill>
                <a:latin typeface="+mj-lt"/>
              </a:rPr>
              <a:t>Microaerophilic</a:t>
            </a:r>
            <a:r>
              <a:rPr lang="en-US" sz="1600" kern="0" dirty="0">
                <a:solidFill>
                  <a:srgbClr val="51260B"/>
                </a:solidFill>
                <a:latin typeface="+mj-lt"/>
              </a:rPr>
              <a:t> conditions improved both the PHA yield and rate of PHA </a:t>
            </a:r>
            <a:r>
              <a:rPr lang="en-US" sz="1600" kern="0" dirty="0" smtClean="0">
                <a:solidFill>
                  <a:srgbClr val="51260B"/>
                </a:solidFill>
                <a:latin typeface="+mj-lt"/>
              </a:rPr>
              <a:t>production.</a:t>
            </a:r>
          </a:p>
          <a:p>
            <a:endParaRPr lang="en-US" sz="2000" i="1" kern="0" dirty="0" smtClean="0">
              <a:solidFill>
                <a:srgbClr val="51260B"/>
              </a:solidFill>
              <a:latin typeface="+mj-lt"/>
            </a:endParaRPr>
          </a:p>
          <a:p>
            <a:pPr marL="342900" indent="-342900">
              <a:buFont typeface="Arial"/>
              <a:buChar char="•"/>
            </a:pPr>
            <a:r>
              <a:rPr lang="en-US" sz="2000" kern="0" dirty="0" smtClean="0">
                <a:solidFill>
                  <a:srgbClr val="51260B"/>
                </a:solidFill>
                <a:latin typeface="+mj-lt"/>
              </a:rPr>
              <a:t>Comparing O</a:t>
            </a:r>
            <a:r>
              <a:rPr lang="en-US" sz="2000" kern="0" baseline="-25000" dirty="0" smtClean="0">
                <a:solidFill>
                  <a:srgbClr val="51260B"/>
                </a:solidFill>
                <a:latin typeface="+mj-lt"/>
              </a:rPr>
              <a:t>2</a:t>
            </a:r>
            <a:r>
              <a:rPr lang="en-US" sz="2000" kern="0" dirty="0" smtClean="0">
                <a:solidFill>
                  <a:srgbClr val="51260B"/>
                </a:solidFill>
                <a:latin typeface="+mj-lt"/>
              </a:rPr>
              <a:t> limitation with N limitation:</a:t>
            </a:r>
          </a:p>
          <a:p>
            <a:pPr marL="800100" lvl="1" indent="-342900">
              <a:buFont typeface="Arial"/>
              <a:buChar char="•"/>
            </a:pPr>
            <a:r>
              <a:rPr lang="en-US" sz="1600" kern="0" dirty="0">
                <a:solidFill>
                  <a:srgbClr val="51260B"/>
                </a:solidFill>
                <a:latin typeface="+mj-lt"/>
              </a:rPr>
              <a:t>N-limited specific productivity: </a:t>
            </a:r>
            <a:r>
              <a:rPr lang="en-US" sz="1600" kern="0" dirty="0" smtClean="0">
                <a:solidFill>
                  <a:srgbClr val="51260B"/>
                </a:solidFill>
                <a:latin typeface="+mj-lt"/>
              </a:rPr>
              <a:t>102.1 ± 24.1 </a:t>
            </a:r>
            <a:r>
              <a:rPr lang="en-US" sz="1600" kern="0" dirty="0">
                <a:solidFill>
                  <a:srgbClr val="51260B"/>
                </a:solidFill>
                <a:latin typeface="+mj-lt"/>
              </a:rPr>
              <a:t>mg PHA/g cells/</a:t>
            </a:r>
            <a:r>
              <a:rPr lang="en-US" sz="1600" kern="0" dirty="0" smtClean="0">
                <a:solidFill>
                  <a:srgbClr val="51260B"/>
                </a:solidFill>
                <a:latin typeface="+mj-lt"/>
              </a:rPr>
              <a:t>hour, no growth during accumulation phase</a:t>
            </a:r>
            <a:endParaRPr lang="en-US" sz="1600" kern="0" dirty="0">
              <a:solidFill>
                <a:srgbClr val="51260B"/>
              </a:solidFill>
              <a:latin typeface="+mj-lt"/>
            </a:endParaRPr>
          </a:p>
          <a:p>
            <a:pPr marL="800100" lvl="1" indent="-342900">
              <a:buFont typeface="Arial"/>
              <a:buChar char="•"/>
            </a:pPr>
            <a:r>
              <a:rPr lang="en-US" sz="1600" kern="0" dirty="0">
                <a:solidFill>
                  <a:srgbClr val="51260B"/>
                </a:solidFill>
                <a:latin typeface="+mj-lt"/>
              </a:rPr>
              <a:t>O</a:t>
            </a:r>
            <a:r>
              <a:rPr lang="en-US" sz="1600" kern="0" baseline="-25000" dirty="0">
                <a:solidFill>
                  <a:srgbClr val="51260B"/>
                </a:solidFill>
                <a:latin typeface="+mj-lt"/>
              </a:rPr>
              <a:t>2</a:t>
            </a:r>
            <a:r>
              <a:rPr lang="en-US" sz="1600" kern="0" dirty="0">
                <a:solidFill>
                  <a:srgbClr val="51260B"/>
                </a:solidFill>
                <a:latin typeface="+mj-lt"/>
              </a:rPr>
              <a:t> limited </a:t>
            </a:r>
            <a:r>
              <a:rPr lang="en-US" sz="1600" kern="0" dirty="0" smtClean="0">
                <a:solidFill>
                  <a:srgbClr val="51260B"/>
                </a:solidFill>
                <a:latin typeface="+mj-lt"/>
              </a:rPr>
              <a:t>cell-specific productivity</a:t>
            </a:r>
            <a:r>
              <a:rPr lang="en-US" sz="1600" kern="0" dirty="0">
                <a:solidFill>
                  <a:srgbClr val="51260B"/>
                </a:solidFill>
                <a:latin typeface="+mj-lt"/>
              </a:rPr>
              <a:t>: </a:t>
            </a:r>
            <a:r>
              <a:rPr lang="en-US" sz="1600" kern="0" dirty="0" smtClean="0">
                <a:solidFill>
                  <a:srgbClr val="51260B"/>
                </a:solidFill>
                <a:latin typeface="+mj-lt"/>
              </a:rPr>
              <a:t>185.5 ± 11.8 </a:t>
            </a:r>
            <a:r>
              <a:rPr lang="en-US" sz="1600" kern="0" dirty="0">
                <a:solidFill>
                  <a:srgbClr val="51260B"/>
                </a:solidFill>
                <a:latin typeface="+mj-lt"/>
              </a:rPr>
              <a:t>mg PHA/g cells/</a:t>
            </a:r>
            <a:r>
              <a:rPr lang="en-US" sz="1600" kern="0" dirty="0" smtClean="0">
                <a:solidFill>
                  <a:srgbClr val="51260B"/>
                </a:solidFill>
                <a:latin typeface="+mj-lt"/>
              </a:rPr>
              <a:t>hour, some growth during accumulation phase</a:t>
            </a:r>
            <a:endParaRPr lang="en-US" sz="1600" kern="0" dirty="0">
              <a:solidFill>
                <a:srgbClr val="51260B"/>
              </a:solidFill>
              <a:latin typeface="+mj-lt"/>
            </a:endParaRPr>
          </a:p>
          <a:p>
            <a:pPr marL="342900" indent="-342900">
              <a:buFont typeface="Arial"/>
              <a:buChar char="•"/>
            </a:pPr>
            <a:endParaRPr lang="en-US" sz="2000" kern="0" dirty="0" smtClean="0">
              <a:solidFill>
                <a:srgbClr val="51260B"/>
              </a:solidFill>
              <a:latin typeface="+mj-lt"/>
            </a:endParaRPr>
          </a:p>
          <a:p>
            <a:pPr marL="342900" lvl="1" indent="-342900">
              <a:buFont typeface="Arial"/>
              <a:buChar char="•"/>
            </a:pPr>
            <a:r>
              <a:rPr lang="en-US" sz="2000" kern="0" dirty="0" smtClean="0">
                <a:solidFill>
                  <a:srgbClr val="51260B"/>
                </a:solidFill>
                <a:latin typeface="+mj-lt"/>
              </a:rPr>
              <a:t>Growth and PHA accumulation can be manipulated by changing hydrodynamic conditions in the bioreactor</a:t>
            </a:r>
          </a:p>
          <a:p>
            <a:pPr marL="800100" lvl="2" indent="-342900">
              <a:buFont typeface="Arial"/>
              <a:buChar char="•"/>
            </a:pPr>
            <a:r>
              <a:rPr lang="en-US" sz="1600" kern="0" dirty="0" smtClean="0">
                <a:solidFill>
                  <a:srgbClr val="51260B"/>
                </a:solidFill>
                <a:latin typeface="+mj-lt"/>
              </a:rPr>
              <a:t>Could be useful in a fed-batch strategy, but also may have application in continuous culture. </a:t>
            </a:r>
            <a:endParaRPr lang="en-US" sz="1600" kern="0" baseline="-25000" dirty="0" smtClean="0">
              <a:solidFill>
                <a:srgbClr val="51260B"/>
              </a:solidFill>
              <a:latin typeface="+mj-lt"/>
            </a:endParaRPr>
          </a:p>
          <a:p>
            <a:pPr marL="457200" lvl="2"/>
            <a:endParaRPr lang="en-US" sz="2000" kern="0" dirty="0">
              <a:solidFill>
                <a:srgbClr val="51260B"/>
              </a:solidFill>
              <a:latin typeface="+mj-lt"/>
            </a:endParaRPr>
          </a:p>
          <a:p>
            <a:pPr marL="342900" indent="-342900">
              <a:buFont typeface="Arial"/>
              <a:buChar char="•"/>
            </a:pPr>
            <a:endParaRPr lang="en-US" sz="2000" kern="0" dirty="0" smtClean="0">
              <a:solidFill>
                <a:srgbClr val="51260B"/>
              </a:solidFill>
              <a:latin typeface="+mj-lt"/>
            </a:endParaRPr>
          </a:p>
          <a:p>
            <a:pPr marL="800100" lvl="1" indent="-342900">
              <a:buFont typeface="Arial"/>
              <a:buChar char="•"/>
            </a:pPr>
            <a:endParaRPr lang="en-US" sz="2000" kern="0" dirty="0" smtClean="0">
              <a:solidFill>
                <a:srgbClr val="51260B"/>
              </a:solidFill>
              <a:latin typeface="+mj-lt"/>
            </a:endParaRPr>
          </a:p>
          <a:p>
            <a:pPr marL="800100" lvl="1" indent="-342900">
              <a:buFont typeface="Arial"/>
              <a:buChar char="•"/>
            </a:pPr>
            <a:endParaRPr lang="en-US" sz="2000" kern="0" dirty="0" smtClean="0">
              <a:solidFill>
                <a:srgbClr val="51260B"/>
              </a:solidFill>
              <a:latin typeface="+mj-lt"/>
            </a:endParaRPr>
          </a:p>
          <a:p>
            <a:pPr lvl="1"/>
            <a:endParaRPr lang="en-US" sz="1600" kern="0" dirty="0" smtClean="0">
              <a:solidFill>
                <a:srgbClr val="51260B"/>
              </a:solidFill>
              <a:latin typeface="+mj-lt"/>
            </a:endParaRPr>
          </a:p>
          <a:p>
            <a:pPr lvl="1"/>
            <a:r>
              <a:rPr lang="en-US" sz="1600" kern="0" dirty="0" smtClean="0">
                <a:solidFill>
                  <a:srgbClr val="51260B"/>
                </a:solidFill>
                <a:latin typeface="+mj-lt"/>
              </a:rPr>
              <a:t> </a:t>
            </a:r>
          </a:p>
          <a:p>
            <a:pPr marL="342900" indent="-342900">
              <a:buFont typeface="Arial"/>
              <a:buChar char="•"/>
            </a:pPr>
            <a:endParaRPr lang="en-US" sz="1800" dirty="0">
              <a:latin typeface="+mj-lt"/>
            </a:endParaRPr>
          </a:p>
        </p:txBody>
      </p:sp>
      <p:pic>
        <p:nvPicPr>
          <p:cNvPr id="4" name="Picture 3" descr="Screen Shot 2015-08-03 at 2.30.45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 y="6096002"/>
            <a:ext cx="1734608" cy="645865"/>
          </a:xfrm>
          <a:prstGeom prst="rect">
            <a:avLst/>
          </a:prstGeom>
        </p:spPr>
      </p:pic>
      <p:sp>
        <p:nvSpPr>
          <p:cNvPr id="5" name="TextBox 4"/>
          <p:cNvSpPr txBox="1"/>
          <p:nvPr/>
        </p:nvSpPr>
        <p:spPr>
          <a:xfrm>
            <a:off x="1953713" y="6180667"/>
            <a:ext cx="4654364" cy="969496"/>
          </a:xfrm>
          <a:prstGeom prst="rect">
            <a:avLst/>
          </a:prstGeom>
          <a:noFill/>
        </p:spPr>
        <p:txBody>
          <a:bodyPr wrap="none" rtlCol="0">
            <a:spAutoFit/>
          </a:bodyPr>
          <a:lstStyle/>
          <a:p>
            <a:pPr algn="ctr"/>
            <a:r>
              <a:rPr lang="en-US" sz="1100" dirty="0">
                <a:solidFill>
                  <a:srgbClr val="51260B"/>
                </a:solidFill>
                <a:latin typeface="+mj-lt"/>
              </a:rPr>
              <a:t>International Conference and Exhibition on Biopolymers and </a:t>
            </a:r>
            <a:r>
              <a:rPr lang="en-US" sz="1100" dirty="0" smtClean="0">
                <a:solidFill>
                  <a:srgbClr val="51260B"/>
                </a:solidFill>
                <a:latin typeface="+mj-lt"/>
              </a:rPr>
              <a:t>Bioplastics</a:t>
            </a:r>
          </a:p>
          <a:p>
            <a:pPr algn="ctr"/>
            <a:r>
              <a:rPr lang="en-US" sz="1100" dirty="0" smtClean="0">
                <a:solidFill>
                  <a:srgbClr val="51260B"/>
                </a:solidFill>
                <a:latin typeface="+mj-lt"/>
              </a:rPr>
              <a:t>August 10-12, 2015</a:t>
            </a:r>
          </a:p>
          <a:p>
            <a:pPr algn="ctr"/>
            <a:r>
              <a:rPr lang="en-US" sz="1100" dirty="0" smtClean="0">
                <a:solidFill>
                  <a:srgbClr val="51260B"/>
                </a:solidFill>
                <a:latin typeface="+mj-lt"/>
              </a:rPr>
              <a:t>San Francisco, CA</a:t>
            </a:r>
            <a:endParaRPr lang="en-US" sz="1100" dirty="0">
              <a:solidFill>
                <a:srgbClr val="51260B"/>
              </a:solidFill>
              <a:latin typeface="+mj-lt"/>
            </a:endParaRPr>
          </a:p>
          <a:p>
            <a:endParaRPr lang="en-US" dirty="0">
              <a:solidFill>
                <a:srgbClr val="51260B"/>
              </a:solidFill>
            </a:endParaRPr>
          </a:p>
        </p:txBody>
      </p:sp>
    </p:spTree>
    <p:extLst>
      <p:ext uri="{BB962C8B-B14F-4D97-AF65-F5344CB8AC3E}">
        <p14:creationId xmlns:p14="http://schemas.microsoft.com/office/powerpoint/2010/main" val="36932456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100" y="947739"/>
            <a:ext cx="7772400" cy="687388"/>
          </a:xfrm>
        </p:spPr>
        <p:txBody>
          <a:bodyPr/>
          <a:lstStyle/>
          <a:p>
            <a:r>
              <a:rPr lang="en-US" sz="3200" dirty="0" smtClean="0"/>
              <a:t>Pushing forward: fed batch</a:t>
            </a:r>
            <a:endParaRPr lang="en-US" sz="3200" dirty="0"/>
          </a:p>
        </p:txBody>
      </p:sp>
      <p:graphicFrame>
        <p:nvGraphicFramePr>
          <p:cNvPr id="5" name="Content Placeholder 3"/>
          <p:cNvGraphicFramePr>
            <a:graphicFrameLocks noGrp="1"/>
          </p:cNvGraphicFramePr>
          <p:nvPr>
            <p:ph sz="half" idx="1"/>
            <p:extLst>
              <p:ext uri="{D42A27DB-BD31-4B8C-83A1-F6EECF244321}">
                <p14:modId xmlns:p14="http://schemas.microsoft.com/office/powerpoint/2010/main" val="342093295"/>
              </p:ext>
            </p:extLst>
          </p:nvPr>
        </p:nvGraphicFramePr>
        <p:xfrm>
          <a:off x="165100" y="1635127"/>
          <a:ext cx="5626100" cy="4041775"/>
        </p:xfrm>
        <a:graphic>
          <a:graphicData uri="http://schemas.openxmlformats.org/drawingml/2006/chart">
            <c:chart xmlns:c="http://schemas.openxmlformats.org/drawingml/2006/chart" xmlns:r="http://schemas.openxmlformats.org/officeDocument/2006/relationships" r:id="rId3"/>
          </a:graphicData>
        </a:graphic>
      </p:graphicFrame>
      <p:sp>
        <p:nvSpPr>
          <p:cNvPr id="7" name="Content Placeholder 2"/>
          <p:cNvSpPr txBox="1">
            <a:spLocks/>
          </p:cNvSpPr>
          <p:nvPr/>
        </p:nvSpPr>
        <p:spPr>
          <a:xfrm>
            <a:off x="5791200" y="1847851"/>
            <a:ext cx="3352800" cy="4351339"/>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j-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j-lt"/>
              </a:defRPr>
            </a:lvl2pPr>
            <a:lvl3pPr marL="1143000" indent="-228600" algn="l" rtl="0" eaLnBrk="0" fontAlgn="base" hangingPunct="0">
              <a:spcBef>
                <a:spcPct val="20000"/>
              </a:spcBef>
              <a:spcAft>
                <a:spcPct val="0"/>
              </a:spcAft>
              <a:buChar char="•"/>
              <a:defRPr sz="2400">
                <a:solidFill>
                  <a:schemeClr val="tx1"/>
                </a:solidFill>
                <a:latin typeface="+mj-lt"/>
              </a:defRPr>
            </a:lvl3pPr>
            <a:lvl4pPr marL="1600200" indent="-228600" algn="l" rtl="0" eaLnBrk="0" fontAlgn="base" hangingPunct="0">
              <a:spcBef>
                <a:spcPct val="20000"/>
              </a:spcBef>
              <a:spcAft>
                <a:spcPct val="0"/>
              </a:spcAft>
              <a:buChar char="–"/>
              <a:defRPr sz="2000">
                <a:solidFill>
                  <a:schemeClr val="tx1"/>
                </a:solidFill>
                <a:latin typeface="+mj-lt"/>
              </a:defRPr>
            </a:lvl4pPr>
            <a:lvl5pPr marL="2057400" indent="-228600" algn="l" rtl="0" eaLnBrk="0" fontAlgn="base" hangingPunct="0">
              <a:spcBef>
                <a:spcPct val="20000"/>
              </a:spcBef>
              <a:spcAft>
                <a:spcPct val="0"/>
              </a:spcAft>
              <a:buChar char="»"/>
              <a:defRPr sz="2000">
                <a:solidFill>
                  <a:schemeClr val="tx1"/>
                </a:solidFill>
                <a:latin typeface="+mj-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en-US" sz="1400" dirty="0" smtClean="0"/>
              <a:t>5 L fed-batch with </a:t>
            </a:r>
            <a:r>
              <a:rPr lang="en-US" sz="1400" dirty="0" err="1" smtClean="0"/>
              <a:t>hydrolysed</a:t>
            </a:r>
            <a:r>
              <a:rPr lang="en-US" sz="1400" dirty="0" smtClean="0"/>
              <a:t> waste fryer (canola) oil </a:t>
            </a:r>
          </a:p>
          <a:p>
            <a:r>
              <a:rPr lang="en-US" sz="1400" dirty="0" smtClean="0"/>
              <a:t>Exponential feeding of substrate based on predetermined growth rate.</a:t>
            </a:r>
          </a:p>
          <a:p>
            <a:r>
              <a:rPr lang="en-US" sz="1400" dirty="0" smtClean="0"/>
              <a:t>Nitrogen addition tied to pH control with 14% NH4OH</a:t>
            </a:r>
          </a:p>
          <a:p>
            <a:r>
              <a:rPr lang="en-US" sz="1400" dirty="0" smtClean="0"/>
              <a:t>Aeration at 2 </a:t>
            </a:r>
            <a:r>
              <a:rPr lang="en-US" sz="1400" dirty="0" err="1" smtClean="0"/>
              <a:t>vvm</a:t>
            </a:r>
            <a:r>
              <a:rPr lang="en-US" sz="1400" dirty="0" smtClean="0"/>
              <a:t> (air only) and mixing up cascade up to 1000 rpm</a:t>
            </a:r>
          </a:p>
          <a:p>
            <a:r>
              <a:rPr lang="en-US" sz="1400" dirty="0" smtClean="0"/>
              <a:t>Up to 83g/L biomass and 24 g/L PHA in 24 hours = 1g PHA/L/</a:t>
            </a:r>
            <a:r>
              <a:rPr lang="en-US" sz="1400" dirty="0" err="1" smtClean="0"/>
              <a:t>hr</a:t>
            </a:r>
            <a:endParaRPr lang="en-CA" sz="1400" dirty="0"/>
          </a:p>
        </p:txBody>
      </p:sp>
      <p:sp>
        <p:nvSpPr>
          <p:cNvPr id="6" name="TextBox 5"/>
          <p:cNvSpPr txBox="1"/>
          <p:nvPr/>
        </p:nvSpPr>
        <p:spPr>
          <a:xfrm>
            <a:off x="38101" y="5711195"/>
            <a:ext cx="5753100" cy="307777"/>
          </a:xfrm>
          <a:prstGeom prst="rect">
            <a:avLst/>
          </a:prstGeom>
          <a:noFill/>
        </p:spPr>
        <p:txBody>
          <a:bodyPr wrap="square" rtlCol="0">
            <a:spAutoFit/>
          </a:bodyPr>
          <a:lstStyle/>
          <a:p>
            <a:pPr algn="ctr"/>
            <a:r>
              <a:rPr lang="en-US" sz="1400" b="1" dirty="0" smtClean="0">
                <a:latin typeface="+mj-lt"/>
              </a:rPr>
              <a:t>Figure  5</a:t>
            </a:r>
            <a:r>
              <a:rPr lang="en-US" sz="1400" dirty="0" smtClean="0">
                <a:latin typeface="+mj-lt"/>
              </a:rPr>
              <a:t>. Fed batch using waste fryer (canola) oil.</a:t>
            </a:r>
            <a:endParaRPr lang="en-US" sz="1400" dirty="0">
              <a:latin typeface="+mj-lt"/>
            </a:endParaRPr>
          </a:p>
        </p:txBody>
      </p:sp>
      <p:pic>
        <p:nvPicPr>
          <p:cNvPr id="8" name="Picture 7" descr="Screen Shot 2015-08-03 at 2.30.45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5" y="6096002"/>
            <a:ext cx="1734608" cy="645865"/>
          </a:xfrm>
          <a:prstGeom prst="rect">
            <a:avLst/>
          </a:prstGeom>
        </p:spPr>
      </p:pic>
      <p:sp>
        <p:nvSpPr>
          <p:cNvPr id="9" name="TextBox 8"/>
          <p:cNvSpPr txBox="1"/>
          <p:nvPr/>
        </p:nvSpPr>
        <p:spPr>
          <a:xfrm>
            <a:off x="1953713" y="6180667"/>
            <a:ext cx="4654364" cy="969496"/>
          </a:xfrm>
          <a:prstGeom prst="rect">
            <a:avLst/>
          </a:prstGeom>
          <a:noFill/>
        </p:spPr>
        <p:txBody>
          <a:bodyPr wrap="none" rtlCol="0">
            <a:spAutoFit/>
          </a:bodyPr>
          <a:lstStyle/>
          <a:p>
            <a:pPr algn="ctr"/>
            <a:r>
              <a:rPr lang="en-US" sz="1100" dirty="0">
                <a:solidFill>
                  <a:srgbClr val="51260B"/>
                </a:solidFill>
                <a:latin typeface="+mj-lt"/>
              </a:rPr>
              <a:t>International Conference and Exhibition on Biopolymers and </a:t>
            </a:r>
            <a:r>
              <a:rPr lang="en-US" sz="1100" dirty="0" smtClean="0">
                <a:solidFill>
                  <a:srgbClr val="51260B"/>
                </a:solidFill>
                <a:latin typeface="+mj-lt"/>
              </a:rPr>
              <a:t>Bioplastics</a:t>
            </a:r>
          </a:p>
          <a:p>
            <a:pPr algn="ctr"/>
            <a:r>
              <a:rPr lang="en-US" sz="1100" dirty="0" smtClean="0">
                <a:solidFill>
                  <a:srgbClr val="51260B"/>
                </a:solidFill>
                <a:latin typeface="+mj-lt"/>
              </a:rPr>
              <a:t>August 10-12, 2015</a:t>
            </a:r>
          </a:p>
          <a:p>
            <a:pPr algn="ctr"/>
            <a:r>
              <a:rPr lang="en-US" sz="1100" dirty="0" smtClean="0">
                <a:solidFill>
                  <a:srgbClr val="51260B"/>
                </a:solidFill>
                <a:latin typeface="+mj-lt"/>
              </a:rPr>
              <a:t>San Francisco, CA</a:t>
            </a:r>
            <a:endParaRPr lang="en-US" sz="1100" dirty="0">
              <a:solidFill>
                <a:srgbClr val="51260B"/>
              </a:solidFill>
              <a:latin typeface="+mj-lt"/>
            </a:endParaRPr>
          </a:p>
          <a:p>
            <a:endParaRPr lang="en-US" dirty="0">
              <a:solidFill>
                <a:srgbClr val="51260B"/>
              </a:solidFill>
            </a:endParaRPr>
          </a:p>
        </p:txBody>
      </p:sp>
    </p:spTree>
    <p:extLst>
      <p:ext uri="{BB962C8B-B14F-4D97-AF65-F5344CB8AC3E}">
        <p14:creationId xmlns:p14="http://schemas.microsoft.com/office/powerpoint/2010/main" val="21195179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365125" y="964406"/>
            <a:ext cx="8229600" cy="639763"/>
          </a:xfrm>
        </p:spPr>
        <p:txBody>
          <a:bodyPr anchor="t"/>
          <a:lstStyle/>
          <a:p>
            <a:pPr algn="l" eaLnBrk="1" hangingPunct="1"/>
            <a:r>
              <a:rPr lang="en-US" sz="3200" dirty="0" smtClean="0"/>
              <a:t>Tailor-made PHAs: Creating value</a:t>
            </a:r>
          </a:p>
        </p:txBody>
      </p:sp>
      <p:pic>
        <p:nvPicPr>
          <p:cNvPr id="6" name="Picture 5" descr="Screen Shot 2015-08-03 at 2.30.45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 y="6096002"/>
            <a:ext cx="1734608" cy="645865"/>
          </a:xfrm>
          <a:prstGeom prst="rect">
            <a:avLst/>
          </a:prstGeom>
        </p:spPr>
      </p:pic>
      <p:sp>
        <p:nvSpPr>
          <p:cNvPr id="7" name="TextBox 6"/>
          <p:cNvSpPr txBox="1"/>
          <p:nvPr/>
        </p:nvSpPr>
        <p:spPr>
          <a:xfrm>
            <a:off x="1953713" y="6180667"/>
            <a:ext cx="4654364" cy="969496"/>
          </a:xfrm>
          <a:prstGeom prst="rect">
            <a:avLst/>
          </a:prstGeom>
          <a:noFill/>
        </p:spPr>
        <p:txBody>
          <a:bodyPr wrap="none" rtlCol="0">
            <a:spAutoFit/>
          </a:bodyPr>
          <a:lstStyle/>
          <a:p>
            <a:pPr algn="ctr"/>
            <a:r>
              <a:rPr lang="en-US" sz="1100" dirty="0">
                <a:solidFill>
                  <a:srgbClr val="51260B"/>
                </a:solidFill>
                <a:latin typeface="+mj-lt"/>
              </a:rPr>
              <a:t>International Conference and Exhibition on Biopolymers and </a:t>
            </a:r>
            <a:r>
              <a:rPr lang="en-US" sz="1100" dirty="0" smtClean="0">
                <a:solidFill>
                  <a:srgbClr val="51260B"/>
                </a:solidFill>
                <a:latin typeface="+mj-lt"/>
              </a:rPr>
              <a:t>Bioplastics</a:t>
            </a:r>
          </a:p>
          <a:p>
            <a:pPr algn="ctr"/>
            <a:r>
              <a:rPr lang="en-US" sz="1100" dirty="0" smtClean="0">
                <a:solidFill>
                  <a:srgbClr val="51260B"/>
                </a:solidFill>
                <a:latin typeface="+mj-lt"/>
              </a:rPr>
              <a:t>August 10-12, 2015</a:t>
            </a:r>
          </a:p>
          <a:p>
            <a:pPr algn="ctr"/>
            <a:r>
              <a:rPr lang="en-US" sz="1100" dirty="0" smtClean="0">
                <a:solidFill>
                  <a:srgbClr val="51260B"/>
                </a:solidFill>
                <a:latin typeface="+mj-lt"/>
              </a:rPr>
              <a:t>San Francisco, CA</a:t>
            </a:r>
            <a:endParaRPr lang="en-US" sz="1100" dirty="0">
              <a:solidFill>
                <a:srgbClr val="51260B"/>
              </a:solidFill>
              <a:latin typeface="+mj-lt"/>
            </a:endParaRPr>
          </a:p>
          <a:p>
            <a:endParaRPr lang="en-US" dirty="0">
              <a:solidFill>
                <a:srgbClr val="51260B"/>
              </a:solidFill>
            </a:endParaRPr>
          </a:p>
        </p:txBody>
      </p:sp>
      <p:sp>
        <p:nvSpPr>
          <p:cNvPr id="8" name="Text Box 8"/>
          <p:cNvSpPr txBox="1">
            <a:spLocks noChangeArrowheads="1"/>
          </p:cNvSpPr>
          <p:nvPr/>
        </p:nvSpPr>
        <p:spPr bwMode="auto">
          <a:xfrm>
            <a:off x="466725" y="1604169"/>
            <a:ext cx="8347075" cy="2462213"/>
          </a:xfrm>
          <a:prstGeom prst="rect">
            <a:avLst/>
          </a:prstGeom>
          <a:noFill/>
          <a:ln w="9525" algn="ctr">
            <a:noFill/>
            <a:miter lim="800000"/>
            <a:headEnd/>
            <a:tailEnd/>
          </a:ln>
        </p:spPr>
        <p:txBody>
          <a:bodyPr wrap="square">
            <a:spAutoFit/>
          </a:bodyPr>
          <a:lstStyle/>
          <a:p>
            <a:pPr marL="285750" indent="-285750">
              <a:buFont typeface="Arial"/>
              <a:buChar char="•"/>
            </a:pPr>
            <a:r>
              <a:rPr lang="en-US" sz="1400" dirty="0" smtClean="0">
                <a:latin typeface="Arial"/>
                <a:cs typeface="Arial"/>
              </a:rPr>
              <a:t>PHA produced </a:t>
            </a:r>
            <a:r>
              <a:rPr lang="en-US" sz="1400" dirty="0">
                <a:latin typeface="Arial"/>
                <a:cs typeface="Arial"/>
              </a:rPr>
              <a:t>by </a:t>
            </a:r>
            <a:r>
              <a:rPr lang="en-US" sz="1400" i="1" dirty="0" smtClean="0">
                <a:latin typeface="Arial"/>
                <a:cs typeface="Arial"/>
              </a:rPr>
              <a:t>P. putida </a:t>
            </a:r>
            <a:r>
              <a:rPr lang="en-US" sz="1400" dirty="0" smtClean="0">
                <a:latin typeface="Arial"/>
                <a:cs typeface="Arial"/>
              </a:rPr>
              <a:t>grown </a:t>
            </a:r>
            <a:r>
              <a:rPr lang="en-US" sz="1400" dirty="0">
                <a:latin typeface="Arial"/>
                <a:cs typeface="Arial"/>
              </a:rPr>
              <a:t>on a defined </a:t>
            </a:r>
            <a:r>
              <a:rPr lang="en-US" sz="1400" dirty="0" smtClean="0">
                <a:latin typeface="Arial"/>
                <a:cs typeface="Arial"/>
              </a:rPr>
              <a:t>substrate such as octanoic acid results </a:t>
            </a:r>
            <a:r>
              <a:rPr lang="en-US" sz="1400" dirty="0">
                <a:latin typeface="Arial"/>
                <a:cs typeface="Arial"/>
              </a:rPr>
              <a:t>in an elastomeric </a:t>
            </a:r>
            <a:r>
              <a:rPr lang="en-US" sz="1400" dirty="0" smtClean="0">
                <a:latin typeface="Arial"/>
                <a:cs typeface="Arial"/>
              </a:rPr>
              <a:t>polymer.</a:t>
            </a:r>
          </a:p>
          <a:p>
            <a:endParaRPr lang="en-US" sz="1400" dirty="0" smtClean="0">
              <a:latin typeface="Arial"/>
              <a:cs typeface="Arial"/>
            </a:endParaRPr>
          </a:p>
          <a:p>
            <a:pPr marL="285750" indent="-285750">
              <a:buFont typeface="Arial"/>
              <a:buChar char="•"/>
            </a:pPr>
            <a:r>
              <a:rPr lang="en-US" sz="1400" dirty="0" smtClean="0">
                <a:latin typeface="Arial"/>
                <a:cs typeface="Arial"/>
              </a:rPr>
              <a:t>PHA </a:t>
            </a:r>
            <a:r>
              <a:rPr lang="en-US" sz="1400" dirty="0">
                <a:latin typeface="Arial"/>
                <a:cs typeface="Arial"/>
              </a:rPr>
              <a:t>from </a:t>
            </a:r>
            <a:r>
              <a:rPr lang="en-US" sz="1400" dirty="0" smtClean="0">
                <a:latin typeface="Arial"/>
                <a:cs typeface="Arial"/>
              </a:rPr>
              <a:t>complex substrates, </a:t>
            </a:r>
            <a:r>
              <a:rPr lang="en-US" sz="1400" dirty="0">
                <a:latin typeface="Arial"/>
                <a:cs typeface="Arial"/>
              </a:rPr>
              <a:t>like </a:t>
            </a:r>
            <a:r>
              <a:rPr lang="en-US" sz="1400" dirty="0" smtClean="0">
                <a:latin typeface="Arial"/>
                <a:cs typeface="Arial"/>
              </a:rPr>
              <a:t>vegetable oil fatty acids, </a:t>
            </a:r>
            <a:r>
              <a:rPr lang="en-US" sz="1400" dirty="0">
                <a:latin typeface="Arial"/>
                <a:cs typeface="Arial"/>
              </a:rPr>
              <a:t>are amorphous upon </a:t>
            </a:r>
            <a:r>
              <a:rPr lang="en-US" sz="1400" dirty="0" smtClean="0">
                <a:latin typeface="Arial"/>
                <a:cs typeface="Arial"/>
              </a:rPr>
              <a:t>extraction</a:t>
            </a:r>
            <a:r>
              <a:rPr lang="en-US" sz="1400" dirty="0">
                <a:latin typeface="Arial"/>
                <a:cs typeface="Arial"/>
              </a:rPr>
              <a:t> </a:t>
            </a:r>
            <a:r>
              <a:rPr lang="en-US" sz="1400" dirty="0" smtClean="0">
                <a:latin typeface="Arial"/>
                <a:cs typeface="Arial"/>
              </a:rPr>
              <a:t>due to the incorporation of longer monomer chains and unsaturation into the polymer.</a:t>
            </a:r>
          </a:p>
          <a:p>
            <a:pPr marL="285750" indent="-285750">
              <a:buFont typeface="Arial"/>
              <a:buChar char="•"/>
            </a:pPr>
            <a:endParaRPr lang="en-US" sz="1400" dirty="0" smtClean="0">
              <a:latin typeface="Arial"/>
              <a:cs typeface="Arial"/>
            </a:endParaRPr>
          </a:p>
          <a:p>
            <a:pPr marL="285750" indent="-285750">
              <a:buFont typeface="Arial"/>
              <a:buChar char="•"/>
            </a:pPr>
            <a:r>
              <a:rPr lang="en-US" sz="1400" dirty="0" smtClean="0">
                <a:latin typeface="Arial"/>
                <a:cs typeface="Arial"/>
              </a:rPr>
              <a:t>However</a:t>
            </a:r>
            <a:r>
              <a:rPr lang="en-US" sz="1400" dirty="0">
                <a:latin typeface="Arial"/>
                <a:cs typeface="Arial"/>
              </a:rPr>
              <a:t>, </a:t>
            </a:r>
            <a:r>
              <a:rPr lang="en-US" sz="1400" dirty="0" smtClean="0">
                <a:latin typeface="Arial"/>
                <a:cs typeface="Arial"/>
              </a:rPr>
              <a:t>the presence of double bonds in PHA presents an opportunity to cross-link or to insert desired chemical modifications (such as chlorination).</a:t>
            </a:r>
          </a:p>
          <a:p>
            <a:pPr marL="285750" indent="-285750">
              <a:buFont typeface="Arial"/>
              <a:buChar char="•"/>
            </a:pPr>
            <a:endParaRPr lang="en-CA" sz="1400" dirty="0" smtClean="0">
              <a:latin typeface="Arial"/>
              <a:cs typeface="Arial"/>
            </a:endParaRPr>
          </a:p>
          <a:p>
            <a:pPr marL="285750" indent="-285750">
              <a:buFont typeface="Arial"/>
              <a:buChar char="•"/>
            </a:pPr>
            <a:r>
              <a:rPr lang="en-CA" sz="1400" dirty="0" smtClean="0">
                <a:latin typeface="Arial"/>
                <a:cs typeface="Arial"/>
              </a:rPr>
              <a:t>Cross-linking can be accelerated thermally, chemically or via irradiation.</a:t>
            </a:r>
            <a:endParaRPr lang="en-CA" sz="1400" dirty="0">
              <a:latin typeface="Arial"/>
              <a:cs typeface="Arial"/>
            </a:endParaRPr>
          </a:p>
          <a:p>
            <a:r>
              <a:rPr lang="en-US" sz="1400" kern="0" dirty="0" smtClean="0">
                <a:solidFill>
                  <a:srgbClr val="51260B"/>
                </a:solidFill>
                <a:latin typeface="+mj-lt"/>
              </a:rPr>
              <a:t> </a:t>
            </a:r>
            <a:endParaRPr lang="en-US" sz="1400" dirty="0">
              <a:latin typeface="+mj-lt"/>
            </a:endParaRPr>
          </a:p>
        </p:txBody>
      </p:sp>
      <p:pic>
        <p:nvPicPr>
          <p:cNvPr id="4" name="Picture 3" descr="Screen Shot 2015-08-04 at 4.31.54 PM.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6724" y="4066382"/>
            <a:ext cx="2098675" cy="1908578"/>
          </a:xfrm>
          <a:prstGeom prst="rect">
            <a:avLst/>
          </a:prstGeom>
        </p:spPr>
      </p:pic>
      <p:pic>
        <p:nvPicPr>
          <p:cNvPr id="9" name="Picture 8" descr="Screen Shot 2015-08-04 at 4.30.49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22550" y="4066381"/>
            <a:ext cx="1949450" cy="1910137"/>
          </a:xfrm>
          <a:prstGeom prst="rect">
            <a:avLst/>
          </a:prstGeom>
        </p:spPr>
      </p:pic>
      <p:pic>
        <p:nvPicPr>
          <p:cNvPr id="11" name="Picture 10" descr="Screen Shot 2015-08-04 at 4.30.18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86300" y="4066382"/>
            <a:ext cx="2276464" cy="1910136"/>
          </a:xfrm>
          <a:prstGeom prst="rect">
            <a:avLst/>
          </a:prstGeom>
        </p:spPr>
      </p:pic>
      <p:sp>
        <p:nvSpPr>
          <p:cNvPr id="12" name="TextBox 11"/>
          <p:cNvSpPr txBox="1"/>
          <p:nvPr/>
        </p:nvSpPr>
        <p:spPr>
          <a:xfrm>
            <a:off x="6946900" y="4017046"/>
            <a:ext cx="2095500" cy="1569660"/>
          </a:xfrm>
          <a:prstGeom prst="rect">
            <a:avLst/>
          </a:prstGeom>
          <a:noFill/>
        </p:spPr>
        <p:txBody>
          <a:bodyPr wrap="square" rtlCol="0">
            <a:spAutoFit/>
          </a:bodyPr>
          <a:lstStyle/>
          <a:p>
            <a:r>
              <a:rPr lang="en-US" sz="1200" b="1" dirty="0" smtClean="0">
                <a:latin typeface="+mj-lt"/>
              </a:rPr>
              <a:t>Figure 6. A) </a:t>
            </a:r>
            <a:r>
              <a:rPr lang="en-US" sz="1200" dirty="0" smtClean="0">
                <a:latin typeface="+mj-lt"/>
              </a:rPr>
              <a:t>Octanoic acid PHA (solid). </a:t>
            </a:r>
            <a:r>
              <a:rPr lang="en-US" sz="1200" b="1" dirty="0" smtClean="0">
                <a:latin typeface="+mj-lt"/>
              </a:rPr>
              <a:t>B) </a:t>
            </a:r>
            <a:r>
              <a:rPr lang="en-US" sz="1200" dirty="0" smtClean="0">
                <a:latin typeface="+mj-lt"/>
              </a:rPr>
              <a:t>PHA derived from biodiesel waste free fatty acid (fluid, sticky, amorphous). </a:t>
            </a:r>
            <a:r>
              <a:rPr lang="en-US" sz="1200" b="1" dirty="0" smtClean="0">
                <a:latin typeface="+mj-lt"/>
              </a:rPr>
              <a:t>C) </a:t>
            </a:r>
            <a:r>
              <a:rPr lang="en-US" sz="1200" dirty="0" smtClean="0">
                <a:latin typeface="+mj-lt"/>
              </a:rPr>
              <a:t>Cross-linked PHA from biodiesel waste free fatty acids (solid).  </a:t>
            </a:r>
            <a:endParaRPr lang="en-US" sz="1200" dirty="0">
              <a:latin typeface="+mj-lt"/>
            </a:endParaRPr>
          </a:p>
        </p:txBody>
      </p:sp>
      <p:sp>
        <p:nvSpPr>
          <p:cNvPr id="13" name="TextBox 12"/>
          <p:cNvSpPr txBox="1"/>
          <p:nvPr/>
        </p:nvSpPr>
        <p:spPr>
          <a:xfrm>
            <a:off x="2133599" y="5630641"/>
            <a:ext cx="431800" cy="307777"/>
          </a:xfrm>
          <a:prstGeom prst="rect">
            <a:avLst/>
          </a:prstGeom>
          <a:noFill/>
        </p:spPr>
        <p:txBody>
          <a:bodyPr wrap="square" rtlCol="0">
            <a:spAutoFit/>
          </a:bodyPr>
          <a:lstStyle/>
          <a:p>
            <a:r>
              <a:rPr lang="en-US" sz="1400" b="1" dirty="0" smtClean="0">
                <a:solidFill>
                  <a:schemeClr val="bg1"/>
                </a:solidFill>
                <a:latin typeface="+mj-lt"/>
              </a:rPr>
              <a:t>(A)</a:t>
            </a:r>
            <a:endParaRPr lang="en-US" sz="1400" b="1" dirty="0">
              <a:solidFill>
                <a:schemeClr val="bg1"/>
              </a:solidFill>
              <a:latin typeface="+mj-lt"/>
            </a:endParaRPr>
          </a:p>
        </p:txBody>
      </p:sp>
      <p:sp>
        <p:nvSpPr>
          <p:cNvPr id="14" name="TextBox 13"/>
          <p:cNvSpPr txBox="1"/>
          <p:nvPr/>
        </p:nvSpPr>
        <p:spPr>
          <a:xfrm>
            <a:off x="4165600" y="5630641"/>
            <a:ext cx="431800" cy="307777"/>
          </a:xfrm>
          <a:prstGeom prst="rect">
            <a:avLst/>
          </a:prstGeom>
          <a:noFill/>
        </p:spPr>
        <p:txBody>
          <a:bodyPr wrap="square" rtlCol="0">
            <a:spAutoFit/>
          </a:bodyPr>
          <a:lstStyle/>
          <a:p>
            <a:r>
              <a:rPr lang="en-US" sz="1400" b="1" dirty="0" smtClean="0">
                <a:solidFill>
                  <a:schemeClr val="bg1"/>
                </a:solidFill>
                <a:latin typeface="+mj-lt"/>
              </a:rPr>
              <a:t>(B)</a:t>
            </a:r>
            <a:endParaRPr lang="en-US" sz="1400" b="1" dirty="0">
              <a:solidFill>
                <a:schemeClr val="bg1"/>
              </a:solidFill>
              <a:latin typeface="+mj-lt"/>
            </a:endParaRPr>
          </a:p>
        </p:txBody>
      </p:sp>
      <p:sp>
        <p:nvSpPr>
          <p:cNvPr id="15" name="TextBox 14"/>
          <p:cNvSpPr txBox="1"/>
          <p:nvPr/>
        </p:nvSpPr>
        <p:spPr>
          <a:xfrm>
            <a:off x="6569064" y="5630641"/>
            <a:ext cx="431800" cy="307777"/>
          </a:xfrm>
          <a:prstGeom prst="rect">
            <a:avLst/>
          </a:prstGeom>
          <a:noFill/>
        </p:spPr>
        <p:txBody>
          <a:bodyPr wrap="square" rtlCol="0">
            <a:spAutoFit/>
          </a:bodyPr>
          <a:lstStyle/>
          <a:p>
            <a:r>
              <a:rPr lang="en-US" sz="1400" b="1" dirty="0" smtClean="0">
                <a:solidFill>
                  <a:schemeClr val="bg1"/>
                </a:solidFill>
                <a:latin typeface="+mj-lt"/>
              </a:rPr>
              <a:t>(C)</a:t>
            </a:r>
            <a:endParaRPr lang="en-US" sz="1400" b="1" dirty="0">
              <a:solidFill>
                <a:schemeClr val="bg1"/>
              </a:solidFill>
              <a:latin typeface="+mj-lt"/>
            </a:endParaRPr>
          </a:p>
        </p:txBody>
      </p:sp>
    </p:spTree>
    <p:extLst>
      <p:ext uri="{BB962C8B-B14F-4D97-AF65-F5344CB8AC3E}">
        <p14:creationId xmlns:p14="http://schemas.microsoft.com/office/powerpoint/2010/main" val="38595586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177799" y="939006"/>
            <a:ext cx="8229600" cy="639763"/>
          </a:xfrm>
        </p:spPr>
        <p:txBody>
          <a:bodyPr anchor="t"/>
          <a:lstStyle/>
          <a:p>
            <a:pPr algn="l" eaLnBrk="1" hangingPunct="1"/>
            <a:r>
              <a:rPr lang="en-US" sz="3200" dirty="0" smtClean="0"/>
              <a:t>Tailor-made PHAs: creating value</a:t>
            </a:r>
          </a:p>
        </p:txBody>
      </p:sp>
      <p:sp>
        <p:nvSpPr>
          <p:cNvPr id="4" name="TextBox 3"/>
          <p:cNvSpPr txBox="1"/>
          <p:nvPr/>
        </p:nvSpPr>
        <p:spPr>
          <a:xfrm>
            <a:off x="292099" y="1824047"/>
            <a:ext cx="8696325" cy="584776"/>
          </a:xfrm>
          <a:prstGeom prst="rect">
            <a:avLst/>
          </a:prstGeom>
          <a:noFill/>
        </p:spPr>
        <p:txBody>
          <a:bodyPr wrap="square" rtlCol="0">
            <a:spAutoFit/>
          </a:bodyPr>
          <a:lstStyle/>
          <a:p>
            <a:r>
              <a:rPr lang="en-US" sz="1600" b="1" dirty="0" smtClean="0">
                <a:latin typeface="+mj-lt"/>
              </a:rPr>
              <a:t>Table 2</a:t>
            </a:r>
            <a:r>
              <a:rPr lang="en-US" sz="1600" dirty="0" smtClean="0">
                <a:latin typeface="+mj-lt"/>
              </a:rPr>
              <a:t>. Degree of unsaturation in substrate influences unsaturation in the polymer. Substrates are listed in order of increasing unsaturation (</a:t>
            </a:r>
            <a:r>
              <a:rPr lang="en-US" sz="1600" dirty="0" err="1" smtClean="0">
                <a:latin typeface="+mj-lt"/>
              </a:rPr>
              <a:t>n.d.</a:t>
            </a:r>
            <a:r>
              <a:rPr lang="en-US" sz="1600" dirty="0" smtClean="0">
                <a:latin typeface="+mj-lt"/>
              </a:rPr>
              <a:t> – not detected).</a:t>
            </a:r>
            <a:endParaRPr lang="en-US" sz="1600" dirty="0">
              <a:latin typeface="+mj-lt"/>
            </a:endParaRPr>
          </a:p>
        </p:txBody>
      </p:sp>
      <p:pic>
        <p:nvPicPr>
          <p:cNvPr id="6" name="Picture 5" descr="Screen Shot 2015-08-03 at 2.30.45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 y="6112935"/>
            <a:ext cx="1734608" cy="645865"/>
          </a:xfrm>
          <a:prstGeom prst="rect">
            <a:avLst/>
          </a:prstGeom>
        </p:spPr>
      </p:pic>
      <p:sp>
        <p:nvSpPr>
          <p:cNvPr id="7" name="TextBox 6"/>
          <p:cNvSpPr txBox="1"/>
          <p:nvPr/>
        </p:nvSpPr>
        <p:spPr>
          <a:xfrm>
            <a:off x="1953713" y="6180667"/>
            <a:ext cx="4654364" cy="969496"/>
          </a:xfrm>
          <a:prstGeom prst="rect">
            <a:avLst/>
          </a:prstGeom>
          <a:noFill/>
        </p:spPr>
        <p:txBody>
          <a:bodyPr wrap="none" rtlCol="0">
            <a:spAutoFit/>
          </a:bodyPr>
          <a:lstStyle/>
          <a:p>
            <a:pPr algn="ctr"/>
            <a:r>
              <a:rPr lang="en-US" sz="1100" dirty="0">
                <a:solidFill>
                  <a:srgbClr val="51260B"/>
                </a:solidFill>
                <a:latin typeface="+mj-lt"/>
              </a:rPr>
              <a:t>International Conference and Exhibition on Biopolymers and </a:t>
            </a:r>
            <a:r>
              <a:rPr lang="en-US" sz="1100" dirty="0" smtClean="0">
                <a:solidFill>
                  <a:srgbClr val="51260B"/>
                </a:solidFill>
                <a:latin typeface="+mj-lt"/>
              </a:rPr>
              <a:t>Bioplastics</a:t>
            </a:r>
          </a:p>
          <a:p>
            <a:pPr algn="ctr"/>
            <a:r>
              <a:rPr lang="en-US" sz="1100" dirty="0" smtClean="0">
                <a:solidFill>
                  <a:srgbClr val="51260B"/>
                </a:solidFill>
                <a:latin typeface="+mj-lt"/>
              </a:rPr>
              <a:t>August 10-12, 2015</a:t>
            </a:r>
          </a:p>
          <a:p>
            <a:pPr algn="ctr"/>
            <a:r>
              <a:rPr lang="en-US" sz="1100" dirty="0" smtClean="0">
                <a:solidFill>
                  <a:srgbClr val="51260B"/>
                </a:solidFill>
                <a:latin typeface="+mj-lt"/>
              </a:rPr>
              <a:t>San Francisco, CA</a:t>
            </a:r>
            <a:endParaRPr lang="en-US" sz="1100" dirty="0">
              <a:solidFill>
                <a:srgbClr val="51260B"/>
              </a:solidFill>
              <a:latin typeface="+mj-lt"/>
            </a:endParaRPr>
          </a:p>
          <a:p>
            <a:endParaRPr lang="en-US" dirty="0">
              <a:solidFill>
                <a:srgbClr val="51260B"/>
              </a:solidFill>
            </a:endParaRPr>
          </a:p>
        </p:txBody>
      </p:sp>
      <p:graphicFrame>
        <p:nvGraphicFramePr>
          <p:cNvPr id="8" name="Table 7"/>
          <p:cNvGraphicFramePr>
            <a:graphicFrameLocks noGrp="1"/>
          </p:cNvGraphicFramePr>
          <p:nvPr>
            <p:extLst>
              <p:ext uri="{D42A27DB-BD31-4B8C-83A1-F6EECF244321}">
                <p14:modId xmlns:p14="http://schemas.microsoft.com/office/powerpoint/2010/main" val="4100015986"/>
              </p:ext>
            </p:extLst>
          </p:nvPr>
        </p:nvGraphicFramePr>
        <p:xfrm>
          <a:off x="330199" y="2408826"/>
          <a:ext cx="8535986" cy="2991849"/>
        </p:xfrm>
        <a:graphic>
          <a:graphicData uri="http://schemas.openxmlformats.org/drawingml/2006/table">
            <a:tbl>
              <a:tblPr/>
              <a:tblGrid>
                <a:gridCol w="2304747"/>
                <a:gridCol w="981772"/>
                <a:gridCol w="841517"/>
                <a:gridCol w="801445"/>
                <a:gridCol w="881592"/>
                <a:gridCol w="801445"/>
                <a:gridCol w="961734"/>
                <a:gridCol w="961734"/>
              </a:tblGrid>
              <a:tr h="380330">
                <a:tc>
                  <a:txBody>
                    <a:bodyPr/>
                    <a:lstStyle/>
                    <a:p>
                      <a:pPr algn="ctr" fontAlgn="b"/>
                      <a:r>
                        <a:rPr lang="en-US" sz="1600" b="1" i="0" u="none" strike="noStrike" dirty="0">
                          <a:solidFill>
                            <a:schemeClr val="bg1"/>
                          </a:solidFill>
                          <a:effectLst/>
                          <a:latin typeface="Arial"/>
                          <a:cs typeface="Arial"/>
                        </a:rPr>
                        <a:t>Substrate</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2">
                        <a:lumMod val="75000"/>
                      </a:schemeClr>
                    </a:solidFill>
                  </a:tcPr>
                </a:tc>
                <a:tc gridSpan="7">
                  <a:txBody>
                    <a:bodyPr/>
                    <a:lstStyle/>
                    <a:p>
                      <a:pPr algn="ctr" fontAlgn="b"/>
                      <a:r>
                        <a:rPr lang="en-US" sz="1600" b="1" i="0" u="none" strike="noStrike" dirty="0">
                          <a:solidFill>
                            <a:schemeClr val="bg1"/>
                          </a:solidFill>
                          <a:effectLst/>
                          <a:latin typeface="Arial"/>
                          <a:cs typeface="Arial"/>
                        </a:rPr>
                        <a:t>Monomer Composition</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2">
                        <a:lumMod val="7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80330">
                <a:tc>
                  <a:txBody>
                    <a:bodyPr/>
                    <a:lstStyle/>
                    <a:p>
                      <a:pPr algn="l" fontAlgn="b"/>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2">
                        <a:lumMod val="20000"/>
                        <a:lumOff val="80000"/>
                      </a:schemeClr>
                    </a:solidFill>
                  </a:tcPr>
                </a:tc>
                <a:tc>
                  <a:txBody>
                    <a:bodyPr/>
                    <a:lstStyle/>
                    <a:p>
                      <a:pPr algn="ctr" fontAlgn="b"/>
                      <a:r>
                        <a:rPr lang="en-US" sz="1600" b="0" i="0" u="none" strike="noStrike" dirty="0">
                          <a:solidFill>
                            <a:srgbClr val="000000"/>
                          </a:solidFill>
                          <a:effectLst/>
                          <a:latin typeface="Arial"/>
                          <a:cs typeface="Arial"/>
                        </a:rPr>
                        <a:t>%C6</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2">
                        <a:lumMod val="20000"/>
                        <a:lumOff val="80000"/>
                      </a:schemeClr>
                    </a:solidFill>
                  </a:tcPr>
                </a:tc>
                <a:tc>
                  <a:txBody>
                    <a:bodyPr/>
                    <a:lstStyle/>
                    <a:p>
                      <a:pPr algn="ctr" fontAlgn="b"/>
                      <a:r>
                        <a:rPr lang="en-US" sz="1600" b="0" i="0" u="none" strike="noStrike" dirty="0">
                          <a:solidFill>
                            <a:srgbClr val="000000"/>
                          </a:solidFill>
                          <a:effectLst/>
                          <a:latin typeface="Arial"/>
                          <a:cs typeface="Arial"/>
                        </a:rPr>
                        <a:t>%C8</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2">
                        <a:lumMod val="20000"/>
                        <a:lumOff val="80000"/>
                      </a:schemeClr>
                    </a:solidFill>
                  </a:tcPr>
                </a:tc>
                <a:tc>
                  <a:txBody>
                    <a:bodyPr/>
                    <a:lstStyle/>
                    <a:p>
                      <a:pPr algn="ctr" fontAlgn="b"/>
                      <a:r>
                        <a:rPr lang="en-US" sz="1600" b="0" i="0" u="none" strike="noStrike" dirty="0">
                          <a:solidFill>
                            <a:srgbClr val="000000"/>
                          </a:solidFill>
                          <a:effectLst/>
                          <a:latin typeface="Arial"/>
                          <a:cs typeface="Arial"/>
                        </a:rPr>
                        <a:t>%C10</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2">
                        <a:lumMod val="20000"/>
                        <a:lumOff val="80000"/>
                      </a:schemeClr>
                    </a:solidFill>
                  </a:tcPr>
                </a:tc>
                <a:tc>
                  <a:txBody>
                    <a:bodyPr/>
                    <a:lstStyle/>
                    <a:p>
                      <a:pPr algn="ctr" fontAlgn="b"/>
                      <a:r>
                        <a:rPr lang="en-US" sz="1600" b="0" i="0" u="none" strike="noStrike" dirty="0">
                          <a:solidFill>
                            <a:srgbClr val="000000"/>
                          </a:solidFill>
                          <a:effectLst/>
                          <a:latin typeface="Arial"/>
                          <a:cs typeface="Arial"/>
                        </a:rPr>
                        <a:t>%C12</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2">
                        <a:lumMod val="20000"/>
                        <a:lumOff val="80000"/>
                      </a:schemeClr>
                    </a:solidFill>
                  </a:tcPr>
                </a:tc>
                <a:tc>
                  <a:txBody>
                    <a:bodyPr/>
                    <a:lstStyle/>
                    <a:p>
                      <a:pPr algn="ctr" fontAlgn="b"/>
                      <a:r>
                        <a:rPr lang="en-US" sz="1600" b="0" i="0" u="none" strike="noStrike" dirty="0">
                          <a:solidFill>
                            <a:srgbClr val="000000"/>
                          </a:solidFill>
                          <a:effectLst/>
                          <a:latin typeface="Arial"/>
                          <a:cs typeface="Arial"/>
                        </a:rPr>
                        <a:t>%C12:1</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2">
                        <a:lumMod val="20000"/>
                        <a:lumOff val="80000"/>
                      </a:schemeClr>
                    </a:solidFill>
                  </a:tcPr>
                </a:tc>
                <a:tc>
                  <a:txBody>
                    <a:bodyPr/>
                    <a:lstStyle/>
                    <a:p>
                      <a:pPr algn="ctr" fontAlgn="b"/>
                      <a:r>
                        <a:rPr lang="en-US" sz="1600" b="0" i="0" u="none" strike="noStrike" dirty="0">
                          <a:solidFill>
                            <a:srgbClr val="000000"/>
                          </a:solidFill>
                          <a:effectLst/>
                          <a:latin typeface="Arial"/>
                          <a:cs typeface="Arial"/>
                        </a:rPr>
                        <a:t>%C14</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2">
                        <a:lumMod val="20000"/>
                        <a:lumOff val="80000"/>
                      </a:schemeClr>
                    </a:solidFill>
                  </a:tcPr>
                </a:tc>
                <a:tc>
                  <a:txBody>
                    <a:bodyPr/>
                    <a:lstStyle/>
                    <a:p>
                      <a:pPr algn="ctr" fontAlgn="b"/>
                      <a:r>
                        <a:rPr lang="en-US" sz="1600" b="0" i="0" u="none" strike="noStrike" dirty="0">
                          <a:solidFill>
                            <a:srgbClr val="000000"/>
                          </a:solidFill>
                          <a:effectLst/>
                          <a:latin typeface="Arial"/>
                          <a:cs typeface="Arial"/>
                        </a:rPr>
                        <a:t>%C14:1</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2">
                        <a:lumMod val="20000"/>
                        <a:lumOff val="80000"/>
                      </a:schemeClr>
                    </a:solidFill>
                  </a:tcPr>
                </a:tc>
              </a:tr>
              <a:tr h="380330">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600" b="0" i="0" u="none" strike="noStrike" dirty="0" smtClean="0">
                          <a:solidFill>
                            <a:srgbClr val="000000"/>
                          </a:solidFill>
                          <a:effectLst/>
                          <a:latin typeface="Arial"/>
                          <a:cs typeface="Arial"/>
                        </a:rPr>
                        <a:t>Coconut</a:t>
                      </a:r>
                      <a:r>
                        <a:rPr lang="en-US" sz="1600" b="0" i="0" u="none" strike="noStrike" baseline="0" dirty="0" smtClean="0">
                          <a:solidFill>
                            <a:srgbClr val="000000"/>
                          </a:solidFill>
                          <a:effectLst/>
                          <a:latin typeface="Arial"/>
                          <a:cs typeface="Arial"/>
                        </a:rPr>
                        <a:t> Oil</a:t>
                      </a:r>
                      <a:endParaRPr lang="en-US" sz="1600" b="0" i="0" u="none" strike="noStrike" dirty="0" smtClean="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smtClean="0">
                          <a:solidFill>
                            <a:srgbClr val="000000"/>
                          </a:solidFill>
                          <a:effectLst/>
                          <a:latin typeface="Arial"/>
                          <a:cs typeface="Arial"/>
                        </a:rPr>
                        <a:t>4.8</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smtClean="0">
                          <a:solidFill>
                            <a:srgbClr val="000000"/>
                          </a:solidFill>
                          <a:effectLst/>
                          <a:latin typeface="Arial"/>
                          <a:cs typeface="Arial"/>
                        </a:rPr>
                        <a:t>55.5</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smtClean="0">
                          <a:solidFill>
                            <a:srgbClr val="000000"/>
                          </a:solidFill>
                          <a:effectLst/>
                          <a:latin typeface="Arial"/>
                          <a:cs typeface="Arial"/>
                        </a:rPr>
                        <a:t>30.6</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smtClean="0">
                          <a:solidFill>
                            <a:srgbClr val="000000"/>
                          </a:solidFill>
                          <a:effectLst/>
                          <a:latin typeface="Arial"/>
                          <a:cs typeface="Arial"/>
                        </a:rPr>
                        <a:t>8.4</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dirty="0" err="1" smtClean="0">
                          <a:solidFill>
                            <a:srgbClr val="000000"/>
                          </a:solidFill>
                          <a:effectLst/>
                          <a:latin typeface="+mn-lt"/>
                          <a:cs typeface="Arial"/>
                        </a:rPr>
                        <a:t>n.d.</a:t>
                      </a:r>
                      <a:endParaRPr lang="en-US" sz="1600" b="0" i="0" u="none" strike="noStrike" dirty="0" smtClean="0">
                        <a:solidFill>
                          <a:srgbClr val="000000"/>
                        </a:solidFill>
                        <a:effectLst/>
                        <a:latin typeface="+mn-lt"/>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dirty="0" smtClean="0">
                          <a:solidFill>
                            <a:srgbClr val="000000"/>
                          </a:solidFill>
                          <a:effectLst/>
                          <a:latin typeface="+mn-lt"/>
                          <a:cs typeface="Arial"/>
                        </a:rPr>
                        <a:t>0.6</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dirty="0" err="1" smtClean="0">
                          <a:solidFill>
                            <a:srgbClr val="000000"/>
                          </a:solidFill>
                          <a:effectLst/>
                          <a:latin typeface="+mn-lt"/>
                          <a:cs typeface="Arial"/>
                        </a:rPr>
                        <a:t>n.d.</a:t>
                      </a:r>
                      <a:endParaRPr lang="en-US" sz="1600" b="0" i="0" u="none" strike="noStrike" dirty="0" smtClean="0">
                        <a:solidFill>
                          <a:srgbClr val="000000"/>
                        </a:solidFill>
                        <a:effectLst/>
                        <a:latin typeface="+mn-lt"/>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r>
              <a:tr h="380330">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600" b="0" i="0" u="none" strike="noStrike" dirty="0" smtClean="0">
                          <a:solidFill>
                            <a:srgbClr val="000000"/>
                          </a:solidFill>
                          <a:effectLst/>
                          <a:latin typeface="Arial"/>
                          <a:cs typeface="Arial"/>
                        </a:rPr>
                        <a:t>Bacon Fat</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smtClean="0">
                          <a:solidFill>
                            <a:srgbClr val="000000"/>
                          </a:solidFill>
                          <a:effectLst/>
                          <a:latin typeface="Arial"/>
                          <a:cs typeface="Arial"/>
                        </a:rPr>
                        <a:t>8.3</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smtClean="0">
                          <a:solidFill>
                            <a:srgbClr val="000000"/>
                          </a:solidFill>
                          <a:effectLst/>
                          <a:latin typeface="Arial"/>
                          <a:cs typeface="Arial"/>
                        </a:rPr>
                        <a:t>53.1</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smtClean="0">
                          <a:solidFill>
                            <a:srgbClr val="000000"/>
                          </a:solidFill>
                          <a:effectLst/>
                          <a:latin typeface="Arial"/>
                          <a:cs typeface="Arial"/>
                        </a:rPr>
                        <a:t>28.0</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smtClean="0">
                          <a:solidFill>
                            <a:srgbClr val="000000"/>
                          </a:solidFill>
                          <a:effectLst/>
                          <a:latin typeface="Arial"/>
                          <a:cs typeface="Arial"/>
                        </a:rPr>
                        <a:t>5.4</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dirty="0" smtClean="0">
                          <a:solidFill>
                            <a:srgbClr val="000000"/>
                          </a:solidFill>
                          <a:effectLst/>
                          <a:latin typeface="+mn-lt"/>
                          <a:cs typeface="Arial"/>
                        </a:rPr>
                        <a:t>1.6</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dirty="0" smtClean="0">
                          <a:solidFill>
                            <a:srgbClr val="000000"/>
                          </a:solidFill>
                          <a:effectLst/>
                          <a:latin typeface="+mn-lt"/>
                          <a:cs typeface="Arial"/>
                        </a:rPr>
                        <a:t>1.9</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dirty="0" smtClean="0">
                          <a:solidFill>
                            <a:srgbClr val="000000"/>
                          </a:solidFill>
                          <a:effectLst/>
                          <a:latin typeface="+mn-lt"/>
                          <a:cs typeface="Arial"/>
                        </a:rPr>
                        <a:t>1.6</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r>
              <a:tr h="380330">
                <a:tc>
                  <a:txBody>
                    <a:bodyPr/>
                    <a:lstStyle/>
                    <a:p>
                      <a:pPr algn="l" fontAlgn="b"/>
                      <a:r>
                        <a:rPr lang="en-US" sz="1600" b="0" i="0" u="none" strike="noStrike" dirty="0" smtClean="0">
                          <a:solidFill>
                            <a:srgbClr val="000000"/>
                          </a:solidFill>
                          <a:effectLst/>
                          <a:latin typeface="Arial"/>
                          <a:cs typeface="Arial"/>
                        </a:rPr>
                        <a:t>Waste Fryer Oil</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smtClean="0">
                          <a:solidFill>
                            <a:srgbClr val="000000"/>
                          </a:solidFill>
                          <a:effectLst/>
                          <a:latin typeface="Arial"/>
                          <a:cs typeface="Arial"/>
                        </a:rPr>
                        <a:t>6.1</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smtClean="0">
                          <a:solidFill>
                            <a:srgbClr val="000000"/>
                          </a:solidFill>
                          <a:effectLst/>
                          <a:latin typeface="Arial"/>
                          <a:cs typeface="Arial"/>
                        </a:rPr>
                        <a:t>54.9</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smtClean="0">
                          <a:solidFill>
                            <a:srgbClr val="000000"/>
                          </a:solidFill>
                          <a:effectLst/>
                          <a:latin typeface="Arial"/>
                          <a:cs typeface="Arial"/>
                        </a:rPr>
                        <a:t>27.6</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smtClean="0">
                          <a:solidFill>
                            <a:srgbClr val="000000"/>
                          </a:solidFill>
                          <a:effectLst/>
                          <a:latin typeface="Arial"/>
                          <a:cs typeface="Arial"/>
                        </a:rPr>
                        <a:t>4.5</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smtClean="0">
                          <a:solidFill>
                            <a:srgbClr val="000000"/>
                          </a:solidFill>
                          <a:effectLst/>
                          <a:latin typeface="Arial"/>
                          <a:cs typeface="Arial"/>
                        </a:rPr>
                        <a:t>1.7</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smtClean="0">
                          <a:solidFill>
                            <a:srgbClr val="000000"/>
                          </a:solidFill>
                          <a:effectLst/>
                          <a:latin typeface="Arial"/>
                          <a:cs typeface="Arial"/>
                        </a:rPr>
                        <a:t>3.1</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smtClean="0">
                          <a:solidFill>
                            <a:srgbClr val="000000"/>
                          </a:solidFill>
                          <a:effectLst/>
                          <a:latin typeface="Arial"/>
                          <a:cs typeface="Arial"/>
                        </a:rPr>
                        <a:t>2.1</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r>
              <a:tr h="380330">
                <a:tc>
                  <a:txBody>
                    <a:bodyPr/>
                    <a:lstStyle/>
                    <a:p>
                      <a:pPr algn="l" fontAlgn="b"/>
                      <a:r>
                        <a:rPr lang="en-US" sz="1600" b="0" i="0" u="none" strike="noStrike" dirty="0" smtClean="0">
                          <a:solidFill>
                            <a:srgbClr val="000000"/>
                          </a:solidFill>
                          <a:effectLst/>
                          <a:latin typeface="Arial"/>
                          <a:cs typeface="Arial"/>
                        </a:rPr>
                        <a:t>Canola Oil</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smtClean="0">
                          <a:solidFill>
                            <a:srgbClr val="000000"/>
                          </a:solidFill>
                          <a:effectLst/>
                          <a:latin typeface="Arial"/>
                          <a:cs typeface="Arial"/>
                        </a:rPr>
                        <a:t>6.7</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smtClean="0">
                          <a:solidFill>
                            <a:srgbClr val="000000"/>
                          </a:solidFill>
                          <a:effectLst/>
                          <a:latin typeface="Arial"/>
                          <a:cs typeface="Arial"/>
                        </a:rPr>
                        <a:t>51.8</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smtClean="0">
                          <a:solidFill>
                            <a:srgbClr val="000000"/>
                          </a:solidFill>
                          <a:effectLst/>
                          <a:latin typeface="Arial"/>
                          <a:cs typeface="Arial"/>
                        </a:rPr>
                        <a:t>29.7</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smtClean="0">
                          <a:solidFill>
                            <a:srgbClr val="000000"/>
                          </a:solidFill>
                          <a:effectLst/>
                          <a:latin typeface="Arial"/>
                          <a:cs typeface="Arial"/>
                        </a:rPr>
                        <a:t>5.6</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dirty="0" smtClean="0">
                          <a:solidFill>
                            <a:srgbClr val="000000"/>
                          </a:solidFill>
                          <a:effectLst/>
                          <a:latin typeface="+mn-lt"/>
                          <a:cs typeface="Arial"/>
                        </a:rPr>
                        <a:t>2.6</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dirty="0" smtClean="0">
                          <a:solidFill>
                            <a:srgbClr val="000000"/>
                          </a:solidFill>
                          <a:effectLst/>
                          <a:latin typeface="+mn-lt"/>
                          <a:cs typeface="Arial"/>
                        </a:rPr>
                        <a:t>2.5</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dirty="0" smtClean="0">
                          <a:solidFill>
                            <a:srgbClr val="000000"/>
                          </a:solidFill>
                          <a:effectLst/>
                          <a:latin typeface="+mn-lt"/>
                          <a:cs typeface="Arial"/>
                        </a:rPr>
                        <a:t>1.9</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r>
              <a:tr h="330568">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600" b="0" i="0" u="none" strike="noStrike" dirty="0" smtClean="0">
                          <a:solidFill>
                            <a:srgbClr val="000000"/>
                          </a:solidFill>
                          <a:effectLst/>
                          <a:latin typeface="Arial"/>
                          <a:cs typeface="Arial"/>
                        </a:rPr>
                        <a:t>Corn Oil</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smtClean="0">
                          <a:solidFill>
                            <a:srgbClr val="000000"/>
                          </a:solidFill>
                          <a:effectLst/>
                          <a:latin typeface="Arial"/>
                          <a:cs typeface="Arial"/>
                        </a:rPr>
                        <a:t>9.5</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smtClean="0">
                          <a:solidFill>
                            <a:srgbClr val="000000"/>
                          </a:solidFill>
                          <a:effectLst/>
                          <a:latin typeface="Arial"/>
                          <a:cs typeface="Arial"/>
                        </a:rPr>
                        <a:t>52.7</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smtClean="0">
                          <a:solidFill>
                            <a:srgbClr val="000000"/>
                          </a:solidFill>
                          <a:effectLst/>
                          <a:latin typeface="Arial"/>
                          <a:cs typeface="Arial"/>
                        </a:rPr>
                        <a:t>26.4</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smtClean="0">
                          <a:solidFill>
                            <a:srgbClr val="000000"/>
                          </a:solidFill>
                          <a:effectLst/>
                          <a:latin typeface="Arial"/>
                          <a:cs typeface="Arial"/>
                        </a:rPr>
                        <a:t>3.4</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dirty="0" smtClean="0">
                          <a:solidFill>
                            <a:srgbClr val="000000"/>
                          </a:solidFill>
                          <a:effectLst/>
                          <a:latin typeface="+mn-lt"/>
                          <a:cs typeface="Arial"/>
                        </a:rPr>
                        <a:t>4.3</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dirty="0" smtClean="0">
                          <a:solidFill>
                            <a:srgbClr val="000000"/>
                          </a:solidFill>
                          <a:effectLst/>
                          <a:latin typeface="+mn-lt"/>
                          <a:cs typeface="Arial"/>
                        </a:rPr>
                        <a:t>0.9</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dirty="0" smtClean="0">
                          <a:solidFill>
                            <a:srgbClr val="000000"/>
                          </a:solidFill>
                          <a:effectLst/>
                          <a:latin typeface="+mn-lt"/>
                          <a:cs typeface="Arial"/>
                        </a:rPr>
                        <a:t>3.0</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r>
              <a:tr h="379301">
                <a:tc>
                  <a:txBody>
                    <a:bodyPr/>
                    <a:lstStyle/>
                    <a:p>
                      <a:pPr algn="l" fontAlgn="b"/>
                      <a:r>
                        <a:rPr lang="en-US" sz="1600" b="0" i="0" u="none" strike="noStrike" dirty="0" smtClean="0">
                          <a:solidFill>
                            <a:srgbClr val="000000"/>
                          </a:solidFill>
                          <a:effectLst/>
                          <a:latin typeface="Arial"/>
                          <a:cs typeface="Arial"/>
                        </a:rPr>
                        <a:t>Soybean Oil</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smtClean="0">
                          <a:solidFill>
                            <a:srgbClr val="000000"/>
                          </a:solidFill>
                          <a:effectLst/>
                          <a:latin typeface="Arial"/>
                          <a:cs typeface="Arial"/>
                        </a:rPr>
                        <a:t>10.0</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smtClean="0">
                          <a:solidFill>
                            <a:srgbClr val="000000"/>
                          </a:solidFill>
                          <a:effectLst/>
                          <a:latin typeface="Arial"/>
                          <a:cs typeface="Arial"/>
                        </a:rPr>
                        <a:t>52.1</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smtClean="0">
                          <a:solidFill>
                            <a:srgbClr val="000000"/>
                          </a:solidFill>
                          <a:effectLst/>
                          <a:latin typeface="Arial"/>
                          <a:cs typeface="Arial"/>
                        </a:rPr>
                        <a:t>25.8</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smtClean="0">
                          <a:solidFill>
                            <a:srgbClr val="000000"/>
                          </a:solidFill>
                          <a:effectLst/>
                          <a:latin typeface="Arial"/>
                          <a:cs typeface="Arial"/>
                        </a:rPr>
                        <a:t>3.7</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smtClean="0">
                          <a:solidFill>
                            <a:srgbClr val="000000"/>
                          </a:solidFill>
                          <a:effectLst/>
                          <a:latin typeface="Arial"/>
                          <a:cs typeface="Arial"/>
                        </a:rPr>
                        <a:t>4.5</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smtClean="0">
                          <a:solidFill>
                            <a:srgbClr val="000000"/>
                          </a:solidFill>
                          <a:effectLst/>
                          <a:latin typeface="Arial"/>
                          <a:cs typeface="Arial"/>
                        </a:rPr>
                        <a:t>0.9</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0" i="0" u="none" strike="noStrike" dirty="0" smtClean="0">
                          <a:solidFill>
                            <a:srgbClr val="000000"/>
                          </a:solidFill>
                          <a:effectLst/>
                          <a:latin typeface="Arial"/>
                          <a:cs typeface="Arial"/>
                        </a:rPr>
                        <a:t>3.0</a:t>
                      </a:r>
                      <a:endParaRPr lang="en-US" sz="1600" b="0"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r>
            </a:tbl>
          </a:graphicData>
        </a:graphic>
      </p:graphicFrame>
    </p:spTree>
    <p:extLst>
      <p:ext uri="{BB962C8B-B14F-4D97-AF65-F5344CB8AC3E}">
        <p14:creationId xmlns:p14="http://schemas.microsoft.com/office/powerpoint/2010/main" val="23369722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Screen Shot 2015-08-05 at 9.51.20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3226" y="2820432"/>
            <a:ext cx="1887025" cy="2796538"/>
          </a:xfrm>
          <a:prstGeom prst="rect">
            <a:avLst/>
          </a:prstGeom>
        </p:spPr>
      </p:pic>
      <p:sp>
        <p:nvSpPr>
          <p:cNvPr id="3" name="Rectangle 2"/>
          <p:cNvSpPr>
            <a:spLocks noGrp="1" noChangeArrowheads="1"/>
          </p:cNvSpPr>
          <p:nvPr>
            <p:ph type="title"/>
          </p:nvPr>
        </p:nvSpPr>
        <p:spPr>
          <a:xfrm>
            <a:off x="250825" y="939006"/>
            <a:ext cx="8229600" cy="639763"/>
          </a:xfrm>
        </p:spPr>
        <p:txBody>
          <a:bodyPr anchor="t"/>
          <a:lstStyle/>
          <a:p>
            <a:pPr algn="l" eaLnBrk="1" hangingPunct="1"/>
            <a:r>
              <a:rPr lang="en-US" sz="3200" dirty="0" smtClean="0"/>
              <a:t>Tailor made PHAs: creating value</a:t>
            </a:r>
          </a:p>
        </p:txBody>
      </p:sp>
      <p:sp>
        <p:nvSpPr>
          <p:cNvPr id="4" name="Rectangle 3"/>
          <p:cNvSpPr/>
          <p:nvPr/>
        </p:nvSpPr>
        <p:spPr>
          <a:xfrm>
            <a:off x="558801" y="1593465"/>
            <a:ext cx="8229600" cy="1200328"/>
          </a:xfrm>
          <a:prstGeom prst="rect">
            <a:avLst/>
          </a:prstGeom>
        </p:spPr>
        <p:txBody>
          <a:bodyPr wrap="square">
            <a:spAutoFit/>
          </a:bodyPr>
          <a:lstStyle/>
          <a:p>
            <a:r>
              <a:rPr lang="en-US" sz="2000" kern="0" dirty="0" smtClean="0">
                <a:solidFill>
                  <a:srgbClr val="51260B"/>
                </a:solidFill>
                <a:latin typeface="+mj-lt"/>
              </a:rPr>
              <a:t>Genetic engineering can be used as a strategy to enhance yields and optimize monomer composition.</a:t>
            </a:r>
            <a:endParaRPr lang="en-US" sz="2000" kern="0" dirty="0">
              <a:solidFill>
                <a:srgbClr val="51260B"/>
              </a:solidFill>
              <a:latin typeface="+mj-lt"/>
            </a:endParaRPr>
          </a:p>
          <a:p>
            <a:pPr marL="285750" indent="-285750">
              <a:buFont typeface="Arial"/>
              <a:buChar char="•"/>
            </a:pPr>
            <a:r>
              <a:rPr lang="en-US" sz="1600" kern="0" dirty="0" smtClean="0">
                <a:solidFill>
                  <a:srgbClr val="51260B"/>
                </a:solidFill>
                <a:latin typeface="+mj-lt"/>
              </a:rPr>
              <a:t>Cloning and expression of novel </a:t>
            </a:r>
            <a:r>
              <a:rPr lang="en-US" sz="1600" kern="0" dirty="0" err="1" smtClean="0">
                <a:solidFill>
                  <a:srgbClr val="51260B"/>
                </a:solidFill>
                <a:latin typeface="+mj-lt"/>
              </a:rPr>
              <a:t>phaC</a:t>
            </a:r>
            <a:r>
              <a:rPr lang="en-US" sz="1600" kern="0" dirty="0" smtClean="0">
                <a:solidFill>
                  <a:srgbClr val="51260B"/>
                </a:solidFill>
                <a:latin typeface="+mj-lt"/>
              </a:rPr>
              <a:t> genes in </a:t>
            </a:r>
            <a:r>
              <a:rPr lang="en-US" sz="1600" i="1" kern="0" dirty="0" smtClean="0">
                <a:solidFill>
                  <a:srgbClr val="51260B"/>
                </a:solidFill>
                <a:latin typeface="+mj-lt"/>
              </a:rPr>
              <a:t>P. putida </a:t>
            </a:r>
            <a:r>
              <a:rPr lang="en-US" sz="1600" kern="0" dirty="0" smtClean="0">
                <a:solidFill>
                  <a:srgbClr val="51260B"/>
                </a:solidFill>
                <a:latin typeface="+mj-lt"/>
              </a:rPr>
              <a:t>LS46 has allowed synthesis of an </a:t>
            </a:r>
            <a:r>
              <a:rPr lang="en-US" sz="1600" kern="0" dirty="0" err="1" smtClean="0">
                <a:solidFill>
                  <a:srgbClr val="51260B"/>
                </a:solidFill>
                <a:latin typeface="+mj-lt"/>
              </a:rPr>
              <a:t>scl</a:t>
            </a:r>
            <a:r>
              <a:rPr lang="en-US" sz="1600" kern="0" dirty="0" smtClean="0">
                <a:solidFill>
                  <a:srgbClr val="51260B"/>
                </a:solidFill>
                <a:latin typeface="+mj-lt"/>
              </a:rPr>
              <a:t>-co-mcl PHA polymer. </a:t>
            </a:r>
            <a:endParaRPr lang="en-US" sz="1600" dirty="0">
              <a:latin typeface="+mj-lt"/>
            </a:endParaRPr>
          </a:p>
        </p:txBody>
      </p:sp>
      <p:sp>
        <p:nvSpPr>
          <p:cNvPr id="8" name="TextBox 7"/>
          <p:cNvSpPr txBox="1"/>
          <p:nvPr/>
        </p:nvSpPr>
        <p:spPr>
          <a:xfrm>
            <a:off x="6865059" y="3003850"/>
            <a:ext cx="2177341" cy="2308324"/>
          </a:xfrm>
          <a:prstGeom prst="rect">
            <a:avLst/>
          </a:prstGeom>
          <a:solidFill>
            <a:schemeClr val="bg1"/>
          </a:solidFill>
        </p:spPr>
        <p:txBody>
          <a:bodyPr wrap="square" rtlCol="0">
            <a:spAutoFit/>
          </a:bodyPr>
          <a:lstStyle/>
          <a:p>
            <a:pPr algn="ctr"/>
            <a:r>
              <a:rPr lang="en-US" sz="1200" b="1" dirty="0" smtClean="0">
                <a:latin typeface="+mj-lt"/>
              </a:rPr>
              <a:t>Figure </a:t>
            </a:r>
            <a:r>
              <a:rPr lang="en-US" sz="1200" b="1" dirty="0">
                <a:latin typeface="+mj-lt"/>
              </a:rPr>
              <a:t>7</a:t>
            </a:r>
            <a:r>
              <a:rPr lang="en-US" sz="1200" b="1" dirty="0" smtClean="0">
                <a:latin typeface="+mj-lt"/>
              </a:rPr>
              <a:t>. (A) </a:t>
            </a:r>
            <a:r>
              <a:rPr lang="en-US" sz="1200" dirty="0" smtClean="0">
                <a:latin typeface="+mj-lt"/>
              </a:rPr>
              <a:t>Novel </a:t>
            </a:r>
            <a:r>
              <a:rPr lang="en-US" sz="1200" dirty="0" err="1" smtClean="0">
                <a:latin typeface="+mj-lt"/>
              </a:rPr>
              <a:t>scl</a:t>
            </a:r>
            <a:r>
              <a:rPr lang="en-US" sz="1200" dirty="0" smtClean="0">
                <a:latin typeface="+mj-lt"/>
              </a:rPr>
              <a:t>-co-mcl polymers from produced from genetically engineered </a:t>
            </a:r>
            <a:r>
              <a:rPr lang="en-US" sz="1200" i="1" dirty="0" smtClean="0">
                <a:latin typeface="+mj-lt"/>
              </a:rPr>
              <a:t>P. putida </a:t>
            </a:r>
            <a:r>
              <a:rPr lang="en-US" sz="1200" dirty="0" smtClean="0">
                <a:latin typeface="+mj-lt"/>
              </a:rPr>
              <a:t>LS46 from various substrates. </a:t>
            </a:r>
            <a:r>
              <a:rPr lang="en-US" sz="1200" b="1" dirty="0" smtClean="0">
                <a:latin typeface="+mj-lt"/>
              </a:rPr>
              <a:t>(B) </a:t>
            </a:r>
            <a:r>
              <a:rPr lang="en-US" sz="1200" dirty="0" smtClean="0">
                <a:latin typeface="+mj-lt"/>
              </a:rPr>
              <a:t>Comparative composition from wild-type strain grown on </a:t>
            </a:r>
            <a:r>
              <a:rPr lang="en-US" sz="1200" dirty="0" err="1" smtClean="0">
                <a:latin typeface="+mj-lt"/>
              </a:rPr>
              <a:t>decanoic</a:t>
            </a:r>
            <a:r>
              <a:rPr lang="en-US" sz="1200" dirty="0" smtClean="0">
                <a:latin typeface="+mj-lt"/>
              </a:rPr>
              <a:t> acid. (</a:t>
            </a:r>
            <a:r>
              <a:rPr lang="en-US" sz="1200" dirty="0" err="1" smtClean="0">
                <a:latin typeface="+mj-lt"/>
              </a:rPr>
              <a:t>Glu</a:t>
            </a:r>
            <a:r>
              <a:rPr lang="en-US" sz="1200" dirty="0" smtClean="0">
                <a:latin typeface="+mj-lt"/>
              </a:rPr>
              <a:t>-glucose; </a:t>
            </a:r>
            <a:r>
              <a:rPr lang="en-US" sz="1200" dirty="0" err="1" smtClean="0">
                <a:latin typeface="+mj-lt"/>
              </a:rPr>
              <a:t>Hx-hexanoic</a:t>
            </a:r>
            <a:r>
              <a:rPr lang="en-US" sz="1200" dirty="0" smtClean="0">
                <a:latin typeface="+mj-lt"/>
              </a:rPr>
              <a:t> acid; Oct-octanoic acid; Dc- </a:t>
            </a:r>
            <a:r>
              <a:rPr lang="en-US" sz="1200" dirty="0" err="1" smtClean="0">
                <a:latin typeface="+mj-lt"/>
              </a:rPr>
              <a:t>decanoic</a:t>
            </a:r>
            <a:r>
              <a:rPr lang="en-US" sz="1200" dirty="0" smtClean="0">
                <a:latin typeface="+mj-lt"/>
              </a:rPr>
              <a:t> acid; FFA-biodiesel waste free fatty acids; Non – </a:t>
            </a:r>
            <a:r>
              <a:rPr lang="en-US" sz="1200" dirty="0" err="1" smtClean="0">
                <a:latin typeface="+mj-lt"/>
              </a:rPr>
              <a:t>nonanoic</a:t>
            </a:r>
            <a:r>
              <a:rPr lang="en-US" sz="1200" dirty="0" smtClean="0">
                <a:latin typeface="+mj-lt"/>
              </a:rPr>
              <a:t> acid. </a:t>
            </a:r>
            <a:endParaRPr lang="en-US" sz="1200" dirty="0">
              <a:latin typeface="+mj-lt"/>
            </a:endParaRPr>
          </a:p>
        </p:txBody>
      </p:sp>
      <p:pic>
        <p:nvPicPr>
          <p:cNvPr id="9" name="Picture 8" descr="Screen Shot 2015-08-03 at 2.30.45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 y="6096002"/>
            <a:ext cx="1734608" cy="645865"/>
          </a:xfrm>
          <a:prstGeom prst="rect">
            <a:avLst/>
          </a:prstGeom>
        </p:spPr>
      </p:pic>
      <p:sp>
        <p:nvSpPr>
          <p:cNvPr id="10" name="TextBox 9"/>
          <p:cNvSpPr txBox="1"/>
          <p:nvPr/>
        </p:nvSpPr>
        <p:spPr>
          <a:xfrm>
            <a:off x="1953713" y="6180667"/>
            <a:ext cx="4654364" cy="969496"/>
          </a:xfrm>
          <a:prstGeom prst="rect">
            <a:avLst/>
          </a:prstGeom>
          <a:noFill/>
        </p:spPr>
        <p:txBody>
          <a:bodyPr wrap="none" rtlCol="0">
            <a:spAutoFit/>
          </a:bodyPr>
          <a:lstStyle/>
          <a:p>
            <a:pPr algn="ctr"/>
            <a:r>
              <a:rPr lang="en-US" sz="1100" dirty="0">
                <a:solidFill>
                  <a:srgbClr val="51260B"/>
                </a:solidFill>
                <a:latin typeface="+mj-lt"/>
              </a:rPr>
              <a:t>International Conference and Exhibition on Biopolymers and </a:t>
            </a:r>
            <a:r>
              <a:rPr lang="en-US" sz="1100" dirty="0" smtClean="0">
                <a:solidFill>
                  <a:srgbClr val="51260B"/>
                </a:solidFill>
                <a:latin typeface="+mj-lt"/>
              </a:rPr>
              <a:t>Bioplastics</a:t>
            </a:r>
          </a:p>
          <a:p>
            <a:pPr algn="ctr"/>
            <a:r>
              <a:rPr lang="en-US" sz="1100" dirty="0" smtClean="0">
                <a:solidFill>
                  <a:srgbClr val="51260B"/>
                </a:solidFill>
                <a:latin typeface="+mj-lt"/>
              </a:rPr>
              <a:t>August 10-12, 2015</a:t>
            </a:r>
          </a:p>
          <a:p>
            <a:pPr algn="ctr"/>
            <a:r>
              <a:rPr lang="en-US" sz="1100" dirty="0" smtClean="0">
                <a:solidFill>
                  <a:srgbClr val="51260B"/>
                </a:solidFill>
                <a:latin typeface="+mj-lt"/>
              </a:rPr>
              <a:t>San Francisco, CA</a:t>
            </a:r>
            <a:endParaRPr lang="en-US" sz="1100" dirty="0">
              <a:solidFill>
                <a:srgbClr val="51260B"/>
              </a:solidFill>
              <a:latin typeface="+mj-lt"/>
            </a:endParaRPr>
          </a:p>
          <a:p>
            <a:endParaRPr lang="en-US" dirty="0">
              <a:solidFill>
                <a:srgbClr val="51260B"/>
              </a:solidFill>
            </a:endParaRPr>
          </a:p>
        </p:txBody>
      </p:sp>
      <p:pic>
        <p:nvPicPr>
          <p:cNvPr id="5" name="Picture 4"/>
          <p:cNvPicPr>
            <a:picLocks noChangeAspect="1"/>
          </p:cNvPicPr>
          <p:nvPr/>
        </p:nvPicPr>
        <p:blipFill>
          <a:blip r:embed="rId4"/>
          <a:stretch>
            <a:fillRect/>
          </a:stretch>
        </p:blipFill>
        <p:spPr>
          <a:xfrm>
            <a:off x="250825" y="2793793"/>
            <a:ext cx="4686300" cy="2819400"/>
          </a:xfrm>
          <a:prstGeom prst="rect">
            <a:avLst/>
          </a:prstGeom>
        </p:spPr>
      </p:pic>
      <p:sp>
        <p:nvSpPr>
          <p:cNvPr id="13" name="TextBox 12"/>
          <p:cNvSpPr txBox="1"/>
          <p:nvPr/>
        </p:nvSpPr>
        <p:spPr>
          <a:xfrm>
            <a:off x="1989726" y="5613193"/>
            <a:ext cx="1352466" cy="369332"/>
          </a:xfrm>
          <a:prstGeom prst="rect">
            <a:avLst/>
          </a:prstGeom>
          <a:noFill/>
        </p:spPr>
        <p:txBody>
          <a:bodyPr wrap="none" rtlCol="0">
            <a:spAutoFit/>
          </a:bodyPr>
          <a:lstStyle/>
          <a:p>
            <a:r>
              <a:rPr lang="en-US" sz="1800" dirty="0" err="1" smtClean="0">
                <a:latin typeface="+mj-lt"/>
              </a:rPr>
              <a:t>phaC</a:t>
            </a:r>
            <a:r>
              <a:rPr lang="en-US" sz="1800" dirty="0" smtClean="0">
                <a:latin typeface="+mj-lt"/>
              </a:rPr>
              <a:t> clone</a:t>
            </a:r>
            <a:endParaRPr lang="en-US" sz="1800" dirty="0">
              <a:latin typeface="+mj-lt"/>
            </a:endParaRPr>
          </a:p>
        </p:txBody>
      </p:sp>
      <p:sp>
        <p:nvSpPr>
          <p:cNvPr id="15" name="TextBox 14"/>
          <p:cNvSpPr txBox="1"/>
          <p:nvPr/>
        </p:nvSpPr>
        <p:spPr>
          <a:xfrm>
            <a:off x="5255611" y="5613193"/>
            <a:ext cx="1193881" cy="369332"/>
          </a:xfrm>
          <a:prstGeom prst="rect">
            <a:avLst/>
          </a:prstGeom>
          <a:noFill/>
        </p:spPr>
        <p:txBody>
          <a:bodyPr wrap="none" rtlCol="0">
            <a:spAutoFit/>
          </a:bodyPr>
          <a:lstStyle/>
          <a:p>
            <a:r>
              <a:rPr lang="en-US" sz="1800" dirty="0" smtClean="0">
                <a:latin typeface="+mj-lt"/>
              </a:rPr>
              <a:t>Wild Type</a:t>
            </a:r>
            <a:endParaRPr lang="en-US" sz="1800" dirty="0">
              <a:latin typeface="+mj-lt"/>
            </a:endParaRPr>
          </a:p>
        </p:txBody>
      </p:sp>
      <p:sp>
        <p:nvSpPr>
          <p:cNvPr id="16" name="TextBox 15"/>
          <p:cNvSpPr txBox="1"/>
          <p:nvPr/>
        </p:nvSpPr>
        <p:spPr>
          <a:xfrm>
            <a:off x="4525506" y="2870819"/>
            <a:ext cx="351378" cy="369332"/>
          </a:xfrm>
          <a:prstGeom prst="rect">
            <a:avLst/>
          </a:prstGeom>
          <a:noFill/>
        </p:spPr>
        <p:txBody>
          <a:bodyPr wrap="none" rtlCol="0">
            <a:spAutoFit/>
          </a:bodyPr>
          <a:lstStyle/>
          <a:p>
            <a:r>
              <a:rPr lang="en-US" sz="1800" dirty="0" smtClean="0">
                <a:latin typeface="+mj-lt"/>
              </a:rPr>
              <a:t>A</a:t>
            </a:r>
            <a:endParaRPr lang="en-US" sz="1800" dirty="0">
              <a:latin typeface="+mj-lt"/>
            </a:endParaRPr>
          </a:p>
        </p:txBody>
      </p:sp>
      <p:sp>
        <p:nvSpPr>
          <p:cNvPr id="17" name="TextBox 16"/>
          <p:cNvSpPr txBox="1"/>
          <p:nvPr/>
        </p:nvSpPr>
        <p:spPr>
          <a:xfrm>
            <a:off x="6511622" y="2870819"/>
            <a:ext cx="338629" cy="369332"/>
          </a:xfrm>
          <a:prstGeom prst="rect">
            <a:avLst/>
          </a:prstGeom>
          <a:noFill/>
        </p:spPr>
        <p:txBody>
          <a:bodyPr wrap="none" rtlCol="0">
            <a:spAutoFit/>
          </a:bodyPr>
          <a:lstStyle/>
          <a:p>
            <a:r>
              <a:rPr lang="en-US" sz="1800" dirty="0">
                <a:latin typeface="+mj-lt"/>
              </a:rPr>
              <a:t>B</a:t>
            </a:r>
          </a:p>
        </p:txBody>
      </p:sp>
    </p:spTree>
    <p:extLst>
      <p:ext uri="{BB962C8B-B14F-4D97-AF65-F5344CB8AC3E}">
        <p14:creationId xmlns:p14="http://schemas.microsoft.com/office/powerpoint/2010/main" val="8759961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Screen Shot 2015-08-05 at 10.10.28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6601" y="3801661"/>
            <a:ext cx="2815167" cy="2215551"/>
          </a:xfrm>
          <a:prstGeom prst="rect">
            <a:avLst/>
          </a:prstGeom>
        </p:spPr>
      </p:pic>
      <p:sp>
        <p:nvSpPr>
          <p:cNvPr id="8" name="TextBox 7"/>
          <p:cNvSpPr txBox="1"/>
          <p:nvPr/>
        </p:nvSpPr>
        <p:spPr>
          <a:xfrm>
            <a:off x="6284415" y="1717764"/>
            <a:ext cx="2732585" cy="1569660"/>
          </a:xfrm>
          <a:prstGeom prst="rect">
            <a:avLst/>
          </a:prstGeom>
          <a:solidFill>
            <a:schemeClr val="bg1"/>
          </a:solidFill>
        </p:spPr>
        <p:txBody>
          <a:bodyPr wrap="square" rtlCol="0">
            <a:spAutoFit/>
          </a:bodyPr>
          <a:lstStyle/>
          <a:p>
            <a:pPr algn="ctr"/>
            <a:r>
              <a:rPr lang="en-US" sz="1200" b="1" dirty="0" smtClean="0">
                <a:latin typeface="+mj-lt"/>
              </a:rPr>
              <a:t>Figure 8</a:t>
            </a:r>
            <a:r>
              <a:rPr lang="en-US" sz="1200" b="1" dirty="0">
                <a:latin typeface="+mj-lt"/>
              </a:rPr>
              <a:t> </a:t>
            </a:r>
            <a:r>
              <a:rPr lang="en-US" sz="1200" b="1" dirty="0" smtClean="0">
                <a:latin typeface="+mj-lt"/>
              </a:rPr>
              <a:t>A) </a:t>
            </a:r>
            <a:r>
              <a:rPr lang="en-US" sz="1200" dirty="0" err="1" smtClean="0">
                <a:latin typeface="+mj-lt"/>
              </a:rPr>
              <a:t>Scl</a:t>
            </a:r>
            <a:r>
              <a:rPr lang="en-US" sz="1200" dirty="0" smtClean="0">
                <a:latin typeface="+mj-lt"/>
              </a:rPr>
              <a:t>-co-mcl polymer synthesized from octanoic acid (C4, C6, and C8 monomers) using novel </a:t>
            </a:r>
            <a:r>
              <a:rPr lang="en-US" sz="1200" dirty="0" err="1" smtClean="0">
                <a:latin typeface="+mj-lt"/>
              </a:rPr>
              <a:t>phaC</a:t>
            </a:r>
            <a:r>
              <a:rPr lang="en-US" sz="1200" dirty="0" smtClean="0">
                <a:latin typeface="+mj-lt"/>
              </a:rPr>
              <a:t> gene in </a:t>
            </a:r>
            <a:r>
              <a:rPr lang="en-US" sz="1200" i="1" dirty="0" smtClean="0">
                <a:latin typeface="+mj-lt"/>
              </a:rPr>
              <a:t>P. putida </a:t>
            </a:r>
            <a:r>
              <a:rPr lang="en-US" sz="1200" dirty="0" smtClean="0">
                <a:latin typeface="+mj-lt"/>
              </a:rPr>
              <a:t>LS46. </a:t>
            </a:r>
            <a:r>
              <a:rPr lang="en-US" sz="1200" b="1" dirty="0" smtClean="0">
                <a:latin typeface="+mj-lt"/>
              </a:rPr>
              <a:t>B) </a:t>
            </a:r>
            <a:r>
              <a:rPr lang="en-US" sz="1200" dirty="0" smtClean="0">
                <a:latin typeface="+mj-lt"/>
              </a:rPr>
              <a:t>mcl-PHA polymer synthesized by wild-type LS46 from octanoic acid (predominantly C8, traces of C6 and C10)</a:t>
            </a:r>
            <a:endParaRPr lang="en-US" sz="1200" b="1" dirty="0">
              <a:latin typeface="+mj-lt"/>
            </a:endParaRPr>
          </a:p>
        </p:txBody>
      </p:sp>
      <p:pic>
        <p:nvPicPr>
          <p:cNvPr id="9" name="Picture 8" descr="Screen Shot 2015-08-03 at 2.30.45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5" y="6096002"/>
            <a:ext cx="1734608" cy="645865"/>
          </a:xfrm>
          <a:prstGeom prst="rect">
            <a:avLst/>
          </a:prstGeom>
        </p:spPr>
      </p:pic>
      <p:sp>
        <p:nvSpPr>
          <p:cNvPr id="10" name="TextBox 9"/>
          <p:cNvSpPr txBox="1"/>
          <p:nvPr/>
        </p:nvSpPr>
        <p:spPr>
          <a:xfrm>
            <a:off x="1953713" y="6180667"/>
            <a:ext cx="4654364" cy="969496"/>
          </a:xfrm>
          <a:prstGeom prst="rect">
            <a:avLst/>
          </a:prstGeom>
          <a:noFill/>
        </p:spPr>
        <p:txBody>
          <a:bodyPr wrap="none" rtlCol="0">
            <a:spAutoFit/>
          </a:bodyPr>
          <a:lstStyle/>
          <a:p>
            <a:pPr algn="ctr"/>
            <a:r>
              <a:rPr lang="en-US" sz="1100" dirty="0">
                <a:solidFill>
                  <a:srgbClr val="51260B"/>
                </a:solidFill>
                <a:latin typeface="+mj-lt"/>
              </a:rPr>
              <a:t>International Conference and Exhibition on Biopolymers and </a:t>
            </a:r>
            <a:r>
              <a:rPr lang="en-US" sz="1100" dirty="0" smtClean="0">
                <a:solidFill>
                  <a:srgbClr val="51260B"/>
                </a:solidFill>
                <a:latin typeface="+mj-lt"/>
              </a:rPr>
              <a:t>Bioplastics</a:t>
            </a:r>
          </a:p>
          <a:p>
            <a:pPr algn="ctr"/>
            <a:r>
              <a:rPr lang="en-US" sz="1100" dirty="0" smtClean="0">
                <a:solidFill>
                  <a:srgbClr val="51260B"/>
                </a:solidFill>
                <a:latin typeface="+mj-lt"/>
              </a:rPr>
              <a:t>August 10-12, 2015</a:t>
            </a:r>
          </a:p>
          <a:p>
            <a:pPr algn="ctr"/>
            <a:r>
              <a:rPr lang="en-US" sz="1100" dirty="0" smtClean="0">
                <a:solidFill>
                  <a:srgbClr val="51260B"/>
                </a:solidFill>
                <a:latin typeface="+mj-lt"/>
              </a:rPr>
              <a:t>San Francisco, CA</a:t>
            </a:r>
            <a:endParaRPr lang="en-US" sz="1100" dirty="0">
              <a:solidFill>
                <a:srgbClr val="51260B"/>
              </a:solidFill>
              <a:latin typeface="+mj-lt"/>
            </a:endParaRPr>
          </a:p>
          <a:p>
            <a:endParaRPr lang="en-US" dirty="0">
              <a:solidFill>
                <a:srgbClr val="51260B"/>
              </a:solidFill>
            </a:endParaRPr>
          </a:p>
        </p:txBody>
      </p:sp>
      <p:pic>
        <p:nvPicPr>
          <p:cNvPr id="5" name="Picture 4" descr="Screen Shot 2015-08-04 at 5.00.40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3663" y="3801661"/>
            <a:ext cx="2822174" cy="2215551"/>
          </a:xfrm>
          <a:prstGeom prst="rect">
            <a:avLst/>
          </a:prstGeom>
        </p:spPr>
      </p:pic>
      <p:sp>
        <p:nvSpPr>
          <p:cNvPr id="12" name="TextBox 11"/>
          <p:cNvSpPr txBox="1"/>
          <p:nvPr/>
        </p:nvSpPr>
        <p:spPr>
          <a:xfrm>
            <a:off x="6284415" y="3746010"/>
            <a:ext cx="2732585" cy="1754327"/>
          </a:xfrm>
          <a:prstGeom prst="rect">
            <a:avLst/>
          </a:prstGeom>
          <a:solidFill>
            <a:schemeClr val="bg1"/>
          </a:solidFill>
        </p:spPr>
        <p:txBody>
          <a:bodyPr wrap="square" rtlCol="0">
            <a:spAutoFit/>
          </a:bodyPr>
          <a:lstStyle/>
          <a:p>
            <a:pPr algn="ctr"/>
            <a:r>
              <a:rPr lang="en-US" sz="1200" b="1" dirty="0" smtClean="0">
                <a:latin typeface="+mj-lt"/>
              </a:rPr>
              <a:t>Figure </a:t>
            </a:r>
            <a:r>
              <a:rPr lang="en-US" sz="1200" b="1" dirty="0">
                <a:latin typeface="+mj-lt"/>
              </a:rPr>
              <a:t>9</a:t>
            </a:r>
            <a:r>
              <a:rPr lang="en-US" sz="1200" b="1" dirty="0" smtClean="0">
                <a:latin typeface="+mj-lt"/>
              </a:rPr>
              <a:t>. </a:t>
            </a:r>
            <a:r>
              <a:rPr lang="en-US" sz="1200" b="1" dirty="0">
                <a:latin typeface="+mj-lt"/>
              </a:rPr>
              <a:t>A) </a:t>
            </a:r>
            <a:r>
              <a:rPr lang="en-US" sz="1200" dirty="0" err="1">
                <a:latin typeface="+mj-lt"/>
              </a:rPr>
              <a:t>Scl</a:t>
            </a:r>
            <a:r>
              <a:rPr lang="en-US" sz="1200" dirty="0">
                <a:latin typeface="+mj-lt"/>
              </a:rPr>
              <a:t>-co-mcl polymer synthesized from biodiesel waste free fatty acids</a:t>
            </a:r>
            <a:r>
              <a:rPr lang="en-US" sz="1200" dirty="0" smtClean="0">
                <a:latin typeface="+mj-lt"/>
              </a:rPr>
              <a:t>. </a:t>
            </a:r>
            <a:r>
              <a:rPr lang="en-US" sz="1200" dirty="0">
                <a:latin typeface="+mj-lt"/>
              </a:rPr>
              <a:t>(C4, C6, and C8 monomers) using novel </a:t>
            </a:r>
            <a:r>
              <a:rPr lang="en-US" sz="1200" dirty="0" err="1">
                <a:latin typeface="+mj-lt"/>
              </a:rPr>
              <a:t>phaC</a:t>
            </a:r>
            <a:r>
              <a:rPr lang="en-US" sz="1200" dirty="0">
                <a:latin typeface="+mj-lt"/>
              </a:rPr>
              <a:t> gene in </a:t>
            </a:r>
            <a:r>
              <a:rPr lang="en-US" sz="1200" i="1" dirty="0">
                <a:latin typeface="+mj-lt"/>
              </a:rPr>
              <a:t>P. putida </a:t>
            </a:r>
            <a:r>
              <a:rPr lang="en-US" sz="1200" dirty="0">
                <a:latin typeface="+mj-lt"/>
              </a:rPr>
              <a:t>LS46. </a:t>
            </a:r>
            <a:r>
              <a:rPr lang="en-US" sz="1200" b="1" dirty="0">
                <a:latin typeface="+mj-lt"/>
              </a:rPr>
              <a:t>B) </a:t>
            </a:r>
            <a:r>
              <a:rPr lang="en-US" sz="1200" dirty="0">
                <a:latin typeface="+mj-lt"/>
              </a:rPr>
              <a:t>mcl-PHA polymer synthesized by wild-type LS46 from biodiesel waste free fatty acids.</a:t>
            </a:r>
          </a:p>
          <a:p>
            <a:pPr algn="ctr"/>
            <a:r>
              <a:rPr lang="en-US" sz="1200" dirty="0" smtClean="0">
                <a:latin typeface="+mj-lt"/>
              </a:rPr>
              <a:t> (C6, C8, C10, C12, C12:1, C14, and C14:1)</a:t>
            </a:r>
            <a:endParaRPr lang="en-US" sz="1200" dirty="0">
              <a:latin typeface="+mj-lt"/>
            </a:endParaRPr>
          </a:p>
        </p:txBody>
      </p:sp>
      <p:pic>
        <p:nvPicPr>
          <p:cNvPr id="7" name="Picture 6" descr="Screen Shot 2015-08-05 at 9.58.14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95837" y="1517887"/>
            <a:ext cx="2863663" cy="2214010"/>
          </a:xfrm>
          <a:prstGeom prst="rect">
            <a:avLst/>
          </a:prstGeom>
        </p:spPr>
      </p:pic>
      <p:sp>
        <p:nvSpPr>
          <p:cNvPr id="14" name="Rectangle 2"/>
          <p:cNvSpPr>
            <a:spLocks noGrp="1" noChangeArrowheads="1"/>
          </p:cNvSpPr>
          <p:nvPr>
            <p:ph type="title"/>
          </p:nvPr>
        </p:nvSpPr>
        <p:spPr>
          <a:xfrm>
            <a:off x="250825" y="841638"/>
            <a:ext cx="8229600" cy="639763"/>
          </a:xfrm>
        </p:spPr>
        <p:txBody>
          <a:bodyPr anchor="t"/>
          <a:lstStyle/>
          <a:p>
            <a:pPr algn="l" eaLnBrk="1" hangingPunct="1"/>
            <a:r>
              <a:rPr lang="en-US" sz="3200" dirty="0" smtClean="0"/>
              <a:t>Tailor made PHAs: creating value</a:t>
            </a:r>
          </a:p>
        </p:txBody>
      </p:sp>
      <p:pic>
        <p:nvPicPr>
          <p:cNvPr id="15" name="Picture 14" descr="Screen Shot 2015-08-05 at 10.01.36 PM.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3663" y="1505187"/>
            <a:ext cx="2828337" cy="2214010"/>
          </a:xfrm>
          <a:prstGeom prst="rect">
            <a:avLst/>
          </a:prstGeom>
        </p:spPr>
      </p:pic>
      <p:sp>
        <p:nvSpPr>
          <p:cNvPr id="17" name="TextBox 16"/>
          <p:cNvSpPr txBox="1"/>
          <p:nvPr/>
        </p:nvSpPr>
        <p:spPr>
          <a:xfrm>
            <a:off x="473663" y="3319087"/>
            <a:ext cx="360370" cy="400110"/>
          </a:xfrm>
          <a:prstGeom prst="rect">
            <a:avLst/>
          </a:prstGeom>
          <a:noFill/>
        </p:spPr>
        <p:txBody>
          <a:bodyPr wrap="none" rtlCol="0">
            <a:spAutoFit/>
          </a:bodyPr>
          <a:lstStyle/>
          <a:p>
            <a:r>
              <a:rPr lang="en-US" sz="2000" b="1" dirty="0" smtClean="0">
                <a:solidFill>
                  <a:schemeClr val="bg1"/>
                </a:solidFill>
                <a:latin typeface="+mj-lt"/>
              </a:rPr>
              <a:t>A</a:t>
            </a:r>
            <a:endParaRPr lang="en-US" sz="2000" b="1" dirty="0">
              <a:solidFill>
                <a:schemeClr val="bg1"/>
              </a:solidFill>
              <a:latin typeface="+mj-lt"/>
            </a:endParaRPr>
          </a:p>
        </p:txBody>
      </p:sp>
      <p:sp>
        <p:nvSpPr>
          <p:cNvPr id="18" name="TextBox 17"/>
          <p:cNvSpPr txBox="1"/>
          <p:nvPr/>
        </p:nvSpPr>
        <p:spPr>
          <a:xfrm>
            <a:off x="3302000" y="3317211"/>
            <a:ext cx="369888" cy="400110"/>
          </a:xfrm>
          <a:prstGeom prst="rect">
            <a:avLst/>
          </a:prstGeom>
          <a:noFill/>
        </p:spPr>
        <p:txBody>
          <a:bodyPr wrap="none" rtlCol="0">
            <a:spAutoFit/>
          </a:bodyPr>
          <a:lstStyle/>
          <a:p>
            <a:r>
              <a:rPr lang="en-US" sz="2000" b="1" dirty="0">
                <a:solidFill>
                  <a:schemeClr val="bg1"/>
                </a:solidFill>
                <a:latin typeface="+mj-lt"/>
              </a:rPr>
              <a:t>B</a:t>
            </a:r>
          </a:p>
        </p:txBody>
      </p:sp>
      <p:sp>
        <p:nvSpPr>
          <p:cNvPr id="19" name="TextBox 18"/>
          <p:cNvSpPr txBox="1"/>
          <p:nvPr/>
        </p:nvSpPr>
        <p:spPr>
          <a:xfrm>
            <a:off x="481893" y="5617102"/>
            <a:ext cx="360370" cy="400110"/>
          </a:xfrm>
          <a:prstGeom prst="rect">
            <a:avLst/>
          </a:prstGeom>
          <a:noFill/>
        </p:spPr>
        <p:txBody>
          <a:bodyPr wrap="none" rtlCol="0">
            <a:spAutoFit/>
          </a:bodyPr>
          <a:lstStyle/>
          <a:p>
            <a:r>
              <a:rPr lang="en-US" sz="2000" b="1" dirty="0" smtClean="0">
                <a:solidFill>
                  <a:schemeClr val="bg1"/>
                </a:solidFill>
                <a:latin typeface="+mj-lt"/>
              </a:rPr>
              <a:t>A</a:t>
            </a:r>
            <a:endParaRPr lang="en-US" sz="2000" b="1" dirty="0">
              <a:solidFill>
                <a:schemeClr val="bg1"/>
              </a:solidFill>
              <a:latin typeface="+mj-lt"/>
            </a:endParaRPr>
          </a:p>
        </p:txBody>
      </p:sp>
      <p:sp>
        <p:nvSpPr>
          <p:cNvPr id="20" name="TextBox 19"/>
          <p:cNvSpPr txBox="1"/>
          <p:nvPr/>
        </p:nvSpPr>
        <p:spPr>
          <a:xfrm>
            <a:off x="3358621" y="5617102"/>
            <a:ext cx="369888" cy="400110"/>
          </a:xfrm>
          <a:prstGeom prst="rect">
            <a:avLst/>
          </a:prstGeom>
          <a:noFill/>
        </p:spPr>
        <p:txBody>
          <a:bodyPr wrap="none" rtlCol="0">
            <a:spAutoFit/>
          </a:bodyPr>
          <a:lstStyle/>
          <a:p>
            <a:r>
              <a:rPr lang="en-US" sz="2000" b="1" dirty="0">
                <a:solidFill>
                  <a:schemeClr val="bg1"/>
                </a:solidFill>
                <a:latin typeface="+mj-lt"/>
              </a:rPr>
              <a:t>B</a:t>
            </a:r>
          </a:p>
        </p:txBody>
      </p:sp>
    </p:spTree>
    <p:extLst>
      <p:ext uri="{BB962C8B-B14F-4D97-AF65-F5344CB8AC3E}">
        <p14:creationId xmlns:p14="http://schemas.microsoft.com/office/powerpoint/2010/main" val="1889710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3525" y="915196"/>
            <a:ext cx="7772400" cy="687388"/>
          </a:xfrm>
        </p:spPr>
        <p:txBody>
          <a:bodyPr/>
          <a:lstStyle/>
          <a:p>
            <a:r>
              <a:rPr lang="en-US" dirty="0" smtClean="0"/>
              <a:t>Future work</a:t>
            </a:r>
            <a:endParaRPr lang="en-US" dirty="0"/>
          </a:p>
        </p:txBody>
      </p:sp>
      <p:sp>
        <p:nvSpPr>
          <p:cNvPr id="3" name="Content Placeholder 2"/>
          <p:cNvSpPr>
            <a:spLocks noGrp="1"/>
          </p:cNvSpPr>
          <p:nvPr>
            <p:ph idx="1"/>
          </p:nvPr>
        </p:nvSpPr>
        <p:spPr>
          <a:xfrm>
            <a:off x="365125" y="1618460"/>
            <a:ext cx="7772400" cy="3992563"/>
          </a:xfrm>
        </p:spPr>
        <p:txBody>
          <a:bodyPr/>
          <a:lstStyle/>
          <a:p>
            <a:r>
              <a:rPr lang="en-US" sz="2000" dirty="0" smtClean="0"/>
              <a:t>Improvement on current fed-batch strategies</a:t>
            </a:r>
          </a:p>
          <a:p>
            <a:r>
              <a:rPr lang="en-US" sz="2000" dirty="0" smtClean="0"/>
              <a:t>Investigation of cell retention techniques to establish a continuous or semi-continuous reactor</a:t>
            </a:r>
          </a:p>
          <a:p>
            <a:r>
              <a:rPr lang="en-US" sz="2000" dirty="0" smtClean="0"/>
              <a:t>Testing of PHA polymers synthesized from various carbon sources</a:t>
            </a:r>
          </a:p>
          <a:p>
            <a:pPr lvl="1"/>
            <a:r>
              <a:rPr lang="en-US" sz="1600" dirty="0" smtClean="0"/>
              <a:t>Including novel </a:t>
            </a:r>
            <a:r>
              <a:rPr lang="en-US" sz="1600" dirty="0" err="1" smtClean="0"/>
              <a:t>scl</a:t>
            </a:r>
            <a:r>
              <a:rPr lang="en-US" sz="1600" dirty="0" smtClean="0"/>
              <a:t>-co-mcl polymers</a:t>
            </a:r>
          </a:p>
          <a:p>
            <a:pPr lvl="1"/>
            <a:r>
              <a:rPr lang="en-US" sz="1600" dirty="0" smtClean="0"/>
              <a:t>Modified polymers with unsaturated moieties</a:t>
            </a:r>
          </a:p>
          <a:p>
            <a:r>
              <a:rPr lang="en-US" sz="2000" dirty="0" smtClean="0"/>
              <a:t>Continued scale-up</a:t>
            </a:r>
          </a:p>
        </p:txBody>
      </p:sp>
      <p:pic>
        <p:nvPicPr>
          <p:cNvPr id="4" name="Picture 3" descr="Screen Shot 2015-08-03 at 2.30.45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 y="6096002"/>
            <a:ext cx="1734608" cy="645865"/>
          </a:xfrm>
          <a:prstGeom prst="rect">
            <a:avLst/>
          </a:prstGeom>
        </p:spPr>
      </p:pic>
      <p:sp>
        <p:nvSpPr>
          <p:cNvPr id="5" name="TextBox 4"/>
          <p:cNvSpPr txBox="1"/>
          <p:nvPr/>
        </p:nvSpPr>
        <p:spPr>
          <a:xfrm>
            <a:off x="1953713" y="6197600"/>
            <a:ext cx="4654364" cy="969496"/>
          </a:xfrm>
          <a:prstGeom prst="rect">
            <a:avLst/>
          </a:prstGeom>
          <a:noFill/>
        </p:spPr>
        <p:txBody>
          <a:bodyPr wrap="none" rtlCol="0">
            <a:spAutoFit/>
          </a:bodyPr>
          <a:lstStyle/>
          <a:p>
            <a:pPr algn="ctr"/>
            <a:r>
              <a:rPr lang="en-US" sz="1100" dirty="0">
                <a:solidFill>
                  <a:srgbClr val="51260B"/>
                </a:solidFill>
                <a:latin typeface="+mj-lt"/>
              </a:rPr>
              <a:t>International Conference and Exhibition on Biopolymers and </a:t>
            </a:r>
            <a:r>
              <a:rPr lang="en-US" sz="1100" dirty="0" smtClean="0">
                <a:solidFill>
                  <a:srgbClr val="51260B"/>
                </a:solidFill>
                <a:latin typeface="+mj-lt"/>
              </a:rPr>
              <a:t>Bioplastics</a:t>
            </a:r>
          </a:p>
          <a:p>
            <a:pPr algn="ctr"/>
            <a:r>
              <a:rPr lang="en-US" sz="1100" dirty="0" smtClean="0">
                <a:solidFill>
                  <a:srgbClr val="51260B"/>
                </a:solidFill>
                <a:latin typeface="+mj-lt"/>
              </a:rPr>
              <a:t>August 10-12, 2015</a:t>
            </a:r>
          </a:p>
          <a:p>
            <a:pPr algn="ctr"/>
            <a:r>
              <a:rPr lang="en-US" sz="1100" dirty="0" smtClean="0">
                <a:solidFill>
                  <a:srgbClr val="51260B"/>
                </a:solidFill>
                <a:latin typeface="+mj-lt"/>
              </a:rPr>
              <a:t>San Francisco, CA</a:t>
            </a:r>
            <a:endParaRPr lang="en-US" sz="1100" dirty="0">
              <a:solidFill>
                <a:srgbClr val="51260B"/>
              </a:solidFill>
              <a:latin typeface="+mj-lt"/>
            </a:endParaRPr>
          </a:p>
          <a:p>
            <a:endParaRPr lang="en-US" dirty="0">
              <a:solidFill>
                <a:srgbClr val="51260B"/>
              </a:solidFill>
            </a:endParaRPr>
          </a:p>
        </p:txBody>
      </p:sp>
      <p:pic>
        <p:nvPicPr>
          <p:cNvPr id="6" name="Content Placeholder 5" descr="Screen Shot 2014-11-17 at 1.37.01 PM.png"/>
          <p:cNvPicPr>
            <a:picLocks noChangeAspect="1"/>
          </p:cNvPicPr>
          <p:nvPr/>
        </p:nvPicPr>
        <p:blipFill>
          <a:blip r:embed="rId3">
            <a:extLst>
              <a:ext uri="{28A0092B-C50C-407E-A947-70E740481C1C}">
                <a14:useLocalDpi xmlns:a14="http://schemas.microsoft.com/office/drawing/2010/main" val="0"/>
              </a:ext>
            </a:extLst>
          </a:blip>
          <a:srcRect t="20338" b="20338"/>
          <a:stretch>
            <a:fillRect/>
          </a:stretch>
        </p:blipFill>
        <p:spPr bwMode="auto">
          <a:xfrm>
            <a:off x="4889500" y="3907831"/>
            <a:ext cx="4000500" cy="2054995"/>
          </a:xfrm>
          <a:prstGeom prst="rect">
            <a:avLst/>
          </a:prstGeom>
          <a:noFill/>
          <a:ln w="9525">
            <a:noFill/>
            <a:miter lim="800000"/>
            <a:headEnd/>
            <a:tailEnd/>
          </a:ln>
        </p:spPr>
      </p:pic>
    </p:spTree>
    <p:extLst>
      <p:ext uri="{BB962C8B-B14F-4D97-AF65-F5344CB8AC3E}">
        <p14:creationId xmlns:p14="http://schemas.microsoft.com/office/powerpoint/2010/main" val="7820741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9725" y="915196"/>
            <a:ext cx="7772400" cy="687388"/>
          </a:xfrm>
        </p:spPr>
        <p:txBody>
          <a:bodyPr/>
          <a:lstStyle/>
          <a:p>
            <a:r>
              <a:rPr lang="en-US" dirty="0" smtClean="0"/>
              <a:t>Acknowledgments</a:t>
            </a:r>
            <a:endParaRPr lang="en-US" dirty="0"/>
          </a:p>
        </p:txBody>
      </p:sp>
      <p:sp>
        <p:nvSpPr>
          <p:cNvPr id="3" name="Content Placeholder 2"/>
          <p:cNvSpPr>
            <a:spLocks noGrp="1"/>
          </p:cNvSpPr>
          <p:nvPr>
            <p:ph idx="1"/>
          </p:nvPr>
        </p:nvSpPr>
        <p:spPr>
          <a:xfrm>
            <a:off x="466725" y="1602584"/>
            <a:ext cx="7772400" cy="4336255"/>
          </a:xfrm>
        </p:spPr>
        <p:txBody>
          <a:bodyPr/>
          <a:lstStyle/>
          <a:p>
            <a:r>
              <a:rPr lang="en-US" sz="1800" dirty="0" smtClean="0"/>
              <a:t>David Levin, Professor, </a:t>
            </a:r>
            <a:r>
              <a:rPr lang="en-US" sz="1800" dirty="0" err="1" smtClean="0"/>
              <a:t>Biosystems</a:t>
            </a:r>
            <a:r>
              <a:rPr lang="en-US" sz="1800" dirty="0" smtClean="0"/>
              <a:t> Engineering</a:t>
            </a:r>
          </a:p>
          <a:p>
            <a:r>
              <a:rPr lang="en-US" sz="1800" dirty="0" smtClean="0"/>
              <a:t>Richard Sparling, Professor, Microbiology</a:t>
            </a:r>
          </a:p>
          <a:p>
            <a:r>
              <a:rPr lang="en-US" sz="1800" dirty="0" err="1" smtClean="0"/>
              <a:t>Parveen</a:t>
            </a:r>
            <a:r>
              <a:rPr lang="en-US" sz="1800" dirty="0" smtClean="0"/>
              <a:t> Sharma, Research Associate, </a:t>
            </a:r>
            <a:r>
              <a:rPr lang="en-US" sz="1800" dirty="0" err="1" smtClean="0"/>
              <a:t>Biosystems</a:t>
            </a:r>
            <a:r>
              <a:rPr lang="en-US" sz="1800" dirty="0" smtClean="0"/>
              <a:t> Engineering</a:t>
            </a:r>
          </a:p>
          <a:p>
            <a:r>
              <a:rPr lang="en-US" sz="1800" dirty="0" smtClean="0"/>
              <a:t>Warren Blunt, Ph.D. Student, </a:t>
            </a:r>
            <a:r>
              <a:rPr lang="en-US" sz="1800" dirty="0" err="1" smtClean="0"/>
              <a:t>Biosystems</a:t>
            </a:r>
            <a:r>
              <a:rPr lang="en-US" sz="1800" dirty="0" smtClean="0"/>
              <a:t> Engineering</a:t>
            </a:r>
          </a:p>
          <a:p>
            <a:r>
              <a:rPr lang="en-US" sz="1800" dirty="0" err="1" smtClean="0"/>
              <a:t>Jilagamazhi</a:t>
            </a:r>
            <a:r>
              <a:rPr lang="en-US" sz="1800" dirty="0" smtClean="0"/>
              <a:t> Fu, Ph.D. Student, </a:t>
            </a:r>
            <a:r>
              <a:rPr lang="en-US" sz="1800" dirty="0" err="1" smtClean="0"/>
              <a:t>Biosystems</a:t>
            </a:r>
            <a:r>
              <a:rPr lang="en-US" sz="1800" dirty="0" smtClean="0"/>
              <a:t> Engineering</a:t>
            </a:r>
          </a:p>
          <a:p>
            <a:endParaRPr lang="en-US" sz="1800" dirty="0" smtClean="0"/>
          </a:p>
          <a:p>
            <a:pPr>
              <a:buNone/>
            </a:pPr>
            <a:r>
              <a:rPr lang="en-US" sz="1800" u="sng" dirty="0" smtClean="0"/>
              <a:t>Funders:</a:t>
            </a:r>
          </a:p>
          <a:p>
            <a:r>
              <a:rPr lang="en-US" sz="1800" dirty="0" smtClean="0"/>
              <a:t>Genome Canada</a:t>
            </a:r>
          </a:p>
          <a:p>
            <a:r>
              <a:rPr lang="en-US" sz="1800" dirty="0" smtClean="0"/>
              <a:t>National Sciences and Engineering Research Council (NSERC)</a:t>
            </a:r>
          </a:p>
          <a:p>
            <a:r>
              <a:rPr lang="en-US" sz="1800" dirty="0" err="1" smtClean="0"/>
              <a:t>BioFuelNet</a:t>
            </a:r>
            <a:r>
              <a:rPr lang="en-US" sz="1800" dirty="0" smtClean="0"/>
              <a:t> (BFN) Canada</a:t>
            </a:r>
          </a:p>
          <a:p>
            <a:pPr>
              <a:buNone/>
            </a:pPr>
            <a:endParaRPr lang="en-US" sz="1200" dirty="0" smtClean="0"/>
          </a:p>
          <a:p>
            <a:pPr algn="ctr">
              <a:buNone/>
            </a:pPr>
            <a:r>
              <a:rPr lang="en-US" sz="2400" dirty="0" smtClean="0"/>
              <a:t>THANK YOU!</a:t>
            </a:r>
          </a:p>
          <a:p>
            <a:pPr algn="ctr">
              <a:buNone/>
            </a:pPr>
            <a:r>
              <a:rPr lang="en-US" sz="2400" dirty="0" smtClean="0"/>
              <a:t>QUESTIONS?</a:t>
            </a:r>
          </a:p>
          <a:p>
            <a:pPr marL="0" indent="0">
              <a:buNone/>
            </a:pPr>
            <a:endParaRPr lang="en-US" sz="1200" dirty="0" smtClean="0"/>
          </a:p>
        </p:txBody>
      </p:sp>
      <p:pic>
        <p:nvPicPr>
          <p:cNvPr id="4" name="Picture 3" descr="Screen Shot 2015-08-03 at 2.30.45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 y="6096002"/>
            <a:ext cx="1734608" cy="645865"/>
          </a:xfrm>
          <a:prstGeom prst="rect">
            <a:avLst/>
          </a:prstGeom>
        </p:spPr>
      </p:pic>
      <p:sp>
        <p:nvSpPr>
          <p:cNvPr id="5" name="TextBox 4"/>
          <p:cNvSpPr txBox="1"/>
          <p:nvPr/>
        </p:nvSpPr>
        <p:spPr>
          <a:xfrm>
            <a:off x="1953713" y="6180667"/>
            <a:ext cx="4654364" cy="969496"/>
          </a:xfrm>
          <a:prstGeom prst="rect">
            <a:avLst/>
          </a:prstGeom>
          <a:noFill/>
        </p:spPr>
        <p:txBody>
          <a:bodyPr wrap="none" rtlCol="0">
            <a:spAutoFit/>
          </a:bodyPr>
          <a:lstStyle/>
          <a:p>
            <a:pPr algn="ctr"/>
            <a:r>
              <a:rPr lang="en-US" sz="1100" dirty="0">
                <a:solidFill>
                  <a:srgbClr val="51260B"/>
                </a:solidFill>
                <a:latin typeface="+mj-lt"/>
              </a:rPr>
              <a:t>International Conference and Exhibition on Biopolymers and </a:t>
            </a:r>
            <a:r>
              <a:rPr lang="en-US" sz="1100" dirty="0" smtClean="0">
                <a:solidFill>
                  <a:srgbClr val="51260B"/>
                </a:solidFill>
                <a:latin typeface="+mj-lt"/>
              </a:rPr>
              <a:t>Bioplastics</a:t>
            </a:r>
          </a:p>
          <a:p>
            <a:pPr algn="ctr"/>
            <a:r>
              <a:rPr lang="en-US" sz="1100" dirty="0" smtClean="0">
                <a:solidFill>
                  <a:srgbClr val="51260B"/>
                </a:solidFill>
                <a:latin typeface="+mj-lt"/>
              </a:rPr>
              <a:t>August 10-12, 2015</a:t>
            </a:r>
          </a:p>
          <a:p>
            <a:pPr algn="ctr"/>
            <a:r>
              <a:rPr lang="en-US" sz="1100" dirty="0" smtClean="0">
                <a:solidFill>
                  <a:srgbClr val="51260B"/>
                </a:solidFill>
                <a:latin typeface="+mj-lt"/>
              </a:rPr>
              <a:t>San Francisco, CA</a:t>
            </a:r>
            <a:endParaRPr lang="en-US" sz="1100" dirty="0">
              <a:solidFill>
                <a:srgbClr val="51260B"/>
              </a:solidFill>
              <a:latin typeface="+mj-lt"/>
            </a:endParaRPr>
          </a:p>
          <a:p>
            <a:endParaRPr lang="en-US" dirty="0">
              <a:solidFill>
                <a:srgbClr val="51260B"/>
              </a:solidFill>
            </a:endParaRPr>
          </a:p>
        </p:txBody>
      </p:sp>
    </p:spTree>
    <p:extLst>
      <p:ext uri="{BB962C8B-B14F-4D97-AF65-F5344CB8AC3E}">
        <p14:creationId xmlns:p14="http://schemas.microsoft.com/office/powerpoint/2010/main" val="389947592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9725" y="915196"/>
            <a:ext cx="7772400" cy="687388"/>
          </a:xfrm>
        </p:spPr>
        <p:txBody>
          <a:bodyPr/>
          <a:lstStyle/>
          <a:p>
            <a:r>
              <a:rPr lang="en-US" dirty="0" smtClean="0"/>
              <a:t>References</a:t>
            </a:r>
            <a:endParaRPr lang="en-US" dirty="0"/>
          </a:p>
        </p:txBody>
      </p:sp>
      <p:sp>
        <p:nvSpPr>
          <p:cNvPr id="3" name="Content Placeholder 2"/>
          <p:cNvSpPr>
            <a:spLocks noGrp="1"/>
          </p:cNvSpPr>
          <p:nvPr>
            <p:ph idx="1"/>
          </p:nvPr>
        </p:nvSpPr>
        <p:spPr>
          <a:xfrm>
            <a:off x="466725" y="1602584"/>
            <a:ext cx="7772400" cy="4336255"/>
          </a:xfrm>
        </p:spPr>
        <p:txBody>
          <a:bodyPr/>
          <a:lstStyle/>
          <a:p>
            <a:r>
              <a:rPr lang="en-US" sz="1200" dirty="0" err="1"/>
              <a:t>Bassas</a:t>
            </a:r>
            <a:r>
              <a:rPr lang="en-US" sz="1200" dirty="0"/>
              <a:t>, M., Marques, A. M., &amp; Manresa, A. (2008). Study of the crosslinking reaction (natural and UV induced) in polyunsaturated PHA from linseed oil. </a:t>
            </a:r>
            <a:r>
              <a:rPr lang="en-US" sz="1200" i="1" dirty="0"/>
              <a:t>Biochemical Engineering Journal</a:t>
            </a:r>
            <a:r>
              <a:rPr lang="en-US" sz="1200" dirty="0"/>
              <a:t>, </a:t>
            </a:r>
            <a:r>
              <a:rPr lang="en-US" sz="1200" i="1" dirty="0"/>
              <a:t>40</a:t>
            </a:r>
            <a:r>
              <a:rPr lang="en-US" sz="1200" dirty="0"/>
              <a:t>(2), 275-283</a:t>
            </a:r>
            <a:r>
              <a:rPr lang="en-US" sz="1200" dirty="0" smtClean="0"/>
              <a:t>.</a:t>
            </a:r>
          </a:p>
          <a:p>
            <a:r>
              <a:rPr lang="en-US" sz="1200" dirty="0" err="1"/>
              <a:t>Chhetri</a:t>
            </a:r>
            <a:r>
              <a:rPr lang="en-US" sz="1200" dirty="0"/>
              <a:t>, A. B., Watts, K. C., &amp; Islam, M. R. (2008). Waste cooking oil as an alternate feedstock for biodiesel production. </a:t>
            </a:r>
            <a:r>
              <a:rPr lang="en-US" sz="1200" i="1" dirty="0"/>
              <a:t>Energies</a:t>
            </a:r>
            <a:r>
              <a:rPr lang="en-US" sz="1200" dirty="0"/>
              <a:t>, </a:t>
            </a:r>
            <a:r>
              <a:rPr lang="en-US" sz="1200" i="1" dirty="0"/>
              <a:t>1</a:t>
            </a:r>
            <a:r>
              <a:rPr lang="en-US" sz="1200" dirty="0"/>
              <a:t>(1), 3-18</a:t>
            </a:r>
            <a:r>
              <a:rPr lang="en-US" sz="1200" dirty="0" smtClean="0"/>
              <a:t>.</a:t>
            </a:r>
          </a:p>
          <a:p>
            <a:r>
              <a:rPr lang="en-US" sz="1200" dirty="0"/>
              <a:t>Davis, R., Duane, G., Kenny, S. T., </a:t>
            </a:r>
            <a:r>
              <a:rPr lang="en-US" sz="1200" dirty="0" err="1"/>
              <a:t>Cerrone</a:t>
            </a:r>
            <a:r>
              <a:rPr lang="en-US" sz="1200" dirty="0"/>
              <a:t>, F., </a:t>
            </a:r>
            <a:r>
              <a:rPr lang="en-US" sz="1200" dirty="0" err="1"/>
              <a:t>Guzik</a:t>
            </a:r>
            <a:r>
              <a:rPr lang="en-US" sz="1200" dirty="0"/>
              <a:t>, M. W., </a:t>
            </a:r>
            <a:r>
              <a:rPr lang="en-US" sz="1200" dirty="0" err="1"/>
              <a:t>Babu</a:t>
            </a:r>
            <a:r>
              <a:rPr lang="en-US" sz="1200" dirty="0"/>
              <a:t>, R. P., ... &amp; O'Connor, K. E. (2015). High cell density cultivation of Pseudomonas putida KT2440 using glucose without the need for oxygen enriched air supply. </a:t>
            </a:r>
            <a:r>
              <a:rPr lang="en-US" sz="1200" i="1" dirty="0"/>
              <a:t>Biotechnology and bioengineering</a:t>
            </a:r>
            <a:r>
              <a:rPr lang="en-US" sz="1200" dirty="0"/>
              <a:t>, </a:t>
            </a:r>
            <a:r>
              <a:rPr lang="en-US" sz="1200" i="1" dirty="0"/>
              <a:t>112</a:t>
            </a:r>
            <a:r>
              <a:rPr lang="en-US" sz="1200" dirty="0"/>
              <a:t>(4), 725-733</a:t>
            </a:r>
            <a:r>
              <a:rPr lang="en-US" sz="1200" dirty="0" smtClean="0"/>
              <a:t>.</a:t>
            </a:r>
          </a:p>
          <a:p>
            <a:r>
              <a:rPr lang="en-US" sz="1200" dirty="0"/>
              <a:t>Fu, J., Sharma, U., Sparling, R., </a:t>
            </a:r>
            <a:r>
              <a:rPr lang="en-US" sz="1200" dirty="0" err="1"/>
              <a:t>Cicek</a:t>
            </a:r>
            <a:r>
              <a:rPr lang="en-US" sz="1200" dirty="0"/>
              <a:t>, N., &amp; Levin, D. B. (2014). Evaluation of medium-chain-length </a:t>
            </a:r>
            <a:r>
              <a:rPr lang="en-US" sz="1200" dirty="0" err="1"/>
              <a:t>polyhydroxyalkanoate</a:t>
            </a:r>
            <a:r>
              <a:rPr lang="en-US" sz="1200" dirty="0"/>
              <a:t> production by Pseudomonas putida LS46 using biodiesel by-product streams. </a:t>
            </a:r>
            <a:r>
              <a:rPr lang="en-US" sz="1200" i="1" dirty="0"/>
              <a:t>Canadian journal of microbiology</a:t>
            </a:r>
            <a:r>
              <a:rPr lang="en-US" sz="1200" dirty="0"/>
              <a:t>, </a:t>
            </a:r>
            <a:r>
              <a:rPr lang="en-US" sz="1200" i="1" dirty="0"/>
              <a:t>60</a:t>
            </a:r>
            <a:r>
              <a:rPr lang="en-US" sz="1200" dirty="0"/>
              <a:t>(7), 461-468</a:t>
            </a:r>
            <a:r>
              <a:rPr lang="en-US" sz="1200" dirty="0" smtClean="0"/>
              <a:t>.</a:t>
            </a:r>
          </a:p>
          <a:p>
            <a:r>
              <a:rPr lang="en-US" sz="1200" dirty="0"/>
              <a:t>Lee, S. Y., Wong, H. H., Choi, J. I., Lee, S. H., Lee, S. C., &amp; Han, C. S. (2000). Production of medium‐chain‐length </a:t>
            </a:r>
            <a:r>
              <a:rPr lang="en-US" sz="1200" dirty="0" err="1"/>
              <a:t>polyhydroxyalkanoates</a:t>
            </a:r>
            <a:r>
              <a:rPr lang="en-US" sz="1200" dirty="0"/>
              <a:t> by high‐cell‐density cultivation of Pseudomonas putida under phosphorus limitation. </a:t>
            </a:r>
            <a:r>
              <a:rPr lang="en-US" sz="1200" i="1" dirty="0"/>
              <a:t>Biotechnology and bioengineering</a:t>
            </a:r>
            <a:r>
              <a:rPr lang="en-US" sz="1200" dirty="0"/>
              <a:t>, </a:t>
            </a:r>
            <a:r>
              <a:rPr lang="en-US" sz="1200" i="1" dirty="0"/>
              <a:t>68</a:t>
            </a:r>
            <a:r>
              <a:rPr lang="en-US" sz="1200" dirty="0"/>
              <a:t>(4), 466-470</a:t>
            </a:r>
            <a:r>
              <a:rPr lang="en-US" sz="1200" dirty="0" smtClean="0"/>
              <a:t>.</a:t>
            </a:r>
          </a:p>
          <a:p>
            <a:r>
              <a:rPr lang="en-US" sz="1200" dirty="0"/>
              <a:t>Maclean, H., Sun, Z., Ramsay, J., &amp; Ramsay, B. (2008). Decaying exponential feeding of </a:t>
            </a:r>
            <a:r>
              <a:rPr lang="en-US" sz="1200" dirty="0" err="1"/>
              <a:t>nonanoic</a:t>
            </a:r>
            <a:r>
              <a:rPr lang="en-US" sz="1200" dirty="0"/>
              <a:t> acid for the production of medium-chain-length poly (3-hydroxyalkanoates) by Pseudomonas putida KT2440. </a:t>
            </a:r>
            <a:r>
              <a:rPr lang="en-US" sz="1200" i="1" dirty="0"/>
              <a:t>Canadian Journal of Chemistry</a:t>
            </a:r>
            <a:r>
              <a:rPr lang="en-US" sz="1200" dirty="0"/>
              <a:t>, </a:t>
            </a:r>
            <a:r>
              <a:rPr lang="en-US" sz="1200" i="1" dirty="0"/>
              <a:t>86</a:t>
            </a:r>
            <a:r>
              <a:rPr lang="en-US" sz="1200" dirty="0"/>
              <a:t>(6), 564-569</a:t>
            </a:r>
            <a:r>
              <a:rPr lang="en-US" sz="1200" dirty="0" smtClean="0"/>
              <a:t>.</a:t>
            </a:r>
          </a:p>
          <a:p>
            <a:r>
              <a:rPr lang="en-US" sz="1200" dirty="0"/>
              <a:t>Pratt, S., </a:t>
            </a:r>
            <a:r>
              <a:rPr lang="en-US" sz="1200" dirty="0" err="1"/>
              <a:t>Werker</a:t>
            </a:r>
            <a:r>
              <a:rPr lang="en-US" sz="1200" dirty="0"/>
              <a:t>, A., Morgan-</a:t>
            </a:r>
            <a:r>
              <a:rPr lang="en-US" sz="1200" dirty="0" err="1"/>
              <a:t>Sagastume</a:t>
            </a:r>
            <a:r>
              <a:rPr lang="en-US" sz="1200" dirty="0"/>
              <a:t>, F., &amp; </a:t>
            </a:r>
            <a:r>
              <a:rPr lang="en-US" sz="1200" dirty="0" err="1"/>
              <a:t>Lant</a:t>
            </a:r>
            <a:r>
              <a:rPr lang="en-US" sz="1200" dirty="0"/>
              <a:t>, P. (2012). </a:t>
            </a:r>
            <a:r>
              <a:rPr lang="en-US" sz="1200" dirty="0" err="1"/>
              <a:t>Microaerophilic</a:t>
            </a:r>
            <a:r>
              <a:rPr lang="en-US" sz="1200" dirty="0"/>
              <a:t> conditions support elevated mixed culture </a:t>
            </a:r>
            <a:r>
              <a:rPr lang="en-US" sz="1200" dirty="0" err="1"/>
              <a:t>polyhydroxyalkanoate</a:t>
            </a:r>
            <a:r>
              <a:rPr lang="en-US" sz="1200" dirty="0"/>
              <a:t> (PHA) yields, but result in decreased PHA production rates. </a:t>
            </a:r>
            <a:r>
              <a:rPr lang="en-US" sz="1200" i="1" dirty="0"/>
              <a:t>Water Science &amp; Technology</a:t>
            </a:r>
            <a:r>
              <a:rPr lang="en-US" sz="1200" dirty="0"/>
              <a:t>, </a:t>
            </a:r>
            <a:r>
              <a:rPr lang="en-US" sz="1200" i="1" dirty="0"/>
              <a:t>65</a:t>
            </a:r>
            <a:r>
              <a:rPr lang="en-US" sz="1200" dirty="0"/>
              <a:t>(2), 243-246</a:t>
            </a:r>
            <a:r>
              <a:rPr lang="en-US" sz="1200" dirty="0" smtClean="0"/>
              <a:t>.</a:t>
            </a:r>
          </a:p>
          <a:p>
            <a:r>
              <a:rPr lang="en-US" sz="1200" dirty="0"/>
              <a:t>Sharma, P. K., Fu, J., </a:t>
            </a:r>
            <a:r>
              <a:rPr lang="en-US" sz="1200" dirty="0" err="1"/>
              <a:t>Cicek</a:t>
            </a:r>
            <a:r>
              <a:rPr lang="en-US" sz="1200" dirty="0"/>
              <a:t>, N., Sparling, R., &amp; Levin, D. B. (2012). Kinetics of medium-chain-length </a:t>
            </a:r>
            <a:r>
              <a:rPr lang="en-US" sz="1200" dirty="0" err="1"/>
              <a:t>polyhydroxyalkanoate</a:t>
            </a:r>
            <a:r>
              <a:rPr lang="en-US" sz="1200" dirty="0"/>
              <a:t> production by a novel isolate of Pseudomonas putida LS46. </a:t>
            </a:r>
            <a:r>
              <a:rPr lang="en-US" sz="1200" i="1" dirty="0"/>
              <a:t>Canadian journal of microbiology</a:t>
            </a:r>
            <a:r>
              <a:rPr lang="en-US" sz="1200" dirty="0"/>
              <a:t>, </a:t>
            </a:r>
            <a:r>
              <a:rPr lang="en-US" sz="1200" i="1" dirty="0"/>
              <a:t>58</a:t>
            </a:r>
            <a:r>
              <a:rPr lang="en-US" sz="1200" dirty="0"/>
              <a:t>(8), 982-989.</a:t>
            </a:r>
            <a:endParaRPr lang="en-US" sz="1200" dirty="0" smtClean="0"/>
          </a:p>
          <a:p>
            <a:endParaRPr lang="en-US" sz="1200" dirty="0" smtClean="0"/>
          </a:p>
          <a:p>
            <a:pPr marL="0" indent="0">
              <a:buNone/>
            </a:pPr>
            <a:endParaRPr lang="en-US" sz="1200" dirty="0" smtClean="0"/>
          </a:p>
        </p:txBody>
      </p:sp>
      <p:pic>
        <p:nvPicPr>
          <p:cNvPr id="4" name="Picture 3" descr="Screen Shot 2015-08-03 at 2.30.45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 y="6096002"/>
            <a:ext cx="1734608" cy="645865"/>
          </a:xfrm>
          <a:prstGeom prst="rect">
            <a:avLst/>
          </a:prstGeom>
        </p:spPr>
      </p:pic>
      <p:sp>
        <p:nvSpPr>
          <p:cNvPr id="5" name="TextBox 4"/>
          <p:cNvSpPr txBox="1"/>
          <p:nvPr/>
        </p:nvSpPr>
        <p:spPr>
          <a:xfrm>
            <a:off x="1953713" y="6180667"/>
            <a:ext cx="4654364" cy="969496"/>
          </a:xfrm>
          <a:prstGeom prst="rect">
            <a:avLst/>
          </a:prstGeom>
          <a:noFill/>
        </p:spPr>
        <p:txBody>
          <a:bodyPr wrap="none" rtlCol="0">
            <a:spAutoFit/>
          </a:bodyPr>
          <a:lstStyle/>
          <a:p>
            <a:pPr algn="ctr"/>
            <a:r>
              <a:rPr lang="en-US" sz="1100" dirty="0">
                <a:solidFill>
                  <a:srgbClr val="51260B"/>
                </a:solidFill>
                <a:latin typeface="+mj-lt"/>
              </a:rPr>
              <a:t>International Conference and Exhibition on Biopolymers and </a:t>
            </a:r>
            <a:r>
              <a:rPr lang="en-US" sz="1100" dirty="0" smtClean="0">
                <a:solidFill>
                  <a:srgbClr val="51260B"/>
                </a:solidFill>
                <a:latin typeface="+mj-lt"/>
              </a:rPr>
              <a:t>Bioplastics</a:t>
            </a:r>
          </a:p>
          <a:p>
            <a:pPr algn="ctr"/>
            <a:r>
              <a:rPr lang="en-US" sz="1100" dirty="0" smtClean="0">
                <a:solidFill>
                  <a:srgbClr val="51260B"/>
                </a:solidFill>
                <a:latin typeface="+mj-lt"/>
              </a:rPr>
              <a:t>August 10-12, 2015</a:t>
            </a:r>
          </a:p>
          <a:p>
            <a:pPr algn="ctr"/>
            <a:r>
              <a:rPr lang="en-US" sz="1100" dirty="0" smtClean="0">
                <a:solidFill>
                  <a:srgbClr val="51260B"/>
                </a:solidFill>
                <a:latin typeface="+mj-lt"/>
              </a:rPr>
              <a:t>San Francisco, CA</a:t>
            </a:r>
            <a:endParaRPr lang="en-US" sz="1100" dirty="0">
              <a:solidFill>
                <a:srgbClr val="51260B"/>
              </a:solidFill>
              <a:latin typeface="+mj-lt"/>
            </a:endParaRPr>
          </a:p>
          <a:p>
            <a:endParaRPr lang="en-US" dirty="0">
              <a:solidFill>
                <a:srgbClr val="51260B"/>
              </a:solidFill>
            </a:endParaRPr>
          </a:p>
        </p:txBody>
      </p:sp>
    </p:spTree>
    <p:extLst>
      <p:ext uri="{BB962C8B-B14F-4D97-AF65-F5344CB8AC3E}">
        <p14:creationId xmlns:p14="http://schemas.microsoft.com/office/powerpoint/2010/main" val="38994759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Closing slide 2.jpg"/>
          <p:cNvPicPr>
            <a:picLocks noChangeAspect="1"/>
          </p:cNvPicPr>
          <p:nvPr/>
        </p:nvPicPr>
        <p:blipFill>
          <a:blip r:embed="rId2" cstate="screen"/>
          <a:stretch>
            <a:fillRect/>
          </a:stretch>
        </p:blipFill>
        <p:spPr>
          <a:xfrm>
            <a:off x="0" y="-139959"/>
            <a:ext cx="9144000" cy="6997960"/>
          </a:xfrm>
          <a:prstGeom prst="rect">
            <a:avLst/>
          </a:prstGeom>
        </p:spPr>
      </p:pic>
      <p:sp>
        <p:nvSpPr>
          <p:cNvPr id="18434" name="Title 1"/>
          <p:cNvSpPr>
            <a:spLocks noGrp="1"/>
          </p:cNvSpPr>
          <p:nvPr>
            <p:ph type="title"/>
          </p:nvPr>
        </p:nvSpPr>
        <p:spPr/>
        <p:txBody>
          <a:bodyPr/>
          <a:lstStyle/>
          <a:p>
            <a:endParaRPr lang="en-US" smtClean="0"/>
          </a:p>
        </p:txBody>
      </p:sp>
      <p:pic>
        <p:nvPicPr>
          <p:cNvPr id="18439" name="Picture 8" descr="15877 ViewBook2011_Cover_FINpthsLR-1.jpg"/>
          <p:cNvPicPr>
            <a:picLocks noChangeAspect="1"/>
          </p:cNvPicPr>
          <p:nvPr/>
        </p:nvPicPr>
        <p:blipFill>
          <a:blip r:embed="rId3" cstate="print"/>
          <a:srcRect/>
          <a:stretch>
            <a:fillRect/>
          </a:stretch>
        </p:blipFill>
        <p:spPr bwMode="auto">
          <a:xfrm>
            <a:off x="0" y="0"/>
            <a:ext cx="9144000" cy="5029200"/>
          </a:xfrm>
          <a:prstGeom prst="rect">
            <a:avLst/>
          </a:prstGeom>
          <a:noFill/>
          <a:ln w="9525">
            <a:noFill/>
            <a:miter lim="800000"/>
            <a:headEnd/>
            <a:tailEnd/>
          </a:ln>
        </p:spPr>
      </p:pic>
      <p:pic>
        <p:nvPicPr>
          <p:cNvPr id="5" name="Picture 4" descr="Screen Shot 2015-08-03 at 2.30.45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1924" y="5568672"/>
            <a:ext cx="2098423" cy="781328"/>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100" y="947739"/>
            <a:ext cx="7772400" cy="687388"/>
          </a:xfrm>
        </p:spPr>
        <p:txBody>
          <a:bodyPr/>
          <a:lstStyle/>
          <a:p>
            <a:r>
              <a:rPr lang="en-US" dirty="0" smtClean="0"/>
              <a:t>Pushing forward: fed batch (substrate concentration)</a:t>
            </a:r>
            <a:endParaRPr lang="en-US" dirty="0"/>
          </a:p>
        </p:txBody>
      </p:sp>
      <p:sp>
        <p:nvSpPr>
          <p:cNvPr id="7" name="Content Placeholder 2"/>
          <p:cNvSpPr txBox="1">
            <a:spLocks/>
          </p:cNvSpPr>
          <p:nvPr/>
        </p:nvSpPr>
        <p:spPr>
          <a:xfrm>
            <a:off x="5791200" y="1847851"/>
            <a:ext cx="3352800" cy="4351339"/>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j-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j-lt"/>
              </a:defRPr>
            </a:lvl2pPr>
            <a:lvl3pPr marL="1143000" indent="-228600" algn="l" rtl="0" eaLnBrk="0" fontAlgn="base" hangingPunct="0">
              <a:spcBef>
                <a:spcPct val="20000"/>
              </a:spcBef>
              <a:spcAft>
                <a:spcPct val="0"/>
              </a:spcAft>
              <a:buChar char="•"/>
              <a:defRPr sz="2400">
                <a:solidFill>
                  <a:schemeClr val="tx1"/>
                </a:solidFill>
                <a:latin typeface="+mj-lt"/>
              </a:defRPr>
            </a:lvl3pPr>
            <a:lvl4pPr marL="1600200" indent="-228600" algn="l" rtl="0" eaLnBrk="0" fontAlgn="base" hangingPunct="0">
              <a:spcBef>
                <a:spcPct val="20000"/>
              </a:spcBef>
              <a:spcAft>
                <a:spcPct val="0"/>
              </a:spcAft>
              <a:buChar char="–"/>
              <a:defRPr sz="2000">
                <a:solidFill>
                  <a:schemeClr val="tx1"/>
                </a:solidFill>
                <a:latin typeface="+mj-lt"/>
              </a:defRPr>
            </a:lvl4pPr>
            <a:lvl5pPr marL="2057400" indent="-228600" algn="l" rtl="0" eaLnBrk="0" fontAlgn="base" hangingPunct="0">
              <a:spcBef>
                <a:spcPct val="20000"/>
              </a:spcBef>
              <a:spcAft>
                <a:spcPct val="0"/>
              </a:spcAft>
              <a:buChar char="»"/>
              <a:defRPr sz="2000">
                <a:solidFill>
                  <a:schemeClr val="tx1"/>
                </a:solidFill>
                <a:latin typeface="+mj-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en-US" sz="1400" dirty="0" smtClean="0"/>
              <a:t>Residual substrate: peak at retention time 11.11 (oleic, largest peak) normalized to benzoic acid internal standard</a:t>
            </a:r>
          </a:p>
          <a:p>
            <a:r>
              <a:rPr lang="en-US" sz="1400" dirty="0" smtClean="0"/>
              <a:t>% AFOS added refers to the cumulative volume substrate added per liquid volume in reactor. </a:t>
            </a:r>
            <a:endParaRPr lang="en-CA" sz="1400" dirty="0"/>
          </a:p>
        </p:txBody>
      </p:sp>
      <p:pic>
        <p:nvPicPr>
          <p:cNvPr id="8" name="Picture 7" descr="Screen Shot 2015-08-03 at 2.30.45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 y="6096002"/>
            <a:ext cx="1734608" cy="645865"/>
          </a:xfrm>
          <a:prstGeom prst="rect">
            <a:avLst/>
          </a:prstGeom>
        </p:spPr>
      </p:pic>
      <p:sp>
        <p:nvSpPr>
          <p:cNvPr id="9" name="TextBox 8"/>
          <p:cNvSpPr txBox="1"/>
          <p:nvPr/>
        </p:nvSpPr>
        <p:spPr>
          <a:xfrm>
            <a:off x="1953713" y="6180667"/>
            <a:ext cx="4654364" cy="969496"/>
          </a:xfrm>
          <a:prstGeom prst="rect">
            <a:avLst/>
          </a:prstGeom>
          <a:noFill/>
        </p:spPr>
        <p:txBody>
          <a:bodyPr wrap="none" rtlCol="0">
            <a:spAutoFit/>
          </a:bodyPr>
          <a:lstStyle/>
          <a:p>
            <a:pPr algn="ctr"/>
            <a:r>
              <a:rPr lang="en-US" sz="1100" dirty="0">
                <a:solidFill>
                  <a:srgbClr val="51260B"/>
                </a:solidFill>
                <a:latin typeface="+mj-lt"/>
              </a:rPr>
              <a:t>International Conference and Exhibition on Biopolymers and </a:t>
            </a:r>
            <a:r>
              <a:rPr lang="en-US" sz="1100" dirty="0" smtClean="0">
                <a:solidFill>
                  <a:srgbClr val="51260B"/>
                </a:solidFill>
                <a:latin typeface="+mj-lt"/>
              </a:rPr>
              <a:t>Bioplastics</a:t>
            </a:r>
          </a:p>
          <a:p>
            <a:pPr algn="ctr"/>
            <a:r>
              <a:rPr lang="en-US" sz="1100" dirty="0" smtClean="0">
                <a:solidFill>
                  <a:srgbClr val="51260B"/>
                </a:solidFill>
                <a:latin typeface="+mj-lt"/>
              </a:rPr>
              <a:t>August 10-12, 2015</a:t>
            </a:r>
          </a:p>
          <a:p>
            <a:pPr algn="ctr"/>
            <a:r>
              <a:rPr lang="en-US" sz="1100" dirty="0" smtClean="0">
                <a:solidFill>
                  <a:srgbClr val="51260B"/>
                </a:solidFill>
                <a:latin typeface="+mj-lt"/>
              </a:rPr>
              <a:t>San Francisco, CA</a:t>
            </a:r>
            <a:endParaRPr lang="en-US" sz="1100" dirty="0">
              <a:solidFill>
                <a:srgbClr val="51260B"/>
              </a:solidFill>
              <a:latin typeface="+mj-lt"/>
            </a:endParaRPr>
          </a:p>
          <a:p>
            <a:endParaRPr lang="en-US" dirty="0">
              <a:solidFill>
                <a:srgbClr val="51260B"/>
              </a:solidFill>
            </a:endParaRPr>
          </a:p>
        </p:txBody>
      </p:sp>
      <p:graphicFrame>
        <p:nvGraphicFramePr>
          <p:cNvPr id="10" name="Content Placeholder 3"/>
          <p:cNvGraphicFramePr>
            <a:graphicFrameLocks/>
          </p:cNvGraphicFramePr>
          <p:nvPr>
            <p:extLst>
              <p:ext uri="{D42A27DB-BD31-4B8C-83A1-F6EECF244321}">
                <p14:modId xmlns:p14="http://schemas.microsoft.com/office/powerpoint/2010/main" val="486791865"/>
              </p:ext>
            </p:extLst>
          </p:nvPr>
        </p:nvGraphicFramePr>
        <p:xfrm>
          <a:off x="165100" y="1635127"/>
          <a:ext cx="5626100" cy="430847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01880534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100" y="947739"/>
            <a:ext cx="7772400" cy="687388"/>
          </a:xfrm>
        </p:spPr>
        <p:txBody>
          <a:bodyPr/>
          <a:lstStyle/>
          <a:p>
            <a:r>
              <a:rPr lang="en-US" dirty="0" smtClean="0"/>
              <a:t>Pushing forward: fed batch (NH</a:t>
            </a:r>
            <a:r>
              <a:rPr lang="en-US" baseline="-25000" dirty="0" smtClean="0"/>
              <a:t>3</a:t>
            </a:r>
            <a:r>
              <a:rPr lang="en-US" dirty="0" smtClean="0"/>
              <a:t> concentration)</a:t>
            </a:r>
            <a:endParaRPr lang="en-US" dirty="0"/>
          </a:p>
        </p:txBody>
      </p:sp>
      <p:sp>
        <p:nvSpPr>
          <p:cNvPr id="7" name="Content Placeholder 2"/>
          <p:cNvSpPr txBox="1">
            <a:spLocks/>
          </p:cNvSpPr>
          <p:nvPr/>
        </p:nvSpPr>
        <p:spPr>
          <a:xfrm>
            <a:off x="5791200" y="1847851"/>
            <a:ext cx="3352800" cy="4351339"/>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j-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j-lt"/>
              </a:defRPr>
            </a:lvl2pPr>
            <a:lvl3pPr marL="1143000" indent="-228600" algn="l" rtl="0" eaLnBrk="0" fontAlgn="base" hangingPunct="0">
              <a:spcBef>
                <a:spcPct val="20000"/>
              </a:spcBef>
              <a:spcAft>
                <a:spcPct val="0"/>
              </a:spcAft>
              <a:buChar char="•"/>
              <a:defRPr sz="2400">
                <a:solidFill>
                  <a:schemeClr val="tx1"/>
                </a:solidFill>
                <a:latin typeface="+mj-lt"/>
              </a:defRPr>
            </a:lvl3pPr>
            <a:lvl4pPr marL="1600200" indent="-228600" algn="l" rtl="0" eaLnBrk="0" fontAlgn="base" hangingPunct="0">
              <a:spcBef>
                <a:spcPct val="20000"/>
              </a:spcBef>
              <a:spcAft>
                <a:spcPct val="0"/>
              </a:spcAft>
              <a:buChar char="–"/>
              <a:defRPr sz="2000">
                <a:solidFill>
                  <a:schemeClr val="tx1"/>
                </a:solidFill>
                <a:latin typeface="+mj-lt"/>
              </a:defRPr>
            </a:lvl4pPr>
            <a:lvl5pPr marL="2057400" indent="-228600" algn="l" rtl="0" eaLnBrk="0" fontAlgn="base" hangingPunct="0">
              <a:spcBef>
                <a:spcPct val="20000"/>
              </a:spcBef>
              <a:spcAft>
                <a:spcPct val="0"/>
              </a:spcAft>
              <a:buChar char="»"/>
              <a:defRPr sz="2000">
                <a:solidFill>
                  <a:schemeClr val="tx1"/>
                </a:solidFill>
                <a:latin typeface="+mj-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en-US" sz="1400" dirty="0" smtClean="0"/>
              <a:t>Added 14% NH</a:t>
            </a:r>
            <a:r>
              <a:rPr lang="en-US" sz="1400" baseline="-25000" dirty="0" smtClean="0"/>
              <a:t>4</a:t>
            </a:r>
            <a:r>
              <a:rPr lang="en-US" sz="1400" dirty="0" smtClean="0"/>
              <a:t>OH to control pH at a </a:t>
            </a:r>
            <a:r>
              <a:rPr lang="en-US" sz="1400" dirty="0" err="1" smtClean="0"/>
              <a:t>setpoint</a:t>
            </a:r>
            <a:r>
              <a:rPr lang="en-US" sz="1400" dirty="0" smtClean="0"/>
              <a:t> of 6.8</a:t>
            </a:r>
          </a:p>
          <a:p>
            <a:r>
              <a:rPr lang="en-US" sz="1400" dirty="0" smtClean="0"/>
              <a:t>Residual nitrogen is the free ammonia measured by FIA spec. </a:t>
            </a:r>
          </a:p>
          <a:p>
            <a:r>
              <a:rPr lang="en-US" sz="1400" dirty="0" smtClean="0"/>
              <a:t>mL refers to the cumulative volume added. </a:t>
            </a:r>
          </a:p>
          <a:p>
            <a:r>
              <a:rPr lang="en-US" sz="1400" dirty="0" smtClean="0"/>
              <a:t>Low levels detected at 10 hours, but was never measured to be depleted. </a:t>
            </a:r>
          </a:p>
          <a:p>
            <a:r>
              <a:rPr lang="en-US" sz="1400" dirty="0" smtClean="0"/>
              <a:t>Most of the PHA accumulation likely do to oxygen limitation. </a:t>
            </a:r>
          </a:p>
          <a:p>
            <a:endParaRPr lang="en-CA" sz="1400" dirty="0"/>
          </a:p>
        </p:txBody>
      </p:sp>
      <p:pic>
        <p:nvPicPr>
          <p:cNvPr id="8" name="Picture 7" descr="Screen Shot 2015-08-03 at 2.30.45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 y="6096002"/>
            <a:ext cx="1734608" cy="645865"/>
          </a:xfrm>
          <a:prstGeom prst="rect">
            <a:avLst/>
          </a:prstGeom>
        </p:spPr>
      </p:pic>
      <p:sp>
        <p:nvSpPr>
          <p:cNvPr id="9" name="TextBox 8"/>
          <p:cNvSpPr txBox="1"/>
          <p:nvPr/>
        </p:nvSpPr>
        <p:spPr>
          <a:xfrm>
            <a:off x="1953713" y="6180667"/>
            <a:ext cx="4654364" cy="969496"/>
          </a:xfrm>
          <a:prstGeom prst="rect">
            <a:avLst/>
          </a:prstGeom>
          <a:noFill/>
        </p:spPr>
        <p:txBody>
          <a:bodyPr wrap="none" rtlCol="0">
            <a:spAutoFit/>
          </a:bodyPr>
          <a:lstStyle/>
          <a:p>
            <a:pPr algn="ctr"/>
            <a:r>
              <a:rPr lang="en-US" sz="1100" dirty="0">
                <a:solidFill>
                  <a:srgbClr val="51260B"/>
                </a:solidFill>
                <a:latin typeface="+mj-lt"/>
              </a:rPr>
              <a:t>International Conference and Exhibition on Biopolymers and </a:t>
            </a:r>
            <a:r>
              <a:rPr lang="en-US" sz="1100" dirty="0" smtClean="0">
                <a:solidFill>
                  <a:srgbClr val="51260B"/>
                </a:solidFill>
                <a:latin typeface="+mj-lt"/>
              </a:rPr>
              <a:t>Bioplastics</a:t>
            </a:r>
          </a:p>
          <a:p>
            <a:pPr algn="ctr"/>
            <a:r>
              <a:rPr lang="en-US" sz="1100" dirty="0" smtClean="0">
                <a:solidFill>
                  <a:srgbClr val="51260B"/>
                </a:solidFill>
                <a:latin typeface="+mj-lt"/>
              </a:rPr>
              <a:t>August 10-12, 2015</a:t>
            </a:r>
          </a:p>
          <a:p>
            <a:pPr algn="ctr"/>
            <a:r>
              <a:rPr lang="en-US" sz="1100" dirty="0" smtClean="0">
                <a:solidFill>
                  <a:srgbClr val="51260B"/>
                </a:solidFill>
                <a:latin typeface="+mj-lt"/>
              </a:rPr>
              <a:t>San Francisco, CA</a:t>
            </a:r>
            <a:endParaRPr lang="en-US" sz="1100" dirty="0">
              <a:solidFill>
                <a:srgbClr val="51260B"/>
              </a:solidFill>
              <a:latin typeface="+mj-lt"/>
            </a:endParaRPr>
          </a:p>
          <a:p>
            <a:endParaRPr lang="en-US" dirty="0">
              <a:solidFill>
                <a:srgbClr val="51260B"/>
              </a:solidFill>
            </a:endParaRPr>
          </a:p>
        </p:txBody>
      </p:sp>
      <p:graphicFrame>
        <p:nvGraphicFramePr>
          <p:cNvPr id="11" name="Content Placeholder 5"/>
          <p:cNvGraphicFramePr>
            <a:graphicFrameLocks noGrp="1"/>
          </p:cNvGraphicFramePr>
          <p:nvPr>
            <p:ph sz="half" idx="1"/>
            <p:extLst>
              <p:ext uri="{D42A27DB-BD31-4B8C-83A1-F6EECF244321}">
                <p14:modId xmlns:p14="http://schemas.microsoft.com/office/powerpoint/2010/main" val="1945939908"/>
              </p:ext>
            </p:extLst>
          </p:nvPr>
        </p:nvGraphicFramePr>
        <p:xfrm>
          <a:off x="419100" y="1635127"/>
          <a:ext cx="5181600" cy="435133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558717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mcl-PHA film produced from </a:t>
            </a:r>
            <a:r>
              <a:rPr lang="en-US" i="1" dirty="0" err="1" smtClean="0"/>
              <a:t>P.putida</a:t>
            </a:r>
            <a:r>
              <a:rPr lang="en-US" dirty="0" smtClean="0"/>
              <a:t> LS46</a:t>
            </a:r>
            <a:endParaRPr lang="en-US" dirty="0"/>
          </a:p>
        </p:txBody>
      </p:sp>
      <p:pic>
        <p:nvPicPr>
          <p:cNvPr id="6" name="Content Placeholder 5" descr="Screen Shot 2014-11-17 at 1.37.01 PM.png"/>
          <p:cNvPicPr>
            <a:picLocks noGrp="1" noChangeAspect="1"/>
          </p:cNvPicPr>
          <p:nvPr>
            <p:ph idx="1"/>
          </p:nvPr>
        </p:nvPicPr>
        <p:blipFill>
          <a:blip r:embed="rId2">
            <a:extLst>
              <a:ext uri="{28A0092B-C50C-407E-A947-70E740481C1C}">
                <a14:useLocalDpi xmlns:a14="http://schemas.microsoft.com/office/drawing/2010/main" val="0"/>
              </a:ext>
            </a:extLst>
          </a:blip>
          <a:srcRect t="20338" b="20338"/>
          <a:stretch>
            <a:fillRect/>
          </a:stretch>
        </p:blipFill>
        <p:spPr>
          <a:xfrm>
            <a:off x="530225" y="1946276"/>
            <a:ext cx="7772400" cy="3992563"/>
          </a:xfrm>
        </p:spPr>
      </p:pic>
      <p:pic>
        <p:nvPicPr>
          <p:cNvPr id="4" name="Picture 3" descr="Screen Shot 2015-08-03 at 2.30.45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 y="6129868"/>
            <a:ext cx="1734608" cy="645865"/>
          </a:xfrm>
          <a:prstGeom prst="rect">
            <a:avLst/>
          </a:prstGeom>
        </p:spPr>
      </p:pic>
      <p:sp>
        <p:nvSpPr>
          <p:cNvPr id="5" name="TextBox 4"/>
          <p:cNvSpPr txBox="1"/>
          <p:nvPr/>
        </p:nvSpPr>
        <p:spPr>
          <a:xfrm>
            <a:off x="1953713" y="6180667"/>
            <a:ext cx="4654364" cy="969496"/>
          </a:xfrm>
          <a:prstGeom prst="rect">
            <a:avLst/>
          </a:prstGeom>
          <a:noFill/>
        </p:spPr>
        <p:txBody>
          <a:bodyPr wrap="none" rtlCol="0">
            <a:spAutoFit/>
          </a:bodyPr>
          <a:lstStyle/>
          <a:p>
            <a:pPr algn="ctr"/>
            <a:r>
              <a:rPr lang="en-US" sz="1100" dirty="0">
                <a:solidFill>
                  <a:srgbClr val="51260B"/>
                </a:solidFill>
                <a:latin typeface="+mj-lt"/>
              </a:rPr>
              <a:t>International Conference and Exhibition on Biopolymers and </a:t>
            </a:r>
            <a:r>
              <a:rPr lang="en-US" sz="1100" dirty="0" smtClean="0">
                <a:solidFill>
                  <a:srgbClr val="51260B"/>
                </a:solidFill>
                <a:latin typeface="+mj-lt"/>
              </a:rPr>
              <a:t>Bioplastics</a:t>
            </a:r>
          </a:p>
          <a:p>
            <a:pPr algn="ctr"/>
            <a:r>
              <a:rPr lang="en-US" sz="1100" dirty="0" smtClean="0">
                <a:solidFill>
                  <a:srgbClr val="51260B"/>
                </a:solidFill>
                <a:latin typeface="+mj-lt"/>
              </a:rPr>
              <a:t>August 10-12, 2015</a:t>
            </a:r>
          </a:p>
          <a:p>
            <a:pPr algn="ctr"/>
            <a:r>
              <a:rPr lang="en-US" sz="1100" dirty="0" smtClean="0">
                <a:solidFill>
                  <a:srgbClr val="51260B"/>
                </a:solidFill>
                <a:latin typeface="+mj-lt"/>
              </a:rPr>
              <a:t>San Francisco, CA</a:t>
            </a:r>
            <a:endParaRPr lang="en-US" sz="1100" dirty="0">
              <a:solidFill>
                <a:srgbClr val="51260B"/>
              </a:solidFill>
              <a:latin typeface="+mj-lt"/>
            </a:endParaRPr>
          </a:p>
          <a:p>
            <a:endParaRPr lang="en-US" dirty="0">
              <a:solidFill>
                <a:srgbClr val="51260B"/>
              </a:solidFill>
            </a:endParaRPr>
          </a:p>
        </p:txBody>
      </p:sp>
    </p:spTree>
    <p:extLst>
      <p:ext uri="{BB962C8B-B14F-4D97-AF65-F5344CB8AC3E}">
        <p14:creationId xmlns:p14="http://schemas.microsoft.com/office/powerpoint/2010/main" val="740284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466725" y="1258888"/>
            <a:ext cx="8229600" cy="639763"/>
          </a:xfrm>
        </p:spPr>
        <p:txBody>
          <a:bodyPr anchor="t"/>
          <a:lstStyle/>
          <a:p>
            <a:pPr algn="l" eaLnBrk="1" hangingPunct="1"/>
            <a:r>
              <a:rPr lang="en-US" sz="3200" dirty="0" smtClean="0"/>
              <a:t>Tailor-made PHAs: Creating value</a:t>
            </a:r>
          </a:p>
        </p:txBody>
      </p:sp>
      <p:pic>
        <p:nvPicPr>
          <p:cNvPr id="2" name="Picture 1" descr="Screen Shot 2015-08-02 at 11.20.01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724" y="1898651"/>
            <a:ext cx="2149475" cy="4111611"/>
          </a:xfrm>
          <a:prstGeom prst="rect">
            <a:avLst/>
          </a:prstGeom>
        </p:spPr>
      </p:pic>
      <p:sp>
        <p:nvSpPr>
          <p:cNvPr id="5" name="TextBox 4"/>
          <p:cNvSpPr txBox="1"/>
          <p:nvPr/>
        </p:nvSpPr>
        <p:spPr>
          <a:xfrm>
            <a:off x="2616199" y="3216764"/>
            <a:ext cx="5484899" cy="738664"/>
          </a:xfrm>
          <a:prstGeom prst="rect">
            <a:avLst/>
          </a:prstGeom>
          <a:noFill/>
        </p:spPr>
        <p:txBody>
          <a:bodyPr wrap="square" rtlCol="0">
            <a:spAutoFit/>
          </a:bodyPr>
          <a:lstStyle/>
          <a:p>
            <a:pPr algn="ctr"/>
            <a:r>
              <a:rPr lang="en-US" sz="1400" b="1" dirty="0" smtClean="0">
                <a:latin typeface="+mj-lt"/>
              </a:rPr>
              <a:t>Figure 8. </a:t>
            </a:r>
            <a:r>
              <a:rPr lang="en-US" sz="1400" dirty="0" smtClean="0">
                <a:latin typeface="+mj-lt"/>
              </a:rPr>
              <a:t>Polymer synthesized from</a:t>
            </a:r>
            <a:r>
              <a:rPr lang="en-US" sz="1400" i="1" dirty="0" smtClean="0">
                <a:latin typeface="+mj-lt"/>
              </a:rPr>
              <a:t> P. </a:t>
            </a:r>
            <a:r>
              <a:rPr lang="en-US" sz="1400" i="1" dirty="0" err="1" smtClean="0">
                <a:latin typeface="+mj-lt"/>
              </a:rPr>
              <a:t>aeruginosa</a:t>
            </a:r>
            <a:r>
              <a:rPr lang="en-US" sz="1400" i="1" dirty="0" smtClean="0">
                <a:latin typeface="+mj-lt"/>
              </a:rPr>
              <a:t> </a:t>
            </a:r>
            <a:r>
              <a:rPr lang="en-US" sz="1400" dirty="0" smtClean="0">
                <a:latin typeface="+mj-lt"/>
              </a:rPr>
              <a:t>from linseed oil before (top) and after (bottom) UV-irradiation to induce cross linking  Source: </a:t>
            </a:r>
            <a:r>
              <a:rPr lang="en-US" sz="1400" dirty="0" err="1" smtClean="0">
                <a:latin typeface="+mj-lt"/>
              </a:rPr>
              <a:t>Bassas</a:t>
            </a:r>
            <a:r>
              <a:rPr lang="en-US" sz="1400" dirty="0" smtClean="0">
                <a:latin typeface="+mj-lt"/>
              </a:rPr>
              <a:t> et al. 2008)</a:t>
            </a:r>
            <a:endParaRPr lang="en-US" sz="1400" dirty="0">
              <a:latin typeface="+mj-lt"/>
            </a:endParaRPr>
          </a:p>
        </p:txBody>
      </p:sp>
      <p:pic>
        <p:nvPicPr>
          <p:cNvPr id="6" name="Picture 5" descr="Screen Shot 2015-08-03 at 2.30.45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5" y="6096002"/>
            <a:ext cx="1734608" cy="645865"/>
          </a:xfrm>
          <a:prstGeom prst="rect">
            <a:avLst/>
          </a:prstGeom>
        </p:spPr>
      </p:pic>
      <p:sp>
        <p:nvSpPr>
          <p:cNvPr id="7" name="TextBox 6"/>
          <p:cNvSpPr txBox="1"/>
          <p:nvPr/>
        </p:nvSpPr>
        <p:spPr>
          <a:xfrm>
            <a:off x="1953713" y="6180667"/>
            <a:ext cx="4654364" cy="969496"/>
          </a:xfrm>
          <a:prstGeom prst="rect">
            <a:avLst/>
          </a:prstGeom>
          <a:noFill/>
        </p:spPr>
        <p:txBody>
          <a:bodyPr wrap="none" rtlCol="0">
            <a:spAutoFit/>
          </a:bodyPr>
          <a:lstStyle/>
          <a:p>
            <a:pPr algn="ctr"/>
            <a:r>
              <a:rPr lang="en-US" sz="1100" dirty="0">
                <a:solidFill>
                  <a:srgbClr val="51260B"/>
                </a:solidFill>
                <a:latin typeface="+mj-lt"/>
              </a:rPr>
              <a:t>International Conference and Exhibition on Biopolymers and </a:t>
            </a:r>
            <a:r>
              <a:rPr lang="en-US" sz="1100" dirty="0" smtClean="0">
                <a:solidFill>
                  <a:srgbClr val="51260B"/>
                </a:solidFill>
                <a:latin typeface="+mj-lt"/>
              </a:rPr>
              <a:t>Bioplastics</a:t>
            </a:r>
          </a:p>
          <a:p>
            <a:pPr algn="ctr"/>
            <a:r>
              <a:rPr lang="en-US" sz="1100" dirty="0" smtClean="0">
                <a:solidFill>
                  <a:srgbClr val="51260B"/>
                </a:solidFill>
                <a:latin typeface="+mj-lt"/>
              </a:rPr>
              <a:t>August 10-12, 2015</a:t>
            </a:r>
          </a:p>
          <a:p>
            <a:pPr algn="ctr"/>
            <a:r>
              <a:rPr lang="en-US" sz="1100" dirty="0" smtClean="0">
                <a:solidFill>
                  <a:srgbClr val="51260B"/>
                </a:solidFill>
                <a:latin typeface="+mj-lt"/>
              </a:rPr>
              <a:t>San Francisco, CA</a:t>
            </a:r>
            <a:endParaRPr lang="en-US" sz="1100" dirty="0">
              <a:solidFill>
                <a:srgbClr val="51260B"/>
              </a:solidFill>
              <a:latin typeface="+mj-lt"/>
            </a:endParaRPr>
          </a:p>
          <a:p>
            <a:endParaRPr lang="en-US" dirty="0">
              <a:solidFill>
                <a:srgbClr val="51260B"/>
              </a:solidFill>
            </a:endParaRPr>
          </a:p>
        </p:txBody>
      </p:sp>
    </p:spTree>
    <p:extLst>
      <p:ext uri="{BB962C8B-B14F-4D97-AF65-F5344CB8AC3E}">
        <p14:creationId xmlns:p14="http://schemas.microsoft.com/office/powerpoint/2010/main" val="351032516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250825" y="939006"/>
            <a:ext cx="8229600" cy="639763"/>
          </a:xfrm>
        </p:spPr>
        <p:txBody>
          <a:bodyPr anchor="t"/>
          <a:lstStyle/>
          <a:p>
            <a:pPr algn="l" eaLnBrk="1" hangingPunct="1"/>
            <a:r>
              <a:rPr lang="en-US" sz="3200" dirty="0" smtClean="0"/>
              <a:t>Tailor made PHAs: creating value</a:t>
            </a:r>
          </a:p>
        </p:txBody>
      </p:sp>
      <p:sp>
        <p:nvSpPr>
          <p:cNvPr id="4" name="Rectangle 3"/>
          <p:cNvSpPr/>
          <p:nvPr/>
        </p:nvSpPr>
        <p:spPr>
          <a:xfrm>
            <a:off x="558801" y="1593465"/>
            <a:ext cx="8229600" cy="400110"/>
          </a:xfrm>
          <a:prstGeom prst="rect">
            <a:avLst/>
          </a:prstGeom>
        </p:spPr>
        <p:txBody>
          <a:bodyPr wrap="square">
            <a:spAutoFit/>
          </a:bodyPr>
          <a:lstStyle/>
          <a:p>
            <a:r>
              <a:rPr lang="en-US" sz="2000" kern="0" dirty="0" err="1" smtClean="0">
                <a:solidFill>
                  <a:srgbClr val="51260B"/>
                </a:solidFill>
                <a:latin typeface="+mj-lt"/>
              </a:rPr>
              <a:t>Scl</a:t>
            </a:r>
            <a:r>
              <a:rPr lang="en-US" sz="2000" kern="0" dirty="0" smtClean="0">
                <a:solidFill>
                  <a:srgbClr val="51260B"/>
                </a:solidFill>
                <a:latin typeface="+mj-lt"/>
              </a:rPr>
              <a:t>-co-mcl PHA produced from genetically engineered </a:t>
            </a:r>
            <a:r>
              <a:rPr lang="en-US" sz="2000" i="1" kern="0" dirty="0" smtClean="0">
                <a:solidFill>
                  <a:srgbClr val="51260B"/>
                </a:solidFill>
                <a:latin typeface="+mj-lt"/>
              </a:rPr>
              <a:t>P. putida </a:t>
            </a:r>
            <a:r>
              <a:rPr lang="en-US" sz="2000" kern="0" dirty="0" smtClean="0">
                <a:solidFill>
                  <a:srgbClr val="51260B"/>
                </a:solidFill>
                <a:latin typeface="+mj-lt"/>
              </a:rPr>
              <a:t>LS46</a:t>
            </a:r>
            <a:endParaRPr lang="en-US" sz="1600" dirty="0">
              <a:latin typeface="+mj-lt"/>
            </a:endParaRPr>
          </a:p>
        </p:txBody>
      </p:sp>
      <p:sp>
        <p:nvSpPr>
          <p:cNvPr id="8" name="TextBox 7"/>
          <p:cNvSpPr txBox="1"/>
          <p:nvPr/>
        </p:nvSpPr>
        <p:spPr>
          <a:xfrm>
            <a:off x="762002" y="5205799"/>
            <a:ext cx="3078952" cy="646331"/>
          </a:xfrm>
          <a:prstGeom prst="rect">
            <a:avLst/>
          </a:prstGeom>
          <a:solidFill>
            <a:schemeClr val="bg1"/>
          </a:solidFill>
        </p:spPr>
        <p:txBody>
          <a:bodyPr wrap="square" rtlCol="0">
            <a:spAutoFit/>
          </a:bodyPr>
          <a:lstStyle/>
          <a:p>
            <a:pPr algn="ctr"/>
            <a:r>
              <a:rPr lang="en-US" sz="1200" b="1" dirty="0" smtClean="0">
                <a:latin typeface="+mj-lt"/>
              </a:rPr>
              <a:t>Figure 8. </a:t>
            </a:r>
            <a:r>
              <a:rPr lang="en-US" sz="1200" dirty="0" err="1" smtClean="0">
                <a:latin typeface="+mj-lt"/>
              </a:rPr>
              <a:t>Scl</a:t>
            </a:r>
            <a:r>
              <a:rPr lang="en-US" sz="1200" dirty="0" smtClean="0">
                <a:latin typeface="+mj-lt"/>
              </a:rPr>
              <a:t>-co-mcl polymer synthesized from </a:t>
            </a:r>
            <a:r>
              <a:rPr lang="en-US" sz="1200" dirty="0" err="1" smtClean="0">
                <a:latin typeface="+mj-lt"/>
              </a:rPr>
              <a:t>octanoic</a:t>
            </a:r>
            <a:r>
              <a:rPr lang="en-US" sz="1200" dirty="0" smtClean="0">
                <a:latin typeface="+mj-lt"/>
              </a:rPr>
              <a:t> acid (C4, C6, and C8 monomers</a:t>
            </a:r>
            <a:endParaRPr lang="en-US" sz="1200" dirty="0">
              <a:latin typeface="+mj-lt"/>
            </a:endParaRPr>
          </a:p>
        </p:txBody>
      </p:sp>
      <p:pic>
        <p:nvPicPr>
          <p:cNvPr id="9" name="Picture 8" descr="Screen Shot 2015-08-03 at 2.30.45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 y="6096002"/>
            <a:ext cx="1734608" cy="645865"/>
          </a:xfrm>
          <a:prstGeom prst="rect">
            <a:avLst/>
          </a:prstGeom>
        </p:spPr>
      </p:pic>
      <p:sp>
        <p:nvSpPr>
          <p:cNvPr id="10" name="TextBox 9"/>
          <p:cNvSpPr txBox="1"/>
          <p:nvPr/>
        </p:nvSpPr>
        <p:spPr>
          <a:xfrm>
            <a:off x="1953713" y="6180667"/>
            <a:ext cx="4654364" cy="969496"/>
          </a:xfrm>
          <a:prstGeom prst="rect">
            <a:avLst/>
          </a:prstGeom>
          <a:noFill/>
        </p:spPr>
        <p:txBody>
          <a:bodyPr wrap="none" rtlCol="0">
            <a:spAutoFit/>
          </a:bodyPr>
          <a:lstStyle/>
          <a:p>
            <a:pPr algn="ctr"/>
            <a:r>
              <a:rPr lang="en-US" sz="1100" dirty="0">
                <a:solidFill>
                  <a:srgbClr val="51260B"/>
                </a:solidFill>
                <a:latin typeface="+mj-lt"/>
              </a:rPr>
              <a:t>International Conference and Exhibition on Biopolymers and </a:t>
            </a:r>
            <a:r>
              <a:rPr lang="en-US" sz="1100" dirty="0" smtClean="0">
                <a:solidFill>
                  <a:srgbClr val="51260B"/>
                </a:solidFill>
                <a:latin typeface="+mj-lt"/>
              </a:rPr>
              <a:t>Bioplastics</a:t>
            </a:r>
          </a:p>
          <a:p>
            <a:pPr algn="ctr"/>
            <a:r>
              <a:rPr lang="en-US" sz="1100" dirty="0" smtClean="0">
                <a:solidFill>
                  <a:srgbClr val="51260B"/>
                </a:solidFill>
                <a:latin typeface="+mj-lt"/>
              </a:rPr>
              <a:t>August 10-12, 2015</a:t>
            </a:r>
          </a:p>
          <a:p>
            <a:pPr algn="ctr"/>
            <a:r>
              <a:rPr lang="en-US" sz="1100" dirty="0" smtClean="0">
                <a:solidFill>
                  <a:srgbClr val="51260B"/>
                </a:solidFill>
                <a:latin typeface="+mj-lt"/>
              </a:rPr>
              <a:t>San Francisco, CA</a:t>
            </a:r>
            <a:endParaRPr lang="en-US" sz="1100" dirty="0">
              <a:solidFill>
                <a:srgbClr val="51260B"/>
              </a:solidFill>
              <a:latin typeface="+mj-lt"/>
            </a:endParaRPr>
          </a:p>
          <a:p>
            <a:endParaRPr lang="en-US" dirty="0">
              <a:solidFill>
                <a:srgbClr val="51260B"/>
              </a:solidFill>
            </a:endParaRPr>
          </a:p>
        </p:txBody>
      </p:sp>
      <p:pic>
        <p:nvPicPr>
          <p:cNvPr id="2" name="Picture 1" descr="Screen Shot 2015-08-04 at 4.59.50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8712" y="2146300"/>
            <a:ext cx="3108587" cy="3077134"/>
          </a:xfrm>
          <a:prstGeom prst="rect">
            <a:avLst/>
          </a:prstGeom>
        </p:spPr>
      </p:pic>
      <p:pic>
        <p:nvPicPr>
          <p:cNvPr id="5" name="Picture 4" descr="Screen Shot 2015-08-04 at 5.00.40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79583" y="2146300"/>
            <a:ext cx="3673817" cy="3085684"/>
          </a:xfrm>
          <a:prstGeom prst="rect">
            <a:avLst/>
          </a:prstGeom>
        </p:spPr>
      </p:pic>
      <p:sp>
        <p:nvSpPr>
          <p:cNvPr id="12" name="TextBox 11"/>
          <p:cNvSpPr txBox="1"/>
          <p:nvPr/>
        </p:nvSpPr>
        <p:spPr>
          <a:xfrm>
            <a:off x="4479582" y="5236865"/>
            <a:ext cx="3673817" cy="461665"/>
          </a:xfrm>
          <a:prstGeom prst="rect">
            <a:avLst/>
          </a:prstGeom>
          <a:solidFill>
            <a:schemeClr val="bg1"/>
          </a:solidFill>
        </p:spPr>
        <p:txBody>
          <a:bodyPr wrap="square" rtlCol="0">
            <a:spAutoFit/>
          </a:bodyPr>
          <a:lstStyle/>
          <a:p>
            <a:pPr algn="ctr"/>
            <a:r>
              <a:rPr lang="en-US" sz="1200" b="1" dirty="0" smtClean="0">
                <a:latin typeface="+mj-lt"/>
              </a:rPr>
              <a:t>Figure </a:t>
            </a:r>
            <a:r>
              <a:rPr lang="en-US" sz="1200" b="1" dirty="0">
                <a:latin typeface="+mj-lt"/>
              </a:rPr>
              <a:t>9</a:t>
            </a:r>
            <a:r>
              <a:rPr lang="en-US" sz="1200" b="1" dirty="0" smtClean="0">
                <a:latin typeface="+mj-lt"/>
              </a:rPr>
              <a:t>. </a:t>
            </a:r>
            <a:r>
              <a:rPr lang="en-US" sz="1200" dirty="0" err="1" smtClean="0">
                <a:latin typeface="+mj-lt"/>
              </a:rPr>
              <a:t>Scl</a:t>
            </a:r>
            <a:r>
              <a:rPr lang="en-US" sz="1200" dirty="0" smtClean="0">
                <a:latin typeface="+mj-lt"/>
              </a:rPr>
              <a:t>-co-mcl polymer synthesized from biodiesel waste free fatty acids.</a:t>
            </a:r>
            <a:endParaRPr lang="en-US" sz="1200" dirty="0">
              <a:latin typeface="+mj-lt"/>
            </a:endParaRPr>
          </a:p>
        </p:txBody>
      </p:sp>
    </p:spTree>
    <p:extLst>
      <p:ext uri="{BB962C8B-B14F-4D97-AF65-F5344CB8AC3E}">
        <p14:creationId xmlns:p14="http://schemas.microsoft.com/office/powerpoint/2010/main" val="351752223"/>
      </p:ext>
    </p:extLst>
  </p:cSld>
  <p:clrMapOvr>
    <a:masterClrMapping/>
  </p:clrMapOvr>
  <p:timing>
    <p:tnLst>
      <p:par>
        <p:cTn id="1" dur="indefinite" restart="never" nodeType="tmRoot"/>
      </p:par>
    </p:tnLst>
  </p:timing>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Myriad Web Pro"/>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10277</TotalTime>
  <Words>4043</Words>
  <Application>Microsoft Office PowerPoint</Application>
  <PresentationFormat>On-screen Show (4:3)</PresentationFormat>
  <Paragraphs>483</Paragraphs>
  <Slides>26</Slides>
  <Notes>16</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1_Custom Design</vt:lpstr>
      <vt:lpstr>PowerPoint Presentation</vt:lpstr>
      <vt:lpstr>Presentation Outline</vt:lpstr>
      <vt:lpstr>Polyhydroxyalkanoates (PHAs): Biodegradable plastics from bacteria</vt:lpstr>
      <vt:lpstr>Microbial Polyhydroxyalkanoates (PHAs)</vt:lpstr>
      <vt:lpstr>Starting out: Bioprospecting</vt:lpstr>
      <vt:lpstr>Waste feedstocks for P. putida LS46 </vt:lpstr>
      <vt:lpstr>Growth characterization: P. putida LS46  </vt:lpstr>
      <vt:lpstr>Scale up: effect of culture conditions</vt:lpstr>
      <vt:lpstr>Scale up: effect of culture conditions</vt:lpstr>
      <vt:lpstr>Results: dissolved oxygen experiments</vt:lpstr>
      <vt:lpstr>Results: dissolved oxygen experiments</vt:lpstr>
      <vt:lpstr>DO Experiments: Lessons learned</vt:lpstr>
      <vt:lpstr>Pushing forward: fed batch</vt:lpstr>
      <vt:lpstr>Tailor-made PHAs: Creating value</vt:lpstr>
      <vt:lpstr>Tailor-made PHAs: creating value</vt:lpstr>
      <vt:lpstr>Tailor made PHAs: creating value</vt:lpstr>
      <vt:lpstr>Tailor made PHAs: creating value</vt:lpstr>
      <vt:lpstr>Future work</vt:lpstr>
      <vt:lpstr>Acknowledgments</vt:lpstr>
      <vt:lpstr>References</vt:lpstr>
      <vt:lpstr>PowerPoint Presentation</vt:lpstr>
      <vt:lpstr>Pushing forward: fed batch (substrate concentration)</vt:lpstr>
      <vt:lpstr>Pushing forward: fed batch (NH3 concentration)</vt:lpstr>
      <vt:lpstr>mcl-PHA film produced from P.putida LS46</vt:lpstr>
      <vt:lpstr>Tailor-made PHAs: Creating value</vt:lpstr>
      <vt:lpstr>Tailor made PHAs: creating value</vt:lpstr>
    </vt:vector>
  </TitlesOfParts>
  <Company>UofM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 st.laurent</dc:creator>
  <cp:lastModifiedBy>OMICS OMICS</cp:lastModifiedBy>
  <cp:revision>465</cp:revision>
  <dcterms:created xsi:type="dcterms:W3CDTF">2015-08-07T15:14:49Z</dcterms:created>
  <dcterms:modified xsi:type="dcterms:W3CDTF">2015-08-10T17:26:36Z</dcterms:modified>
</cp:coreProperties>
</file>