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22"/>
  </p:notesMasterIdLst>
  <p:handoutMasterIdLst>
    <p:handoutMasterId r:id="rId23"/>
  </p:handoutMasterIdLst>
  <p:sldIdLst>
    <p:sldId id="258" r:id="rId5"/>
    <p:sldId id="344" r:id="rId6"/>
    <p:sldId id="379" r:id="rId7"/>
    <p:sldId id="351" r:id="rId8"/>
    <p:sldId id="398" r:id="rId9"/>
    <p:sldId id="380" r:id="rId10"/>
    <p:sldId id="381" r:id="rId11"/>
    <p:sldId id="382" r:id="rId12"/>
    <p:sldId id="383" r:id="rId13"/>
    <p:sldId id="371" r:id="rId14"/>
    <p:sldId id="373" r:id="rId15"/>
    <p:sldId id="406" r:id="rId16"/>
    <p:sldId id="385" r:id="rId17"/>
    <p:sldId id="372" r:id="rId18"/>
    <p:sldId id="374" r:id="rId19"/>
    <p:sldId id="384" r:id="rId20"/>
    <p:sldId id="407" r:id="rId21"/>
  </p:sldIdLst>
  <p:sldSz cx="9144000" cy="5143500" type="screen16x9"/>
  <p:notesSz cx="6794500" cy="99314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5803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1606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0741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43213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790167" algn="l" defTabSz="35803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148200" algn="l" defTabSz="35803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506233" algn="l" defTabSz="35803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2864267" algn="l" defTabSz="35803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EAC"/>
    <a:srgbClr val="E14F3C"/>
    <a:srgbClr val="C7AD4D"/>
    <a:srgbClr val="609C18"/>
    <a:srgbClr val="6DB11B"/>
    <a:srgbClr val="FFFF93"/>
    <a:srgbClr val="A08832"/>
    <a:srgbClr val="B3A81F"/>
    <a:srgbClr val="996633"/>
    <a:srgbClr val="EBAB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79" autoAdjust="0"/>
    <p:restoredTop sz="92850" autoAdjust="0"/>
  </p:normalViewPr>
  <p:slideViewPr>
    <p:cSldViewPr showGuides="1">
      <p:cViewPr>
        <p:scale>
          <a:sx n="125" d="100"/>
          <a:sy n="125" d="100"/>
        </p:scale>
        <p:origin x="-1224" y="-75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54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33974A-229B-7C43-AC9E-33CAC1E0359C}" type="datetimeFigureOut">
              <a:rPr lang="sv-SE"/>
              <a:pPr/>
              <a:t>2015-08-03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F412BF-47C7-A046-938F-F606780D293F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70723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645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415"/>
            <a:ext cx="5435600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106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645" y="9433106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82F04C-D95F-A248-ABA3-5A22B83CAE20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2710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1pPr>
    <a:lvl2pPr marL="35803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16067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741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3213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1790167" algn="l" defTabSz="71606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48200" algn="l" defTabSz="71606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506233" algn="l" defTabSz="71606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64267" algn="l" defTabSz="71606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ts val="324"/>
              </a:spcBef>
              <a:spcAft>
                <a:spcPts val="0"/>
              </a:spcAft>
              <a:buNone/>
            </a:pPr>
            <a:endParaRPr lang="sv-SE" sz="900" b="0" i="0" baseline="0" dirty="0">
              <a:solidFill>
                <a:srgbClr val="00000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buNone/>
            </a:pPr>
            <a:fld id="{FA82F04C-D95F-A248-ABA3-5A22B83CAE20}" type="slidenum">
              <a:rPr lang="sv-SE" sz="1200" b="0" i="0">
                <a:latin typeface="Arial"/>
                <a:ea typeface="+mn-ea"/>
                <a:cs typeface="+mn-cs"/>
              </a:rPr>
              <a:pPr algn="r">
                <a:buNone/>
              </a:pPr>
              <a:t>1</a:t>
            </a:fld>
            <a:endParaRPr lang="sv-SE" sz="1200" b="0" i="0" dirty="0"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421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900" b="1" dirty="0" smtClean="0"/>
              <a:t>Bearbetning (</a:t>
            </a:r>
            <a:r>
              <a:rPr lang="sv-SE" sz="900" b="1" dirty="0" err="1" smtClean="0"/>
              <a:t>extruderad</a:t>
            </a:r>
            <a:r>
              <a:rPr lang="sv-SE" sz="900" b="1" dirty="0" smtClean="0"/>
              <a:t> och pressad)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900" b="1" dirty="0" smtClean="0"/>
          </a:p>
          <a:p>
            <a:pPr marL="285750" marR="0" indent="-2857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900" dirty="0" smtClean="0"/>
              <a:t>Granulat och sex cyklar bearbetad material har granskat i syfte med nedbrytning av materialet under processbetingelse för både PLA/HDPE och PLA/PC.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900" b="1" dirty="0" smtClean="0"/>
          </a:p>
          <a:p>
            <a:pPr marL="0" indent="0">
              <a:buNone/>
            </a:pPr>
            <a:endParaRPr lang="sv-SE" sz="900" b="1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2F04C-D95F-A248-ABA3-5A22B83CAE20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5509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900" dirty="0" smtClean="0"/>
              <a:t>Materialen bearbetads i form av en produkt (kniv) två gånger på industri (Hammarplast) för att simulera återvinning av produktionspill.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2F04C-D95F-A248-ABA3-5A22B83CAE20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5507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sz="9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900" b="1" dirty="0" smtClean="0"/>
              <a:t>Bearbetning och termiskåldring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900" dirty="0" smtClean="0"/>
              <a:t>Materialens livscykel (bearbetning + service </a:t>
            </a:r>
            <a:r>
              <a:rPr lang="sv-SE" sz="900" dirty="0" err="1" smtClean="0"/>
              <a:t>life</a:t>
            </a:r>
            <a:r>
              <a:rPr lang="sv-SE" sz="900" dirty="0" smtClean="0"/>
              <a:t>) simuleras med både bearbetning och termisk accelererad åldring i 3 omgångar </a:t>
            </a:r>
            <a:endParaRPr lang="sv-SE" sz="900" b="1" dirty="0" smtClean="0"/>
          </a:p>
          <a:p>
            <a:endParaRPr lang="sv-SE" sz="900" b="1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2F04C-D95F-A248-ABA3-5A22B83CAE20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5509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03660"/>
            <a:ext cx="7772400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035965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4272" indent="0" algn="ctr">
              <a:buNone/>
              <a:defRPr/>
            </a:lvl2pPr>
            <a:lvl3pPr marL="688543" indent="0" algn="ctr">
              <a:buNone/>
              <a:defRPr/>
            </a:lvl3pPr>
            <a:lvl4pPr marL="1032815" indent="0" algn="ctr">
              <a:buNone/>
              <a:defRPr/>
            </a:lvl4pPr>
            <a:lvl5pPr marL="1377086" indent="0" algn="ctr">
              <a:buNone/>
              <a:defRPr/>
            </a:lvl5pPr>
            <a:lvl6pPr marL="1721358" indent="0" algn="ctr">
              <a:buNone/>
              <a:defRPr/>
            </a:lvl6pPr>
            <a:lvl7pPr marL="2065630" indent="0" algn="ctr">
              <a:buNone/>
              <a:defRPr/>
            </a:lvl7pPr>
            <a:lvl8pPr marL="2409901" indent="0" algn="ctr">
              <a:buNone/>
              <a:defRPr/>
            </a:lvl8pPr>
            <a:lvl9pPr marL="2754173" indent="0" algn="ctr">
              <a:buNone/>
              <a:defRPr/>
            </a:lvl9pPr>
          </a:lstStyle>
          <a:p>
            <a:r>
              <a:rPr lang="sv-SE" noProof="0" smtClean="0"/>
              <a:t>Klicka här för att ändra format på underrubrik i bakgrunden</a:t>
            </a:r>
            <a:endParaRPr lang="en-US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798863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xfrm>
            <a:off x="3215894" y="4625450"/>
            <a:ext cx="2495667" cy="35690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816145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1821652"/>
            <a:ext cx="7772400" cy="1021556"/>
          </a:xfrm>
        </p:spPr>
        <p:txBody>
          <a:bodyPr anchor="t"/>
          <a:lstStyle>
            <a:lvl1pPr algn="ctr">
              <a:defRPr sz="2700" b="1" cap="all">
                <a:latin typeface="+mn-lt"/>
              </a:defRPr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482190"/>
            <a:ext cx="7772400" cy="1125140"/>
          </a:xfrm>
        </p:spPr>
        <p:txBody>
          <a:bodyPr anchor="b"/>
          <a:lstStyle>
            <a:lvl1pPr marL="0" indent="0" algn="ctr">
              <a:buNone/>
              <a:defRPr sz="1500"/>
            </a:lvl1pPr>
            <a:lvl2pPr marL="344272" indent="0">
              <a:buNone/>
              <a:defRPr sz="1400"/>
            </a:lvl2pPr>
            <a:lvl3pPr marL="688543" indent="0">
              <a:buNone/>
              <a:defRPr sz="1200"/>
            </a:lvl3pPr>
            <a:lvl4pPr marL="1032815" indent="0">
              <a:buNone/>
              <a:defRPr sz="1100"/>
            </a:lvl4pPr>
            <a:lvl5pPr marL="1377086" indent="0">
              <a:buNone/>
              <a:defRPr sz="1100"/>
            </a:lvl5pPr>
            <a:lvl6pPr marL="1721358" indent="0">
              <a:buNone/>
              <a:defRPr sz="1100"/>
            </a:lvl6pPr>
            <a:lvl7pPr marL="2065630" indent="0">
              <a:buNone/>
              <a:defRPr sz="1100"/>
            </a:lvl7pPr>
            <a:lvl8pPr marL="2409901" indent="0">
              <a:buNone/>
              <a:defRPr sz="1100"/>
            </a:lvl8pPr>
            <a:lvl9pPr marL="2754173" indent="0">
              <a:buNone/>
              <a:defRPr sz="11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06761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35013" y="789384"/>
            <a:ext cx="4038600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26013" y="789384"/>
            <a:ext cx="4038600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053851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344272" indent="0">
              <a:buNone/>
              <a:defRPr sz="1500" b="1"/>
            </a:lvl2pPr>
            <a:lvl3pPr marL="688543" indent="0">
              <a:buNone/>
              <a:defRPr sz="1400" b="1"/>
            </a:lvl3pPr>
            <a:lvl4pPr marL="1032815" indent="0">
              <a:buNone/>
              <a:defRPr sz="1200" b="1"/>
            </a:lvl4pPr>
            <a:lvl5pPr marL="1377086" indent="0">
              <a:buNone/>
              <a:defRPr sz="1200" b="1"/>
            </a:lvl5pPr>
            <a:lvl6pPr marL="1721358" indent="0">
              <a:buNone/>
              <a:defRPr sz="1200" b="1"/>
            </a:lvl6pPr>
            <a:lvl7pPr marL="2065630" indent="0">
              <a:buNone/>
              <a:defRPr sz="1200" b="1"/>
            </a:lvl7pPr>
            <a:lvl8pPr marL="2409901" indent="0">
              <a:buNone/>
              <a:defRPr sz="1200" b="1"/>
            </a:lvl8pPr>
            <a:lvl9pPr marL="2754173" indent="0">
              <a:buNone/>
              <a:defRPr sz="1200" b="1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1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344272" indent="0">
              <a:buNone/>
              <a:defRPr sz="1500" b="1"/>
            </a:lvl2pPr>
            <a:lvl3pPr marL="688543" indent="0">
              <a:buNone/>
              <a:defRPr sz="1400" b="1"/>
            </a:lvl3pPr>
            <a:lvl4pPr marL="1032815" indent="0">
              <a:buNone/>
              <a:defRPr sz="1200" b="1"/>
            </a:lvl4pPr>
            <a:lvl5pPr marL="1377086" indent="0">
              <a:buNone/>
              <a:defRPr sz="1200" b="1"/>
            </a:lvl5pPr>
            <a:lvl6pPr marL="1721358" indent="0">
              <a:buNone/>
              <a:defRPr sz="1200" b="1"/>
            </a:lvl6pPr>
            <a:lvl7pPr marL="2065630" indent="0">
              <a:buNone/>
              <a:defRPr sz="1200" b="1"/>
            </a:lvl7pPr>
            <a:lvl8pPr marL="2409901" indent="0">
              <a:buNone/>
              <a:defRPr sz="1200" b="1"/>
            </a:lvl8pPr>
            <a:lvl9pPr marL="2754173" indent="0">
              <a:buNone/>
              <a:defRPr sz="1200" b="1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552339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35014" y="326221"/>
            <a:ext cx="8229600" cy="638175"/>
          </a:xfrm>
        </p:spPr>
        <p:txBody>
          <a:bodyPr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00956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849363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3" cy="87153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1" y="204788"/>
            <a:ext cx="5111750" cy="4389835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4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1" y="1076325"/>
            <a:ext cx="3008313" cy="3518298"/>
          </a:xfrm>
        </p:spPr>
        <p:txBody>
          <a:bodyPr/>
          <a:lstStyle>
            <a:lvl1pPr marL="0" indent="0">
              <a:buNone/>
              <a:defRPr sz="1100"/>
            </a:lvl1pPr>
            <a:lvl2pPr marL="344272" indent="0">
              <a:buNone/>
              <a:defRPr sz="900"/>
            </a:lvl2pPr>
            <a:lvl3pPr marL="688543" indent="0">
              <a:buNone/>
              <a:defRPr sz="800"/>
            </a:lvl3pPr>
            <a:lvl4pPr marL="1032815" indent="0">
              <a:buNone/>
              <a:defRPr sz="700"/>
            </a:lvl4pPr>
            <a:lvl5pPr marL="1377086" indent="0">
              <a:buNone/>
              <a:defRPr sz="700"/>
            </a:lvl5pPr>
            <a:lvl6pPr marL="1721358" indent="0">
              <a:buNone/>
              <a:defRPr sz="700"/>
            </a:lvl6pPr>
            <a:lvl7pPr marL="2065630" indent="0">
              <a:buNone/>
              <a:defRPr sz="700"/>
            </a:lvl7pPr>
            <a:lvl8pPr marL="2409901" indent="0">
              <a:buNone/>
              <a:defRPr sz="700"/>
            </a:lvl8pPr>
            <a:lvl9pPr marL="2754173" indent="0">
              <a:buNone/>
              <a:defRPr sz="7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052262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4272" indent="0">
              <a:buNone/>
              <a:defRPr sz="2100"/>
            </a:lvl2pPr>
            <a:lvl3pPr marL="688543" indent="0">
              <a:buNone/>
              <a:defRPr sz="1800"/>
            </a:lvl3pPr>
            <a:lvl4pPr marL="1032815" indent="0">
              <a:buNone/>
              <a:defRPr sz="1500"/>
            </a:lvl4pPr>
            <a:lvl5pPr marL="1377086" indent="0">
              <a:buNone/>
              <a:defRPr sz="1500"/>
            </a:lvl5pPr>
            <a:lvl6pPr marL="1721358" indent="0">
              <a:buNone/>
              <a:defRPr sz="1500"/>
            </a:lvl6pPr>
            <a:lvl7pPr marL="2065630" indent="0">
              <a:buNone/>
              <a:defRPr sz="1500"/>
            </a:lvl7pPr>
            <a:lvl8pPr marL="2409901" indent="0">
              <a:buNone/>
              <a:defRPr sz="1500"/>
            </a:lvl8pPr>
            <a:lvl9pPr marL="2754173" indent="0">
              <a:buNone/>
              <a:defRPr sz="1500"/>
            </a:lvl9pPr>
          </a:lstStyle>
          <a:p>
            <a:pPr lvl="0"/>
            <a:r>
              <a:rPr lang="sv-SE" noProof="0" smtClean="0"/>
              <a:t>Klicka på ikonen för att lägga till en bild</a:t>
            </a:r>
            <a:endParaRPr lang="en-US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4272" indent="0">
              <a:buNone/>
              <a:defRPr sz="900"/>
            </a:lvl2pPr>
            <a:lvl3pPr marL="688543" indent="0">
              <a:buNone/>
              <a:defRPr sz="800"/>
            </a:lvl3pPr>
            <a:lvl4pPr marL="1032815" indent="0">
              <a:buNone/>
              <a:defRPr sz="700"/>
            </a:lvl4pPr>
            <a:lvl5pPr marL="1377086" indent="0">
              <a:buNone/>
              <a:defRPr sz="700"/>
            </a:lvl5pPr>
            <a:lvl6pPr marL="1721358" indent="0">
              <a:buNone/>
              <a:defRPr sz="700"/>
            </a:lvl6pPr>
            <a:lvl7pPr marL="2065630" indent="0">
              <a:buNone/>
              <a:defRPr sz="700"/>
            </a:lvl7pPr>
            <a:lvl8pPr marL="2409901" indent="0">
              <a:buNone/>
              <a:defRPr sz="700"/>
            </a:lvl8pPr>
            <a:lvl9pPr marL="2754173" indent="0">
              <a:buNone/>
              <a:defRPr sz="700"/>
            </a:lvl9pPr>
          </a:lstStyle>
          <a:p>
            <a:pPr lvl="0"/>
            <a:r>
              <a:rPr lang="sv-SE" noProof="0" smtClean="0"/>
              <a:t>Klicka här för att ändra format på bakgrundstexten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228272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981239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907213" y="86916"/>
            <a:ext cx="2057400" cy="4096940"/>
          </a:xfrm>
        </p:spPr>
        <p:txBody>
          <a:bodyPr vert="eaVert"/>
          <a:lstStyle/>
          <a:p>
            <a:r>
              <a:rPr lang="sv-SE" noProof="0" smtClean="0"/>
              <a:t>Klicka här för att ändra format</a:t>
            </a:r>
            <a:endParaRPr lang="en-US" noProof="0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735013" y="86916"/>
            <a:ext cx="6019800" cy="4096940"/>
          </a:xfrm>
        </p:spPr>
        <p:txBody>
          <a:bodyPr vert="eaVert"/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  <a:endParaRPr lang="en-US" noProof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1732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D5E315-E6A8-1B41-85F8-3F11BFFC2510}" type="datetime1">
              <a:rPr lang="sv-SE"/>
              <a:pPr/>
              <a:t>2015-08-03</a:t>
            </a:fld>
            <a:endParaRPr lang="sv-S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5631D7-FD6E-C946-B685-267AD5483ED0}" type="slidenum">
              <a:rPr lang="sv-SE"/>
              <a:pPr/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xfrm>
            <a:off x="3215893" y="4625451"/>
            <a:ext cx="2116412" cy="35690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56321" y="87138"/>
            <a:ext cx="8229958" cy="63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854" tIns="34427" rIns="68854" bIns="3442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6321" y="789013"/>
            <a:ext cx="8229958" cy="339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854" tIns="34427" rIns="68854" bIns="344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 på bakgrundstexten</a:t>
            </a:r>
          </a:p>
          <a:p>
            <a:pPr lvl="1"/>
            <a:r>
              <a:rPr lang="en-US" smtClean="0"/>
              <a:t>Nivå två</a:t>
            </a:r>
          </a:p>
          <a:p>
            <a:pPr lvl="2"/>
            <a:r>
              <a:rPr lang="en-US" smtClean="0"/>
              <a:t>Nivå tre</a:t>
            </a:r>
          </a:p>
          <a:p>
            <a:pPr lvl="3"/>
            <a:r>
              <a:rPr lang="en-US" smtClean="0"/>
              <a:t>Nivå fyra</a:t>
            </a:r>
          </a:p>
          <a:p>
            <a:pPr lvl="4"/>
            <a:r>
              <a:rPr lang="en-US" smtClean="0"/>
              <a:t>Nivå fem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75" y="4625450"/>
            <a:ext cx="936773" cy="35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854" tIns="34427" rIns="68854" bIns="34427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19296"/>
                </a:solidFill>
              </a:defRPr>
            </a:lvl1pPr>
          </a:lstStyle>
          <a:p>
            <a:fld id="{29F303C0-5909-BD4E-BB4E-DB8C3DAB3230}" type="datetime1">
              <a:rPr lang="sv-SE" smtClean="0"/>
              <a:pPr/>
              <a:t>2015-08-03</a:t>
            </a:fld>
            <a:endParaRPr lang="sv-SE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87182" y="4625450"/>
            <a:ext cx="442664" cy="35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854" tIns="34427" rIns="68854" bIns="34427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919296"/>
                </a:solidFill>
              </a:defRPr>
            </a:lvl1pPr>
          </a:lstStyle>
          <a:p>
            <a:fld id="{EA8AE67E-7396-4F44-83E1-259FAE0BEDB6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15893" y="4625450"/>
            <a:ext cx="4086864" cy="35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854" tIns="34427" rIns="68854" bIns="34427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919296"/>
                </a:solidFill>
              </a:defRPr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2" name="Bildobjekt 8" descr="SP_Science Partner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25" y="4297192"/>
            <a:ext cx="519233" cy="80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1" descr="Gråtext_engelsk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02" y="4673197"/>
            <a:ext cx="2216908" cy="12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5pPr>
      <a:lvl6pPr marL="344272"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6pPr>
      <a:lvl7pPr marL="688543"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7pPr>
      <a:lvl8pPr marL="1032815"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8pPr>
      <a:lvl9pPr marL="1377086" algn="l" rtl="0" eaLnBrk="1" fontAlgn="base" hangingPunct="1">
        <a:spcBef>
          <a:spcPct val="0"/>
        </a:spcBef>
        <a:spcAft>
          <a:spcPct val="0"/>
        </a:spcAft>
        <a:defRPr sz="1900" b="1">
          <a:solidFill>
            <a:srgbClr val="0046A4"/>
          </a:solidFill>
          <a:latin typeface="Arial" charset="0"/>
        </a:defRPr>
      </a:lvl9pPr>
    </p:titleStyle>
    <p:bodyStyle>
      <a:lvl1pPr marL="163768" indent="-163768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392087" indent="-21517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555856" indent="-151815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750703" indent="-18289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915667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5pPr>
      <a:lvl6pPr marL="1259938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6pPr>
      <a:lvl7pPr marL="1604210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7pPr>
      <a:lvl8pPr marL="1948482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8pPr>
      <a:lvl9pPr marL="2292753" indent="-138665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4272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8543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32815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7086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21358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65630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9901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54173" algn="l" defTabSz="68854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ruta 8"/>
          <p:cNvSpPr txBox="1"/>
          <p:nvPr/>
        </p:nvSpPr>
        <p:spPr>
          <a:xfrm>
            <a:off x="3347864" y="3562350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  <a:defRPr/>
            </a:pPr>
            <a:endParaRPr lang="sv-SE" sz="1400" dirty="0" smtClean="0">
              <a:solidFill>
                <a:schemeClr val="bg2">
                  <a:lumMod val="50000"/>
                </a:schemeClr>
              </a:solidFill>
              <a:latin typeface="Calibri"/>
              <a:ea typeface="ＭＳ Ｐゴシック" pitchFamily="-109" charset="-128"/>
              <a:cs typeface="Calibri"/>
            </a:endParaRPr>
          </a:p>
          <a:p>
            <a:pPr>
              <a:spcAft>
                <a:spcPts val="0"/>
              </a:spcAft>
              <a:defRPr/>
            </a:pPr>
            <a:endParaRPr lang="sv-SE" sz="1400" dirty="0" smtClean="0">
              <a:solidFill>
                <a:schemeClr val="bg2">
                  <a:lumMod val="50000"/>
                </a:schemeClr>
              </a:solidFill>
              <a:latin typeface="Calibri"/>
              <a:ea typeface="ＭＳ Ｐゴシック" pitchFamily="-109" charset="-128"/>
              <a:cs typeface="Calibri"/>
            </a:endParaRPr>
          </a:p>
          <a:p>
            <a:endParaRPr lang="sv-SE" sz="1400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1" name="textruta 20"/>
          <p:cNvSpPr txBox="1"/>
          <p:nvPr/>
        </p:nvSpPr>
        <p:spPr>
          <a:xfrm>
            <a:off x="1656512" y="350785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70C0"/>
                </a:solidFill>
              </a:rPr>
              <a:t>A part of </a:t>
            </a:r>
            <a:r>
              <a:rPr lang="en-US" b="1" dirty="0">
                <a:solidFill>
                  <a:srgbClr val="0070C0"/>
                </a:solidFill>
              </a:rPr>
              <a:t>Sustainable recycling of “green” </a:t>
            </a:r>
            <a:r>
              <a:rPr lang="en-US" b="1" dirty="0" smtClean="0">
                <a:solidFill>
                  <a:srgbClr val="0070C0"/>
                </a:solidFill>
              </a:rPr>
              <a:t>plastics project </a:t>
            </a:r>
          </a:p>
          <a:p>
            <a:pPr lvl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0070C0"/>
                </a:solidFill>
              </a:rPr>
              <a:t>Recycling of </a:t>
            </a:r>
            <a:r>
              <a:rPr lang="en-US" b="1" dirty="0">
                <a:solidFill>
                  <a:srgbClr val="0070C0"/>
                </a:solidFill>
              </a:rPr>
              <a:t>bio/petro </a:t>
            </a:r>
            <a:r>
              <a:rPr lang="en-US" b="1" dirty="0" smtClean="0">
                <a:solidFill>
                  <a:srgbClr val="0070C0"/>
                </a:solidFill>
              </a:rPr>
              <a:t>blends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1" name="Bildobjekt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3" y="0"/>
            <a:ext cx="1492139" cy="2310995"/>
          </a:xfrm>
          <a:prstGeom prst="rect">
            <a:avLst/>
          </a:prstGeom>
        </p:spPr>
      </p:pic>
      <p:pic>
        <p:nvPicPr>
          <p:cNvPr id="1026" name="Picture 2" descr="C:\Users\nazdanehya\Dropbox\Camera Uploads\2013-04-17 11.26.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759" y="0"/>
            <a:ext cx="4257608" cy="319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zdanehya\Dropbox\Camera Uploads\2013-04-17 11.46.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050"/>
            <a:ext cx="2266404" cy="302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11560" y="2499742"/>
            <a:ext cx="5184576" cy="92333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The focus is on highlighting challenges with new </a:t>
            </a:r>
            <a:r>
              <a:rPr lang="en-GB" dirty="0" smtClean="0">
                <a:solidFill>
                  <a:schemeClr val="tx1"/>
                </a:solidFill>
              </a:rPr>
              <a:t>bio- petro </a:t>
            </a:r>
            <a:r>
              <a:rPr lang="en-GB" dirty="0" smtClean="0">
                <a:solidFill>
                  <a:schemeClr val="tx1"/>
                </a:solidFill>
              </a:rPr>
              <a:t>blends </a:t>
            </a:r>
            <a:r>
              <a:rPr lang="en-GB" dirty="0" smtClean="0">
                <a:solidFill>
                  <a:schemeClr val="tx1"/>
                </a:solidFill>
              </a:rPr>
              <a:t>as </a:t>
            </a:r>
            <a:r>
              <a:rPr lang="en-GB" dirty="0" smtClean="0"/>
              <a:t>a new class of </a:t>
            </a:r>
            <a:r>
              <a:rPr lang="en-GB" dirty="0" smtClean="0"/>
              <a:t>materials, identification, compatibility and recyclability.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6" name="Rektangel 95"/>
          <p:cNvSpPr/>
          <p:nvPr/>
        </p:nvSpPr>
        <p:spPr>
          <a:xfrm>
            <a:off x="8239397" y="3593143"/>
            <a:ext cx="692968" cy="36249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000" dirty="0" smtClean="0">
              <a:solidFill>
                <a:schemeClr val="tx1"/>
              </a:solidFill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323528" y="699026"/>
            <a:ext cx="6408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600" dirty="0" smtClean="0"/>
              <a:t>The </a:t>
            </a:r>
            <a:r>
              <a:rPr lang="en-US" sz="1600" dirty="0" smtClean="0"/>
              <a:t>aim </a:t>
            </a:r>
            <a:r>
              <a:rPr lang="en-US" sz="1600" dirty="0" smtClean="0"/>
              <a:t>of this work </a:t>
            </a:r>
            <a:r>
              <a:rPr lang="en-US" sz="1600" dirty="0" smtClean="0"/>
              <a:t>wa</a:t>
            </a:r>
            <a:r>
              <a:rPr lang="en-US" sz="1600" dirty="0" smtClean="0"/>
              <a:t>s to study reprocessing of some commercial blends, evaluation of properties and degradation. </a:t>
            </a:r>
            <a:endParaRPr lang="sv-SE" sz="2000" dirty="0"/>
          </a:p>
        </p:txBody>
      </p:sp>
      <p:pic>
        <p:nvPicPr>
          <p:cNvPr id="1026" name="Picture 2" descr="http://www.southmountaincrossfit.com/wp-content/uploads/2013/09/goal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9502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/>
          <p:cNvSpPr txBox="1"/>
          <p:nvPr/>
        </p:nvSpPr>
        <p:spPr>
          <a:xfrm>
            <a:off x="395536" y="154836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kern="0" dirty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GB" sz="2000" b="1" kern="0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im </a:t>
            </a:r>
            <a:r>
              <a:rPr lang="en-GB" sz="2000" b="1" kern="0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of the </a:t>
            </a:r>
            <a:r>
              <a:rPr lang="en-GB" sz="2000" b="1" kern="0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work</a:t>
            </a:r>
            <a:endParaRPr lang="en-GB" sz="2000" b="1" kern="0" dirty="0">
              <a:solidFill>
                <a:srgbClr val="0046A4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16892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05920" y="699542"/>
            <a:ext cx="8342544" cy="2539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sv-SE" sz="1000" dirty="0" smtClean="0">
              <a:solidFill>
                <a:srgbClr val="0046A4"/>
              </a:solidFill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600" b="1" dirty="0" smtClean="0">
                <a:solidFill>
                  <a:srgbClr val="0046A4"/>
                </a:solidFill>
              </a:rPr>
              <a:t>Choice of </a:t>
            </a:r>
            <a:r>
              <a:rPr lang="en-GB" sz="1600" b="1" dirty="0" smtClean="0">
                <a:solidFill>
                  <a:srgbClr val="0046A4"/>
                </a:solidFill>
              </a:rPr>
              <a:t>materials</a:t>
            </a:r>
            <a:endParaRPr lang="en-GB" sz="1600" b="1" dirty="0" smtClean="0">
              <a:solidFill>
                <a:srgbClr val="0046A4"/>
              </a:solidFill>
            </a:endParaRPr>
          </a:p>
          <a:p>
            <a:pPr marL="742950" lvl="1" indent="-285750">
              <a:buFont typeface="Wingdings" pitchFamily="2" charset="2"/>
              <a:buChar char="§"/>
            </a:pPr>
            <a:endParaRPr lang="en-GB" sz="1600" b="1" dirty="0" smtClean="0">
              <a:solidFill>
                <a:srgbClr val="0046A4"/>
              </a:solidFill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600" b="1" dirty="0" smtClean="0">
                <a:solidFill>
                  <a:srgbClr val="0046A4"/>
                </a:solidFill>
              </a:rPr>
              <a:t>Investigation of </a:t>
            </a:r>
            <a:r>
              <a:rPr lang="en-GB" sz="1600" b="1" dirty="0" smtClean="0">
                <a:solidFill>
                  <a:srgbClr val="0046A4"/>
                </a:solidFill>
              </a:rPr>
              <a:t>the </a:t>
            </a:r>
            <a:r>
              <a:rPr lang="en-GB" sz="1600" b="1" dirty="0">
                <a:solidFill>
                  <a:srgbClr val="0046A4"/>
                </a:solidFill>
              </a:rPr>
              <a:t>effects </a:t>
            </a:r>
            <a:r>
              <a:rPr lang="en-GB" sz="1600" b="1" dirty="0" smtClean="0">
                <a:solidFill>
                  <a:srgbClr val="0046A4"/>
                </a:solidFill>
              </a:rPr>
              <a:t>of repeated </a:t>
            </a:r>
            <a:r>
              <a:rPr lang="en-GB" sz="1600" b="1" dirty="0">
                <a:solidFill>
                  <a:srgbClr val="0046A4"/>
                </a:solidFill>
              </a:rPr>
              <a:t>extrusion on </a:t>
            </a:r>
            <a:r>
              <a:rPr lang="en-GB" sz="1600" b="1" dirty="0" smtClean="0">
                <a:solidFill>
                  <a:srgbClr val="0046A4"/>
                </a:solidFill>
              </a:rPr>
              <a:t>material´s </a:t>
            </a:r>
            <a:r>
              <a:rPr lang="en-GB" sz="1600" b="1" dirty="0">
                <a:solidFill>
                  <a:srgbClr val="0046A4"/>
                </a:solidFill>
              </a:rPr>
              <a:t>degradation </a:t>
            </a:r>
            <a:endParaRPr lang="en-GB" sz="1600" b="1" dirty="0" smtClean="0">
              <a:solidFill>
                <a:srgbClr val="0046A4"/>
              </a:solidFill>
            </a:endParaRPr>
          </a:p>
          <a:p>
            <a:pPr marL="457200" lvl="1"/>
            <a:endParaRPr lang="en-GB" sz="1600" b="1" dirty="0" smtClean="0">
              <a:solidFill>
                <a:srgbClr val="0046A4"/>
              </a:solidFill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600" b="1" dirty="0" smtClean="0">
                <a:solidFill>
                  <a:srgbClr val="0046A4"/>
                </a:solidFill>
              </a:rPr>
              <a:t>Thermal and mechanical analysis for </a:t>
            </a:r>
            <a:r>
              <a:rPr lang="en-GB" sz="1600" b="1" dirty="0" smtClean="0">
                <a:solidFill>
                  <a:srgbClr val="0046A4"/>
                </a:solidFill>
              </a:rPr>
              <a:t>determination </a:t>
            </a:r>
            <a:r>
              <a:rPr lang="en-GB" sz="1600" b="1" dirty="0" smtClean="0">
                <a:solidFill>
                  <a:srgbClr val="0046A4"/>
                </a:solidFill>
              </a:rPr>
              <a:t>of miscibility</a:t>
            </a:r>
          </a:p>
          <a:p>
            <a:pPr marL="457200" lvl="1"/>
            <a:endParaRPr lang="en-GB" sz="1600" b="1" dirty="0" smtClean="0">
              <a:solidFill>
                <a:srgbClr val="0046A4"/>
              </a:solidFill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600" b="1" dirty="0" smtClean="0">
                <a:solidFill>
                  <a:srgbClr val="0046A4"/>
                </a:solidFill>
              </a:rPr>
              <a:t>Simulation </a:t>
            </a:r>
            <a:r>
              <a:rPr lang="en-GB" sz="1600" b="1" dirty="0">
                <a:solidFill>
                  <a:srgbClr val="0046A4"/>
                </a:solidFill>
              </a:rPr>
              <a:t>of ”service life </a:t>
            </a:r>
            <a:r>
              <a:rPr lang="en-GB" sz="1600" b="1" dirty="0" smtClean="0">
                <a:solidFill>
                  <a:srgbClr val="0046A4"/>
                </a:solidFill>
              </a:rPr>
              <a:t>&amp; </a:t>
            </a:r>
            <a:r>
              <a:rPr lang="en-GB" sz="1600" b="1" dirty="0">
                <a:solidFill>
                  <a:srgbClr val="0046A4"/>
                </a:solidFill>
              </a:rPr>
              <a:t>recycling” </a:t>
            </a:r>
            <a:r>
              <a:rPr lang="en-GB" sz="1600" b="1" dirty="0" smtClean="0">
                <a:solidFill>
                  <a:srgbClr val="0046A4"/>
                </a:solidFill>
              </a:rPr>
              <a:t>using </a:t>
            </a:r>
            <a:r>
              <a:rPr lang="en-GB" sz="1600" b="1" dirty="0" smtClean="0">
                <a:solidFill>
                  <a:srgbClr val="0046A4"/>
                </a:solidFill>
              </a:rPr>
              <a:t>combination </a:t>
            </a:r>
            <a:r>
              <a:rPr lang="en-GB" sz="1600" b="1" dirty="0" smtClean="0">
                <a:solidFill>
                  <a:srgbClr val="0046A4"/>
                </a:solidFill>
              </a:rPr>
              <a:t>of repeated extrusion and </a:t>
            </a:r>
            <a:r>
              <a:rPr lang="en-GB" sz="1600" b="1" dirty="0" smtClean="0">
                <a:solidFill>
                  <a:srgbClr val="0046A4"/>
                </a:solidFill>
              </a:rPr>
              <a:t>ageing. Study of the effects on </a:t>
            </a:r>
            <a:r>
              <a:rPr lang="en-GB" sz="1600" b="1" dirty="0" smtClean="0">
                <a:solidFill>
                  <a:srgbClr val="0046A4"/>
                </a:solidFill>
              </a:rPr>
              <a:t>material degradation </a:t>
            </a:r>
          </a:p>
          <a:p>
            <a:pPr marL="457200" lvl="1"/>
            <a:endParaRPr lang="en-GB" sz="1600" dirty="0">
              <a:solidFill>
                <a:srgbClr val="0046A4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8368" y="51470"/>
            <a:ext cx="8712968" cy="37804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9pPr>
          </a:lstStyle>
          <a:p>
            <a:pPr algn="ctr">
              <a:spcBef>
                <a:spcPts val="2400"/>
              </a:spcBef>
            </a:pPr>
            <a:r>
              <a:rPr lang="en-GB" sz="2000" kern="0" dirty="0" smtClean="0"/>
              <a:t>Work </a:t>
            </a:r>
            <a:r>
              <a:rPr lang="en-GB" sz="2000" kern="0" dirty="0" smtClean="0"/>
              <a:t>plan</a:t>
            </a:r>
            <a:endParaRPr lang="sv-SE" sz="16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137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 smtClean="0"/>
              <a:t>Commercial polymer </a:t>
            </a:r>
            <a:r>
              <a:rPr lang="en-GB" sz="2000" dirty="0" smtClean="0"/>
              <a:t>blends used in the study</a:t>
            </a:r>
            <a:endParaRPr lang="en-GB" sz="20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11560" y="1131591"/>
            <a:ext cx="8229958" cy="1656184"/>
          </a:xfrm>
        </p:spPr>
        <p:txBody>
          <a:bodyPr/>
          <a:lstStyle/>
          <a:p>
            <a:r>
              <a:rPr lang="en-GB" sz="1600" dirty="0" smtClean="0"/>
              <a:t>PLA (Poly Lactic Acid) pure and </a:t>
            </a:r>
            <a:r>
              <a:rPr lang="en-GB" sz="1600" dirty="0" smtClean="0"/>
              <a:t>blends</a:t>
            </a:r>
            <a:r>
              <a:rPr lang="en-GB" dirty="0" smtClean="0"/>
              <a:t>:</a:t>
            </a:r>
            <a:endParaRPr lang="en-GB" dirty="0" smtClean="0"/>
          </a:p>
          <a:p>
            <a:pPr lvl="1"/>
            <a:r>
              <a:rPr lang="en-GB" dirty="0" smtClean="0"/>
              <a:t>PLA </a:t>
            </a:r>
            <a:r>
              <a:rPr lang="en-GB" sz="1600" dirty="0" smtClean="0">
                <a:solidFill>
                  <a:srgbClr val="0046A4"/>
                </a:solidFill>
              </a:rPr>
              <a:t>3051D injection moulding grade from Nature Work</a:t>
            </a:r>
            <a:endParaRPr lang="en-GB" dirty="0" smtClean="0"/>
          </a:p>
          <a:p>
            <a:pPr lvl="1"/>
            <a:r>
              <a:rPr lang="en-GB" dirty="0" smtClean="0"/>
              <a:t>PLA/HDPE </a:t>
            </a:r>
            <a:r>
              <a:rPr lang="en-GB" sz="1600" dirty="0" smtClean="0">
                <a:solidFill>
                  <a:srgbClr val="0046A4"/>
                </a:solidFill>
              </a:rPr>
              <a:t>(39%) renewable- </a:t>
            </a:r>
            <a:r>
              <a:rPr lang="en-GB" sz="1600" dirty="0" smtClean="0">
                <a:solidFill>
                  <a:srgbClr val="0046A4"/>
                </a:solidFill>
              </a:rPr>
              <a:t>RTP2099X115382C </a:t>
            </a:r>
            <a:r>
              <a:rPr lang="en-GB" sz="1600" dirty="0">
                <a:solidFill>
                  <a:srgbClr val="0046A4"/>
                </a:solidFill>
              </a:rPr>
              <a:t>from Nature Work</a:t>
            </a:r>
            <a:endParaRPr lang="en-GB" sz="1600" dirty="0">
              <a:solidFill>
                <a:srgbClr val="0046A4"/>
              </a:solidFill>
            </a:endParaRPr>
          </a:p>
          <a:p>
            <a:pPr lvl="1"/>
            <a:r>
              <a:rPr lang="en-GB" dirty="0" smtClean="0"/>
              <a:t>PLA/PC </a:t>
            </a:r>
            <a:r>
              <a:rPr lang="en-GB" sz="1600" dirty="0" smtClean="0">
                <a:solidFill>
                  <a:srgbClr val="0046A4"/>
                </a:solidFill>
              </a:rPr>
              <a:t>(32%) renewable- RTP2099X126213 </a:t>
            </a:r>
            <a:r>
              <a:rPr lang="en-GB" sz="1600" dirty="0">
                <a:solidFill>
                  <a:srgbClr val="0046A4"/>
                </a:solidFill>
              </a:rPr>
              <a:t>from Nature Work</a:t>
            </a:r>
            <a:endParaRPr lang="en-GB" sz="1600" dirty="0" smtClean="0">
              <a:solidFill>
                <a:srgbClr val="0046A4"/>
              </a:solidFill>
            </a:endParaRPr>
          </a:p>
          <a:p>
            <a:pPr marL="0" indent="0">
              <a:buNone/>
            </a:pPr>
            <a:endParaRPr lang="en-GB" dirty="0" smtClean="0"/>
          </a:p>
          <a:p>
            <a:pPr marL="163769" lvl="2" indent="0">
              <a:buNone/>
            </a:pPr>
            <a:endParaRPr lang="sv-SE" dirty="0" smtClean="0"/>
          </a:p>
          <a:p>
            <a:pPr marL="163769" lvl="2" indent="0">
              <a:buNone/>
            </a:pPr>
            <a:endParaRPr lang="sv-SE" sz="1700" dirty="0">
              <a:solidFill>
                <a:srgbClr val="0046A4"/>
              </a:solidFill>
            </a:endParaRPr>
          </a:p>
          <a:p>
            <a:pPr marL="163768" lvl="1" indent="-163768">
              <a:buFontTx/>
              <a:buChar char="•"/>
            </a:pPr>
            <a:endParaRPr lang="sv-SE" dirty="0" smtClean="0"/>
          </a:p>
          <a:p>
            <a:pPr marL="327537" lvl="2" indent="-163768"/>
            <a:endParaRPr lang="sv-SE" sz="1600" dirty="0">
              <a:solidFill>
                <a:srgbClr val="0046A4"/>
              </a:solidFill>
            </a:endParaRPr>
          </a:p>
          <a:p>
            <a:pPr marL="163769" lvl="2" indent="0">
              <a:buNone/>
            </a:pPr>
            <a:endParaRPr lang="sv-SE" sz="1600" dirty="0">
              <a:solidFill>
                <a:srgbClr val="0046A4"/>
              </a:solidFill>
            </a:endParaRPr>
          </a:p>
          <a:p>
            <a:endParaRPr lang="sv-SE" dirty="0" smtClean="0"/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3725942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56300" y="123478"/>
            <a:ext cx="8712968" cy="55418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0046A4"/>
                </a:solidFill>
                <a:latin typeface="Arial" charset="0"/>
              </a:defRPr>
            </a:lvl9pPr>
          </a:lstStyle>
          <a:p>
            <a:pPr algn="ctr">
              <a:spcBef>
                <a:spcPts val="2400"/>
              </a:spcBef>
            </a:pPr>
            <a:r>
              <a:rPr lang="en-GB" sz="2000" dirty="0" smtClean="0"/>
              <a:t>Processing and ageing of the materials</a:t>
            </a:r>
            <a:endParaRPr lang="en-GB" sz="2000" dirty="0"/>
          </a:p>
        </p:txBody>
      </p:sp>
      <p:sp>
        <p:nvSpPr>
          <p:cNvPr id="96" name="Rektangel 95"/>
          <p:cNvSpPr/>
          <p:nvPr/>
        </p:nvSpPr>
        <p:spPr>
          <a:xfrm>
            <a:off x="8239397" y="3593143"/>
            <a:ext cx="692968" cy="36249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000" dirty="0" smtClean="0">
              <a:solidFill>
                <a:schemeClr val="tx1"/>
              </a:solidFill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539301" y="1059582"/>
            <a:ext cx="84159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In-Lab</a:t>
            </a:r>
          </a:p>
          <a:p>
            <a:pPr marL="64378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PLA </a:t>
            </a:r>
            <a:r>
              <a:rPr lang="en-GB" sz="1600" dirty="0" smtClean="0">
                <a:solidFill>
                  <a:srgbClr val="0046A4"/>
                </a:solidFill>
              </a:rPr>
              <a:t>Granule</a:t>
            </a:r>
            <a:r>
              <a:rPr lang="en-GB" sz="1600" dirty="0">
                <a:solidFill>
                  <a:srgbClr val="0046A4"/>
                </a:solidFill>
              </a:rPr>
              <a:t>, pressed material</a:t>
            </a:r>
            <a:endParaRPr lang="en-GB" sz="1600" dirty="0" smtClean="0">
              <a:solidFill>
                <a:srgbClr val="0046A4"/>
              </a:solidFill>
            </a:endParaRPr>
          </a:p>
          <a:p>
            <a:pPr marL="64378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PLA/HDPE </a:t>
            </a:r>
            <a:r>
              <a:rPr lang="en-GB" sz="1600" dirty="0" smtClean="0">
                <a:solidFill>
                  <a:srgbClr val="0046A4"/>
                </a:solidFill>
              </a:rPr>
              <a:t>Granule, pressed material, </a:t>
            </a:r>
            <a:r>
              <a:rPr lang="en-GB" sz="1600" dirty="0" smtClean="0">
                <a:solidFill>
                  <a:srgbClr val="0046A4"/>
                </a:solidFill>
              </a:rPr>
              <a:t>extruded 1- 6 </a:t>
            </a:r>
            <a:r>
              <a:rPr lang="en-GB" sz="1600" dirty="0" smtClean="0">
                <a:solidFill>
                  <a:srgbClr val="0046A4"/>
                </a:solidFill>
              </a:rPr>
              <a:t>times </a:t>
            </a:r>
          </a:p>
          <a:p>
            <a:pPr marL="64378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PLA/PC </a:t>
            </a:r>
            <a:r>
              <a:rPr lang="en-GB" sz="1600" dirty="0" smtClean="0">
                <a:solidFill>
                  <a:srgbClr val="0046A4"/>
                </a:solidFill>
              </a:rPr>
              <a:t>Granule, pressed material, </a:t>
            </a:r>
            <a:r>
              <a:rPr lang="en-GB" sz="1600" dirty="0" smtClean="0">
                <a:solidFill>
                  <a:srgbClr val="0046A4"/>
                </a:solidFill>
              </a:rPr>
              <a:t>extruded 1- 6 </a:t>
            </a:r>
            <a:r>
              <a:rPr lang="en-GB" sz="1600" dirty="0" smtClean="0">
                <a:solidFill>
                  <a:srgbClr val="0046A4"/>
                </a:solidFill>
              </a:rPr>
              <a:t>times, </a:t>
            </a:r>
            <a:r>
              <a:rPr lang="en-GB" sz="1600" dirty="0" smtClean="0">
                <a:solidFill>
                  <a:srgbClr val="0046A4"/>
                </a:solidFill>
              </a:rPr>
              <a:t>pressed </a:t>
            </a:r>
            <a:r>
              <a:rPr lang="en-GB" sz="1600" dirty="0" smtClean="0">
                <a:solidFill>
                  <a:srgbClr val="0046A4"/>
                </a:solidFill>
              </a:rPr>
              <a:t>and aged, </a:t>
            </a:r>
            <a:r>
              <a:rPr lang="en-GB" sz="1600" dirty="0" smtClean="0">
                <a:solidFill>
                  <a:srgbClr val="0046A4"/>
                </a:solidFill>
              </a:rPr>
              <a:t>extruded </a:t>
            </a:r>
            <a:r>
              <a:rPr lang="en-GB" sz="1600" dirty="0" smtClean="0">
                <a:solidFill>
                  <a:srgbClr val="0046A4"/>
                </a:solidFill>
              </a:rPr>
              <a:t>and aged, </a:t>
            </a:r>
            <a:r>
              <a:rPr lang="en-GB" sz="1600" dirty="0" smtClean="0">
                <a:solidFill>
                  <a:srgbClr val="0046A4"/>
                </a:solidFill>
              </a:rPr>
              <a:t>extruded</a:t>
            </a:r>
            <a:r>
              <a:rPr lang="en-GB" sz="1600" dirty="0" smtClean="0">
                <a:solidFill>
                  <a:srgbClr val="0046A4"/>
                </a:solidFill>
              </a:rPr>
              <a:t>, aged and extruded again, </a:t>
            </a:r>
            <a:r>
              <a:rPr lang="en-GB" sz="1600" dirty="0" smtClean="0">
                <a:solidFill>
                  <a:srgbClr val="0046A4"/>
                </a:solidFill>
              </a:rPr>
              <a:t>extruded and aged </a:t>
            </a:r>
            <a:r>
              <a:rPr lang="en-GB" sz="1600" dirty="0" smtClean="0">
                <a:solidFill>
                  <a:srgbClr val="0046A4"/>
                </a:solidFill>
              </a:rPr>
              <a:t>2 </a:t>
            </a:r>
            <a:r>
              <a:rPr lang="en-GB" sz="1600" dirty="0" smtClean="0">
                <a:solidFill>
                  <a:srgbClr val="0046A4"/>
                </a:solidFill>
              </a:rPr>
              <a:t>times</a:t>
            </a:r>
            <a:endParaRPr lang="sv-SE" dirty="0"/>
          </a:p>
        </p:txBody>
      </p:sp>
      <p:sp>
        <p:nvSpPr>
          <p:cNvPr id="9" name="textruta 8"/>
          <p:cNvSpPr txBox="1"/>
          <p:nvPr/>
        </p:nvSpPr>
        <p:spPr>
          <a:xfrm>
            <a:off x="484473" y="2992978"/>
            <a:ext cx="6378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At</a:t>
            </a:r>
            <a:r>
              <a:rPr lang="en-GB" dirty="0" smtClean="0"/>
              <a:t>-Industry</a:t>
            </a:r>
            <a:endParaRPr lang="en-GB" dirty="0" smtClean="0"/>
          </a:p>
          <a:p>
            <a:pPr marL="64378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PLA </a:t>
            </a:r>
            <a:r>
              <a:rPr lang="en-GB" sz="1600" dirty="0" smtClean="0">
                <a:solidFill>
                  <a:srgbClr val="0046A4"/>
                </a:solidFill>
              </a:rPr>
              <a:t>Granule</a:t>
            </a:r>
          </a:p>
          <a:p>
            <a:pPr marL="64378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PLA/HDPE </a:t>
            </a:r>
            <a:r>
              <a:rPr lang="en-GB" sz="1600" dirty="0" smtClean="0">
                <a:solidFill>
                  <a:srgbClr val="0046A4"/>
                </a:solidFill>
              </a:rPr>
              <a:t>Granule, </a:t>
            </a:r>
            <a:r>
              <a:rPr lang="en-GB" sz="1600" dirty="0" smtClean="0">
                <a:solidFill>
                  <a:srgbClr val="0046A4"/>
                </a:solidFill>
              </a:rPr>
              <a:t>extruded </a:t>
            </a:r>
            <a:r>
              <a:rPr lang="en-GB" sz="1600" dirty="0" smtClean="0">
                <a:solidFill>
                  <a:srgbClr val="0046A4"/>
                </a:solidFill>
              </a:rPr>
              <a:t>3 times </a:t>
            </a:r>
          </a:p>
          <a:p>
            <a:pPr marL="64378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PLA/PC </a:t>
            </a:r>
            <a:r>
              <a:rPr lang="en-GB" sz="1600" dirty="0" smtClean="0">
                <a:solidFill>
                  <a:srgbClr val="0046A4"/>
                </a:solidFill>
              </a:rPr>
              <a:t>Granule, pressed material, </a:t>
            </a:r>
            <a:r>
              <a:rPr lang="en-GB" sz="1600" dirty="0" smtClean="0">
                <a:solidFill>
                  <a:srgbClr val="0046A4"/>
                </a:solidFill>
              </a:rPr>
              <a:t>extruded </a:t>
            </a:r>
            <a:r>
              <a:rPr lang="en-GB" sz="1600" dirty="0" smtClean="0">
                <a:solidFill>
                  <a:srgbClr val="0046A4"/>
                </a:solidFill>
              </a:rPr>
              <a:t>2 times </a:t>
            </a:r>
          </a:p>
        </p:txBody>
      </p:sp>
    </p:spTree>
    <p:extLst>
      <p:ext uri="{BB962C8B-B14F-4D97-AF65-F5344CB8AC3E}">
        <p14:creationId xmlns:p14="http://schemas.microsoft.com/office/powerpoint/2010/main" val="192963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67544" y="292327"/>
            <a:ext cx="612068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 </a:t>
            </a:r>
            <a:r>
              <a:rPr lang="en-GB" b="1" dirty="0" smtClean="0"/>
              <a:t>Simulation of pre-consumer recycling </a:t>
            </a:r>
            <a:r>
              <a:rPr lang="sv-SE" dirty="0" smtClean="0">
                <a:solidFill>
                  <a:srgbClr val="C00000"/>
                </a:solidFill>
              </a:rPr>
              <a:t>”At </a:t>
            </a:r>
            <a:r>
              <a:rPr lang="sv-SE" dirty="0" err="1" smtClean="0">
                <a:solidFill>
                  <a:srgbClr val="C00000"/>
                </a:solidFill>
              </a:rPr>
              <a:t>Laboratory</a:t>
            </a:r>
            <a:r>
              <a:rPr lang="sv-SE" dirty="0" smtClean="0">
                <a:solidFill>
                  <a:srgbClr val="C00000"/>
                </a:solidFill>
              </a:rPr>
              <a:t>”</a:t>
            </a:r>
            <a:endParaRPr lang="sv-SE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en-GB" b="1" dirty="0"/>
          </a:p>
        </p:txBody>
      </p:sp>
      <p:grpSp>
        <p:nvGrpSpPr>
          <p:cNvPr id="58" name="Grupp 57"/>
          <p:cNvGrpSpPr/>
          <p:nvPr/>
        </p:nvGrpSpPr>
        <p:grpSpPr>
          <a:xfrm>
            <a:off x="220688" y="2005461"/>
            <a:ext cx="4846393" cy="2243809"/>
            <a:chOff x="0" y="4060224"/>
            <a:chExt cx="4016584" cy="1756026"/>
          </a:xfrm>
        </p:grpSpPr>
        <p:sp>
          <p:nvSpPr>
            <p:cNvPr id="20" name="Rektangel med rundade hörn 19"/>
            <p:cNvSpPr/>
            <p:nvPr/>
          </p:nvSpPr>
          <p:spPr>
            <a:xfrm>
              <a:off x="651477" y="4991846"/>
              <a:ext cx="1944216" cy="641078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>
              <a:off x="928378" y="4801046"/>
              <a:ext cx="1539869" cy="3404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Extrusion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Rak pil 8"/>
            <p:cNvCxnSpPr/>
            <p:nvPr/>
          </p:nvCxnSpPr>
          <p:spPr>
            <a:xfrm>
              <a:off x="2468246" y="4977979"/>
              <a:ext cx="380265" cy="125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ktangel 11"/>
            <p:cNvSpPr/>
            <p:nvPr/>
          </p:nvSpPr>
          <p:spPr>
            <a:xfrm>
              <a:off x="2848511" y="4807617"/>
              <a:ext cx="1003666" cy="38751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 smtClean="0">
                  <a:solidFill>
                    <a:schemeClr val="tx1"/>
                  </a:solidFill>
                </a:rPr>
                <a:t>Material for testing</a:t>
              </a:r>
              <a:endParaRPr lang="en-GB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Rak pil 21"/>
            <p:cNvCxnSpPr/>
            <p:nvPr/>
          </p:nvCxnSpPr>
          <p:spPr>
            <a:xfrm>
              <a:off x="2595693" y="5141521"/>
              <a:ext cx="1" cy="2411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ak pil 24"/>
            <p:cNvCxnSpPr/>
            <p:nvPr/>
          </p:nvCxnSpPr>
          <p:spPr>
            <a:xfrm flipV="1">
              <a:off x="651477" y="5218002"/>
              <a:ext cx="0" cy="2352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ktangel 33"/>
            <p:cNvSpPr/>
            <p:nvPr/>
          </p:nvSpPr>
          <p:spPr>
            <a:xfrm>
              <a:off x="0" y="4060224"/>
              <a:ext cx="1384853" cy="622697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itchFamily="2" charset="2"/>
                <a:buChar char="§"/>
              </a:pPr>
              <a:r>
                <a:rPr lang="en-GB" sz="1000" dirty="0" smtClean="0">
                  <a:solidFill>
                    <a:schemeClr val="tx1"/>
                  </a:solidFill>
                </a:rPr>
                <a:t>Bio/petro material (with additives)</a:t>
              </a:r>
              <a:endParaRPr lang="en-GB" sz="1000" dirty="0">
                <a:solidFill>
                  <a:schemeClr val="tx1"/>
                </a:solidFill>
              </a:endParaRPr>
            </a:p>
          </p:txBody>
        </p:sp>
        <p:sp>
          <p:nvSpPr>
            <p:cNvPr id="36" name="Ellips 35"/>
            <p:cNvSpPr/>
            <p:nvPr/>
          </p:nvSpPr>
          <p:spPr>
            <a:xfrm>
              <a:off x="1018386" y="5456210"/>
              <a:ext cx="1368152" cy="36004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 smtClean="0">
                  <a:solidFill>
                    <a:schemeClr val="tx1"/>
                  </a:solidFill>
                </a:rPr>
                <a:t>Drying</a:t>
              </a:r>
            </a:p>
          </p:txBody>
        </p:sp>
        <p:sp>
          <p:nvSpPr>
            <p:cNvPr id="37" name="Båge 36"/>
            <p:cNvSpPr/>
            <p:nvPr/>
          </p:nvSpPr>
          <p:spPr>
            <a:xfrm rot="10800000">
              <a:off x="395536" y="4313864"/>
              <a:ext cx="1065682" cy="665365"/>
            </a:xfrm>
            <a:prstGeom prst="arc">
              <a:avLst/>
            </a:prstGeom>
            <a:ln>
              <a:solidFill>
                <a:schemeClr val="tx1"/>
              </a:solidFill>
              <a:prstDash val="dash"/>
              <a:headEnd type="triangle" w="lg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8" name="Rektangel 37"/>
            <p:cNvSpPr/>
            <p:nvPr/>
          </p:nvSpPr>
          <p:spPr>
            <a:xfrm>
              <a:off x="2687070" y="5309518"/>
              <a:ext cx="1329514" cy="4833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itchFamily="2" charset="2"/>
                <a:buChar char="§"/>
              </a:pPr>
              <a:r>
                <a:rPr lang="en-GB" sz="1000" dirty="0" smtClean="0">
                  <a:solidFill>
                    <a:schemeClr val="tx1"/>
                  </a:solidFill>
                </a:rPr>
                <a:t>FTIR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GB" sz="1000" dirty="0" smtClean="0">
                  <a:solidFill>
                    <a:schemeClr val="tx1"/>
                  </a:solidFill>
                </a:rPr>
                <a:t>DSC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GB" sz="1000" dirty="0" smtClean="0">
                  <a:solidFill>
                    <a:schemeClr val="tx1"/>
                  </a:solidFill>
                </a:rPr>
                <a:t>Mechanical testing </a:t>
              </a:r>
              <a:endParaRPr lang="en-GB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96" name="Rektangel 95"/>
          <p:cNvSpPr/>
          <p:nvPr/>
        </p:nvSpPr>
        <p:spPr>
          <a:xfrm>
            <a:off x="8239397" y="3593143"/>
            <a:ext cx="692968" cy="36249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000" dirty="0" smtClean="0">
              <a:solidFill>
                <a:schemeClr val="tx1"/>
              </a:solidFill>
            </a:endParaRP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65116"/>
            <a:ext cx="1815528" cy="2101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9" t="5131" r="20844" b="5707"/>
          <a:stretch/>
        </p:blipFill>
        <p:spPr bwMode="auto">
          <a:xfrm>
            <a:off x="6948264" y="2266201"/>
            <a:ext cx="1853818" cy="2432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www.sp.se/sv/index/services/mechanicaltesting/PublishingImages/Mekanisk%20provn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541" y="1081213"/>
            <a:ext cx="2125879" cy="171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5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DSC004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5" y="1041004"/>
            <a:ext cx="3048731" cy="2025867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06342"/>
            <a:ext cx="2028516" cy="152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upp 8"/>
          <p:cNvGrpSpPr/>
          <p:nvPr/>
        </p:nvGrpSpPr>
        <p:grpSpPr>
          <a:xfrm>
            <a:off x="2689074" y="2527729"/>
            <a:ext cx="4285689" cy="1787006"/>
            <a:chOff x="-1" y="4060224"/>
            <a:chExt cx="4017256" cy="1756026"/>
          </a:xfrm>
        </p:grpSpPr>
        <p:sp>
          <p:nvSpPr>
            <p:cNvPr id="10" name="Rektangel med rundade hörn 9"/>
            <p:cNvSpPr/>
            <p:nvPr/>
          </p:nvSpPr>
          <p:spPr>
            <a:xfrm>
              <a:off x="651477" y="4991846"/>
              <a:ext cx="1944216" cy="641078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" name="Rektangel 10"/>
            <p:cNvSpPr/>
            <p:nvPr/>
          </p:nvSpPr>
          <p:spPr>
            <a:xfrm>
              <a:off x="928376" y="4815140"/>
              <a:ext cx="1548172" cy="3404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chemeClr val="tx1"/>
                  </a:solidFill>
                </a:rPr>
                <a:t>Extrusion</a:t>
              </a:r>
              <a:endParaRPr lang="en-GB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Rak pil 11"/>
            <p:cNvCxnSpPr/>
            <p:nvPr/>
          </p:nvCxnSpPr>
          <p:spPr>
            <a:xfrm>
              <a:off x="2468246" y="4977979"/>
              <a:ext cx="380265" cy="125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ktangel 12"/>
            <p:cNvSpPr/>
            <p:nvPr/>
          </p:nvSpPr>
          <p:spPr>
            <a:xfrm>
              <a:off x="2848511" y="4807617"/>
              <a:ext cx="1003666" cy="38751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dirty="0" smtClean="0">
                  <a:solidFill>
                    <a:schemeClr val="tx1"/>
                  </a:solidFill>
                </a:rPr>
                <a:t>Material for testing</a:t>
              </a:r>
              <a:endParaRPr lang="en-GB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Rak pil 13"/>
            <p:cNvCxnSpPr/>
            <p:nvPr/>
          </p:nvCxnSpPr>
          <p:spPr>
            <a:xfrm>
              <a:off x="2595693" y="5141521"/>
              <a:ext cx="1" cy="2411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ak pil 14"/>
            <p:cNvCxnSpPr/>
            <p:nvPr/>
          </p:nvCxnSpPr>
          <p:spPr>
            <a:xfrm flipV="1">
              <a:off x="651477" y="5218002"/>
              <a:ext cx="0" cy="2352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ktangel 15"/>
            <p:cNvSpPr/>
            <p:nvPr/>
          </p:nvSpPr>
          <p:spPr>
            <a:xfrm>
              <a:off x="-1" y="4060224"/>
              <a:ext cx="1384842" cy="622697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itchFamily="2" charset="2"/>
                <a:buChar char="§"/>
              </a:pPr>
              <a:r>
                <a:rPr lang="en-GB" sz="1000" dirty="0" smtClean="0">
                  <a:solidFill>
                    <a:schemeClr val="tx1"/>
                  </a:solidFill>
                </a:rPr>
                <a:t>Bio/petro material (with additives)</a:t>
              </a:r>
              <a:endParaRPr lang="en-GB" sz="1000" dirty="0">
                <a:solidFill>
                  <a:schemeClr val="tx1"/>
                </a:solidFill>
              </a:endParaRPr>
            </a:p>
          </p:txBody>
        </p:sp>
        <p:sp>
          <p:nvSpPr>
            <p:cNvPr id="17" name="Ellips 16"/>
            <p:cNvSpPr/>
            <p:nvPr/>
          </p:nvSpPr>
          <p:spPr>
            <a:xfrm>
              <a:off x="1018386" y="5456210"/>
              <a:ext cx="1368152" cy="36004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000" b="1" dirty="0" smtClean="0">
                  <a:solidFill>
                    <a:schemeClr val="tx1"/>
                  </a:solidFill>
                </a:rPr>
                <a:t>Drying</a:t>
              </a:r>
            </a:p>
          </p:txBody>
        </p:sp>
        <p:sp>
          <p:nvSpPr>
            <p:cNvPr id="18" name="Båge 17"/>
            <p:cNvSpPr/>
            <p:nvPr/>
          </p:nvSpPr>
          <p:spPr>
            <a:xfrm rot="10800000">
              <a:off x="395536" y="4313864"/>
              <a:ext cx="1065682" cy="665365"/>
            </a:xfrm>
            <a:prstGeom prst="arc">
              <a:avLst/>
            </a:prstGeom>
            <a:ln>
              <a:solidFill>
                <a:schemeClr val="tx1"/>
              </a:solidFill>
              <a:prstDash val="dash"/>
              <a:headEnd type="triangle" w="lg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Rektangel 18"/>
            <p:cNvSpPr/>
            <p:nvPr/>
          </p:nvSpPr>
          <p:spPr>
            <a:xfrm>
              <a:off x="2687069" y="5309518"/>
              <a:ext cx="1330186" cy="4833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itchFamily="2" charset="2"/>
                <a:buChar char="§"/>
              </a:pPr>
              <a:r>
                <a:rPr lang="en-GB" sz="1000" dirty="0" smtClean="0">
                  <a:solidFill>
                    <a:schemeClr val="tx1"/>
                  </a:solidFill>
                </a:rPr>
                <a:t>FTIR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GB" sz="1000" dirty="0" smtClean="0">
                  <a:solidFill>
                    <a:schemeClr val="tx1"/>
                  </a:solidFill>
                </a:rPr>
                <a:t>DSC</a:t>
              </a:r>
            </a:p>
            <a:p>
              <a:pPr marL="171450" indent="-171450">
                <a:buFont typeface="Wingdings" pitchFamily="2" charset="2"/>
                <a:buChar char="§"/>
              </a:pPr>
              <a:r>
                <a:rPr lang="en-GB" sz="1000" dirty="0" smtClean="0">
                  <a:solidFill>
                    <a:schemeClr val="tx1"/>
                  </a:solidFill>
                </a:rPr>
                <a:t>Mechanical testing </a:t>
              </a:r>
              <a:endParaRPr lang="en-GB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ruta 21"/>
          <p:cNvSpPr txBox="1"/>
          <p:nvPr/>
        </p:nvSpPr>
        <p:spPr>
          <a:xfrm>
            <a:off x="736662" y="123478"/>
            <a:ext cx="612068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 </a:t>
            </a:r>
            <a:r>
              <a:rPr lang="en-GB" b="1" dirty="0" smtClean="0"/>
              <a:t>Simulation of pre-consumer recycling </a:t>
            </a:r>
            <a:r>
              <a:rPr lang="sv-SE" dirty="0" smtClean="0">
                <a:solidFill>
                  <a:srgbClr val="C00000"/>
                </a:solidFill>
              </a:rPr>
              <a:t>”At </a:t>
            </a:r>
            <a:r>
              <a:rPr lang="sv-SE" dirty="0" err="1" smtClean="0">
                <a:solidFill>
                  <a:srgbClr val="C00000"/>
                </a:solidFill>
              </a:rPr>
              <a:t>industry</a:t>
            </a:r>
            <a:r>
              <a:rPr lang="sv-SE" dirty="0" smtClean="0">
                <a:solidFill>
                  <a:srgbClr val="C00000"/>
                </a:solidFill>
              </a:rPr>
              <a:t>”</a:t>
            </a:r>
            <a:endParaRPr lang="sv-SE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36570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Rak pil 64"/>
          <p:cNvCxnSpPr/>
          <p:nvPr/>
        </p:nvCxnSpPr>
        <p:spPr>
          <a:xfrm flipV="1">
            <a:off x="4798544" y="3948857"/>
            <a:ext cx="0" cy="176449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ruta 69"/>
          <p:cNvSpPr txBox="1"/>
          <p:nvPr/>
        </p:nvSpPr>
        <p:spPr>
          <a:xfrm>
            <a:off x="5522580" y="141033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C00000"/>
                </a:solidFill>
              </a:rPr>
              <a:t>”</a:t>
            </a:r>
            <a:r>
              <a:rPr lang="en-GB" dirty="0" smtClean="0">
                <a:solidFill>
                  <a:srgbClr val="C00000"/>
                </a:solidFill>
              </a:rPr>
              <a:t>Life cycle</a:t>
            </a:r>
            <a:r>
              <a:rPr lang="sv-SE" dirty="0" smtClean="0">
                <a:solidFill>
                  <a:srgbClr val="C00000"/>
                </a:solidFill>
              </a:rPr>
              <a:t>”</a:t>
            </a:r>
            <a:endParaRPr lang="sv-SE" dirty="0">
              <a:solidFill>
                <a:srgbClr val="C00000"/>
              </a:solidFill>
            </a:endParaRPr>
          </a:p>
        </p:txBody>
      </p:sp>
      <p:sp>
        <p:nvSpPr>
          <p:cNvPr id="96" name="Rektangel 95"/>
          <p:cNvSpPr/>
          <p:nvPr/>
        </p:nvSpPr>
        <p:spPr>
          <a:xfrm>
            <a:off x="8239397" y="3593143"/>
            <a:ext cx="692968" cy="36249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v-SE" sz="1000" dirty="0" smtClean="0">
              <a:solidFill>
                <a:schemeClr val="tx1"/>
              </a:solidFill>
            </a:endParaRPr>
          </a:p>
        </p:txBody>
      </p:sp>
      <p:grpSp>
        <p:nvGrpSpPr>
          <p:cNvPr id="6" name="Grupp 5"/>
          <p:cNvGrpSpPr/>
          <p:nvPr/>
        </p:nvGrpSpPr>
        <p:grpSpPr>
          <a:xfrm>
            <a:off x="3872335" y="2653703"/>
            <a:ext cx="5202130" cy="1418784"/>
            <a:chOff x="4042410" y="2992223"/>
            <a:chExt cx="5202130" cy="1418784"/>
          </a:xfrm>
        </p:grpSpPr>
        <p:sp>
          <p:nvSpPr>
            <p:cNvPr id="60" name="Rektangel med rundade hörn 59"/>
            <p:cNvSpPr/>
            <p:nvPr/>
          </p:nvSpPr>
          <p:spPr>
            <a:xfrm>
              <a:off x="4798544" y="3779239"/>
              <a:ext cx="3201358" cy="480809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4" name="Grupp 3"/>
            <p:cNvGrpSpPr/>
            <p:nvPr/>
          </p:nvGrpSpPr>
          <p:grpSpPr>
            <a:xfrm>
              <a:off x="4042410" y="2992223"/>
              <a:ext cx="5202130" cy="1418784"/>
              <a:chOff x="4042410" y="2992223"/>
              <a:chExt cx="5202130" cy="1418784"/>
            </a:xfrm>
          </p:grpSpPr>
          <p:sp>
            <p:nvSpPr>
              <p:cNvPr id="61" name="Rektangel 60"/>
              <p:cNvSpPr/>
              <p:nvPr/>
            </p:nvSpPr>
            <p:spPr>
              <a:xfrm>
                <a:off x="5075444" y="3646711"/>
                <a:ext cx="1296757" cy="25535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</a:rPr>
                  <a:t>Extrusion</a:t>
                </a:r>
                <a:endParaRPr lang="en-GB" sz="1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Rak pil 61"/>
              <p:cNvCxnSpPr/>
              <p:nvPr/>
            </p:nvCxnSpPr>
            <p:spPr>
              <a:xfrm>
                <a:off x="6473400" y="3137540"/>
                <a:ext cx="522837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Rektangel 62"/>
              <p:cNvSpPr/>
              <p:nvPr/>
            </p:nvSpPr>
            <p:spPr>
              <a:xfrm>
                <a:off x="6996237" y="2992223"/>
                <a:ext cx="1003667" cy="38167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Material for evaluation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4" name="Rak pil 63"/>
              <p:cNvCxnSpPr/>
              <p:nvPr/>
            </p:nvCxnSpPr>
            <p:spPr>
              <a:xfrm>
                <a:off x="7999903" y="3929212"/>
                <a:ext cx="1" cy="18086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Rektangel 65"/>
              <p:cNvSpPr/>
              <p:nvPr/>
            </p:nvSpPr>
            <p:spPr>
              <a:xfrm>
                <a:off x="4042410" y="3096899"/>
                <a:ext cx="1480170" cy="467023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1450" indent="-171450">
                  <a:buFont typeface="Wingdings" pitchFamily="2" charset="2"/>
                  <a:buChar char="§"/>
                </a:pPr>
                <a:r>
                  <a:rPr lang="en-GB" sz="1000" dirty="0" smtClean="0">
                    <a:solidFill>
                      <a:schemeClr val="tx1"/>
                    </a:solidFill>
                  </a:rPr>
                  <a:t>Bio/petro material (with additives)</a:t>
                </a:r>
                <a:endParaRPr lang="en-GB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Ellips 66"/>
              <p:cNvSpPr/>
              <p:nvPr/>
            </p:nvSpPr>
            <p:spPr>
              <a:xfrm>
                <a:off x="5789323" y="4140977"/>
                <a:ext cx="1368152" cy="27003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b="1" dirty="0" smtClean="0">
                    <a:solidFill>
                      <a:schemeClr val="tx1"/>
                    </a:solidFill>
                  </a:rPr>
                  <a:t>Drying</a:t>
                </a:r>
              </a:p>
            </p:txBody>
          </p:sp>
          <p:sp>
            <p:nvSpPr>
              <p:cNvPr id="68" name="Båge 67"/>
              <p:cNvSpPr/>
              <p:nvPr/>
            </p:nvSpPr>
            <p:spPr>
              <a:xfrm rot="10800000">
                <a:off x="4557079" y="3270753"/>
                <a:ext cx="1065682" cy="499024"/>
              </a:xfrm>
              <a:prstGeom prst="arc">
                <a:avLst/>
              </a:prstGeom>
              <a:ln>
                <a:solidFill>
                  <a:schemeClr val="tx1"/>
                </a:solidFill>
                <a:prstDash val="dash"/>
                <a:headEnd type="triangle" w="lg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9" name="Rektangel 68"/>
              <p:cNvSpPr/>
              <p:nvPr/>
            </p:nvSpPr>
            <p:spPr>
              <a:xfrm>
                <a:off x="7999902" y="3001815"/>
                <a:ext cx="1244638" cy="36249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71450" indent="-171450">
                  <a:buFont typeface="Wingdings" pitchFamily="2" charset="2"/>
                  <a:buChar char="§"/>
                </a:pPr>
                <a:r>
                  <a:rPr lang="en-GB" sz="1000" dirty="0" smtClean="0">
                    <a:solidFill>
                      <a:schemeClr val="tx1"/>
                    </a:solidFill>
                  </a:rPr>
                  <a:t>FTIR</a:t>
                </a:r>
              </a:p>
              <a:p>
                <a:pPr marL="171450" indent="-171450">
                  <a:buFont typeface="Wingdings" pitchFamily="2" charset="2"/>
                  <a:buChar char="§"/>
                </a:pPr>
                <a:r>
                  <a:rPr lang="en-GB" sz="1000" dirty="0" smtClean="0">
                    <a:solidFill>
                      <a:schemeClr val="tx1"/>
                    </a:solidFill>
                  </a:rPr>
                  <a:t>DSC</a:t>
                </a:r>
              </a:p>
              <a:p>
                <a:pPr marL="171450" indent="-171450">
                  <a:buFont typeface="Wingdings" pitchFamily="2" charset="2"/>
                  <a:buChar char="§"/>
                </a:pPr>
                <a:r>
                  <a:rPr lang="en-GB" sz="1000" dirty="0" smtClean="0">
                    <a:solidFill>
                      <a:schemeClr val="tx1"/>
                    </a:solidFill>
                  </a:rPr>
                  <a:t>Mechanical testing </a:t>
                </a:r>
                <a:endParaRPr lang="en-GB" sz="1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4" name="Rak 73"/>
              <p:cNvCxnSpPr/>
              <p:nvPr/>
            </p:nvCxnSpPr>
            <p:spPr>
              <a:xfrm>
                <a:off x="6473399" y="3137540"/>
                <a:ext cx="0" cy="63684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Rak pil 81"/>
              <p:cNvCxnSpPr/>
              <p:nvPr/>
            </p:nvCxnSpPr>
            <p:spPr>
              <a:xfrm flipV="1">
                <a:off x="6473399" y="3456830"/>
                <a:ext cx="0" cy="9136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Rak pil 83"/>
              <p:cNvCxnSpPr/>
              <p:nvPr/>
            </p:nvCxnSpPr>
            <p:spPr>
              <a:xfrm flipV="1">
                <a:off x="6445927" y="3779240"/>
                <a:ext cx="207640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Rektangel 90"/>
              <p:cNvSpPr/>
              <p:nvPr/>
            </p:nvSpPr>
            <p:spPr>
              <a:xfrm>
                <a:off x="6734818" y="3633223"/>
                <a:ext cx="1077543" cy="255356"/>
              </a:xfrm>
              <a:prstGeom prst="rect">
                <a:avLst/>
              </a:prstGeom>
              <a:solidFill>
                <a:srgbClr val="F3B0AB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tx1"/>
                    </a:solidFill>
                  </a:rPr>
                  <a:t>Ageing</a:t>
                </a:r>
                <a:endParaRPr lang="en-GB" sz="1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Rak pil 91"/>
              <p:cNvCxnSpPr>
                <a:endCxn id="39" idx="1"/>
              </p:cNvCxnSpPr>
              <p:nvPr/>
            </p:nvCxnSpPr>
            <p:spPr>
              <a:xfrm flipV="1">
                <a:off x="7812360" y="3754760"/>
                <a:ext cx="271687" cy="244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ektangel 38"/>
              <p:cNvSpPr/>
              <p:nvPr/>
            </p:nvSpPr>
            <p:spPr>
              <a:xfrm>
                <a:off x="8084047" y="3563922"/>
                <a:ext cx="1003667" cy="38167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>
                    <a:solidFill>
                      <a:schemeClr val="tx1"/>
                    </a:solidFill>
                  </a:rPr>
                  <a:t>Material for evaluation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44" name="Picture 5" descr="Beständighet-SP 2006-05-16-0358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76886"/>
            <a:ext cx="3096344" cy="1848275"/>
          </a:xfrm>
          <a:prstGeom prst="rect">
            <a:avLst/>
          </a:prstGeom>
          <a:noFill/>
        </p:spPr>
      </p:pic>
      <p:sp>
        <p:nvSpPr>
          <p:cNvPr id="3" name="textruta 2"/>
          <p:cNvSpPr txBox="1"/>
          <p:nvPr/>
        </p:nvSpPr>
        <p:spPr>
          <a:xfrm>
            <a:off x="827584" y="3373898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70 ºC &amp; 50 % RH </a:t>
            </a:r>
          </a:p>
          <a:p>
            <a:r>
              <a:rPr lang="en-GB" dirty="0" smtClean="0"/>
              <a:t>Period</a:t>
            </a:r>
            <a:r>
              <a:rPr lang="en-GB" dirty="0" smtClean="0"/>
              <a:t> </a:t>
            </a:r>
            <a:r>
              <a:rPr lang="en-GB" dirty="0" smtClean="0"/>
              <a:t>7 </a:t>
            </a:r>
            <a:r>
              <a:rPr lang="en-GB" dirty="0" smtClean="0"/>
              <a:t>weeks</a:t>
            </a:r>
            <a:endParaRPr lang="en-GB" dirty="0"/>
          </a:p>
        </p:txBody>
      </p:sp>
      <p:sp>
        <p:nvSpPr>
          <p:cNvPr id="27" name="textruta 26"/>
          <p:cNvSpPr txBox="1"/>
          <p:nvPr/>
        </p:nvSpPr>
        <p:spPr>
          <a:xfrm>
            <a:off x="1157081" y="189000"/>
            <a:ext cx="612068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b="1" dirty="0" smtClean="0"/>
              <a:t> </a:t>
            </a:r>
            <a:r>
              <a:rPr lang="en-GB" b="1" dirty="0" smtClean="0"/>
              <a:t>Simulation of post-consumer recycling </a:t>
            </a:r>
            <a:r>
              <a:rPr lang="sv-SE" dirty="0" smtClean="0">
                <a:solidFill>
                  <a:srgbClr val="C00000"/>
                </a:solidFill>
              </a:rPr>
              <a:t>”At </a:t>
            </a:r>
            <a:r>
              <a:rPr lang="sv-SE" dirty="0" err="1" smtClean="0">
                <a:solidFill>
                  <a:srgbClr val="C00000"/>
                </a:solidFill>
              </a:rPr>
              <a:t>Laboratory</a:t>
            </a:r>
            <a:r>
              <a:rPr lang="sv-SE" dirty="0" smtClean="0">
                <a:solidFill>
                  <a:srgbClr val="C00000"/>
                </a:solidFill>
              </a:rPr>
              <a:t>”</a:t>
            </a:r>
            <a:endParaRPr lang="sv-SE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999321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504056"/>
          </a:xfrm>
        </p:spPr>
        <p:txBody>
          <a:bodyPr/>
          <a:lstStyle/>
          <a:p>
            <a:pPr algn="ctr"/>
            <a:r>
              <a:rPr lang="en-GB" sz="1600" dirty="0" smtClean="0"/>
              <a:t>Evaluation </a:t>
            </a:r>
            <a:r>
              <a:rPr lang="en-GB" sz="1600" dirty="0" smtClean="0"/>
              <a:t>of simulated pre- and post-consumer recycling   </a:t>
            </a:r>
            <a:endParaRPr lang="en-GB" sz="1600" dirty="0"/>
          </a:p>
        </p:txBody>
      </p:sp>
      <p:sp>
        <p:nvSpPr>
          <p:cNvPr id="4" name="textruta 3"/>
          <p:cNvSpPr txBox="1"/>
          <p:nvPr/>
        </p:nvSpPr>
        <p:spPr>
          <a:xfrm>
            <a:off x="107504" y="1563638"/>
            <a:ext cx="3168352" cy="1815882"/>
          </a:xfrm>
          <a:prstGeom prst="rect">
            <a:avLst/>
          </a:prstGeom>
          <a:solidFill>
            <a:srgbClr val="F2DEA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srgbClr val="0046A4"/>
                </a:solidFill>
                <a:latin typeface="+mn-lt"/>
              </a:rPr>
              <a:t>E-modulus at tensile </a:t>
            </a:r>
            <a:r>
              <a:rPr lang="en-GB" sz="1600" dirty="0" smtClean="0">
                <a:solidFill>
                  <a:srgbClr val="0046A4"/>
                </a:solidFill>
                <a:latin typeface="+mn-lt"/>
              </a:rPr>
              <a:t>insignificantly decreased with the number of extrusions. </a:t>
            </a:r>
            <a:endParaRPr lang="en-GB" sz="1600" dirty="0" smtClean="0">
              <a:solidFill>
                <a:srgbClr val="0046A4"/>
              </a:solidFill>
              <a:latin typeface="+mn-lt"/>
            </a:endParaRPr>
          </a:p>
          <a:p>
            <a:endParaRPr lang="en-GB" sz="1600" dirty="0" smtClean="0">
              <a:solidFill>
                <a:srgbClr val="0046A4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>
                <a:solidFill>
                  <a:srgbClr val="0046A4"/>
                </a:solidFill>
                <a:latin typeface="+mn-lt"/>
              </a:rPr>
              <a:t>Double ageing period caused decrease of E-modulus in PLA/PC</a:t>
            </a:r>
            <a:endParaRPr lang="en-GB" sz="1600" dirty="0">
              <a:solidFill>
                <a:srgbClr val="0046A4"/>
              </a:solidFill>
              <a:latin typeface="+mn-lt"/>
            </a:endParaRPr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394769"/>
              </p:ext>
            </p:extLst>
          </p:nvPr>
        </p:nvGraphicFramePr>
        <p:xfrm>
          <a:off x="3419872" y="555526"/>
          <a:ext cx="5621475" cy="4317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1656184"/>
                <a:gridCol w="1589027"/>
              </a:tblGrid>
              <a:tr h="631210"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Processing</a:t>
                      </a:r>
                      <a:endParaRPr lang="en-GB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E-modulus</a:t>
                      </a:r>
                      <a:endParaRPr lang="en-GB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PLA/HDPE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MPa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]</a:t>
                      </a:r>
                      <a:endParaRPr lang="en-GB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E-modulus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PLA/PC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[MPa</a:t>
                      </a:r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]</a:t>
                      </a:r>
                    </a:p>
                  </a:txBody>
                  <a:tcPr/>
                </a:tc>
              </a:tr>
              <a:tr h="355227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0 Extrusion  ( </a:t>
                      </a:r>
                      <a:r>
                        <a:rPr lang="en-GB" noProof="0" dirty="0" smtClean="0"/>
                        <a:t>pressed)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1417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2269</a:t>
                      </a:r>
                      <a:endParaRPr lang="en-GB" noProof="0" dirty="0"/>
                    </a:p>
                  </a:txBody>
                  <a:tcPr/>
                </a:tc>
              </a:tr>
              <a:tr h="355227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Extrusion 1 time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1401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2250</a:t>
                      </a:r>
                      <a:endParaRPr lang="en-GB" noProof="0" dirty="0"/>
                    </a:p>
                  </a:txBody>
                  <a:tcPr/>
                </a:tc>
              </a:tr>
              <a:tr h="355227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Extrusion 2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1387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2261</a:t>
                      </a:r>
                      <a:endParaRPr lang="en-GB" noProof="0" dirty="0"/>
                    </a:p>
                  </a:txBody>
                  <a:tcPr/>
                </a:tc>
              </a:tr>
              <a:tr h="355227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Extrusion 3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1441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2279</a:t>
                      </a:r>
                      <a:endParaRPr lang="en-GB" noProof="0" dirty="0"/>
                    </a:p>
                  </a:txBody>
                  <a:tcPr/>
                </a:tc>
              </a:tr>
              <a:tr h="355227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Extrusion 4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1349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2265</a:t>
                      </a:r>
                      <a:endParaRPr lang="en-GB" noProof="0" dirty="0"/>
                    </a:p>
                  </a:txBody>
                  <a:tcPr/>
                </a:tc>
              </a:tr>
              <a:tr h="355227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Extrusion 6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1358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2280</a:t>
                      </a:r>
                      <a:endParaRPr lang="en-GB" noProof="0" dirty="0"/>
                    </a:p>
                  </a:txBody>
                  <a:tcPr/>
                </a:tc>
              </a:tr>
              <a:tr h="355227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noProof="0" dirty="0" smtClean="0"/>
                        <a:t> </a:t>
                      </a:r>
                      <a:r>
                        <a:rPr lang="en-GB" noProof="0" dirty="0" smtClean="0"/>
                        <a:t>Extrusion 1 time</a:t>
                      </a:r>
                    </a:p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noProof="0" dirty="0" smtClean="0"/>
                        <a:t>+1 ageing</a:t>
                      </a:r>
                      <a:endParaRPr lang="en-GB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-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2075</a:t>
                      </a:r>
                      <a:endParaRPr lang="en-GB" noProof="0" dirty="0"/>
                    </a:p>
                  </a:txBody>
                  <a:tcPr/>
                </a:tc>
              </a:tr>
              <a:tr h="512109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noProof="0" dirty="0" smtClean="0"/>
                        <a:t> </a:t>
                      </a:r>
                      <a:r>
                        <a:rPr lang="en-GB" noProof="0" dirty="0" smtClean="0"/>
                        <a:t>Extrusion 1 time</a:t>
                      </a:r>
                      <a:r>
                        <a:rPr lang="en-GB" baseline="0" noProof="0" dirty="0" smtClean="0"/>
                        <a:t>+1 ageing</a:t>
                      </a:r>
                      <a:endParaRPr lang="en-GB" noProof="0" dirty="0" smtClean="0"/>
                    </a:p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aseline="0" noProof="0" dirty="0" smtClean="0"/>
                        <a:t>+ Extrusion again</a:t>
                      </a:r>
                      <a:endParaRPr lang="en-GB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-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2132</a:t>
                      </a:r>
                      <a:endParaRPr lang="en-GB" noProof="0" dirty="0"/>
                    </a:p>
                  </a:txBody>
                  <a:tcPr/>
                </a:tc>
              </a:tr>
              <a:tr h="355227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Extrusion 1 time</a:t>
                      </a:r>
                      <a:r>
                        <a:rPr lang="en-GB" baseline="0" noProof="0" dirty="0" smtClean="0"/>
                        <a:t>+1 ageing</a:t>
                      </a:r>
                      <a:endParaRPr lang="en-GB" noProof="0" dirty="0" smtClean="0"/>
                    </a:p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+ ageing again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-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/>
                        <a:t>1503</a:t>
                      </a:r>
                      <a:endParaRPr lang="en-GB" noProof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4516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996" y="627534"/>
            <a:ext cx="4442246" cy="30243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ruta 2"/>
          <p:cNvSpPr txBox="1"/>
          <p:nvPr/>
        </p:nvSpPr>
        <p:spPr>
          <a:xfrm>
            <a:off x="672147" y="123478"/>
            <a:ext cx="6259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DSC: </a:t>
            </a:r>
            <a:r>
              <a:rPr lang="en-GB" sz="1600" b="1" dirty="0" err="1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Tg</a:t>
            </a:r>
            <a:r>
              <a:rPr lang="en-GB" sz="1600" b="1" dirty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, Tc and Tm for PLA/PC blend after repeated extrusion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949261"/>
              </p:ext>
            </p:extLst>
          </p:nvPr>
        </p:nvGraphicFramePr>
        <p:xfrm>
          <a:off x="251520" y="843558"/>
          <a:ext cx="3793550" cy="2419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9813"/>
                <a:gridCol w="660115"/>
                <a:gridCol w="587450"/>
                <a:gridCol w="676172"/>
              </a:tblGrid>
              <a:tr h="286045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Material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err="1" smtClean="0">
                          <a:solidFill>
                            <a:schemeClr val="tx1"/>
                          </a:solidFill>
                        </a:rPr>
                        <a:t>Tg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Tc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Tm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88016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Pressed</a:t>
                      </a:r>
                      <a:r>
                        <a:rPr lang="en-GB" sz="1100" baseline="0" noProof="0" dirty="0" smtClean="0"/>
                        <a:t> , non-extruded</a:t>
                      </a:r>
                      <a:endParaRPr lang="en-GB" sz="1100" noProof="0" dirty="0" smtClean="0"/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58,8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109.6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170,1</a:t>
                      </a:r>
                      <a:endParaRPr lang="en-GB" sz="1100" noProof="0" dirty="0"/>
                    </a:p>
                  </a:txBody>
                  <a:tcPr/>
                </a:tc>
              </a:tr>
              <a:tr h="388016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Extruded 1 time</a:t>
                      </a:r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58,9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107,8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170,2</a:t>
                      </a:r>
                      <a:endParaRPr lang="en-GB" sz="1100" noProof="0" dirty="0"/>
                    </a:p>
                  </a:txBody>
                  <a:tcPr/>
                </a:tc>
              </a:tr>
              <a:tr h="388016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/>
                        <a:t>Extruded 2 times</a:t>
                      </a:r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106,2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169,5</a:t>
                      </a:r>
                      <a:endParaRPr lang="en-GB" sz="1100" noProof="0" dirty="0"/>
                    </a:p>
                  </a:txBody>
                  <a:tcPr/>
                </a:tc>
              </a:tr>
              <a:tr h="388016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/>
                        <a:t>Extruded 3 times</a:t>
                      </a:r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58,7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103,6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169,7</a:t>
                      </a:r>
                      <a:endParaRPr lang="en-GB" sz="1100" noProof="0" dirty="0"/>
                    </a:p>
                  </a:txBody>
                  <a:tcPr/>
                </a:tc>
              </a:tr>
              <a:tr h="388016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/>
                        <a:t>Extruded 6 times</a:t>
                      </a:r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102,6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169,2</a:t>
                      </a:r>
                      <a:endParaRPr lang="en-GB" sz="11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791071" y="3795886"/>
            <a:ext cx="8352929" cy="738664"/>
          </a:xfrm>
          <a:prstGeom prst="rect">
            <a:avLst/>
          </a:prstGeom>
          <a:solidFill>
            <a:srgbClr val="F2DEA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46A4"/>
                </a:solidFill>
                <a:latin typeface="+mn-lt"/>
              </a:rPr>
              <a:t>Glass transition temperature for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PLA and PC </a:t>
            </a:r>
            <a:r>
              <a:rPr lang="en-GB" sz="1400" dirty="0">
                <a:solidFill>
                  <a:srgbClr val="0046A4"/>
                </a:solidFill>
                <a:latin typeface="+mn-lt"/>
              </a:rPr>
              <a:t>has not changed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after </a:t>
            </a:r>
            <a:r>
              <a:rPr lang="en-GB" sz="1400" dirty="0">
                <a:solidFill>
                  <a:srgbClr val="0046A4"/>
                </a:solidFill>
                <a:latin typeface="+mn-lt"/>
              </a:rPr>
              <a:t>repeated extrusion</a:t>
            </a:r>
            <a:r>
              <a:rPr lang="sv-SE" sz="1400" dirty="0">
                <a:solidFill>
                  <a:srgbClr val="0046A4"/>
                </a:solidFill>
                <a:latin typeface="+mn-lt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46A4"/>
                </a:solidFill>
                <a:latin typeface="+mn-lt"/>
              </a:rPr>
              <a:t>Crystallization temperature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of PLA has decreased.</a:t>
            </a:r>
            <a:endParaRPr lang="en-GB" sz="1400" dirty="0">
              <a:solidFill>
                <a:srgbClr val="0046A4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46A4"/>
                </a:solidFill>
                <a:latin typeface="+mn-lt"/>
              </a:rPr>
              <a:t>Melt temperature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has changed slightly</a:t>
            </a:r>
            <a:r>
              <a:rPr lang="en-GB" sz="1400" dirty="0" smtClean="0"/>
              <a:t>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005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915566"/>
            <a:ext cx="4320480" cy="367240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814607"/>
              </p:ext>
            </p:extLst>
          </p:nvPr>
        </p:nvGraphicFramePr>
        <p:xfrm>
          <a:off x="159356" y="1059582"/>
          <a:ext cx="4492332" cy="1852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1399"/>
                <a:gridCol w="674797"/>
                <a:gridCol w="600515"/>
                <a:gridCol w="614410"/>
                <a:gridCol w="691211"/>
              </a:tblGrid>
              <a:tr h="286045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Material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err="1" smtClean="0">
                          <a:solidFill>
                            <a:schemeClr val="tx1"/>
                          </a:solidFill>
                        </a:rPr>
                        <a:t>Tg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Tc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err="1" smtClean="0">
                          <a:solidFill>
                            <a:schemeClr val="tx1"/>
                          </a:solidFill>
                        </a:rPr>
                        <a:t>Tg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Tm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88016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Pressed</a:t>
                      </a:r>
                      <a:r>
                        <a:rPr lang="en-GB" sz="1100" baseline="0" noProof="0" dirty="0" smtClean="0"/>
                        <a:t> , non-extruded</a:t>
                      </a:r>
                      <a:endParaRPr lang="en-GB" sz="1100" noProof="0" dirty="0" smtClean="0"/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58,8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109.6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170,1</a:t>
                      </a:r>
                      <a:endParaRPr lang="en-GB" sz="1100" noProof="0" dirty="0"/>
                    </a:p>
                  </a:txBody>
                  <a:tcPr/>
                </a:tc>
              </a:tr>
              <a:tr h="388016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Extruded 1 time</a:t>
                      </a:r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58,9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107,8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170,2</a:t>
                      </a:r>
                      <a:endParaRPr lang="en-GB" sz="1100" noProof="0" dirty="0"/>
                    </a:p>
                  </a:txBody>
                  <a:tcPr/>
                </a:tc>
              </a:tr>
              <a:tr h="388016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/>
                        <a:t>Extruded 6 times</a:t>
                      </a:r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102,6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169,2</a:t>
                      </a:r>
                      <a:endParaRPr lang="en-GB" sz="1100" noProof="0" dirty="0"/>
                    </a:p>
                  </a:txBody>
                  <a:tcPr/>
                </a:tc>
              </a:tr>
              <a:tr h="286045">
                <a:tc>
                  <a:txBody>
                    <a:bodyPr/>
                    <a:lstStyle/>
                    <a:p>
                      <a:r>
                        <a:rPr lang="en-GB" sz="1100" b="1" noProof="0" dirty="0" smtClean="0">
                          <a:solidFill>
                            <a:schemeClr val="accent2"/>
                          </a:solidFill>
                        </a:rPr>
                        <a:t>Extruded 1 time + ageing</a:t>
                      </a:r>
                      <a:endParaRPr lang="en-GB" sz="11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noProof="0" dirty="0" smtClean="0">
                          <a:solidFill>
                            <a:schemeClr val="accent2"/>
                          </a:solidFill>
                        </a:rPr>
                        <a:t>56,4</a:t>
                      </a:r>
                      <a:endParaRPr lang="en-GB" sz="11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noProof="0" dirty="0" smtClean="0">
                          <a:solidFill>
                            <a:schemeClr val="accent2"/>
                          </a:solidFill>
                        </a:rPr>
                        <a:t>104,7</a:t>
                      </a:r>
                      <a:endParaRPr lang="en-GB" sz="11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noProof="0" dirty="0" smtClean="0">
                          <a:solidFill>
                            <a:schemeClr val="accent2"/>
                          </a:solidFill>
                        </a:rPr>
                        <a:t>144,2</a:t>
                      </a:r>
                      <a:endParaRPr lang="en-GB" sz="11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noProof="0" dirty="0" smtClean="0">
                          <a:solidFill>
                            <a:schemeClr val="accent2"/>
                          </a:solidFill>
                        </a:rPr>
                        <a:t>167,4</a:t>
                      </a:r>
                      <a:endParaRPr lang="en-GB" sz="1100" b="1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ruta 3"/>
          <p:cNvSpPr txBox="1"/>
          <p:nvPr/>
        </p:nvSpPr>
        <p:spPr>
          <a:xfrm>
            <a:off x="827584" y="123478"/>
            <a:ext cx="7920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DSC: </a:t>
            </a:r>
            <a:r>
              <a:rPr lang="en-GB" sz="1600" b="1" dirty="0" err="1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Tg</a:t>
            </a:r>
            <a:r>
              <a:rPr lang="en-GB" sz="1600" b="1" dirty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, Tc and Tm for </a:t>
            </a:r>
            <a:r>
              <a:rPr lang="en-GB" sz="1600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PLA/PC after </a:t>
            </a:r>
          </a:p>
          <a:p>
            <a:pPr algn="ctr"/>
            <a:r>
              <a:rPr lang="en-GB" sz="1600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repeated extrusion and combination of extrusion and ageing</a:t>
            </a:r>
            <a:endParaRPr lang="en-GB" sz="1600" b="1" dirty="0">
              <a:solidFill>
                <a:srgbClr val="0046A4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179512" y="3147814"/>
            <a:ext cx="4464496" cy="523220"/>
          </a:xfrm>
          <a:prstGeom prst="rect">
            <a:avLst/>
          </a:prstGeom>
          <a:solidFill>
            <a:srgbClr val="F2DEA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Ageing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causes degradation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of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PLA/PC </a:t>
            </a:r>
          </a:p>
          <a:p>
            <a:r>
              <a:rPr lang="en-GB" sz="1400" dirty="0">
                <a:solidFill>
                  <a:srgbClr val="0046A4"/>
                </a:solidFill>
                <a:latin typeface="+mn-lt"/>
              </a:rPr>
              <a:t>	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(lower </a:t>
            </a:r>
            <a:r>
              <a:rPr lang="en-GB" sz="1400" dirty="0" err="1" smtClean="0">
                <a:solidFill>
                  <a:srgbClr val="0046A4"/>
                </a:solidFill>
                <a:latin typeface="+mn-lt"/>
              </a:rPr>
              <a:t>Tg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 ,Tc and Tm)</a:t>
            </a:r>
            <a:endParaRPr lang="en-GB" sz="1400" dirty="0">
              <a:solidFill>
                <a:srgbClr val="0046A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001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60746"/>
              </p:ext>
            </p:extLst>
          </p:nvPr>
        </p:nvGraphicFramePr>
        <p:xfrm>
          <a:off x="395536" y="824097"/>
          <a:ext cx="4176463" cy="3041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7003"/>
                <a:gridCol w="565681"/>
                <a:gridCol w="619960"/>
                <a:gridCol w="571209"/>
                <a:gridCol w="642610"/>
              </a:tblGrid>
              <a:tr h="300564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Material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err="1" smtClean="0">
                          <a:solidFill>
                            <a:schemeClr val="tx1"/>
                          </a:solidFill>
                        </a:rPr>
                        <a:t>Tg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Tc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err="1" smtClean="0">
                          <a:solidFill>
                            <a:schemeClr val="tx1"/>
                          </a:solidFill>
                        </a:rPr>
                        <a:t>Tg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tx1"/>
                          </a:solidFill>
                        </a:rPr>
                        <a:t>Tm</a:t>
                      </a:r>
                      <a:endParaRPr lang="en-GB" sz="1100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06144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Pressed</a:t>
                      </a:r>
                      <a:r>
                        <a:rPr lang="en-GB" sz="1100" baseline="0" noProof="0" dirty="0" smtClean="0"/>
                        <a:t> , non-extruded</a:t>
                      </a:r>
                      <a:endParaRPr lang="en-GB" sz="1100" noProof="0" dirty="0" smtClean="0"/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58,8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109.6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147,3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170,1</a:t>
                      </a:r>
                      <a:endParaRPr lang="en-GB" sz="1100" noProof="0" dirty="0"/>
                    </a:p>
                  </a:txBody>
                  <a:tcPr/>
                </a:tc>
              </a:tr>
              <a:tr h="406144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Extruded 1 time</a:t>
                      </a:r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58,9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107,8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147,2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170,2</a:t>
                      </a:r>
                      <a:endParaRPr lang="en-GB" sz="1100" noProof="0" dirty="0"/>
                    </a:p>
                  </a:txBody>
                  <a:tcPr/>
                </a:tc>
              </a:tr>
              <a:tr h="406144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/>
                        <a:t>Extruded 6 times</a:t>
                      </a:r>
                    </a:p>
                    <a:p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58,6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102,6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146,5</a:t>
                      </a:r>
                      <a:endParaRPr lang="en-GB" sz="11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169,2</a:t>
                      </a:r>
                      <a:endParaRPr lang="en-GB" sz="1100" noProof="0" dirty="0"/>
                    </a:p>
                  </a:txBody>
                  <a:tcPr/>
                </a:tc>
              </a:tr>
              <a:tr h="272252"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accent2"/>
                          </a:solidFill>
                        </a:rPr>
                        <a:t>Extruded 1 time + ageing</a:t>
                      </a:r>
                      <a:endParaRPr lang="en-GB" sz="1100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accent2"/>
                          </a:solidFill>
                        </a:rPr>
                        <a:t>56,4</a:t>
                      </a:r>
                      <a:endParaRPr lang="en-GB" sz="1100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accent2"/>
                          </a:solidFill>
                        </a:rPr>
                        <a:t>104,7</a:t>
                      </a:r>
                      <a:endParaRPr lang="en-GB" sz="1100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accent2"/>
                          </a:solidFill>
                        </a:rPr>
                        <a:t>144,2</a:t>
                      </a:r>
                      <a:endParaRPr lang="en-GB" sz="1100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chemeClr val="accent2"/>
                          </a:solidFill>
                        </a:rPr>
                        <a:t>167,4</a:t>
                      </a:r>
                      <a:endParaRPr lang="en-GB" sz="1100" noProof="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565700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Extruded 1 time + ageing + Extruded again</a:t>
                      </a:r>
                    </a:p>
                    <a:p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55,3</a:t>
                      </a:r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104,9</a:t>
                      </a:r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144,0</a:t>
                      </a:r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167,0</a:t>
                      </a:r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65700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Extruded 1 time + ageing + Ageing again</a:t>
                      </a:r>
                    </a:p>
                    <a:p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?</a:t>
                      </a:r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73,6</a:t>
                      </a:r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128</a:t>
                      </a:r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noProof="0" dirty="0" smtClean="0">
                          <a:solidFill>
                            <a:srgbClr val="C00000"/>
                          </a:solidFill>
                        </a:rPr>
                        <a:t>148,5</a:t>
                      </a:r>
                      <a:endParaRPr lang="en-GB" sz="1100" noProof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ruta 3"/>
          <p:cNvSpPr txBox="1"/>
          <p:nvPr/>
        </p:nvSpPr>
        <p:spPr>
          <a:xfrm>
            <a:off x="1459131" y="123478"/>
            <a:ext cx="6091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DSC: </a:t>
            </a:r>
            <a:r>
              <a:rPr lang="en-GB" sz="1600" b="1" dirty="0" err="1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Tg</a:t>
            </a:r>
            <a:r>
              <a:rPr lang="en-GB" sz="1600" b="1" dirty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, Tc and Tm for </a:t>
            </a:r>
            <a:r>
              <a:rPr lang="en-GB" sz="1600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PLA/PC after </a:t>
            </a:r>
          </a:p>
          <a:p>
            <a:pPr algn="ctr"/>
            <a:r>
              <a:rPr lang="en-GB" sz="1600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repeated extrusion and combination of extrusion and ageing</a:t>
            </a:r>
            <a:endParaRPr lang="en-GB" sz="1600" b="1" dirty="0">
              <a:solidFill>
                <a:srgbClr val="0046A4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Bildobjekt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673" y="822187"/>
            <a:ext cx="3519602" cy="29736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ktangel 5"/>
          <p:cNvSpPr/>
          <p:nvPr/>
        </p:nvSpPr>
        <p:spPr>
          <a:xfrm>
            <a:off x="1403648" y="4011910"/>
            <a:ext cx="5040560" cy="307777"/>
          </a:xfrm>
          <a:prstGeom prst="rect">
            <a:avLst/>
          </a:prstGeom>
          <a:solidFill>
            <a:srgbClr val="F2DEAC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>
                <a:solidFill>
                  <a:srgbClr val="0046A4"/>
                </a:solidFill>
              </a:rPr>
              <a:t>Ageing </a:t>
            </a:r>
            <a:r>
              <a:rPr lang="en-GB" sz="1400" dirty="0" smtClean="0">
                <a:solidFill>
                  <a:srgbClr val="0046A4"/>
                </a:solidFill>
              </a:rPr>
              <a:t>has a significant effect </a:t>
            </a:r>
            <a:r>
              <a:rPr lang="en-GB" sz="1400" dirty="0">
                <a:solidFill>
                  <a:srgbClr val="0046A4"/>
                </a:solidFill>
              </a:rPr>
              <a:t>on degradation of </a:t>
            </a:r>
            <a:r>
              <a:rPr lang="en-GB" sz="1400" dirty="0" smtClean="0">
                <a:solidFill>
                  <a:srgbClr val="0046A4"/>
                </a:solidFill>
              </a:rPr>
              <a:t>PLA/PC</a:t>
            </a:r>
            <a:endParaRPr lang="en-GB" sz="1400" dirty="0">
              <a:solidFill>
                <a:srgbClr val="004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3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71550"/>
            <a:ext cx="6049114" cy="289070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ruta 11"/>
          <p:cNvSpPr txBox="1"/>
          <p:nvPr/>
        </p:nvSpPr>
        <p:spPr>
          <a:xfrm>
            <a:off x="5471944" y="771550"/>
            <a:ext cx="2268850" cy="1211306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000" b="1" dirty="0" smtClean="0">
                <a:effectLst/>
                <a:ea typeface="Calibri"/>
                <a:cs typeface="Times New Roman"/>
              </a:rPr>
              <a:t>Red: Virgin PLA</a:t>
            </a:r>
            <a:endParaRPr lang="en-GB" sz="1400" b="1" dirty="0" smtClean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000" b="1" dirty="0" smtClean="0">
                <a:effectLst/>
                <a:ea typeface="Calibri"/>
                <a:cs typeface="Times New Roman"/>
              </a:rPr>
              <a:t>Light blue: PC-PLA pressed</a:t>
            </a:r>
            <a:endParaRPr lang="en-GB" sz="1400" b="1" dirty="0" smtClean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000" b="1" dirty="0" smtClean="0">
                <a:effectLst/>
                <a:ea typeface="Calibri"/>
                <a:cs typeface="Times New Roman"/>
              </a:rPr>
              <a:t>Blue: PC-PLA Extruded 1 time</a:t>
            </a:r>
            <a:endParaRPr lang="en-GB" sz="1400" b="1" dirty="0" smtClean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000" b="1" dirty="0" smtClean="0">
                <a:effectLst/>
                <a:ea typeface="Calibri"/>
                <a:cs typeface="Times New Roman"/>
              </a:rPr>
              <a:t>Green: PC-PLA Extruded 6 times</a:t>
            </a:r>
            <a:endParaRPr lang="en-GB" sz="1400" b="1" dirty="0" smtClean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sv-SE" sz="600" dirty="0">
                <a:effectLst/>
                <a:ea typeface="Calibri"/>
                <a:cs typeface="Times New Roman"/>
              </a:rPr>
              <a:t> </a:t>
            </a:r>
            <a:endParaRPr lang="sv-SE" sz="11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1187624" y="123478"/>
            <a:ext cx="716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FTIR spectra of </a:t>
            </a:r>
            <a:r>
              <a:rPr lang="en-GB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PLA </a:t>
            </a:r>
            <a:r>
              <a:rPr lang="en-GB" b="1" dirty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and PLA/PC </a:t>
            </a:r>
            <a:r>
              <a:rPr lang="en-GB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blend after repeated extrusion</a:t>
            </a:r>
            <a:endParaRPr lang="en-GB" b="1" dirty="0">
              <a:solidFill>
                <a:srgbClr val="0046A4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2250041" y="3949774"/>
            <a:ext cx="5184576" cy="307777"/>
          </a:xfrm>
          <a:prstGeom prst="rect">
            <a:avLst/>
          </a:prstGeom>
          <a:solidFill>
            <a:srgbClr val="F2DEA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No </a:t>
            </a:r>
            <a:r>
              <a:rPr lang="en-GB" sz="1400" dirty="0">
                <a:solidFill>
                  <a:srgbClr val="0046A4"/>
                </a:solidFill>
                <a:latin typeface="+mn-lt"/>
              </a:rPr>
              <a:t>obvious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change </a:t>
            </a:r>
            <a:r>
              <a:rPr lang="en-GB" sz="1400" dirty="0">
                <a:solidFill>
                  <a:srgbClr val="0046A4"/>
                </a:solidFill>
                <a:latin typeface="+mn-lt"/>
              </a:rPr>
              <a:t>due to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repeated </a:t>
            </a:r>
            <a:r>
              <a:rPr lang="en-GB" sz="1400" dirty="0">
                <a:solidFill>
                  <a:srgbClr val="0046A4"/>
                </a:solidFill>
                <a:latin typeface="+mn-lt"/>
              </a:rPr>
              <a:t>extrusion </a:t>
            </a:r>
            <a:r>
              <a:rPr lang="sv-SE" sz="1400" dirty="0">
                <a:solidFill>
                  <a:srgbClr val="0046A4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89691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123526" y="123478"/>
            <a:ext cx="5425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Increasing of </a:t>
            </a:r>
            <a:r>
              <a:rPr lang="en-GB" b="1" dirty="0" err="1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Bis</a:t>
            </a:r>
            <a:r>
              <a:rPr lang="en-GB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 Phenol A by aging of PC / PL</a:t>
            </a:r>
            <a:r>
              <a:rPr lang="sv-SE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A</a:t>
            </a:r>
            <a:endParaRPr lang="sv-SE" b="1" dirty="0">
              <a:solidFill>
                <a:srgbClr val="0046A4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237622"/>
              </p:ext>
            </p:extLst>
          </p:nvPr>
        </p:nvGraphicFramePr>
        <p:xfrm>
          <a:off x="1123526" y="915566"/>
          <a:ext cx="6624736" cy="2288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2444"/>
                <a:gridCol w="2622292"/>
              </a:tblGrid>
              <a:tr h="734184">
                <a:tc>
                  <a:txBody>
                    <a:bodyPr/>
                    <a:lstStyle/>
                    <a:p>
                      <a:r>
                        <a:rPr lang="sv-SE" dirty="0" smtClean="0">
                          <a:solidFill>
                            <a:schemeClr val="tx1"/>
                          </a:solidFill>
                        </a:rPr>
                        <a:t>Material</a:t>
                      </a:r>
                      <a:endParaRPr lang="sv-S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 smtClean="0">
                          <a:solidFill>
                            <a:schemeClr val="tx1"/>
                          </a:solidFill>
                        </a:rPr>
                        <a:t>Concentration of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GB" baseline="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GB" baseline="0" noProof="0" dirty="0" err="1" smtClean="0">
                          <a:solidFill>
                            <a:schemeClr val="tx1"/>
                          </a:solidFill>
                        </a:rPr>
                        <a:t>Bis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Phenol 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A [</a:t>
                      </a:r>
                      <a:r>
                        <a:rPr lang="en-GB" baseline="0" noProof="0" dirty="0" smtClean="0">
                          <a:solidFill>
                            <a:schemeClr val="tx1"/>
                          </a:solidFill>
                        </a:rPr>
                        <a:t>mg/g]</a:t>
                      </a:r>
                      <a:endParaRPr lang="en-GB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66500">
                <a:tc>
                  <a:txBody>
                    <a:bodyPr/>
                    <a:lstStyle/>
                    <a:p>
                      <a:r>
                        <a:rPr lang="en-GB" noProof="0" dirty="0" smtClean="0"/>
                        <a:t>Non extrusion/granule</a:t>
                      </a:r>
                    </a:p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0,13</a:t>
                      </a:r>
                      <a:endParaRPr lang="sv-SE" dirty="0"/>
                    </a:p>
                  </a:txBody>
                  <a:tcPr/>
                </a:tc>
              </a:tr>
              <a:tr h="466500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Extrusion 6 times</a:t>
                      </a:r>
                    </a:p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0,61</a:t>
                      </a:r>
                      <a:endParaRPr lang="sv-SE" dirty="0"/>
                    </a:p>
                  </a:txBody>
                  <a:tcPr/>
                </a:tc>
              </a:tr>
              <a:tr h="302825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noProof="0" dirty="0" smtClean="0"/>
                        <a:t>Extrusion</a:t>
                      </a:r>
                      <a:r>
                        <a:rPr lang="en-GB" baseline="0" noProof="0" dirty="0" smtClean="0"/>
                        <a:t> once + ageing</a:t>
                      </a:r>
                      <a:r>
                        <a:rPr lang="en-GB" noProof="0" dirty="0" smtClean="0"/>
                        <a:t> + ageing +</a:t>
                      </a:r>
                      <a:r>
                        <a:rPr lang="en-GB" baseline="0" noProof="0" dirty="0" smtClean="0"/>
                        <a:t> ageing</a:t>
                      </a:r>
                      <a:r>
                        <a:rPr lang="en-GB" noProof="0" dirty="0" smtClean="0"/>
                        <a:t> (B1A3)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2,3</a:t>
                      </a:r>
                      <a:endParaRPr lang="sv-S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ruta 3"/>
          <p:cNvSpPr txBox="1"/>
          <p:nvPr/>
        </p:nvSpPr>
        <p:spPr>
          <a:xfrm>
            <a:off x="755576" y="3651870"/>
            <a:ext cx="7901009" cy="369332"/>
          </a:xfrm>
          <a:prstGeom prst="rect">
            <a:avLst/>
          </a:prstGeom>
          <a:solidFill>
            <a:srgbClr val="F2DEAC"/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Concentration of </a:t>
            </a:r>
            <a:r>
              <a:rPr lang="en-GB" sz="1400" dirty="0" err="1" smtClean="0">
                <a:solidFill>
                  <a:srgbClr val="0046A4"/>
                </a:solidFill>
                <a:latin typeface="+mn-lt"/>
              </a:rPr>
              <a:t>Bis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 Phenol A increases almost 20 times by combination of extrusion and ageing</a:t>
            </a:r>
            <a:endParaRPr lang="en-GB" sz="1400" dirty="0">
              <a:solidFill>
                <a:srgbClr val="0046A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81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28067"/>
              </p:ext>
            </p:extLst>
          </p:nvPr>
        </p:nvGraphicFramePr>
        <p:xfrm>
          <a:off x="251520" y="915566"/>
          <a:ext cx="4176464" cy="2947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328"/>
                <a:gridCol w="815308"/>
                <a:gridCol w="729487"/>
                <a:gridCol w="729487"/>
                <a:gridCol w="614854"/>
              </a:tblGrid>
              <a:tr h="470556">
                <a:tc>
                  <a:txBody>
                    <a:bodyPr/>
                    <a:lstStyle/>
                    <a:p>
                      <a:r>
                        <a:rPr lang="sv-SE" sz="1100" dirty="0" smtClean="0">
                          <a:solidFill>
                            <a:schemeClr val="tx1"/>
                          </a:solidFill>
                        </a:rPr>
                        <a:t>Material</a:t>
                      </a:r>
                    </a:p>
                    <a:p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>
                          <a:solidFill>
                            <a:schemeClr val="tx1"/>
                          </a:solidFill>
                        </a:rPr>
                        <a:t>Tg1</a:t>
                      </a: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err="1" smtClean="0">
                          <a:solidFill>
                            <a:schemeClr val="tx1"/>
                          </a:solidFill>
                        </a:rPr>
                        <a:t>Tc</a:t>
                      </a: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>
                          <a:solidFill>
                            <a:schemeClr val="tx1"/>
                          </a:solidFill>
                        </a:rPr>
                        <a:t>Tm1</a:t>
                      </a: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>
                          <a:solidFill>
                            <a:schemeClr val="tx1"/>
                          </a:solidFill>
                        </a:rPr>
                        <a:t>Tm2</a:t>
                      </a:r>
                      <a:endParaRPr lang="sv-SE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27538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Pressed/ Non extruded</a:t>
                      </a:r>
                    </a:p>
                    <a:p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59,4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107,1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132,8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168,8</a:t>
                      </a:r>
                      <a:endParaRPr lang="sv-SE" sz="1100" dirty="0"/>
                    </a:p>
                  </a:txBody>
                  <a:tcPr/>
                </a:tc>
              </a:tr>
              <a:tr h="470556">
                <a:tc>
                  <a:txBody>
                    <a:bodyPr/>
                    <a:lstStyle/>
                    <a:p>
                      <a:r>
                        <a:rPr lang="en-GB" sz="1100" noProof="0" dirty="0" smtClean="0"/>
                        <a:t>Extruded 1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59,8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108,1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133,9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169,5</a:t>
                      </a:r>
                      <a:endParaRPr lang="sv-SE" sz="1100" dirty="0"/>
                    </a:p>
                  </a:txBody>
                  <a:tcPr/>
                </a:tc>
              </a:tr>
              <a:tr h="470556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/>
                        <a:t>Extruded 2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59,8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107,6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133,8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169,2</a:t>
                      </a:r>
                      <a:endParaRPr lang="sv-SE" sz="1100" dirty="0"/>
                    </a:p>
                  </a:txBody>
                  <a:tcPr/>
                </a:tc>
              </a:tr>
              <a:tr h="470556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/>
                        <a:t>Extruded 3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59,9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106,7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133,8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169,2</a:t>
                      </a:r>
                      <a:endParaRPr lang="sv-SE" sz="1100" dirty="0"/>
                    </a:p>
                  </a:txBody>
                  <a:tcPr/>
                </a:tc>
              </a:tr>
              <a:tr h="470556">
                <a:tc>
                  <a:txBody>
                    <a:bodyPr/>
                    <a:lstStyle/>
                    <a:p>
                      <a:pPr marL="0" marR="0" indent="0" algn="l" defTabSz="6885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 smtClean="0"/>
                        <a:t>Extruded 6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59,8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105,2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134,3</a:t>
                      </a: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dirty="0" smtClean="0"/>
                        <a:t>168,8</a:t>
                      </a:r>
                      <a:endParaRPr lang="sv-SE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ruta 4"/>
          <p:cNvSpPr txBox="1"/>
          <p:nvPr/>
        </p:nvSpPr>
        <p:spPr>
          <a:xfrm>
            <a:off x="1382708" y="123478"/>
            <a:ext cx="6369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DSC thermogram and changing of </a:t>
            </a:r>
            <a:r>
              <a:rPr lang="en-GB" sz="1600" b="1" dirty="0" err="1">
                <a:solidFill>
                  <a:srgbClr val="0046A4"/>
                </a:solidFill>
                <a:latin typeface="+mj-lt"/>
                <a:ea typeface="+mj-ea"/>
                <a:cs typeface="+mj-cs"/>
              </a:rPr>
              <a:t>Tg</a:t>
            </a:r>
            <a:r>
              <a:rPr lang="en-GB" sz="1600" b="1" dirty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, Tc and Tm </a:t>
            </a:r>
            <a:r>
              <a:rPr lang="en-GB" sz="1600" b="1" dirty="0" err="1">
                <a:solidFill>
                  <a:srgbClr val="0046A4"/>
                </a:solidFill>
                <a:latin typeface="+mj-lt"/>
                <a:ea typeface="+mj-ea"/>
                <a:cs typeface="+mj-cs"/>
              </a:rPr>
              <a:t>för</a:t>
            </a:r>
            <a:r>
              <a:rPr lang="en-GB" sz="1600" b="1" dirty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 PLA/HDPE</a:t>
            </a:r>
          </a:p>
        </p:txBody>
      </p:sp>
      <p:sp>
        <p:nvSpPr>
          <p:cNvPr id="3" name="textruta 2"/>
          <p:cNvSpPr txBox="1"/>
          <p:nvPr/>
        </p:nvSpPr>
        <p:spPr>
          <a:xfrm>
            <a:off x="1043608" y="4172565"/>
            <a:ext cx="3792961" cy="307777"/>
          </a:xfrm>
          <a:prstGeom prst="rect">
            <a:avLst/>
          </a:prstGeom>
          <a:solidFill>
            <a:srgbClr val="F2DEAC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Small effect on crystallization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temperature</a:t>
            </a:r>
            <a:endParaRPr lang="en-GB" sz="1400" dirty="0">
              <a:solidFill>
                <a:srgbClr val="0046A4"/>
              </a:solidFill>
              <a:latin typeface="+mn-lt"/>
            </a:endParaRPr>
          </a:p>
        </p:txBody>
      </p:sp>
      <p:pic>
        <p:nvPicPr>
          <p:cNvPr id="6" name="Bildobjekt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27534"/>
            <a:ext cx="4392488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051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283" y="662960"/>
            <a:ext cx="5303465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ruta 3"/>
          <p:cNvSpPr txBox="1"/>
          <p:nvPr/>
        </p:nvSpPr>
        <p:spPr>
          <a:xfrm>
            <a:off x="5004048" y="1203598"/>
            <a:ext cx="1637338" cy="100811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700" b="1" dirty="0" err="1" smtClean="0">
                <a:effectLst/>
                <a:ea typeface="Calibri"/>
                <a:cs typeface="Times New Roman"/>
              </a:rPr>
              <a:t>Blue</a:t>
            </a:r>
            <a:r>
              <a:rPr lang="sv-SE" sz="700" b="1" dirty="0" smtClean="0">
                <a:effectLst/>
                <a:ea typeface="Calibri"/>
                <a:cs typeface="Times New Roman"/>
              </a:rPr>
              <a:t>: </a:t>
            </a:r>
            <a:r>
              <a:rPr lang="sv-SE" sz="700" b="1" dirty="0">
                <a:effectLst/>
                <a:ea typeface="Calibri"/>
                <a:cs typeface="Times New Roman"/>
              </a:rPr>
              <a:t>Virgin PLA</a:t>
            </a:r>
            <a:endParaRPr lang="sv-SE" sz="1000" b="1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700" b="1" dirty="0" smtClean="0">
                <a:effectLst/>
                <a:ea typeface="Calibri"/>
                <a:cs typeface="Times New Roman"/>
              </a:rPr>
              <a:t>Red</a:t>
            </a:r>
            <a:r>
              <a:rPr lang="sv-SE" sz="700" b="1" dirty="0">
                <a:effectLst/>
                <a:ea typeface="Calibri"/>
                <a:cs typeface="Times New Roman"/>
              </a:rPr>
              <a:t>: HDPE-PLA </a:t>
            </a:r>
            <a:r>
              <a:rPr lang="sv-SE" sz="700" b="1" dirty="0" err="1" smtClean="0">
                <a:effectLst/>
                <a:ea typeface="Calibri"/>
                <a:cs typeface="Times New Roman"/>
              </a:rPr>
              <a:t>pressed</a:t>
            </a:r>
            <a:endParaRPr lang="sv-SE" sz="1000" b="1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700" b="1" dirty="0" smtClean="0">
                <a:ea typeface="Calibri"/>
                <a:cs typeface="Times New Roman"/>
              </a:rPr>
              <a:t>Purple</a:t>
            </a:r>
            <a:r>
              <a:rPr lang="sv-SE" sz="700" b="1" dirty="0" smtClean="0">
                <a:effectLst/>
                <a:ea typeface="Calibri"/>
                <a:cs typeface="Times New Roman"/>
              </a:rPr>
              <a:t>: </a:t>
            </a:r>
            <a:r>
              <a:rPr lang="sv-SE" sz="700" b="1" dirty="0">
                <a:effectLst/>
                <a:ea typeface="Calibri"/>
                <a:cs typeface="Times New Roman"/>
              </a:rPr>
              <a:t>HDPE-PLA </a:t>
            </a:r>
            <a:r>
              <a:rPr lang="sv-SE" sz="700" b="1" dirty="0" err="1" smtClean="0">
                <a:effectLst/>
                <a:ea typeface="Calibri"/>
                <a:cs typeface="Times New Roman"/>
              </a:rPr>
              <a:t>Extrud</a:t>
            </a:r>
            <a:r>
              <a:rPr lang="sv-SE" sz="700" b="1" dirty="0" smtClean="0">
                <a:effectLst/>
                <a:ea typeface="Calibri"/>
                <a:cs typeface="Times New Roman"/>
              </a:rPr>
              <a:t> 1 </a:t>
            </a:r>
            <a:r>
              <a:rPr lang="sv-SE" sz="700" b="1" dirty="0" err="1" smtClean="0">
                <a:effectLst/>
                <a:ea typeface="Calibri"/>
                <a:cs typeface="Times New Roman"/>
              </a:rPr>
              <a:t>time</a:t>
            </a:r>
            <a:endParaRPr lang="sv-SE" sz="1000" b="1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700" b="1" dirty="0" smtClean="0">
                <a:effectLst/>
                <a:ea typeface="Calibri"/>
                <a:cs typeface="Times New Roman"/>
              </a:rPr>
              <a:t>Green</a:t>
            </a:r>
            <a:r>
              <a:rPr lang="sv-SE" sz="700" b="1" dirty="0">
                <a:effectLst/>
                <a:ea typeface="Calibri"/>
                <a:cs typeface="Times New Roman"/>
              </a:rPr>
              <a:t>: HDPE-PLA </a:t>
            </a:r>
            <a:r>
              <a:rPr lang="sv-SE" sz="700" b="1" dirty="0" err="1" smtClean="0">
                <a:effectLst/>
                <a:ea typeface="Calibri"/>
                <a:cs typeface="Times New Roman"/>
              </a:rPr>
              <a:t>Extrud</a:t>
            </a:r>
            <a:r>
              <a:rPr lang="sv-SE" sz="700" b="1" dirty="0" smtClean="0">
                <a:effectLst/>
                <a:ea typeface="Calibri"/>
                <a:cs typeface="Times New Roman"/>
              </a:rPr>
              <a:t> 6 </a:t>
            </a:r>
            <a:r>
              <a:rPr lang="sv-SE" sz="700" b="1" dirty="0" err="1" smtClean="0">
                <a:effectLst/>
                <a:ea typeface="Calibri"/>
                <a:cs typeface="Times New Roman"/>
              </a:rPr>
              <a:t>times</a:t>
            </a:r>
            <a:endParaRPr lang="sv-SE" sz="1000" b="1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v-SE" sz="1100" dirty="0">
                <a:effectLst/>
                <a:ea typeface="Calibri"/>
                <a:cs typeface="Times New Roman"/>
              </a:rPr>
              <a:t> 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2339752" y="123478"/>
            <a:ext cx="5472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046A4"/>
                </a:solidFill>
                <a:latin typeface="+mj-lt"/>
                <a:ea typeface="+mj-ea"/>
                <a:cs typeface="+mj-cs"/>
              </a:rPr>
              <a:t>FTIR spectra for PLA and PLA/HDPE blend</a:t>
            </a:r>
            <a:endParaRPr lang="en-GB" sz="1600" b="1" dirty="0">
              <a:solidFill>
                <a:srgbClr val="0046A4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2627784" y="3986510"/>
            <a:ext cx="4464496" cy="369332"/>
          </a:xfrm>
          <a:prstGeom prst="rect">
            <a:avLst/>
          </a:prstGeom>
          <a:solidFill>
            <a:srgbClr val="F2DEAC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No </a:t>
            </a:r>
            <a:r>
              <a:rPr lang="en-GB" sz="1400" dirty="0">
                <a:solidFill>
                  <a:srgbClr val="0046A4"/>
                </a:solidFill>
                <a:latin typeface="+mn-lt"/>
              </a:rPr>
              <a:t>obvious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change </a:t>
            </a:r>
            <a:r>
              <a:rPr lang="en-GB" sz="1400" dirty="0">
                <a:solidFill>
                  <a:srgbClr val="0046A4"/>
                </a:solidFill>
                <a:latin typeface="+mn-lt"/>
              </a:rPr>
              <a:t>due to </a:t>
            </a:r>
            <a:r>
              <a:rPr lang="en-GB" sz="1400" dirty="0" smtClean="0">
                <a:solidFill>
                  <a:srgbClr val="0046A4"/>
                </a:solidFill>
                <a:latin typeface="+mn-lt"/>
              </a:rPr>
              <a:t>repeated extrusion</a:t>
            </a:r>
            <a:r>
              <a:rPr lang="en-GB" dirty="0" smtClean="0"/>
              <a:t> </a:t>
            </a:r>
            <a:r>
              <a:rPr lang="sv-SE" dirty="0" smtClean="0"/>
              <a:t> 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1853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2555776" y="267494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lgerian" panose="04020705040A02060702" pitchFamily="82" charset="0"/>
              </a:rPr>
              <a:t>Acknowledgements</a:t>
            </a:r>
            <a:endParaRPr lang="en-GB" sz="2000" b="1" dirty="0">
              <a:latin typeface="Algerian" panose="04020705040A02060702" pitchFamily="82" charset="0"/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1259632" y="1131590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1115616" y="1270654"/>
            <a:ext cx="7056784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en-GB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Organizing committee for </a:t>
            </a:r>
            <a:r>
              <a:rPr lang="en-GB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opportunity to present our results</a:t>
            </a:r>
            <a:endParaRPr lang="en-GB" sz="2000" b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lvl="0">
              <a:spcAft>
                <a:spcPts val="1000"/>
              </a:spcAft>
            </a:pPr>
            <a:r>
              <a:rPr lang="en-GB" sz="2000" b="1" dirty="0" smtClean="0">
                <a:latin typeface="Andalus" panose="02020603050405020304" pitchFamily="18" charset="-78"/>
                <a:ea typeface="Times New Roman" pitchFamily="18" charset="0"/>
                <a:cs typeface="Andalus" panose="02020603050405020304" pitchFamily="18" charset="-78"/>
              </a:rPr>
              <a:t>MISTRA  for the </a:t>
            </a:r>
            <a:r>
              <a:rPr lang="en-GB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financial support</a:t>
            </a:r>
          </a:p>
          <a:p>
            <a:pPr lvl="0">
              <a:spcAft>
                <a:spcPts val="1000"/>
              </a:spcAft>
            </a:pPr>
            <a:r>
              <a:rPr lang="en-GB" sz="2000" b="1" dirty="0" smtClean="0">
                <a:latin typeface="Andalus" panose="02020603050405020304" pitchFamily="18" charset="-78"/>
                <a:ea typeface="Times New Roman" pitchFamily="18" charset="0"/>
                <a:cs typeface="Andalus" panose="02020603050405020304" pitchFamily="18" charset="-78"/>
              </a:rPr>
              <a:t>My </a:t>
            </a:r>
            <a:r>
              <a:rPr lang="en-GB" sz="2000" b="1" dirty="0">
                <a:latin typeface="Andalus" panose="02020603050405020304" pitchFamily="18" charset="-78"/>
                <a:ea typeface="Times New Roman" pitchFamily="18" charset="0"/>
                <a:cs typeface="Andalus" panose="02020603050405020304" pitchFamily="18" charset="-78"/>
              </a:rPr>
              <a:t>co-workers for the fruitful </a:t>
            </a:r>
            <a:r>
              <a:rPr lang="en-GB" sz="2000" b="1" dirty="0" smtClean="0">
                <a:latin typeface="Andalus" panose="02020603050405020304" pitchFamily="18" charset="-78"/>
                <a:ea typeface="Times New Roman" pitchFamily="18" charset="0"/>
                <a:cs typeface="Andalus" panose="02020603050405020304" pitchFamily="18" charset="-78"/>
              </a:rPr>
              <a:t>collaboration</a:t>
            </a:r>
          </a:p>
        </p:txBody>
      </p:sp>
      <p:sp>
        <p:nvSpPr>
          <p:cNvPr id="5" name="textruta 4"/>
          <p:cNvSpPr txBox="1"/>
          <p:nvPr/>
        </p:nvSpPr>
        <p:spPr>
          <a:xfrm>
            <a:off x="1220416" y="2939008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Blackadder ITC" pitchFamily="82" charset="0"/>
              </a:rPr>
              <a:t>Thank you for your kind </a:t>
            </a:r>
            <a:r>
              <a:rPr lang="en-GB" sz="3200" b="1" dirty="0" smtClean="0">
                <a:latin typeface="Blackadder ITC" pitchFamily="82" charset="0"/>
              </a:rPr>
              <a:t>attention !</a:t>
            </a:r>
            <a:endParaRPr lang="en-GB" sz="3200" b="1" dirty="0"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77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H-mall_engelsk_widescreen16-9">
  <a:themeElements>
    <a:clrScheme name="OH-mall_svensk_200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H-mall_svensk_200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H-mall_svensk_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H-mall_svensk_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H-mall_svensk_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88BA03AC53E7944A900B8D2868D7136" ma:contentTypeVersion="3" ma:contentTypeDescription="Skapa ett nytt dokument." ma:contentTypeScope="" ma:versionID="011d56665cc1ca8d54be7577f0518630">
  <xsd:schema xmlns:xsd="http://www.w3.org/2001/XMLSchema" xmlns:p="http://schemas.microsoft.com/office/2006/metadata/properties" xmlns:ns1="http://schemas.microsoft.com/sharepoint/v3" xmlns:ns2="bfa66e81-3db4-4417-8298-91ac2834e4fe" targetNamespace="http://schemas.microsoft.com/office/2006/metadata/properties" ma:root="true" ma:fieldsID="5c2323ed143c891f5992f7da5ae66422" ns1:_="" ns2:_="">
    <xsd:import namespace="http://schemas.microsoft.com/sharepoint/v3"/>
    <xsd:import namespace="bfa66e81-3db4-4417-8298-91ac2834e4f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1:Company" minOccurs="0"/>
                <xsd:element ref="ns2:Beskrivning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malagt startdatum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malagt slutdatum" ma:description="" ma:hidden="true" ma:internalName="PublishingExpirationDate">
      <xsd:simpleType>
        <xsd:restriction base="dms:Unknown"/>
      </xsd:simpleType>
    </xsd:element>
    <xsd:element name="Company" ma:index="10" nillable="true" ma:displayName="Företag" ma:internalName="Company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bfa66e81-3db4-4417-8298-91ac2834e4fe" elementFormDefault="qualified">
    <xsd:import namespace="http://schemas.microsoft.com/office/2006/documentManagement/types"/>
    <xsd:element name="Beskrivning" ma:index="11" nillable="true" ma:displayName="Beskrivning" ma:internalName="Beskrivning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ompany xmlns="http://schemas.microsoft.com/sharepoint/v3">SP-koncernen</Company>
    <PublishingExpirationDate xmlns="http://schemas.microsoft.com/sharepoint/v3" xsi:nil="true"/>
    <PublishingStartDate xmlns="http://schemas.microsoft.com/sharepoint/v3" xsi:nil="true"/>
    <Beskrivning xmlns="bfa66e81-3db4-4417-8298-91ac2834e4fe" xsi:nil="true"/>
  </documentManagement>
</p:properties>
</file>

<file path=customXml/itemProps1.xml><?xml version="1.0" encoding="utf-8"?>
<ds:datastoreItem xmlns:ds="http://schemas.openxmlformats.org/officeDocument/2006/customXml" ds:itemID="{93C90661-2990-4FF2-AFF2-A87AA5FAB8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fa66e81-3db4-4417-8298-91ac2834e4f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324D253F-9013-45F8-AAD6-FA88143310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B41F70-92D6-4267-9B20-829128A2DC2E}">
  <ds:schemaRefs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bfa66e81-3db4-4417-8298-91ac2834e4f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OH-mall_engelsk_widescreen16-9</Template>
  <TotalTime>8542</TotalTime>
  <Words>917</Words>
  <Application>Microsoft Office PowerPoint</Application>
  <PresentationFormat>Bildspel på skärmen (16:9)</PresentationFormat>
  <Paragraphs>268</Paragraphs>
  <Slides>17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18" baseType="lpstr">
      <vt:lpstr>OH-mall_engelsk_widescreen16-9</vt:lpstr>
      <vt:lpstr>PowerPoint-presentation</vt:lpstr>
      <vt:lpstr>PowerPoint-presentation</vt:lpstr>
      <vt:lpstr>PowerPoint-presentation</vt:lpstr>
      <vt:lpstr>Commercial polymer blends used in the study</vt:lpstr>
      <vt:lpstr>PowerPoint-presentation</vt:lpstr>
      <vt:lpstr>PowerPoint-presentation</vt:lpstr>
      <vt:lpstr>PowerPoint-presentation</vt:lpstr>
      <vt:lpstr>PowerPoint-presentation</vt:lpstr>
      <vt:lpstr>Evaluation of simulated pre- and post-consumer recycling  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S.O.L Reklambyrå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Cecilia Nielsen</dc:creator>
  <cp:lastModifiedBy>Nazdaneh Yarahmadi</cp:lastModifiedBy>
  <cp:revision>470</cp:revision>
  <cp:lastPrinted>2012-01-23T14:12:26Z</cp:lastPrinted>
  <dcterms:created xsi:type="dcterms:W3CDTF">2012-01-20T10:51:11Z</dcterms:created>
  <dcterms:modified xsi:type="dcterms:W3CDTF">2015-08-03T10:40:10Z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0x010100188BA03AC53E7944A900B8D2868D7136</vt:lpwstr>
  </property>
  <property fmtid="{D5CDD505-2E9C-101B-9397-08002B2CF9AE}" pid="3" name="Dokumentdatum">
    <vt:lpwstr>2012-01-11T23:00:00+00:00</vt:lpwstr>
  </property>
  <property fmtid="{D5CDD505-2E9C-101B-9397-08002B2CF9AE}" pid="4" name="Dokumenttyp">
    <vt:lpwstr>-</vt:lpwstr>
  </property>
</Properties>
</file>