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52" r:id="rId1"/>
    <p:sldMasterId id="2147483654" r:id="rId2"/>
    <p:sldMasterId id="2147483656" r:id="rId3"/>
  </p:sldMasterIdLst>
  <p:notesMasterIdLst>
    <p:notesMasterId r:id="rId22"/>
  </p:notesMasterIdLst>
  <p:sldIdLst>
    <p:sldId id="256" r:id="rId4"/>
    <p:sldId id="285" r:id="rId5"/>
    <p:sldId id="286" r:id="rId6"/>
    <p:sldId id="287" r:id="rId7"/>
    <p:sldId id="288" r:id="rId8"/>
    <p:sldId id="303" r:id="rId9"/>
    <p:sldId id="290" r:id="rId10"/>
    <p:sldId id="291" r:id="rId11"/>
    <p:sldId id="292" r:id="rId12"/>
    <p:sldId id="293" r:id="rId13"/>
    <p:sldId id="299" r:id="rId14"/>
    <p:sldId id="296" r:id="rId15"/>
    <p:sldId id="295" r:id="rId16"/>
    <p:sldId id="300" r:id="rId17"/>
    <p:sldId id="298" r:id="rId18"/>
    <p:sldId id="301" r:id="rId19"/>
    <p:sldId id="302" r:id="rId20"/>
    <p:sldId id="268" r:id="rId21"/>
  </p:sldIdLst>
  <p:sldSz cx="9144000" cy="6858000" type="screen4x3"/>
  <p:notesSz cx="6858000" cy="9144000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osé Spanjaard" initials="" lastIdx="0" clrIdx="0"/>
  <p:cmAuthor id="1" name="TU/e" initials="" lastIdx="1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B0B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86299" autoAdjust="0"/>
  </p:normalViewPr>
  <p:slideViewPr>
    <p:cSldViewPr>
      <p:cViewPr>
        <p:scale>
          <a:sx n="70" d="100"/>
          <a:sy n="70" d="100"/>
        </p:scale>
        <p:origin x="-1266" y="1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commentAuthors" Target="commentAuthor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l-NL" alt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nl-NL" altLang="en-US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 smtClean="0"/>
              <a:t>Click to edit Master text styles</a:t>
            </a:r>
          </a:p>
          <a:p>
            <a:pPr lvl="1"/>
            <a:r>
              <a:rPr lang="nl-NL" altLang="en-US" smtClean="0"/>
              <a:t>Second level</a:t>
            </a:r>
          </a:p>
          <a:p>
            <a:pPr lvl="2"/>
            <a:r>
              <a:rPr lang="nl-NL" altLang="en-US" smtClean="0"/>
              <a:t>Third level</a:t>
            </a:r>
          </a:p>
          <a:p>
            <a:pPr lvl="3"/>
            <a:r>
              <a:rPr lang="nl-NL" altLang="en-US" smtClean="0"/>
              <a:t>Fourth level</a:t>
            </a:r>
          </a:p>
          <a:p>
            <a:pPr lvl="4"/>
            <a:r>
              <a:rPr lang="nl-NL" altLang="en-US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l-NL" alt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FBF28BF-8EA9-47D8-B221-DFE05ECC1118}" type="slidenum">
              <a:rPr lang="nl-NL" altLang="en-US"/>
              <a:pPr/>
              <a:t>‹#›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5541920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61950" indent="-361950">
              <a:lnSpc>
                <a:spcPct val="90000"/>
              </a:lnSpc>
            </a:pPr>
            <a:r>
              <a:rPr lang="en-US" altLang="en-US" sz="1200" dirty="0" smtClean="0"/>
              <a:t>Rubin (1976) and Little (1995) classified unobserved outcomes in three clusters.</a:t>
            </a:r>
          </a:p>
          <a:p>
            <a:pPr marL="361950" marR="0" indent="-361950" algn="l" defTabSz="914400" rtl="0" eaLnBrk="1" fontAlgn="base" latinLnBrk="0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dirty="0" smtClean="0"/>
              <a:t>The selection of the statistical strategy for analysis should be guided thorough understanding of the underlying reasons for missing data</a:t>
            </a:r>
          </a:p>
          <a:p>
            <a:pPr marL="361950" marR="0" indent="-361950" algn="l" defTabSz="914400" rtl="0" eaLnBrk="1" fontAlgn="base" latinLnBrk="0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dirty="0" smtClean="0"/>
              <a:t>MCAR: For example: A respondent to a questionnaire accidentally</a:t>
            </a:r>
            <a:r>
              <a:rPr lang="en-US" altLang="en-US" sz="1200" baseline="0" dirty="0" smtClean="0"/>
              <a:t> </a:t>
            </a:r>
            <a:r>
              <a:rPr lang="en-US" altLang="en-US" sz="1200" dirty="0" smtClean="0"/>
              <a:t>skipped a question or even a whole page because he/she became bored to fill out the questionnaire. (questionnaire not about attention) </a:t>
            </a:r>
          </a:p>
          <a:p>
            <a:pPr marL="361950" marR="0" indent="-361950" algn="l" defTabSz="914400" rtl="0" eaLnBrk="1" fontAlgn="base" latinLnBrk="0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dirty="0" smtClean="0"/>
              <a:t>MAR: For example: Males are less willing to answer questions about their emotion </a:t>
            </a:r>
            <a:r>
              <a:rPr lang="en-US" altLang="en-US" sz="1200" smtClean="0"/>
              <a:t>than  females</a:t>
            </a:r>
            <a:r>
              <a:rPr lang="en-US" altLang="en-US" sz="1200" dirty="0" smtClean="0"/>
              <a:t>.</a:t>
            </a:r>
          </a:p>
          <a:p>
            <a:pPr marL="361950" marR="0" indent="-361950" algn="l" defTabSz="914400" rtl="0" eaLnBrk="1" fontAlgn="base" latinLnBrk="0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600" dirty="0" smtClean="0"/>
              <a:t>MNAR: </a:t>
            </a:r>
            <a:r>
              <a:rPr lang="en-US" altLang="en-US" sz="1200" dirty="0" smtClean="0"/>
              <a:t>For example: People, who are depressed, have a higher probability of not answering to a question about depression than people who are </a:t>
            </a:r>
            <a:r>
              <a:rPr lang="en-US" altLang="en-US" sz="1200" smtClean="0"/>
              <a:t>not depressed</a:t>
            </a:r>
          </a:p>
          <a:p>
            <a:pPr marL="361950" marR="0" indent="-361950" algn="l" defTabSz="914400" rtl="0" eaLnBrk="1" fontAlgn="base" latinLnBrk="0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en-US" sz="1200" smtClean="0"/>
          </a:p>
          <a:p>
            <a:pPr marL="361950" marR="0" indent="-361950" algn="l" defTabSz="914400" rtl="0" eaLnBrk="1" fontAlgn="base" latinLnBrk="0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en-US" sz="1200" smtClean="0"/>
          </a:p>
          <a:p>
            <a:pPr marL="361950" indent="-361950">
              <a:lnSpc>
                <a:spcPct val="90000"/>
              </a:lnSpc>
            </a:pPr>
            <a:endParaRPr lang="en-US" alt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BF28BF-8EA9-47D8-B221-DFE05ECC1118}" type="slidenum">
              <a:rPr lang="nl-NL" altLang="en-US" smtClean="0"/>
              <a:pPr/>
              <a:t>3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3680130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Wood et al 2004: Review paper on handling </a:t>
            </a:r>
            <a:r>
              <a:rPr lang="en-US" altLang="en-US" dirty="0" err="1" smtClean="0"/>
              <a:t>missingness</a:t>
            </a:r>
            <a:r>
              <a:rPr lang="en-US" altLang="en-US" dirty="0" smtClean="0"/>
              <a:t> in medical journal</a:t>
            </a:r>
          </a:p>
          <a:p>
            <a:r>
              <a:rPr lang="en-US" altLang="en-US" dirty="0" err="1" smtClean="0"/>
              <a:t>Eekhout</a:t>
            </a:r>
            <a:r>
              <a:rPr lang="en-US" altLang="en-US" dirty="0" smtClean="0"/>
              <a:t> et al 2012: Review paper on handling </a:t>
            </a:r>
            <a:r>
              <a:rPr lang="en-US" altLang="en-US" dirty="0" err="1" smtClean="0"/>
              <a:t>missingness</a:t>
            </a:r>
            <a:r>
              <a:rPr lang="en-US" altLang="en-US" dirty="0" smtClean="0"/>
              <a:t> in epidemiological  journal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en-US" sz="1200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dirty="0" smtClean="0"/>
              <a:t>inconsistent results in different analysis because uses different subsets of data set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BF28BF-8EA9-47D8-B221-DFE05ECC1118}" type="slidenum">
              <a:rPr lang="nl-NL" altLang="en-US" smtClean="0"/>
              <a:pPr/>
              <a:t>4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810233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1619250"/>
            <a:ext cx="5616575" cy="1470025"/>
          </a:xfrm>
        </p:spPr>
        <p:txBody>
          <a:bodyPr anchor="t"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  <a:endParaRPr lang="nl-NL" altLang="en-US" noProof="0" smtClean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11188" y="3238500"/>
            <a:ext cx="5113337" cy="550863"/>
          </a:xfrm>
        </p:spPr>
        <p:txBody>
          <a:bodyPr/>
          <a:lstStyle>
            <a:lvl1pPr marL="0" indent="0">
              <a:buFontTx/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  <a:endParaRPr lang="nl-NL" altLang="en-US" noProof="0" smtClean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bg1">
                  <a:lumMod val="75000"/>
                </a:schemeClr>
              </a:buClr>
              <a:defRPr/>
            </a:lvl1pPr>
            <a:lvl2pPr>
              <a:buClr>
                <a:schemeClr val="bg1">
                  <a:lumMod val="75000"/>
                </a:schemeClr>
              </a:buClr>
              <a:defRPr/>
            </a:lvl2pPr>
            <a:lvl3pPr>
              <a:buClr>
                <a:schemeClr val="bg1">
                  <a:lumMod val="75000"/>
                </a:schemeClr>
              </a:buClr>
              <a:defRPr/>
            </a:lvl3pPr>
            <a:lvl4pPr>
              <a:buClr>
                <a:schemeClr val="bg1">
                  <a:lumMod val="75000"/>
                </a:schemeClr>
              </a:buClr>
              <a:defRPr/>
            </a:lvl4pPr>
            <a:lvl5pPr>
              <a:buClr>
                <a:schemeClr val="bg1">
                  <a:lumMod val="75000"/>
                </a:schemeClr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-152400" y="6629400"/>
            <a:ext cx="3598862" cy="160339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 algn="ctr"/>
            <a:r>
              <a:rPr lang="en-US" dirty="0" smtClean="0"/>
              <a:t> 4</a:t>
            </a:r>
            <a:r>
              <a:rPr lang="en-US" baseline="30000" dirty="0" smtClean="0"/>
              <a:t>th</a:t>
            </a:r>
            <a:r>
              <a:rPr lang="en-US" dirty="0" smtClean="0"/>
              <a:t> International Conference on Biometrics &amp; Biostatistics</a:t>
            </a:r>
          </a:p>
          <a:p>
            <a:pPr algn="ctr"/>
            <a:r>
              <a:rPr lang="it-IT" sz="900" dirty="0" smtClean="0"/>
              <a:t>November 16 -18, 2015 San Antonio</a:t>
            </a:r>
          </a:p>
          <a:p>
            <a:endParaRPr lang="nl-NL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8610600" y="6670675"/>
            <a:ext cx="609600" cy="187325"/>
          </a:xfrm>
        </p:spPr>
        <p:txBody>
          <a:bodyPr/>
          <a:lstStyle>
            <a:lvl1pPr>
              <a:defRPr sz="900">
                <a:latin typeface="Calibri" panose="020F0502020204030204" pitchFamily="34" charset="0"/>
              </a:defRPr>
            </a:lvl1pPr>
          </a:lstStyle>
          <a:p>
            <a:r>
              <a:rPr lang="nl-NL" altLang="en-US" dirty="0" smtClean="0"/>
              <a:t>Page </a:t>
            </a:r>
            <a:fld id="{52D3B5A4-715A-4897-8BC8-E534785F9B95}" type="slidenum">
              <a:rPr lang="nl-NL" altLang="en-US" smtClean="0"/>
              <a:pPr/>
              <a:t>‹#›</a:t>
            </a:fld>
            <a:endParaRPr lang="nl-NL" altLang="en-US" dirty="0"/>
          </a:p>
        </p:txBody>
      </p:sp>
      <p:sp>
        <p:nvSpPr>
          <p:cNvPr id="7" name="Footer Placeholder 3"/>
          <p:cNvSpPr txBox="1">
            <a:spLocks/>
          </p:cNvSpPr>
          <p:nvPr userDrawn="1"/>
        </p:nvSpPr>
        <p:spPr bwMode="auto">
          <a:xfrm>
            <a:off x="7162800" y="6400800"/>
            <a:ext cx="1676400" cy="349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nl-NL" altLang="en-US" sz="800" dirty="0" err="1" smtClean="0">
                <a:solidFill>
                  <a:schemeClr val="tx2"/>
                </a:solidFill>
                <a:latin typeface="Calibri" panose="020F0502020204030204" pitchFamily="34" charset="0"/>
              </a:rPr>
              <a:t>Department</a:t>
            </a:r>
            <a:r>
              <a:rPr lang="nl-NL" altLang="en-US" sz="800" dirty="0" smtClean="0">
                <a:solidFill>
                  <a:schemeClr val="tx2"/>
                </a:solidFill>
                <a:latin typeface="Calibri" panose="020F0502020204030204" pitchFamily="34" charset="0"/>
              </a:rPr>
              <a:t> of </a:t>
            </a:r>
            <a:r>
              <a:rPr lang="nl-NL" altLang="en-US" sz="800" dirty="0" err="1" smtClean="0">
                <a:solidFill>
                  <a:schemeClr val="tx2"/>
                </a:solidFill>
                <a:latin typeface="Calibri" panose="020F0502020204030204" pitchFamily="34" charset="0"/>
              </a:rPr>
              <a:t>Mathematics</a:t>
            </a:r>
            <a:r>
              <a:rPr lang="nl-NL" altLang="en-US" sz="800" dirty="0" smtClean="0">
                <a:solidFill>
                  <a:schemeClr val="tx2"/>
                </a:solidFill>
                <a:latin typeface="Calibri" panose="020F0502020204030204" pitchFamily="34" charset="0"/>
              </a:rPr>
              <a:t>  </a:t>
            </a:r>
            <a:r>
              <a:rPr lang="nl-NL" altLang="en-US" sz="800" dirty="0" err="1" smtClean="0">
                <a:solidFill>
                  <a:schemeClr val="tx2"/>
                </a:solidFill>
                <a:latin typeface="Calibri" panose="020F0502020204030204" pitchFamily="34" charset="0"/>
              </a:rPr>
              <a:t>and</a:t>
            </a:r>
            <a:r>
              <a:rPr lang="nl-NL" altLang="en-US" sz="800" dirty="0" smtClean="0">
                <a:solidFill>
                  <a:schemeClr val="tx2"/>
                </a:solidFill>
                <a:latin typeface="Calibri" panose="020F0502020204030204" pitchFamily="34" charset="0"/>
              </a:rPr>
              <a:t> Computer </a:t>
            </a:r>
            <a:r>
              <a:rPr lang="nl-NL" altLang="en-US" sz="800" dirty="0" err="1" smtClean="0">
                <a:solidFill>
                  <a:schemeClr val="tx2"/>
                </a:solidFill>
                <a:latin typeface="Calibri" panose="020F0502020204030204" pitchFamily="34" charset="0"/>
              </a:rPr>
              <a:t>Science</a:t>
            </a:r>
            <a:endParaRPr lang="nl-NL" altLang="en-US" sz="800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93309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altLang="en-US" dirty="0" err="1" smtClean="0"/>
              <a:t>Department</a:t>
            </a:r>
            <a:r>
              <a:rPr lang="nl-NL" altLang="en-US" dirty="0" smtClean="0"/>
              <a:t> of </a:t>
            </a:r>
            <a:r>
              <a:rPr lang="nl-NL" altLang="en-US" dirty="0" err="1" smtClean="0"/>
              <a:t>Mathematics</a:t>
            </a:r>
            <a:r>
              <a:rPr lang="nl-NL" altLang="en-US" dirty="0" smtClean="0"/>
              <a:t> </a:t>
            </a:r>
            <a:r>
              <a:rPr lang="nl-NL" altLang="en-US" dirty="0" err="1" smtClean="0"/>
              <a:t>and</a:t>
            </a:r>
            <a:r>
              <a:rPr lang="nl-NL" altLang="en-US" dirty="0" smtClean="0"/>
              <a:t> Computer </a:t>
            </a:r>
            <a:r>
              <a:rPr lang="nl-NL" altLang="en-US" dirty="0" err="1" smtClean="0"/>
              <a:t>Science</a:t>
            </a:r>
            <a:endParaRPr lang="nl-NL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8610600" y="6670675"/>
            <a:ext cx="609600" cy="187325"/>
          </a:xfrm>
        </p:spPr>
        <p:txBody>
          <a:bodyPr/>
          <a:lstStyle>
            <a:lvl1pPr>
              <a:defRPr/>
            </a:lvl1pPr>
          </a:lstStyle>
          <a:p>
            <a:r>
              <a:rPr lang="nl-NL" altLang="en-US" dirty="0"/>
              <a:t>PAGE </a:t>
            </a:r>
            <a:fld id="{FAFA12BE-0777-4988-B88E-96B5487CDD39}" type="slidenum">
              <a:rPr lang="nl-NL" altLang="en-US"/>
              <a:pPr/>
              <a:t>‹#›</a:t>
            </a:fld>
            <a:endParaRPr lang="nl-NL" altLang="en-US" dirty="0"/>
          </a:p>
        </p:txBody>
      </p:sp>
      <p:sp>
        <p:nvSpPr>
          <p:cNvPr id="7" name="Footer Placeholder 3"/>
          <p:cNvSpPr txBox="1">
            <a:spLocks/>
          </p:cNvSpPr>
          <p:nvPr userDrawn="1"/>
        </p:nvSpPr>
        <p:spPr bwMode="auto">
          <a:xfrm>
            <a:off x="7162800" y="6432551"/>
            <a:ext cx="1676400" cy="349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nl-NL" altLang="en-US" sz="800" dirty="0" err="1" smtClean="0">
                <a:solidFill>
                  <a:schemeClr val="tx2"/>
                </a:solidFill>
              </a:rPr>
              <a:t>Department</a:t>
            </a:r>
            <a:r>
              <a:rPr lang="nl-NL" altLang="en-US" sz="800" dirty="0" smtClean="0">
                <a:solidFill>
                  <a:schemeClr val="tx2"/>
                </a:solidFill>
              </a:rPr>
              <a:t> of </a:t>
            </a:r>
            <a:r>
              <a:rPr lang="nl-NL" altLang="en-US" sz="800" dirty="0" err="1" smtClean="0">
                <a:solidFill>
                  <a:schemeClr val="tx2"/>
                </a:solidFill>
              </a:rPr>
              <a:t>Mathematics</a:t>
            </a:r>
            <a:r>
              <a:rPr lang="nl-NL" altLang="en-US" sz="800" dirty="0" smtClean="0">
                <a:solidFill>
                  <a:schemeClr val="tx2"/>
                </a:solidFill>
              </a:rPr>
              <a:t> </a:t>
            </a:r>
            <a:r>
              <a:rPr lang="nl-NL" altLang="en-US" sz="800" dirty="0" err="1" smtClean="0">
                <a:solidFill>
                  <a:schemeClr val="tx2"/>
                </a:solidFill>
              </a:rPr>
              <a:t>and</a:t>
            </a:r>
            <a:r>
              <a:rPr lang="nl-NL" altLang="en-US" sz="800" dirty="0" smtClean="0">
                <a:solidFill>
                  <a:schemeClr val="tx2"/>
                </a:solidFill>
              </a:rPr>
              <a:t> Computer </a:t>
            </a:r>
            <a:r>
              <a:rPr lang="nl-NL" altLang="en-US" sz="800" dirty="0" err="1" smtClean="0">
                <a:solidFill>
                  <a:schemeClr val="tx2"/>
                </a:solidFill>
              </a:rPr>
              <a:t>Science</a:t>
            </a:r>
            <a:endParaRPr lang="nl-NL" altLang="en-US" sz="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1303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1188" y="1600200"/>
            <a:ext cx="3921125" cy="3959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13" y="1600200"/>
            <a:ext cx="3921125" cy="3959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altLang="en-US" dirty="0" err="1" smtClean="0"/>
              <a:t>Department</a:t>
            </a:r>
            <a:r>
              <a:rPr lang="nl-NL" altLang="en-US" dirty="0" smtClean="0"/>
              <a:t> of </a:t>
            </a:r>
            <a:r>
              <a:rPr lang="nl-NL" altLang="en-US" dirty="0" err="1" smtClean="0"/>
              <a:t>Mathematics</a:t>
            </a:r>
            <a:r>
              <a:rPr lang="nl-NL" altLang="en-US" dirty="0" smtClean="0"/>
              <a:t> </a:t>
            </a:r>
            <a:r>
              <a:rPr lang="nl-NL" altLang="en-US" dirty="0" err="1" smtClean="0"/>
              <a:t>and</a:t>
            </a:r>
            <a:r>
              <a:rPr lang="nl-NL" altLang="en-US" dirty="0" smtClean="0"/>
              <a:t> Computer </a:t>
            </a:r>
            <a:r>
              <a:rPr lang="nl-NL" altLang="en-US" dirty="0" err="1" smtClean="0"/>
              <a:t>Science</a:t>
            </a:r>
            <a:endParaRPr lang="nl-NL" alt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altLang="en-US"/>
              <a:t>PAGE </a:t>
            </a:r>
            <a:fld id="{5864EBD1-603E-407A-8588-5A3C5DA0C541}" type="slidenum">
              <a:rPr lang="nl-NL" altLang="en-US"/>
              <a:pPr/>
              <a:t>‹#›</a:t>
            </a:fld>
            <a:endParaRPr lang="nl-NL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>
          <a:xfrm>
            <a:off x="7527925" y="6548438"/>
            <a:ext cx="647700" cy="1873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6C90F1BB-D7EB-4014-BB1D-4D0D11A0E191}" type="datetime1">
              <a:rPr lang="nl-NL" altLang="en-US"/>
              <a:pPr/>
              <a:t>16-11-2015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14628354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altLang="en-US"/>
              <a:t>/ name of department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altLang="en-US"/>
              <a:t>PAGE </a:t>
            </a:r>
            <a:fld id="{43CF0344-B066-4416-8A20-AD0A601EB9E9}" type="slidenum">
              <a:rPr lang="nl-NL" altLang="en-US"/>
              <a:pPr/>
              <a:t>‹#›</a:t>
            </a:fld>
            <a:endParaRPr lang="nl-NL" alt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2"/>
          </p:nvPr>
        </p:nvSpPr>
        <p:spPr>
          <a:xfrm>
            <a:off x="7527925" y="6548438"/>
            <a:ext cx="647700" cy="1873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AA03E60-C6A8-4148-A7EA-32DE31640065}" type="datetime1">
              <a:rPr lang="nl-NL" altLang="en-US"/>
              <a:pPr/>
              <a:t>16-11-2015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128344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altLang="en-US"/>
              <a:t>/ name of department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altLang="en-US"/>
              <a:t>PAGE </a:t>
            </a:r>
            <a:fld id="{5F1AE60A-5DB3-408F-AA0A-38B51B762598}" type="slidenum">
              <a:rPr lang="nl-NL" altLang="en-US"/>
              <a:pPr/>
              <a:t>‹#›</a:t>
            </a:fld>
            <a:endParaRPr lang="nl-NL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>
          <a:xfrm>
            <a:off x="7527925" y="6548438"/>
            <a:ext cx="647700" cy="1873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46B6DF4-B1A4-4E26-9983-02075203300E}" type="datetime1">
              <a:rPr lang="nl-NL" altLang="en-US"/>
              <a:pPr/>
              <a:t>16-11-2015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1791313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altLang="en-US"/>
              <a:t>/ name of department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altLang="en-US"/>
              <a:t>PAGE </a:t>
            </a:r>
            <a:fld id="{E88140C3-A9C9-4E8E-9542-0A9F42547D5B}" type="slidenum">
              <a:rPr lang="nl-NL" altLang="en-US"/>
              <a:pPr/>
              <a:t>‹#›</a:t>
            </a:fld>
            <a:endParaRPr lang="nl-NL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2"/>
          </p:nvPr>
        </p:nvSpPr>
        <p:spPr>
          <a:xfrm>
            <a:off x="7527925" y="6548438"/>
            <a:ext cx="647700" cy="1873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220F992-49A0-43CB-B5A7-35CB6BFC8159}" type="datetime1">
              <a:rPr lang="nl-NL" altLang="en-US"/>
              <a:pPr/>
              <a:t>16-11-2015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3698422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altLang="en-US"/>
              <a:t>/ name of department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altLang="en-US"/>
              <a:t>PAGE </a:t>
            </a:r>
            <a:fld id="{E2A8F4FE-A00E-4DE4-A622-EBC031AE216C}" type="slidenum">
              <a:rPr lang="nl-NL" altLang="en-US"/>
              <a:pPr/>
              <a:t>‹#›</a:t>
            </a:fld>
            <a:endParaRPr lang="nl-NL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>
          <a:xfrm>
            <a:off x="7527925" y="6548438"/>
            <a:ext cx="647700" cy="1873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C11A915-0CA5-4A2D-BD6E-C2A0559DDC8C}" type="datetime1">
              <a:rPr lang="nl-NL" altLang="en-US"/>
              <a:pPr/>
              <a:t>16-11-2015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2146365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altLang="en-US"/>
              <a:t>/ name of department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altLang="en-US"/>
              <a:t>PAGE </a:t>
            </a:r>
            <a:fld id="{F3AFF7C2-993F-479B-AF99-8651EC3DD66F}" type="slidenum">
              <a:rPr lang="nl-NL" altLang="en-US"/>
              <a:pPr/>
              <a:t>‹#›</a:t>
            </a:fld>
            <a:endParaRPr lang="nl-NL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>
          <a:xfrm>
            <a:off x="7527925" y="6548438"/>
            <a:ext cx="647700" cy="1873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7D5ED47-7FCC-41BD-8E72-89D7318E7944}" type="datetime1">
              <a:rPr lang="nl-NL" altLang="en-US"/>
              <a:pPr/>
              <a:t>16-11-2015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3869223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altLang="en-US"/>
              <a:t>/ name of department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altLang="en-US"/>
              <a:t>PAGE </a:t>
            </a:r>
            <a:fld id="{705E2711-A001-405A-8956-214ABB004CD6}" type="slidenum">
              <a:rPr lang="nl-NL" altLang="en-US"/>
              <a:pPr/>
              <a:t>‹#›</a:t>
            </a:fld>
            <a:endParaRPr lang="nl-NL" alt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>
          <a:xfrm>
            <a:off x="7527925" y="6548438"/>
            <a:ext cx="647700" cy="1873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D4D43E7-D985-4806-86F8-C9FC8A895F7E}" type="datetime1">
              <a:rPr lang="nl-NL" altLang="en-US"/>
              <a:pPr/>
              <a:t>16-11-2015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3935310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0988" y="215900"/>
            <a:ext cx="2005012" cy="5343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11188" y="215900"/>
            <a:ext cx="5867400" cy="5343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altLang="en-US"/>
              <a:t>/ name of department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altLang="en-US"/>
              <a:t>PAGE </a:t>
            </a:r>
            <a:fld id="{8DB1C260-D984-4CBD-9C23-C316BC8F72A8}" type="slidenum">
              <a:rPr lang="nl-NL" altLang="en-US"/>
              <a:pPr/>
              <a:t>‹#›</a:t>
            </a:fld>
            <a:endParaRPr lang="nl-NL" alt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>
          <a:xfrm>
            <a:off x="7527925" y="6548438"/>
            <a:ext cx="647700" cy="1873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D0A8A23-B5EA-4C78-89BD-691BC16FF718}" type="datetime1">
              <a:rPr lang="nl-NL" altLang="en-US"/>
              <a:pPr/>
              <a:t>16-11-2015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1611239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1683506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92" name="Picture 16" descr="blue phot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25" y="1125538"/>
            <a:ext cx="3571875" cy="413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191" name="Picture 15" descr="blue titl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0825" cy="685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1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1619250"/>
            <a:ext cx="5616575" cy="1470025"/>
          </a:xfrm>
        </p:spPr>
        <p:txBody>
          <a:bodyPr anchor="t"/>
          <a:lstStyle>
            <a:lvl1pPr>
              <a:defRPr/>
            </a:lvl1pPr>
          </a:lstStyle>
          <a:p>
            <a:pPr lvl="0"/>
            <a:r>
              <a:rPr lang="nl-NL" altLang="en-US" noProof="0" smtClean="0"/>
              <a:t>Click to edit Master title style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11188" y="3238500"/>
            <a:ext cx="5113337" cy="550863"/>
          </a:xfrm>
        </p:spPr>
        <p:txBody>
          <a:bodyPr/>
          <a:lstStyle>
            <a:lvl1pPr marL="0" indent="0">
              <a:buFontTx/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altLang="en-US" noProof="0" smtClean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altLang="en-US"/>
              <a:t>/ name of department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altLang="en-US"/>
              <a:t>PAGE </a:t>
            </a:r>
            <a:fld id="{347C8B6B-6D04-48DB-8DDC-EB003559571D}" type="slidenum">
              <a:rPr lang="nl-NL" altLang="en-US"/>
              <a:pPr/>
              <a:t>‹#›</a:t>
            </a:fld>
            <a:endParaRPr lang="nl-NL" alt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6BF1EEF3-9D39-4C51-9814-E6EA63AD67F9}" type="datetime1">
              <a:rPr lang="nl-NL" altLang="en-US"/>
              <a:pPr/>
              <a:t>16-11-2015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42468597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altLang="en-US"/>
              <a:t>/ name of department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altLang="en-US"/>
              <a:t>PAGE </a:t>
            </a:r>
            <a:fld id="{DC0A3964-B344-4207-8EF3-5658727F9EC2}" type="slidenum">
              <a:rPr lang="nl-NL" altLang="en-US"/>
              <a:pPr/>
              <a:t>‹#›</a:t>
            </a:fld>
            <a:endParaRPr lang="nl-NL" alt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805E2656-6FA9-4039-A75F-143A0BD76CF0}" type="datetime1">
              <a:rPr lang="nl-NL" altLang="en-US"/>
              <a:pPr/>
              <a:t>16-11-2015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40316647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1188" y="1600200"/>
            <a:ext cx="3919537" cy="41386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3125" y="1600200"/>
            <a:ext cx="3921125" cy="41386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altLang="en-US"/>
              <a:t>/ name of department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altLang="en-US"/>
              <a:t>PAGE </a:t>
            </a:r>
            <a:fld id="{4E05DFB3-AE09-4E5F-AF44-6A15D22ED007}" type="slidenum">
              <a:rPr lang="nl-NL" altLang="en-US"/>
              <a:pPr/>
              <a:t>‹#›</a:t>
            </a:fld>
            <a:endParaRPr lang="nl-NL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3C57B3C3-2144-4DEE-9D90-165C40D774DD}" type="datetime1">
              <a:rPr lang="nl-NL" altLang="en-US"/>
              <a:pPr/>
              <a:t>16-11-2015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2110893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altLang="en-US"/>
              <a:t>/ name of department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altLang="en-US"/>
              <a:t>PAGE </a:t>
            </a:r>
            <a:fld id="{5139B66D-7D10-4AA1-B2B4-C67D0BC26A5B}" type="slidenum">
              <a:rPr lang="nl-NL" altLang="en-US"/>
              <a:pPr/>
              <a:t>‹#›</a:t>
            </a:fld>
            <a:endParaRPr lang="nl-NL" alt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1D82BC76-5AC0-4379-A3B9-A9132FA5A71E}" type="datetime1">
              <a:rPr lang="nl-NL" altLang="en-US"/>
              <a:pPr/>
              <a:t>16-11-2015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35081328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altLang="en-US"/>
              <a:t>/ name of department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altLang="en-US"/>
              <a:t>PAGE </a:t>
            </a:r>
            <a:fld id="{335322C3-3204-4FB2-918D-3ABAAE2AC135}" type="slidenum">
              <a:rPr lang="nl-NL" altLang="en-US"/>
              <a:pPr/>
              <a:t>‹#›</a:t>
            </a:fld>
            <a:endParaRPr lang="nl-NL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69AD39FA-2490-4D95-87FB-6E5DB9BE63A3}" type="datetime1">
              <a:rPr lang="nl-NL" altLang="en-US"/>
              <a:pPr/>
              <a:t>16-11-2015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32360120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altLang="en-US"/>
              <a:t>/ name of department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altLang="en-US"/>
              <a:t>PAGE </a:t>
            </a:r>
            <a:fld id="{15DB0E7B-19FB-454C-81E9-CBA3726F6963}" type="slidenum">
              <a:rPr lang="nl-NL" altLang="en-US"/>
              <a:pPr/>
              <a:t>‹#›</a:t>
            </a:fld>
            <a:endParaRPr lang="nl-NL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5C44A929-E339-431F-8A37-69B0E0057FFC}" type="datetime1">
              <a:rPr lang="nl-NL" altLang="en-US"/>
              <a:pPr/>
              <a:t>16-11-2015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6061845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altLang="en-US"/>
              <a:t>/ name of department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altLang="en-US"/>
              <a:t>PAGE </a:t>
            </a:r>
            <a:fld id="{BBC951C7-954F-4950-85A9-E584C158D8EA}" type="slidenum">
              <a:rPr lang="nl-NL" altLang="en-US"/>
              <a:pPr/>
              <a:t>‹#›</a:t>
            </a:fld>
            <a:endParaRPr lang="nl-NL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C5F9BB79-A036-4CCE-A611-1ABFA8306556}" type="datetime1">
              <a:rPr lang="nl-NL" altLang="en-US"/>
              <a:pPr/>
              <a:t>16-11-2015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7023859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altLang="en-US"/>
              <a:t>/ name of department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altLang="en-US"/>
              <a:t>PAGE </a:t>
            </a:r>
            <a:fld id="{079BAA0C-C235-4AC3-B092-27F888CDEEE4}" type="slidenum">
              <a:rPr lang="nl-NL" altLang="en-US"/>
              <a:pPr/>
              <a:t>‹#›</a:t>
            </a:fld>
            <a:endParaRPr lang="nl-NL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C762D6C0-9FD8-42BF-96D0-F3846BD3FAD0}" type="datetime1">
              <a:rPr lang="nl-NL" altLang="en-US"/>
              <a:pPr/>
              <a:t>16-11-2015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33689681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altLang="en-US"/>
              <a:t>/ name of department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altLang="en-US"/>
              <a:t>PAGE </a:t>
            </a:r>
            <a:fld id="{7D1C7787-A764-431B-B319-ED7AE923348F}" type="slidenum">
              <a:rPr lang="nl-NL" altLang="en-US"/>
              <a:pPr/>
              <a:t>‹#›</a:t>
            </a:fld>
            <a:endParaRPr lang="nl-NL" alt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A2326AD5-FF14-4143-A2E4-A3FCFC531E6D}" type="datetime1">
              <a:rPr lang="nl-NL" altLang="en-US"/>
              <a:pPr/>
              <a:t>16-11-2015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34908545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0988" y="215900"/>
            <a:ext cx="2005012" cy="55229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11188" y="215900"/>
            <a:ext cx="5867400" cy="55229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altLang="en-US"/>
              <a:t>/ name of department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altLang="en-US"/>
              <a:t>PAGE </a:t>
            </a:r>
            <a:fld id="{14144AA9-999D-43BF-83C8-9C62AD4DEB24}" type="slidenum">
              <a:rPr lang="nl-NL" altLang="en-US"/>
              <a:pPr/>
              <a:t>‹#›</a:t>
            </a:fld>
            <a:endParaRPr lang="nl-NL" alt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3FC63C9F-5F1E-447B-AD73-BF8B11379C15}" type="datetime1">
              <a:rPr lang="nl-NL" altLang="en-US"/>
              <a:pPr/>
              <a:t>16-11-2015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8975640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11188" y="1619250"/>
            <a:ext cx="5616575" cy="1470025"/>
          </a:xfrm>
        </p:spPr>
        <p:txBody>
          <a:bodyPr anchor="t"/>
          <a:lstStyle>
            <a:lvl1pPr>
              <a:defRPr/>
            </a:lvl1pPr>
          </a:lstStyle>
          <a:p>
            <a:pPr lvl="0"/>
            <a:r>
              <a:rPr lang="nl-NL" altLang="en-US" noProof="0" smtClean="0"/>
              <a:t>Click to edit Master title style</a:t>
            </a:r>
          </a:p>
        </p:txBody>
      </p:sp>
      <p:sp>
        <p:nvSpPr>
          <p:cNvPr id="22016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11188" y="3238500"/>
            <a:ext cx="5113337" cy="550863"/>
          </a:xfrm>
        </p:spPr>
        <p:txBody>
          <a:bodyPr/>
          <a:lstStyle>
            <a:lvl1pPr marL="0" indent="0">
              <a:buFontTx/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altLang="en-US" noProof="0" smtClean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altLang="en-US"/>
              <a:t>/ name of department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altLang="en-US"/>
              <a:t>PAGE </a:t>
            </a:r>
            <a:fld id="{C9BBA1E5-6CDA-43F0-8174-41D7856CBE58}" type="slidenum">
              <a:rPr lang="nl-NL" altLang="en-US"/>
              <a:pPr/>
              <a:t>‹#›</a:t>
            </a:fld>
            <a:endParaRPr lang="nl-NL" alt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2C9DF715-8CFF-4E6B-B3A5-FE8283C7231B}" type="datetime1">
              <a:rPr lang="nl-NL" altLang="en-US"/>
              <a:pPr/>
              <a:t>16-11-2015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40899144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altLang="en-US"/>
              <a:t>/ name of department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altLang="en-US"/>
              <a:t>PAGE </a:t>
            </a:r>
            <a:fld id="{3E7A388C-4390-4B32-9337-A8CDEBBCF2EE}" type="slidenum">
              <a:rPr lang="nl-NL" altLang="en-US"/>
              <a:pPr/>
              <a:t>‹#›</a:t>
            </a:fld>
            <a:endParaRPr lang="nl-NL" alt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50E96C15-F107-4306-B006-7B8033DA4C65}" type="datetime1">
              <a:rPr lang="nl-NL" altLang="en-US"/>
              <a:pPr/>
              <a:t>16-11-2015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1548665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1188" y="1600200"/>
            <a:ext cx="3919537" cy="41386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3125" y="1600200"/>
            <a:ext cx="3921125" cy="41386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altLang="en-US"/>
              <a:t>/ name of department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altLang="en-US"/>
              <a:t>PAGE </a:t>
            </a:r>
            <a:fld id="{945BC5BF-EAC3-40FF-A520-21E32A0EB136}" type="slidenum">
              <a:rPr lang="nl-NL" altLang="en-US"/>
              <a:pPr/>
              <a:t>‹#›</a:t>
            </a:fld>
            <a:endParaRPr lang="nl-NL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A810F94F-42C5-4A39-9043-58308802FA07}" type="datetime1">
              <a:rPr lang="nl-NL" altLang="en-US"/>
              <a:pPr/>
              <a:t>16-11-2015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293271860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altLang="en-US"/>
              <a:t>/ name of department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altLang="en-US"/>
              <a:t>PAGE </a:t>
            </a:r>
            <a:fld id="{5583BFD0-D383-4C5F-9FAF-E42EC561FDB5}" type="slidenum">
              <a:rPr lang="nl-NL" altLang="en-US"/>
              <a:pPr/>
              <a:t>‹#›</a:t>
            </a:fld>
            <a:endParaRPr lang="nl-NL" alt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2EA2DCB7-1F0D-4F4C-B5C5-34929713E5D9}" type="datetime1">
              <a:rPr lang="nl-NL" altLang="en-US"/>
              <a:pPr/>
              <a:t>16-11-2015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361079088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altLang="en-US"/>
              <a:t>/ name of department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altLang="en-US"/>
              <a:t>PAGE </a:t>
            </a:r>
            <a:fld id="{6268D79F-EBFE-4E5F-ABA6-396312C78A11}" type="slidenum">
              <a:rPr lang="nl-NL" altLang="en-US"/>
              <a:pPr/>
              <a:t>‹#›</a:t>
            </a:fld>
            <a:endParaRPr lang="nl-NL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440FCEC1-BC15-470F-BFEB-88C568B3B8B2}" type="datetime1">
              <a:rPr lang="nl-NL" altLang="en-US"/>
              <a:pPr/>
              <a:t>16-11-2015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372004631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altLang="en-US"/>
              <a:t>/ name of department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altLang="en-US"/>
              <a:t>PAGE </a:t>
            </a:r>
            <a:fld id="{F8FDB271-1A2C-4B66-9B56-4B64BE1FA2B3}" type="slidenum">
              <a:rPr lang="nl-NL" altLang="en-US"/>
              <a:pPr/>
              <a:t>‹#›</a:t>
            </a:fld>
            <a:endParaRPr lang="nl-NL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0F8EDC15-6976-4E9C-BD55-D2B9BF67EBB6}" type="datetime1">
              <a:rPr lang="nl-NL" altLang="en-US"/>
              <a:pPr/>
              <a:t>16-11-2015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205925866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altLang="en-US"/>
              <a:t>/ name of department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altLang="en-US"/>
              <a:t>PAGE </a:t>
            </a:r>
            <a:fld id="{49BFA550-CD1A-4247-B934-9E019B62E281}" type="slidenum">
              <a:rPr lang="nl-NL" altLang="en-US"/>
              <a:pPr/>
              <a:t>‹#›</a:t>
            </a:fld>
            <a:endParaRPr lang="nl-NL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A117D3DD-71D0-4F18-ACF9-873A85B81588}" type="datetime1">
              <a:rPr lang="nl-NL" altLang="en-US"/>
              <a:pPr/>
              <a:t>16-11-2015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218108443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altLang="en-US"/>
              <a:t>/ name of department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altLang="en-US"/>
              <a:t>PAGE </a:t>
            </a:r>
            <a:fld id="{1E0198D1-D2AE-4BEF-B1B1-520DB308B5BC}" type="slidenum">
              <a:rPr lang="nl-NL" altLang="en-US"/>
              <a:pPr/>
              <a:t>‹#›</a:t>
            </a:fld>
            <a:endParaRPr lang="nl-NL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95178BBB-ED4A-45FB-81E9-DB649024310E}" type="datetime1">
              <a:rPr lang="nl-NL" altLang="en-US"/>
              <a:pPr/>
              <a:t>16-11-2015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358862894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altLang="en-US"/>
              <a:t>/ name of department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altLang="en-US"/>
              <a:t>PAGE </a:t>
            </a:r>
            <a:fld id="{594BE5AE-B514-4587-996C-EF7B74684D9C}" type="slidenum">
              <a:rPr lang="nl-NL" altLang="en-US"/>
              <a:pPr/>
              <a:t>‹#›</a:t>
            </a:fld>
            <a:endParaRPr lang="nl-NL" alt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43B77EBD-C8E7-486B-B2DE-8C49A8ACA22F}" type="datetime1">
              <a:rPr lang="nl-NL" altLang="en-US"/>
              <a:pPr/>
              <a:t>16-11-2015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30079920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0988" y="215900"/>
            <a:ext cx="2005012" cy="55229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11188" y="215900"/>
            <a:ext cx="5867400" cy="55229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altLang="en-US"/>
              <a:t>/ name of department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altLang="en-US"/>
              <a:t>PAGE </a:t>
            </a:r>
            <a:fld id="{29C784D8-093B-4BEB-9080-5AD8A556C42C}" type="slidenum">
              <a:rPr lang="nl-NL" altLang="en-US"/>
              <a:pPr/>
              <a:t>‹#›</a:t>
            </a:fld>
            <a:endParaRPr lang="nl-NL" alt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2E05E1FD-D17D-41CD-B38A-57CDE9D52BCC}" type="datetime1">
              <a:rPr lang="nl-NL" altLang="en-US"/>
              <a:pPr/>
              <a:t>16-11-2015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2792190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70" name="Picture 18" descr="blue bar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82075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556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611188" y="215900"/>
            <a:ext cx="8024812" cy="922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nl-NL" altLang="en-US" smtClean="0"/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79388" y="6548438"/>
            <a:ext cx="3598862" cy="18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r>
              <a:rPr lang="nl-NL" altLang="en-US" dirty="0" err="1" smtClean="0"/>
              <a:t>Department</a:t>
            </a:r>
            <a:r>
              <a:rPr lang="nl-NL" altLang="en-US" dirty="0" smtClean="0"/>
              <a:t> of </a:t>
            </a:r>
            <a:r>
              <a:rPr lang="nl-NL" altLang="en-US" dirty="0" err="1" smtClean="0"/>
              <a:t>Mathematics</a:t>
            </a:r>
            <a:r>
              <a:rPr lang="nl-NL" altLang="en-US" dirty="0" smtClean="0"/>
              <a:t> </a:t>
            </a:r>
            <a:r>
              <a:rPr lang="nl-NL" altLang="en-US" dirty="0" err="1" smtClean="0"/>
              <a:t>and</a:t>
            </a:r>
            <a:r>
              <a:rPr lang="nl-NL" altLang="en-US" dirty="0" smtClean="0"/>
              <a:t> Computer </a:t>
            </a:r>
            <a:r>
              <a:rPr lang="nl-NL" altLang="en-US" dirty="0" err="1" smtClean="0"/>
              <a:t>Science</a:t>
            </a:r>
            <a:endParaRPr lang="nl-NL" altLang="en-US" dirty="0"/>
          </a:p>
        </p:txBody>
      </p:sp>
      <p:pic>
        <p:nvPicPr>
          <p:cNvPr id="23562" name="Picture 10" descr="date bar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6408738"/>
            <a:ext cx="2124075" cy="44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563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43888" y="6548438"/>
            <a:ext cx="609600" cy="18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800">
                <a:solidFill>
                  <a:schemeClr val="tx2"/>
                </a:solidFill>
              </a:defRPr>
            </a:lvl1pPr>
          </a:lstStyle>
          <a:p>
            <a:r>
              <a:rPr lang="nl-NL" altLang="en-US"/>
              <a:t>PAGE </a:t>
            </a:r>
            <a:fld id="{EA914E4A-E145-4643-874D-94E9E7067D58}" type="slidenum">
              <a:rPr lang="nl-NL" altLang="en-US"/>
              <a:pPr/>
              <a:t>‹#›</a:t>
            </a:fld>
            <a:endParaRPr lang="nl-NL" altLang="en-US"/>
          </a:p>
        </p:txBody>
      </p:sp>
      <p:pic>
        <p:nvPicPr>
          <p:cNvPr id="23564" name="Picture 12" descr="logo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2413" y="5978525"/>
            <a:ext cx="2030412" cy="43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566" name="Rectangle 1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1188" y="1600200"/>
            <a:ext cx="7994650" cy="395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nl-NL" alt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88" r:id="rId12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itchFamily="34" charset="0"/>
        </a:defRPr>
      </a:lvl9pPr>
    </p:titleStyle>
    <p:bodyStyle>
      <a:lvl1pPr marL="268288" indent="-2682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Char char="•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536575" indent="-2667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200" b="1">
          <a:solidFill>
            <a:schemeClr val="tx1"/>
          </a:solidFill>
          <a:latin typeface="+mn-lt"/>
        </a:defRPr>
      </a:lvl2pPr>
      <a:lvl3pPr marL="809625" indent="-265113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pitchFamily="34" charset="0"/>
        <a:buChar char="−"/>
        <a:defRPr sz="2200" b="1">
          <a:solidFill>
            <a:schemeClr val="tx1"/>
          </a:solidFill>
          <a:latin typeface="+mn-lt"/>
        </a:defRPr>
      </a:lvl3pPr>
      <a:lvl4pPr marL="1090613" indent="-2794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pitchFamily="34" charset="0"/>
        <a:buChar char="−"/>
        <a:defRPr sz="2200" b="1">
          <a:solidFill>
            <a:schemeClr val="tx1"/>
          </a:solidFill>
          <a:latin typeface="+mn-lt"/>
        </a:defRPr>
      </a:lvl4pPr>
      <a:lvl5pPr marL="1349375" indent="-25717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pitchFamily="34" charset="0"/>
        <a:buChar char="−"/>
        <a:defRPr sz="2200" b="1">
          <a:solidFill>
            <a:schemeClr val="tx1"/>
          </a:solidFill>
          <a:latin typeface="+mn-lt"/>
        </a:defRPr>
      </a:lvl5pPr>
      <a:lvl6pPr marL="1806575" indent="-25717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pitchFamily="34" charset="0"/>
        <a:buChar char="−"/>
        <a:defRPr sz="2200" b="1">
          <a:solidFill>
            <a:schemeClr val="tx1"/>
          </a:solidFill>
          <a:latin typeface="+mn-lt"/>
        </a:defRPr>
      </a:lvl6pPr>
      <a:lvl7pPr marL="2263775" indent="-25717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pitchFamily="34" charset="0"/>
        <a:buChar char="−"/>
        <a:defRPr sz="2200" b="1">
          <a:solidFill>
            <a:schemeClr val="tx1"/>
          </a:solidFill>
          <a:latin typeface="+mn-lt"/>
        </a:defRPr>
      </a:lvl7pPr>
      <a:lvl8pPr marL="2720975" indent="-25717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pitchFamily="34" charset="0"/>
        <a:buChar char="−"/>
        <a:defRPr sz="2200" b="1">
          <a:solidFill>
            <a:schemeClr val="tx1"/>
          </a:solidFill>
          <a:latin typeface="+mn-lt"/>
        </a:defRPr>
      </a:lvl8pPr>
      <a:lvl9pPr marL="3178175" indent="-25717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pitchFamily="34" charset="0"/>
        <a:buChar char="−"/>
        <a:defRPr sz="22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71" name="Picture 19" descr="blue bar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82075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161" name="Picture 9" descr="date bar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6408738"/>
            <a:ext cx="2124075" cy="44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156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611188" y="215900"/>
            <a:ext cx="8024812" cy="922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 smtClean="0"/>
              <a:t>Click to edit Master title style</a:t>
            </a:r>
          </a:p>
        </p:txBody>
      </p:sp>
      <p:sp>
        <p:nvSpPr>
          <p:cNvPr id="49158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79388" y="6548438"/>
            <a:ext cx="3598862" cy="18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r>
              <a:rPr lang="nl-NL" altLang="en-US"/>
              <a:t>/ name of department</a:t>
            </a:r>
          </a:p>
        </p:txBody>
      </p:sp>
      <p:sp>
        <p:nvSpPr>
          <p:cNvPr id="49159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43888" y="6548438"/>
            <a:ext cx="609600" cy="18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800">
                <a:solidFill>
                  <a:schemeClr val="tx2"/>
                </a:solidFill>
              </a:defRPr>
            </a:lvl1pPr>
          </a:lstStyle>
          <a:p>
            <a:r>
              <a:rPr lang="nl-NL" altLang="en-US"/>
              <a:t>PAGE </a:t>
            </a:r>
            <a:fld id="{3D68D2BE-30BC-49F1-941D-CABBB2F537DC}" type="slidenum">
              <a:rPr lang="nl-NL" altLang="en-US"/>
              <a:pPr/>
              <a:t>‹#›</a:t>
            </a:fld>
            <a:endParaRPr lang="nl-NL" altLang="en-US"/>
          </a:p>
        </p:txBody>
      </p:sp>
      <p:pic>
        <p:nvPicPr>
          <p:cNvPr id="49163" name="Picture 11" descr="logo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2413" y="5978525"/>
            <a:ext cx="2030412" cy="43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165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527925" y="6548438"/>
            <a:ext cx="647700" cy="18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800">
                <a:solidFill>
                  <a:schemeClr val="tx2"/>
                </a:solidFill>
              </a:defRPr>
            </a:lvl1pPr>
          </a:lstStyle>
          <a:p>
            <a:fld id="{5E723FD3-F48E-43C2-8F1F-52618DF1FB4C}" type="datetime1">
              <a:rPr lang="nl-NL" altLang="en-US"/>
              <a:pPr/>
              <a:t>16-11-2015</a:t>
            </a:fld>
            <a:endParaRPr lang="nl-NL" altLang="en-US"/>
          </a:p>
        </p:txBody>
      </p:sp>
      <p:sp>
        <p:nvSpPr>
          <p:cNvPr id="49167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1188" y="1600200"/>
            <a:ext cx="7993062" cy="4138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 smtClean="0"/>
              <a:t>Click to edit Master text styles</a:t>
            </a:r>
          </a:p>
          <a:p>
            <a:pPr lvl="1"/>
            <a:r>
              <a:rPr lang="nl-NL" altLang="en-US" smtClean="0"/>
              <a:t>Second level</a:t>
            </a:r>
          </a:p>
          <a:p>
            <a:pPr lvl="2"/>
            <a:r>
              <a:rPr lang="nl-NL" altLang="en-US" smtClean="0"/>
              <a:t>Third level</a:t>
            </a:r>
          </a:p>
          <a:p>
            <a:pPr lvl="3"/>
            <a:r>
              <a:rPr lang="nl-NL" altLang="en-US" smtClean="0"/>
              <a:t>Fourth level</a:t>
            </a:r>
          </a:p>
          <a:p>
            <a:pPr lvl="4"/>
            <a:r>
              <a:rPr lang="nl-NL" alt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hf hdr="0"/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itchFamily="34" charset="0"/>
        </a:defRPr>
      </a:lvl9pPr>
    </p:titleStyle>
    <p:bodyStyle>
      <a:lvl1pPr marL="268288" indent="-268288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534988" indent="-265113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200" b="1">
          <a:solidFill>
            <a:schemeClr val="tx1"/>
          </a:solidFill>
          <a:latin typeface="+mn-lt"/>
        </a:defRPr>
      </a:lvl2pPr>
      <a:lvl3pPr marL="814388" indent="-277813" algn="l" rtl="0" fontAlgn="base">
        <a:spcBef>
          <a:spcPct val="20000"/>
        </a:spcBef>
        <a:spcAft>
          <a:spcPct val="0"/>
        </a:spcAft>
        <a:buClr>
          <a:schemeClr val="tx1"/>
        </a:buClr>
        <a:buFont typeface="Arial" pitchFamily="34" charset="0"/>
        <a:buChar char="−"/>
        <a:defRPr sz="2200" b="1">
          <a:solidFill>
            <a:schemeClr val="tx1"/>
          </a:solidFill>
          <a:latin typeface="+mn-lt"/>
        </a:defRPr>
      </a:lvl3pPr>
      <a:lvl4pPr marL="1069975" indent="-2540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Arial" pitchFamily="34" charset="0"/>
        <a:buChar char="−"/>
        <a:defRPr sz="2200" b="1">
          <a:solidFill>
            <a:schemeClr val="tx1"/>
          </a:solidFill>
          <a:latin typeface="+mn-lt"/>
        </a:defRPr>
      </a:lvl4pPr>
      <a:lvl5pPr marL="1349375" indent="-277813" algn="l" rtl="0" fontAlgn="base">
        <a:spcBef>
          <a:spcPct val="20000"/>
        </a:spcBef>
        <a:spcAft>
          <a:spcPct val="0"/>
        </a:spcAft>
        <a:buClr>
          <a:schemeClr val="tx1"/>
        </a:buClr>
        <a:buFont typeface="Arial" pitchFamily="34" charset="0"/>
        <a:buChar char="−"/>
        <a:defRPr sz="2200" b="1">
          <a:solidFill>
            <a:schemeClr val="tx1"/>
          </a:solidFill>
          <a:latin typeface="+mn-lt"/>
        </a:defRPr>
      </a:lvl5pPr>
      <a:lvl6pPr marL="1806575" indent="-277813" algn="l" rtl="0" fontAlgn="base">
        <a:spcBef>
          <a:spcPct val="20000"/>
        </a:spcBef>
        <a:spcAft>
          <a:spcPct val="0"/>
        </a:spcAft>
        <a:buClr>
          <a:schemeClr val="tx1"/>
        </a:buClr>
        <a:buFont typeface="Arial" pitchFamily="34" charset="0"/>
        <a:buChar char="−"/>
        <a:defRPr sz="2200" b="1">
          <a:solidFill>
            <a:schemeClr val="tx1"/>
          </a:solidFill>
          <a:latin typeface="+mn-lt"/>
        </a:defRPr>
      </a:lvl6pPr>
      <a:lvl7pPr marL="2263775" indent="-277813" algn="l" rtl="0" fontAlgn="base">
        <a:spcBef>
          <a:spcPct val="20000"/>
        </a:spcBef>
        <a:spcAft>
          <a:spcPct val="0"/>
        </a:spcAft>
        <a:buClr>
          <a:schemeClr val="tx1"/>
        </a:buClr>
        <a:buFont typeface="Arial" pitchFamily="34" charset="0"/>
        <a:buChar char="−"/>
        <a:defRPr sz="2200" b="1">
          <a:solidFill>
            <a:schemeClr val="tx1"/>
          </a:solidFill>
          <a:latin typeface="+mn-lt"/>
        </a:defRPr>
      </a:lvl7pPr>
      <a:lvl8pPr marL="2720975" indent="-277813" algn="l" rtl="0" fontAlgn="base">
        <a:spcBef>
          <a:spcPct val="20000"/>
        </a:spcBef>
        <a:spcAft>
          <a:spcPct val="0"/>
        </a:spcAft>
        <a:buClr>
          <a:schemeClr val="tx1"/>
        </a:buClr>
        <a:buFont typeface="Arial" pitchFamily="34" charset="0"/>
        <a:buChar char="−"/>
        <a:defRPr sz="2200" b="1">
          <a:solidFill>
            <a:schemeClr val="tx1"/>
          </a:solidFill>
          <a:latin typeface="+mn-lt"/>
        </a:defRPr>
      </a:lvl8pPr>
      <a:lvl9pPr marL="3178175" indent="-277813" algn="l" rtl="0" fontAlgn="base">
        <a:spcBef>
          <a:spcPct val="20000"/>
        </a:spcBef>
        <a:spcAft>
          <a:spcPct val="0"/>
        </a:spcAft>
        <a:buClr>
          <a:schemeClr val="tx1"/>
        </a:buClr>
        <a:buFont typeface="Arial" pitchFamily="34" charset="0"/>
        <a:buChar char="−"/>
        <a:defRPr sz="22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149" name="Picture 13" descr="blue bar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82075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9138" name="Picture 2" descr="date bar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6408738"/>
            <a:ext cx="2124075" cy="44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914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611188" y="215900"/>
            <a:ext cx="8024812" cy="922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 smtClean="0"/>
              <a:t>Click to edit Master title style</a:t>
            </a:r>
          </a:p>
        </p:txBody>
      </p:sp>
      <p:sp>
        <p:nvSpPr>
          <p:cNvPr id="2191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79388" y="6548438"/>
            <a:ext cx="3598862" cy="18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r>
              <a:rPr lang="nl-NL" altLang="en-US"/>
              <a:t>/ name of department</a:t>
            </a:r>
          </a:p>
        </p:txBody>
      </p:sp>
      <p:sp>
        <p:nvSpPr>
          <p:cNvPr id="2191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43888" y="6548438"/>
            <a:ext cx="609600" cy="18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800">
                <a:solidFill>
                  <a:schemeClr val="tx2"/>
                </a:solidFill>
              </a:defRPr>
            </a:lvl1pPr>
          </a:lstStyle>
          <a:p>
            <a:r>
              <a:rPr lang="nl-NL" altLang="en-US"/>
              <a:t>PAGE </a:t>
            </a:r>
            <a:fld id="{71A319E4-8E56-4C4C-B561-65278794042F}" type="slidenum">
              <a:rPr lang="nl-NL" altLang="en-US"/>
              <a:pPr/>
              <a:t>‹#›</a:t>
            </a:fld>
            <a:endParaRPr lang="nl-NL" altLang="en-US"/>
          </a:p>
        </p:txBody>
      </p:sp>
      <p:pic>
        <p:nvPicPr>
          <p:cNvPr id="219143" name="Picture 7" descr="logo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2413" y="5978525"/>
            <a:ext cx="2030412" cy="43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9144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527925" y="6548438"/>
            <a:ext cx="647700" cy="18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800">
                <a:solidFill>
                  <a:schemeClr val="tx2"/>
                </a:solidFill>
              </a:defRPr>
            </a:lvl1pPr>
          </a:lstStyle>
          <a:p>
            <a:fld id="{11BBC403-C580-4B42-AFBC-97871F4F5A06}" type="datetime1">
              <a:rPr lang="nl-NL" altLang="en-US"/>
              <a:pPr/>
              <a:t>16-11-2015</a:t>
            </a:fld>
            <a:endParaRPr lang="nl-NL" altLang="en-US"/>
          </a:p>
        </p:txBody>
      </p:sp>
      <p:sp>
        <p:nvSpPr>
          <p:cNvPr id="219145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1188" y="1600200"/>
            <a:ext cx="7993062" cy="4138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 smtClean="0"/>
              <a:t>Click to edit Master text styles</a:t>
            </a:r>
          </a:p>
          <a:p>
            <a:pPr lvl="1"/>
            <a:r>
              <a:rPr lang="nl-NL" altLang="en-US" smtClean="0"/>
              <a:t>Second level</a:t>
            </a:r>
          </a:p>
          <a:p>
            <a:pPr lvl="2"/>
            <a:r>
              <a:rPr lang="nl-NL" altLang="en-US" smtClean="0"/>
              <a:t>Third level</a:t>
            </a:r>
          </a:p>
          <a:p>
            <a:pPr lvl="3"/>
            <a:r>
              <a:rPr lang="nl-NL" altLang="en-US" smtClean="0"/>
              <a:t>Fourth level</a:t>
            </a:r>
          </a:p>
          <a:p>
            <a:pPr lvl="4"/>
            <a:r>
              <a:rPr lang="nl-NL" alt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hf hdr="0"/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itchFamily="34" charset="0"/>
        </a:defRPr>
      </a:lvl9pPr>
    </p:titleStyle>
    <p:bodyStyle>
      <a:lvl1pPr marL="268288" indent="-268288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534988" indent="-265113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200" b="1">
          <a:solidFill>
            <a:schemeClr val="tx1"/>
          </a:solidFill>
          <a:latin typeface="+mn-lt"/>
        </a:defRPr>
      </a:lvl2pPr>
      <a:lvl3pPr marL="814388" indent="-277813" algn="l" rtl="0" fontAlgn="base">
        <a:spcBef>
          <a:spcPct val="20000"/>
        </a:spcBef>
        <a:spcAft>
          <a:spcPct val="0"/>
        </a:spcAft>
        <a:buClr>
          <a:schemeClr val="tx1"/>
        </a:buClr>
        <a:buFont typeface="Arial" pitchFamily="34" charset="0"/>
        <a:buChar char="−"/>
        <a:defRPr sz="2200" b="1">
          <a:solidFill>
            <a:schemeClr val="tx1"/>
          </a:solidFill>
          <a:latin typeface="+mn-lt"/>
        </a:defRPr>
      </a:lvl3pPr>
      <a:lvl4pPr marL="1069975" indent="-2540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Arial" pitchFamily="34" charset="0"/>
        <a:buChar char="−"/>
        <a:defRPr sz="2200" b="1">
          <a:solidFill>
            <a:schemeClr val="tx1"/>
          </a:solidFill>
          <a:latin typeface="+mn-lt"/>
        </a:defRPr>
      </a:lvl4pPr>
      <a:lvl5pPr marL="1349375" indent="-277813" algn="l" rtl="0" fontAlgn="base">
        <a:spcBef>
          <a:spcPct val="20000"/>
        </a:spcBef>
        <a:spcAft>
          <a:spcPct val="0"/>
        </a:spcAft>
        <a:buClr>
          <a:schemeClr val="tx1"/>
        </a:buClr>
        <a:buFont typeface="Arial" pitchFamily="34" charset="0"/>
        <a:buChar char="−"/>
        <a:defRPr sz="2200" b="1">
          <a:solidFill>
            <a:schemeClr val="tx1"/>
          </a:solidFill>
          <a:latin typeface="+mn-lt"/>
        </a:defRPr>
      </a:lvl5pPr>
      <a:lvl6pPr marL="1806575" indent="-277813" algn="l" rtl="0" fontAlgn="base">
        <a:spcBef>
          <a:spcPct val="20000"/>
        </a:spcBef>
        <a:spcAft>
          <a:spcPct val="0"/>
        </a:spcAft>
        <a:buClr>
          <a:schemeClr val="tx1"/>
        </a:buClr>
        <a:buFont typeface="Arial" pitchFamily="34" charset="0"/>
        <a:buChar char="−"/>
        <a:defRPr sz="2200" b="1">
          <a:solidFill>
            <a:schemeClr val="tx1"/>
          </a:solidFill>
          <a:latin typeface="+mn-lt"/>
        </a:defRPr>
      </a:lvl6pPr>
      <a:lvl7pPr marL="2263775" indent="-277813" algn="l" rtl="0" fontAlgn="base">
        <a:spcBef>
          <a:spcPct val="20000"/>
        </a:spcBef>
        <a:spcAft>
          <a:spcPct val="0"/>
        </a:spcAft>
        <a:buClr>
          <a:schemeClr val="tx1"/>
        </a:buClr>
        <a:buFont typeface="Arial" pitchFamily="34" charset="0"/>
        <a:buChar char="−"/>
        <a:defRPr sz="2200" b="1">
          <a:solidFill>
            <a:schemeClr val="tx1"/>
          </a:solidFill>
          <a:latin typeface="+mn-lt"/>
        </a:defRPr>
      </a:lvl7pPr>
      <a:lvl8pPr marL="2720975" indent="-277813" algn="l" rtl="0" fontAlgn="base">
        <a:spcBef>
          <a:spcPct val="20000"/>
        </a:spcBef>
        <a:spcAft>
          <a:spcPct val="0"/>
        </a:spcAft>
        <a:buClr>
          <a:schemeClr val="tx1"/>
        </a:buClr>
        <a:buFont typeface="Arial" pitchFamily="34" charset="0"/>
        <a:buChar char="−"/>
        <a:defRPr sz="2200" b="1">
          <a:solidFill>
            <a:schemeClr val="tx1"/>
          </a:solidFill>
          <a:latin typeface="+mn-lt"/>
        </a:defRPr>
      </a:lvl8pPr>
      <a:lvl9pPr marL="3178175" indent="-277813" algn="l" rtl="0" fontAlgn="base">
        <a:spcBef>
          <a:spcPct val="20000"/>
        </a:spcBef>
        <a:spcAft>
          <a:spcPct val="0"/>
        </a:spcAft>
        <a:buClr>
          <a:schemeClr val="tx1"/>
        </a:buClr>
        <a:buFont typeface="Arial" pitchFamily="34" charset="0"/>
        <a:buChar char="−"/>
        <a:defRPr sz="22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447800"/>
            <a:ext cx="5713412" cy="1428750"/>
          </a:xfrm>
        </p:spPr>
        <p:txBody>
          <a:bodyPr/>
          <a:lstStyle/>
          <a:p>
            <a:pPr algn="ctr"/>
            <a:r>
              <a:rPr lang="en-US" sz="2800" i="1" dirty="0" smtClean="0">
                <a:effectLst/>
              </a:rPr>
              <a:t>Strategies for Handling </a:t>
            </a:r>
            <a:r>
              <a:rPr lang="en-US" sz="2800" i="1" dirty="0"/>
              <a:t>M</a:t>
            </a:r>
            <a:r>
              <a:rPr lang="en-US" sz="2800" i="1" dirty="0" smtClean="0">
                <a:effectLst/>
              </a:rPr>
              <a:t>issing </a:t>
            </a:r>
            <a:r>
              <a:rPr lang="en-US" sz="2800" i="1" dirty="0"/>
              <a:t>O</a:t>
            </a:r>
            <a:r>
              <a:rPr lang="en-US" sz="2800" i="1" dirty="0" smtClean="0">
                <a:effectLst/>
              </a:rPr>
              <a:t>utcomes in Longitudinal Questionnaire Data</a:t>
            </a:r>
            <a:r>
              <a:rPr lang="en-US" b="0" dirty="0"/>
              <a:t/>
            </a:r>
            <a:br>
              <a:rPr lang="en-US" b="0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1188" y="3810000"/>
            <a:ext cx="5113337" cy="1617663"/>
          </a:xfrm>
        </p:spPr>
        <p:txBody>
          <a:bodyPr/>
          <a:lstStyle/>
          <a:p>
            <a:pPr algn="ctr">
              <a:defRPr/>
            </a:pPr>
            <a:r>
              <a:rPr lang="en-US" dirty="0" err="1">
                <a:latin typeface="+mj-lt"/>
              </a:rPr>
              <a:t>Nazanin</a:t>
            </a:r>
            <a:r>
              <a:rPr lang="en-US" dirty="0">
                <a:latin typeface="+mj-lt"/>
              </a:rPr>
              <a:t> Nooraee</a:t>
            </a:r>
          </a:p>
          <a:p>
            <a:pPr algn="ctr">
              <a:defRPr/>
            </a:pPr>
            <a:r>
              <a:rPr lang="en-US" dirty="0" smtClean="0">
                <a:latin typeface="+mj-lt"/>
              </a:rPr>
              <a:t>Post-Doctoral Fellow </a:t>
            </a:r>
            <a:r>
              <a:rPr lang="en-US" dirty="0">
                <a:latin typeface="+mj-lt"/>
              </a:rPr>
              <a:t>in </a:t>
            </a:r>
            <a:r>
              <a:rPr lang="en-US" dirty="0" smtClean="0">
                <a:latin typeface="+mj-lt"/>
              </a:rPr>
              <a:t>Statistics</a:t>
            </a:r>
          </a:p>
          <a:p>
            <a:pPr algn="ctr">
              <a:defRPr/>
            </a:pPr>
            <a:endParaRPr lang="en-US" sz="1200" dirty="0">
              <a:latin typeface="+mj-lt"/>
            </a:endParaRPr>
          </a:p>
          <a:p>
            <a:pPr algn="ctr">
              <a:defRPr/>
            </a:pPr>
            <a:r>
              <a:rPr lang="en-US" sz="1100" dirty="0" smtClean="0">
                <a:latin typeface="+mj-lt"/>
              </a:rPr>
              <a:t>4</a:t>
            </a:r>
            <a:r>
              <a:rPr lang="en-US" sz="1100" baseline="30000" dirty="0" smtClean="0">
                <a:latin typeface="+mj-lt"/>
              </a:rPr>
              <a:t>th</a:t>
            </a:r>
            <a:r>
              <a:rPr lang="en-US" sz="1100" dirty="0">
                <a:latin typeface="+mj-lt"/>
              </a:rPr>
              <a:t> International Conference </a:t>
            </a:r>
            <a:r>
              <a:rPr lang="en-US" sz="1100" dirty="0" smtClean="0">
                <a:latin typeface="+mj-lt"/>
              </a:rPr>
              <a:t>on Biometrics </a:t>
            </a:r>
            <a:r>
              <a:rPr lang="en-US" sz="1100" dirty="0">
                <a:latin typeface="+mj-lt"/>
              </a:rPr>
              <a:t>&amp; </a:t>
            </a:r>
            <a:r>
              <a:rPr lang="en-US" sz="1100" dirty="0" smtClean="0">
                <a:latin typeface="+mj-lt"/>
              </a:rPr>
              <a:t>Biostatistics</a:t>
            </a:r>
          </a:p>
          <a:p>
            <a:pPr algn="ctr">
              <a:defRPr/>
            </a:pPr>
            <a:r>
              <a:rPr lang="en-US" sz="1100" dirty="0" smtClean="0">
                <a:latin typeface="+mj-lt"/>
              </a:rPr>
              <a:t>November 16 -</a:t>
            </a:r>
            <a:r>
              <a:rPr lang="en-US" sz="1100" dirty="0">
                <a:latin typeface="+mj-lt"/>
              </a:rPr>
              <a:t>18, 2015 </a:t>
            </a:r>
            <a:endParaRPr lang="en-US" sz="1100" dirty="0" smtClean="0">
              <a:latin typeface="+mj-lt"/>
            </a:endParaRPr>
          </a:p>
          <a:p>
            <a:pPr algn="ctr">
              <a:defRPr/>
            </a:pPr>
            <a:r>
              <a:rPr lang="en-US" sz="1100" dirty="0" smtClean="0">
                <a:latin typeface="+mj-lt"/>
              </a:rPr>
              <a:t>San </a:t>
            </a:r>
            <a:r>
              <a:rPr lang="en-US" sz="1100" dirty="0">
                <a:latin typeface="+mj-lt"/>
              </a:rPr>
              <a:t>Antonio, </a:t>
            </a:r>
            <a:r>
              <a:rPr lang="en-US" sz="1100" dirty="0" smtClean="0">
                <a:latin typeface="+mj-lt"/>
              </a:rPr>
              <a:t>USA</a:t>
            </a:r>
            <a:endParaRPr lang="en-US" sz="1100" dirty="0">
              <a:latin typeface="+mj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410200" y="6553200"/>
            <a:ext cx="1981200" cy="228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221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Background 	</a:t>
            </a:r>
          </a:p>
          <a:p>
            <a:endParaRPr lang="en-US" dirty="0"/>
          </a:p>
          <a:p>
            <a:r>
              <a:rPr lang="en-US" dirty="0" smtClean="0"/>
              <a:t>Missing </a:t>
            </a:r>
            <a:r>
              <a:rPr lang="en-US" dirty="0"/>
              <a:t>data methods for </a:t>
            </a:r>
            <a:r>
              <a:rPr lang="en-US" dirty="0" smtClean="0"/>
              <a:t>questionnaire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Simulation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Results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Conclusion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en-US" smtClean="0"/>
              <a:t> 4</a:t>
            </a:r>
            <a:r>
              <a:rPr lang="en-US" baseline="30000" smtClean="0"/>
              <a:t>th</a:t>
            </a:r>
            <a:r>
              <a:rPr lang="en-US" smtClean="0"/>
              <a:t> International Conference on Biometrics &amp; Biostatistics</a:t>
            </a:r>
          </a:p>
          <a:p>
            <a:pPr algn="ctr"/>
            <a:r>
              <a:rPr lang="it-IT" sz="900" smtClean="0"/>
              <a:t>November 16-18, 2015 San Antonio</a:t>
            </a:r>
          </a:p>
          <a:p>
            <a:endParaRPr lang="nl-NL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nl-NL" altLang="en-US" smtClean="0"/>
              <a:t>Page </a:t>
            </a:r>
            <a:fld id="{52D3B5A4-715A-4897-8BC8-E534785F9B95}" type="slidenum">
              <a:rPr lang="nl-NL" altLang="en-US" smtClean="0"/>
              <a:pPr/>
              <a:t>1</a:t>
            </a:fld>
            <a:endParaRPr lang="nl-NL" altLang="en-US" dirty="0"/>
          </a:p>
        </p:txBody>
      </p:sp>
    </p:spTree>
    <p:extLst>
      <p:ext uri="{BB962C8B-B14F-4D97-AF65-F5344CB8AC3E}">
        <p14:creationId xmlns:p14="http://schemas.microsoft.com/office/powerpoint/2010/main" val="1424595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Background: Importance of Missing Data Methods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Missingness is a pervasive </a:t>
            </a:r>
            <a:r>
              <a:rPr lang="en-US" altLang="en-US" dirty="0"/>
              <a:t>issue in research </a:t>
            </a:r>
            <a:r>
              <a:rPr lang="en-US" altLang="en-US" sz="3400" dirty="0"/>
              <a:t>	</a:t>
            </a:r>
            <a:endParaRPr lang="en-US" altLang="en-US" sz="2800" dirty="0"/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b="0" dirty="0"/>
              <a:t>Mistake in input information: typo,…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b="0" dirty="0" smtClean="0"/>
              <a:t>Drop </a:t>
            </a:r>
            <a:r>
              <a:rPr lang="en-US" altLang="en-US" b="0" dirty="0"/>
              <a:t>out subjects before completing </a:t>
            </a:r>
            <a:r>
              <a:rPr lang="en-US" altLang="en-US" b="0" dirty="0" smtClean="0"/>
              <a:t>longitudinal survey</a:t>
            </a:r>
            <a:r>
              <a:rPr lang="en-US" altLang="en-US" b="0" dirty="0"/>
              <a:t>,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b="0" dirty="0"/>
              <a:t>Unanswered questions in </a:t>
            </a:r>
            <a:r>
              <a:rPr lang="en-US" altLang="en-US" b="0" dirty="0" smtClean="0"/>
              <a:t>questionnaire</a:t>
            </a:r>
          </a:p>
          <a:p>
            <a:pPr marL="282575" lvl="1" indent="-282575"/>
            <a:endParaRPr lang="en-GB" altLang="en-US" sz="2400" dirty="0" smtClean="0"/>
          </a:p>
          <a:p>
            <a:pPr marL="282575" lvl="1" indent="-282575"/>
            <a:r>
              <a:rPr lang="en-GB" altLang="en-US" sz="2400" dirty="0"/>
              <a:t>Potential source of bias</a:t>
            </a:r>
            <a:endParaRPr lang="en-US" altLang="en-US" sz="2400" dirty="0"/>
          </a:p>
          <a:p>
            <a:pPr marL="282575" lvl="1" indent="-282575"/>
            <a:endParaRPr lang="en-GB" altLang="en-US" sz="2400" dirty="0" smtClean="0"/>
          </a:p>
          <a:p>
            <a:pPr marL="282575" lvl="1" indent="-282575"/>
            <a:r>
              <a:rPr lang="en-GB" altLang="en-US" sz="2400" dirty="0" smtClean="0"/>
              <a:t>Reduction of power due to reduced sample size</a:t>
            </a:r>
            <a:endParaRPr lang="en-US" altLang="en-US" sz="24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en-US" dirty="0" smtClean="0"/>
              <a:t> 4</a:t>
            </a:r>
            <a:r>
              <a:rPr lang="en-US" baseline="30000" dirty="0" smtClean="0"/>
              <a:t>th</a:t>
            </a:r>
            <a:r>
              <a:rPr lang="en-US" dirty="0" smtClean="0"/>
              <a:t> International Conference on Biometrics &amp; Biostatistics</a:t>
            </a:r>
          </a:p>
          <a:p>
            <a:pPr algn="ctr"/>
            <a:r>
              <a:rPr lang="it-IT" sz="900" smtClean="0"/>
              <a:t>November 16-18, 2015 San Antonio</a:t>
            </a:r>
          </a:p>
          <a:p>
            <a:endParaRPr lang="nl-NL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nl-NL" altLang="en-US" dirty="0" smtClean="0"/>
              <a:t>Page </a:t>
            </a:r>
            <a:fld id="{52D3B5A4-715A-4897-8BC8-E534785F9B95}" type="slidenum">
              <a:rPr lang="nl-NL" altLang="en-US" smtClean="0"/>
              <a:pPr/>
              <a:t>2</a:t>
            </a:fld>
            <a:endParaRPr lang="nl-NL" altLang="en-US" dirty="0"/>
          </a:p>
        </p:txBody>
      </p:sp>
    </p:spTree>
    <p:extLst>
      <p:ext uri="{BB962C8B-B14F-4D97-AF65-F5344CB8AC3E}">
        <p14:creationId xmlns:p14="http://schemas.microsoft.com/office/powerpoint/2010/main" val="1485991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</a:t>
            </a:r>
            <a:r>
              <a:rPr lang="en-US" dirty="0" smtClean="0"/>
              <a:t>Missingness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188" y="1600200"/>
            <a:ext cx="7770812" cy="3959225"/>
          </a:xfrm>
        </p:spPr>
        <p:txBody>
          <a:bodyPr/>
          <a:lstStyle/>
          <a:p>
            <a:pPr marL="531813" indent="-342900" algn="just">
              <a:lnSpc>
                <a:spcPct val="90000"/>
              </a:lnSpc>
            </a:pPr>
            <a:r>
              <a:rPr lang="nl-NL" altLang="en-US" dirty="0" smtClean="0"/>
              <a:t>Missing </a:t>
            </a:r>
            <a:r>
              <a:rPr lang="nl-NL" altLang="en-US" dirty="0"/>
              <a:t>Completely At Random (MCAR</a:t>
            </a:r>
            <a:r>
              <a:rPr lang="nl-NL" altLang="en-US" dirty="0" smtClean="0"/>
              <a:t>) :</a:t>
            </a:r>
          </a:p>
          <a:p>
            <a:pPr marL="968375" lvl="1" indent="-511175" algn="just">
              <a:lnSpc>
                <a:spcPct val="90000"/>
              </a:lnSpc>
              <a:buNone/>
            </a:pPr>
            <a:r>
              <a:rPr lang="en-US" altLang="en-US" dirty="0"/>
              <a:t>	</a:t>
            </a:r>
            <a:r>
              <a:rPr lang="en-US" altLang="en-US" dirty="0" smtClean="0"/>
              <a:t>The </a:t>
            </a:r>
            <a:r>
              <a:rPr lang="en-US" altLang="en-US" dirty="0"/>
              <a:t>probability that an item is missing is related to neither predictors nor other items. </a:t>
            </a:r>
            <a:endParaRPr lang="nl-NL" altLang="en-US" dirty="0"/>
          </a:p>
          <a:p>
            <a:pPr marL="531813" indent="-342900" algn="just">
              <a:lnSpc>
                <a:spcPct val="90000"/>
              </a:lnSpc>
            </a:pPr>
            <a:endParaRPr lang="fa-IR" altLang="en-US" dirty="0" smtClean="0"/>
          </a:p>
          <a:p>
            <a:pPr marL="531813" indent="-342900" algn="just">
              <a:lnSpc>
                <a:spcPct val="90000"/>
              </a:lnSpc>
            </a:pPr>
            <a:r>
              <a:rPr lang="nl-NL" altLang="en-US" dirty="0" smtClean="0"/>
              <a:t>Missing </a:t>
            </a:r>
            <a:r>
              <a:rPr lang="nl-NL" altLang="en-US" dirty="0"/>
              <a:t>At Random (MAR</a:t>
            </a:r>
            <a:r>
              <a:rPr lang="nl-NL" altLang="en-US" dirty="0" smtClean="0"/>
              <a:t>): </a:t>
            </a:r>
          </a:p>
          <a:p>
            <a:pPr marL="968375" lvl="1" indent="-511175" algn="just">
              <a:lnSpc>
                <a:spcPct val="90000"/>
              </a:lnSpc>
              <a:buNone/>
            </a:pPr>
            <a:r>
              <a:rPr lang="en-US" altLang="en-US" dirty="0" smtClean="0"/>
              <a:t>	The </a:t>
            </a:r>
            <a:r>
              <a:rPr lang="en-US" altLang="en-US" dirty="0"/>
              <a:t>probability that an item is missing is related only to the observed data. </a:t>
            </a:r>
            <a:endParaRPr lang="nl-NL" altLang="en-US" dirty="0"/>
          </a:p>
          <a:p>
            <a:pPr marL="531813" indent="-342900" algn="just">
              <a:lnSpc>
                <a:spcPct val="90000"/>
              </a:lnSpc>
            </a:pPr>
            <a:endParaRPr lang="nl-NL" altLang="en-US" dirty="0" smtClean="0"/>
          </a:p>
          <a:p>
            <a:pPr marL="531813" indent="-342900" algn="just">
              <a:lnSpc>
                <a:spcPct val="90000"/>
              </a:lnSpc>
            </a:pPr>
            <a:r>
              <a:rPr lang="nl-NL" altLang="en-US" dirty="0" smtClean="0"/>
              <a:t>Missing </a:t>
            </a:r>
            <a:r>
              <a:rPr lang="nl-NL" altLang="en-US" dirty="0" err="1"/>
              <a:t>Not</a:t>
            </a:r>
            <a:r>
              <a:rPr lang="nl-NL" altLang="en-US" dirty="0"/>
              <a:t> At Random (MNAR): </a:t>
            </a:r>
            <a:endParaRPr lang="nl-NL" altLang="en-US" dirty="0" smtClean="0"/>
          </a:p>
          <a:p>
            <a:pPr marL="914400" lvl="1" indent="-457200" algn="just">
              <a:lnSpc>
                <a:spcPct val="90000"/>
              </a:lnSpc>
              <a:buNone/>
            </a:pPr>
            <a:r>
              <a:rPr lang="en-US" altLang="en-US" dirty="0" smtClean="0"/>
              <a:t>	The </a:t>
            </a:r>
            <a:r>
              <a:rPr lang="en-US" altLang="en-US" dirty="0"/>
              <a:t>probability that an item is missing is related to the (unknown) value of the unobserved data and observed </a:t>
            </a:r>
            <a:r>
              <a:rPr lang="en-US" altLang="en-US" dirty="0" smtClean="0"/>
              <a:t>data</a:t>
            </a:r>
            <a:endParaRPr lang="en-US" altLang="en-US" dirty="0"/>
          </a:p>
          <a:p>
            <a:pPr marL="0" indent="0" algn="just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en-US" dirty="0" smtClean="0"/>
              <a:t> 4</a:t>
            </a:r>
            <a:r>
              <a:rPr lang="en-US" baseline="30000" dirty="0" smtClean="0"/>
              <a:t>th</a:t>
            </a:r>
            <a:r>
              <a:rPr lang="en-US" dirty="0" smtClean="0"/>
              <a:t> International Conference on Biometrics &amp; Biostatistics</a:t>
            </a:r>
          </a:p>
          <a:p>
            <a:pPr algn="ctr"/>
            <a:r>
              <a:rPr lang="it-IT" sz="900" dirty="0" smtClean="0"/>
              <a:t>November 16-18, 2015 San Antonio</a:t>
            </a:r>
          </a:p>
          <a:p>
            <a:endParaRPr lang="nl-NL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nl-NL" altLang="en-US" smtClean="0"/>
              <a:t>Page </a:t>
            </a:r>
            <a:fld id="{52D3B5A4-715A-4897-8BC8-E534785F9B95}" type="slidenum">
              <a:rPr lang="nl-NL" altLang="en-US" smtClean="0"/>
              <a:pPr/>
              <a:t>3</a:t>
            </a:fld>
            <a:endParaRPr lang="nl-NL" altLang="en-US" dirty="0"/>
          </a:p>
        </p:txBody>
      </p:sp>
    </p:spTree>
    <p:extLst>
      <p:ext uri="{BB962C8B-B14F-4D97-AF65-F5344CB8AC3E}">
        <p14:creationId xmlns:p14="http://schemas.microsoft.com/office/powerpoint/2010/main" val="4174910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 for Handling Missing Data in Longitudinal Settings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188" y="1295400"/>
            <a:ext cx="7994650" cy="3959225"/>
          </a:xfrm>
        </p:spPr>
        <p:txBody>
          <a:bodyPr/>
          <a:lstStyle/>
          <a:p>
            <a:pPr marL="285750" indent="-285750"/>
            <a:r>
              <a:rPr lang="en-US" altLang="en-US" dirty="0"/>
              <a:t>Complete case </a:t>
            </a:r>
            <a:r>
              <a:rPr lang="en-US" altLang="en-US" dirty="0" smtClean="0"/>
              <a:t>analysis </a:t>
            </a:r>
          </a:p>
          <a:p>
            <a:r>
              <a:rPr lang="en-US" altLang="en-US" dirty="0" smtClean="0"/>
              <a:t>Imputation</a:t>
            </a:r>
            <a:endParaRPr lang="en-US" altLang="en-US" dirty="0"/>
          </a:p>
          <a:p>
            <a:pPr lvl="1"/>
            <a:r>
              <a:rPr lang="en-US" altLang="en-US" dirty="0"/>
              <a:t>Single imputation: </a:t>
            </a:r>
          </a:p>
          <a:p>
            <a:pPr lvl="2"/>
            <a:r>
              <a:rPr lang="en-GB" altLang="en-US" sz="1800" b="0" dirty="0"/>
              <a:t>Mean imputation, </a:t>
            </a:r>
          </a:p>
          <a:p>
            <a:pPr lvl="2"/>
            <a:r>
              <a:rPr lang="en-GB" altLang="en-US" sz="1800" b="0" dirty="0" smtClean="0"/>
              <a:t>Individual </a:t>
            </a:r>
            <a:r>
              <a:rPr lang="en-GB" altLang="en-US" sz="1800" b="0" dirty="0" smtClean="0"/>
              <a:t>imputation, …</a:t>
            </a:r>
            <a:endParaRPr lang="en-GB" altLang="en-US" sz="1800" b="0" dirty="0"/>
          </a:p>
          <a:p>
            <a:pPr lvl="1"/>
            <a:r>
              <a:rPr lang="en-US" altLang="en-US" dirty="0" smtClean="0"/>
              <a:t>Multiple Imputation </a:t>
            </a:r>
            <a:r>
              <a:rPr lang="en-US" altLang="en-US" dirty="0"/>
              <a:t>(MI): </a:t>
            </a:r>
          </a:p>
          <a:p>
            <a:pPr lvl="2"/>
            <a:r>
              <a:rPr lang="en-US" altLang="en-US" sz="1800" b="0" dirty="0"/>
              <a:t>Joint </a:t>
            </a:r>
            <a:r>
              <a:rPr lang="en-US" altLang="en-US" sz="1800" b="0" dirty="0" smtClean="0"/>
              <a:t>Modeling, mainly with multivariate normal distribution(MVN)</a:t>
            </a:r>
            <a:endParaRPr lang="en-US" altLang="en-US" sz="1800" b="0" dirty="0"/>
          </a:p>
          <a:p>
            <a:pPr lvl="2"/>
            <a:r>
              <a:rPr lang="en-US" altLang="en-US" sz="1800" b="0" dirty="0"/>
              <a:t>Fully Conditional Specification (</a:t>
            </a:r>
            <a:r>
              <a:rPr lang="en-US" altLang="en-US" sz="1800" b="0" dirty="0" smtClean="0"/>
              <a:t>FCS)</a:t>
            </a:r>
          </a:p>
          <a:p>
            <a:pPr lvl="1"/>
            <a:r>
              <a:rPr lang="en-US" altLang="en-US" dirty="0" smtClean="0"/>
              <a:t>Ad hoc methods </a:t>
            </a:r>
          </a:p>
          <a:p>
            <a:pPr lvl="2"/>
            <a:r>
              <a:rPr lang="en-US" altLang="en-US" sz="1800" b="0" dirty="0" smtClean="0"/>
              <a:t>Predictive mean matching (PMM)</a:t>
            </a:r>
            <a:endParaRPr lang="en-US" altLang="en-US" dirty="0" smtClean="0"/>
          </a:p>
          <a:p>
            <a:r>
              <a:rPr lang="en-US" altLang="en-US" dirty="0" smtClean="0"/>
              <a:t>Maximum </a:t>
            </a:r>
            <a:r>
              <a:rPr lang="en-US" altLang="en-US" dirty="0" smtClean="0"/>
              <a:t>likelihood inference</a:t>
            </a:r>
          </a:p>
          <a:p>
            <a:r>
              <a:rPr lang="en-GB" altLang="en-US" dirty="0" smtClean="0"/>
              <a:t>Advanced statistical methods:</a:t>
            </a:r>
          </a:p>
          <a:p>
            <a:pPr lvl="1"/>
            <a:r>
              <a:rPr lang="en-GB" altLang="en-US" sz="1800" b="0" dirty="0" smtClean="0"/>
              <a:t>Selection models </a:t>
            </a:r>
          </a:p>
          <a:p>
            <a:pPr lvl="1"/>
            <a:r>
              <a:rPr lang="en-GB" altLang="en-US" sz="1800" b="0" dirty="0" smtClean="0"/>
              <a:t>Pattern mixture models </a:t>
            </a:r>
            <a:endParaRPr lang="en-US" altLang="en-US" sz="1800" b="0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en-US" dirty="0" smtClean="0"/>
              <a:t> 4</a:t>
            </a:r>
            <a:r>
              <a:rPr lang="en-US" baseline="30000" dirty="0" smtClean="0"/>
              <a:t>th</a:t>
            </a:r>
            <a:r>
              <a:rPr lang="en-US" dirty="0" smtClean="0"/>
              <a:t> International Conference on Biometrics &amp; Biostatistics</a:t>
            </a:r>
          </a:p>
          <a:p>
            <a:pPr algn="ctr"/>
            <a:r>
              <a:rPr lang="it-IT" sz="900" dirty="0" smtClean="0"/>
              <a:t>November 16-18, 2015 San Antonio</a:t>
            </a:r>
          </a:p>
          <a:p>
            <a:endParaRPr lang="nl-NL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nl-NL" altLang="en-US" smtClean="0"/>
              <a:t>Page </a:t>
            </a:r>
            <a:fld id="{52D3B5A4-715A-4897-8BC8-E534785F9B95}" type="slidenum">
              <a:rPr lang="nl-NL" altLang="en-US" smtClean="0"/>
              <a:pPr/>
              <a:t>4</a:t>
            </a:fld>
            <a:endParaRPr lang="nl-NL" altLang="en-US" dirty="0"/>
          </a:p>
        </p:txBody>
      </p:sp>
    </p:spTree>
    <p:extLst>
      <p:ext uri="{BB962C8B-B14F-4D97-AF65-F5344CB8AC3E}">
        <p14:creationId xmlns:p14="http://schemas.microsoft.com/office/powerpoint/2010/main" val="11537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Advantages and Limitations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8558303"/>
              </p:ext>
            </p:extLst>
          </p:nvPr>
        </p:nvGraphicFramePr>
        <p:xfrm>
          <a:off x="381000" y="1371600"/>
          <a:ext cx="8229600" cy="464820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999858"/>
                <a:gridCol w="1076770"/>
                <a:gridCol w="3076486"/>
                <a:gridCol w="3076486"/>
              </a:tblGrid>
              <a:tr h="391371"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2"/>
                          </a:solidFill>
                        </a:rPr>
                        <a:t>Method</a:t>
                      </a:r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2"/>
                          </a:solidFill>
                        </a:rPr>
                        <a:t>Advantage</a:t>
                      </a:r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400" dirty="0" smtClean="0">
                          <a:solidFill>
                            <a:schemeClr val="tx2"/>
                          </a:solidFill>
                        </a:rPr>
                        <a:t>Disadvantages</a:t>
                      </a:r>
                      <a:endParaRPr lang="en-US" altLang="en-US" sz="1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</a:tr>
              <a:tr h="482512">
                <a:tc rowSpan="2"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/>
                        <a:t>Complete</a:t>
                      </a:r>
                      <a:r>
                        <a:rPr lang="en-US" sz="1200" b="1" baseline="0" dirty="0" smtClean="0"/>
                        <a:t> case analysis</a:t>
                      </a:r>
                      <a:endParaRPr lang="en-US" sz="1200" b="1" dirty="0" smtClean="0"/>
                    </a:p>
                    <a:p>
                      <a:pPr algn="ctr"/>
                      <a:endParaRPr lang="en-US" sz="12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dirty="0" smtClean="0"/>
                        <a:t>Simple</a:t>
                      </a:r>
                      <a:r>
                        <a:rPr lang="en-US" altLang="en-US" sz="1200" baseline="0" dirty="0" smtClean="0"/>
                        <a:t> to apply</a:t>
                      </a:r>
                      <a:r>
                        <a:rPr lang="en-US" altLang="en-US" sz="1200" dirty="0" smtClean="0"/>
                        <a:t> 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dirty="0" smtClean="0"/>
                        <a:t>Reduce sample size, </a:t>
                      </a:r>
                      <a:r>
                        <a:rPr lang="en-US" sz="12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information loss, influence on precision and power</a:t>
                      </a:r>
                      <a:endParaRPr lang="en-US" sz="10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1371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dirty="0" smtClean="0"/>
                        <a:t>Valid under</a:t>
                      </a:r>
                      <a:r>
                        <a:rPr lang="en-US" altLang="en-US" sz="1200" baseline="0" dirty="0" smtClean="0"/>
                        <a:t> MCAR</a:t>
                      </a:r>
                      <a:endParaRPr lang="en-US" sz="12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dirty="0" smtClean="0"/>
                        <a:t>Biased results under MAR and MNAR</a:t>
                      </a:r>
                      <a:endParaRPr lang="en-US" sz="12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2512">
                <a:tc rowSpan="4"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Imputation</a:t>
                      </a:r>
                      <a:endParaRPr lang="en-US" sz="12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Single imputation</a:t>
                      </a:r>
                      <a:endParaRPr lang="en-US" sz="12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Unbiased under MCAR and MAR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aseline="0" dirty="0" smtClean="0"/>
                        <a:t>Underestimate standard error </a:t>
                      </a:r>
                      <a:endParaRPr lang="en-US" sz="12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8522">
                <a:tc v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Multiple</a:t>
                      </a:r>
                      <a:r>
                        <a:rPr lang="en-US" sz="1200" b="1" baseline="0" dirty="0" smtClean="0"/>
                        <a:t> imputation</a:t>
                      </a:r>
                      <a:endParaRPr lang="en-US" sz="12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Uses all available data 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en-US" sz="1200" dirty="0" smtClean="0"/>
                        <a:t>Requires some decisions</a:t>
                      </a:r>
                      <a:r>
                        <a:rPr lang="en-US" altLang="en-US" sz="1200" baseline="0" dirty="0" smtClean="0"/>
                        <a:t> (</a:t>
                      </a:r>
                      <a:r>
                        <a:rPr lang="en-US" altLang="en-US" sz="1200" dirty="0" smtClean="0"/>
                        <a:t>each</a:t>
                      </a:r>
                      <a:r>
                        <a:rPr lang="en-US" altLang="en-US" sz="1200" baseline="0" dirty="0" smtClean="0"/>
                        <a:t> i</a:t>
                      </a:r>
                      <a:r>
                        <a:rPr lang="en-US" altLang="en-US" sz="1200" dirty="0" smtClean="0"/>
                        <a:t>nvolves uncertainty) apply JM or FCS, which technique of FCS, how many imputed data, how many iterations is sufficient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2512">
                <a:tc v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Incorporate</a:t>
                      </a:r>
                      <a:r>
                        <a:rPr lang="en-US" sz="1200" baseline="0" dirty="0" smtClean="0"/>
                        <a:t> auxiliary variables</a:t>
                      </a:r>
                      <a:endParaRPr lang="en-US" sz="1200" dirty="0" smtClean="0"/>
                    </a:p>
                    <a:p>
                      <a:endParaRPr lang="en-US" sz="12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 smtClean="0"/>
                        <a:t>A</a:t>
                      </a:r>
                      <a:r>
                        <a:rPr lang="en-GB" sz="1200" baseline="0" dirty="0" smtClean="0"/>
                        <a:t> </a:t>
                      </a:r>
                      <a:r>
                        <a:rPr lang="en-GB" sz="1200" dirty="0" smtClean="0"/>
                        <a:t>imputed setting cannot be used for different</a:t>
                      </a:r>
                      <a:r>
                        <a:rPr lang="en-GB" sz="1200" baseline="0" dirty="0" smtClean="0"/>
                        <a:t> analysis</a:t>
                      </a:r>
                      <a:endParaRPr lang="en-US" sz="12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5517">
                <a:tc v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PMM</a:t>
                      </a:r>
                      <a:endParaRPr lang="en-US" sz="12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Retains the distribution of variables,</a:t>
                      </a:r>
                    </a:p>
                    <a:p>
                      <a:r>
                        <a:rPr lang="en-US" sz="12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robust to transformation, less sensitive to </a:t>
                      </a:r>
                      <a:r>
                        <a:rPr lang="en-US" sz="1200" b="0" i="0" u="none" strike="noStrike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mis</a:t>
                      </a:r>
                      <a:r>
                        <a:rPr lang="en-US" sz="12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-specification of the model</a:t>
                      </a:r>
                      <a:endParaRPr lang="en-US" sz="12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Lack of (mathematical) theory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2512">
                <a:tc rowSpan="2" gridSpan="2"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Maximum likelihood</a:t>
                      </a:r>
                      <a:endParaRPr lang="en-US" sz="12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200" dirty="0" smtClean="0"/>
                        <a:t>For a given data set, always </a:t>
                      </a:r>
                      <a:r>
                        <a:rPr lang="en-US" altLang="en-US" sz="1200" dirty="0" smtClean="0"/>
                        <a:t>gives </a:t>
                      </a:r>
                      <a:r>
                        <a:rPr lang="en-US" altLang="en-US" sz="1200" dirty="0" smtClean="0"/>
                        <a:t>the same results </a:t>
                      </a:r>
                      <a:endParaRPr lang="en-US" sz="12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Commonly cannot</a:t>
                      </a:r>
                      <a:r>
                        <a:rPr lang="en-US" sz="1200" baseline="0" dirty="0" smtClean="0"/>
                        <a:t> i</a:t>
                      </a:r>
                      <a:r>
                        <a:rPr lang="en-US" sz="1200" dirty="0" smtClean="0"/>
                        <a:t>ncorporate</a:t>
                      </a:r>
                      <a:r>
                        <a:rPr lang="en-US" sz="1200" baseline="0" dirty="0" smtClean="0"/>
                        <a:t> auxiliary variables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1371">
                <a:tc gridSpan="2" v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Default of mixed models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Cannot</a:t>
                      </a:r>
                      <a:r>
                        <a:rPr lang="en-US" sz="1200" baseline="0" dirty="0" smtClean="0"/>
                        <a:t> handle missing covariates</a:t>
                      </a:r>
                      <a:endParaRPr lang="en-US" sz="12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en-US" smtClean="0"/>
              <a:t> 4</a:t>
            </a:r>
            <a:r>
              <a:rPr lang="en-US" baseline="30000" smtClean="0"/>
              <a:t>th</a:t>
            </a:r>
            <a:r>
              <a:rPr lang="en-US" smtClean="0"/>
              <a:t> International Conference on Biometrics &amp; Biostatistics</a:t>
            </a:r>
          </a:p>
          <a:p>
            <a:pPr algn="ctr"/>
            <a:r>
              <a:rPr lang="it-IT" sz="900" smtClean="0"/>
              <a:t>November 16-18, 2015 San Antonio</a:t>
            </a:r>
          </a:p>
          <a:p>
            <a:endParaRPr lang="nl-NL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nl-NL" altLang="en-US" smtClean="0"/>
              <a:t>Page </a:t>
            </a:r>
            <a:fld id="{52D3B5A4-715A-4897-8BC8-E534785F9B95}" type="slidenum">
              <a:rPr lang="nl-NL" altLang="en-US" smtClean="0"/>
              <a:pPr/>
              <a:t>5</a:t>
            </a:fld>
            <a:endParaRPr lang="nl-NL" altLang="en-US" dirty="0"/>
          </a:p>
        </p:txBody>
      </p:sp>
    </p:spTree>
    <p:extLst>
      <p:ext uri="{BB962C8B-B14F-4D97-AF65-F5344CB8AC3E}">
        <p14:creationId xmlns:p14="http://schemas.microsoft.com/office/powerpoint/2010/main" val="2373042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188" y="215900"/>
            <a:ext cx="8228012" cy="922338"/>
          </a:xfrm>
        </p:spPr>
        <p:txBody>
          <a:bodyPr/>
          <a:lstStyle/>
          <a:p>
            <a:r>
              <a:rPr lang="en-GB" dirty="0"/>
              <a:t>Applied </a:t>
            </a:r>
            <a:r>
              <a:rPr lang="en-GB" dirty="0" smtClean="0"/>
              <a:t>Statistical Methods in Our Study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188" y="1371600"/>
            <a:ext cx="8380412" cy="3959225"/>
          </a:xfrm>
        </p:spPr>
        <p:txBody>
          <a:bodyPr/>
          <a:lstStyle/>
          <a:p>
            <a:r>
              <a:rPr lang="en-GB" dirty="0" err="1" smtClean="0"/>
              <a:t>Analyze</a:t>
            </a:r>
            <a:r>
              <a:rPr lang="en-GB" dirty="0" smtClean="0"/>
              <a:t> sum score of the items using marginal models</a:t>
            </a:r>
          </a:p>
          <a:p>
            <a:r>
              <a:rPr lang="en-GB" dirty="0"/>
              <a:t>Missing </a:t>
            </a:r>
            <a:r>
              <a:rPr lang="en-GB" dirty="0" smtClean="0"/>
              <a:t>data methods</a:t>
            </a:r>
          </a:p>
          <a:p>
            <a:pPr lvl="1"/>
            <a:r>
              <a:rPr lang="en-GB" dirty="0" smtClean="0"/>
              <a:t>Multiple imputation </a:t>
            </a:r>
          </a:p>
          <a:p>
            <a:pPr lvl="2"/>
            <a:r>
              <a:rPr lang="en-GB" b="0" dirty="0" smtClean="0"/>
              <a:t>At item level</a:t>
            </a:r>
          </a:p>
          <a:p>
            <a:pPr lvl="3"/>
            <a:r>
              <a:rPr lang="en-GB" sz="1800" b="0" dirty="0" smtClean="0"/>
              <a:t>Logistic regression imputation (</a:t>
            </a:r>
            <a:r>
              <a:rPr lang="en-GB" sz="1800" b="0" dirty="0" err="1" smtClean="0"/>
              <a:t>LR</a:t>
            </a:r>
            <a:r>
              <a:rPr lang="en-GB" sz="1800" b="0" baseline="-42000" dirty="0" err="1" smtClean="0"/>
              <a:t>item</a:t>
            </a:r>
            <a:r>
              <a:rPr lang="en-GB" sz="1800" b="0" dirty="0" smtClean="0"/>
              <a:t>)</a:t>
            </a:r>
          </a:p>
          <a:p>
            <a:pPr lvl="3"/>
            <a:r>
              <a:rPr lang="en-GB" sz="1800" b="0" dirty="0"/>
              <a:t>PMM </a:t>
            </a:r>
            <a:r>
              <a:rPr lang="en-GB" sz="1800" b="0" dirty="0" smtClean="0"/>
              <a:t>(</a:t>
            </a:r>
            <a:r>
              <a:rPr lang="en-GB" sz="1800" b="0" dirty="0" err="1" smtClean="0"/>
              <a:t>PMM</a:t>
            </a:r>
            <a:r>
              <a:rPr lang="en-GB" sz="1800" b="0" baseline="-42000" dirty="0" err="1" smtClean="0"/>
              <a:t>item</a:t>
            </a:r>
            <a:r>
              <a:rPr lang="en-GB" sz="1800" b="0" dirty="0" smtClean="0"/>
              <a:t>)</a:t>
            </a:r>
          </a:p>
          <a:p>
            <a:pPr lvl="2"/>
            <a:r>
              <a:rPr lang="en-GB" b="0" dirty="0" smtClean="0"/>
              <a:t>At scale level</a:t>
            </a:r>
          </a:p>
          <a:p>
            <a:pPr lvl="3"/>
            <a:r>
              <a:rPr lang="en-GB" sz="1800" b="0" dirty="0" smtClean="0"/>
              <a:t>Multivariate normal imputation using MCMC, with an addition</a:t>
            </a:r>
          </a:p>
          <a:p>
            <a:pPr marL="811213" lvl="3" indent="0">
              <a:buNone/>
            </a:pPr>
            <a:r>
              <a:rPr lang="en-GB" sz="1800" b="0" dirty="0"/>
              <a:t> </a:t>
            </a:r>
            <a:r>
              <a:rPr lang="en-GB" sz="1800" b="0" dirty="0" smtClean="0"/>
              <a:t>    </a:t>
            </a:r>
            <a:r>
              <a:rPr lang="en-GB" sz="1800" b="0" dirty="0"/>
              <a:t>constraint </a:t>
            </a:r>
            <a:r>
              <a:rPr lang="en-GB" sz="1800" b="0" dirty="0" smtClean="0"/>
              <a:t>(</a:t>
            </a:r>
            <a:r>
              <a:rPr lang="en-GB" sz="1800" b="0" dirty="0" err="1" smtClean="0"/>
              <a:t>MCMC</a:t>
            </a:r>
            <a:r>
              <a:rPr lang="en-GB" sz="1800" b="0" baseline="-42000" dirty="0" err="1" smtClean="0"/>
              <a:t>scale</a:t>
            </a:r>
            <a:r>
              <a:rPr lang="en-GB" sz="1800" b="0" dirty="0" smtClean="0"/>
              <a:t>)</a:t>
            </a:r>
          </a:p>
          <a:p>
            <a:pPr lvl="3"/>
            <a:r>
              <a:rPr lang="en-GB" sz="1800" b="0" dirty="0" smtClean="0"/>
              <a:t>PMM, with an addition constraint (</a:t>
            </a:r>
            <a:r>
              <a:rPr lang="en-GB" sz="1800" b="0" dirty="0" err="1" smtClean="0"/>
              <a:t>PMM</a:t>
            </a:r>
            <a:r>
              <a:rPr lang="en-GB" sz="1800" b="0" baseline="-42000" dirty="0" err="1" smtClean="0"/>
              <a:t>scale</a:t>
            </a:r>
            <a:r>
              <a:rPr lang="en-GB" sz="1800" b="0" dirty="0" smtClean="0"/>
              <a:t>)</a:t>
            </a:r>
            <a:endParaRPr lang="en-GB" sz="1800" b="0" dirty="0"/>
          </a:p>
          <a:p>
            <a:pPr lvl="1"/>
            <a:r>
              <a:rPr lang="en-GB" dirty="0"/>
              <a:t>Maximum likelihood</a:t>
            </a:r>
          </a:p>
          <a:p>
            <a:pPr lvl="2"/>
            <a:r>
              <a:rPr lang="en-GB" b="0" dirty="0"/>
              <a:t>All items are missing (ML</a:t>
            </a:r>
            <a:r>
              <a:rPr lang="en-GB" b="0" baseline="-25000" dirty="0"/>
              <a:t>10</a:t>
            </a:r>
            <a:r>
              <a:rPr lang="en-GB" b="0" dirty="0"/>
              <a:t>)</a:t>
            </a:r>
          </a:p>
          <a:p>
            <a:pPr lvl="2"/>
            <a:r>
              <a:rPr lang="en-GB" b="0" dirty="0"/>
              <a:t>At least one item was missing (ML</a:t>
            </a:r>
            <a:r>
              <a:rPr lang="en-GB" b="0" baseline="-25000" dirty="0"/>
              <a:t>1</a:t>
            </a:r>
            <a:r>
              <a:rPr lang="en-GB" b="0" dirty="0"/>
              <a:t>)</a:t>
            </a:r>
          </a:p>
          <a:p>
            <a:pPr marL="811213" lvl="3" indent="0">
              <a:buNone/>
            </a:pPr>
            <a:endParaRPr lang="en-GB" sz="1800" b="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en-US" smtClean="0"/>
              <a:t> 4</a:t>
            </a:r>
            <a:r>
              <a:rPr lang="en-US" baseline="30000" smtClean="0"/>
              <a:t>th</a:t>
            </a:r>
            <a:r>
              <a:rPr lang="en-US" smtClean="0"/>
              <a:t> International Conference on Biometrics &amp; Biostatistics</a:t>
            </a:r>
          </a:p>
          <a:p>
            <a:pPr algn="ctr"/>
            <a:r>
              <a:rPr lang="it-IT" sz="900" smtClean="0"/>
              <a:t>November 16-18, 2015 San Antonio</a:t>
            </a:r>
          </a:p>
          <a:p>
            <a:endParaRPr lang="nl-NL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nl-NL" altLang="en-US" smtClean="0"/>
              <a:t>Page </a:t>
            </a:r>
            <a:fld id="{52D3B5A4-715A-4897-8BC8-E534785F9B95}" type="slidenum">
              <a:rPr lang="nl-NL" altLang="en-US" smtClean="0"/>
              <a:pPr/>
              <a:t>6</a:t>
            </a:fld>
            <a:endParaRPr lang="nl-NL" altLang="en-US" dirty="0"/>
          </a:p>
        </p:txBody>
      </p:sp>
    </p:spTree>
    <p:extLst>
      <p:ext uri="{BB962C8B-B14F-4D97-AF65-F5344CB8AC3E}">
        <p14:creationId xmlns:p14="http://schemas.microsoft.com/office/powerpoint/2010/main" val="1051259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Combine Advantage of ML and MI: A Hybrid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188" y="1600200"/>
            <a:ext cx="7923212" cy="3959225"/>
          </a:xfrm>
        </p:spPr>
        <p:txBody>
          <a:bodyPr/>
          <a:lstStyle/>
          <a:p>
            <a:pPr algn="just"/>
            <a:r>
              <a:rPr lang="en-GB" dirty="0" smtClean="0"/>
              <a:t>Suggestion of Von </a:t>
            </a:r>
            <a:r>
              <a:rPr lang="en-GB" dirty="0" err="1" smtClean="0"/>
              <a:t>Hipple</a:t>
            </a:r>
            <a:r>
              <a:rPr lang="en-GB" dirty="0" smtClean="0"/>
              <a:t> </a:t>
            </a:r>
            <a:r>
              <a:rPr lang="en-GB" sz="2000" b="0" dirty="0" smtClean="0"/>
              <a:t>[1] </a:t>
            </a:r>
            <a:r>
              <a:rPr lang="en-GB" dirty="0" smtClean="0"/>
              <a:t>and White et al. </a:t>
            </a:r>
            <a:r>
              <a:rPr lang="en-GB" sz="2000" b="0" dirty="0" smtClean="0"/>
              <a:t>[2] </a:t>
            </a:r>
          </a:p>
          <a:p>
            <a:pPr lvl="1" algn="just"/>
            <a:r>
              <a:rPr lang="en-GB" dirty="0" smtClean="0"/>
              <a:t>Including imputed outcomes adds noise to the parameter estimates in the final analysis </a:t>
            </a:r>
            <a:endParaRPr lang="en-GB" dirty="0"/>
          </a:p>
          <a:p>
            <a:pPr algn="just"/>
            <a:endParaRPr lang="en-GB" dirty="0" smtClean="0"/>
          </a:p>
          <a:p>
            <a:pPr algn="just"/>
            <a:r>
              <a:rPr lang="en-GB" dirty="0" smtClean="0"/>
              <a:t>We proposed this approach for questionnaire survey (hybrid approach)</a:t>
            </a:r>
            <a:endParaRPr lang="en-US" dirty="0"/>
          </a:p>
          <a:p>
            <a:pPr lvl="1" algn="just"/>
            <a:r>
              <a:rPr lang="en-GB" dirty="0"/>
              <a:t>With all the </a:t>
            </a:r>
            <a:r>
              <a:rPr lang="en-GB" dirty="0" smtClean="0"/>
              <a:t>applied imputation  </a:t>
            </a:r>
            <a:r>
              <a:rPr lang="en-GB" dirty="0"/>
              <a:t>methods</a:t>
            </a:r>
            <a:endParaRPr lang="en-US" dirty="0"/>
          </a:p>
          <a:p>
            <a:pPr algn="just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en-US" smtClean="0"/>
              <a:t> 4</a:t>
            </a:r>
            <a:r>
              <a:rPr lang="en-US" baseline="30000" smtClean="0"/>
              <a:t>th</a:t>
            </a:r>
            <a:r>
              <a:rPr lang="en-US" smtClean="0"/>
              <a:t> International Conference on Biometrics &amp; Biostatistics</a:t>
            </a:r>
          </a:p>
          <a:p>
            <a:pPr algn="ctr"/>
            <a:r>
              <a:rPr lang="it-IT" sz="900" smtClean="0"/>
              <a:t>November 16-18, 2015 San Antonio</a:t>
            </a:r>
          </a:p>
          <a:p>
            <a:endParaRPr lang="nl-NL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nl-NL" altLang="en-US" smtClean="0"/>
              <a:t>Page </a:t>
            </a:r>
            <a:fld id="{52D3B5A4-715A-4897-8BC8-E534785F9B95}" type="slidenum">
              <a:rPr lang="nl-NL" altLang="en-US" smtClean="0"/>
              <a:pPr/>
              <a:t>7</a:t>
            </a:fld>
            <a:endParaRPr lang="nl-NL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09600" y="5692914"/>
            <a:ext cx="6324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[1]  Von </a:t>
            </a:r>
            <a:r>
              <a:rPr lang="en-US" sz="1000" dirty="0"/>
              <a:t>Hippel, P. T. (2007). Regression with missing y’s: an improved strategy for analyzing multiply</a:t>
            </a:r>
          </a:p>
          <a:p>
            <a:r>
              <a:rPr lang="en-US" sz="1000" dirty="0"/>
              <a:t>imputed data. </a:t>
            </a:r>
            <a:r>
              <a:rPr lang="en-US" sz="1000" i="1" dirty="0"/>
              <a:t>Sociological Methodology</a:t>
            </a:r>
            <a:r>
              <a:rPr lang="en-US" sz="1000" dirty="0"/>
              <a:t>, 37(1):83–117</a:t>
            </a:r>
            <a:r>
              <a:rPr lang="en-US" sz="1000" dirty="0" smtClean="0"/>
              <a:t>.</a:t>
            </a:r>
          </a:p>
          <a:p>
            <a:r>
              <a:rPr lang="en-US" sz="1000" dirty="0" smtClean="0"/>
              <a:t>[2] White</a:t>
            </a:r>
            <a:r>
              <a:rPr lang="en-US" sz="1000" dirty="0"/>
              <a:t>, I. R., Royston, P., and Wood, A. M. (2011). Multiple imputation using chained equations:</a:t>
            </a:r>
          </a:p>
          <a:p>
            <a:r>
              <a:rPr lang="en-US" sz="1000" dirty="0"/>
              <a:t>Issues and guidance for practice. </a:t>
            </a:r>
            <a:r>
              <a:rPr lang="en-US" sz="1000" i="1" dirty="0"/>
              <a:t>Statistics in Medicine</a:t>
            </a:r>
            <a:r>
              <a:rPr lang="en-US" sz="1000" dirty="0"/>
              <a:t>, 30:377–399.</a:t>
            </a:r>
          </a:p>
        </p:txBody>
      </p:sp>
    </p:spTree>
    <p:extLst>
      <p:ext uri="{BB962C8B-B14F-4D97-AF65-F5344CB8AC3E}">
        <p14:creationId xmlns:p14="http://schemas.microsoft.com/office/powerpoint/2010/main" val="2724041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Simulation: Full Data Set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11188" y="1447800"/>
                <a:ext cx="7994650" cy="4343400"/>
              </a:xfrm>
            </p:spPr>
            <p:txBody>
              <a:bodyPr/>
              <a:lstStyle/>
              <a:p>
                <a:r>
                  <a:rPr lang="en-GB" dirty="0" smtClean="0"/>
                  <a:t>Simulate 10 items at 4 follow-ups</a:t>
                </a:r>
              </a:p>
              <a:p>
                <a:pPr lvl="1"/>
                <a:r>
                  <a:rPr lang="en-GB" dirty="0" smtClean="0"/>
                  <a:t>Generate covariates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>
                            <a:latin typeface="Cambria Math"/>
                          </a:rPr>
                        </m:ctrlPr>
                      </m:sSubPr>
                      <m:e>
                        <m:r>
                          <a:rPr lang="en-GB" sz="2000" b="0" i="1" smtClean="0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GB" sz="2000" b="0" i="1" smtClean="0">
                            <a:latin typeface="Cambria Math"/>
                          </a:rPr>
                          <m:t>𝑖</m:t>
                        </m:r>
                        <m:r>
                          <a:rPr lang="en-US" sz="2000" b="0" i="1">
                            <a:latin typeface="Cambria Math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GB" dirty="0" smtClean="0"/>
                  <a:t>)</a:t>
                </a:r>
              </a:p>
              <a:p>
                <a:pPr lvl="2"/>
                <a:r>
                  <a:rPr lang="en-GB" sz="1800" b="0" dirty="0" smtClean="0"/>
                  <a:t>A binary variable representing gender</a:t>
                </a:r>
              </a:p>
              <a:p>
                <a:pPr lvl="2"/>
                <a:r>
                  <a:rPr lang="en-GB" sz="1800" b="0" dirty="0" smtClean="0"/>
                  <a:t>4-dimensional variables </a:t>
                </a:r>
                <a:r>
                  <a:rPr lang="en-GB" sz="1800" b="0" dirty="0"/>
                  <a:t>representing age </a:t>
                </a:r>
                <a:endParaRPr lang="en-GB" sz="1800" b="0" dirty="0" smtClean="0"/>
              </a:p>
              <a:p>
                <a:pPr lvl="2"/>
                <a:r>
                  <a:rPr lang="en-GB" sz="1800" b="0" dirty="0" smtClean="0"/>
                  <a:t>3 binary and 1 continuous (correlated) covariates</a:t>
                </a:r>
              </a:p>
              <a:p>
                <a:pPr lvl="1"/>
                <a:endParaRPr lang="en-GB" dirty="0" smtClean="0"/>
              </a:p>
              <a:p>
                <a:pPr lvl="1"/>
                <a:r>
                  <a:rPr lang="en-GB" dirty="0" smtClean="0"/>
                  <a:t>Generate items </a:t>
                </a:r>
              </a:p>
              <a:p>
                <a:pPr lvl="2"/>
                <a:r>
                  <a:rPr lang="en-GB" sz="1800" b="0" dirty="0" smtClean="0"/>
                  <a:t>4-dimensional normally distributed random variables as correlated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>
                            <a:latin typeface="Cambria Math"/>
                          </a:rPr>
                          <m:t>𝑍</m:t>
                        </m:r>
                      </m:e>
                      <m:sub>
                        <m:r>
                          <a:rPr lang="en-US" sz="1800" b="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GB" sz="1800" b="0" i="1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GB" sz="1800" b="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b="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>
                                <a:latin typeface="Cambria Math"/>
                              </a:rPr>
                              <m:t>𝑍</m:t>
                            </m:r>
                          </m:e>
                          <m:sub>
                            <m:r>
                              <a:rPr lang="en-GB" sz="1800" b="0" i="1">
                                <a:latin typeface="Cambria Math"/>
                              </a:rPr>
                              <m:t>𝑖</m:t>
                            </m:r>
                            <m:r>
                              <a:rPr lang="en-GB" sz="1800" b="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GB" sz="1800" b="0" i="1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US" sz="1800" b="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>
                                <a:latin typeface="Cambria Math"/>
                              </a:rPr>
                              <m:t>𝑍</m:t>
                            </m:r>
                          </m:e>
                          <m:sub>
                            <m:r>
                              <a:rPr lang="en-GB" sz="1800" b="0" i="1">
                                <a:latin typeface="Cambria Math"/>
                              </a:rPr>
                              <m:t>𝑖</m:t>
                            </m:r>
                            <m:r>
                              <a:rPr lang="en-GB" sz="1800" b="0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n-GB" sz="1800" b="0" i="1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US" sz="1800" b="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>
                                <a:latin typeface="Cambria Math"/>
                              </a:rPr>
                              <m:t>𝑍</m:t>
                            </m:r>
                          </m:e>
                          <m:sub>
                            <m:r>
                              <a:rPr lang="en-GB" sz="1800" b="0" i="1">
                                <a:latin typeface="Cambria Math"/>
                              </a:rPr>
                              <m:t>𝑖</m:t>
                            </m:r>
                            <m:r>
                              <a:rPr lang="en-GB" sz="1800" b="0" i="1">
                                <a:latin typeface="Cambria Math"/>
                              </a:rPr>
                              <m:t>3</m:t>
                            </m:r>
                          </m:sub>
                        </m:sSub>
                        <m:r>
                          <a:rPr lang="en-GB" sz="1800" b="0" i="1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US" sz="1800" b="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>
                                <a:latin typeface="Cambria Math"/>
                              </a:rPr>
                              <m:t>𝑍</m:t>
                            </m:r>
                          </m:e>
                          <m:sub>
                            <m:r>
                              <a:rPr lang="en-GB" sz="1800" b="0" i="1">
                                <a:latin typeface="Cambria Math"/>
                              </a:rPr>
                              <m:t>𝑖</m:t>
                            </m:r>
                            <m:r>
                              <a:rPr lang="en-GB" sz="1800" b="0" i="1">
                                <a:latin typeface="Cambria Math"/>
                              </a:rPr>
                              <m:t>4</m:t>
                            </m:r>
                          </m:sub>
                        </m:sSub>
                      </m:e>
                    </m:d>
                  </m:oMath>
                </a14:m>
                <a:r>
                  <a:rPr lang="en-GB" sz="1800" b="0" dirty="0" smtClean="0"/>
                  <a:t>)</a:t>
                </a:r>
              </a:p>
              <a:p>
                <a:pPr lvl="2"/>
                <a:r>
                  <a:rPr lang="en-GB" sz="1800" b="0" dirty="0" smtClean="0"/>
                  <a:t>Set parameters for difficulties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1800" b="0" i="1">
                            <a:latin typeface="Cambria Math"/>
                          </a:rPr>
                          <m:t>𝑡𝑗</m:t>
                        </m:r>
                      </m:sub>
                    </m:sSub>
                  </m:oMath>
                </a14:m>
                <a:r>
                  <a:rPr lang="en-GB" sz="1800" b="0" dirty="0" smtClean="0"/>
                  <a:t>) and discriminations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en-US" sz="1800" b="0" i="1">
                            <a:latin typeface="Cambria Math"/>
                          </a:rPr>
                          <m:t>𝑡𝑗</m:t>
                        </m:r>
                      </m:sub>
                    </m:sSub>
                  </m:oMath>
                </a14:m>
                <a:r>
                  <a:rPr lang="en-GB" sz="1800" b="0" dirty="0" smtClean="0"/>
                  <a:t>)</a:t>
                </a:r>
              </a:p>
              <a:p>
                <a:pPr lvl="2"/>
                <a:r>
                  <a:rPr lang="en-GB" sz="1800" b="0" dirty="0" smtClean="0"/>
                  <a:t>Create binary items with success probability </a:t>
                </a:r>
              </a:p>
              <a:p>
                <a:pPr marL="544512" lvl="2" indent="0" algn="ctr" rtl="1">
                  <a:buNone/>
                </a:pPr>
                <a:r>
                  <a:rPr lang="en-GB" dirty="0" smtClean="0"/>
                  <a:t>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𝜋</m:t>
                        </m:r>
                      </m:e>
                      <m:sub>
                        <m:r>
                          <a:rPr lang="en-US" b="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𝑖𝑡</m:t>
                        </m:r>
                      </m:sub>
                    </m:sSub>
                    <m:d>
                      <m:dPr>
                        <m:ctrlPr>
                          <a:rPr lang="en-US" b="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𝑗</m:t>
                        </m:r>
                      </m:e>
                    </m:d>
                    <m:r>
                      <a:rPr lang="en-US" b="0" i="1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𝑒𝑥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𝑝</m:t>
                        </m:r>
                        <m:r>
                          <a:rPr lang="en-US" b="0" i="1">
                            <a:solidFill>
                              <a:schemeClr val="tx1"/>
                            </a:solidFill>
                            <a:latin typeface="Cambria Math"/>
                          </a:rPr>
                          <m:t>(</m:t>
                        </m:r>
                        <m:sSub>
                          <m:sSubPr>
                            <m:ctrlPr>
                              <a:rPr lang="en-US" b="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en-US" b="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𝑡𝑗</m:t>
                            </m:r>
                          </m:sub>
                        </m:sSub>
                        <m:r>
                          <a:rPr lang="en-US" b="0" i="1">
                            <a:solidFill>
                              <a:schemeClr val="tx1"/>
                            </a:solidFill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en-US" b="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en-US" b="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𝑡𝑗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𝑍</m:t>
                            </m:r>
                          </m:e>
                          <m:sub>
                            <m:r>
                              <a:rPr lang="en-US" b="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𝑖𝑡</m:t>
                            </m:r>
                          </m:sub>
                        </m:sSub>
                        <m:r>
                          <a:rPr lang="en-US" b="0" i="1">
                            <a:solidFill>
                              <a:schemeClr val="tx1"/>
                            </a:solidFill>
                            <a:latin typeface="Cambria Math"/>
                          </a:rPr>
                          <m:t>+</m:t>
                        </m:r>
                        <m:sSubSup>
                          <m:sSubSupPr>
                            <m:ctrlPr>
                              <a:rPr lang="en-US" b="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b="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𝑖𝑡</m:t>
                            </m:r>
                          </m:sub>
                          <m:sup>
                            <m:r>
                              <a:rPr lang="en-US" b="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′</m:t>
                            </m:r>
                          </m:sup>
                        </m:sSubSup>
                        <m:sSub>
                          <m:sSubPr>
                            <m:ctrlPr>
                              <a:rPr lang="en-US" b="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𝑐</m:t>
                            </m:r>
                          </m:e>
                          <m:sub>
                            <m:r>
                              <a:rPr lang="en-US" b="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𝑡𝑗</m:t>
                            </m:r>
                          </m:sub>
                        </m:sSub>
                        <m:r>
                          <a:rPr lang="en-US" b="0" i="1">
                            <a:solidFill>
                              <a:schemeClr val="tx1"/>
                            </a:solidFill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en-US" b="0" i="1">
                            <a:solidFill>
                              <a:schemeClr val="tx1"/>
                            </a:solidFill>
                            <a:latin typeface="Cambria Math"/>
                          </a:rPr>
                          <m:t>1</m:t>
                        </m:r>
                        <m:r>
                          <a:rPr lang="en-US" b="0" i="1">
                            <a:solidFill>
                              <a:schemeClr val="tx1"/>
                            </a:solidFill>
                            <a:latin typeface="Cambria Math"/>
                          </a:rPr>
                          <m:t>+</m:t>
                        </m:r>
                        <m:r>
                          <a:rPr lang="en-US" b="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𝑒𝑥𝑝</m:t>
                        </m:r>
                        <m:r>
                          <a:rPr lang="en-US" b="0" i="1">
                            <a:solidFill>
                              <a:schemeClr val="tx1"/>
                            </a:solidFill>
                            <a:latin typeface="Cambria Math"/>
                          </a:rPr>
                          <m:t>(</m:t>
                        </m:r>
                        <m:sSub>
                          <m:sSubPr>
                            <m:ctrlPr>
                              <a:rPr lang="en-US" b="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en-US" b="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𝑡𝑗</m:t>
                            </m:r>
                          </m:sub>
                        </m:sSub>
                        <m:r>
                          <a:rPr lang="en-US" b="0" i="1">
                            <a:solidFill>
                              <a:schemeClr val="tx1"/>
                            </a:solidFill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en-US" b="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en-US" b="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𝑡𝑗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𝑍</m:t>
                            </m:r>
                          </m:e>
                          <m:sub>
                            <m:r>
                              <a:rPr lang="en-US" b="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𝑖𝑡</m:t>
                            </m:r>
                          </m:sub>
                        </m:sSub>
                        <m:r>
                          <a:rPr lang="en-US" b="0" i="1">
                            <a:solidFill>
                              <a:schemeClr val="tx1"/>
                            </a:solidFill>
                            <a:latin typeface="Cambria Math"/>
                          </a:rPr>
                          <m:t>+</m:t>
                        </m:r>
                        <m:sSubSup>
                          <m:sSubSupPr>
                            <m:ctrlPr>
                              <a:rPr lang="en-US" b="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b="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𝑖𝑡</m:t>
                            </m:r>
                          </m:sub>
                          <m:sup>
                            <m:r>
                              <a:rPr lang="en-US" b="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′</m:t>
                            </m:r>
                          </m:sup>
                        </m:sSubSup>
                        <m:sSub>
                          <m:sSubPr>
                            <m:ctrlPr>
                              <a:rPr lang="en-US" b="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𝑐</m:t>
                            </m:r>
                          </m:e>
                          <m:sub>
                            <m:r>
                              <a:rPr lang="en-US" b="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𝑡𝑗</m:t>
                            </m:r>
                          </m:sub>
                        </m:sSub>
                        <m:r>
                          <a:rPr lang="en-US" b="0" i="1">
                            <a:solidFill>
                              <a:schemeClr val="tx1"/>
                            </a:solidFill>
                            <a:latin typeface="Cambria Math"/>
                          </a:rPr>
                          <m:t>)</m:t>
                        </m:r>
                      </m:den>
                    </m:f>
                  </m:oMath>
                </a14:m>
                <a:endParaRPr lang="en-US" b="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11188" y="1447800"/>
                <a:ext cx="7994650" cy="4343400"/>
              </a:xfrm>
              <a:blipFill rotWithShape="1">
                <a:blip r:embed="rId2"/>
                <a:stretch>
                  <a:fillRect l="-2134" t="-2107" b="-64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en-US" dirty="0" smtClean="0"/>
              <a:t> 4</a:t>
            </a:r>
            <a:r>
              <a:rPr lang="en-US" baseline="30000" dirty="0" smtClean="0"/>
              <a:t>th</a:t>
            </a:r>
            <a:r>
              <a:rPr lang="en-US" dirty="0" smtClean="0"/>
              <a:t> International Conference on Biometrics &amp; Biostatistics</a:t>
            </a:r>
          </a:p>
          <a:p>
            <a:pPr algn="ctr"/>
            <a:r>
              <a:rPr lang="it-IT" sz="900" dirty="0" smtClean="0"/>
              <a:t>November 16-18, 2015 San Antonio</a:t>
            </a:r>
          </a:p>
          <a:p>
            <a:endParaRPr lang="nl-NL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nl-NL" altLang="en-US" smtClean="0"/>
              <a:t>Page </a:t>
            </a:r>
            <a:fld id="{52D3B5A4-715A-4897-8BC8-E534785F9B95}" type="slidenum">
              <a:rPr lang="nl-NL" altLang="en-US" smtClean="0"/>
              <a:pPr/>
              <a:t>8</a:t>
            </a:fld>
            <a:endParaRPr lang="nl-NL" altLang="en-US" dirty="0"/>
          </a:p>
        </p:txBody>
      </p:sp>
    </p:spTree>
    <p:extLst>
      <p:ext uri="{BB962C8B-B14F-4D97-AF65-F5344CB8AC3E}">
        <p14:creationId xmlns:p14="http://schemas.microsoft.com/office/powerpoint/2010/main" val="4111062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Simulation: Missingness Framework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11188" y="1600200"/>
                <a:ext cx="7923212" cy="3959225"/>
              </a:xfrm>
            </p:spPr>
            <p:txBody>
              <a:bodyPr/>
              <a:lstStyle/>
              <a:p>
                <a:pPr algn="just"/>
                <a:r>
                  <a:rPr lang="en-GB" dirty="0" smtClean="0"/>
                  <a:t>Full observation at baseline</a:t>
                </a:r>
              </a:p>
              <a:p>
                <a:pPr algn="just"/>
                <a:r>
                  <a:rPr lang="en-GB" dirty="0" smtClean="0"/>
                  <a:t>Create missingness indicator variable</a:t>
                </a:r>
              </a:p>
              <a:p>
                <a:pPr lvl="2" algn="just"/>
                <a:r>
                  <a:rPr lang="en-GB" sz="1800" b="0" dirty="0" smtClean="0"/>
                  <a:t> with </a:t>
                </a:r>
                <a:r>
                  <a:rPr lang="en-GB" sz="1800" b="0" dirty="0"/>
                  <a:t>success probability </a:t>
                </a:r>
                <a:r>
                  <a:rPr lang="en-GB" sz="1800" b="0" dirty="0" smtClean="0"/>
                  <a:t>for </a:t>
                </a:r>
                <a14:m>
                  <m:oMath xmlns:m="http://schemas.openxmlformats.org/officeDocument/2006/math">
                    <m:r>
                      <a:rPr lang="en-GB" sz="1800" b="0" i="1" smtClean="0">
                        <a:latin typeface="Cambria Math"/>
                      </a:rPr>
                      <m:t>𝑡</m:t>
                    </m:r>
                    <m:r>
                      <a:rPr lang="en-GB" sz="1800" b="0" i="1" smtClean="0">
                        <a:latin typeface="Cambria Math"/>
                      </a:rPr>
                      <m:t>&gt;</m:t>
                    </m:r>
                    <m:r>
                      <a:rPr lang="en-GB" sz="1800" b="0" i="1" smtClean="0">
                        <a:latin typeface="Cambria Math"/>
                      </a:rPr>
                      <m:t>2</m:t>
                    </m:r>
                  </m:oMath>
                </a14:m>
                <a:r>
                  <a:rPr lang="en-GB" sz="1800" b="0" dirty="0" smtClean="0"/>
                  <a:t> for each item </a:t>
                </a:r>
                <a14:m>
                  <m:oMath xmlns:m="http://schemas.openxmlformats.org/officeDocument/2006/math">
                    <m:r>
                      <a:rPr lang="en-GB" sz="1800" b="0" i="1" smtClean="0">
                        <a:latin typeface="Cambria Math"/>
                      </a:rPr>
                      <m:t>𝑗</m:t>
                    </m:r>
                  </m:oMath>
                </a14:m>
                <a:endParaRPr lang="en-GB" sz="1800" b="0" dirty="0" smtClean="0"/>
              </a:p>
              <a:p>
                <a:pPr marL="544512" lvl="2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lang="en-US" sz="2000" b="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000" b="0" i="1">
                                  <a:latin typeface="Cambria Math"/>
                                </a:rPr>
                                <m:t>𝜋</m:t>
                              </m:r>
                            </m:e>
                          </m:acc>
                        </m:e>
                        <m:sub>
                          <m:r>
                            <a:rPr lang="en-US" sz="2000" b="0" i="1">
                              <a:latin typeface="Cambria Math"/>
                            </a:rPr>
                            <m:t>𝑖𝑡</m:t>
                          </m:r>
                        </m:sub>
                      </m:sSub>
                      <m:d>
                        <m:dPr>
                          <m:ctrlPr>
                            <a:rPr lang="en-US" sz="2000" b="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0" i="1">
                              <a:latin typeface="Cambria Math"/>
                            </a:rPr>
                            <m:t>𝑗</m:t>
                          </m:r>
                        </m:e>
                      </m:d>
                      <m:r>
                        <a:rPr lang="en-US" sz="2000" b="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b="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latin typeface="Cambria Math"/>
                            </a:rPr>
                            <m:t>𝑒𝑥𝑝</m:t>
                          </m:r>
                          <m:r>
                            <a:rPr lang="en-US" sz="2000" b="0" i="1">
                              <a:latin typeface="Cambria Math"/>
                            </a:rPr>
                            <m:t>⁡(</m:t>
                          </m:r>
                          <m:sSub>
                            <m:sSubPr>
                              <m:ctrlPr>
                                <a:rPr lang="en-US" sz="2000" b="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̃"/>
                                  <m:ctrlPr>
                                    <a:rPr lang="en-US" sz="2000" b="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 b="0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000" b="0" i="1">
                                  <a:latin typeface="Cambria Math"/>
                                </a:rPr>
                                <m:t>𝑡𝑗</m:t>
                              </m:r>
                            </m:sub>
                          </m:sSub>
                          <m:r>
                            <a:rPr lang="en-US" sz="2000" b="0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000" b="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̃"/>
                                  <m:ctrlPr>
                                    <a:rPr lang="en-US" sz="2000" b="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 b="0" i="1">
                                      <a:latin typeface="Cambria Math"/>
                                    </a:rPr>
                                    <m:t>𝑏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000" b="0" i="1">
                                  <a:latin typeface="Cambria Math"/>
                                </a:rPr>
                                <m:t>𝑡𝑗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000" b="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b="0" i="1">
                                  <a:latin typeface="Cambria Math"/>
                                </a:rPr>
                                <m:t>𝑍</m:t>
                              </m:r>
                            </m:e>
                            <m:sub>
                              <m:r>
                                <a:rPr lang="en-US" sz="2000" b="0" i="1">
                                  <a:latin typeface="Cambria Math"/>
                                </a:rPr>
                                <m:t>𝑖𝑡</m:t>
                              </m:r>
                            </m:sub>
                          </m:sSub>
                          <m:r>
                            <a:rPr lang="en-US" sz="2000" b="0" i="1">
                              <a:latin typeface="Cambria Math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sz="2000" b="0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sz="2000" b="0" i="1">
                                  <a:latin typeface="Cambria Math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sz="2000" b="0" i="1">
                                  <a:latin typeface="Cambria Math"/>
                                </a:rPr>
                                <m:t>𝑖𝑡</m:t>
                              </m:r>
                            </m:sub>
                            <m:sup>
                              <m:r>
                                <a:rPr lang="en-US" sz="2000" b="0" i="1">
                                  <a:latin typeface="Cambria Math"/>
                                </a:rPr>
                                <m:t>′</m:t>
                              </m:r>
                            </m:sup>
                          </m:sSubSup>
                          <m:sSub>
                            <m:sSubPr>
                              <m:ctrlPr>
                                <a:rPr lang="en-US" sz="2000" b="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̃"/>
                                  <m:ctrlPr>
                                    <a:rPr lang="en-US" sz="2000" b="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 b="0" i="1">
                                      <a:latin typeface="Cambria Math"/>
                                    </a:rPr>
                                    <m:t>𝑐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000" b="0" i="1">
                                  <a:latin typeface="Cambria Math"/>
                                </a:rPr>
                                <m:t>𝑡𝑗</m:t>
                              </m:r>
                            </m:sub>
                          </m:sSub>
                          <m:r>
                            <a:rPr lang="en-US" sz="2000" b="0" i="1">
                              <a:latin typeface="Cambria Math"/>
                            </a:rPr>
                            <m:t>)</m:t>
                          </m:r>
                        </m:num>
                        <m:den>
                          <m:r>
                            <a:rPr lang="en-US" sz="2000" b="0" i="1">
                              <a:latin typeface="Cambria Math"/>
                            </a:rPr>
                            <m:t>1</m:t>
                          </m:r>
                          <m:r>
                            <a:rPr lang="en-US" sz="2000" b="0" i="1">
                              <a:latin typeface="Cambria Math"/>
                            </a:rPr>
                            <m:t>+</m:t>
                          </m:r>
                          <m:r>
                            <a:rPr lang="en-US" sz="2000" b="0" i="1">
                              <a:latin typeface="Cambria Math"/>
                            </a:rPr>
                            <m:t>𝑒𝑥𝑝</m:t>
                          </m:r>
                          <m:r>
                            <a:rPr lang="en-US" sz="2000" b="0" i="1">
                              <a:latin typeface="Cambria Math"/>
                            </a:rPr>
                            <m:t>⁡(</m:t>
                          </m:r>
                          <m:sSub>
                            <m:sSubPr>
                              <m:ctrlPr>
                                <a:rPr lang="en-US" sz="2000" b="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̃"/>
                                  <m:ctrlPr>
                                    <a:rPr lang="en-US" sz="2000" b="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 b="0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000" b="0" i="1">
                                  <a:latin typeface="Cambria Math"/>
                                </a:rPr>
                                <m:t>𝑡𝑗</m:t>
                              </m:r>
                            </m:sub>
                          </m:sSub>
                          <m:r>
                            <a:rPr lang="en-US" sz="2000" b="0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000" b="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̃"/>
                                  <m:ctrlPr>
                                    <a:rPr lang="en-US" sz="2000" b="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 b="0" i="1">
                                      <a:latin typeface="Cambria Math"/>
                                    </a:rPr>
                                    <m:t>𝑏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000" b="0" i="1">
                                  <a:latin typeface="Cambria Math"/>
                                </a:rPr>
                                <m:t>𝑡𝑗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000" b="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b="0" i="1">
                                  <a:latin typeface="Cambria Math"/>
                                </a:rPr>
                                <m:t>𝑍</m:t>
                              </m:r>
                            </m:e>
                            <m:sub>
                              <m:r>
                                <a:rPr lang="en-US" sz="2000" b="0" i="1">
                                  <a:latin typeface="Cambria Math"/>
                                </a:rPr>
                                <m:t>𝑖𝑡</m:t>
                              </m:r>
                            </m:sub>
                          </m:sSub>
                          <m:r>
                            <a:rPr lang="en-US" sz="2000" b="0" i="1">
                              <a:latin typeface="Cambria Math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sz="2000" b="0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sz="2000" b="0" i="1">
                                  <a:latin typeface="Cambria Math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sz="2000" b="0" i="1">
                                  <a:latin typeface="Cambria Math"/>
                                </a:rPr>
                                <m:t>𝑖𝑡</m:t>
                              </m:r>
                            </m:sub>
                            <m:sup>
                              <m:r>
                                <a:rPr lang="en-US" sz="2000" b="0" i="1">
                                  <a:latin typeface="Cambria Math"/>
                                </a:rPr>
                                <m:t>′</m:t>
                              </m:r>
                            </m:sup>
                          </m:sSubSup>
                          <m:sSub>
                            <m:sSubPr>
                              <m:ctrlPr>
                                <a:rPr lang="en-US" sz="2000" b="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̃"/>
                                  <m:ctrlPr>
                                    <a:rPr lang="en-US" sz="2000" b="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 b="0" i="1">
                                      <a:latin typeface="Cambria Math"/>
                                    </a:rPr>
                                    <m:t>𝑐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000" b="0" i="1">
                                  <a:latin typeface="Cambria Math"/>
                                </a:rPr>
                                <m:t>𝑡𝑗</m:t>
                              </m:r>
                            </m:sub>
                          </m:sSub>
                          <m:r>
                            <a:rPr lang="en-US" sz="2000" b="0" i="1">
                              <a:latin typeface="Cambria Math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sz="2000" b="0" dirty="0" smtClean="0"/>
              </a:p>
              <a:p>
                <a:pPr lvl="2" algn="just"/>
                <a:r>
                  <a:rPr lang="en-GB" sz="1800" b="0" dirty="0" smtClean="0"/>
                  <a:t>If the indicator is 0, then item </a:t>
                </a:r>
                <a14:m>
                  <m:oMath xmlns:m="http://schemas.openxmlformats.org/officeDocument/2006/math">
                    <m:r>
                      <a:rPr lang="en-GB" sz="1800" b="0" i="1">
                        <a:latin typeface="Cambria Math"/>
                      </a:rPr>
                      <m:t>𝑗</m:t>
                    </m:r>
                  </m:oMath>
                </a14:m>
                <a:r>
                  <a:rPr lang="en-US" sz="1800" b="0" dirty="0"/>
                  <a:t> at time </a:t>
                </a:r>
                <a14:m>
                  <m:oMath xmlns:m="http://schemas.openxmlformats.org/officeDocument/2006/math">
                    <m:r>
                      <a:rPr lang="en-GB" sz="1800" b="0" i="1">
                        <a:latin typeface="Cambria Math"/>
                      </a:rPr>
                      <m:t>𝑡</m:t>
                    </m:r>
                  </m:oMath>
                </a14:m>
                <a:r>
                  <a:rPr lang="en-US" sz="1800" b="0" dirty="0"/>
                  <a:t> is removed from the full data set </a:t>
                </a:r>
              </a:p>
              <a:p>
                <a:pPr algn="just"/>
                <a:r>
                  <a:rPr lang="en-GB" dirty="0" smtClean="0"/>
                  <a:t>Different values for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b="1" i="1">
                            <a:latin typeface="Cambria Math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US" dirty="0" smtClean="0"/>
                  <a:t>’s,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i="1">
                            <a:latin typeface="Cambria Math"/>
                          </a:rPr>
                        </m:ctrlPr>
                      </m:accPr>
                      <m:e>
                        <m:r>
                          <a:rPr lang="en-GB" b="1" i="1" smtClean="0">
                            <a:latin typeface="Cambria Math"/>
                          </a:rPr>
                          <m:t>𝒃</m:t>
                        </m:r>
                      </m:e>
                    </m:acc>
                  </m:oMath>
                </a14:m>
                <a:r>
                  <a:rPr lang="en-US" dirty="0" smtClean="0"/>
                  <a:t>’s, and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i="1">
                            <a:latin typeface="Cambria Math"/>
                          </a:rPr>
                        </m:ctrlPr>
                      </m:accPr>
                      <m:e>
                        <m:r>
                          <a:rPr lang="en-GB" b="1" i="1" smtClean="0">
                            <a:latin typeface="Cambria Math"/>
                          </a:rPr>
                          <m:t>𝒄</m:t>
                        </m:r>
                      </m:e>
                    </m:acc>
                  </m:oMath>
                </a14:m>
                <a:r>
                  <a:rPr lang="en-US" dirty="0" smtClean="0"/>
                  <a:t>’s lead to different proportion of intermittent missing  items </a:t>
                </a:r>
              </a:p>
              <a:p>
                <a:pPr algn="just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lang="en-US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/>
                              </a:rPr>
                              <m:t>𝜋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/>
                          </a:rPr>
                          <m:t>𝑖𝑡</m:t>
                        </m:r>
                      </m:sub>
                    </m:sSub>
                  </m:oMath>
                </a14:m>
                <a:r>
                  <a:rPr lang="en-US" dirty="0" smtClean="0"/>
                  <a:t> can be simulated dependent or independent  (Subject missing and item missing)</a:t>
                </a:r>
                <a:endParaRPr lang="en-US" dirty="0"/>
              </a:p>
              <a:p>
                <a:pPr algn="just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11188" y="1600200"/>
                <a:ext cx="7923212" cy="3959225"/>
              </a:xfrm>
              <a:blipFill rotWithShape="1">
                <a:blip r:embed="rId2"/>
                <a:stretch>
                  <a:fillRect l="-2231" t="-2311" r="-2308" b="-86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en-US" smtClean="0"/>
              <a:t> 4</a:t>
            </a:r>
            <a:r>
              <a:rPr lang="en-US" baseline="30000" smtClean="0"/>
              <a:t>th</a:t>
            </a:r>
            <a:r>
              <a:rPr lang="en-US" smtClean="0"/>
              <a:t> International Conference on Biometrics &amp; Biostatistics</a:t>
            </a:r>
          </a:p>
          <a:p>
            <a:pPr algn="ctr"/>
            <a:r>
              <a:rPr lang="it-IT" sz="900" smtClean="0"/>
              <a:t>November 16-18, 2015 San Antonio</a:t>
            </a:r>
          </a:p>
          <a:p>
            <a:endParaRPr lang="nl-NL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nl-NL" altLang="en-US" smtClean="0"/>
              <a:t>Page </a:t>
            </a:r>
            <a:fld id="{52D3B5A4-715A-4897-8BC8-E534785F9B95}" type="slidenum">
              <a:rPr lang="nl-NL" altLang="en-US" smtClean="0"/>
              <a:pPr/>
              <a:t>9</a:t>
            </a:fld>
            <a:endParaRPr lang="nl-NL" altLang="en-US" dirty="0"/>
          </a:p>
        </p:txBody>
      </p:sp>
    </p:spTree>
    <p:extLst>
      <p:ext uri="{BB962C8B-B14F-4D97-AF65-F5344CB8AC3E}">
        <p14:creationId xmlns:p14="http://schemas.microsoft.com/office/powerpoint/2010/main" val="4150652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Simulation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188" y="1295400"/>
            <a:ext cx="7994650" cy="3959225"/>
          </a:xfrm>
        </p:spPr>
        <p:txBody>
          <a:bodyPr/>
          <a:lstStyle/>
          <a:p>
            <a:pPr algn="just"/>
            <a:r>
              <a:rPr lang="en-GB" dirty="0" smtClean="0"/>
              <a:t>Set up </a:t>
            </a:r>
          </a:p>
          <a:p>
            <a:pPr lvl="2" algn="just"/>
            <a:r>
              <a:rPr lang="en-GB" sz="2000" b="0" dirty="0" smtClean="0"/>
              <a:t>Each simulate data set contains 1000 individuals</a:t>
            </a:r>
          </a:p>
          <a:p>
            <a:pPr lvl="2" algn="just"/>
            <a:r>
              <a:rPr lang="en-GB" sz="2000" b="0" dirty="0" smtClean="0"/>
              <a:t>Generate small, medium, and large proportions of missing items and subjects (if applicable)</a:t>
            </a:r>
          </a:p>
          <a:p>
            <a:pPr lvl="2" algn="just"/>
            <a:r>
              <a:rPr lang="en-GB" sz="2000" b="0" dirty="0" smtClean="0"/>
              <a:t>Each </a:t>
            </a:r>
            <a:r>
              <a:rPr lang="en-GB" sz="2000" b="0" dirty="0"/>
              <a:t>incomplete data set was imputed 10 </a:t>
            </a:r>
            <a:r>
              <a:rPr lang="en-GB" sz="2000" b="0" dirty="0" smtClean="0"/>
              <a:t>times</a:t>
            </a:r>
          </a:p>
          <a:p>
            <a:pPr lvl="2" algn="just"/>
            <a:r>
              <a:rPr lang="en-GB" sz="2000" b="0" dirty="0"/>
              <a:t>Repeat each simulation 500 times</a:t>
            </a:r>
          </a:p>
          <a:p>
            <a:pPr algn="just"/>
            <a:r>
              <a:rPr lang="en-GB" dirty="0" smtClean="0"/>
              <a:t>Analysis conducted in SAS</a:t>
            </a:r>
          </a:p>
          <a:p>
            <a:pPr lvl="2" algn="just"/>
            <a:r>
              <a:rPr lang="en-GB" sz="2000" b="0" dirty="0" smtClean="0"/>
              <a:t>Each data set was </a:t>
            </a:r>
            <a:r>
              <a:rPr lang="en-GB" sz="2000" b="0" dirty="0" err="1" smtClean="0"/>
              <a:t>analyzed</a:t>
            </a:r>
            <a:r>
              <a:rPr lang="en-GB" sz="2000" b="0" dirty="0" smtClean="0"/>
              <a:t> with marginal (population-average) models via Proc MIXED </a:t>
            </a:r>
          </a:p>
          <a:p>
            <a:pPr lvl="2" algn="just"/>
            <a:r>
              <a:rPr lang="en-GB" sz="2000" b="0" dirty="0" smtClean="0"/>
              <a:t>Proc MI was applied for multiple imputation</a:t>
            </a:r>
          </a:p>
          <a:p>
            <a:pPr lvl="2" algn="just"/>
            <a:r>
              <a:rPr lang="en-GB" sz="2000" b="0" dirty="0" smtClean="0"/>
              <a:t>Proc MIANALYZE for pooling the analysis results from  imputed data sets</a:t>
            </a:r>
          </a:p>
          <a:p>
            <a:pPr algn="just"/>
            <a:r>
              <a:rPr lang="en-GB" dirty="0" smtClean="0"/>
              <a:t>Comparison criteria: bias and mean square error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en-US" smtClean="0"/>
              <a:t> 4</a:t>
            </a:r>
            <a:r>
              <a:rPr lang="en-US" baseline="30000" smtClean="0"/>
              <a:t>th</a:t>
            </a:r>
            <a:r>
              <a:rPr lang="en-US" smtClean="0"/>
              <a:t> International Conference on Biometrics &amp; Biostatistics</a:t>
            </a:r>
          </a:p>
          <a:p>
            <a:pPr algn="ctr"/>
            <a:r>
              <a:rPr lang="it-IT" sz="900" smtClean="0"/>
              <a:t>November 16-18, 2015 San Antonio</a:t>
            </a:r>
          </a:p>
          <a:p>
            <a:endParaRPr lang="nl-NL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nl-NL" altLang="en-US" smtClean="0"/>
              <a:t>Page </a:t>
            </a:r>
            <a:fld id="{52D3B5A4-715A-4897-8BC8-E534785F9B95}" type="slidenum">
              <a:rPr lang="nl-NL" altLang="en-US" smtClean="0"/>
              <a:pPr/>
              <a:t>10</a:t>
            </a:fld>
            <a:endParaRPr lang="nl-NL" altLang="en-US" dirty="0"/>
          </a:p>
        </p:txBody>
      </p:sp>
    </p:spTree>
    <p:extLst>
      <p:ext uri="{BB962C8B-B14F-4D97-AF65-F5344CB8AC3E}">
        <p14:creationId xmlns:p14="http://schemas.microsoft.com/office/powerpoint/2010/main" val="1361942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Proportion of Missingness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0284335"/>
              </p:ext>
            </p:extLst>
          </p:nvPr>
        </p:nvGraphicFramePr>
        <p:xfrm>
          <a:off x="381002" y="1600200"/>
          <a:ext cx="8224837" cy="316992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371598"/>
                <a:gridCol w="914400"/>
                <a:gridCol w="381000"/>
                <a:gridCol w="838200"/>
                <a:gridCol w="762000"/>
                <a:gridCol w="826778"/>
                <a:gridCol w="391970"/>
                <a:gridCol w="862334"/>
                <a:gridCol w="862334"/>
                <a:gridCol w="1014223"/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solidFill>
                            <a:schemeClr val="tx2"/>
                          </a:solidFill>
                        </a:rPr>
                        <a:t>Missingness indicator</a:t>
                      </a:r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solidFill>
                            <a:schemeClr val="tx2"/>
                          </a:solidFill>
                        </a:rPr>
                        <a:t>Proportion</a:t>
                      </a:r>
                      <a:r>
                        <a:rPr lang="en-GB" sz="1400" baseline="0" dirty="0" smtClean="0">
                          <a:solidFill>
                            <a:schemeClr val="tx2"/>
                          </a:solidFill>
                        </a:rPr>
                        <a:t> of missingness</a:t>
                      </a:r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9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chemeClr val="tx2"/>
                          </a:solidFill>
                        </a:rPr>
                        <a:t>Unit missing</a:t>
                      </a:r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9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chemeClr val="tx2"/>
                          </a:solidFill>
                        </a:rPr>
                        <a:t>Item missing</a:t>
                      </a:r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Visit 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Visit 3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Visit 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Visit 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Visit 3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Visit 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 rowSpan="2">
                  <a:txBody>
                    <a:bodyPr/>
                    <a:lstStyle/>
                    <a:p>
                      <a:r>
                        <a:rPr lang="en-GB" sz="1600" b="0" dirty="0" smtClean="0"/>
                        <a:t>Independent</a:t>
                      </a:r>
                      <a:endParaRPr lang="en-US" sz="1600" b="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0" dirty="0" smtClean="0"/>
                        <a:t>Small</a:t>
                      </a:r>
                      <a:endParaRPr lang="en-US" sz="16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/>
                        <a:t>0.004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/>
                        <a:t>0.72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/>
                        <a:t>1.46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/>
                        <a:t>4.19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/>
                        <a:t>13.95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/>
                        <a:t>10.15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0" dirty="0" smtClean="0"/>
                        <a:t>Medium</a:t>
                      </a:r>
                      <a:endParaRPr lang="en-US" sz="16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/>
                        <a:t>0.000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/>
                        <a:t>1.75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/>
                        <a:t>8.80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/>
                        <a:t>7.20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/>
                        <a:t>26.23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/>
                        <a:t>24.04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sz="16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6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 rowSpan="2">
                  <a:txBody>
                    <a:bodyPr/>
                    <a:lstStyle/>
                    <a:p>
                      <a:r>
                        <a:rPr lang="en-GB" sz="1600" b="0" dirty="0" smtClean="0"/>
                        <a:t>Dependent</a:t>
                      </a:r>
                      <a:endParaRPr lang="en-US" sz="1600" b="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dirty="0" smtClean="0"/>
                        <a:t>Medium</a:t>
                      </a:r>
                      <a:endParaRPr lang="en-US" sz="1600" b="0" dirty="0" smtClean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 smtClean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/>
                        <a:t>4.95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/>
                        <a:t>23.43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/>
                        <a:t>23.56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/>
                        <a:t>7.26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/>
                        <a:t>26.33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/>
                        <a:t>24.06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0" dirty="0" smtClean="0"/>
                        <a:t>Large</a:t>
                      </a:r>
                      <a:endParaRPr lang="en-US" sz="16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/>
                        <a:t>8.93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/>
                        <a:t>45.73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/>
                        <a:t>37.06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/>
                        <a:t>12.75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/>
                        <a:t>53.12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/>
                        <a:t>44.03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en-US" smtClean="0"/>
              <a:t> 4</a:t>
            </a:r>
            <a:r>
              <a:rPr lang="en-US" baseline="30000" smtClean="0"/>
              <a:t>th</a:t>
            </a:r>
            <a:r>
              <a:rPr lang="en-US" smtClean="0"/>
              <a:t> International Conference on Biometrics &amp; Biostatistics</a:t>
            </a:r>
          </a:p>
          <a:p>
            <a:pPr algn="ctr"/>
            <a:r>
              <a:rPr lang="it-IT" sz="900" smtClean="0"/>
              <a:t>November 16-18, 2015 San Antonio</a:t>
            </a:r>
          </a:p>
          <a:p>
            <a:endParaRPr lang="nl-NL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nl-NL" altLang="en-US" smtClean="0"/>
              <a:t>Page </a:t>
            </a:r>
            <a:fld id="{52D3B5A4-715A-4897-8BC8-E534785F9B95}" type="slidenum">
              <a:rPr lang="nl-NL" altLang="en-US" smtClean="0"/>
              <a:pPr/>
              <a:t>11</a:t>
            </a:fld>
            <a:endParaRPr lang="nl-NL" altLang="en-US" dirty="0"/>
          </a:p>
        </p:txBody>
      </p:sp>
    </p:spTree>
    <p:extLst>
      <p:ext uri="{BB962C8B-B14F-4D97-AF65-F5344CB8AC3E}">
        <p14:creationId xmlns:p14="http://schemas.microsoft.com/office/powerpoint/2010/main" val="831566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Results</a:t>
            </a:r>
            <a:r>
              <a:rPr lang="en-GB" dirty="0"/>
              <a:t>: Bias in Fixed E</a:t>
            </a:r>
            <a:r>
              <a:rPr lang="en-GB" dirty="0" smtClean="0"/>
              <a:t>ffects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Content Placeholder 7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182437539"/>
                  </p:ext>
                </p:extLst>
              </p:nvPr>
            </p:nvGraphicFramePr>
            <p:xfrm>
              <a:off x="152400" y="1600200"/>
              <a:ext cx="8915400" cy="3821176"/>
            </p:xfrm>
            <a:graphic>
              <a:graphicData uri="http://schemas.openxmlformats.org/drawingml/2006/table">
                <a:tbl>
                  <a:tblPr firstRow="1" bandRow="1">
                    <a:tableStyleId>{F2DE63D5-997A-4646-A377-4702673A728D}</a:tableStyleId>
                  </a:tblPr>
                  <a:tblGrid>
                    <a:gridCol w="609600"/>
                    <a:gridCol w="685800"/>
                    <a:gridCol w="609600"/>
                    <a:gridCol w="762000"/>
                    <a:gridCol w="685800"/>
                    <a:gridCol w="838200"/>
                    <a:gridCol w="914400"/>
                    <a:gridCol w="914400"/>
                    <a:gridCol w="762000"/>
                    <a:gridCol w="990600"/>
                    <a:gridCol w="1143000"/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2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1200" dirty="0" smtClean="0">
                              <a:solidFill>
                                <a:schemeClr val="tx2"/>
                              </a:solidFill>
                            </a:rPr>
                            <a:t>ML</a:t>
                          </a:r>
                          <a:r>
                            <a:rPr lang="en-GB" sz="1200" baseline="-25000" dirty="0" smtClean="0">
                              <a:solidFill>
                                <a:schemeClr val="tx2"/>
                              </a:solidFill>
                            </a:rPr>
                            <a:t>10</a:t>
                          </a:r>
                          <a:endParaRPr lang="en-US" sz="1200" dirty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1200" dirty="0" smtClean="0">
                              <a:solidFill>
                                <a:schemeClr val="tx2"/>
                              </a:solidFill>
                            </a:rPr>
                            <a:t>ML</a:t>
                          </a:r>
                          <a:r>
                            <a:rPr lang="en-GB" sz="1200" baseline="-25000" dirty="0" smtClean="0">
                              <a:solidFill>
                                <a:schemeClr val="tx2"/>
                              </a:solidFill>
                            </a:rPr>
                            <a:t>1</a:t>
                          </a:r>
                          <a:endParaRPr lang="en-US" sz="1200" dirty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1200" dirty="0" err="1" smtClean="0">
                              <a:solidFill>
                                <a:schemeClr val="tx2"/>
                              </a:solidFill>
                            </a:rPr>
                            <a:t>PMM</a:t>
                          </a:r>
                          <a:r>
                            <a:rPr lang="en-GB" sz="1200" baseline="-25000" dirty="0" err="1" smtClean="0">
                              <a:solidFill>
                                <a:schemeClr val="tx2"/>
                              </a:solidFill>
                            </a:rPr>
                            <a:t>item</a:t>
                          </a:r>
                          <a:endParaRPr lang="en-US" sz="1200" dirty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200" dirty="0" err="1" smtClean="0">
                              <a:solidFill>
                                <a:schemeClr val="tx2"/>
                              </a:solidFill>
                            </a:rPr>
                            <a:t>LR</a:t>
                          </a:r>
                          <a:r>
                            <a:rPr lang="en-GB" sz="1200" baseline="-25000" dirty="0" err="1" smtClean="0">
                              <a:solidFill>
                                <a:schemeClr val="tx2"/>
                              </a:solidFill>
                            </a:rPr>
                            <a:t>item</a:t>
                          </a:r>
                          <a:endParaRPr lang="en-US" sz="1200" dirty="0" smtClean="0">
                            <a:solidFill>
                              <a:schemeClr val="tx2"/>
                            </a:solidFill>
                          </a:endParaRPr>
                        </a:p>
                        <a:p>
                          <a:endParaRPr lang="en-US" sz="1200" dirty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200" dirty="0" err="1" smtClean="0">
                              <a:solidFill>
                                <a:schemeClr val="tx2"/>
                              </a:solidFill>
                            </a:rPr>
                            <a:t>PMM</a:t>
                          </a:r>
                          <a:r>
                            <a:rPr lang="en-GB" sz="1200" baseline="-25000" dirty="0" err="1" smtClean="0">
                              <a:solidFill>
                                <a:schemeClr val="tx2"/>
                              </a:solidFill>
                            </a:rPr>
                            <a:t>scale</a:t>
                          </a:r>
                          <a:endParaRPr lang="en-US" sz="1200" dirty="0" smtClean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200" dirty="0" err="1" smtClean="0">
                              <a:solidFill>
                                <a:schemeClr val="tx2"/>
                              </a:solidFill>
                            </a:rPr>
                            <a:t>MCMC</a:t>
                          </a:r>
                          <a:r>
                            <a:rPr lang="en-GB" sz="1200" baseline="-25000" dirty="0" err="1" smtClean="0">
                              <a:solidFill>
                                <a:schemeClr val="tx2"/>
                              </a:solidFill>
                            </a:rPr>
                            <a:t>scale</a:t>
                          </a:r>
                          <a:endParaRPr lang="en-US" sz="1200" dirty="0" smtClean="0">
                            <a:solidFill>
                              <a:schemeClr val="tx2"/>
                            </a:solidFill>
                          </a:endParaRPr>
                        </a:p>
                        <a:p>
                          <a:endParaRPr lang="en-US" sz="1200" dirty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1200" dirty="0" smtClean="0">
                              <a:solidFill>
                                <a:schemeClr val="tx2"/>
                              </a:solidFill>
                            </a:rPr>
                            <a:t>H-</a:t>
                          </a:r>
                          <a:r>
                            <a:rPr lang="en-GB" sz="1200" dirty="0" err="1" smtClean="0">
                              <a:solidFill>
                                <a:schemeClr val="tx2"/>
                              </a:solidFill>
                            </a:rPr>
                            <a:t>PMM</a:t>
                          </a:r>
                          <a:r>
                            <a:rPr lang="en-GB" sz="1200" baseline="-25000" dirty="0" err="1" smtClean="0">
                              <a:solidFill>
                                <a:schemeClr val="tx2"/>
                              </a:solidFill>
                            </a:rPr>
                            <a:t>item</a:t>
                          </a:r>
                          <a:endParaRPr lang="en-US" sz="1200" dirty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200" dirty="0" smtClean="0">
                              <a:solidFill>
                                <a:schemeClr val="tx2"/>
                              </a:solidFill>
                            </a:rPr>
                            <a:t>H-</a:t>
                          </a:r>
                          <a:r>
                            <a:rPr lang="en-GB" sz="1200" dirty="0" err="1" smtClean="0">
                              <a:solidFill>
                                <a:schemeClr val="tx2"/>
                              </a:solidFill>
                            </a:rPr>
                            <a:t>LR</a:t>
                          </a:r>
                          <a:r>
                            <a:rPr lang="en-GB" sz="1200" baseline="-25000" dirty="0" err="1" smtClean="0">
                              <a:solidFill>
                                <a:schemeClr val="tx2"/>
                              </a:solidFill>
                            </a:rPr>
                            <a:t>item</a:t>
                          </a:r>
                          <a:endParaRPr lang="en-US" sz="1200" dirty="0" smtClean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200" dirty="0" smtClean="0">
                              <a:solidFill>
                                <a:schemeClr val="tx2"/>
                              </a:solidFill>
                            </a:rPr>
                            <a:t>H-</a:t>
                          </a:r>
                          <a:r>
                            <a:rPr lang="en-GB" sz="1200" dirty="0" err="1" smtClean="0">
                              <a:solidFill>
                                <a:schemeClr val="tx2"/>
                              </a:solidFill>
                            </a:rPr>
                            <a:t>PMM</a:t>
                          </a:r>
                          <a:r>
                            <a:rPr lang="en-GB" sz="1200" baseline="-25000" dirty="0" err="1" smtClean="0">
                              <a:solidFill>
                                <a:schemeClr val="tx2"/>
                              </a:solidFill>
                            </a:rPr>
                            <a:t>scale</a:t>
                          </a:r>
                          <a:endParaRPr lang="en-US" sz="1200" dirty="0" smtClean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200" dirty="0" smtClean="0">
                              <a:solidFill>
                                <a:schemeClr val="tx2"/>
                              </a:solidFill>
                            </a:rPr>
                            <a:t>H-</a:t>
                          </a:r>
                          <a:r>
                            <a:rPr lang="en-GB" sz="1200" dirty="0" err="1" smtClean="0">
                              <a:solidFill>
                                <a:schemeClr val="tx2"/>
                              </a:solidFill>
                            </a:rPr>
                            <a:t>MCMC</a:t>
                          </a:r>
                          <a:r>
                            <a:rPr lang="en-GB" sz="1200" baseline="-25000" dirty="0" err="1" smtClean="0">
                              <a:solidFill>
                                <a:schemeClr val="tx2"/>
                              </a:solidFill>
                            </a:rPr>
                            <a:t>scale</a:t>
                          </a:r>
                          <a:endParaRPr lang="en-US" sz="1200" dirty="0" smtClean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90000"/>
                          </a:schemeClr>
                        </a:solid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600" b="1" i="1" kern="120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𝜷</m:t>
                                    </m:r>
                                  </m:e>
                                  <m:sub>
                                    <m:r>
                                      <a:rPr lang="en-GB" sz="1600" b="1" i="1" kern="120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𝟎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600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-1.38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-1.20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-0.47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-2.03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-1.08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-0.90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-0.93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-1.22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-1.15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-1.25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10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600" b="1" i="1" smtClean="0">
                                        <a:effectLst/>
                                        <a:latin typeface="Cambria Math"/>
                                        <a:ea typeface="Calibri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>
                                        <a:effectLst/>
                                        <a:latin typeface="Cambria Math"/>
                                        <a:ea typeface="Calibri"/>
                                        <a:cs typeface="Calibri"/>
                                      </a:rPr>
                                      <m:t>𝜷</m:t>
                                    </m:r>
                                  </m:e>
                                  <m:sub>
                                    <m:r>
                                      <a:rPr lang="en-US" sz="1600" b="1" i="1">
                                        <a:effectLst/>
                                        <a:latin typeface="Cambria Math"/>
                                        <a:ea typeface="Calibri"/>
                                        <a:cs typeface="Calibri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6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0.13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0.12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0.04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0.19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0.09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0.08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0.09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0.12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0.11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0.12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10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600" b="1" i="1" smtClean="0">
                                        <a:effectLst/>
                                        <a:latin typeface="Cambria Math"/>
                                        <a:ea typeface="Calibri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>
                                        <a:effectLst/>
                                        <a:latin typeface="Cambria Math"/>
                                        <a:ea typeface="Calibri"/>
                                        <a:cs typeface="Calibri"/>
                                      </a:rPr>
                                      <m:t>𝜷</m:t>
                                    </m:r>
                                  </m:e>
                                  <m:sub>
                                    <m:r>
                                      <a:rPr lang="en-GB" sz="1600" b="1" i="1" smtClean="0">
                                        <a:effectLst/>
                                        <a:latin typeface="Cambria Math"/>
                                        <a:ea typeface="Calibri"/>
                                        <a:cs typeface="Calibri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6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0.002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0.00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0.00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0.001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0.00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0.00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0.00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0.00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0.00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0.001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10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600" b="1" i="1" smtClean="0">
                                        <a:effectLst/>
                                        <a:latin typeface="Cambria Math"/>
                                        <a:ea typeface="Calibri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>
                                        <a:effectLst/>
                                        <a:latin typeface="Cambria Math"/>
                                        <a:ea typeface="Calibri"/>
                                        <a:cs typeface="Calibri"/>
                                      </a:rPr>
                                      <m:t>𝜷</m:t>
                                    </m:r>
                                  </m:e>
                                  <m:sub>
                                    <m:r>
                                      <a:rPr lang="en-GB" sz="1600" b="1" i="1" smtClean="0">
                                        <a:effectLst/>
                                        <a:latin typeface="Cambria Math"/>
                                        <a:ea typeface="Calibri"/>
                                        <a:cs typeface="Calibri"/>
                                      </a:rPr>
                                      <m:t>𝟑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6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-0.06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-0.12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0.08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-0.05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0.07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0.004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-0.06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-0.09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-0.07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-0.05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10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600" b="1" i="1" smtClean="0">
                                        <a:effectLst/>
                                        <a:latin typeface="Cambria Math"/>
                                        <a:ea typeface="Calibri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>
                                        <a:effectLst/>
                                        <a:latin typeface="Cambria Math"/>
                                        <a:ea typeface="Calibri"/>
                                        <a:cs typeface="Calibri"/>
                                      </a:rPr>
                                      <m:t>𝜷</m:t>
                                    </m:r>
                                  </m:e>
                                  <m:sub>
                                    <m:r>
                                      <a:rPr lang="en-GB" sz="1600" b="1" i="1" smtClean="0">
                                        <a:effectLst/>
                                        <a:latin typeface="Cambria Math"/>
                                        <a:ea typeface="Calibri"/>
                                        <a:cs typeface="Calibri"/>
                                      </a:rPr>
                                      <m:t>𝟒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6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0.08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0.14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-0.23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-0.21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-0.09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-0.008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0.03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0.04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0.07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0.06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10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600" b="1" i="1" smtClean="0">
                                        <a:effectLst/>
                                        <a:latin typeface="Cambria Math"/>
                                        <a:ea typeface="Calibri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>
                                        <a:effectLst/>
                                        <a:latin typeface="Cambria Math"/>
                                        <a:ea typeface="Calibri"/>
                                        <a:cs typeface="Calibri"/>
                                      </a:rPr>
                                      <m:t>𝜷</m:t>
                                    </m:r>
                                  </m:e>
                                  <m:sub>
                                    <m:r>
                                      <a:rPr lang="en-GB" sz="1600" b="1" i="1" smtClean="0">
                                        <a:effectLst/>
                                        <a:latin typeface="Cambria Math"/>
                                        <a:ea typeface="Calibri"/>
                                        <a:cs typeface="Calibri"/>
                                      </a:rPr>
                                      <m:t>𝟓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6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-0.17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-0.32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0.04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-0.43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-0.06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-0.11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-0.18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-0.27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-0.24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-0.27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10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600" b="1" i="1" smtClean="0">
                                        <a:effectLst/>
                                        <a:latin typeface="Cambria Math"/>
                                        <a:ea typeface="Calibri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>
                                        <a:effectLst/>
                                        <a:latin typeface="Cambria Math"/>
                                        <a:ea typeface="Calibri"/>
                                        <a:cs typeface="Calibri"/>
                                      </a:rPr>
                                      <m:t>𝜷</m:t>
                                    </m:r>
                                  </m:e>
                                  <m:sub>
                                    <m:r>
                                      <a:rPr lang="en-GB" sz="1600" b="1" i="1" smtClean="0">
                                        <a:effectLst/>
                                        <a:latin typeface="Cambria Math"/>
                                        <a:ea typeface="Calibri"/>
                                        <a:cs typeface="Calibri"/>
                                      </a:rPr>
                                      <m:t>𝟔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6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0.12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0.01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0.13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0.27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0.23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0.14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0.02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0.02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0.07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0.22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Content Placeholder 7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182437539"/>
                  </p:ext>
                </p:extLst>
              </p:nvPr>
            </p:nvGraphicFramePr>
            <p:xfrm>
              <a:off x="152400" y="1600200"/>
              <a:ext cx="8915400" cy="3821176"/>
            </p:xfrm>
            <a:graphic>
              <a:graphicData uri="http://schemas.openxmlformats.org/drawingml/2006/table">
                <a:tbl>
                  <a:tblPr firstRow="1" bandRow="1">
                    <a:tableStyleId>{F2DE63D5-997A-4646-A377-4702673A728D}</a:tableStyleId>
                  </a:tblPr>
                  <a:tblGrid>
                    <a:gridCol w="609600"/>
                    <a:gridCol w="685800"/>
                    <a:gridCol w="609600"/>
                    <a:gridCol w="762000"/>
                    <a:gridCol w="685800"/>
                    <a:gridCol w="838200"/>
                    <a:gridCol w="914400"/>
                    <a:gridCol w="914400"/>
                    <a:gridCol w="762000"/>
                    <a:gridCol w="990600"/>
                    <a:gridCol w="1143000"/>
                  </a:tblGrid>
                  <a:tr h="457200">
                    <a:tc>
                      <a:txBody>
                        <a:bodyPr/>
                        <a:lstStyle/>
                        <a:p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2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1200" dirty="0" smtClean="0">
                              <a:solidFill>
                                <a:schemeClr val="tx2"/>
                              </a:solidFill>
                            </a:rPr>
                            <a:t>ML</a:t>
                          </a:r>
                          <a:r>
                            <a:rPr lang="en-GB" sz="1200" baseline="-25000" dirty="0" smtClean="0">
                              <a:solidFill>
                                <a:schemeClr val="tx2"/>
                              </a:solidFill>
                            </a:rPr>
                            <a:t>10</a:t>
                          </a:r>
                          <a:endParaRPr lang="en-US" sz="1200" dirty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1200" dirty="0" smtClean="0">
                              <a:solidFill>
                                <a:schemeClr val="tx2"/>
                              </a:solidFill>
                            </a:rPr>
                            <a:t>ML</a:t>
                          </a:r>
                          <a:r>
                            <a:rPr lang="en-GB" sz="1200" baseline="-25000" dirty="0" smtClean="0">
                              <a:solidFill>
                                <a:schemeClr val="tx2"/>
                              </a:solidFill>
                            </a:rPr>
                            <a:t>1</a:t>
                          </a:r>
                          <a:endParaRPr lang="en-US" sz="1200" dirty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1200" dirty="0" err="1" smtClean="0">
                              <a:solidFill>
                                <a:schemeClr val="tx2"/>
                              </a:solidFill>
                            </a:rPr>
                            <a:t>PMM</a:t>
                          </a:r>
                          <a:r>
                            <a:rPr lang="en-GB" sz="1200" baseline="-25000" dirty="0" err="1" smtClean="0">
                              <a:solidFill>
                                <a:schemeClr val="tx2"/>
                              </a:solidFill>
                            </a:rPr>
                            <a:t>item</a:t>
                          </a:r>
                          <a:endParaRPr lang="en-US" sz="1200" dirty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200" dirty="0" err="1" smtClean="0">
                              <a:solidFill>
                                <a:schemeClr val="tx2"/>
                              </a:solidFill>
                            </a:rPr>
                            <a:t>LR</a:t>
                          </a:r>
                          <a:r>
                            <a:rPr lang="en-GB" sz="1200" baseline="-25000" dirty="0" err="1" smtClean="0">
                              <a:solidFill>
                                <a:schemeClr val="tx2"/>
                              </a:solidFill>
                            </a:rPr>
                            <a:t>item</a:t>
                          </a:r>
                          <a:endParaRPr lang="en-US" sz="1200" dirty="0" smtClean="0">
                            <a:solidFill>
                              <a:schemeClr val="tx2"/>
                            </a:solidFill>
                          </a:endParaRPr>
                        </a:p>
                        <a:p>
                          <a:endParaRPr lang="en-US" sz="1200" dirty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200" dirty="0" err="1" smtClean="0">
                              <a:solidFill>
                                <a:schemeClr val="tx2"/>
                              </a:solidFill>
                            </a:rPr>
                            <a:t>PMM</a:t>
                          </a:r>
                          <a:r>
                            <a:rPr lang="en-GB" sz="1200" baseline="-25000" dirty="0" err="1" smtClean="0">
                              <a:solidFill>
                                <a:schemeClr val="tx2"/>
                              </a:solidFill>
                            </a:rPr>
                            <a:t>scale</a:t>
                          </a:r>
                          <a:endParaRPr lang="en-US" sz="1200" dirty="0" smtClean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200" dirty="0" err="1" smtClean="0">
                              <a:solidFill>
                                <a:schemeClr val="tx2"/>
                              </a:solidFill>
                            </a:rPr>
                            <a:t>MCMC</a:t>
                          </a:r>
                          <a:r>
                            <a:rPr lang="en-GB" sz="1200" baseline="-25000" dirty="0" err="1" smtClean="0">
                              <a:solidFill>
                                <a:schemeClr val="tx2"/>
                              </a:solidFill>
                            </a:rPr>
                            <a:t>scale</a:t>
                          </a:r>
                          <a:endParaRPr lang="en-US" sz="1200" dirty="0" smtClean="0">
                            <a:solidFill>
                              <a:schemeClr val="tx2"/>
                            </a:solidFill>
                          </a:endParaRPr>
                        </a:p>
                        <a:p>
                          <a:endParaRPr lang="en-US" sz="1200" dirty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1200" dirty="0" smtClean="0">
                              <a:solidFill>
                                <a:schemeClr val="tx2"/>
                              </a:solidFill>
                            </a:rPr>
                            <a:t>H-</a:t>
                          </a:r>
                          <a:r>
                            <a:rPr lang="en-GB" sz="1200" dirty="0" err="1" smtClean="0">
                              <a:solidFill>
                                <a:schemeClr val="tx2"/>
                              </a:solidFill>
                            </a:rPr>
                            <a:t>PMM</a:t>
                          </a:r>
                          <a:r>
                            <a:rPr lang="en-GB" sz="1200" baseline="-25000" dirty="0" err="1" smtClean="0">
                              <a:solidFill>
                                <a:schemeClr val="tx2"/>
                              </a:solidFill>
                            </a:rPr>
                            <a:t>item</a:t>
                          </a:r>
                          <a:endParaRPr lang="en-US" sz="1200" dirty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200" dirty="0" smtClean="0">
                              <a:solidFill>
                                <a:schemeClr val="tx2"/>
                              </a:solidFill>
                            </a:rPr>
                            <a:t>H-</a:t>
                          </a:r>
                          <a:r>
                            <a:rPr lang="en-GB" sz="1200" dirty="0" err="1" smtClean="0">
                              <a:solidFill>
                                <a:schemeClr val="tx2"/>
                              </a:solidFill>
                            </a:rPr>
                            <a:t>LR</a:t>
                          </a:r>
                          <a:r>
                            <a:rPr lang="en-GB" sz="1200" baseline="-25000" dirty="0" err="1" smtClean="0">
                              <a:solidFill>
                                <a:schemeClr val="tx2"/>
                              </a:solidFill>
                            </a:rPr>
                            <a:t>item</a:t>
                          </a:r>
                          <a:endParaRPr lang="en-US" sz="1200" dirty="0" smtClean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200" dirty="0" smtClean="0">
                              <a:solidFill>
                                <a:schemeClr val="tx2"/>
                              </a:solidFill>
                            </a:rPr>
                            <a:t>H-</a:t>
                          </a:r>
                          <a:r>
                            <a:rPr lang="en-GB" sz="1200" dirty="0" err="1" smtClean="0">
                              <a:solidFill>
                                <a:schemeClr val="tx2"/>
                              </a:solidFill>
                            </a:rPr>
                            <a:t>PMM</a:t>
                          </a:r>
                          <a:r>
                            <a:rPr lang="en-GB" sz="1200" baseline="-25000" dirty="0" err="1" smtClean="0">
                              <a:solidFill>
                                <a:schemeClr val="tx2"/>
                              </a:solidFill>
                            </a:rPr>
                            <a:t>scale</a:t>
                          </a:r>
                          <a:endParaRPr lang="en-US" sz="1200" dirty="0" smtClean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200" dirty="0" smtClean="0">
                              <a:solidFill>
                                <a:schemeClr val="tx2"/>
                              </a:solidFill>
                            </a:rPr>
                            <a:t>H-</a:t>
                          </a:r>
                          <a:r>
                            <a:rPr lang="en-GB" sz="1200" dirty="0" err="1" smtClean="0">
                              <a:solidFill>
                                <a:schemeClr val="tx2"/>
                              </a:solidFill>
                            </a:rPr>
                            <a:t>MCMC</a:t>
                          </a:r>
                          <a:r>
                            <a:rPr lang="en-GB" sz="1200" baseline="-25000" dirty="0" err="1" smtClean="0">
                              <a:solidFill>
                                <a:schemeClr val="tx2"/>
                              </a:solidFill>
                            </a:rPr>
                            <a:t>scale</a:t>
                          </a:r>
                          <a:endParaRPr lang="en-US" sz="1200" dirty="0" smtClean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90000"/>
                          </a:schemeClr>
                        </a:solid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t="-124590" r="-1363000" b="-80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</a:t>
                          </a:r>
                          <a:r>
                            <a:rPr lang="en-GB" sz="1400" dirty="0" smtClean="0"/>
                            <a:t>1.38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-1.20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-0.47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-2.03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</a:t>
                          </a:r>
                          <a:r>
                            <a:rPr lang="en-GB" sz="1400" dirty="0" smtClean="0"/>
                            <a:t>1.08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</a:t>
                          </a:r>
                          <a:r>
                            <a:rPr lang="en-GB" sz="1400" dirty="0" smtClean="0"/>
                            <a:t>0.90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</a:t>
                          </a:r>
                          <a:r>
                            <a:rPr lang="en-GB" sz="1400" dirty="0" smtClean="0"/>
                            <a:t>0.93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</a:t>
                          </a:r>
                          <a:r>
                            <a:rPr lang="en-GB" sz="1400" dirty="0" smtClean="0"/>
                            <a:t>1.22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</a:t>
                          </a:r>
                          <a:r>
                            <a:rPr lang="en-GB" sz="1400" dirty="0" smtClean="0"/>
                            <a:t>1.15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</a:t>
                          </a:r>
                          <a:r>
                            <a:rPr lang="en-GB" sz="1400" dirty="0" smtClean="0"/>
                            <a:t>1.25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49885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t="-169136" r="-1363000" b="-5061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0.13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0.12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0.04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0.19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0.09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0.08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0.09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0.12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0.11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0.12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49885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t="-265854" r="-1363000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0.002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0.00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0.00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0.001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0.00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0.00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0.00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0.00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0.00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0.001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49885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t="-365854" r="-1363000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</a:t>
                          </a:r>
                          <a:r>
                            <a:rPr lang="en-GB" sz="1400" dirty="0" smtClean="0"/>
                            <a:t>0.06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-0.12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0.08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</a:t>
                          </a:r>
                          <a:r>
                            <a:rPr lang="en-GB" sz="1400" dirty="0" smtClean="0"/>
                            <a:t>0.05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0.07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0.004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</a:t>
                          </a:r>
                          <a:r>
                            <a:rPr lang="en-GB" sz="1400" dirty="0" smtClean="0"/>
                            <a:t>0.06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</a:t>
                          </a:r>
                          <a:r>
                            <a:rPr lang="en-GB" sz="1400" dirty="0" smtClean="0"/>
                            <a:t>0.09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</a:t>
                          </a:r>
                          <a:r>
                            <a:rPr lang="en-GB" sz="1400" dirty="0" smtClean="0"/>
                            <a:t>0.07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</a:t>
                          </a:r>
                          <a:r>
                            <a:rPr lang="en-GB" sz="1400" dirty="0" smtClean="0"/>
                            <a:t>0.05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49885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t="-465854" r="-1363000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0.08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0.14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-0.23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</a:t>
                          </a:r>
                          <a:r>
                            <a:rPr lang="en-GB" sz="1400" dirty="0" smtClean="0"/>
                            <a:t>0.21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</a:t>
                          </a:r>
                          <a:r>
                            <a:rPr lang="en-GB" sz="1400" dirty="0" smtClean="0"/>
                            <a:t>0.09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-0.008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0.03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0.04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0.07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0.06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49885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t="-572840" r="-1363000" b="-10246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</a:t>
                          </a:r>
                          <a:r>
                            <a:rPr lang="en-GB" sz="1400" dirty="0" smtClean="0"/>
                            <a:t>0.17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-0.32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0.04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</a:t>
                          </a:r>
                          <a:r>
                            <a:rPr lang="en-GB" sz="1400" dirty="0" smtClean="0"/>
                            <a:t>0.43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</a:t>
                          </a:r>
                          <a:r>
                            <a:rPr lang="en-GB" sz="1400" dirty="0" smtClean="0"/>
                            <a:t>0.06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</a:t>
                          </a:r>
                          <a:r>
                            <a:rPr lang="en-GB" sz="1400" dirty="0" smtClean="0"/>
                            <a:t>0.11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</a:t>
                          </a:r>
                          <a:r>
                            <a:rPr lang="en-GB" sz="1400" dirty="0" smtClean="0"/>
                            <a:t>0.18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</a:t>
                          </a:r>
                          <a:r>
                            <a:rPr lang="en-GB" sz="1400" dirty="0" smtClean="0"/>
                            <a:t>0.27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</a:t>
                          </a:r>
                          <a:r>
                            <a:rPr lang="en-GB" sz="1400" dirty="0" smtClean="0"/>
                            <a:t>0.24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</a:t>
                          </a:r>
                          <a:r>
                            <a:rPr lang="en-GB" sz="1400" dirty="0" smtClean="0"/>
                            <a:t>0.27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49885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t="-664634" r="-1363000" b="-122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0.12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0.01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0.13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0.27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0.23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0.14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0.02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0.02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0.07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0.22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en-US" smtClean="0"/>
              <a:t> 4</a:t>
            </a:r>
            <a:r>
              <a:rPr lang="en-US" baseline="30000" smtClean="0"/>
              <a:t>th</a:t>
            </a:r>
            <a:r>
              <a:rPr lang="en-US" smtClean="0"/>
              <a:t> International Conference on Biometrics &amp; Biostatistics</a:t>
            </a:r>
          </a:p>
          <a:p>
            <a:pPr algn="ctr"/>
            <a:r>
              <a:rPr lang="it-IT" sz="900" smtClean="0"/>
              <a:t>November 16-18, 2015 San Antonio</a:t>
            </a:r>
          </a:p>
          <a:p>
            <a:endParaRPr lang="nl-NL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nl-NL" altLang="en-US" smtClean="0"/>
              <a:t>Page </a:t>
            </a:r>
            <a:fld id="{52D3B5A4-715A-4897-8BC8-E534785F9B95}" type="slidenum">
              <a:rPr lang="nl-NL" altLang="en-US" smtClean="0"/>
              <a:pPr/>
              <a:t>12</a:t>
            </a:fld>
            <a:endParaRPr lang="nl-NL" altLang="en-US" dirty="0"/>
          </a:p>
        </p:txBody>
      </p:sp>
    </p:spTree>
    <p:extLst>
      <p:ext uri="{BB962C8B-B14F-4D97-AF65-F5344CB8AC3E}">
        <p14:creationId xmlns:p14="http://schemas.microsoft.com/office/powerpoint/2010/main" val="597427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Results: Bias in Variance Components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Content Placeholder 7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4124538341"/>
                  </p:ext>
                </p:extLst>
              </p:nvPr>
            </p:nvGraphicFramePr>
            <p:xfrm>
              <a:off x="152400" y="1600200"/>
              <a:ext cx="8610600" cy="2560067"/>
            </p:xfrm>
            <a:graphic>
              <a:graphicData uri="http://schemas.openxmlformats.org/drawingml/2006/table">
                <a:tbl>
                  <a:tblPr firstRow="1" bandRow="1">
                    <a:tableStyleId>{F2DE63D5-997A-4646-A377-4702673A728D}</a:tableStyleId>
                  </a:tblPr>
                  <a:tblGrid>
                    <a:gridCol w="609600"/>
                    <a:gridCol w="838200"/>
                    <a:gridCol w="685800"/>
                    <a:gridCol w="762000"/>
                    <a:gridCol w="609600"/>
                    <a:gridCol w="838200"/>
                    <a:gridCol w="914400"/>
                    <a:gridCol w="838200"/>
                    <a:gridCol w="685800"/>
                    <a:gridCol w="914400"/>
                    <a:gridCol w="914400"/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2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1200" dirty="0" smtClean="0">
                              <a:solidFill>
                                <a:schemeClr val="tx2"/>
                              </a:solidFill>
                            </a:rPr>
                            <a:t>ML</a:t>
                          </a:r>
                          <a:r>
                            <a:rPr lang="en-GB" sz="1200" baseline="-25000" dirty="0" smtClean="0">
                              <a:solidFill>
                                <a:schemeClr val="tx2"/>
                              </a:solidFill>
                            </a:rPr>
                            <a:t>10</a:t>
                          </a:r>
                          <a:endParaRPr lang="en-US" sz="1200" dirty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1200" dirty="0" smtClean="0">
                              <a:solidFill>
                                <a:schemeClr val="tx2"/>
                              </a:solidFill>
                            </a:rPr>
                            <a:t>ML</a:t>
                          </a:r>
                          <a:r>
                            <a:rPr lang="en-GB" sz="1200" baseline="-25000" dirty="0" smtClean="0">
                              <a:solidFill>
                                <a:schemeClr val="tx2"/>
                              </a:solidFill>
                            </a:rPr>
                            <a:t>1</a:t>
                          </a:r>
                          <a:endParaRPr lang="en-US" sz="1200" dirty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1200" dirty="0" err="1" smtClean="0">
                              <a:solidFill>
                                <a:schemeClr val="tx2"/>
                              </a:solidFill>
                            </a:rPr>
                            <a:t>PMM</a:t>
                          </a:r>
                          <a:r>
                            <a:rPr lang="en-GB" sz="1200" baseline="-25000" dirty="0" err="1" smtClean="0">
                              <a:solidFill>
                                <a:schemeClr val="tx2"/>
                              </a:solidFill>
                            </a:rPr>
                            <a:t>item</a:t>
                          </a:r>
                          <a:endParaRPr lang="en-US" sz="1200" dirty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200" dirty="0" err="1" smtClean="0">
                              <a:solidFill>
                                <a:schemeClr val="tx2"/>
                              </a:solidFill>
                            </a:rPr>
                            <a:t>LR</a:t>
                          </a:r>
                          <a:r>
                            <a:rPr lang="en-GB" sz="1200" baseline="-25000" dirty="0" err="1" smtClean="0">
                              <a:solidFill>
                                <a:schemeClr val="tx2"/>
                              </a:solidFill>
                            </a:rPr>
                            <a:t>item</a:t>
                          </a:r>
                          <a:endParaRPr lang="en-US" sz="1200" dirty="0" smtClean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200" dirty="0" err="1" smtClean="0">
                              <a:solidFill>
                                <a:schemeClr val="tx2"/>
                              </a:solidFill>
                            </a:rPr>
                            <a:t>PMM</a:t>
                          </a:r>
                          <a:r>
                            <a:rPr lang="en-GB" sz="1200" baseline="-25000" dirty="0" err="1" smtClean="0">
                              <a:solidFill>
                                <a:schemeClr val="tx2"/>
                              </a:solidFill>
                            </a:rPr>
                            <a:t>scale</a:t>
                          </a:r>
                          <a:endParaRPr lang="en-US" sz="1200" dirty="0" smtClean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200" dirty="0" err="1" smtClean="0">
                              <a:solidFill>
                                <a:schemeClr val="tx2"/>
                              </a:solidFill>
                            </a:rPr>
                            <a:t>MCMC</a:t>
                          </a:r>
                          <a:r>
                            <a:rPr lang="en-GB" sz="1200" baseline="-25000" dirty="0" err="1" smtClean="0">
                              <a:solidFill>
                                <a:schemeClr val="tx2"/>
                              </a:solidFill>
                            </a:rPr>
                            <a:t>scale</a:t>
                          </a:r>
                          <a:endParaRPr lang="en-US" sz="1200" dirty="0" smtClean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1200" dirty="0" smtClean="0">
                              <a:solidFill>
                                <a:schemeClr val="tx2"/>
                              </a:solidFill>
                            </a:rPr>
                            <a:t>H-</a:t>
                          </a:r>
                          <a:r>
                            <a:rPr lang="en-GB" sz="1200" dirty="0" err="1" smtClean="0">
                              <a:solidFill>
                                <a:schemeClr val="tx2"/>
                              </a:solidFill>
                            </a:rPr>
                            <a:t>PMM</a:t>
                          </a:r>
                          <a:r>
                            <a:rPr lang="en-GB" sz="1200" baseline="-25000" dirty="0" err="1" smtClean="0">
                              <a:solidFill>
                                <a:schemeClr val="tx2"/>
                              </a:solidFill>
                            </a:rPr>
                            <a:t>item</a:t>
                          </a:r>
                          <a:endParaRPr lang="en-US" sz="1200" dirty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200" dirty="0" smtClean="0">
                              <a:solidFill>
                                <a:schemeClr val="tx2"/>
                              </a:solidFill>
                            </a:rPr>
                            <a:t>H-</a:t>
                          </a:r>
                          <a:r>
                            <a:rPr lang="en-GB" sz="1200" dirty="0" err="1" smtClean="0">
                              <a:solidFill>
                                <a:schemeClr val="tx2"/>
                              </a:solidFill>
                            </a:rPr>
                            <a:t>LR</a:t>
                          </a:r>
                          <a:r>
                            <a:rPr lang="en-GB" sz="1200" baseline="-25000" dirty="0" err="1" smtClean="0">
                              <a:solidFill>
                                <a:schemeClr val="tx2"/>
                              </a:solidFill>
                            </a:rPr>
                            <a:t>item</a:t>
                          </a:r>
                          <a:endParaRPr lang="en-US" sz="1200" dirty="0" smtClean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200" dirty="0" smtClean="0">
                              <a:solidFill>
                                <a:schemeClr val="tx2"/>
                              </a:solidFill>
                            </a:rPr>
                            <a:t>H-</a:t>
                          </a:r>
                          <a:r>
                            <a:rPr lang="en-GB" sz="1200" dirty="0" err="1" smtClean="0">
                              <a:solidFill>
                                <a:schemeClr val="tx2"/>
                              </a:solidFill>
                            </a:rPr>
                            <a:t>PMM</a:t>
                          </a:r>
                          <a:r>
                            <a:rPr lang="en-GB" sz="1200" baseline="-25000" dirty="0" err="1" smtClean="0">
                              <a:solidFill>
                                <a:schemeClr val="tx2"/>
                              </a:solidFill>
                            </a:rPr>
                            <a:t>scale</a:t>
                          </a:r>
                          <a:endParaRPr lang="en-US" sz="1200" dirty="0" smtClean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200" dirty="0" smtClean="0">
                              <a:solidFill>
                                <a:schemeClr val="tx2"/>
                              </a:solidFill>
                            </a:rPr>
                            <a:t>H-</a:t>
                          </a:r>
                          <a:r>
                            <a:rPr lang="en-GB" sz="1200" dirty="0" err="1" smtClean="0">
                              <a:solidFill>
                                <a:schemeClr val="tx2"/>
                              </a:solidFill>
                            </a:rPr>
                            <a:t>MCMC</a:t>
                          </a:r>
                          <a:r>
                            <a:rPr lang="en-GB" sz="1200" baseline="-25000" dirty="0" err="1" smtClean="0">
                              <a:solidFill>
                                <a:schemeClr val="tx2"/>
                              </a:solidFill>
                            </a:rPr>
                            <a:t>scale</a:t>
                          </a:r>
                          <a:endParaRPr lang="en-US" sz="1200" dirty="0" smtClean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90000"/>
                          </a:schemeClr>
                        </a:solidFill>
                      </a:tcPr>
                    </a:tc>
                  </a:tr>
                  <a:tr h="4876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sz="1800" i="1" kern="120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18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𝜎</m:t>
                                    </m:r>
                                  </m:e>
                                  <m:sub>
                                    <m:r>
                                      <a:rPr lang="en-US" sz="18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sz="18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US" sz="1800" kern="12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0.36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0.48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-0.40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-0.63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-0.74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-0.84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0.22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0.22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0.01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0.06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8100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10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sz="1800" i="1" kern="120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18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𝜎</m:t>
                                    </m:r>
                                  </m:e>
                                  <m:sub>
                                    <m:r>
                                      <a:rPr lang="en-GB" sz="1800" b="0" i="1" kern="120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en-US" sz="18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US" sz="1800" kern="12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-22.67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-13.63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5.85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-2.08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2.35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4.30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-4.49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-7.02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-3.18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-6.39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6303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10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sz="1800" i="1" kern="120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18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𝜎</m:t>
                                    </m:r>
                                  </m:e>
                                  <m:sub>
                                    <m:r>
                                      <a:rPr lang="en-GB" sz="1800" b="0" i="1" kern="120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3</m:t>
                                    </m:r>
                                  </m:sub>
                                  <m:sup>
                                    <m:r>
                                      <a:rPr lang="en-US" sz="18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US" sz="16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-108.05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-49.39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19.64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-44.6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-3.40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-16.49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-23.32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-32.08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-26.41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-31.77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81888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10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sz="1800" i="1" kern="120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18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𝜎</m:t>
                                    </m:r>
                                  </m:e>
                                  <m:sub>
                                    <m:r>
                                      <a:rPr lang="en-GB" sz="1800" b="0" i="1" kern="120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4</m:t>
                                    </m:r>
                                  </m:sub>
                                  <m:sup>
                                    <m:r>
                                      <a:rPr lang="en-US" sz="18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US" sz="1600" b="1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-69.91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-30.69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13.22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-61.5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-4.07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-5.33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-14.22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-30.73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-18.07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-20.43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Content Placeholder 7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4124538341"/>
                  </p:ext>
                </p:extLst>
              </p:nvPr>
            </p:nvGraphicFramePr>
            <p:xfrm>
              <a:off x="152400" y="1600200"/>
              <a:ext cx="8610600" cy="2560067"/>
            </p:xfrm>
            <a:graphic>
              <a:graphicData uri="http://schemas.openxmlformats.org/drawingml/2006/table">
                <a:tbl>
                  <a:tblPr firstRow="1" bandRow="1">
                    <a:tableStyleId>{F2DE63D5-997A-4646-A377-4702673A728D}</a:tableStyleId>
                  </a:tblPr>
                  <a:tblGrid>
                    <a:gridCol w="609600"/>
                    <a:gridCol w="838200"/>
                    <a:gridCol w="685800"/>
                    <a:gridCol w="762000"/>
                    <a:gridCol w="609600"/>
                    <a:gridCol w="838200"/>
                    <a:gridCol w="914400"/>
                    <a:gridCol w="838200"/>
                    <a:gridCol w="685800"/>
                    <a:gridCol w="914400"/>
                    <a:gridCol w="914400"/>
                  </a:tblGrid>
                  <a:tr h="457200">
                    <a:tc>
                      <a:txBody>
                        <a:bodyPr/>
                        <a:lstStyle/>
                        <a:p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2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1200" dirty="0" smtClean="0">
                              <a:solidFill>
                                <a:schemeClr val="tx2"/>
                              </a:solidFill>
                            </a:rPr>
                            <a:t>ML</a:t>
                          </a:r>
                          <a:r>
                            <a:rPr lang="en-GB" sz="1200" baseline="-25000" dirty="0" smtClean="0">
                              <a:solidFill>
                                <a:schemeClr val="tx2"/>
                              </a:solidFill>
                            </a:rPr>
                            <a:t>10</a:t>
                          </a:r>
                          <a:endParaRPr lang="en-US" sz="1200" dirty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1200" dirty="0" smtClean="0">
                              <a:solidFill>
                                <a:schemeClr val="tx2"/>
                              </a:solidFill>
                            </a:rPr>
                            <a:t>ML</a:t>
                          </a:r>
                          <a:r>
                            <a:rPr lang="en-GB" sz="1200" baseline="-25000" dirty="0" smtClean="0">
                              <a:solidFill>
                                <a:schemeClr val="tx2"/>
                              </a:solidFill>
                            </a:rPr>
                            <a:t>1</a:t>
                          </a:r>
                          <a:endParaRPr lang="en-US" sz="1200" dirty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1200" dirty="0" err="1" smtClean="0">
                              <a:solidFill>
                                <a:schemeClr val="tx2"/>
                              </a:solidFill>
                            </a:rPr>
                            <a:t>PMM</a:t>
                          </a:r>
                          <a:r>
                            <a:rPr lang="en-GB" sz="1200" baseline="-25000" dirty="0" err="1" smtClean="0">
                              <a:solidFill>
                                <a:schemeClr val="tx2"/>
                              </a:solidFill>
                            </a:rPr>
                            <a:t>item</a:t>
                          </a:r>
                          <a:endParaRPr lang="en-US" sz="1200" dirty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200" dirty="0" err="1" smtClean="0">
                              <a:solidFill>
                                <a:schemeClr val="tx2"/>
                              </a:solidFill>
                            </a:rPr>
                            <a:t>LR</a:t>
                          </a:r>
                          <a:r>
                            <a:rPr lang="en-GB" sz="1200" baseline="-25000" dirty="0" err="1" smtClean="0">
                              <a:solidFill>
                                <a:schemeClr val="tx2"/>
                              </a:solidFill>
                            </a:rPr>
                            <a:t>item</a:t>
                          </a:r>
                          <a:endParaRPr lang="en-US" sz="1200" dirty="0" smtClean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200" dirty="0" err="1" smtClean="0">
                              <a:solidFill>
                                <a:schemeClr val="tx2"/>
                              </a:solidFill>
                            </a:rPr>
                            <a:t>PMM</a:t>
                          </a:r>
                          <a:r>
                            <a:rPr lang="en-GB" sz="1200" baseline="-25000" dirty="0" err="1" smtClean="0">
                              <a:solidFill>
                                <a:schemeClr val="tx2"/>
                              </a:solidFill>
                            </a:rPr>
                            <a:t>scale</a:t>
                          </a:r>
                          <a:endParaRPr lang="en-US" sz="1200" dirty="0" smtClean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200" dirty="0" err="1" smtClean="0">
                              <a:solidFill>
                                <a:schemeClr val="tx2"/>
                              </a:solidFill>
                            </a:rPr>
                            <a:t>MCMC</a:t>
                          </a:r>
                          <a:r>
                            <a:rPr lang="en-GB" sz="1200" baseline="-25000" dirty="0" err="1" smtClean="0">
                              <a:solidFill>
                                <a:schemeClr val="tx2"/>
                              </a:solidFill>
                            </a:rPr>
                            <a:t>scale</a:t>
                          </a:r>
                          <a:endParaRPr lang="en-US" sz="1200" dirty="0" smtClean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1200" dirty="0" smtClean="0">
                              <a:solidFill>
                                <a:schemeClr val="tx2"/>
                              </a:solidFill>
                            </a:rPr>
                            <a:t>H-</a:t>
                          </a:r>
                          <a:r>
                            <a:rPr lang="en-GB" sz="1200" dirty="0" err="1" smtClean="0">
                              <a:solidFill>
                                <a:schemeClr val="tx2"/>
                              </a:solidFill>
                            </a:rPr>
                            <a:t>PMM</a:t>
                          </a:r>
                          <a:r>
                            <a:rPr lang="en-GB" sz="1200" baseline="-25000" dirty="0" err="1" smtClean="0">
                              <a:solidFill>
                                <a:schemeClr val="tx2"/>
                              </a:solidFill>
                            </a:rPr>
                            <a:t>item</a:t>
                          </a:r>
                          <a:endParaRPr lang="en-US" sz="1200" dirty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200" dirty="0" smtClean="0">
                              <a:solidFill>
                                <a:schemeClr val="tx2"/>
                              </a:solidFill>
                            </a:rPr>
                            <a:t>H-</a:t>
                          </a:r>
                          <a:r>
                            <a:rPr lang="en-GB" sz="1200" dirty="0" err="1" smtClean="0">
                              <a:solidFill>
                                <a:schemeClr val="tx2"/>
                              </a:solidFill>
                            </a:rPr>
                            <a:t>LR</a:t>
                          </a:r>
                          <a:r>
                            <a:rPr lang="en-GB" sz="1200" baseline="-25000" dirty="0" err="1" smtClean="0">
                              <a:solidFill>
                                <a:schemeClr val="tx2"/>
                              </a:solidFill>
                            </a:rPr>
                            <a:t>item</a:t>
                          </a:r>
                          <a:endParaRPr lang="en-US" sz="1200" dirty="0" smtClean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200" dirty="0" smtClean="0">
                              <a:solidFill>
                                <a:schemeClr val="tx2"/>
                              </a:solidFill>
                            </a:rPr>
                            <a:t>H-</a:t>
                          </a:r>
                          <a:r>
                            <a:rPr lang="en-GB" sz="1200" dirty="0" err="1" smtClean="0">
                              <a:solidFill>
                                <a:schemeClr val="tx2"/>
                              </a:solidFill>
                            </a:rPr>
                            <a:t>PMM</a:t>
                          </a:r>
                          <a:r>
                            <a:rPr lang="en-GB" sz="1200" baseline="-25000" dirty="0" err="1" smtClean="0">
                              <a:solidFill>
                                <a:schemeClr val="tx2"/>
                              </a:solidFill>
                            </a:rPr>
                            <a:t>scale</a:t>
                          </a:r>
                          <a:endParaRPr lang="en-US" sz="1200" dirty="0" smtClean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200" dirty="0" smtClean="0">
                              <a:solidFill>
                                <a:schemeClr val="tx2"/>
                              </a:solidFill>
                            </a:rPr>
                            <a:t>H-</a:t>
                          </a:r>
                          <a:r>
                            <a:rPr lang="en-GB" sz="1200" dirty="0" err="1" smtClean="0">
                              <a:solidFill>
                                <a:schemeClr val="tx2"/>
                              </a:solidFill>
                            </a:rPr>
                            <a:t>MCMC</a:t>
                          </a:r>
                          <a:r>
                            <a:rPr lang="en-GB" sz="1200" baseline="-25000" dirty="0" err="1" smtClean="0">
                              <a:solidFill>
                                <a:schemeClr val="tx2"/>
                              </a:solidFill>
                            </a:rPr>
                            <a:t>scale</a:t>
                          </a:r>
                          <a:endParaRPr lang="en-US" sz="1200" dirty="0" smtClean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90000"/>
                          </a:schemeClr>
                        </a:solidFill>
                      </a:tcPr>
                    </a:tc>
                  </a:tr>
                  <a:tr h="4876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t="-95000" r="-1313000" b="-3312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0.36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0.48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-0.40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-0.63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-0.74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-0.84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0.22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0.22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0.01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0.06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53816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t="-177273" r="-1313000" b="-2011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-22.67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-13.63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5.85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-2.08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2.35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4.30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-4.49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-7.02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-3.18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-6.39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53975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t="-277273" r="-1313000" b="-1011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-108.05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-49.39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19.64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-44.6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-3.40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-16.49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-23.32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-32.08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-26.41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-31.77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53727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t="-377273" r="-1313000" b="-11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-69.91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-30.69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13.22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-61.5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-4.07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-5.33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-14.22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-30.73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-18.07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 smtClean="0"/>
                            <a:t>-20.43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en-US" smtClean="0"/>
              <a:t> 4</a:t>
            </a:r>
            <a:r>
              <a:rPr lang="en-US" baseline="30000" smtClean="0"/>
              <a:t>th</a:t>
            </a:r>
            <a:r>
              <a:rPr lang="en-US" smtClean="0"/>
              <a:t> International Conference on Biometrics &amp; Biostatistics</a:t>
            </a:r>
          </a:p>
          <a:p>
            <a:pPr algn="ctr"/>
            <a:r>
              <a:rPr lang="it-IT" sz="900" smtClean="0"/>
              <a:t>November 16-18, 2015 San Antonio</a:t>
            </a:r>
          </a:p>
          <a:p>
            <a:endParaRPr lang="nl-NL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nl-NL" altLang="en-US" smtClean="0"/>
              <a:t>Page </a:t>
            </a:r>
            <a:fld id="{52D3B5A4-715A-4897-8BC8-E534785F9B95}" type="slidenum">
              <a:rPr lang="nl-NL" altLang="en-US" smtClean="0"/>
              <a:pPr/>
              <a:t>13</a:t>
            </a:fld>
            <a:endParaRPr lang="nl-NL" altLang="en-US" dirty="0"/>
          </a:p>
        </p:txBody>
      </p:sp>
    </p:spTree>
    <p:extLst>
      <p:ext uri="{BB962C8B-B14F-4D97-AF65-F5344CB8AC3E}">
        <p14:creationId xmlns:p14="http://schemas.microsoft.com/office/powerpoint/2010/main" val="4274417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Results: Comparison Biases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188" y="1450975"/>
            <a:ext cx="7923212" cy="3959225"/>
          </a:xfrm>
        </p:spPr>
        <p:txBody>
          <a:bodyPr/>
          <a:lstStyle/>
          <a:p>
            <a:pPr algn="just"/>
            <a:r>
              <a:rPr lang="en-US" dirty="0" smtClean="0"/>
              <a:t>Largest bias: Imputation at scales, imputation at item level using logistic regression</a:t>
            </a:r>
          </a:p>
          <a:p>
            <a:pPr algn="just"/>
            <a:r>
              <a:rPr lang="en-US" dirty="0" smtClean="0"/>
              <a:t>“Wilcoxon signed rank” test showed significate bias for most of the parameter estimates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Among four other methods: no </a:t>
            </a:r>
            <a:r>
              <a:rPr lang="en-US" dirty="0"/>
              <a:t>clear </a:t>
            </a:r>
            <a:r>
              <a:rPr lang="en-US" dirty="0" smtClean="0"/>
              <a:t>pattern to choose the best method</a:t>
            </a:r>
          </a:p>
          <a:p>
            <a:pPr lvl="1" algn="just"/>
            <a:r>
              <a:rPr lang="en-US" b="0" dirty="0" smtClean="0"/>
              <a:t>Maximum </a:t>
            </a:r>
            <a:r>
              <a:rPr lang="en-US" b="0" dirty="0"/>
              <a:t>likelihood </a:t>
            </a:r>
            <a:r>
              <a:rPr lang="en-US" b="0" dirty="0" smtClean="0"/>
              <a:t>provide </a:t>
            </a:r>
            <a:r>
              <a:rPr lang="en-US" b="0" dirty="0"/>
              <a:t>somewhat smaller </a:t>
            </a:r>
            <a:r>
              <a:rPr lang="en-US" b="0" dirty="0" smtClean="0"/>
              <a:t>biases, for </a:t>
            </a:r>
            <a:r>
              <a:rPr lang="en-US" b="0" dirty="0"/>
              <a:t>the follow-up times </a:t>
            </a:r>
            <a:r>
              <a:rPr lang="en-US" b="0" dirty="0" smtClean="0"/>
              <a:t>parameters</a:t>
            </a:r>
          </a:p>
          <a:p>
            <a:pPr lvl="1" algn="just"/>
            <a:r>
              <a:rPr lang="en-US" b="0" dirty="0" smtClean="0"/>
              <a:t>For correlation coefficients: ML</a:t>
            </a:r>
            <a:r>
              <a:rPr lang="en-US" b="0" baseline="-25000" dirty="0" smtClean="0"/>
              <a:t>10</a:t>
            </a:r>
            <a:r>
              <a:rPr lang="en-US" b="0" dirty="0" smtClean="0"/>
              <a:t> performs </a:t>
            </a:r>
            <a:r>
              <a:rPr lang="en-US" b="0" dirty="0"/>
              <a:t>best </a:t>
            </a:r>
            <a:r>
              <a:rPr lang="en-US" b="0" dirty="0" smtClean="0"/>
              <a:t>in presence of large proportion of </a:t>
            </a:r>
            <a:r>
              <a:rPr lang="en-US" b="0" dirty="0" err="1" smtClean="0"/>
              <a:t>missingness</a:t>
            </a:r>
            <a:r>
              <a:rPr lang="en-US" b="0" dirty="0" smtClean="0"/>
              <a:t> </a:t>
            </a:r>
            <a:r>
              <a:rPr lang="en-US" b="0" dirty="0"/>
              <a:t>while </a:t>
            </a:r>
            <a:r>
              <a:rPr lang="en-US" b="0" dirty="0" smtClean="0"/>
              <a:t>H-</a:t>
            </a:r>
            <a:r>
              <a:rPr lang="en-US" b="0" dirty="0" err="1" smtClean="0"/>
              <a:t>PMM</a:t>
            </a:r>
            <a:r>
              <a:rPr lang="en-US" b="0" baseline="-25000" dirty="0" err="1" smtClean="0"/>
              <a:t>item</a:t>
            </a:r>
            <a:r>
              <a:rPr lang="en-US" b="0" dirty="0" smtClean="0"/>
              <a:t> </a:t>
            </a:r>
            <a:r>
              <a:rPr lang="en-US" b="0" dirty="0"/>
              <a:t>does best for all other </a:t>
            </a:r>
            <a:r>
              <a:rPr lang="en-US" b="0" dirty="0" smtClean="0"/>
              <a:t>settings.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en-US" dirty="0" smtClean="0"/>
              <a:t> 4</a:t>
            </a:r>
            <a:r>
              <a:rPr lang="en-US" baseline="30000" dirty="0" smtClean="0"/>
              <a:t>th</a:t>
            </a:r>
            <a:r>
              <a:rPr lang="en-US" dirty="0" smtClean="0"/>
              <a:t> International Conference on Biometrics &amp; Biostatistics</a:t>
            </a:r>
          </a:p>
          <a:p>
            <a:pPr algn="ctr"/>
            <a:r>
              <a:rPr lang="it-IT" sz="900" dirty="0" smtClean="0"/>
              <a:t>November 16-18, 2015 San Antonio</a:t>
            </a:r>
          </a:p>
          <a:p>
            <a:endParaRPr lang="nl-NL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nl-NL" altLang="en-US" smtClean="0"/>
              <a:t>Page </a:t>
            </a:r>
            <a:fld id="{52D3B5A4-715A-4897-8BC8-E534785F9B95}" type="slidenum">
              <a:rPr lang="nl-NL" altLang="en-US" smtClean="0"/>
              <a:pPr/>
              <a:t>14</a:t>
            </a:fld>
            <a:endParaRPr lang="nl-NL" altLang="en-US" dirty="0"/>
          </a:p>
        </p:txBody>
      </p:sp>
    </p:spTree>
    <p:extLst>
      <p:ext uri="{BB962C8B-B14F-4D97-AF65-F5344CB8AC3E}">
        <p14:creationId xmlns:p14="http://schemas.microsoft.com/office/powerpoint/2010/main" val="3655538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Results: Comparison </a:t>
            </a:r>
            <a:r>
              <a:rPr lang="en-GB" dirty="0" smtClean="0"/>
              <a:t>MSEs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188" y="1600200"/>
            <a:ext cx="7694612" cy="3959225"/>
          </a:xfrm>
        </p:spPr>
        <p:txBody>
          <a:bodyPr/>
          <a:lstStyle/>
          <a:p>
            <a:pPr algn="just"/>
            <a:r>
              <a:rPr lang="en-US" dirty="0" smtClean="0"/>
              <a:t>The hybrid </a:t>
            </a:r>
            <a:r>
              <a:rPr lang="en-US" dirty="0"/>
              <a:t>method </a:t>
            </a:r>
            <a:r>
              <a:rPr lang="en-US" dirty="0" smtClean="0"/>
              <a:t>at item level outperform their original imputation </a:t>
            </a:r>
            <a:r>
              <a:rPr lang="en-US" dirty="0"/>
              <a:t>on almost all </a:t>
            </a:r>
            <a:r>
              <a:rPr lang="en-US" dirty="0" smtClean="0"/>
              <a:t>parameters, though differences </a:t>
            </a:r>
            <a:r>
              <a:rPr lang="en-US" dirty="0"/>
              <a:t>are never very </a:t>
            </a:r>
            <a:r>
              <a:rPr lang="en-US" dirty="0" smtClean="0"/>
              <a:t>large.</a:t>
            </a:r>
            <a:endParaRPr lang="en-US" dirty="0"/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H-</a:t>
            </a:r>
            <a:r>
              <a:rPr lang="en-US" dirty="0" err="1" smtClean="0"/>
              <a:t>PMM</a:t>
            </a:r>
            <a:r>
              <a:rPr lang="en-US" baseline="-25000" dirty="0" err="1" smtClean="0"/>
              <a:t>item</a:t>
            </a:r>
            <a:r>
              <a:rPr lang="en-US" dirty="0" smtClean="0"/>
              <a:t> </a:t>
            </a:r>
            <a:r>
              <a:rPr lang="en-US" dirty="0"/>
              <a:t>performs </a:t>
            </a:r>
            <a:r>
              <a:rPr lang="en-US" dirty="0" smtClean="0"/>
              <a:t>generally best </a:t>
            </a:r>
            <a:r>
              <a:rPr lang="en-US" dirty="0"/>
              <a:t>on almost all fixed effects parameters and on the correlation parameters </a:t>
            </a:r>
            <a:endParaRPr lang="en-US" dirty="0" smtClean="0"/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When it is outperformed </a:t>
            </a:r>
            <a:r>
              <a:rPr lang="en-US" dirty="0"/>
              <a:t>by another method for a specific parameter, the hybrid method is still close to </a:t>
            </a:r>
            <a:r>
              <a:rPr lang="en-US" dirty="0" smtClean="0"/>
              <a:t>the other method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en-US" smtClean="0"/>
              <a:t> 4</a:t>
            </a:r>
            <a:r>
              <a:rPr lang="en-US" baseline="30000" smtClean="0"/>
              <a:t>th</a:t>
            </a:r>
            <a:r>
              <a:rPr lang="en-US" smtClean="0"/>
              <a:t> International Conference on Biometrics &amp; Biostatistics</a:t>
            </a:r>
          </a:p>
          <a:p>
            <a:pPr algn="ctr"/>
            <a:r>
              <a:rPr lang="it-IT" sz="900" smtClean="0"/>
              <a:t>November 16-18, 2015 San Antonio</a:t>
            </a:r>
          </a:p>
          <a:p>
            <a:endParaRPr lang="nl-NL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nl-NL" altLang="en-US" smtClean="0"/>
              <a:t>Page </a:t>
            </a:r>
            <a:fld id="{52D3B5A4-715A-4897-8BC8-E534785F9B95}" type="slidenum">
              <a:rPr lang="nl-NL" altLang="en-US" smtClean="0"/>
              <a:pPr/>
              <a:t>15</a:t>
            </a:fld>
            <a:endParaRPr lang="nl-NL" altLang="en-US" dirty="0"/>
          </a:p>
        </p:txBody>
      </p:sp>
    </p:spTree>
    <p:extLst>
      <p:ext uri="{BB962C8B-B14F-4D97-AF65-F5344CB8AC3E}">
        <p14:creationId xmlns:p14="http://schemas.microsoft.com/office/powerpoint/2010/main" val="1181786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Results showed </a:t>
            </a:r>
            <a:r>
              <a:rPr lang="en-US" dirty="0"/>
              <a:t>that MI at item level outperforms imputation at </a:t>
            </a:r>
            <a:r>
              <a:rPr lang="en-US" dirty="0" smtClean="0"/>
              <a:t>scale level, (consistent </a:t>
            </a:r>
            <a:r>
              <a:rPr lang="en-US" dirty="0"/>
              <a:t>with </a:t>
            </a:r>
            <a:r>
              <a:rPr lang="en-US" dirty="0" smtClean="0"/>
              <a:t>findings in cross-sectional studies)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Hybrid </a:t>
            </a:r>
            <a:r>
              <a:rPr lang="en-US" dirty="0"/>
              <a:t>approach with PMM at item level </a:t>
            </a:r>
            <a:r>
              <a:rPr lang="en-US" dirty="0" smtClean="0"/>
              <a:t>revealed smaller MSE, however the differences were not substantial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en-US" smtClean="0"/>
              <a:t> 4</a:t>
            </a:r>
            <a:r>
              <a:rPr lang="en-US" baseline="30000" smtClean="0"/>
              <a:t>th</a:t>
            </a:r>
            <a:r>
              <a:rPr lang="en-US" smtClean="0"/>
              <a:t> International Conference on Biometrics &amp; Biostatistics</a:t>
            </a:r>
          </a:p>
          <a:p>
            <a:pPr algn="ctr"/>
            <a:r>
              <a:rPr lang="it-IT" sz="900" smtClean="0"/>
              <a:t>November 16-18, 2015 San Antonio</a:t>
            </a:r>
          </a:p>
          <a:p>
            <a:endParaRPr lang="nl-NL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nl-NL" altLang="en-US" smtClean="0"/>
              <a:t>Page </a:t>
            </a:r>
            <a:fld id="{52D3B5A4-715A-4897-8BC8-E534785F9B95}" type="slidenum">
              <a:rPr lang="nl-NL" altLang="en-US" smtClean="0"/>
              <a:pPr/>
              <a:t>16</a:t>
            </a:fld>
            <a:endParaRPr lang="nl-NL" altLang="en-US" dirty="0"/>
          </a:p>
        </p:txBody>
      </p:sp>
    </p:spTree>
    <p:extLst>
      <p:ext uri="{BB962C8B-B14F-4D97-AF65-F5344CB8AC3E}">
        <p14:creationId xmlns:p14="http://schemas.microsoft.com/office/powerpoint/2010/main" val="2728366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6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952044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Ue standard blue">
  <a:themeElements>
    <a:clrScheme name="Blue transparant 1">
      <a:dk1>
        <a:srgbClr val="101073"/>
      </a:dk1>
      <a:lt1>
        <a:srgbClr val="0066CC"/>
      </a:lt1>
      <a:dk2>
        <a:srgbClr val="FFFFFF"/>
      </a:dk2>
      <a:lt2>
        <a:srgbClr val="FF9A00"/>
      </a:lt2>
      <a:accent1>
        <a:srgbClr val="00AEEF"/>
      </a:accent1>
      <a:accent2>
        <a:srgbClr val="D6004A"/>
      </a:accent2>
      <a:accent3>
        <a:srgbClr val="AAB8E2"/>
      </a:accent3>
      <a:accent4>
        <a:srgbClr val="0C0C61"/>
      </a:accent4>
      <a:accent5>
        <a:srgbClr val="AAD3F6"/>
      </a:accent5>
      <a:accent6>
        <a:srgbClr val="C20042"/>
      </a:accent6>
      <a:hlink>
        <a:srgbClr val="AD20AD"/>
      </a:hlink>
      <a:folHlink>
        <a:srgbClr val="7FC241"/>
      </a:folHlink>
    </a:clrScheme>
    <a:fontScheme name="Blue transpara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ue transparant 1">
        <a:dk1>
          <a:srgbClr val="101073"/>
        </a:dk1>
        <a:lt1>
          <a:srgbClr val="0066CC"/>
        </a:lt1>
        <a:dk2>
          <a:srgbClr val="FFFFFF"/>
        </a:dk2>
        <a:lt2>
          <a:srgbClr val="FF9A00"/>
        </a:lt2>
        <a:accent1>
          <a:srgbClr val="00AEEF"/>
        </a:accent1>
        <a:accent2>
          <a:srgbClr val="D6004A"/>
        </a:accent2>
        <a:accent3>
          <a:srgbClr val="AAB8E2"/>
        </a:accent3>
        <a:accent4>
          <a:srgbClr val="0C0C61"/>
        </a:accent4>
        <a:accent5>
          <a:srgbClr val="AAD3F6"/>
        </a:accent5>
        <a:accent6>
          <a:srgbClr val="C20042"/>
        </a:accent6>
        <a:hlink>
          <a:srgbClr val="AD20AD"/>
        </a:hlink>
        <a:folHlink>
          <a:srgbClr val="7FC24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lue photo">
  <a:themeElements>
    <a:clrScheme name="Blue photo 1">
      <a:dk1>
        <a:srgbClr val="101073"/>
      </a:dk1>
      <a:lt1>
        <a:srgbClr val="0066CC"/>
      </a:lt1>
      <a:dk2>
        <a:srgbClr val="FFFFFF"/>
      </a:dk2>
      <a:lt2>
        <a:srgbClr val="FF9A00"/>
      </a:lt2>
      <a:accent1>
        <a:srgbClr val="00AEEF"/>
      </a:accent1>
      <a:accent2>
        <a:srgbClr val="D6004A"/>
      </a:accent2>
      <a:accent3>
        <a:srgbClr val="AAB8E2"/>
      </a:accent3>
      <a:accent4>
        <a:srgbClr val="0C0C61"/>
      </a:accent4>
      <a:accent5>
        <a:srgbClr val="AAD3F6"/>
      </a:accent5>
      <a:accent6>
        <a:srgbClr val="C20042"/>
      </a:accent6>
      <a:hlink>
        <a:srgbClr val="AD20AD"/>
      </a:hlink>
      <a:folHlink>
        <a:srgbClr val="7FC241"/>
      </a:folHlink>
    </a:clrScheme>
    <a:fontScheme name="Blue phot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ue photo 1">
        <a:dk1>
          <a:srgbClr val="101073"/>
        </a:dk1>
        <a:lt1>
          <a:srgbClr val="0066CC"/>
        </a:lt1>
        <a:dk2>
          <a:srgbClr val="FFFFFF"/>
        </a:dk2>
        <a:lt2>
          <a:srgbClr val="FF9A00"/>
        </a:lt2>
        <a:accent1>
          <a:srgbClr val="00AEEF"/>
        </a:accent1>
        <a:accent2>
          <a:srgbClr val="D6004A"/>
        </a:accent2>
        <a:accent3>
          <a:srgbClr val="AAB8E2"/>
        </a:accent3>
        <a:accent4>
          <a:srgbClr val="0C0C61"/>
        </a:accent4>
        <a:accent5>
          <a:srgbClr val="AAD3F6"/>
        </a:accent5>
        <a:accent6>
          <a:srgbClr val="C20042"/>
        </a:accent6>
        <a:hlink>
          <a:srgbClr val="AD20AD"/>
        </a:hlink>
        <a:folHlink>
          <a:srgbClr val="7FC24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Blue bullets">
  <a:themeElements>
    <a:clrScheme name="Blue bullets 1">
      <a:dk1>
        <a:srgbClr val="101073"/>
      </a:dk1>
      <a:lt1>
        <a:srgbClr val="0066CC"/>
      </a:lt1>
      <a:dk2>
        <a:srgbClr val="FFFFFF"/>
      </a:dk2>
      <a:lt2>
        <a:srgbClr val="FF9A00"/>
      </a:lt2>
      <a:accent1>
        <a:srgbClr val="00AEEF"/>
      </a:accent1>
      <a:accent2>
        <a:srgbClr val="D6004A"/>
      </a:accent2>
      <a:accent3>
        <a:srgbClr val="AAB8E2"/>
      </a:accent3>
      <a:accent4>
        <a:srgbClr val="0C0C61"/>
      </a:accent4>
      <a:accent5>
        <a:srgbClr val="AAD3F6"/>
      </a:accent5>
      <a:accent6>
        <a:srgbClr val="C20042"/>
      </a:accent6>
      <a:hlink>
        <a:srgbClr val="AD20AD"/>
      </a:hlink>
      <a:folHlink>
        <a:srgbClr val="7FC241"/>
      </a:folHlink>
    </a:clrScheme>
    <a:fontScheme name="Blue bulle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ue bullets 1">
        <a:dk1>
          <a:srgbClr val="101073"/>
        </a:dk1>
        <a:lt1>
          <a:srgbClr val="0066CC"/>
        </a:lt1>
        <a:dk2>
          <a:srgbClr val="FFFFFF"/>
        </a:dk2>
        <a:lt2>
          <a:srgbClr val="FF9A00"/>
        </a:lt2>
        <a:accent1>
          <a:srgbClr val="00AEEF"/>
        </a:accent1>
        <a:accent2>
          <a:srgbClr val="D6004A"/>
        </a:accent2>
        <a:accent3>
          <a:srgbClr val="AAB8E2"/>
        </a:accent3>
        <a:accent4>
          <a:srgbClr val="0C0C61"/>
        </a:accent4>
        <a:accent5>
          <a:srgbClr val="AAD3F6"/>
        </a:accent5>
        <a:accent6>
          <a:srgbClr val="C20042"/>
        </a:accent6>
        <a:hlink>
          <a:srgbClr val="AD20AD"/>
        </a:hlink>
        <a:folHlink>
          <a:srgbClr val="7FC24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TUe standard blue</Template>
  <TotalTime>1894</TotalTime>
  <Words>1753</Words>
  <Application>Microsoft Office PowerPoint</Application>
  <PresentationFormat>On-screen Show (4:3)</PresentationFormat>
  <Paragraphs>394</Paragraphs>
  <Slides>18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TUe standard blue</vt:lpstr>
      <vt:lpstr>Blue photo</vt:lpstr>
      <vt:lpstr>Blue bullets</vt:lpstr>
      <vt:lpstr>Strategies for Handling Missing Outcomes in Longitudinal Questionnaire Data </vt:lpstr>
      <vt:lpstr>Content</vt:lpstr>
      <vt:lpstr>Background: Importance of Missing Data Methods </vt:lpstr>
      <vt:lpstr>Types of Missingness</vt:lpstr>
      <vt:lpstr>Methods for Handling Missing Data in Longitudinal Settings</vt:lpstr>
      <vt:lpstr>Advantages and Limitations</vt:lpstr>
      <vt:lpstr>Applied Statistical Methods in Our Study </vt:lpstr>
      <vt:lpstr>Combine Advantage of ML and MI: A Hybrid Approach</vt:lpstr>
      <vt:lpstr>Simulation: Full Data Set </vt:lpstr>
      <vt:lpstr>Simulation: Missingness Framework </vt:lpstr>
      <vt:lpstr>Simulation</vt:lpstr>
      <vt:lpstr>Proportion of Missingness</vt:lpstr>
      <vt:lpstr>Results: Bias in Fixed Effects</vt:lpstr>
      <vt:lpstr>Results: Bias in Variance Components</vt:lpstr>
      <vt:lpstr>Results: Comparison Biases</vt:lpstr>
      <vt:lpstr>Results: Comparison MSEs</vt:lpstr>
      <vt:lpstr>Conclusion</vt:lpstr>
      <vt:lpstr>PowerPoint Presentation</vt:lpstr>
    </vt:vector>
  </TitlesOfParts>
  <Company>University of Technology Eindhoven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Statistical methods for marginal inference about multivariate ordinal data</dc:title>
  <dc:creator>Nooraee, N.</dc:creator>
  <dc:description>Design by Volle Kracht_x000d_
Template by Orange Pepper BV_x000d_
Copyright 2008</dc:description>
  <cp:lastModifiedBy>Nazanin</cp:lastModifiedBy>
  <cp:revision>250</cp:revision>
  <dcterms:created xsi:type="dcterms:W3CDTF">2015-01-07T13:16:06Z</dcterms:created>
  <dcterms:modified xsi:type="dcterms:W3CDTF">2015-11-16T21:42:32Z</dcterms:modified>
</cp:coreProperties>
</file>