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320" r:id="rId3"/>
    <p:sldId id="260" r:id="rId4"/>
    <p:sldId id="335" r:id="rId5"/>
    <p:sldId id="307" r:id="rId6"/>
    <p:sldId id="297" r:id="rId7"/>
    <p:sldId id="271" r:id="rId8"/>
    <p:sldId id="321" r:id="rId9"/>
    <p:sldId id="325" r:id="rId10"/>
    <p:sldId id="305" r:id="rId11"/>
    <p:sldId id="280" r:id="rId12"/>
    <p:sldId id="281" r:id="rId13"/>
    <p:sldId id="282" r:id="rId14"/>
    <p:sldId id="294" r:id="rId15"/>
    <p:sldId id="284" r:id="rId16"/>
    <p:sldId id="302" r:id="rId17"/>
    <p:sldId id="268" r:id="rId18"/>
    <p:sldId id="273" r:id="rId19"/>
    <p:sldId id="287" r:id="rId20"/>
    <p:sldId id="270" r:id="rId21"/>
    <p:sldId id="269" r:id="rId22"/>
    <p:sldId id="272" r:id="rId23"/>
    <p:sldId id="275" r:id="rId24"/>
    <p:sldId id="278" r:id="rId25"/>
    <p:sldId id="276" r:id="rId26"/>
    <p:sldId id="288" r:id="rId27"/>
    <p:sldId id="289" r:id="rId28"/>
    <p:sldId id="311" r:id="rId29"/>
    <p:sldId id="318" r:id="rId30"/>
    <p:sldId id="337" r:id="rId31"/>
    <p:sldId id="342" r:id="rId32"/>
    <p:sldId id="339" r:id="rId33"/>
    <p:sldId id="336" r:id="rId34"/>
    <p:sldId id="298" r:id="rId35"/>
    <p:sldId id="290" r:id="rId36"/>
    <p:sldId id="322" r:id="rId37"/>
    <p:sldId id="340" r:id="rId38"/>
    <p:sldId id="328" r:id="rId39"/>
    <p:sldId id="308" r:id="rId40"/>
    <p:sldId id="299" r:id="rId41"/>
    <p:sldId id="330" r:id="rId42"/>
    <p:sldId id="300" r:id="rId43"/>
    <p:sldId id="291" r:id="rId44"/>
    <p:sldId id="334" r:id="rId45"/>
    <p:sldId id="333" r:id="rId46"/>
    <p:sldId id="293"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00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94728" autoAdjust="0"/>
  </p:normalViewPr>
  <p:slideViewPr>
    <p:cSldViewPr>
      <p:cViewPr varScale="1">
        <p:scale>
          <a:sx n="72" d="100"/>
          <a:sy n="72" d="100"/>
        </p:scale>
        <p:origin x="-690" y="-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2736"/>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E011477-E52C-440C-AB56-7B320E80E72C}"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en-US"/>
        </a:p>
      </dgm:t>
    </dgm:pt>
    <dgm:pt modelId="{304D0258-5D50-4EA1-8431-A158DFAAA205}">
      <dgm:prSet phldrT="[Text]" phldr="1"/>
      <dgm:spPr/>
      <dgm:t>
        <a:bodyPr/>
        <a:lstStyle/>
        <a:p>
          <a:endParaRPr lang="en-US"/>
        </a:p>
      </dgm:t>
    </dgm:pt>
    <dgm:pt modelId="{40C1979C-CDEC-417C-BFBB-07013157BF0C}" type="parTrans" cxnId="{B6A275B5-85BC-4DD0-A189-A77387257CD9}">
      <dgm:prSet/>
      <dgm:spPr/>
      <dgm:t>
        <a:bodyPr/>
        <a:lstStyle/>
        <a:p>
          <a:endParaRPr lang="en-US"/>
        </a:p>
      </dgm:t>
    </dgm:pt>
    <dgm:pt modelId="{6FAA443D-6241-46D5-97E6-5F7EE38678AA}" type="sibTrans" cxnId="{B6A275B5-85BC-4DD0-A189-A77387257CD9}">
      <dgm:prSet/>
      <dgm:spPr/>
      <dgm:t>
        <a:bodyPr/>
        <a:lstStyle/>
        <a:p>
          <a:endParaRPr lang="en-US"/>
        </a:p>
      </dgm:t>
    </dgm:pt>
    <dgm:pt modelId="{88A4EA48-0CBD-423E-B5A5-C355EA35238E}">
      <dgm:prSet phldrT="[Text]" custT="1"/>
      <dgm:spPr/>
      <dgm:t>
        <a:bodyPr/>
        <a:lstStyle/>
        <a:p>
          <a:r>
            <a:rPr lang="en-US" sz="2800" b="1" dirty="0" smtClean="0"/>
            <a:t>Enhancing antibacterial efficacy using carriers</a:t>
          </a:r>
          <a:endParaRPr lang="en-US" sz="2800" b="1" dirty="0"/>
        </a:p>
      </dgm:t>
    </dgm:pt>
    <dgm:pt modelId="{F8520A4C-ABF9-43B8-9E2E-1CCEABDC609E}" type="parTrans" cxnId="{622529BC-5B1F-435B-AC17-AFEC413E1F77}">
      <dgm:prSet/>
      <dgm:spPr/>
      <dgm:t>
        <a:bodyPr/>
        <a:lstStyle/>
        <a:p>
          <a:endParaRPr lang="en-US"/>
        </a:p>
      </dgm:t>
    </dgm:pt>
    <dgm:pt modelId="{2ADF8B36-37F4-418F-8548-EB90DB133C68}" type="sibTrans" cxnId="{622529BC-5B1F-435B-AC17-AFEC413E1F77}">
      <dgm:prSet/>
      <dgm:spPr/>
      <dgm:t>
        <a:bodyPr/>
        <a:lstStyle/>
        <a:p>
          <a:endParaRPr lang="en-US"/>
        </a:p>
      </dgm:t>
    </dgm:pt>
    <dgm:pt modelId="{A6AE5FC3-2830-48B3-AB22-8ACD70C8E693}">
      <dgm:prSet phldrT="[Text]" phldr="1"/>
      <dgm:spPr/>
      <dgm:t>
        <a:bodyPr/>
        <a:lstStyle/>
        <a:p>
          <a:endParaRPr lang="en-US" sz="2100" dirty="0"/>
        </a:p>
      </dgm:t>
    </dgm:pt>
    <dgm:pt modelId="{67D9780C-7F52-4CBC-8147-847C077B1063}" type="parTrans" cxnId="{CBEF8FF8-5EE1-4D9A-BA86-607C2EDE03C6}">
      <dgm:prSet/>
      <dgm:spPr/>
      <dgm:t>
        <a:bodyPr/>
        <a:lstStyle/>
        <a:p>
          <a:endParaRPr lang="en-US"/>
        </a:p>
      </dgm:t>
    </dgm:pt>
    <dgm:pt modelId="{596D46D5-F1C2-4002-8FC1-027D66959789}" type="sibTrans" cxnId="{CBEF8FF8-5EE1-4D9A-BA86-607C2EDE03C6}">
      <dgm:prSet/>
      <dgm:spPr/>
      <dgm:t>
        <a:bodyPr/>
        <a:lstStyle/>
        <a:p>
          <a:endParaRPr lang="en-US"/>
        </a:p>
      </dgm:t>
    </dgm:pt>
    <dgm:pt modelId="{CE11AD91-83B1-4D5F-97E4-92E96FF8AE6B}">
      <dgm:prSet phldrT="[Text]" phldr="1"/>
      <dgm:spPr/>
      <dgm:t>
        <a:bodyPr/>
        <a:lstStyle/>
        <a:p>
          <a:endParaRPr lang="en-US"/>
        </a:p>
      </dgm:t>
    </dgm:pt>
    <dgm:pt modelId="{E0D7313E-C893-4BF6-930F-67927CC0FD0D}" type="parTrans" cxnId="{F9F11DCD-F932-4BB5-998B-3561B47E2FBF}">
      <dgm:prSet/>
      <dgm:spPr/>
      <dgm:t>
        <a:bodyPr/>
        <a:lstStyle/>
        <a:p>
          <a:endParaRPr lang="en-US"/>
        </a:p>
      </dgm:t>
    </dgm:pt>
    <dgm:pt modelId="{BB87BE5F-DBE3-42D5-A82B-D130F73226F9}" type="sibTrans" cxnId="{F9F11DCD-F932-4BB5-998B-3561B47E2FBF}">
      <dgm:prSet/>
      <dgm:spPr/>
      <dgm:t>
        <a:bodyPr/>
        <a:lstStyle/>
        <a:p>
          <a:endParaRPr lang="en-US"/>
        </a:p>
      </dgm:t>
    </dgm:pt>
    <dgm:pt modelId="{7A0E4B1A-D900-46B5-9D2D-7A875CE775C3}">
      <dgm:prSet phldrT="[Text]" custT="1"/>
      <dgm:spPr/>
      <dgm:t>
        <a:bodyPr/>
        <a:lstStyle/>
        <a:p>
          <a:r>
            <a:rPr lang="en-US" sz="2800" b="1" dirty="0" smtClean="0"/>
            <a:t>Preventing initial adhesion of bacteria to </a:t>
          </a:r>
          <a:r>
            <a:rPr lang="en-US" sz="2800" b="1" dirty="0" err="1" smtClean="0"/>
            <a:t>abiotic</a:t>
          </a:r>
          <a:r>
            <a:rPr lang="en-US" sz="2800" b="1" dirty="0" smtClean="0"/>
            <a:t> surface</a:t>
          </a:r>
          <a:endParaRPr lang="en-US" sz="2800" b="1" dirty="0"/>
        </a:p>
      </dgm:t>
    </dgm:pt>
    <dgm:pt modelId="{EAA3DAA4-4535-47A1-A33D-DE36E3F8BAC9}" type="parTrans" cxnId="{37292FEE-5F75-4046-9225-B0BC98D22A71}">
      <dgm:prSet/>
      <dgm:spPr/>
      <dgm:t>
        <a:bodyPr/>
        <a:lstStyle/>
        <a:p>
          <a:endParaRPr lang="en-US"/>
        </a:p>
      </dgm:t>
    </dgm:pt>
    <dgm:pt modelId="{E2F7F2FB-95DE-42D6-9D32-2BCB871ADA23}" type="sibTrans" cxnId="{37292FEE-5F75-4046-9225-B0BC98D22A71}">
      <dgm:prSet/>
      <dgm:spPr/>
      <dgm:t>
        <a:bodyPr/>
        <a:lstStyle/>
        <a:p>
          <a:endParaRPr lang="en-US"/>
        </a:p>
      </dgm:t>
    </dgm:pt>
    <dgm:pt modelId="{B87A001E-0617-47F4-9440-2F294B5EB219}">
      <dgm:prSet phldrT="[Text]" phldr="1"/>
      <dgm:spPr/>
      <dgm:t>
        <a:bodyPr/>
        <a:lstStyle/>
        <a:p>
          <a:endParaRPr lang="en-US" dirty="0"/>
        </a:p>
      </dgm:t>
    </dgm:pt>
    <dgm:pt modelId="{12629157-43A1-4A4A-823D-7C9DCC434B69}" type="parTrans" cxnId="{DD5818D1-0823-4948-895A-5A5D11ABEB2C}">
      <dgm:prSet/>
      <dgm:spPr/>
      <dgm:t>
        <a:bodyPr/>
        <a:lstStyle/>
        <a:p>
          <a:endParaRPr lang="en-US"/>
        </a:p>
      </dgm:t>
    </dgm:pt>
    <dgm:pt modelId="{594DBC30-9E27-446C-9E45-2D8E5B8FEDEF}" type="sibTrans" cxnId="{DD5818D1-0823-4948-895A-5A5D11ABEB2C}">
      <dgm:prSet/>
      <dgm:spPr/>
      <dgm:t>
        <a:bodyPr/>
        <a:lstStyle/>
        <a:p>
          <a:endParaRPr lang="en-US"/>
        </a:p>
      </dgm:t>
    </dgm:pt>
    <dgm:pt modelId="{97E87205-0E8E-4A1D-9251-D71803B93A75}">
      <dgm:prSet phldrT="[Text]" custT="1"/>
      <dgm:spPr/>
      <dgm:t>
        <a:bodyPr/>
        <a:lstStyle/>
        <a:p>
          <a:endParaRPr lang="en-US" sz="2800" dirty="0"/>
        </a:p>
      </dgm:t>
    </dgm:pt>
    <dgm:pt modelId="{42180730-DAB3-4B5B-8B1A-AC46A58DEB6A}" type="parTrans" cxnId="{71E862A5-F3B4-4140-A182-ED878CD08A65}">
      <dgm:prSet/>
      <dgm:spPr/>
    </dgm:pt>
    <dgm:pt modelId="{0C2E49BD-DEEC-4E9B-953D-6263263F6A29}" type="sibTrans" cxnId="{71E862A5-F3B4-4140-A182-ED878CD08A65}">
      <dgm:prSet/>
      <dgm:spPr/>
    </dgm:pt>
    <dgm:pt modelId="{A577E48B-2F87-4DCE-B105-F0FE81570401}">
      <dgm:prSet phldrT="[Text]" phldr="1"/>
      <dgm:spPr/>
      <dgm:t>
        <a:bodyPr/>
        <a:lstStyle/>
        <a:p>
          <a:endParaRPr lang="en-US" sz="2100" dirty="0"/>
        </a:p>
      </dgm:t>
    </dgm:pt>
    <dgm:pt modelId="{F701C8C6-EFD3-463A-8A31-02E0798A1786}" type="sibTrans" cxnId="{B445EA0A-BD46-4287-9758-CA9A4893D05E}">
      <dgm:prSet/>
      <dgm:spPr/>
      <dgm:t>
        <a:bodyPr/>
        <a:lstStyle/>
        <a:p>
          <a:endParaRPr lang="en-US"/>
        </a:p>
      </dgm:t>
    </dgm:pt>
    <dgm:pt modelId="{3D0881B6-3D98-46E2-AEB4-D95B972C3744}" type="parTrans" cxnId="{B445EA0A-BD46-4287-9758-CA9A4893D05E}">
      <dgm:prSet/>
      <dgm:spPr/>
      <dgm:t>
        <a:bodyPr/>
        <a:lstStyle/>
        <a:p>
          <a:endParaRPr lang="en-US"/>
        </a:p>
      </dgm:t>
    </dgm:pt>
    <dgm:pt modelId="{39CC71B9-1571-4BCF-9348-E6697212D5B6}">
      <dgm:prSet phldrT="[Text]" custT="1"/>
      <dgm:spPr/>
      <dgm:t>
        <a:bodyPr/>
        <a:lstStyle/>
        <a:p>
          <a:endParaRPr lang="en-US" sz="2800" dirty="0"/>
        </a:p>
      </dgm:t>
    </dgm:pt>
    <dgm:pt modelId="{E2C53E2E-9227-4305-9EE3-FF9FD8CF40F0}" type="sibTrans" cxnId="{0F322B36-9FB1-4194-A4EC-8770351DEC09}">
      <dgm:prSet/>
      <dgm:spPr/>
    </dgm:pt>
    <dgm:pt modelId="{D0A92306-FA1D-45A8-8DCB-7AB0F67193DC}" type="parTrans" cxnId="{0F322B36-9FB1-4194-A4EC-8770351DEC09}">
      <dgm:prSet/>
      <dgm:spPr/>
    </dgm:pt>
    <dgm:pt modelId="{9BF8A6A4-6E09-48CB-9B6F-13F0A5BAC58D}">
      <dgm:prSet phldrT="[Text]" custT="1"/>
      <dgm:spPr/>
      <dgm:t>
        <a:bodyPr/>
        <a:lstStyle/>
        <a:p>
          <a:r>
            <a:rPr lang="en-US" sz="2800" b="1" dirty="0" smtClean="0"/>
            <a:t>Based on our data, we propose that for VCM, the lipid vesicle systems can combine both strategies</a:t>
          </a:r>
          <a:endParaRPr lang="en-US" sz="2800" b="1" dirty="0"/>
        </a:p>
      </dgm:t>
    </dgm:pt>
    <dgm:pt modelId="{E333DE54-2AAE-4F3A-BA69-F6ED34D0A94A}" type="sibTrans" cxnId="{7DED5FBB-5A7B-45FD-895B-B2D11384906F}">
      <dgm:prSet/>
      <dgm:spPr/>
      <dgm:t>
        <a:bodyPr/>
        <a:lstStyle/>
        <a:p>
          <a:endParaRPr lang="en-US"/>
        </a:p>
      </dgm:t>
    </dgm:pt>
    <dgm:pt modelId="{E4969C9F-5428-441C-8FB1-4B345BE9A20D}" type="parTrans" cxnId="{7DED5FBB-5A7B-45FD-895B-B2D11384906F}">
      <dgm:prSet/>
      <dgm:spPr/>
      <dgm:t>
        <a:bodyPr/>
        <a:lstStyle/>
        <a:p>
          <a:endParaRPr lang="en-US"/>
        </a:p>
      </dgm:t>
    </dgm:pt>
    <dgm:pt modelId="{2E384F76-83C4-4C15-A285-EB9D7097EC07}" type="pres">
      <dgm:prSet presAssocID="{1E011477-E52C-440C-AB56-7B320E80E72C}" presName="linearFlow" presStyleCnt="0">
        <dgm:presLayoutVars>
          <dgm:dir/>
          <dgm:animLvl val="lvl"/>
          <dgm:resizeHandles val="exact"/>
        </dgm:presLayoutVars>
      </dgm:prSet>
      <dgm:spPr/>
      <dgm:t>
        <a:bodyPr/>
        <a:lstStyle/>
        <a:p>
          <a:endParaRPr lang="en-US"/>
        </a:p>
      </dgm:t>
    </dgm:pt>
    <dgm:pt modelId="{859805D1-020D-408F-9BCD-892757088F23}" type="pres">
      <dgm:prSet presAssocID="{304D0258-5D50-4EA1-8431-A158DFAAA205}" presName="composite" presStyleCnt="0"/>
      <dgm:spPr/>
    </dgm:pt>
    <dgm:pt modelId="{EDFE3FF4-D59D-4828-A2A3-653DD1F8CA9B}" type="pres">
      <dgm:prSet presAssocID="{304D0258-5D50-4EA1-8431-A158DFAAA205}" presName="parentText" presStyleLbl="alignNode1" presStyleIdx="0" presStyleCnt="3">
        <dgm:presLayoutVars>
          <dgm:chMax val="1"/>
          <dgm:bulletEnabled val="1"/>
        </dgm:presLayoutVars>
      </dgm:prSet>
      <dgm:spPr/>
      <dgm:t>
        <a:bodyPr/>
        <a:lstStyle/>
        <a:p>
          <a:endParaRPr lang="en-US"/>
        </a:p>
      </dgm:t>
    </dgm:pt>
    <dgm:pt modelId="{AE81C4D2-8E2F-497F-AA9F-552C9BEB41B3}" type="pres">
      <dgm:prSet presAssocID="{304D0258-5D50-4EA1-8431-A158DFAAA205}" presName="descendantText" presStyleLbl="alignAcc1" presStyleIdx="0" presStyleCnt="3">
        <dgm:presLayoutVars>
          <dgm:bulletEnabled val="1"/>
        </dgm:presLayoutVars>
      </dgm:prSet>
      <dgm:spPr/>
      <dgm:t>
        <a:bodyPr/>
        <a:lstStyle/>
        <a:p>
          <a:endParaRPr lang="en-US"/>
        </a:p>
      </dgm:t>
    </dgm:pt>
    <dgm:pt modelId="{2501EB16-6FE9-4128-B0DA-DFB432B0FEAF}" type="pres">
      <dgm:prSet presAssocID="{6FAA443D-6241-46D5-97E6-5F7EE38678AA}" presName="sp" presStyleCnt="0"/>
      <dgm:spPr/>
    </dgm:pt>
    <dgm:pt modelId="{762378E1-BB89-4478-A42A-A7FCE94EB9E8}" type="pres">
      <dgm:prSet presAssocID="{CE11AD91-83B1-4D5F-97E4-92E96FF8AE6B}" presName="composite" presStyleCnt="0"/>
      <dgm:spPr/>
    </dgm:pt>
    <dgm:pt modelId="{08F0161E-3C44-4B61-BE33-38AE9A23C8CF}" type="pres">
      <dgm:prSet presAssocID="{CE11AD91-83B1-4D5F-97E4-92E96FF8AE6B}" presName="parentText" presStyleLbl="alignNode1" presStyleIdx="1" presStyleCnt="3">
        <dgm:presLayoutVars>
          <dgm:chMax val="1"/>
          <dgm:bulletEnabled val="1"/>
        </dgm:presLayoutVars>
      </dgm:prSet>
      <dgm:spPr/>
      <dgm:t>
        <a:bodyPr/>
        <a:lstStyle/>
        <a:p>
          <a:endParaRPr lang="en-US"/>
        </a:p>
      </dgm:t>
    </dgm:pt>
    <dgm:pt modelId="{C513A9D2-319F-476C-886A-3E5FFDA41A9D}" type="pres">
      <dgm:prSet presAssocID="{CE11AD91-83B1-4D5F-97E4-92E96FF8AE6B}" presName="descendantText" presStyleLbl="alignAcc1" presStyleIdx="1" presStyleCnt="3">
        <dgm:presLayoutVars>
          <dgm:bulletEnabled val="1"/>
        </dgm:presLayoutVars>
      </dgm:prSet>
      <dgm:spPr/>
      <dgm:t>
        <a:bodyPr/>
        <a:lstStyle/>
        <a:p>
          <a:endParaRPr lang="en-US"/>
        </a:p>
      </dgm:t>
    </dgm:pt>
    <dgm:pt modelId="{52F8D725-A0E2-4F16-8638-A7FAB84A4E27}" type="pres">
      <dgm:prSet presAssocID="{BB87BE5F-DBE3-42D5-A82B-D130F73226F9}" presName="sp" presStyleCnt="0"/>
      <dgm:spPr/>
    </dgm:pt>
    <dgm:pt modelId="{1B85E9F0-6247-490B-82CA-046790D115AF}" type="pres">
      <dgm:prSet presAssocID="{B87A001E-0617-47F4-9440-2F294B5EB219}" presName="composite" presStyleCnt="0"/>
      <dgm:spPr/>
    </dgm:pt>
    <dgm:pt modelId="{D83388D7-3EDF-40B0-9AD0-13B95F63FB9B}" type="pres">
      <dgm:prSet presAssocID="{B87A001E-0617-47F4-9440-2F294B5EB219}" presName="parentText" presStyleLbl="alignNode1" presStyleIdx="2" presStyleCnt="3">
        <dgm:presLayoutVars>
          <dgm:chMax val="1"/>
          <dgm:bulletEnabled val="1"/>
        </dgm:presLayoutVars>
      </dgm:prSet>
      <dgm:spPr/>
      <dgm:t>
        <a:bodyPr/>
        <a:lstStyle/>
        <a:p>
          <a:endParaRPr lang="en-US"/>
        </a:p>
      </dgm:t>
    </dgm:pt>
    <dgm:pt modelId="{3CD2E916-CFE1-41C6-9390-2C17FC84455F}" type="pres">
      <dgm:prSet presAssocID="{B87A001E-0617-47F4-9440-2F294B5EB219}" presName="descendantText" presStyleLbl="alignAcc1" presStyleIdx="2" presStyleCnt="3">
        <dgm:presLayoutVars>
          <dgm:bulletEnabled val="1"/>
        </dgm:presLayoutVars>
      </dgm:prSet>
      <dgm:spPr/>
      <dgm:t>
        <a:bodyPr/>
        <a:lstStyle/>
        <a:p>
          <a:endParaRPr lang="en-US"/>
        </a:p>
      </dgm:t>
    </dgm:pt>
  </dgm:ptLst>
  <dgm:cxnLst>
    <dgm:cxn modelId="{21F714EF-9C16-4D1A-8A35-4EB3F0DB9B73}" type="presOf" srcId="{A577E48B-2F87-4DCE-B105-F0FE81570401}" destId="{3CD2E916-CFE1-41C6-9390-2C17FC84455F}" srcOrd="0" destOrd="2" presId="urn:microsoft.com/office/officeart/2005/8/layout/chevron2"/>
    <dgm:cxn modelId="{F9F11DCD-F932-4BB5-998B-3561B47E2FBF}" srcId="{1E011477-E52C-440C-AB56-7B320E80E72C}" destId="{CE11AD91-83B1-4D5F-97E4-92E96FF8AE6B}" srcOrd="1" destOrd="0" parTransId="{E0D7313E-C893-4BF6-930F-67927CC0FD0D}" sibTransId="{BB87BE5F-DBE3-42D5-A82B-D130F73226F9}"/>
    <dgm:cxn modelId="{622529BC-5B1F-435B-AC17-AFEC413E1F77}" srcId="{304D0258-5D50-4EA1-8431-A158DFAAA205}" destId="{88A4EA48-0CBD-423E-B5A5-C355EA35238E}" srcOrd="1" destOrd="0" parTransId="{F8520A4C-ABF9-43B8-9E2E-1CCEABDC609E}" sibTransId="{2ADF8B36-37F4-418F-8548-EB90DB133C68}"/>
    <dgm:cxn modelId="{CBEF8FF8-5EE1-4D9A-BA86-607C2EDE03C6}" srcId="{304D0258-5D50-4EA1-8431-A158DFAAA205}" destId="{A6AE5FC3-2830-48B3-AB22-8ACD70C8E693}" srcOrd="2" destOrd="0" parTransId="{67D9780C-7F52-4CBC-8147-847C077B1063}" sibTransId="{596D46D5-F1C2-4002-8FC1-027D66959789}"/>
    <dgm:cxn modelId="{2CFF7CC2-9F3B-4805-BB1D-6ADD05BC5DD0}" type="presOf" srcId="{88A4EA48-0CBD-423E-B5A5-C355EA35238E}" destId="{AE81C4D2-8E2F-497F-AA9F-552C9BEB41B3}" srcOrd="0" destOrd="1" presId="urn:microsoft.com/office/officeart/2005/8/layout/chevron2"/>
    <dgm:cxn modelId="{B6A275B5-85BC-4DD0-A189-A77387257CD9}" srcId="{1E011477-E52C-440C-AB56-7B320E80E72C}" destId="{304D0258-5D50-4EA1-8431-A158DFAAA205}" srcOrd="0" destOrd="0" parTransId="{40C1979C-CDEC-417C-BFBB-07013157BF0C}" sibTransId="{6FAA443D-6241-46D5-97E6-5F7EE38678AA}"/>
    <dgm:cxn modelId="{11D821BD-71B4-41C6-B95C-523CC7411D97}" type="presOf" srcId="{CE11AD91-83B1-4D5F-97E4-92E96FF8AE6B}" destId="{08F0161E-3C44-4B61-BE33-38AE9A23C8CF}" srcOrd="0" destOrd="0" presId="urn:microsoft.com/office/officeart/2005/8/layout/chevron2"/>
    <dgm:cxn modelId="{0BFC811E-4829-4952-B64B-E09DD44A01F2}" type="presOf" srcId="{39CC71B9-1571-4BCF-9348-E6697212D5B6}" destId="{3CD2E916-CFE1-41C6-9390-2C17FC84455F}" srcOrd="0" destOrd="0" presId="urn:microsoft.com/office/officeart/2005/8/layout/chevron2"/>
    <dgm:cxn modelId="{20222EE4-EECF-42B8-8A31-FEE43AEBE53D}" type="presOf" srcId="{B87A001E-0617-47F4-9440-2F294B5EB219}" destId="{D83388D7-3EDF-40B0-9AD0-13B95F63FB9B}" srcOrd="0" destOrd="0" presId="urn:microsoft.com/office/officeart/2005/8/layout/chevron2"/>
    <dgm:cxn modelId="{ECD222C5-7747-435E-A8DC-338F2C64F1E1}" type="presOf" srcId="{9BF8A6A4-6E09-48CB-9B6F-13F0A5BAC58D}" destId="{3CD2E916-CFE1-41C6-9390-2C17FC84455F}" srcOrd="0" destOrd="1" presId="urn:microsoft.com/office/officeart/2005/8/layout/chevron2"/>
    <dgm:cxn modelId="{4397E08D-6C32-4D4F-9C1B-C8BBDCF3E886}" type="presOf" srcId="{A6AE5FC3-2830-48B3-AB22-8ACD70C8E693}" destId="{AE81C4D2-8E2F-497F-AA9F-552C9BEB41B3}" srcOrd="0" destOrd="2" presId="urn:microsoft.com/office/officeart/2005/8/layout/chevron2"/>
    <dgm:cxn modelId="{7DED5FBB-5A7B-45FD-895B-B2D11384906F}" srcId="{B87A001E-0617-47F4-9440-2F294B5EB219}" destId="{9BF8A6A4-6E09-48CB-9B6F-13F0A5BAC58D}" srcOrd="1" destOrd="0" parTransId="{E4969C9F-5428-441C-8FB1-4B345BE9A20D}" sibTransId="{E333DE54-2AAE-4F3A-BA69-F6ED34D0A94A}"/>
    <dgm:cxn modelId="{27F37D30-5430-4A45-B116-F7BDA3412F91}" type="presOf" srcId="{1E011477-E52C-440C-AB56-7B320E80E72C}" destId="{2E384F76-83C4-4C15-A285-EB9D7097EC07}" srcOrd="0" destOrd="0" presId="urn:microsoft.com/office/officeart/2005/8/layout/chevron2"/>
    <dgm:cxn modelId="{0F322B36-9FB1-4194-A4EC-8770351DEC09}" srcId="{B87A001E-0617-47F4-9440-2F294B5EB219}" destId="{39CC71B9-1571-4BCF-9348-E6697212D5B6}" srcOrd="0" destOrd="0" parTransId="{D0A92306-FA1D-45A8-8DCB-7AB0F67193DC}" sibTransId="{E2C53E2E-9227-4305-9EE3-FF9FD8CF40F0}"/>
    <dgm:cxn modelId="{43A33EC8-101E-4969-A93E-8ED53E201778}" type="presOf" srcId="{7A0E4B1A-D900-46B5-9D2D-7A875CE775C3}" destId="{C513A9D2-319F-476C-886A-3E5FFDA41A9D}" srcOrd="0" destOrd="0" presId="urn:microsoft.com/office/officeart/2005/8/layout/chevron2"/>
    <dgm:cxn modelId="{37292FEE-5F75-4046-9225-B0BC98D22A71}" srcId="{CE11AD91-83B1-4D5F-97E4-92E96FF8AE6B}" destId="{7A0E4B1A-D900-46B5-9D2D-7A875CE775C3}" srcOrd="0" destOrd="0" parTransId="{EAA3DAA4-4535-47A1-A33D-DE36E3F8BAC9}" sibTransId="{E2F7F2FB-95DE-42D6-9D32-2BCB871ADA23}"/>
    <dgm:cxn modelId="{DD5818D1-0823-4948-895A-5A5D11ABEB2C}" srcId="{1E011477-E52C-440C-AB56-7B320E80E72C}" destId="{B87A001E-0617-47F4-9440-2F294B5EB219}" srcOrd="2" destOrd="0" parTransId="{12629157-43A1-4A4A-823D-7C9DCC434B69}" sibTransId="{594DBC30-9E27-446C-9E45-2D8E5B8FEDEF}"/>
    <dgm:cxn modelId="{B445EA0A-BD46-4287-9758-CA9A4893D05E}" srcId="{B87A001E-0617-47F4-9440-2F294B5EB219}" destId="{A577E48B-2F87-4DCE-B105-F0FE81570401}" srcOrd="2" destOrd="0" parTransId="{3D0881B6-3D98-46E2-AEB4-D95B972C3744}" sibTransId="{F701C8C6-EFD3-463A-8A31-02E0798A1786}"/>
    <dgm:cxn modelId="{A3EC3213-6064-46E8-9DA6-53CDB9BF3CC7}" type="presOf" srcId="{97E87205-0E8E-4A1D-9251-D71803B93A75}" destId="{AE81C4D2-8E2F-497F-AA9F-552C9BEB41B3}" srcOrd="0" destOrd="0" presId="urn:microsoft.com/office/officeart/2005/8/layout/chevron2"/>
    <dgm:cxn modelId="{71E862A5-F3B4-4140-A182-ED878CD08A65}" srcId="{304D0258-5D50-4EA1-8431-A158DFAAA205}" destId="{97E87205-0E8E-4A1D-9251-D71803B93A75}" srcOrd="0" destOrd="0" parTransId="{42180730-DAB3-4B5B-8B1A-AC46A58DEB6A}" sibTransId="{0C2E49BD-DEEC-4E9B-953D-6263263F6A29}"/>
    <dgm:cxn modelId="{1AE41CA0-F71F-459E-9373-C279C692F4E3}" type="presOf" srcId="{304D0258-5D50-4EA1-8431-A158DFAAA205}" destId="{EDFE3FF4-D59D-4828-A2A3-653DD1F8CA9B}" srcOrd="0" destOrd="0" presId="urn:microsoft.com/office/officeart/2005/8/layout/chevron2"/>
    <dgm:cxn modelId="{24DBB0B5-3B3B-499B-9D64-F45A06D4AFA3}" type="presParOf" srcId="{2E384F76-83C4-4C15-A285-EB9D7097EC07}" destId="{859805D1-020D-408F-9BCD-892757088F23}" srcOrd="0" destOrd="0" presId="urn:microsoft.com/office/officeart/2005/8/layout/chevron2"/>
    <dgm:cxn modelId="{3626CC6F-A591-4BBC-8D57-891798B0DC2D}" type="presParOf" srcId="{859805D1-020D-408F-9BCD-892757088F23}" destId="{EDFE3FF4-D59D-4828-A2A3-653DD1F8CA9B}" srcOrd="0" destOrd="0" presId="urn:microsoft.com/office/officeart/2005/8/layout/chevron2"/>
    <dgm:cxn modelId="{D2A9A51D-86E7-4C3B-B8EC-68CCD4764B08}" type="presParOf" srcId="{859805D1-020D-408F-9BCD-892757088F23}" destId="{AE81C4D2-8E2F-497F-AA9F-552C9BEB41B3}" srcOrd="1" destOrd="0" presId="urn:microsoft.com/office/officeart/2005/8/layout/chevron2"/>
    <dgm:cxn modelId="{B5AFDE27-1CDA-4B57-BC7C-D16E5788CD64}" type="presParOf" srcId="{2E384F76-83C4-4C15-A285-EB9D7097EC07}" destId="{2501EB16-6FE9-4128-B0DA-DFB432B0FEAF}" srcOrd="1" destOrd="0" presId="urn:microsoft.com/office/officeart/2005/8/layout/chevron2"/>
    <dgm:cxn modelId="{F8D03AEC-EF0B-47F9-A292-8432AA33DB9B}" type="presParOf" srcId="{2E384F76-83C4-4C15-A285-EB9D7097EC07}" destId="{762378E1-BB89-4478-A42A-A7FCE94EB9E8}" srcOrd="2" destOrd="0" presId="urn:microsoft.com/office/officeart/2005/8/layout/chevron2"/>
    <dgm:cxn modelId="{36DDB44D-2C59-4BAC-B8BC-063F33B1126F}" type="presParOf" srcId="{762378E1-BB89-4478-A42A-A7FCE94EB9E8}" destId="{08F0161E-3C44-4B61-BE33-38AE9A23C8CF}" srcOrd="0" destOrd="0" presId="urn:microsoft.com/office/officeart/2005/8/layout/chevron2"/>
    <dgm:cxn modelId="{45E3674F-3C1D-46C8-BE91-2885FD772B21}" type="presParOf" srcId="{762378E1-BB89-4478-A42A-A7FCE94EB9E8}" destId="{C513A9D2-319F-476C-886A-3E5FFDA41A9D}" srcOrd="1" destOrd="0" presId="urn:microsoft.com/office/officeart/2005/8/layout/chevron2"/>
    <dgm:cxn modelId="{A009B6D7-D724-4E71-9E8E-55E81BBBEA55}" type="presParOf" srcId="{2E384F76-83C4-4C15-A285-EB9D7097EC07}" destId="{52F8D725-A0E2-4F16-8638-A7FAB84A4E27}" srcOrd="3" destOrd="0" presId="urn:microsoft.com/office/officeart/2005/8/layout/chevron2"/>
    <dgm:cxn modelId="{5B953463-1360-4524-AFF0-EED8CD102BAF}" type="presParOf" srcId="{2E384F76-83C4-4C15-A285-EB9D7097EC07}" destId="{1B85E9F0-6247-490B-82CA-046790D115AF}" srcOrd="4" destOrd="0" presId="urn:microsoft.com/office/officeart/2005/8/layout/chevron2"/>
    <dgm:cxn modelId="{B569401D-6FD7-4B89-A8AE-3F1F8691F65C}" type="presParOf" srcId="{1B85E9F0-6247-490B-82CA-046790D115AF}" destId="{D83388D7-3EDF-40B0-9AD0-13B95F63FB9B}" srcOrd="0" destOrd="0" presId="urn:microsoft.com/office/officeart/2005/8/layout/chevron2"/>
    <dgm:cxn modelId="{C6B251AE-703A-4030-96A5-95E505F30022}" type="presParOf" srcId="{1B85E9F0-6247-490B-82CA-046790D115AF}" destId="{3CD2E916-CFE1-41C6-9390-2C17FC84455F}"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22A7F9-9F80-4BA9-AD8F-1029BE9B7799}" type="datetimeFigureOut">
              <a:rPr lang="en-US" smtClean="0"/>
              <a:pPr/>
              <a:t>3/8/2015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4600A6-C8AF-4384-A5FC-7696BAAC754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C4600A6-C8AF-4384-A5FC-7696BAAC754B}"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747A24-4BCA-4A4E-B6E9-68CE4B6EC7F5}"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747A24-4BCA-4A4E-B6E9-68CE4B6EC7F5}"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747A24-4BCA-4A4E-B6E9-68CE4B6EC7F5}"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747A24-4BCA-4A4E-B6E9-68CE4B6EC7F5}" type="datetimeFigureOut">
              <a:rPr lang="en-US" smtClean="0"/>
              <a:pPr/>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747A24-4BCA-4A4E-B6E9-68CE4B6EC7F5}" type="datetimeFigureOut">
              <a:rPr lang="en-US" smtClean="0"/>
              <a:pPr/>
              <a:t>3/8/2015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747A24-4BCA-4A4E-B6E9-68CE4B6EC7F5}" type="datetimeFigureOut">
              <a:rPr lang="en-US" smtClean="0"/>
              <a:pPr/>
              <a:t>3/8/2015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747A24-4BCA-4A4E-B6E9-68CE4B6EC7F5}" type="datetimeFigureOut">
              <a:rPr lang="en-US" smtClean="0"/>
              <a:pPr/>
              <a:t>3/8/2015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747A24-4BCA-4A4E-B6E9-68CE4B6EC7F5}" type="datetimeFigureOut">
              <a:rPr lang="en-US" smtClean="0"/>
              <a:pPr/>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747A24-4BCA-4A4E-B6E9-68CE4B6EC7F5}" type="datetimeFigureOut">
              <a:rPr lang="en-US" smtClean="0"/>
              <a:pPr/>
              <a:t>3/8/2015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747A24-4BCA-4A4E-B6E9-68CE4B6EC7F5}"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747A24-4BCA-4A4E-B6E9-68CE4B6EC7F5}" type="datetimeFigureOut">
              <a:rPr lang="en-US" smtClean="0"/>
              <a:pPr/>
              <a:t>3/8/2015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4A43BD4-361E-44CD-88A9-949F60A057B8}" type="slidenum">
              <a:rPr lang="en-US" smtClean="0"/>
              <a:pPr/>
              <a:t>‹#›</a:t>
            </a:fld>
            <a:endParaRPr lang="en-US"/>
          </a:p>
        </p:txBody>
      </p:sp>
    </p:spTree>
  </p:cSld>
  <p:clrMapOvr>
    <a:masterClrMapping/>
  </p:clrMapOvr>
  <p:transition>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9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747A24-4BCA-4A4E-B6E9-68CE4B6EC7F5}" type="datetimeFigureOut">
              <a:rPr lang="en-US" smtClean="0"/>
              <a:pPr/>
              <a:t>3/8/2015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A43BD4-361E-44CD-88A9-949F60A057B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3600" b="1" dirty="0" smtClean="0">
                <a:solidFill>
                  <a:srgbClr val="FFC000"/>
                </a:solidFill>
              </a:rPr>
              <a:t>Challenges facing liposomal delivery of </a:t>
            </a:r>
            <a:r>
              <a:rPr lang="en-US" sz="3600" b="1" dirty="0" err="1" smtClean="0">
                <a:solidFill>
                  <a:srgbClr val="FFC000"/>
                </a:solidFill>
              </a:rPr>
              <a:t>vancomycin</a:t>
            </a:r>
            <a:r>
              <a:rPr lang="en-US" sz="3600" b="1" dirty="0" smtClean="0">
                <a:solidFill>
                  <a:srgbClr val="FFC000"/>
                </a:solidFill>
              </a:rPr>
              <a:t> for combating bacterial </a:t>
            </a:r>
            <a:r>
              <a:rPr lang="en-US" sz="3600" b="1" dirty="0" err="1" smtClean="0">
                <a:solidFill>
                  <a:srgbClr val="FFC000"/>
                </a:solidFill>
              </a:rPr>
              <a:t>biofilm</a:t>
            </a:r>
            <a:r>
              <a:rPr lang="en-US" sz="3600" b="1" dirty="0" smtClean="0">
                <a:solidFill>
                  <a:srgbClr val="FFC000"/>
                </a:solidFill>
              </a:rPr>
              <a:t> on </a:t>
            </a:r>
            <a:r>
              <a:rPr lang="en-US" sz="3600" b="1" dirty="0" err="1" smtClean="0">
                <a:solidFill>
                  <a:srgbClr val="FFC000"/>
                </a:solidFill>
              </a:rPr>
              <a:t>abiotic</a:t>
            </a:r>
            <a:r>
              <a:rPr lang="en-US" sz="3600" b="1" dirty="0" smtClean="0">
                <a:solidFill>
                  <a:srgbClr val="FFC000"/>
                </a:solidFill>
              </a:rPr>
              <a:t> surfaces</a:t>
            </a:r>
            <a:r>
              <a:rPr lang="en-US" dirty="0" smtClean="0"/>
              <a:t/>
            </a:r>
            <a:br>
              <a:rPr lang="en-US" dirty="0" smtClean="0"/>
            </a:br>
            <a:endParaRPr lang="en-US" dirty="0"/>
          </a:p>
        </p:txBody>
      </p:sp>
      <p:sp>
        <p:nvSpPr>
          <p:cNvPr id="3" name="Subtitle 2"/>
          <p:cNvSpPr>
            <a:spLocks noGrp="1"/>
          </p:cNvSpPr>
          <p:nvPr>
            <p:ph type="subTitle" idx="1"/>
          </p:nvPr>
        </p:nvSpPr>
        <p:spPr/>
        <p:txBody>
          <a:bodyPr>
            <a:normAutofit fontScale="92500" lnSpcReduction="20000"/>
          </a:bodyPr>
          <a:lstStyle/>
          <a:p>
            <a:r>
              <a:rPr lang="en-US" dirty="0" err="1" smtClean="0">
                <a:solidFill>
                  <a:srgbClr val="FFC000"/>
                </a:solidFill>
              </a:rPr>
              <a:t>Nawal</a:t>
            </a:r>
            <a:r>
              <a:rPr lang="en-US" dirty="0" smtClean="0">
                <a:solidFill>
                  <a:srgbClr val="FFC000"/>
                </a:solidFill>
              </a:rPr>
              <a:t> </a:t>
            </a:r>
            <a:r>
              <a:rPr lang="en-US" dirty="0" err="1" smtClean="0">
                <a:solidFill>
                  <a:srgbClr val="FFC000"/>
                </a:solidFill>
              </a:rPr>
              <a:t>Khalafallah</a:t>
            </a:r>
            <a:endParaRPr lang="en-US" dirty="0" smtClean="0">
              <a:solidFill>
                <a:srgbClr val="FFC000"/>
              </a:solidFill>
            </a:endParaRPr>
          </a:p>
          <a:p>
            <a:r>
              <a:rPr lang="en-US" dirty="0" smtClean="0">
                <a:solidFill>
                  <a:srgbClr val="FFC000"/>
                </a:solidFill>
              </a:rPr>
              <a:t>Department of Pharmaceutics, Faculty of Pharmacy</a:t>
            </a:r>
          </a:p>
          <a:p>
            <a:r>
              <a:rPr lang="en-US" dirty="0" smtClean="0">
                <a:solidFill>
                  <a:srgbClr val="FFC000"/>
                </a:solidFill>
              </a:rPr>
              <a:t>Alexandria University, Egypt</a:t>
            </a:r>
          </a:p>
          <a:p>
            <a:endParaRPr lang="en-US" dirty="0"/>
          </a:p>
        </p:txBody>
      </p:sp>
    </p:spTree>
  </p:cSld>
  <p:clrMapOvr>
    <a:masterClrMapping/>
  </p:clrMapOvr>
  <p:transition>
    <p:pull/>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New Folder (2)\2015 March Dubai conference\Rania Library photos\BA.jpg"/>
          <p:cNvPicPr>
            <a:picLocks noChangeAspect="1" noChangeArrowheads="1"/>
          </p:cNvPicPr>
          <p:nvPr/>
        </p:nvPicPr>
        <p:blipFill>
          <a:blip r:embed="rId2"/>
          <a:srcRect/>
          <a:stretch>
            <a:fillRect/>
          </a:stretch>
        </p:blipFill>
        <p:spPr bwMode="auto">
          <a:xfrm>
            <a:off x="1123950" y="889000"/>
            <a:ext cx="6896100" cy="5080000"/>
          </a:xfrm>
          <a:prstGeom prst="rect">
            <a:avLst/>
          </a:prstGeom>
          <a:noFill/>
        </p:spPr>
      </p:pic>
    </p:spTree>
  </p:cSld>
  <p:clrMapOvr>
    <a:masterClrMapping/>
  </p:clrMapOvr>
  <p:transition>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C000"/>
                </a:solidFill>
              </a:rPr>
              <a:t>In this talk, </a:t>
            </a:r>
            <a:endParaRPr lang="en-US" dirty="0">
              <a:solidFill>
                <a:srgbClr val="FFC000"/>
              </a:solidFill>
            </a:endParaRPr>
          </a:p>
        </p:txBody>
      </p:sp>
      <p:sp>
        <p:nvSpPr>
          <p:cNvPr id="3" name="Content Placeholder 2"/>
          <p:cNvSpPr>
            <a:spLocks noGrp="1"/>
          </p:cNvSpPr>
          <p:nvPr>
            <p:ph idx="1"/>
          </p:nvPr>
        </p:nvSpPr>
        <p:spPr/>
        <p:txBody>
          <a:bodyPr>
            <a:normAutofit/>
          </a:bodyPr>
          <a:lstStyle/>
          <a:p>
            <a:endParaRPr lang="en-US" dirty="0" smtClean="0">
              <a:solidFill>
                <a:srgbClr val="FFC000"/>
              </a:solidFill>
            </a:endParaRPr>
          </a:p>
          <a:p>
            <a:r>
              <a:rPr lang="en-US" dirty="0" smtClean="0">
                <a:solidFill>
                  <a:srgbClr val="FFC000"/>
                </a:solidFill>
              </a:rPr>
              <a:t>I would like to share with you the experience our group has gained, and the lessons learnt over the past several years in the area of lipid vesicles as drug carriers for improving drug performance. </a:t>
            </a:r>
          </a:p>
          <a:p>
            <a:endParaRPr lang="en-US" dirty="0">
              <a:solidFill>
                <a:srgbClr val="FFC000"/>
              </a:solidFill>
            </a:endParaRPr>
          </a:p>
        </p:txBody>
      </p:sp>
    </p:spTree>
  </p:cSld>
  <p:clrMapOvr>
    <a:masterClrMapping/>
  </p:clrMapOvr>
  <p:transition>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Focusing on            and Aiming to</a:t>
            </a:r>
            <a:endParaRPr lang="en-US" sz="3600" dirty="0">
              <a:solidFill>
                <a:srgbClr val="FFC000"/>
              </a:solidFill>
            </a:endParaRPr>
          </a:p>
        </p:txBody>
      </p:sp>
      <p:sp>
        <p:nvSpPr>
          <p:cNvPr id="3" name="Content Placeholder 2"/>
          <p:cNvSpPr>
            <a:spLocks noGrp="1"/>
          </p:cNvSpPr>
          <p:nvPr>
            <p:ph sz="half" idx="1"/>
          </p:nvPr>
        </p:nvSpPr>
        <p:spPr/>
        <p:txBody>
          <a:bodyPr/>
          <a:lstStyle/>
          <a:p>
            <a:r>
              <a:rPr lang="en-US" dirty="0" smtClean="0">
                <a:solidFill>
                  <a:srgbClr val="FFC000"/>
                </a:solidFill>
              </a:rPr>
              <a:t>the area of improving </a:t>
            </a:r>
            <a:r>
              <a:rPr lang="en-US" dirty="0" err="1" smtClean="0">
                <a:solidFill>
                  <a:srgbClr val="FFC000"/>
                </a:solidFill>
              </a:rPr>
              <a:t>vancomycin</a:t>
            </a:r>
            <a:r>
              <a:rPr lang="en-US" dirty="0" smtClean="0">
                <a:solidFill>
                  <a:srgbClr val="FFC000"/>
                </a:solidFill>
              </a:rPr>
              <a:t> performance in combating bacterial </a:t>
            </a:r>
            <a:r>
              <a:rPr lang="en-US" dirty="0" err="1" smtClean="0">
                <a:solidFill>
                  <a:srgbClr val="FFC000"/>
                </a:solidFill>
              </a:rPr>
              <a:t>biofilms</a:t>
            </a:r>
            <a:r>
              <a:rPr lang="en-US" dirty="0" smtClean="0">
                <a:solidFill>
                  <a:srgbClr val="FFC000"/>
                </a:solidFill>
              </a:rPr>
              <a:t> on </a:t>
            </a:r>
            <a:r>
              <a:rPr lang="en-US" dirty="0" err="1" smtClean="0">
                <a:solidFill>
                  <a:srgbClr val="FFC000"/>
                </a:solidFill>
              </a:rPr>
              <a:t>abiotic</a:t>
            </a:r>
            <a:r>
              <a:rPr lang="en-US" dirty="0" smtClean="0">
                <a:solidFill>
                  <a:srgbClr val="FFC000"/>
                </a:solidFill>
              </a:rPr>
              <a:t> surfaces such as indwelling venous catheters and urinary catheters.</a:t>
            </a:r>
          </a:p>
          <a:p>
            <a:endParaRPr lang="en-US" dirty="0"/>
          </a:p>
        </p:txBody>
      </p:sp>
      <p:sp>
        <p:nvSpPr>
          <p:cNvPr id="4" name="Content Placeholder 3"/>
          <p:cNvSpPr>
            <a:spLocks noGrp="1"/>
          </p:cNvSpPr>
          <p:nvPr>
            <p:ph sz="half" idx="2"/>
          </p:nvPr>
        </p:nvSpPr>
        <p:spPr/>
        <p:txBody>
          <a:bodyPr/>
          <a:lstStyle/>
          <a:p>
            <a:r>
              <a:rPr lang="en-US" dirty="0" smtClean="0">
                <a:solidFill>
                  <a:srgbClr val="FFC000"/>
                </a:solidFill>
              </a:rPr>
              <a:t>Develop an improved technique for combating </a:t>
            </a:r>
            <a:r>
              <a:rPr lang="en-US" dirty="0" err="1" smtClean="0">
                <a:solidFill>
                  <a:srgbClr val="FFC000"/>
                </a:solidFill>
              </a:rPr>
              <a:t>biofilm</a:t>
            </a:r>
            <a:r>
              <a:rPr lang="en-US" dirty="0" smtClean="0">
                <a:solidFill>
                  <a:srgbClr val="FFC000"/>
                </a:solidFill>
              </a:rPr>
              <a:t> formation on </a:t>
            </a:r>
            <a:r>
              <a:rPr lang="en-US" dirty="0" err="1" smtClean="0">
                <a:solidFill>
                  <a:srgbClr val="FFC000"/>
                </a:solidFill>
              </a:rPr>
              <a:t>abiotic</a:t>
            </a:r>
            <a:r>
              <a:rPr lang="en-US" dirty="0" smtClean="0">
                <a:solidFill>
                  <a:srgbClr val="FFC000"/>
                </a:solidFill>
              </a:rPr>
              <a:t> surfaces</a:t>
            </a:r>
            <a:endParaRPr lang="en-US" dirty="0" smtClean="0"/>
          </a:p>
          <a:p>
            <a:endParaRPr lang="en-US" dirty="0"/>
          </a:p>
        </p:txBody>
      </p:sp>
      <p:sp>
        <p:nvSpPr>
          <p:cNvPr id="5" name="Oval 4"/>
          <p:cNvSpPr/>
          <p:nvPr/>
        </p:nvSpPr>
        <p:spPr>
          <a:xfrm>
            <a:off x="457200" y="2057400"/>
            <a:ext cx="2438400" cy="533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rot="16200000" flipH="1">
            <a:off x="419100" y="2933700"/>
            <a:ext cx="533400" cy="304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6705600" y="1524000"/>
            <a:ext cx="15240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solidFill>
                  <a:srgbClr val="FFC000"/>
                </a:solidFill>
              </a:rPr>
              <a:t>Vancomycin</a:t>
            </a:r>
            <a:endParaRPr lang="en-US" sz="3600" dirty="0">
              <a:solidFill>
                <a:srgbClr val="FFC000"/>
              </a:solidFill>
            </a:endParaRPr>
          </a:p>
        </p:txBody>
      </p:sp>
      <p:sp>
        <p:nvSpPr>
          <p:cNvPr id="4" name="Content Placeholder 3"/>
          <p:cNvSpPr>
            <a:spLocks noGrp="1"/>
          </p:cNvSpPr>
          <p:nvPr>
            <p:ph sz="half" idx="1"/>
          </p:nvPr>
        </p:nvSpPr>
        <p:spPr/>
        <p:txBody>
          <a:bodyPr/>
          <a:lstStyle/>
          <a:p>
            <a:r>
              <a:rPr lang="en-US" dirty="0" smtClean="0">
                <a:solidFill>
                  <a:srgbClr val="FFC000"/>
                </a:solidFill>
              </a:rPr>
              <a:t>Molecular weight</a:t>
            </a:r>
          </a:p>
          <a:p>
            <a:pPr>
              <a:buNone/>
            </a:pPr>
            <a:r>
              <a:rPr lang="en-US" dirty="0" smtClean="0">
                <a:solidFill>
                  <a:srgbClr val="FFC000"/>
                </a:solidFill>
              </a:rPr>
              <a:t>    1485.7 for the </a:t>
            </a:r>
            <a:r>
              <a:rPr lang="en-US" dirty="0" err="1" smtClean="0">
                <a:solidFill>
                  <a:srgbClr val="FFC000"/>
                </a:solidFill>
              </a:rPr>
              <a:t>Hcl</a:t>
            </a:r>
            <a:r>
              <a:rPr lang="en-US" dirty="0" smtClean="0">
                <a:solidFill>
                  <a:srgbClr val="FFC000"/>
                </a:solidFill>
              </a:rPr>
              <a:t> salt, </a:t>
            </a:r>
          </a:p>
          <a:p>
            <a:r>
              <a:rPr lang="en-US" dirty="0" smtClean="0">
                <a:solidFill>
                  <a:srgbClr val="FFC000"/>
                </a:solidFill>
              </a:rPr>
              <a:t>Has 6 </a:t>
            </a:r>
            <a:r>
              <a:rPr lang="en-US" dirty="0" err="1" smtClean="0">
                <a:solidFill>
                  <a:srgbClr val="FFC000"/>
                </a:solidFill>
              </a:rPr>
              <a:t>Pka</a:t>
            </a:r>
            <a:r>
              <a:rPr lang="en-US" dirty="0" smtClean="0">
                <a:solidFill>
                  <a:srgbClr val="FFC000"/>
                </a:solidFill>
              </a:rPr>
              <a:t> values ranging from 2.18 to 10.4,</a:t>
            </a:r>
          </a:p>
          <a:p>
            <a:r>
              <a:rPr lang="en-US" dirty="0" smtClean="0">
                <a:solidFill>
                  <a:srgbClr val="FFC000"/>
                </a:solidFill>
              </a:rPr>
              <a:t>Its solubility in water is 146 mg/ml</a:t>
            </a:r>
          </a:p>
          <a:p>
            <a:endParaRPr lang="en-US" dirty="0"/>
          </a:p>
        </p:txBody>
      </p:sp>
      <p:pic>
        <p:nvPicPr>
          <p:cNvPr id="1026" name="Picture 2"/>
          <p:cNvPicPr>
            <a:picLocks noGrp="1" noChangeAspect="1" noChangeArrowheads="1"/>
          </p:cNvPicPr>
          <p:nvPr>
            <p:ph sz="half" idx="2"/>
          </p:nvPr>
        </p:nvPicPr>
        <p:blipFill>
          <a:blip r:embed="rId2">
            <a:lum bright="-30000" contrast="30000"/>
          </a:blip>
          <a:srcRect l="22641" t="30634" r="22642" b="24083"/>
          <a:stretch>
            <a:fillRect/>
          </a:stretch>
        </p:blipFill>
        <p:spPr bwMode="auto">
          <a:xfrm>
            <a:off x="4334934" y="2133600"/>
            <a:ext cx="4665133" cy="2895600"/>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Strategies for combating bacterial </a:t>
            </a:r>
            <a:r>
              <a:rPr lang="en-US" sz="3600" dirty="0" err="1" smtClean="0">
                <a:solidFill>
                  <a:srgbClr val="FFC000"/>
                </a:solidFill>
              </a:rPr>
              <a:t>biofilms</a:t>
            </a:r>
            <a:endParaRPr lang="en-US" sz="3600" dirty="0">
              <a:solidFill>
                <a:srgbClr val="FFC000"/>
              </a:solidFill>
            </a:endParaRPr>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graphicEl>
                                              <a:dgm id="{EDFE3FF4-D59D-4828-A2A3-653DD1F8CA9B}"/>
                                            </p:graphicEl>
                                          </p:spTgt>
                                        </p:tgtEl>
                                        <p:attrNameLst>
                                          <p:attrName>style.visibility</p:attrName>
                                        </p:attrNameLst>
                                      </p:cBhvr>
                                      <p:to>
                                        <p:strVal val="visible"/>
                                      </p:to>
                                    </p:set>
                                    <p:anim calcmode="lin" valueType="num">
                                      <p:cBhvr additive="base">
                                        <p:cTn id="7" dur="500" fill="hold"/>
                                        <p:tgtEl>
                                          <p:spTgt spid="4">
                                            <p:graphicEl>
                                              <a:dgm id="{EDFE3FF4-D59D-4828-A2A3-653DD1F8CA9B}"/>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graphicEl>
                                              <a:dgm id="{EDFE3FF4-D59D-4828-A2A3-653DD1F8CA9B}"/>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graphicEl>
                                              <a:dgm id="{AE81C4D2-8E2F-497F-AA9F-552C9BEB41B3}"/>
                                            </p:graphicEl>
                                          </p:spTgt>
                                        </p:tgtEl>
                                        <p:attrNameLst>
                                          <p:attrName>style.visibility</p:attrName>
                                        </p:attrNameLst>
                                      </p:cBhvr>
                                      <p:to>
                                        <p:strVal val="visible"/>
                                      </p:to>
                                    </p:set>
                                    <p:anim calcmode="lin" valueType="num">
                                      <p:cBhvr additive="base">
                                        <p:cTn id="13" dur="500" fill="hold"/>
                                        <p:tgtEl>
                                          <p:spTgt spid="4">
                                            <p:graphicEl>
                                              <a:dgm id="{AE81C4D2-8E2F-497F-AA9F-552C9BEB41B3}"/>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graphicEl>
                                              <a:dgm id="{AE81C4D2-8E2F-497F-AA9F-552C9BEB41B3}"/>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graphicEl>
                                              <a:dgm id="{08F0161E-3C44-4B61-BE33-38AE9A23C8CF}"/>
                                            </p:graphicEl>
                                          </p:spTgt>
                                        </p:tgtEl>
                                        <p:attrNameLst>
                                          <p:attrName>style.visibility</p:attrName>
                                        </p:attrNameLst>
                                      </p:cBhvr>
                                      <p:to>
                                        <p:strVal val="visible"/>
                                      </p:to>
                                    </p:set>
                                    <p:anim calcmode="lin" valueType="num">
                                      <p:cBhvr additive="base">
                                        <p:cTn id="19" dur="500" fill="hold"/>
                                        <p:tgtEl>
                                          <p:spTgt spid="4">
                                            <p:graphicEl>
                                              <a:dgm id="{08F0161E-3C44-4B61-BE33-38AE9A23C8CF}"/>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graphicEl>
                                              <a:dgm id="{08F0161E-3C44-4B61-BE33-38AE9A23C8CF}"/>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graphicEl>
                                              <a:dgm id="{C513A9D2-319F-476C-886A-3E5FFDA41A9D}"/>
                                            </p:graphicEl>
                                          </p:spTgt>
                                        </p:tgtEl>
                                        <p:attrNameLst>
                                          <p:attrName>style.visibility</p:attrName>
                                        </p:attrNameLst>
                                      </p:cBhvr>
                                      <p:to>
                                        <p:strVal val="visible"/>
                                      </p:to>
                                    </p:set>
                                    <p:anim calcmode="lin" valueType="num">
                                      <p:cBhvr additive="base">
                                        <p:cTn id="25" dur="500" fill="hold"/>
                                        <p:tgtEl>
                                          <p:spTgt spid="4">
                                            <p:graphicEl>
                                              <a:dgm id="{C513A9D2-319F-476C-886A-3E5FFDA41A9D}"/>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graphicEl>
                                              <a:dgm id="{C513A9D2-319F-476C-886A-3E5FFDA41A9D}"/>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graphicEl>
                                              <a:dgm id="{D83388D7-3EDF-40B0-9AD0-13B95F63FB9B}"/>
                                            </p:graphicEl>
                                          </p:spTgt>
                                        </p:tgtEl>
                                        <p:attrNameLst>
                                          <p:attrName>style.visibility</p:attrName>
                                        </p:attrNameLst>
                                      </p:cBhvr>
                                      <p:to>
                                        <p:strVal val="visible"/>
                                      </p:to>
                                    </p:set>
                                    <p:anim calcmode="lin" valueType="num">
                                      <p:cBhvr additive="base">
                                        <p:cTn id="31" dur="500" fill="hold"/>
                                        <p:tgtEl>
                                          <p:spTgt spid="4">
                                            <p:graphicEl>
                                              <a:dgm id="{D83388D7-3EDF-40B0-9AD0-13B95F63FB9B}"/>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4">
                                            <p:graphicEl>
                                              <a:dgm id="{D83388D7-3EDF-40B0-9AD0-13B95F63FB9B}"/>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
                                            <p:graphicEl>
                                              <a:dgm id="{3CD2E916-CFE1-41C6-9390-2C17FC84455F}"/>
                                            </p:graphicEl>
                                          </p:spTgt>
                                        </p:tgtEl>
                                        <p:attrNameLst>
                                          <p:attrName>style.visibility</p:attrName>
                                        </p:attrNameLst>
                                      </p:cBhvr>
                                      <p:to>
                                        <p:strVal val="visible"/>
                                      </p:to>
                                    </p:set>
                                    <p:anim calcmode="lin" valueType="num">
                                      <p:cBhvr additive="base">
                                        <p:cTn id="37" dur="500" fill="hold"/>
                                        <p:tgtEl>
                                          <p:spTgt spid="4">
                                            <p:graphicEl>
                                              <a:dgm id="{3CD2E916-CFE1-41C6-9390-2C17FC84455F}"/>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4">
                                            <p:graphicEl>
                                              <a:dgm id="{3CD2E916-CFE1-41C6-9390-2C17FC84455F}"/>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FFC000"/>
                </a:solidFill>
              </a:rPr>
              <a:t>Our data suggest a dual role for </a:t>
            </a:r>
            <a:r>
              <a:rPr lang="en-US" sz="3600" dirty="0" err="1" smtClean="0">
                <a:solidFill>
                  <a:srgbClr val="FFC000"/>
                </a:solidFill>
              </a:rPr>
              <a:t>vancomycin</a:t>
            </a:r>
            <a:r>
              <a:rPr lang="en-US" sz="3600" dirty="0" smtClean="0">
                <a:solidFill>
                  <a:srgbClr val="FFC000"/>
                </a:solidFill>
              </a:rPr>
              <a:t> in vesicles</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Enhancing the antibacterial effect.</a:t>
            </a:r>
          </a:p>
          <a:p>
            <a:endParaRPr lang="en-US" dirty="0" smtClean="0">
              <a:solidFill>
                <a:srgbClr val="FFC000"/>
              </a:solidFill>
            </a:endParaRPr>
          </a:p>
          <a:p>
            <a:r>
              <a:rPr lang="en-US" dirty="0" smtClean="0">
                <a:solidFill>
                  <a:srgbClr val="FFC000"/>
                </a:solidFill>
              </a:rPr>
              <a:t>Hindering the initial step in </a:t>
            </a:r>
            <a:r>
              <a:rPr lang="en-US" dirty="0" err="1" smtClean="0">
                <a:solidFill>
                  <a:srgbClr val="FFC000"/>
                </a:solidFill>
              </a:rPr>
              <a:t>biofilm</a:t>
            </a:r>
            <a:r>
              <a:rPr lang="en-US" dirty="0" smtClean="0">
                <a:solidFill>
                  <a:srgbClr val="FFC000"/>
                </a:solidFill>
              </a:rPr>
              <a:t> formation by adhesion of bacterial cells to the lipid vesicles instead of bacterial adhesion to the </a:t>
            </a:r>
            <a:r>
              <a:rPr lang="en-US" dirty="0" err="1" smtClean="0">
                <a:solidFill>
                  <a:srgbClr val="FFC000"/>
                </a:solidFill>
              </a:rPr>
              <a:t>abiotic</a:t>
            </a:r>
            <a:r>
              <a:rPr lang="en-US" dirty="0" smtClean="0">
                <a:solidFill>
                  <a:srgbClr val="FFC000"/>
                </a:solidFill>
              </a:rPr>
              <a:t> surface.</a:t>
            </a:r>
          </a:p>
          <a:p>
            <a:r>
              <a:rPr lang="en-US" dirty="0" smtClean="0">
                <a:solidFill>
                  <a:srgbClr val="FFC000"/>
                </a:solidFill>
              </a:rPr>
              <a:t>Photos taken using the phase contrast microscope lend some evidence.</a:t>
            </a: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lum bright="-20000" contrast="10000"/>
          </a:blip>
          <a:srcRect l="32738" t="58201" r="32539" b="10053"/>
          <a:stretch>
            <a:fillRect/>
          </a:stretch>
        </p:blipFill>
        <p:spPr bwMode="auto">
          <a:xfrm>
            <a:off x="914401" y="1142999"/>
            <a:ext cx="7489824" cy="5135879"/>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lum bright="-30000" contrast="30000"/>
          </a:blip>
          <a:srcRect l="22817" t="18519" r="31548" b="7407"/>
          <a:stretch>
            <a:fillRect/>
          </a:stretch>
        </p:blipFill>
        <p:spPr bwMode="auto">
          <a:xfrm>
            <a:off x="1752600" y="139147"/>
            <a:ext cx="5181600" cy="6308035"/>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Lipid vesicles as carriers</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The use of lipid vesicles to enhance antibacterial effect of bactericides and to deliver them to bacterial </a:t>
            </a:r>
            <a:r>
              <a:rPr lang="en-US" dirty="0" err="1" smtClean="0">
                <a:solidFill>
                  <a:srgbClr val="FFC000"/>
                </a:solidFill>
              </a:rPr>
              <a:t>biofilms</a:t>
            </a:r>
            <a:r>
              <a:rPr lang="en-US" dirty="0" smtClean="0">
                <a:solidFill>
                  <a:srgbClr val="FFC000"/>
                </a:solidFill>
              </a:rPr>
              <a:t> has been reported in many published articles.</a:t>
            </a:r>
          </a:p>
          <a:p>
            <a:r>
              <a:rPr lang="en-US" dirty="0" smtClean="0">
                <a:solidFill>
                  <a:srgbClr val="FFC000"/>
                </a:solidFill>
              </a:rPr>
              <a:t>The following slides are a few examples of such articles focusing on </a:t>
            </a:r>
            <a:r>
              <a:rPr lang="en-US" dirty="0" err="1" smtClean="0">
                <a:solidFill>
                  <a:srgbClr val="FFC000"/>
                </a:solidFill>
              </a:rPr>
              <a:t>vancomycin</a:t>
            </a:r>
            <a:r>
              <a:rPr lang="en-US" dirty="0" smtClean="0">
                <a:solidFill>
                  <a:srgbClr val="FFC000"/>
                </a:solidFill>
              </a:rPr>
              <a:t> and on lipid vesicles among other carriers</a:t>
            </a:r>
            <a:endParaRPr lang="en-US" dirty="0"/>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Titles of published articles…..</a:t>
            </a:r>
            <a:endParaRPr lang="en-US" sz="3600" dirty="0">
              <a:solidFill>
                <a:srgbClr val="FFC000"/>
              </a:solidFill>
            </a:endParaRPr>
          </a:p>
        </p:txBody>
      </p:sp>
      <p:sp>
        <p:nvSpPr>
          <p:cNvPr id="3" name="Content Placeholder 2"/>
          <p:cNvSpPr>
            <a:spLocks noGrp="1"/>
          </p:cNvSpPr>
          <p:nvPr>
            <p:ph idx="1"/>
          </p:nvPr>
        </p:nvSpPr>
        <p:spPr/>
        <p:txBody>
          <a:bodyPr>
            <a:normAutofit lnSpcReduction="10000"/>
          </a:bodyPr>
          <a:lstStyle/>
          <a:p>
            <a:pPr>
              <a:buNone/>
            </a:pPr>
            <a:r>
              <a:rPr lang="en-US" dirty="0" smtClean="0">
                <a:solidFill>
                  <a:srgbClr val="FFC000"/>
                </a:solidFill>
              </a:rPr>
              <a:t>…that document enhanced antibacterial effect of </a:t>
            </a:r>
            <a:r>
              <a:rPr lang="en-US" dirty="0" err="1" smtClean="0">
                <a:solidFill>
                  <a:srgbClr val="FFC000"/>
                </a:solidFill>
              </a:rPr>
              <a:t>vancomycin</a:t>
            </a:r>
            <a:r>
              <a:rPr lang="en-US" dirty="0" smtClean="0">
                <a:solidFill>
                  <a:srgbClr val="FFC000"/>
                </a:solidFill>
              </a:rPr>
              <a:t>:</a:t>
            </a:r>
          </a:p>
          <a:p>
            <a:r>
              <a:rPr lang="en-US" dirty="0" smtClean="0">
                <a:solidFill>
                  <a:srgbClr val="FFC000"/>
                </a:solidFill>
              </a:rPr>
              <a:t>Encapsulation in </a:t>
            </a:r>
            <a:r>
              <a:rPr lang="en-US" dirty="0" err="1" smtClean="0">
                <a:solidFill>
                  <a:srgbClr val="FFC000"/>
                </a:solidFill>
              </a:rPr>
              <a:t>fusogenic</a:t>
            </a:r>
            <a:r>
              <a:rPr lang="en-US" dirty="0" smtClean="0">
                <a:solidFill>
                  <a:srgbClr val="FFC000"/>
                </a:solidFill>
              </a:rPr>
              <a:t> </a:t>
            </a:r>
            <a:r>
              <a:rPr lang="en-US" dirty="0" err="1" smtClean="0">
                <a:solidFill>
                  <a:srgbClr val="FFC000"/>
                </a:solidFill>
              </a:rPr>
              <a:t>liposomes</a:t>
            </a:r>
            <a:r>
              <a:rPr lang="en-US" dirty="0" smtClean="0">
                <a:solidFill>
                  <a:srgbClr val="FFC000"/>
                </a:solidFill>
              </a:rPr>
              <a:t> broadens the spectrum of </a:t>
            </a:r>
            <a:r>
              <a:rPr lang="en-US" dirty="0" err="1" smtClean="0">
                <a:solidFill>
                  <a:srgbClr val="FFC000"/>
                </a:solidFill>
              </a:rPr>
              <a:t>vancomycin</a:t>
            </a:r>
            <a:r>
              <a:rPr lang="en-US" dirty="0" smtClean="0">
                <a:solidFill>
                  <a:srgbClr val="FFC000"/>
                </a:solidFill>
              </a:rPr>
              <a:t> against Gram-negative bacteria.</a:t>
            </a:r>
          </a:p>
          <a:p>
            <a:r>
              <a:rPr lang="en-US" dirty="0" smtClean="0">
                <a:solidFill>
                  <a:srgbClr val="FFC000"/>
                </a:solidFill>
              </a:rPr>
              <a:t>Liposomal encapsulation of </a:t>
            </a:r>
            <a:r>
              <a:rPr lang="en-US" dirty="0" err="1" smtClean="0">
                <a:solidFill>
                  <a:srgbClr val="FFC000"/>
                </a:solidFill>
              </a:rPr>
              <a:t>vancomycin</a:t>
            </a:r>
            <a:r>
              <a:rPr lang="en-US" dirty="0" smtClean="0">
                <a:solidFill>
                  <a:srgbClr val="FFC000"/>
                </a:solidFill>
              </a:rPr>
              <a:t> improves killing of </a:t>
            </a:r>
            <a:r>
              <a:rPr lang="en-US" dirty="0" err="1" smtClean="0">
                <a:solidFill>
                  <a:srgbClr val="FFC000"/>
                </a:solidFill>
              </a:rPr>
              <a:t>methicillin</a:t>
            </a:r>
            <a:r>
              <a:rPr lang="en-US" dirty="0" smtClean="0">
                <a:solidFill>
                  <a:srgbClr val="FFC000"/>
                </a:solidFill>
              </a:rPr>
              <a:t>-resistant Staphylococcus </a:t>
            </a:r>
            <a:r>
              <a:rPr lang="en-US" dirty="0" err="1" smtClean="0">
                <a:solidFill>
                  <a:srgbClr val="FFC000"/>
                </a:solidFill>
              </a:rPr>
              <a:t>aureus</a:t>
            </a:r>
            <a:r>
              <a:rPr lang="en-US" dirty="0" smtClean="0">
                <a:solidFill>
                  <a:srgbClr val="FFC000"/>
                </a:solidFill>
              </a:rPr>
              <a:t> in a </a:t>
            </a:r>
            <a:r>
              <a:rPr lang="en-US" dirty="0" err="1" smtClean="0">
                <a:solidFill>
                  <a:srgbClr val="FFC000"/>
                </a:solidFill>
              </a:rPr>
              <a:t>murine</a:t>
            </a:r>
            <a:r>
              <a:rPr lang="en-US" dirty="0" smtClean="0">
                <a:solidFill>
                  <a:srgbClr val="FFC000"/>
                </a:solidFill>
              </a:rPr>
              <a:t> infection model.</a:t>
            </a:r>
            <a:endParaRPr lang="en-US" dirty="0">
              <a:solidFill>
                <a:srgbClr val="FFC000"/>
              </a:solidFill>
            </a:endParaRPr>
          </a:p>
        </p:txBody>
      </p:sp>
      <p:sp>
        <p:nvSpPr>
          <p:cNvPr id="4" name="Oval 3"/>
          <p:cNvSpPr/>
          <p:nvPr/>
        </p:nvSpPr>
        <p:spPr>
          <a:xfrm>
            <a:off x="914400" y="2743200"/>
            <a:ext cx="45719"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09600" y="3048000"/>
            <a:ext cx="4191000" cy="4572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609600" y="4419600"/>
            <a:ext cx="28956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More articles</a:t>
            </a:r>
            <a:endParaRPr lang="en-US" sz="3600" dirty="0">
              <a:solidFill>
                <a:srgbClr val="FFC000"/>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Preparation of liposomal </a:t>
            </a:r>
            <a:r>
              <a:rPr lang="en-US" dirty="0" err="1" smtClean="0">
                <a:solidFill>
                  <a:srgbClr val="FFC000"/>
                </a:solidFill>
              </a:rPr>
              <a:t>vancomycin</a:t>
            </a:r>
            <a:r>
              <a:rPr lang="en-US" dirty="0" smtClean="0">
                <a:solidFill>
                  <a:srgbClr val="FFC000"/>
                </a:solidFill>
              </a:rPr>
              <a:t> and intracellular killing of </a:t>
            </a:r>
            <a:r>
              <a:rPr lang="en-US" dirty="0" err="1" smtClean="0">
                <a:solidFill>
                  <a:srgbClr val="FFC000"/>
                </a:solidFill>
              </a:rPr>
              <a:t>meticillin</a:t>
            </a:r>
            <a:r>
              <a:rPr lang="en-US" dirty="0" smtClean="0">
                <a:solidFill>
                  <a:srgbClr val="FFC000"/>
                </a:solidFill>
              </a:rPr>
              <a:t>-resistant Staphylococcus </a:t>
            </a:r>
            <a:r>
              <a:rPr lang="en-US" dirty="0" err="1" smtClean="0">
                <a:solidFill>
                  <a:srgbClr val="FFC000"/>
                </a:solidFill>
              </a:rPr>
              <a:t>aureus</a:t>
            </a:r>
            <a:r>
              <a:rPr lang="en-US" dirty="0" smtClean="0">
                <a:solidFill>
                  <a:srgbClr val="FFC000"/>
                </a:solidFill>
              </a:rPr>
              <a:t> (MRSA).,</a:t>
            </a:r>
          </a:p>
          <a:p>
            <a:r>
              <a:rPr lang="en-US" dirty="0" err="1" smtClean="0">
                <a:solidFill>
                  <a:srgbClr val="FFC000"/>
                </a:solidFill>
              </a:rPr>
              <a:t>PEGylated</a:t>
            </a:r>
            <a:r>
              <a:rPr lang="en-US" dirty="0" smtClean="0">
                <a:solidFill>
                  <a:srgbClr val="FFC000"/>
                </a:solidFill>
              </a:rPr>
              <a:t> Liposomal </a:t>
            </a:r>
            <a:r>
              <a:rPr lang="en-US" dirty="0" err="1" smtClean="0">
                <a:solidFill>
                  <a:srgbClr val="FFC000"/>
                </a:solidFill>
              </a:rPr>
              <a:t>Vancomycin</a:t>
            </a:r>
            <a:r>
              <a:rPr lang="en-US" dirty="0" smtClean="0">
                <a:solidFill>
                  <a:srgbClr val="FFC000"/>
                </a:solidFill>
              </a:rPr>
              <a:t>: A glimmer of hope for improving treatment outcomes in MRSA pneumonia,</a:t>
            </a:r>
            <a:endParaRPr lang="en-US" dirty="0">
              <a:solidFill>
                <a:srgbClr val="FFC000"/>
              </a:solidFill>
            </a:endParaRPr>
          </a:p>
        </p:txBody>
      </p:sp>
      <p:sp>
        <p:nvSpPr>
          <p:cNvPr id="4" name="Oval 3"/>
          <p:cNvSpPr/>
          <p:nvPr/>
        </p:nvSpPr>
        <p:spPr>
          <a:xfrm>
            <a:off x="685800" y="2133600"/>
            <a:ext cx="32766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743200" y="3657600"/>
            <a:ext cx="53340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Other carriers</a:t>
            </a:r>
            <a:endParaRPr lang="en-US" sz="3600" dirty="0">
              <a:solidFill>
                <a:srgbClr val="FFC000"/>
              </a:solidFill>
            </a:endParaRPr>
          </a:p>
        </p:txBody>
      </p:sp>
      <p:sp>
        <p:nvSpPr>
          <p:cNvPr id="3" name="Content Placeholder 2"/>
          <p:cNvSpPr>
            <a:spLocks noGrp="1"/>
          </p:cNvSpPr>
          <p:nvPr>
            <p:ph idx="1"/>
          </p:nvPr>
        </p:nvSpPr>
        <p:spPr/>
        <p:txBody>
          <a:bodyPr>
            <a:normAutofit lnSpcReduction="10000"/>
          </a:bodyPr>
          <a:lstStyle/>
          <a:p>
            <a:r>
              <a:rPr lang="en-US" dirty="0" smtClean="0">
                <a:solidFill>
                  <a:srgbClr val="FFC000"/>
                </a:solidFill>
              </a:rPr>
              <a:t>Formulation of Bone Targeting </a:t>
            </a:r>
            <a:r>
              <a:rPr lang="en-US" dirty="0" err="1" smtClean="0">
                <a:solidFill>
                  <a:srgbClr val="FFC000"/>
                </a:solidFill>
              </a:rPr>
              <a:t>Vancomycin</a:t>
            </a:r>
            <a:r>
              <a:rPr lang="en-US" dirty="0" smtClean="0">
                <a:solidFill>
                  <a:srgbClr val="FFC000"/>
                </a:solidFill>
              </a:rPr>
              <a:t>-loaded </a:t>
            </a:r>
            <a:r>
              <a:rPr lang="en-US" dirty="0" err="1" smtClean="0">
                <a:solidFill>
                  <a:srgbClr val="FFC000"/>
                </a:solidFill>
              </a:rPr>
              <a:t>Liposomes</a:t>
            </a:r>
            <a:endParaRPr lang="en-US" dirty="0" smtClean="0">
              <a:solidFill>
                <a:srgbClr val="FFC000"/>
              </a:solidFill>
            </a:endParaRPr>
          </a:p>
          <a:p>
            <a:r>
              <a:rPr lang="en-US" dirty="0" err="1" smtClean="0">
                <a:solidFill>
                  <a:srgbClr val="FFC000"/>
                </a:solidFill>
              </a:rPr>
              <a:t>Vancomycin</a:t>
            </a:r>
            <a:r>
              <a:rPr lang="en-US" dirty="0" smtClean="0">
                <a:solidFill>
                  <a:srgbClr val="FFC000"/>
                </a:solidFill>
              </a:rPr>
              <a:t> encapsulation in biodegradable </a:t>
            </a:r>
            <a:r>
              <a:rPr lang="en-US" dirty="0" err="1" smtClean="0">
                <a:solidFill>
                  <a:srgbClr val="FFC000"/>
                </a:solidFill>
              </a:rPr>
              <a:t>microparticles</a:t>
            </a:r>
            <a:r>
              <a:rPr lang="en-US" dirty="0" smtClean="0">
                <a:solidFill>
                  <a:srgbClr val="FFC000"/>
                </a:solidFill>
              </a:rPr>
              <a:t> for bone implantation </a:t>
            </a:r>
          </a:p>
          <a:p>
            <a:r>
              <a:rPr lang="en-US" dirty="0" smtClean="0">
                <a:solidFill>
                  <a:srgbClr val="FFC000"/>
                </a:solidFill>
              </a:rPr>
              <a:t>Design of </a:t>
            </a:r>
            <a:r>
              <a:rPr lang="en-US" dirty="0" err="1" smtClean="0">
                <a:solidFill>
                  <a:srgbClr val="FFC000"/>
                </a:solidFill>
              </a:rPr>
              <a:t>vancomycin</a:t>
            </a:r>
            <a:r>
              <a:rPr lang="en-US" dirty="0" smtClean="0">
                <a:solidFill>
                  <a:srgbClr val="FFC000"/>
                </a:solidFill>
              </a:rPr>
              <a:t> </a:t>
            </a:r>
            <a:r>
              <a:rPr lang="en-US" dirty="0" err="1" smtClean="0">
                <a:solidFill>
                  <a:srgbClr val="FFC000"/>
                </a:solidFill>
              </a:rPr>
              <a:t>nanoparticles</a:t>
            </a:r>
            <a:r>
              <a:rPr lang="en-US" dirty="0" smtClean="0">
                <a:solidFill>
                  <a:srgbClr val="FFC000"/>
                </a:solidFill>
              </a:rPr>
              <a:t> to increase the intestinal permeability,</a:t>
            </a:r>
          </a:p>
          <a:p>
            <a:r>
              <a:rPr lang="en-US" dirty="0" smtClean="0">
                <a:solidFill>
                  <a:srgbClr val="FFC000"/>
                </a:solidFill>
              </a:rPr>
              <a:t>Antimicrobial activity of </a:t>
            </a:r>
            <a:r>
              <a:rPr lang="en-US" dirty="0" err="1" smtClean="0">
                <a:solidFill>
                  <a:srgbClr val="FFC000"/>
                </a:solidFill>
              </a:rPr>
              <a:t>nanoconjugated</a:t>
            </a:r>
            <a:r>
              <a:rPr lang="en-US" dirty="0" smtClean="0">
                <a:solidFill>
                  <a:srgbClr val="FFC000"/>
                </a:solidFill>
              </a:rPr>
              <a:t> </a:t>
            </a:r>
            <a:r>
              <a:rPr lang="en-US" dirty="0" err="1" smtClean="0">
                <a:solidFill>
                  <a:srgbClr val="FFC000"/>
                </a:solidFill>
              </a:rPr>
              <a:t>vancomycin</a:t>
            </a:r>
            <a:r>
              <a:rPr lang="en-US" dirty="0" smtClean="0">
                <a:solidFill>
                  <a:srgbClr val="FFC000"/>
                </a:solidFill>
              </a:rPr>
              <a:t> against drug resistant Staphylococcus </a:t>
            </a:r>
            <a:r>
              <a:rPr lang="en-US" dirty="0" err="1" smtClean="0">
                <a:solidFill>
                  <a:srgbClr val="FFC000"/>
                </a:solidFill>
              </a:rPr>
              <a:t>aureus</a:t>
            </a:r>
            <a:r>
              <a:rPr lang="en-US" dirty="0" smtClean="0">
                <a:solidFill>
                  <a:srgbClr val="FFC000"/>
                </a:solidFill>
              </a:rPr>
              <a:t>,</a:t>
            </a:r>
          </a:p>
          <a:p>
            <a:endParaRPr lang="en-US" dirty="0"/>
          </a:p>
        </p:txBody>
      </p:sp>
      <p:sp>
        <p:nvSpPr>
          <p:cNvPr id="4" name="Oval 3"/>
          <p:cNvSpPr/>
          <p:nvPr/>
        </p:nvSpPr>
        <p:spPr>
          <a:xfrm>
            <a:off x="3352800" y="1524000"/>
            <a:ext cx="26670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09600" y="3048000"/>
            <a:ext cx="2743200" cy="533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4495800" y="3505200"/>
            <a:ext cx="23622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876800" y="4419600"/>
            <a:ext cx="29718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additive="base">
                                        <p:cTn id="49" dur="500" fill="hold"/>
                                        <p:tgtEl>
                                          <p:spTgt spid="7"/>
                                        </p:tgtEl>
                                        <p:attrNameLst>
                                          <p:attrName>ppt_x</p:attrName>
                                        </p:attrNameLst>
                                      </p:cBhvr>
                                      <p:tavLst>
                                        <p:tav tm="0">
                                          <p:val>
                                            <p:strVal val="#ppt_x"/>
                                          </p:val>
                                        </p:tav>
                                        <p:tav tm="100000">
                                          <p:val>
                                            <p:strVal val="#ppt_x"/>
                                          </p:val>
                                        </p:tav>
                                      </p:tavLst>
                                    </p:anim>
                                    <p:anim calcmode="lin" valueType="num">
                                      <p:cBhvr additive="base">
                                        <p:cTn id="5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Other antibiotics have also been studied</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Apart from </a:t>
            </a:r>
            <a:r>
              <a:rPr lang="en-US" dirty="0" err="1" smtClean="0">
                <a:solidFill>
                  <a:srgbClr val="FFC000"/>
                </a:solidFill>
              </a:rPr>
              <a:t>vancomycin</a:t>
            </a:r>
            <a:r>
              <a:rPr lang="en-US" dirty="0" smtClean="0">
                <a:solidFill>
                  <a:srgbClr val="FFC000"/>
                </a:solidFill>
              </a:rPr>
              <a:t>, the enhanced antimicrobial effect of an antibacterial when incorporated in lipid vesicles has been demonstrated with: </a:t>
            </a:r>
          </a:p>
          <a:p>
            <a:r>
              <a:rPr lang="en-US" dirty="0" err="1" smtClean="0">
                <a:solidFill>
                  <a:srgbClr val="FFC000"/>
                </a:solidFill>
              </a:rPr>
              <a:t>amphotericin</a:t>
            </a:r>
            <a:r>
              <a:rPr lang="en-US" dirty="0" smtClean="0">
                <a:solidFill>
                  <a:srgbClr val="FFC000"/>
                </a:solidFill>
              </a:rPr>
              <a:t> B, </a:t>
            </a:r>
            <a:r>
              <a:rPr lang="en-US" dirty="0" err="1" smtClean="0">
                <a:solidFill>
                  <a:srgbClr val="FFC000"/>
                </a:solidFill>
              </a:rPr>
              <a:t>polymixin</a:t>
            </a:r>
            <a:r>
              <a:rPr lang="en-US" dirty="0" smtClean="0">
                <a:solidFill>
                  <a:srgbClr val="FFC000"/>
                </a:solidFill>
              </a:rPr>
              <a:t> B, </a:t>
            </a:r>
            <a:r>
              <a:rPr lang="en-US" dirty="0" err="1" smtClean="0">
                <a:solidFill>
                  <a:srgbClr val="FFC000"/>
                </a:solidFill>
              </a:rPr>
              <a:t>ofloxacin</a:t>
            </a:r>
            <a:r>
              <a:rPr lang="en-US" dirty="0" smtClean="0">
                <a:solidFill>
                  <a:srgbClr val="FFC000"/>
                </a:solidFill>
              </a:rPr>
              <a:t>, some </a:t>
            </a:r>
            <a:r>
              <a:rPr lang="en-US" dirty="0" err="1" smtClean="0">
                <a:solidFill>
                  <a:srgbClr val="FFC000"/>
                </a:solidFill>
              </a:rPr>
              <a:t>aminoglycosides</a:t>
            </a:r>
            <a:r>
              <a:rPr lang="en-US" dirty="0" smtClean="0">
                <a:solidFill>
                  <a:srgbClr val="FFC000"/>
                </a:solidFill>
              </a:rPr>
              <a:t> and </a:t>
            </a:r>
            <a:r>
              <a:rPr lang="en-US" dirty="0" err="1" smtClean="0">
                <a:solidFill>
                  <a:srgbClr val="FFC000"/>
                </a:solidFill>
              </a:rPr>
              <a:t>macrolides</a:t>
            </a:r>
            <a:r>
              <a:rPr lang="en-US" dirty="0" smtClean="0">
                <a:solidFill>
                  <a:srgbClr val="FFC000"/>
                </a:solidFill>
              </a:rPr>
              <a:t>, </a:t>
            </a:r>
            <a:r>
              <a:rPr lang="en-US" dirty="0" err="1" smtClean="0">
                <a:solidFill>
                  <a:srgbClr val="FFC000"/>
                </a:solidFill>
              </a:rPr>
              <a:t>clarithromycin</a:t>
            </a:r>
            <a:r>
              <a:rPr lang="en-US" dirty="0" smtClean="0">
                <a:solidFill>
                  <a:srgbClr val="FFC000"/>
                </a:solidFill>
              </a:rPr>
              <a:t>, </a:t>
            </a:r>
            <a:r>
              <a:rPr lang="en-US" dirty="0" err="1" smtClean="0">
                <a:solidFill>
                  <a:srgbClr val="FFC000"/>
                </a:solidFill>
              </a:rPr>
              <a:t>ceflazodine</a:t>
            </a:r>
            <a:r>
              <a:rPr lang="en-US" dirty="0" smtClean="0">
                <a:solidFill>
                  <a:srgbClr val="FFC000"/>
                </a:solidFill>
              </a:rPr>
              <a:t> &amp; </a:t>
            </a:r>
            <a:r>
              <a:rPr lang="en-US" dirty="0" err="1" smtClean="0">
                <a:solidFill>
                  <a:srgbClr val="FFC000"/>
                </a:solidFill>
              </a:rPr>
              <a:t>cefepine</a:t>
            </a:r>
            <a:r>
              <a:rPr lang="en-US" dirty="0" smtClean="0">
                <a:solidFill>
                  <a:srgbClr val="FFC000"/>
                </a:solidFill>
              </a:rPr>
              <a:t> among others.</a:t>
            </a:r>
          </a:p>
          <a:p>
            <a:endParaRPr lang="en-US" dirty="0"/>
          </a:p>
        </p:txBody>
      </p:sp>
      <p:sp>
        <p:nvSpPr>
          <p:cNvPr id="4" name="Oval 3"/>
          <p:cNvSpPr/>
          <p:nvPr/>
        </p:nvSpPr>
        <p:spPr>
          <a:xfrm>
            <a:off x="685800" y="381000"/>
            <a:ext cx="3352800" cy="914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rot="16200000" flipH="1">
            <a:off x="266700" y="3467100"/>
            <a:ext cx="838200" cy="1524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Other </a:t>
            </a:r>
            <a:r>
              <a:rPr lang="en-US" sz="3600" dirty="0" err="1" smtClean="0">
                <a:solidFill>
                  <a:srgbClr val="FFC000"/>
                </a:solidFill>
              </a:rPr>
              <a:t>startegies</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err="1" smtClean="0">
                <a:solidFill>
                  <a:srgbClr val="FFC000"/>
                </a:solidFill>
              </a:rPr>
              <a:t>Electrospun</a:t>
            </a:r>
            <a:r>
              <a:rPr lang="en-US" dirty="0" smtClean="0">
                <a:solidFill>
                  <a:srgbClr val="FFC000"/>
                </a:solidFill>
              </a:rPr>
              <a:t> </a:t>
            </a:r>
            <a:r>
              <a:rPr lang="en-US" dirty="0" err="1" smtClean="0">
                <a:solidFill>
                  <a:srgbClr val="FFC000"/>
                </a:solidFill>
              </a:rPr>
              <a:t>vancomycin</a:t>
            </a:r>
            <a:r>
              <a:rPr lang="en-US" dirty="0" smtClean="0">
                <a:solidFill>
                  <a:srgbClr val="FFC000"/>
                </a:solidFill>
              </a:rPr>
              <a:t>-loaded coating on titanium implants for the prevention of implant-associated infections</a:t>
            </a:r>
          </a:p>
          <a:p>
            <a:r>
              <a:rPr lang="en-US" dirty="0" smtClean="0">
                <a:solidFill>
                  <a:srgbClr val="FFC000"/>
                </a:solidFill>
              </a:rPr>
              <a:t>Development of a long-lasting ventricular catheter impregnated with a combination of antibiotics</a:t>
            </a:r>
          </a:p>
          <a:p>
            <a:endParaRPr lang="en-US" dirty="0" smtClean="0">
              <a:solidFill>
                <a:srgbClr val="FFC000"/>
              </a:solidFill>
            </a:endParaRPr>
          </a:p>
        </p:txBody>
      </p:sp>
      <p:sp>
        <p:nvSpPr>
          <p:cNvPr id="4" name="Oval 3"/>
          <p:cNvSpPr/>
          <p:nvPr/>
        </p:nvSpPr>
        <p:spPr>
          <a:xfrm>
            <a:off x="6172200" y="1676400"/>
            <a:ext cx="1371600" cy="533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rot="16200000" flipH="1">
            <a:off x="3581400" y="3048000"/>
            <a:ext cx="304800" cy="3048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solidFill>
                  <a:srgbClr val="FFC000"/>
                </a:solidFill>
              </a:rPr>
              <a:t>Strategies have also been proposed </a:t>
            </a:r>
            <a:r>
              <a:rPr lang="en-US" sz="3600" dirty="0" smtClean="0">
                <a:solidFill>
                  <a:srgbClr val="FFC000"/>
                </a:solidFill>
              </a:rPr>
              <a:t/>
            </a:r>
            <a:br>
              <a:rPr lang="en-US" sz="3600" dirty="0" smtClean="0">
                <a:solidFill>
                  <a:srgbClr val="FFC000"/>
                </a:solidFill>
              </a:rPr>
            </a:br>
            <a:endParaRPr lang="en-US" sz="3600" dirty="0">
              <a:solidFill>
                <a:srgbClr val="FFC000"/>
              </a:solidFill>
            </a:endParaRPr>
          </a:p>
        </p:txBody>
      </p:sp>
      <p:sp>
        <p:nvSpPr>
          <p:cNvPr id="3" name="Content Placeholder 2"/>
          <p:cNvSpPr>
            <a:spLocks noGrp="1"/>
          </p:cNvSpPr>
          <p:nvPr>
            <p:ph idx="1"/>
          </p:nvPr>
        </p:nvSpPr>
        <p:spPr/>
        <p:txBody>
          <a:bodyPr/>
          <a:lstStyle/>
          <a:p>
            <a:pPr>
              <a:buNone/>
            </a:pPr>
            <a:r>
              <a:rPr lang="en-US" dirty="0" smtClean="0">
                <a:solidFill>
                  <a:srgbClr val="FFC000"/>
                </a:solidFill>
              </a:rPr>
              <a:t>…..for preventing bacterial adhesion to surfaces</a:t>
            </a:r>
          </a:p>
          <a:p>
            <a:pPr>
              <a:buNone/>
            </a:pPr>
            <a:endParaRPr lang="en-US" dirty="0" smtClean="0">
              <a:solidFill>
                <a:srgbClr val="FFC000"/>
              </a:solidFill>
            </a:endParaRPr>
          </a:p>
          <a:p>
            <a:r>
              <a:rPr lang="en-US" dirty="0" smtClean="0">
                <a:solidFill>
                  <a:srgbClr val="FFC000"/>
                </a:solidFill>
              </a:rPr>
              <a:t>A review of the biomaterials technologies for infection-resistant surfaces appears in the literature</a:t>
            </a:r>
          </a:p>
          <a:p>
            <a:r>
              <a:rPr lang="en-US" dirty="0" smtClean="0">
                <a:solidFill>
                  <a:srgbClr val="FFC000"/>
                </a:solidFill>
              </a:rPr>
              <a:t>Preventing initial bacterial adhesion </a:t>
            </a:r>
            <a:br>
              <a:rPr lang="en-US" dirty="0" smtClean="0">
                <a:solidFill>
                  <a:srgbClr val="FFC000"/>
                </a:solidFill>
              </a:rPr>
            </a:br>
            <a:r>
              <a:rPr lang="en-US" dirty="0" smtClean="0">
                <a:solidFill>
                  <a:srgbClr val="FFC000"/>
                </a:solidFill>
              </a:rPr>
              <a:t>to </a:t>
            </a:r>
            <a:r>
              <a:rPr lang="en-US" dirty="0" err="1" smtClean="0">
                <a:solidFill>
                  <a:srgbClr val="FFC000"/>
                </a:solidFill>
              </a:rPr>
              <a:t>abiotic</a:t>
            </a:r>
            <a:r>
              <a:rPr lang="en-US" dirty="0" smtClean="0">
                <a:solidFill>
                  <a:srgbClr val="FFC000"/>
                </a:solidFill>
              </a:rPr>
              <a:t> surfaces is part of any successful strategy.</a:t>
            </a:r>
            <a:endParaRPr lang="en-US" dirty="0">
              <a:solidFill>
                <a:srgbClr val="FFC000"/>
              </a:solidFill>
            </a:endParaRPr>
          </a:p>
        </p:txBody>
      </p:sp>
      <p:sp>
        <p:nvSpPr>
          <p:cNvPr id="4" name="Oval 3"/>
          <p:cNvSpPr/>
          <p:nvPr/>
        </p:nvSpPr>
        <p:spPr>
          <a:xfrm>
            <a:off x="3352800" y="1524000"/>
            <a:ext cx="3200400" cy="762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rot="16200000" flipH="1">
            <a:off x="419100" y="3086100"/>
            <a:ext cx="609600" cy="2286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2667000" y="4191000"/>
            <a:ext cx="10668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Back to our work: ….</a:t>
            </a:r>
            <a:r>
              <a:rPr lang="en-US" sz="3600" dirty="0" smtClean="0"/>
              <a:t>….</a:t>
            </a:r>
            <a:endParaRPr lang="en-US" sz="3600" dirty="0"/>
          </a:p>
        </p:txBody>
      </p:sp>
      <p:sp>
        <p:nvSpPr>
          <p:cNvPr id="3" name="Content Placeholder 2"/>
          <p:cNvSpPr>
            <a:spLocks noGrp="1"/>
          </p:cNvSpPr>
          <p:nvPr>
            <p:ph idx="1"/>
          </p:nvPr>
        </p:nvSpPr>
        <p:spPr/>
        <p:txBody>
          <a:bodyPr>
            <a:normAutofit/>
          </a:bodyPr>
          <a:lstStyle/>
          <a:p>
            <a:pPr>
              <a:buNone/>
            </a:pPr>
            <a:r>
              <a:rPr lang="en-US" dirty="0" smtClean="0">
                <a:solidFill>
                  <a:srgbClr val="FFC000"/>
                </a:solidFill>
              </a:rPr>
              <a:t>Two vesicular carriers have been investigated In relation to improving </a:t>
            </a:r>
            <a:r>
              <a:rPr lang="en-US" dirty="0" err="1" smtClean="0">
                <a:solidFill>
                  <a:srgbClr val="FFC000"/>
                </a:solidFill>
              </a:rPr>
              <a:t>vancomycin</a:t>
            </a:r>
            <a:r>
              <a:rPr lang="en-US" dirty="0" smtClean="0">
                <a:solidFill>
                  <a:srgbClr val="FFC000"/>
                </a:solidFill>
              </a:rPr>
              <a:t> efficacy:</a:t>
            </a:r>
          </a:p>
          <a:p>
            <a:r>
              <a:rPr lang="en-US" dirty="0" err="1" smtClean="0">
                <a:solidFill>
                  <a:srgbClr val="FFC000"/>
                </a:solidFill>
              </a:rPr>
              <a:t>Niosomes</a:t>
            </a:r>
            <a:r>
              <a:rPr lang="en-US" dirty="0" smtClean="0">
                <a:solidFill>
                  <a:srgbClr val="FFC000"/>
                </a:solidFill>
              </a:rPr>
              <a:t>: Thesis and publication:</a:t>
            </a:r>
          </a:p>
          <a:p>
            <a:pPr>
              <a:buNone/>
            </a:pPr>
            <a:r>
              <a:rPr lang="en-US" dirty="0" smtClean="0">
                <a:solidFill>
                  <a:srgbClr val="FFC000"/>
                </a:solidFill>
              </a:rPr>
              <a:t>    H </a:t>
            </a:r>
            <a:r>
              <a:rPr lang="en-US" dirty="0" err="1" smtClean="0">
                <a:solidFill>
                  <a:srgbClr val="FFC000"/>
                </a:solidFill>
              </a:rPr>
              <a:t>Barakat</a:t>
            </a:r>
            <a:r>
              <a:rPr lang="en-US" dirty="0" smtClean="0">
                <a:solidFill>
                  <a:srgbClr val="FFC000"/>
                </a:solidFill>
              </a:rPr>
              <a:t>, M </a:t>
            </a:r>
            <a:r>
              <a:rPr lang="en-US" dirty="0" err="1" smtClean="0">
                <a:solidFill>
                  <a:srgbClr val="FFC000"/>
                </a:solidFill>
              </a:rPr>
              <a:t>Kassem</a:t>
            </a:r>
            <a:r>
              <a:rPr lang="en-US" dirty="0" smtClean="0">
                <a:solidFill>
                  <a:srgbClr val="FFC000"/>
                </a:solidFill>
              </a:rPr>
              <a:t>, L El-</a:t>
            </a:r>
            <a:r>
              <a:rPr lang="en-US" dirty="0" err="1" smtClean="0">
                <a:solidFill>
                  <a:srgbClr val="FFC000"/>
                </a:solidFill>
              </a:rPr>
              <a:t>Khordagui</a:t>
            </a:r>
            <a:r>
              <a:rPr lang="en-US" dirty="0" smtClean="0">
                <a:solidFill>
                  <a:srgbClr val="FFC000"/>
                </a:solidFill>
              </a:rPr>
              <a:t>, N </a:t>
            </a:r>
            <a:r>
              <a:rPr lang="en-US" dirty="0" err="1" smtClean="0">
                <a:solidFill>
                  <a:srgbClr val="FFC000"/>
                </a:solidFill>
              </a:rPr>
              <a:t>Khalafallah</a:t>
            </a:r>
            <a:r>
              <a:rPr lang="en-US" dirty="0" smtClean="0">
                <a:solidFill>
                  <a:srgbClr val="FFC000"/>
                </a:solidFill>
              </a:rPr>
              <a:t>, </a:t>
            </a:r>
            <a:r>
              <a:rPr lang="en-US" i="1" dirty="0" err="1" smtClean="0">
                <a:solidFill>
                  <a:srgbClr val="FFC000"/>
                </a:solidFill>
              </a:rPr>
              <a:t>Vancomycin</a:t>
            </a:r>
            <a:r>
              <a:rPr lang="en-US" i="1" dirty="0" smtClean="0">
                <a:solidFill>
                  <a:srgbClr val="FFC000"/>
                </a:solidFill>
              </a:rPr>
              <a:t>-eluting </a:t>
            </a:r>
            <a:r>
              <a:rPr lang="en-US" i="1" dirty="0" err="1" smtClean="0">
                <a:solidFill>
                  <a:srgbClr val="FFC000"/>
                </a:solidFill>
              </a:rPr>
              <a:t>niosomes</a:t>
            </a:r>
            <a:r>
              <a:rPr lang="en-US" i="1" dirty="0" smtClean="0">
                <a:solidFill>
                  <a:srgbClr val="FFC000"/>
                </a:solidFill>
              </a:rPr>
              <a:t>: A new approach to the inhibition of Staphylococcal </a:t>
            </a:r>
            <a:r>
              <a:rPr lang="en-US" i="1" dirty="0" err="1" smtClean="0">
                <a:solidFill>
                  <a:srgbClr val="FFC000"/>
                </a:solidFill>
              </a:rPr>
              <a:t>biofilm</a:t>
            </a:r>
            <a:r>
              <a:rPr lang="en-US" i="1" dirty="0" smtClean="0">
                <a:solidFill>
                  <a:srgbClr val="FFC000"/>
                </a:solidFill>
              </a:rPr>
              <a:t> on </a:t>
            </a:r>
            <a:r>
              <a:rPr lang="en-US" i="1" dirty="0" err="1" smtClean="0">
                <a:solidFill>
                  <a:srgbClr val="FFC000"/>
                </a:solidFill>
              </a:rPr>
              <a:t>abiotic</a:t>
            </a:r>
            <a:r>
              <a:rPr lang="en-US" i="1" dirty="0" smtClean="0">
                <a:solidFill>
                  <a:srgbClr val="FFC000"/>
                </a:solidFill>
              </a:rPr>
              <a:t> surfaces.</a:t>
            </a:r>
            <a:r>
              <a:rPr lang="en-US" dirty="0" smtClean="0">
                <a:solidFill>
                  <a:srgbClr val="FFC000"/>
                </a:solidFill>
              </a:rPr>
              <a:t> AAPS </a:t>
            </a:r>
            <a:r>
              <a:rPr lang="en-US" dirty="0" err="1" smtClean="0">
                <a:solidFill>
                  <a:srgbClr val="FFC000"/>
                </a:solidFill>
              </a:rPr>
              <a:t>Pharm</a:t>
            </a:r>
            <a:r>
              <a:rPr lang="en-US" dirty="0" smtClean="0">
                <a:solidFill>
                  <a:srgbClr val="FFC000"/>
                </a:solidFill>
              </a:rPr>
              <a:t> </a:t>
            </a:r>
            <a:r>
              <a:rPr lang="en-US" dirty="0" err="1" smtClean="0">
                <a:solidFill>
                  <a:srgbClr val="FFC000"/>
                </a:solidFill>
              </a:rPr>
              <a:t>Sci</a:t>
            </a:r>
            <a:r>
              <a:rPr lang="en-US" dirty="0" smtClean="0">
                <a:solidFill>
                  <a:srgbClr val="FFC000"/>
                </a:solidFill>
              </a:rPr>
              <a:t> Tech, (2014).</a:t>
            </a:r>
          </a:p>
          <a:p>
            <a:endParaRPr lang="en-US" dirty="0"/>
          </a:p>
        </p:txBody>
      </p:sp>
      <p:sp>
        <p:nvSpPr>
          <p:cNvPr id="5" name="Oval 4"/>
          <p:cNvSpPr/>
          <p:nvPr/>
        </p:nvSpPr>
        <p:spPr>
          <a:xfrm>
            <a:off x="762000" y="2743200"/>
            <a:ext cx="1828800" cy="533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The second system studied….</a:t>
            </a:r>
            <a:endParaRPr lang="en-US" sz="3600" dirty="0">
              <a:solidFill>
                <a:srgbClr val="FFC000"/>
              </a:solidFill>
            </a:endParaRPr>
          </a:p>
        </p:txBody>
      </p:sp>
      <p:sp>
        <p:nvSpPr>
          <p:cNvPr id="3" name="Content Placeholder 2"/>
          <p:cNvSpPr>
            <a:spLocks noGrp="1"/>
          </p:cNvSpPr>
          <p:nvPr>
            <p:ph idx="1"/>
          </p:nvPr>
        </p:nvSpPr>
        <p:spPr/>
        <p:txBody>
          <a:bodyPr>
            <a:normAutofit/>
          </a:bodyPr>
          <a:lstStyle/>
          <a:p>
            <a:pPr lvl="0"/>
            <a:r>
              <a:rPr lang="en-US" dirty="0" smtClean="0">
                <a:solidFill>
                  <a:srgbClr val="FFC000"/>
                </a:solidFill>
              </a:rPr>
              <a:t>….</a:t>
            </a:r>
            <a:r>
              <a:rPr lang="en-US" dirty="0" err="1" smtClean="0">
                <a:solidFill>
                  <a:srgbClr val="FFC000"/>
                </a:solidFill>
              </a:rPr>
              <a:t>Vancomycin</a:t>
            </a:r>
            <a:r>
              <a:rPr lang="en-US" dirty="0" smtClean="0">
                <a:solidFill>
                  <a:srgbClr val="FFC000"/>
                </a:solidFill>
              </a:rPr>
              <a:t>-loaded propylene glycol </a:t>
            </a:r>
            <a:r>
              <a:rPr lang="en-US" dirty="0" err="1" smtClean="0">
                <a:solidFill>
                  <a:srgbClr val="FFC000"/>
                </a:solidFill>
              </a:rPr>
              <a:t>liposomes</a:t>
            </a:r>
            <a:r>
              <a:rPr lang="en-US" dirty="0" smtClean="0">
                <a:solidFill>
                  <a:srgbClr val="FFC000"/>
                </a:solidFill>
              </a:rPr>
              <a:t>.</a:t>
            </a:r>
            <a:r>
              <a:rPr lang="en-US" dirty="0" smtClean="0"/>
              <a:t> </a:t>
            </a:r>
          </a:p>
          <a:p>
            <a:pPr lvl="0"/>
            <a:r>
              <a:rPr lang="en-US" dirty="0" smtClean="0">
                <a:solidFill>
                  <a:srgbClr val="FFC000"/>
                </a:solidFill>
              </a:rPr>
              <a:t>One </a:t>
            </a:r>
            <a:r>
              <a:rPr lang="en-US" dirty="0" err="1" smtClean="0">
                <a:solidFill>
                  <a:srgbClr val="FFC000"/>
                </a:solidFill>
              </a:rPr>
              <a:t>MSc</a:t>
            </a:r>
            <a:r>
              <a:rPr lang="en-US" dirty="0" smtClean="0">
                <a:solidFill>
                  <a:srgbClr val="FFC000"/>
                </a:solidFill>
              </a:rPr>
              <a:t> thesis ready for defense</a:t>
            </a:r>
          </a:p>
          <a:p>
            <a:pPr lvl="0"/>
            <a:r>
              <a:rPr lang="en-US" dirty="0" smtClean="0">
                <a:solidFill>
                  <a:srgbClr val="FFC000"/>
                </a:solidFill>
              </a:rPr>
              <a:t>The </a:t>
            </a:r>
            <a:r>
              <a:rPr lang="en-US" dirty="0" err="1" smtClean="0">
                <a:solidFill>
                  <a:srgbClr val="FFC000"/>
                </a:solidFill>
              </a:rPr>
              <a:t>antibiofilm</a:t>
            </a:r>
            <a:r>
              <a:rPr lang="en-US" dirty="0" smtClean="0">
                <a:solidFill>
                  <a:srgbClr val="FFC000"/>
                </a:solidFill>
              </a:rPr>
              <a:t> activity in this case was studied on  silicon urinary catheter segments in addition to the use of </a:t>
            </a:r>
            <a:r>
              <a:rPr lang="en-US" dirty="0" err="1" smtClean="0">
                <a:solidFill>
                  <a:srgbClr val="FFC000"/>
                </a:solidFill>
              </a:rPr>
              <a:t>microtiter</a:t>
            </a:r>
            <a:r>
              <a:rPr lang="en-US" dirty="0" smtClean="0">
                <a:solidFill>
                  <a:srgbClr val="FFC000"/>
                </a:solidFill>
              </a:rPr>
              <a:t> plates as a model for </a:t>
            </a:r>
            <a:r>
              <a:rPr lang="en-US" dirty="0" err="1" smtClean="0">
                <a:solidFill>
                  <a:srgbClr val="FFC000"/>
                </a:solidFill>
              </a:rPr>
              <a:t>abiotic</a:t>
            </a:r>
            <a:r>
              <a:rPr lang="en-US" dirty="0" smtClean="0">
                <a:solidFill>
                  <a:srgbClr val="FFC000"/>
                </a:solidFill>
              </a:rPr>
              <a:t> surface.</a:t>
            </a:r>
          </a:p>
          <a:p>
            <a:endParaRPr lang="en-US" dirty="0"/>
          </a:p>
        </p:txBody>
      </p:sp>
      <p:sp>
        <p:nvSpPr>
          <p:cNvPr id="4" name="Oval 3"/>
          <p:cNvSpPr/>
          <p:nvPr/>
        </p:nvSpPr>
        <p:spPr>
          <a:xfrm>
            <a:off x="533400" y="2133600"/>
            <a:ext cx="22860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667000" y="3733800"/>
            <a:ext cx="57150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Study methodology in both systems</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Pharmaceutical characterization before and after storage :</a:t>
            </a:r>
          </a:p>
          <a:p>
            <a:r>
              <a:rPr lang="en-US" dirty="0" smtClean="0">
                <a:solidFill>
                  <a:srgbClr val="FFC000"/>
                </a:solidFill>
              </a:rPr>
              <a:t>Size, </a:t>
            </a:r>
            <a:r>
              <a:rPr lang="en-US" dirty="0" err="1" smtClean="0">
                <a:solidFill>
                  <a:srgbClr val="FFC000"/>
                </a:solidFill>
              </a:rPr>
              <a:t>PdI</a:t>
            </a:r>
            <a:r>
              <a:rPr lang="en-US" dirty="0" smtClean="0">
                <a:solidFill>
                  <a:srgbClr val="FFC000"/>
                </a:solidFill>
              </a:rPr>
              <a:t>, Zeta potential (Malvern zeta </a:t>
            </a:r>
            <a:r>
              <a:rPr lang="en-US" dirty="0" err="1" smtClean="0">
                <a:solidFill>
                  <a:srgbClr val="FFC000"/>
                </a:solidFill>
              </a:rPr>
              <a:t>sizer</a:t>
            </a:r>
            <a:r>
              <a:rPr lang="en-US" dirty="0" smtClean="0">
                <a:solidFill>
                  <a:srgbClr val="FFC000"/>
                </a:solidFill>
              </a:rPr>
              <a:t>)</a:t>
            </a:r>
          </a:p>
          <a:p>
            <a:r>
              <a:rPr lang="en-US" dirty="0" smtClean="0">
                <a:solidFill>
                  <a:srgbClr val="FFC000"/>
                </a:solidFill>
              </a:rPr>
              <a:t>Entrapment efficiency and release (dialysis)</a:t>
            </a:r>
          </a:p>
          <a:p>
            <a:r>
              <a:rPr lang="en-US" dirty="0" smtClean="0">
                <a:solidFill>
                  <a:srgbClr val="FFC000"/>
                </a:solidFill>
              </a:rPr>
              <a:t>TEM</a:t>
            </a:r>
            <a:endParaRPr lang="en-US" dirty="0">
              <a:solidFill>
                <a:srgbClr val="FFC000"/>
              </a:solidFill>
            </a:endParaRP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Challenges and lessons learnt</a:t>
            </a:r>
            <a:endParaRPr lang="en-US" sz="3600" dirty="0">
              <a:solidFill>
                <a:srgbClr val="FFC000"/>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Inconsistency in the literature as to the entrapment efficiency value.</a:t>
            </a:r>
          </a:p>
          <a:p>
            <a:r>
              <a:rPr lang="en-US" dirty="0" smtClean="0">
                <a:solidFill>
                  <a:srgbClr val="FFC000"/>
                </a:solidFill>
              </a:rPr>
              <a:t>A wide range (1 to 60%) of reported entrapment efficiency values appear in relation to </a:t>
            </a:r>
            <a:r>
              <a:rPr lang="en-US" dirty="0" err="1" smtClean="0">
                <a:solidFill>
                  <a:srgbClr val="FFC000"/>
                </a:solidFill>
              </a:rPr>
              <a:t>vancomycin</a:t>
            </a:r>
            <a:r>
              <a:rPr lang="en-US" dirty="0" smtClean="0">
                <a:solidFill>
                  <a:srgbClr val="FFC000"/>
                </a:solidFill>
              </a:rPr>
              <a:t> in </a:t>
            </a:r>
            <a:r>
              <a:rPr lang="en-US" dirty="0" err="1" smtClean="0">
                <a:solidFill>
                  <a:srgbClr val="FFC000"/>
                </a:solidFill>
              </a:rPr>
              <a:t>liposomes</a:t>
            </a:r>
            <a:r>
              <a:rPr lang="en-US" dirty="0" smtClean="0">
                <a:solidFill>
                  <a:srgbClr val="FFC000"/>
                </a:solidFill>
              </a:rPr>
              <a:t>.</a:t>
            </a:r>
          </a:p>
          <a:p>
            <a:r>
              <a:rPr lang="en-US" dirty="0" smtClean="0">
                <a:solidFill>
                  <a:srgbClr val="FFC000"/>
                </a:solidFill>
              </a:rPr>
              <a:t>One reason we suggest could be the </a:t>
            </a:r>
            <a:r>
              <a:rPr lang="en-US" b="1" i="1" dirty="0" smtClean="0">
                <a:solidFill>
                  <a:srgbClr val="FFC000"/>
                </a:solidFill>
              </a:rPr>
              <a:t>solubility pattern</a:t>
            </a:r>
            <a:r>
              <a:rPr lang="en-US" dirty="0" smtClean="0">
                <a:solidFill>
                  <a:srgbClr val="FFC000"/>
                </a:solidFill>
              </a:rPr>
              <a:t> of </a:t>
            </a:r>
            <a:r>
              <a:rPr lang="en-US" dirty="0" err="1" smtClean="0">
                <a:solidFill>
                  <a:srgbClr val="FFC000"/>
                </a:solidFill>
              </a:rPr>
              <a:t>vancomycin</a:t>
            </a:r>
            <a:r>
              <a:rPr lang="en-US" dirty="0" smtClean="0">
                <a:solidFill>
                  <a:srgbClr val="FFC000"/>
                </a:solidFill>
              </a:rPr>
              <a:t> and its degradation in relation to pH</a:t>
            </a:r>
          </a:p>
          <a:p>
            <a:endParaRPr lang="en-US" dirty="0"/>
          </a:p>
        </p:txBody>
      </p:sp>
      <p:sp>
        <p:nvSpPr>
          <p:cNvPr id="4" name="Oval 3"/>
          <p:cNvSpPr/>
          <p:nvPr/>
        </p:nvSpPr>
        <p:spPr>
          <a:xfrm>
            <a:off x="762000" y="1600200"/>
            <a:ext cx="24384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Liposome system</a:t>
            </a:r>
            <a:endParaRPr lang="en-US" sz="3600" dirty="0">
              <a:solidFill>
                <a:srgbClr val="FFC000"/>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We used </a:t>
            </a:r>
            <a:r>
              <a:rPr lang="en-US" b="1" i="1" dirty="0" smtClean="0">
                <a:solidFill>
                  <a:srgbClr val="FFC000"/>
                </a:solidFill>
              </a:rPr>
              <a:t>water</a:t>
            </a:r>
            <a:r>
              <a:rPr lang="en-US" dirty="0" smtClean="0">
                <a:solidFill>
                  <a:srgbClr val="FFC000"/>
                </a:solidFill>
              </a:rPr>
              <a:t>, and not buffer, to prepare the loaded vesicles in both the </a:t>
            </a:r>
            <a:r>
              <a:rPr lang="en-US" dirty="0" err="1" smtClean="0">
                <a:solidFill>
                  <a:srgbClr val="FFC000"/>
                </a:solidFill>
              </a:rPr>
              <a:t>niosome</a:t>
            </a:r>
            <a:r>
              <a:rPr lang="en-US" dirty="0" smtClean="0">
                <a:solidFill>
                  <a:srgbClr val="FFC000"/>
                </a:solidFill>
              </a:rPr>
              <a:t> and the liposome studies</a:t>
            </a:r>
          </a:p>
          <a:p>
            <a:r>
              <a:rPr lang="en-US" dirty="0" smtClean="0">
                <a:solidFill>
                  <a:srgbClr val="FFC000"/>
                </a:solidFill>
              </a:rPr>
              <a:t>the use of </a:t>
            </a:r>
            <a:r>
              <a:rPr lang="en-US" b="1" i="1" dirty="0" smtClean="0">
                <a:solidFill>
                  <a:srgbClr val="FFC000"/>
                </a:solidFill>
              </a:rPr>
              <a:t>buffer</a:t>
            </a:r>
            <a:r>
              <a:rPr lang="en-US" dirty="0" smtClean="0">
                <a:solidFill>
                  <a:srgbClr val="FFC000"/>
                </a:solidFill>
              </a:rPr>
              <a:t> solution, such as phosphate buffered saline, as a hydrating fluid does not support the formation of </a:t>
            </a:r>
            <a:r>
              <a:rPr lang="en-US" dirty="0" err="1" smtClean="0">
                <a:solidFill>
                  <a:srgbClr val="FFC000"/>
                </a:solidFill>
              </a:rPr>
              <a:t>vancomycin</a:t>
            </a:r>
            <a:r>
              <a:rPr lang="en-US" dirty="0" smtClean="0">
                <a:solidFill>
                  <a:srgbClr val="FFC000"/>
                </a:solidFill>
              </a:rPr>
              <a:t> </a:t>
            </a:r>
            <a:r>
              <a:rPr lang="en-US" dirty="0" err="1" smtClean="0">
                <a:solidFill>
                  <a:srgbClr val="FFC000"/>
                </a:solidFill>
              </a:rPr>
              <a:t>liposomes</a:t>
            </a:r>
            <a:r>
              <a:rPr lang="en-US" dirty="0" smtClean="0">
                <a:solidFill>
                  <a:srgbClr val="FFC000"/>
                </a:solidFill>
              </a:rPr>
              <a:t>. </a:t>
            </a:r>
          </a:p>
          <a:p>
            <a:pPr>
              <a:buNone/>
            </a:pPr>
            <a:endParaRPr lang="en-US" dirty="0" smtClean="0">
              <a:solidFill>
                <a:srgbClr val="FFC000"/>
              </a:solidFill>
            </a:endParaRPr>
          </a:p>
        </p:txBody>
      </p:sp>
    </p:spTree>
  </p:cSld>
  <p:clrMapOvr>
    <a:masterClrMapping/>
  </p:clrMapOvr>
  <p:transition>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Quoting a reported statement:</a:t>
            </a:r>
            <a:endParaRPr lang="en-US" sz="3600" dirty="0"/>
          </a:p>
        </p:txBody>
      </p:sp>
      <p:sp>
        <p:nvSpPr>
          <p:cNvPr id="3" name="Content Placeholder 2"/>
          <p:cNvSpPr>
            <a:spLocks noGrp="1"/>
          </p:cNvSpPr>
          <p:nvPr>
            <p:ph idx="1"/>
          </p:nvPr>
        </p:nvSpPr>
        <p:spPr/>
        <p:txBody>
          <a:bodyPr/>
          <a:lstStyle/>
          <a:p>
            <a:r>
              <a:rPr lang="en-US" dirty="0" smtClean="0">
                <a:solidFill>
                  <a:srgbClr val="FFC000"/>
                </a:solidFill>
              </a:rPr>
              <a:t>"In fact, the presence of </a:t>
            </a:r>
            <a:r>
              <a:rPr lang="en-US" dirty="0" err="1" smtClean="0">
                <a:solidFill>
                  <a:srgbClr val="FFC000"/>
                </a:solidFill>
              </a:rPr>
              <a:t>vancomycin</a:t>
            </a:r>
            <a:r>
              <a:rPr lang="en-US" dirty="0" smtClean="0">
                <a:solidFill>
                  <a:srgbClr val="FFC000"/>
                </a:solidFill>
              </a:rPr>
              <a:t> as the hydrochloride salt did not allow stable </a:t>
            </a:r>
            <a:r>
              <a:rPr lang="en-US" dirty="0" err="1" smtClean="0">
                <a:solidFill>
                  <a:srgbClr val="FFC000"/>
                </a:solidFill>
              </a:rPr>
              <a:t>phospholipid</a:t>
            </a:r>
            <a:r>
              <a:rPr lang="en-US" dirty="0" smtClean="0">
                <a:solidFill>
                  <a:srgbClr val="FFC000"/>
                </a:solidFill>
              </a:rPr>
              <a:t> vesicles to be obtained using the classical thin-layer evaporation method (simple hydration of a lipid film with a buffered solution of the drug)“ end quote</a:t>
            </a:r>
          </a:p>
          <a:p>
            <a:endParaRPr lang="en-US" dirty="0"/>
          </a:p>
        </p:txBody>
      </p:sp>
    </p:spTree>
  </p:cSld>
  <p:clrMapOvr>
    <a:masterClrMapping/>
  </p:clrMapOvr>
  <p:transition>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srcRect l="15504" t="24548" r="12791" b="10853"/>
          <a:stretch>
            <a:fillRect/>
          </a:stretch>
        </p:blipFill>
        <p:spPr bwMode="auto">
          <a:xfrm>
            <a:off x="655320" y="315097"/>
            <a:ext cx="7879080" cy="5323703"/>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smtClean="0">
                <a:solidFill>
                  <a:srgbClr val="FFC000"/>
                </a:solidFill>
              </a:rPr>
              <a:t>Data from this report</a:t>
            </a:r>
            <a:endParaRPr lang="en-US" sz="3600" dirty="0">
              <a:solidFill>
                <a:srgbClr val="FFC000"/>
              </a:solidFill>
            </a:endParaRPr>
          </a:p>
        </p:txBody>
      </p:sp>
      <p:sp>
        <p:nvSpPr>
          <p:cNvPr id="3" name="Content Placeholder 2"/>
          <p:cNvSpPr>
            <a:spLocks noGrp="1"/>
          </p:cNvSpPr>
          <p:nvPr>
            <p:ph idx="1"/>
          </p:nvPr>
        </p:nvSpPr>
        <p:spPr/>
        <p:txBody>
          <a:bodyPr>
            <a:normAutofit/>
          </a:bodyPr>
          <a:lstStyle/>
          <a:p>
            <a:r>
              <a:rPr lang="en-US" smtClean="0">
                <a:solidFill>
                  <a:srgbClr val="FFC000"/>
                </a:solidFill>
              </a:rPr>
              <a:t>Vancomycin has a solubility greater than 140 mg/mL at pH 1 and 3, and in water.</a:t>
            </a:r>
          </a:p>
          <a:p>
            <a:r>
              <a:rPr lang="en-US" smtClean="0">
                <a:solidFill>
                  <a:srgbClr val="FFC000"/>
                </a:solidFill>
              </a:rPr>
              <a:t>Vancomycin solubility is reduced significantly, to less than 17.5 mg/mL at pH 4, 5 and 7.5.</a:t>
            </a:r>
          </a:p>
          <a:p>
            <a:r>
              <a:rPr lang="en-US" smtClean="0">
                <a:solidFill>
                  <a:srgbClr val="FFC000"/>
                </a:solidFill>
              </a:rPr>
              <a:t>The reduction of solubility was associated with enhanced degradation of vancomycin as</a:t>
            </a:r>
          </a:p>
          <a:p>
            <a:pPr>
              <a:buNone/>
            </a:pPr>
            <a:r>
              <a:rPr lang="en-US" smtClean="0">
                <a:solidFill>
                  <a:srgbClr val="FFC000"/>
                </a:solidFill>
              </a:rPr>
              <a:t>    observed by multiple peaks in the HPLC chromatograms.</a:t>
            </a:r>
            <a:endParaRPr lang="en-US" dirty="0">
              <a:solidFill>
                <a:srgbClr val="FFC000"/>
              </a:solidFill>
            </a:endParaRPr>
          </a:p>
        </p:txBody>
      </p:sp>
      <p:sp>
        <p:nvSpPr>
          <p:cNvPr id="4" name="Oval 3"/>
          <p:cNvSpPr/>
          <p:nvPr/>
        </p:nvSpPr>
        <p:spPr>
          <a:xfrm>
            <a:off x="3352800" y="4267200"/>
            <a:ext cx="2133600" cy="533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800600" y="2590800"/>
            <a:ext cx="15240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l="14815" t="14815" r="19444" b="30864"/>
          <a:stretch>
            <a:fillRect/>
          </a:stretch>
        </p:blipFill>
        <p:spPr bwMode="auto">
          <a:xfrm>
            <a:off x="358486" y="914400"/>
            <a:ext cx="8484178" cy="5257800"/>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Microbiological characterization</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MIC (agar dilution and the broth </a:t>
            </a:r>
            <a:r>
              <a:rPr lang="en-US" dirty="0" err="1" smtClean="0">
                <a:solidFill>
                  <a:srgbClr val="FFC000"/>
                </a:solidFill>
              </a:rPr>
              <a:t>microdilution</a:t>
            </a:r>
            <a:r>
              <a:rPr lang="en-US" dirty="0" smtClean="0">
                <a:solidFill>
                  <a:srgbClr val="FFC000"/>
                </a:solidFill>
              </a:rPr>
              <a:t> methods)</a:t>
            </a:r>
          </a:p>
          <a:p>
            <a:r>
              <a:rPr lang="en-US" dirty="0" smtClean="0">
                <a:solidFill>
                  <a:srgbClr val="FFC000"/>
                </a:solidFill>
              </a:rPr>
              <a:t>MBIC, MBEC, using </a:t>
            </a:r>
            <a:r>
              <a:rPr lang="en-US" dirty="0" err="1" smtClean="0">
                <a:solidFill>
                  <a:srgbClr val="FFC000"/>
                </a:solidFill>
              </a:rPr>
              <a:t>microtiter</a:t>
            </a:r>
            <a:r>
              <a:rPr lang="en-US" dirty="0" smtClean="0">
                <a:solidFill>
                  <a:srgbClr val="FFC000"/>
                </a:solidFill>
              </a:rPr>
              <a:t> plates and silicon urinary catheter segments as models for </a:t>
            </a:r>
            <a:r>
              <a:rPr lang="en-US" dirty="0" err="1" smtClean="0">
                <a:solidFill>
                  <a:srgbClr val="FFC000"/>
                </a:solidFill>
              </a:rPr>
              <a:t>abiotic</a:t>
            </a:r>
            <a:r>
              <a:rPr lang="en-US" dirty="0" smtClean="0">
                <a:solidFill>
                  <a:srgbClr val="FFC000"/>
                </a:solidFill>
              </a:rPr>
              <a:t> surfaces.</a:t>
            </a:r>
          </a:p>
          <a:p>
            <a:r>
              <a:rPr lang="en-US" dirty="0" smtClean="0">
                <a:solidFill>
                  <a:srgbClr val="FFC000"/>
                </a:solidFill>
              </a:rPr>
              <a:t>Strains include standard S. </a:t>
            </a:r>
            <a:r>
              <a:rPr lang="en-US" dirty="0" err="1" smtClean="0">
                <a:solidFill>
                  <a:srgbClr val="FFC000"/>
                </a:solidFill>
              </a:rPr>
              <a:t>aureus</a:t>
            </a:r>
            <a:r>
              <a:rPr lang="en-US" dirty="0" smtClean="0">
                <a:solidFill>
                  <a:srgbClr val="FFC000"/>
                </a:solidFill>
              </a:rPr>
              <a:t> and standard S. </a:t>
            </a:r>
            <a:r>
              <a:rPr lang="en-US" dirty="0" err="1" smtClean="0">
                <a:solidFill>
                  <a:srgbClr val="FFC000"/>
                </a:solidFill>
              </a:rPr>
              <a:t>epidermidis</a:t>
            </a:r>
            <a:r>
              <a:rPr lang="en-US" dirty="0" smtClean="0">
                <a:solidFill>
                  <a:srgbClr val="FFC000"/>
                </a:solidFill>
              </a:rPr>
              <a:t> as well as clinical isolates of both strains. </a:t>
            </a:r>
            <a:endParaRPr lang="en-US" dirty="0">
              <a:solidFill>
                <a:srgbClr val="FFC000"/>
              </a:solidFill>
            </a:endParaRPr>
          </a:p>
        </p:txBody>
      </p:sp>
      <p:sp>
        <p:nvSpPr>
          <p:cNvPr id="4" name="Oval 3"/>
          <p:cNvSpPr/>
          <p:nvPr/>
        </p:nvSpPr>
        <p:spPr>
          <a:xfrm>
            <a:off x="838200" y="1600200"/>
            <a:ext cx="8382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685800" y="2667000"/>
            <a:ext cx="23622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p:cNvCxnSpPr/>
          <p:nvPr/>
        </p:nvCxnSpPr>
        <p:spPr>
          <a:xfrm rot="10800000" flipV="1">
            <a:off x="5715000" y="2438400"/>
            <a:ext cx="685800" cy="3810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5410200" y="3657600"/>
            <a:ext cx="762000" cy="5334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Main microbiological results of our work</a:t>
            </a:r>
            <a:endParaRPr lang="en-US" sz="3600" dirty="0">
              <a:solidFill>
                <a:srgbClr val="FFC000"/>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Antibacterial efficacy was increased 2-8 times across a range of Staff. Strains and isolates.</a:t>
            </a:r>
          </a:p>
          <a:p>
            <a:r>
              <a:rPr lang="en-US" dirty="0" smtClean="0">
                <a:solidFill>
                  <a:srgbClr val="FFC000"/>
                </a:solidFill>
              </a:rPr>
              <a:t>MIC, MBIC, MBEC values for vesicular systems were 2-8 times lower than corresponding values for free VCM in both the liposome and </a:t>
            </a:r>
            <a:r>
              <a:rPr lang="en-US" dirty="0" err="1" smtClean="0">
                <a:solidFill>
                  <a:srgbClr val="FFC000"/>
                </a:solidFill>
              </a:rPr>
              <a:t>niosome</a:t>
            </a:r>
            <a:r>
              <a:rPr lang="en-US" dirty="0" smtClean="0">
                <a:solidFill>
                  <a:srgbClr val="FFC000"/>
                </a:solidFill>
              </a:rPr>
              <a:t> systems.</a:t>
            </a:r>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srcRect l="24510" t="27451" r="24510" b="33333"/>
          <a:stretch>
            <a:fillRect/>
          </a:stretch>
        </p:blipFill>
        <p:spPr bwMode="auto">
          <a:xfrm>
            <a:off x="320040" y="685800"/>
            <a:ext cx="8453120" cy="4876800"/>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FFC000"/>
                </a:solidFill>
              </a:rPr>
              <a:t>Another study design was also used: </a:t>
            </a:r>
            <a:r>
              <a:rPr lang="en-US" sz="3600" dirty="0" err="1" smtClean="0">
                <a:solidFill>
                  <a:srgbClr val="FFC000"/>
                </a:solidFill>
              </a:rPr>
              <a:t>Biofilm</a:t>
            </a:r>
            <a:r>
              <a:rPr lang="en-US" sz="3600" dirty="0" smtClean="0">
                <a:solidFill>
                  <a:srgbClr val="FFC000"/>
                </a:solidFill>
              </a:rPr>
              <a:t> growth inhibition study design….</a:t>
            </a:r>
            <a:endParaRPr lang="en-US" sz="3600" dirty="0">
              <a:solidFill>
                <a:srgbClr val="FFC000"/>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Is more challenging and relates to the clinical situation</a:t>
            </a:r>
          </a:p>
          <a:p>
            <a:r>
              <a:rPr lang="en-US" dirty="0" smtClean="0">
                <a:solidFill>
                  <a:srgbClr val="FFC000"/>
                </a:solidFill>
              </a:rPr>
              <a:t>It tries to assess the ability of the antibiotic system (free </a:t>
            </a:r>
            <a:r>
              <a:rPr lang="en-US" dirty="0" err="1" smtClean="0">
                <a:solidFill>
                  <a:srgbClr val="FFC000"/>
                </a:solidFill>
              </a:rPr>
              <a:t>vancomycin</a:t>
            </a:r>
            <a:r>
              <a:rPr lang="en-US" dirty="0" smtClean="0">
                <a:solidFill>
                  <a:srgbClr val="FFC000"/>
                </a:solidFill>
              </a:rPr>
              <a:t> and </a:t>
            </a:r>
            <a:r>
              <a:rPr lang="en-US" dirty="0" err="1" smtClean="0">
                <a:solidFill>
                  <a:srgbClr val="FFC000"/>
                </a:solidFill>
              </a:rPr>
              <a:t>vancomycin</a:t>
            </a:r>
            <a:r>
              <a:rPr lang="en-US" dirty="0" smtClean="0">
                <a:solidFill>
                  <a:srgbClr val="FFC000"/>
                </a:solidFill>
              </a:rPr>
              <a:t>-loaded vesicles) to stop the growth of a formed </a:t>
            </a:r>
            <a:r>
              <a:rPr lang="en-US" dirty="0" err="1" smtClean="0">
                <a:solidFill>
                  <a:srgbClr val="FFC000"/>
                </a:solidFill>
              </a:rPr>
              <a:t>biofilm</a:t>
            </a:r>
            <a:r>
              <a:rPr lang="en-US" dirty="0" smtClean="0">
                <a:solidFill>
                  <a:srgbClr val="FFC000"/>
                </a:solidFill>
              </a:rPr>
              <a:t> at concentrations lower and higher than the MIC after a limited contact time between antibiotic and </a:t>
            </a:r>
            <a:r>
              <a:rPr lang="en-US" dirty="0" err="1" smtClean="0">
                <a:solidFill>
                  <a:srgbClr val="FFC000"/>
                </a:solidFill>
              </a:rPr>
              <a:t>biofilm</a:t>
            </a:r>
            <a:r>
              <a:rPr lang="en-US" dirty="0" smtClean="0">
                <a:solidFill>
                  <a:srgbClr val="FFC000"/>
                </a:solidFill>
              </a:rPr>
              <a:t>.</a:t>
            </a:r>
          </a:p>
          <a:p>
            <a:endParaRPr lang="en-US" dirty="0" smtClean="0">
              <a:solidFill>
                <a:srgbClr val="FFC000"/>
              </a:solidFill>
            </a:endParaRPr>
          </a:p>
          <a:p>
            <a:endParaRPr lang="en-US" dirty="0">
              <a:solidFill>
                <a:srgbClr val="FFC000"/>
              </a:solidFill>
            </a:endParaRPr>
          </a:p>
        </p:txBody>
      </p:sp>
      <p:sp>
        <p:nvSpPr>
          <p:cNvPr id="4" name="Oval 3"/>
          <p:cNvSpPr/>
          <p:nvPr/>
        </p:nvSpPr>
        <p:spPr>
          <a:xfrm>
            <a:off x="2133600" y="1447800"/>
            <a:ext cx="1981200" cy="914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762000" y="4114800"/>
            <a:ext cx="13716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5410200" y="4572000"/>
            <a:ext cx="12192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FFC000"/>
                </a:solidFill>
              </a:rPr>
              <a:t>We studied this issue with the </a:t>
            </a:r>
            <a:r>
              <a:rPr lang="en-US" sz="3600" dirty="0" err="1" smtClean="0">
                <a:solidFill>
                  <a:srgbClr val="FFC000"/>
                </a:solidFill>
              </a:rPr>
              <a:t>niosome</a:t>
            </a:r>
            <a:r>
              <a:rPr lang="en-US" sz="3600" dirty="0" smtClean="0">
                <a:solidFill>
                  <a:srgbClr val="FFC000"/>
                </a:solidFill>
              </a:rPr>
              <a:t> system as follows:</a:t>
            </a:r>
            <a:endParaRPr lang="en-US" sz="3600" dirty="0"/>
          </a:p>
        </p:txBody>
      </p:sp>
      <p:sp>
        <p:nvSpPr>
          <p:cNvPr id="3" name="Content Placeholder 2"/>
          <p:cNvSpPr>
            <a:spLocks noGrp="1"/>
          </p:cNvSpPr>
          <p:nvPr>
            <p:ph idx="1"/>
          </p:nvPr>
        </p:nvSpPr>
        <p:spPr/>
        <p:txBody>
          <a:bodyPr>
            <a:normAutofit fontScale="92500"/>
          </a:bodyPr>
          <a:lstStyle/>
          <a:p>
            <a:r>
              <a:rPr lang="en-US" dirty="0" err="1" smtClean="0">
                <a:solidFill>
                  <a:srgbClr val="FFC000"/>
                </a:solidFill>
              </a:rPr>
              <a:t>Biofilm</a:t>
            </a:r>
            <a:r>
              <a:rPr lang="en-US" dirty="0" smtClean="0">
                <a:solidFill>
                  <a:srgbClr val="FFC000"/>
                </a:solidFill>
              </a:rPr>
              <a:t> is formed on </a:t>
            </a:r>
            <a:r>
              <a:rPr lang="en-US" dirty="0" err="1" smtClean="0">
                <a:solidFill>
                  <a:srgbClr val="FFC000"/>
                </a:solidFill>
              </a:rPr>
              <a:t>microtiter</a:t>
            </a:r>
            <a:r>
              <a:rPr lang="en-US" dirty="0" smtClean="0">
                <a:solidFill>
                  <a:srgbClr val="FFC000"/>
                </a:solidFill>
              </a:rPr>
              <a:t> plates.</a:t>
            </a:r>
          </a:p>
          <a:p>
            <a:r>
              <a:rPr lang="en-US" dirty="0" smtClean="0">
                <a:solidFill>
                  <a:srgbClr val="FFC000"/>
                </a:solidFill>
              </a:rPr>
              <a:t>Non-attached bacteria are washed away</a:t>
            </a:r>
          </a:p>
          <a:p>
            <a:r>
              <a:rPr lang="en-US" dirty="0" smtClean="0">
                <a:solidFill>
                  <a:srgbClr val="FFC000"/>
                </a:solidFill>
              </a:rPr>
              <a:t>Immobilized </a:t>
            </a:r>
            <a:r>
              <a:rPr lang="en-US" dirty="0" err="1" smtClean="0">
                <a:solidFill>
                  <a:srgbClr val="FFC000"/>
                </a:solidFill>
              </a:rPr>
              <a:t>biofilm</a:t>
            </a:r>
            <a:r>
              <a:rPr lang="en-US" dirty="0" smtClean="0">
                <a:solidFill>
                  <a:srgbClr val="FFC000"/>
                </a:solidFill>
              </a:rPr>
              <a:t> is exposed to </a:t>
            </a:r>
            <a:r>
              <a:rPr lang="en-US" dirty="0" err="1" smtClean="0">
                <a:solidFill>
                  <a:srgbClr val="FFC000"/>
                </a:solidFill>
              </a:rPr>
              <a:t>vancomycin</a:t>
            </a:r>
            <a:r>
              <a:rPr lang="en-US" dirty="0" smtClean="0">
                <a:solidFill>
                  <a:srgbClr val="FFC000"/>
                </a:solidFill>
              </a:rPr>
              <a:t> system for 2 h   (free and liposomal)</a:t>
            </a:r>
          </a:p>
          <a:p>
            <a:r>
              <a:rPr lang="en-US" dirty="0" smtClean="0">
                <a:solidFill>
                  <a:srgbClr val="FFC000"/>
                </a:solidFill>
              </a:rPr>
              <a:t>Antibiotic is washed away</a:t>
            </a:r>
          </a:p>
          <a:p>
            <a:r>
              <a:rPr lang="en-US" dirty="0" smtClean="0">
                <a:solidFill>
                  <a:srgbClr val="FFC000"/>
                </a:solidFill>
              </a:rPr>
              <a:t>Remaining </a:t>
            </a:r>
            <a:r>
              <a:rPr lang="en-US" dirty="0" err="1" smtClean="0">
                <a:solidFill>
                  <a:srgbClr val="FFC000"/>
                </a:solidFill>
              </a:rPr>
              <a:t>biofilm</a:t>
            </a:r>
            <a:r>
              <a:rPr lang="en-US" dirty="0" smtClean="0">
                <a:solidFill>
                  <a:srgbClr val="FFC000"/>
                </a:solidFill>
              </a:rPr>
              <a:t> is allowed to grow overnight</a:t>
            </a:r>
          </a:p>
          <a:p>
            <a:r>
              <a:rPr lang="en-US" dirty="0" smtClean="0">
                <a:solidFill>
                  <a:srgbClr val="FFC000"/>
                </a:solidFill>
              </a:rPr>
              <a:t>Comparison with controls allows assessment of % growth inhibition</a:t>
            </a:r>
          </a:p>
          <a:p>
            <a:endParaRPr lang="en-US" dirty="0"/>
          </a:p>
        </p:txBody>
      </p:sp>
      <p:sp>
        <p:nvSpPr>
          <p:cNvPr id="4" name="Oval 3"/>
          <p:cNvSpPr/>
          <p:nvPr/>
        </p:nvSpPr>
        <p:spPr>
          <a:xfrm>
            <a:off x="2514600" y="3124200"/>
            <a:ext cx="6096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lum bright="-30000" contrast="30000"/>
          </a:blip>
          <a:srcRect l="38314" t="30651" r="19540" b="13155"/>
          <a:stretch>
            <a:fillRect/>
          </a:stretch>
        </p:blipFill>
        <p:spPr bwMode="auto">
          <a:xfrm>
            <a:off x="1600200" y="381000"/>
            <a:ext cx="6248400" cy="6248400"/>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lum bright="-10000" contrast="30000"/>
          </a:blip>
          <a:srcRect l="21569" t="35294" r="25490" b="24183"/>
          <a:stretch>
            <a:fillRect/>
          </a:stretch>
        </p:blipFill>
        <p:spPr bwMode="auto">
          <a:xfrm>
            <a:off x="879987" y="1219200"/>
            <a:ext cx="7964129" cy="4572000"/>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Pretreatment study design</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We tried also the effect of pretreatment of catheter segments for 20 minutes with </a:t>
            </a:r>
            <a:r>
              <a:rPr lang="en-US" dirty="0" err="1" smtClean="0">
                <a:solidFill>
                  <a:srgbClr val="FFC000"/>
                </a:solidFill>
              </a:rPr>
              <a:t>vancomycin</a:t>
            </a:r>
            <a:r>
              <a:rPr lang="en-US" dirty="0" smtClean="0">
                <a:solidFill>
                  <a:srgbClr val="FFC000"/>
                </a:solidFill>
              </a:rPr>
              <a:t> system (free and liposomal at 4 MIC) on the formation and growth of a </a:t>
            </a:r>
            <a:r>
              <a:rPr lang="en-US" dirty="0" err="1" smtClean="0">
                <a:solidFill>
                  <a:srgbClr val="FFC000"/>
                </a:solidFill>
              </a:rPr>
              <a:t>biofilm</a:t>
            </a:r>
            <a:r>
              <a:rPr lang="en-US" dirty="0" smtClean="0">
                <a:solidFill>
                  <a:srgbClr val="FFC000"/>
                </a:solidFill>
              </a:rPr>
              <a:t>.</a:t>
            </a:r>
            <a:endParaRPr lang="en-US" dirty="0"/>
          </a:p>
        </p:txBody>
      </p:sp>
      <p:sp>
        <p:nvSpPr>
          <p:cNvPr id="4" name="Oval 3"/>
          <p:cNvSpPr/>
          <p:nvPr/>
        </p:nvSpPr>
        <p:spPr>
          <a:xfrm>
            <a:off x="5181600" y="1524000"/>
            <a:ext cx="23622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a:off x="4114800" y="2133600"/>
            <a:ext cx="533400" cy="76200"/>
          </a:xfrm>
          <a:prstGeom prst="straightConnector1">
            <a:avLst/>
          </a:prstGeom>
          <a:ln w="57150">
            <a:solidFill>
              <a:srgbClr val="C0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l="23743" t="43699" r="27014" b="6504"/>
          <a:stretch>
            <a:fillRect/>
          </a:stretch>
        </p:blipFill>
        <p:spPr bwMode="auto">
          <a:xfrm>
            <a:off x="498434" y="990600"/>
            <a:ext cx="7654966" cy="5805854"/>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What about empty vesicles?</a:t>
            </a:r>
            <a:endParaRPr lang="en-US" sz="3600" dirty="0">
              <a:solidFill>
                <a:srgbClr val="FFC000"/>
              </a:solidFill>
            </a:endParaRPr>
          </a:p>
        </p:txBody>
      </p:sp>
      <p:sp>
        <p:nvSpPr>
          <p:cNvPr id="3" name="Content Placeholder 2"/>
          <p:cNvSpPr>
            <a:spLocks noGrp="1"/>
          </p:cNvSpPr>
          <p:nvPr>
            <p:ph idx="1"/>
          </p:nvPr>
        </p:nvSpPr>
        <p:spPr/>
        <p:txBody>
          <a:bodyPr>
            <a:normAutofit/>
          </a:bodyPr>
          <a:lstStyle/>
          <a:p>
            <a:r>
              <a:rPr lang="en-US" dirty="0" smtClean="0">
                <a:solidFill>
                  <a:srgbClr val="FFC000"/>
                </a:solidFill>
              </a:rPr>
              <a:t>Empty vesicles showed no antibacterial effect but showed a </a:t>
            </a:r>
            <a:r>
              <a:rPr lang="en-US" dirty="0" err="1" smtClean="0">
                <a:solidFill>
                  <a:srgbClr val="FFC000"/>
                </a:solidFill>
              </a:rPr>
              <a:t>biofilm</a:t>
            </a:r>
            <a:r>
              <a:rPr lang="en-US" dirty="0" smtClean="0">
                <a:solidFill>
                  <a:srgbClr val="FFC000"/>
                </a:solidFill>
              </a:rPr>
              <a:t>-inhibiting effect.</a:t>
            </a:r>
          </a:p>
          <a:p>
            <a:r>
              <a:rPr lang="en-US" dirty="0" err="1" smtClean="0">
                <a:solidFill>
                  <a:srgbClr val="FFC000"/>
                </a:solidFill>
              </a:rPr>
              <a:t>Biofilms</a:t>
            </a:r>
            <a:r>
              <a:rPr lang="en-US" dirty="0" smtClean="0">
                <a:solidFill>
                  <a:srgbClr val="FFC000"/>
                </a:solidFill>
              </a:rPr>
              <a:t> grown on catheter segments then subjected to empty </a:t>
            </a:r>
            <a:r>
              <a:rPr lang="en-US" dirty="0" err="1" smtClean="0">
                <a:solidFill>
                  <a:srgbClr val="FFC000"/>
                </a:solidFill>
              </a:rPr>
              <a:t>liposomes</a:t>
            </a:r>
            <a:r>
              <a:rPr lang="en-US" dirty="0" smtClean="0">
                <a:solidFill>
                  <a:srgbClr val="FFC000"/>
                </a:solidFill>
              </a:rPr>
              <a:t> for 2 h showed lower viable bacterial counts compared to broth controls.</a:t>
            </a:r>
          </a:p>
        </p:txBody>
      </p:sp>
      <p:sp>
        <p:nvSpPr>
          <p:cNvPr id="4" name="Oval 3"/>
          <p:cNvSpPr/>
          <p:nvPr/>
        </p:nvSpPr>
        <p:spPr>
          <a:xfrm>
            <a:off x="838200" y="1600200"/>
            <a:ext cx="11430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838200" y="3657600"/>
            <a:ext cx="1066800" cy="533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err="1" smtClean="0">
                <a:solidFill>
                  <a:srgbClr val="FFC000"/>
                </a:solidFill>
              </a:rPr>
              <a:t>Biofilm</a:t>
            </a:r>
            <a:r>
              <a:rPr lang="en-US" sz="3600" dirty="0" smtClean="0">
                <a:solidFill>
                  <a:srgbClr val="FFC000"/>
                </a:solidFill>
              </a:rPr>
              <a:t>-inhibiting effect of empty </a:t>
            </a:r>
            <a:r>
              <a:rPr lang="en-US" sz="3600" dirty="0" err="1" smtClean="0">
                <a:solidFill>
                  <a:srgbClr val="FFC000"/>
                </a:solidFill>
              </a:rPr>
              <a:t>liposomes</a:t>
            </a:r>
            <a:r>
              <a:rPr lang="en-US" sz="3600" dirty="0" smtClean="0">
                <a:solidFill>
                  <a:srgbClr val="FFC000"/>
                </a:solidFill>
              </a:rPr>
              <a:t>: </a:t>
            </a:r>
            <a:r>
              <a:rPr lang="en-US" sz="3600" dirty="0" err="1" smtClean="0">
                <a:solidFill>
                  <a:srgbClr val="FFC000"/>
                </a:solidFill>
              </a:rPr>
              <a:t>Biofilm</a:t>
            </a:r>
            <a:r>
              <a:rPr lang="en-US" sz="3600" dirty="0" smtClean="0">
                <a:solidFill>
                  <a:srgbClr val="FFC000"/>
                </a:solidFill>
              </a:rPr>
              <a:t> grown on catheter segments</a:t>
            </a:r>
            <a:endParaRPr lang="en-US" sz="3600" dirty="0">
              <a:solidFill>
                <a:srgbClr val="FFC000"/>
              </a:solidFill>
            </a:endParaRPr>
          </a:p>
        </p:txBody>
      </p:sp>
      <p:sp>
        <p:nvSpPr>
          <p:cNvPr id="3" name="Content Placeholder 2"/>
          <p:cNvSpPr>
            <a:spLocks noGrp="1"/>
          </p:cNvSpPr>
          <p:nvPr>
            <p:ph idx="1"/>
          </p:nvPr>
        </p:nvSpPr>
        <p:spPr/>
        <p:txBody>
          <a:bodyPr/>
          <a:lstStyle/>
          <a:p>
            <a:pPr lvl="0"/>
            <a:r>
              <a:rPr lang="fr-FR" i="1" dirty="0" smtClean="0">
                <a:solidFill>
                  <a:srgbClr val="FFC000"/>
                </a:solidFill>
              </a:rPr>
              <a:t>S. aureus</a:t>
            </a:r>
            <a:r>
              <a:rPr lang="fr-FR" dirty="0" smtClean="0">
                <a:solidFill>
                  <a:srgbClr val="FFC000"/>
                </a:solidFill>
              </a:rPr>
              <a:t> ATCC 6538P:1.9x 10</a:t>
            </a:r>
            <a:r>
              <a:rPr lang="fr-FR" baseline="30000" dirty="0" smtClean="0">
                <a:solidFill>
                  <a:srgbClr val="FFC000"/>
                </a:solidFill>
              </a:rPr>
              <a:t>3  </a:t>
            </a:r>
            <a:r>
              <a:rPr lang="fr-FR" dirty="0" smtClean="0">
                <a:solidFill>
                  <a:srgbClr val="FFC000"/>
                </a:solidFill>
              </a:rPr>
              <a:t>CFU/ml</a:t>
            </a:r>
            <a:endParaRPr lang="en-US" dirty="0" smtClean="0">
              <a:solidFill>
                <a:srgbClr val="FFC000"/>
              </a:solidFill>
            </a:endParaRPr>
          </a:p>
          <a:p>
            <a:r>
              <a:rPr lang="en-US" dirty="0" smtClean="0">
                <a:solidFill>
                  <a:srgbClr val="FFC000"/>
                </a:solidFill>
              </a:rPr>
              <a:t>Empty </a:t>
            </a:r>
            <a:r>
              <a:rPr lang="en-US" dirty="0" err="1" smtClean="0">
                <a:solidFill>
                  <a:srgbClr val="FFC000"/>
                </a:solidFill>
              </a:rPr>
              <a:t>liposomes</a:t>
            </a:r>
            <a:r>
              <a:rPr lang="en-US" dirty="0" smtClean="0">
                <a:solidFill>
                  <a:srgbClr val="FFC000"/>
                </a:solidFill>
              </a:rPr>
              <a:t> with </a:t>
            </a:r>
            <a:r>
              <a:rPr lang="en-US" i="1" dirty="0" smtClean="0">
                <a:solidFill>
                  <a:srgbClr val="FFC000"/>
                </a:solidFill>
              </a:rPr>
              <a:t>S. </a:t>
            </a:r>
            <a:r>
              <a:rPr lang="en-US" i="1" dirty="0" err="1" smtClean="0">
                <a:solidFill>
                  <a:srgbClr val="FFC000"/>
                </a:solidFill>
              </a:rPr>
              <a:t>aureus</a:t>
            </a:r>
            <a:r>
              <a:rPr lang="en-US" dirty="0" smtClean="0">
                <a:solidFill>
                  <a:srgbClr val="FFC000"/>
                </a:solidFill>
              </a:rPr>
              <a:t> ATCC 6538P was 3.4x10</a:t>
            </a:r>
            <a:r>
              <a:rPr lang="en-US" baseline="30000" dirty="0" smtClean="0">
                <a:solidFill>
                  <a:srgbClr val="FFC000"/>
                </a:solidFill>
              </a:rPr>
              <a:t>2  </a:t>
            </a:r>
            <a:r>
              <a:rPr lang="en-US" dirty="0" smtClean="0">
                <a:solidFill>
                  <a:srgbClr val="FFC000"/>
                </a:solidFill>
              </a:rPr>
              <a:t>CFU/ml</a:t>
            </a:r>
          </a:p>
          <a:p>
            <a:pPr lvl="0"/>
            <a:endParaRPr lang="en-US" dirty="0" smtClean="0">
              <a:solidFill>
                <a:srgbClr val="FFC000"/>
              </a:solidFill>
            </a:endParaRPr>
          </a:p>
          <a:p>
            <a:pPr lvl="0"/>
            <a:r>
              <a:rPr lang="en-US" dirty="0" smtClean="0">
                <a:solidFill>
                  <a:srgbClr val="FFC000"/>
                </a:solidFill>
              </a:rPr>
              <a:t>Isolate V7: 3.6x 10</a:t>
            </a:r>
            <a:r>
              <a:rPr lang="en-US" baseline="30000" dirty="0" smtClean="0">
                <a:solidFill>
                  <a:srgbClr val="FFC000"/>
                </a:solidFill>
              </a:rPr>
              <a:t>4 </a:t>
            </a:r>
            <a:r>
              <a:rPr lang="en-US" dirty="0" smtClean="0">
                <a:solidFill>
                  <a:srgbClr val="FFC000"/>
                </a:solidFill>
              </a:rPr>
              <a:t>CFU/ml</a:t>
            </a:r>
          </a:p>
          <a:p>
            <a:pPr lvl="0"/>
            <a:r>
              <a:rPr lang="en-US" dirty="0" smtClean="0">
                <a:solidFill>
                  <a:srgbClr val="FFC000"/>
                </a:solidFill>
              </a:rPr>
              <a:t>Empty </a:t>
            </a:r>
            <a:r>
              <a:rPr lang="en-US" dirty="0" err="1" smtClean="0">
                <a:solidFill>
                  <a:srgbClr val="FFC000"/>
                </a:solidFill>
              </a:rPr>
              <a:t>liposomes</a:t>
            </a:r>
            <a:r>
              <a:rPr lang="en-US" dirty="0" smtClean="0">
                <a:solidFill>
                  <a:srgbClr val="FFC000"/>
                </a:solidFill>
              </a:rPr>
              <a:t> with </a:t>
            </a:r>
            <a:r>
              <a:rPr lang="en-US" i="1" dirty="0" smtClean="0">
                <a:solidFill>
                  <a:srgbClr val="FFC000"/>
                </a:solidFill>
              </a:rPr>
              <a:t>V7 </a:t>
            </a:r>
            <a:r>
              <a:rPr lang="en-US" dirty="0" smtClean="0">
                <a:solidFill>
                  <a:srgbClr val="FFC000"/>
                </a:solidFill>
              </a:rPr>
              <a:t>(</a:t>
            </a:r>
            <a:r>
              <a:rPr lang="en-US" i="1" dirty="0" err="1" smtClean="0">
                <a:solidFill>
                  <a:srgbClr val="FFC000"/>
                </a:solidFill>
              </a:rPr>
              <a:t>S.aureus</a:t>
            </a:r>
            <a:r>
              <a:rPr lang="en-US" i="1" dirty="0" smtClean="0">
                <a:solidFill>
                  <a:srgbClr val="FFC000"/>
                </a:solidFill>
              </a:rPr>
              <a:t> </a:t>
            </a:r>
            <a:r>
              <a:rPr lang="en-US" dirty="0" smtClean="0">
                <a:solidFill>
                  <a:srgbClr val="FFC000"/>
                </a:solidFill>
              </a:rPr>
              <a:t>isolate)  was 3.8x10</a:t>
            </a:r>
            <a:r>
              <a:rPr lang="en-US" baseline="30000" dirty="0" smtClean="0">
                <a:solidFill>
                  <a:srgbClr val="FFC000"/>
                </a:solidFill>
              </a:rPr>
              <a:t>3 </a:t>
            </a:r>
            <a:r>
              <a:rPr lang="en-US" dirty="0" smtClean="0">
                <a:solidFill>
                  <a:srgbClr val="FFC000"/>
                </a:solidFill>
              </a:rPr>
              <a:t>CFU/ml</a:t>
            </a:r>
          </a:p>
          <a:p>
            <a:endParaRPr lang="en-US" dirty="0">
              <a:solidFill>
                <a:srgbClr val="FFC000"/>
              </a:solidFill>
            </a:endParaRPr>
          </a:p>
        </p:txBody>
      </p:sp>
      <p:sp>
        <p:nvSpPr>
          <p:cNvPr id="4" name="Oval 3"/>
          <p:cNvSpPr/>
          <p:nvPr/>
        </p:nvSpPr>
        <p:spPr>
          <a:xfrm>
            <a:off x="5257800" y="1524000"/>
            <a:ext cx="6858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286000" y="2667000"/>
            <a:ext cx="6858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3505200" y="3733800"/>
            <a:ext cx="685800" cy="762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286000" y="4876800"/>
            <a:ext cx="6858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err="1" smtClean="0">
                <a:solidFill>
                  <a:srgbClr val="FFC000"/>
                </a:solidFill>
              </a:rPr>
              <a:t>Biofilm</a:t>
            </a:r>
            <a:r>
              <a:rPr lang="en-US" sz="3600" dirty="0" smtClean="0">
                <a:solidFill>
                  <a:srgbClr val="FFC000"/>
                </a:solidFill>
              </a:rPr>
              <a:t>-inhibiting effect of loaded </a:t>
            </a:r>
            <a:r>
              <a:rPr lang="en-US" sz="3600" dirty="0" err="1" smtClean="0">
                <a:solidFill>
                  <a:srgbClr val="FFC000"/>
                </a:solidFill>
              </a:rPr>
              <a:t>liposomes</a:t>
            </a:r>
            <a:r>
              <a:rPr lang="en-US" sz="3600" dirty="0" smtClean="0">
                <a:solidFill>
                  <a:srgbClr val="FFC000"/>
                </a:solidFill>
              </a:rPr>
              <a:t>: </a:t>
            </a:r>
            <a:r>
              <a:rPr lang="en-US" sz="3600" dirty="0" err="1" smtClean="0">
                <a:solidFill>
                  <a:srgbClr val="FFC000"/>
                </a:solidFill>
              </a:rPr>
              <a:t>Biofilm</a:t>
            </a:r>
            <a:r>
              <a:rPr lang="en-US" sz="3600" dirty="0" smtClean="0">
                <a:solidFill>
                  <a:srgbClr val="FFC000"/>
                </a:solidFill>
              </a:rPr>
              <a:t> grown on catheter segments</a:t>
            </a:r>
            <a:endParaRPr lang="en-US" sz="3600" dirty="0">
              <a:solidFill>
                <a:srgbClr val="FFC000"/>
              </a:solidFill>
            </a:endParaRPr>
          </a:p>
        </p:txBody>
      </p:sp>
      <p:sp>
        <p:nvSpPr>
          <p:cNvPr id="3" name="Content Placeholder 2"/>
          <p:cNvSpPr>
            <a:spLocks noGrp="1"/>
          </p:cNvSpPr>
          <p:nvPr>
            <p:ph idx="1"/>
          </p:nvPr>
        </p:nvSpPr>
        <p:spPr/>
        <p:txBody>
          <a:bodyPr/>
          <a:lstStyle/>
          <a:p>
            <a:pPr lvl="0"/>
            <a:r>
              <a:rPr lang="fr-FR" i="1" dirty="0" smtClean="0">
                <a:solidFill>
                  <a:srgbClr val="FFC000"/>
                </a:solidFill>
              </a:rPr>
              <a:t>S. aureus</a:t>
            </a:r>
            <a:r>
              <a:rPr lang="fr-FR" dirty="0" smtClean="0">
                <a:solidFill>
                  <a:srgbClr val="FFC000"/>
                </a:solidFill>
              </a:rPr>
              <a:t> ATCC 6538P:1.9x 10</a:t>
            </a:r>
            <a:r>
              <a:rPr lang="fr-FR" baseline="30000" dirty="0" smtClean="0">
                <a:solidFill>
                  <a:srgbClr val="FFC000"/>
                </a:solidFill>
              </a:rPr>
              <a:t>3  </a:t>
            </a:r>
            <a:r>
              <a:rPr lang="fr-FR" dirty="0" smtClean="0">
                <a:solidFill>
                  <a:srgbClr val="FFC000"/>
                </a:solidFill>
              </a:rPr>
              <a:t>CFU/ml</a:t>
            </a:r>
            <a:endParaRPr lang="en-US" dirty="0" smtClean="0">
              <a:solidFill>
                <a:srgbClr val="FFC000"/>
              </a:solidFill>
            </a:endParaRPr>
          </a:p>
          <a:p>
            <a:r>
              <a:rPr lang="en-US" dirty="0" smtClean="0">
                <a:solidFill>
                  <a:srgbClr val="FFC000"/>
                </a:solidFill>
              </a:rPr>
              <a:t>Empty </a:t>
            </a:r>
            <a:r>
              <a:rPr lang="en-US" dirty="0" err="1" smtClean="0">
                <a:solidFill>
                  <a:srgbClr val="FFC000"/>
                </a:solidFill>
              </a:rPr>
              <a:t>liposomes</a:t>
            </a:r>
            <a:r>
              <a:rPr lang="en-US" dirty="0" smtClean="0">
                <a:solidFill>
                  <a:srgbClr val="FFC000"/>
                </a:solidFill>
              </a:rPr>
              <a:t> with </a:t>
            </a:r>
            <a:r>
              <a:rPr lang="en-US" i="1" dirty="0" smtClean="0">
                <a:solidFill>
                  <a:srgbClr val="FFC000"/>
                </a:solidFill>
              </a:rPr>
              <a:t>S. </a:t>
            </a:r>
            <a:r>
              <a:rPr lang="en-US" i="1" dirty="0" err="1" smtClean="0">
                <a:solidFill>
                  <a:srgbClr val="FFC000"/>
                </a:solidFill>
              </a:rPr>
              <a:t>aureus</a:t>
            </a:r>
            <a:r>
              <a:rPr lang="en-US" dirty="0" smtClean="0">
                <a:solidFill>
                  <a:srgbClr val="FFC000"/>
                </a:solidFill>
              </a:rPr>
              <a:t> ATCC 6538P was 3.4x10</a:t>
            </a:r>
            <a:r>
              <a:rPr lang="en-US" baseline="30000" dirty="0" smtClean="0">
                <a:solidFill>
                  <a:srgbClr val="FFC000"/>
                </a:solidFill>
              </a:rPr>
              <a:t>2  </a:t>
            </a:r>
            <a:r>
              <a:rPr lang="en-US" dirty="0" smtClean="0">
                <a:solidFill>
                  <a:srgbClr val="FFC000"/>
                </a:solidFill>
              </a:rPr>
              <a:t>CFU/ml</a:t>
            </a:r>
          </a:p>
          <a:p>
            <a:r>
              <a:rPr lang="en-US" dirty="0" smtClean="0">
                <a:solidFill>
                  <a:srgbClr val="FFC000"/>
                </a:solidFill>
              </a:rPr>
              <a:t>Free </a:t>
            </a:r>
            <a:r>
              <a:rPr lang="en-US" dirty="0" err="1" smtClean="0">
                <a:solidFill>
                  <a:srgbClr val="FFC000"/>
                </a:solidFill>
              </a:rPr>
              <a:t>vancomycin</a:t>
            </a:r>
            <a:r>
              <a:rPr lang="en-US" dirty="0" smtClean="0">
                <a:solidFill>
                  <a:srgbClr val="FFC000"/>
                </a:solidFill>
              </a:rPr>
              <a:t> at ½ MIC: 2.2x10</a:t>
            </a:r>
          </a:p>
          <a:p>
            <a:r>
              <a:rPr lang="en-US" dirty="0" smtClean="0">
                <a:solidFill>
                  <a:srgbClr val="FFC000"/>
                </a:solidFill>
              </a:rPr>
              <a:t>Liposomal </a:t>
            </a:r>
            <a:r>
              <a:rPr lang="en-US" dirty="0" err="1" smtClean="0">
                <a:solidFill>
                  <a:srgbClr val="FFC000"/>
                </a:solidFill>
              </a:rPr>
              <a:t>vancomycin</a:t>
            </a:r>
            <a:r>
              <a:rPr lang="en-US" dirty="0" smtClean="0">
                <a:solidFill>
                  <a:srgbClr val="FFC000"/>
                </a:solidFill>
              </a:rPr>
              <a:t> at ½ MIC: 1.8x10</a:t>
            </a:r>
          </a:p>
          <a:p>
            <a:pPr lvl="0"/>
            <a:endParaRPr lang="en-US" dirty="0" smtClean="0">
              <a:solidFill>
                <a:srgbClr val="FFC000"/>
              </a:solidFill>
            </a:endParaRPr>
          </a:p>
          <a:p>
            <a:endParaRPr lang="en-US" dirty="0">
              <a:solidFill>
                <a:srgbClr val="FFC000"/>
              </a:solidFill>
            </a:endParaRPr>
          </a:p>
        </p:txBody>
      </p:sp>
      <p:sp>
        <p:nvSpPr>
          <p:cNvPr id="4" name="Oval 3"/>
          <p:cNvSpPr/>
          <p:nvPr/>
        </p:nvSpPr>
        <p:spPr>
          <a:xfrm>
            <a:off x="5257800" y="1524000"/>
            <a:ext cx="6858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286000" y="2667000"/>
            <a:ext cx="6858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7010400" y="3657600"/>
            <a:ext cx="609600" cy="762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096000" y="3200400"/>
            <a:ext cx="533400" cy="6096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lum bright="-30000" contrast="30000"/>
          </a:blip>
          <a:srcRect l="24802" t="33069" r="23611" b="17989"/>
          <a:stretch>
            <a:fillRect/>
          </a:stretch>
        </p:blipFill>
        <p:spPr bwMode="auto">
          <a:xfrm>
            <a:off x="405714" y="1828800"/>
            <a:ext cx="7442886" cy="4724400"/>
          </a:xfrm>
          <a:prstGeom prst="rect">
            <a:avLst/>
          </a:prstGeom>
          <a:noFill/>
          <a:ln w="9525">
            <a:noFill/>
            <a:miter lim="800000"/>
            <a:headEnd/>
            <a:tailEnd/>
          </a:ln>
          <a:effectLst/>
        </p:spPr>
      </p:pic>
      <p:sp>
        <p:nvSpPr>
          <p:cNvPr id="5" name="Title 4"/>
          <p:cNvSpPr>
            <a:spLocks noGrp="1"/>
          </p:cNvSpPr>
          <p:nvPr>
            <p:ph type="title"/>
          </p:nvPr>
        </p:nvSpPr>
        <p:spPr/>
        <p:txBody>
          <a:bodyPr>
            <a:normAutofit/>
          </a:bodyPr>
          <a:lstStyle/>
          <a:p>
            <a:r>
              <a:rPr lang="en-US" sz="3200" dirty="0" err="1" smtClean="0">
                <a:solidFill>
                  <a:srgbClr val="FFC000"/>
                </a:solidFill>
              </a:rPr>
              <a:t>Biofilm</a:t>
            </a:r>
            <a:r>
              <a:rPr lang="en-US" sz="3200" dirty="0" smtClean="0">
                <a:solidFill>
                  <a:srgbClr val="FFC000"/>
                </a:solidFill>
              </a:rPr>
              <a:t>-inhibiting effect of empty </a:t>
            </a:r>
            <a:r>
              <a:rPr lang="en-US" sz="3200" dirty="0" err="1" smtClean="0">
                <a:solidFill>
                  <a:srgbClr val="FFC000"/>
                </a:solidFill>
              </a:rPr>
              <a:t>niosomes</a:t>
            </a:r>
            <a:r>
              <a:rPr lang="en-US" sz="3200" dirty="0" smtClean="0">
                <a:solidFill>
                  <a:srgbClr val="FFC000"/>
                </a:solidFill>
              </a:rPr>
              <a:t>: </a:t>
            </a:r>
            <a:r>
              <a:rPr lang="en-US" sz="3200" dirty="0" err="1" smtClean="0">
                <a:solidFill>
                  <a:srgbClr val="FFC000"/>
                </a:solidFill>
              </a:rPr>
              <a:t>Biofilm</a:t>
            </a:r>
            <a:r>
              <a:rPr lang="en-US" sz="3200" dirty="0" smtClean="0">
                <a:solidFill>
                  <a:srgbClr val="FFC000"/>
                </a:solidFill>
              </a:rPr>
              <a:t> grown on </a:t>
            </a:r>
            <a:r>
              <a:rPr lang="en-US" sz="3200" dirty="0" err="1" smtClean="0">
                <a:solidFill>
                  <a:srgbClr val="FFC000"/>
                </a:solidFill>
              </a:rPr>
              <a:t>microtiter</a:t>
            </a:r>
            <a:r>
              <a:rPr lang="en-US" sz="3200" dirty="0" smtClean="0">
                <a:solidFill>
                  <a:srgbClr val="FFC000"/>
                </a:solidFill>
              </a:rPr>
              <a:t> plates</a:t>
            </a:r>
            <a:endParaRPr lang="en-US" sz="3200" dirty="0"/>
          </a:p>
        </p:txBody>
      </p:sp>
      <p:sp>
        <p:nvSpPr>
          <p:cNvPr id="6" name="Content Placeholder 5"/>
          <p:cNvSpPr>
            <a:spLocks noGrp="1"/>
          </p:cNvSpPr>
          <p:nvPr>
            <p:ph idx="1"/>
          </p:nvPr>
        </p:nvSpPr>
        <p:spPr/>
        <p:txBody>
          <a:bodyPr/>
          <a:lstStyle/>
          <a:p>
            <a:endParaRPr lang="en-US"/>
          </a:p>
        </p:txBody>
      </p:sp>
    </p:spTree>
  </p:cSld>
  <p:clrMapOvr>
    <a:masterClrMapping/>
  </p:clrMapOvr>
  <p:transition>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FFC000"/>
                </a:solidFill>
              </a:rPr>
              <a:t>What about a physical mixture between empty vesicles and the drug?</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Our data indicated a higher antibacterial/ </a:t>
            </a:r>
            <a:r>
              <a:rPr lang="en-US" dirty="0" err="1" smtClean="0">
                <a:solidFill>
                  <a:srgbClr val="FFC000"/>
                </a:solidFill>
              </a:rPr>
              <a:t>antibiofilm</a:t>
            </a:r>
            <a:r>
              <a:rPr lang="en-US" dirty="0" smtClean="0">
                <a:solidFill>
                  <a:srgbClr val="FFC000"/>
                </a:solidFill>
              </a:rPr>
              <a:t> effect of a physical mixture of empty </a:t>
            </a:r>
            <a:r>
              <a:rPr lang="en-US" dirty="0" err="1" smtClean="0">
                <a:solidFill>
                  <a:srgbClr val="FFC000"/>
                </a:solidFill>
              </a:rPr>
              <a:t>liposomes</a:t>
            </a:r>
            <a:r>
              <a:rPr lang="en-US" dirty="0" smtClean="0">
                <a:solidFill>
                  <a:srgbClr val="FFC000"/>
                </a:solidFill>
              </a:rPr>
              <a:t> and free </a:t>
            </a:r>
            <a:r>
              <a:rPr lang="en-US" dirty="0" err="1" smtClean="0">
                <a:solidFill>
                  <a:srgbClr val="FFC000"/>
                </a:solidFill>
              </a:rPr>
              <a:t>vancomycin</a:t>
            </a:r>
            <a:r>
              <a:rPr lang="en-US" dirty="0" smtClean="0">
                <a:solidFill>
                  <a:srgbClr val="FFC000"/>
                </a:solidFill>
              </a:rPr>
              <a:t> compared to an equal concentration of free </a:t>
            </a:r>
            <a:r>
              <a:rPr lang="en-US" dirty="0" err="1" smtClean="0">
                <a:solidFill>
                  <a:srgbClr val="FFC000"/>
                </a:solidFill>
              </a:rPr>
              <a:t>vancomycin</a:t>
            </a:r>
            <a:r>
              <a:rPr lang="en-US" dirty="0" smtClean="0">
                <a:solidFill>
                  <a:srgbClr val="FFC000"/>
                </a:solidFill>
              </a:rPr>
              <a:t>.</a:t>
            </a:r>
          </a:p>
          <a:p>
            <a:r>
              <a:rPr lang="en-US" dirty="0" smtClean="0">
                <a:solidFill>
                  <a:srgbClr val="FFC000"/>
                </a:solidFill>
              </a:rPr>
              <a:t>However the effect of </a:t>
            </a:r>
            <a:r>
              <a:rPr lang="en-US" dirty="0" err="1" smtClean="0">
                <a:solidFill>
                  <a:srgbClr val="FFC000"/>
                </a:solidFill>
              </a:rPr>
              <a:t>vancomycin</a:t>
            </a:r>
            <a:r>
              <a:rPr lang="en-US" dirty="0" smtClean="0">
                <a:solidFill>
                  <a:srgbClr val="FFC000"/>
                </a:solidFill>
              </a:rPr>
              <a:t>-loaded vesicles was </a:t>
            </a:r>
            <a:r>
              <a:rPr lang="en-US" dirty="0" smtClean="0">
                <a:solidFill>
                  <a:srgbClr val="FFC000"/>
                </a:solidFill>
              </a:rPr>
              <a:t>greater at a </a:t>
            </a:r>
            <a:r>
              <a:rPr lang="en-US" b="1" i="1" dirty="0" smtClean="0">
                <a:solidFill>
                  <a:srgbClr val="FFC000"/>
                </a:solidFill>
              </a:rPr>
              <a:t>lower</a:t>
            </a:r>
            <a:r>
              <a:rPr lang="en-US" dirty="0" smtClean="0">
                <a:solidFill>
                  <a:srgbClr val="FFC000"/>
                </a:solidFill>
              </a:rPr>
              <a:t> </a:t>
            </a:r>
            <a:r>
              <a:rPr lang="en-US" dirty="0" err="1" smtClean="0">
                <a:solidFill>
                  <a:srgbClr val="FFC000"/>
                </a:solidFill>
              </a:rPr>
              <a:t>vancomycin</a:t>
            </a:r>
            <a:r>
              <a:rPr lang="en-US" dirty="0" smtClean="0">
                <a:solidFill>
                  <a:srgbClr val="FFC000"/>
                </a:solidFill>
              </a:rPr>
              <a:t> concentration.</a:t>
            </a:r>
            <a:endParaRPr lang="en-US" dirty="0">
              <a:solidFill>
                <a:srgbClr val="FFC000"/>
              </a:solidFill>
            </a:endParaRPr>
          </a:p>
        </p:txBody>
      </p:sp>
      <p:sp>
        <p:nvSpPr>
          <p:cNvPr id="4" name="Oval 3"/>
          <p:cNvSpPr/>
          <p:nvPr/>
        </p:nvSpPr>
        <p:spPr>
          <a:xfrm>
            <a:off x="4267200" y="1447800"/>
            <a:ext cx="1143000" cy="762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971800" y="4648200"/>
            <a:ext cx="1295400" cy="6858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lum bright="-30000" contrast="30000"/>
          </a:blip>
          <a:srcRect l="38314" t="30651" r="19540" b="13155"/>
          <a:stretch>
            <a:fillRect/>
          </a:stretch>
        </p:blipFill>
        <p:spPr bwMode="auto">
          <a:xfrm>
            <a:off x="1600200" y="381000"/>
            <a:ext cx="6248400" cy="6248400"/>
          </a:xfrm>
          <a:prstGeom prst="rect">
            <a:avLst/>
          </a:prstGeom>
          <a:noFill/>
          <a:ln w="9525">
            <a:noFill/>
            <a:miter lim="800000"/>
            <a:headEnd/>
            <a:tailEnd/>
          </a:ln>
          <a:effectLst/>
        </p:spPr>
      </p:pic>
    </p:spTree>
  </p:cSld>
  <p:clrMapOvr>
    <a:masterClrMapping/>
  </p:clrMapOvr>
  <p:transition>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FFC000"/>
                </a:solidFill>
              </a:rPr>
              <a:t>Is it feasible to suggest a mixture of empty </a:t>
            </a:r>
            <a:r>
              <a:rPr lang="en-US" sz="3600" dirty="0" err="1" smtClean="0">
                <a:solidFill>
                  <a:srgbClr val="FFC000"/>
                </a:solidFill>
              </a:rPr>
              <a:t>liposomes</a:t>
            </a:r>
            <a:r>
              <a:rPr lang="en-US" sz="3600" dirty="0" smtClean="0">
                <a:solidFill>
                  <a:srgbClr val="FFC000"/>
                </a:solidFill>
              </a:rPr>
              <a:t> with </a:t>
            </a:r>
            <a:r>
              <a:rPr lang="en-US" sz="3600" dirty="0" err="1" smtClean="0">
                <a:solidFill>
                  <a:srgbClr val="FFC000"/>
                </a:solidFill>
              </a:rPr>
              <a:t>vancomycin</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…as a possible technique for combating </a:t>
            </a:r>
            <a:r>
              <a:rPr lang="en-US" dirty="0" err="1" smtClean="0">
                <a:solidFill>
                  <a:srgbClr val="FFC000"/>
                </a:solidFill>
              </a:rPr>
              <a:t>biofilm</a:t>
            </a:r>
            <a:r>
              <a:rPr lang="en-US" dirty="0" smtClean="0">
                <a:solidFill>
                  <a:srgbClr val="FFC000"/>
                </a:solidFill>
              </a:rPr>
              <a:t> formation on </a:t>
            </a:r>
            <a:r>
              <a:rPr lang="en-US" dirty="0" err="1" smtClean="0">
                <a:solidFill>
                  <a:srgbClr val="FFC000"/>
                </a:solidFill>
              </a:rPr>
              <a:t>abiotic</a:t>
            </a:r>
            <a:r>
              <a:rPr lang="en-US" dirty="0" smtClean="0">
                <a:solidFill>
                  <a:srgbClr val="FFC000"/>
                </a:solidFill>
              </a:rPr>
              <a:t> surface?</a:t>
            </a:r>
          </a:p>
          <a:p>
            <a:endParaRPr lang="en-US" dirty="0" smtClean="0">
              <a:solidFill>
                <a:srgbClr val="FFC000"/>
              </a:solidFill>
            </a:endParaRPr>
          </a:p>
          <a:p>
            <a:r>
              <a:rPr lang="en-US" dirty="0" smtClean="0">
                <a:solidFill>
                  <a:srgbClr val="FFC000"/>
                </a:solidFill>
              </a:rPr>
              <a:t>Generally speaking, such a concept can be found among marketed products.</a:t>
            </a:r>
          </a:p>
          <a:p>
            <a:endParaRPr lang="en-US" dirty="0"/>
          </a:p>
        </p:txBody>
      </p:sp>
    </p:spTree>
  </p:cSld>
  <p:clrMapOvr>
    <a:masterClrMapping/>
  </p:clrMapOvr>
  <p:transition>
    <p:pull/>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idx="4294967295"/>
          </p:nvPr>
        </p:nvSpPr>
        <p:spPr>
          <a:xfrm>
            <a:off x="468313" y="0"/>
            <a:ext cx="8229600" cy="1139825"/>
          </a:xfrm>
        </p:spPr>
        <p:txBody>
          <a:bodyPr anchor="ctr" anchorCtr="1"/>
          <a:lstStyle/>
          <a:p>
            <a:pPr rtl="0"/>
            <a:r>
              <a:rPr lang="en-US" b="1" dirty="0" err="1">
                <a:solidFill>
                  <a:srgbClr val="FFC000"/>
                </a:solidFill>
              </a:rPr>
              <a:t>Myocet</a:t>
            </a:r>
            <a:r>
              <a:rPr lang="en-US" b="1" dirty="0">
                <a:solidFill>
                  <a:srgbClr val="FFC000"/>
                </a:solidFill>
                <a:latin typeface="Arial"/>
              </a:rPr>
              <a:t>®</a:t>
            </a:r>
            <a:r>
              <a:rPr lang="en-US" b="1" dirty="0">
                <a:solidFill>
                  <a:srgbClr val="FFC000"/>
                </a:solidFill>
              </a:rPr>
              <a:t>  </a:t>
            </a:r>
          </a:p>
        </p:txBody>
      </p:sp>
      <p:sp>
        <p:nvSpPr>
          <p:cNvPr id="89091" name="Rectangle 3"/>
          <p:cNvSpPr>
            <a:spLocks noGrp="1" noChangeArrowheads="1"/>
          </p:cNvSpPr>
          <p:nvPr>
            <p:ph type="body" idx="4294967295"/>
          </p:nvPr>
        </p:nvSpPr>
        <p:spPr>
          <a:xfrm>
            <a:off x="179388" y="1052513"/>
            <a:ext cx="8507412" cy="5545137"/>
          </a:xfrm>
        </p:spPr>
        <p:txBody>
          <a:bodyPr/>
          <a:lstStyle/>
          <a:p>
            <a:pPr marL="457200" indent="-457200" algn="l" rtl="0">
              <a:lnSpc>
                <a:spcPct val="90000"/>
              </a:lnSpc>
            </a:pPr>
            <a:r>
              <a:rPr lang="en-US" sz="2800" b="1" dirty="0">
                <a:solidFill>
                  <a:srgbClr val="FFC000"/>
                </a:solidFill>
              </a:rPr>
              <a:t>Supplied to end-user as a three-vial system </a:t>
            </a:r>
          </a:p>
          <a:p>
            <a:pPr marL="457200" indent="-457200" algn="l" rtl="0">
              <a:lnSpc>
                <a:spcPct val="90000"/>
              </a:lnSpc>
              <a:buFont typeface="Wingdings" pitchFamily="2" charset="2"/>
              <a:buAutoNum type="arabicPeriod"/>
            </a:pPr>
            <a:r>
              <a:rPr lang="en-US" sz="2800" b="1" u="sng" dirty="0">
                <a:solidFill>
                  <a:srgbClr val="FFC000"/>
                </a:solidFill>
              </a:rPr>
              <a:t>Doxorubicin </a:t>
            </a:r>
            <a:r>
              <a:rPr lang="en-US" sz="2800" b="1" u="sng" dirty="0" err="1">
                <a:solidFill>
                  <a:srgbClr val="FFC000"/>
                </a:solidFill>
              </a:rPr>
              <a:t>HCl</a:t>
            </a:r>
            <a:r>
              <a:rPr lang="en-US" sz="2800" b="1" u="sng" dirty="0">
                <a:solidFill>
                  <a:srgbClr val="FFC000"/>
                </a:solidFill>
              </a:rPr>
              <a:t> (50 mg)</a:t>
            </a:r>
            <a:r>
              <a:rPr lang="en-US" sz="2800" b="1" dirty="0">
                <a:solidFill>
                  <a:srgbClr val="FFC000"/>
                </a:solidFill>
              </a:rPr>
              <a:t> </a:t>
            </a:r>
          </a:p>
          <a:p>
            <a:pPr marL="838200" lvl="1" indent="-381000" algn="l" rtl="0">
              <a:lnSpc>
                <a:spcPct val="90000"/>
              </a:lnSpc>
            </a:pPr>
            <a:r>
              <a:rPr lang="en-US" sz="2400" dirty="0">
                <a:solidFill>
                  <a:srgbClr val="FFC000"/>
                </a:solidFill>
              </a:rPr>
              <a:t>Red lyophilized powder </a:t>
            </a:r>
          </a:p>
          <a:p>
            <a:pPr marL="838200" lvl="1" indent="-381000" algn="l" rtl="0">
              <a:lnSpc>
                <a:spcPct val="90000"/>
              </a:lnSpc>
            </a:pPr>
            <a:r>
              <a:rPr lang="en-US" sz="2400" dirty="0">
                <a:solidFill>
                  <a:srgbClr val="FFC000"/>
                </a:solidFill>
              </a:rPr>
              <a:t>Lactose and methyl </a:t>
            </a:r>
            <a:r>
              <a:rPr lang="en-US" sz="2400" dirty="0" err="1">
                <a:solidFill>
                  <a:srgbClr val="FFC000"/>
                </a:solidFill>
              </a:rPr>
              <a:t>parahydroxybenzoate</a:t>
            </a:r>
            <a:r>
              <a:rPr lang="en-US" sz="2400" dirty="0">
                <a:solidFill>
                  <a:srgbClr val="FFC000"/>
                </a:solidFill>
              </a:rPr>
              <a:t> </a:t>
            </a:r>
          </a:p>
          <a:p>
            <a:pPr marL="457200" indent="-457200" algn="l" rtl="0">
              <a:lnSpc>
                <a:spcPct val="90000"/>
              </a:lnSpc>
              <a:buFont typeface="Wingdings" pitchFamily="2" charset="2"/>
              <a:buAutoNum type="arabicPeriod"/>
            </a:pPr>
            <a:r>
              <a:rPr lang="en-US" sz="2800" b="1" u="sng" dirty="0" err="1">
                <a:solidFill>
                  <a:srgbClr val="FFC000"/>
                </a:solidFill>
              </a:rPr>
              <a:t>Myocet</a:t>
            </a:r>
            <a:r>
              <a:rPr lang="en-US" sz="2800" b="1" u="sng" dirty="0">
                <a:solidFill>
                  <a:srgbClr val="FFC000"/>
                </a:solidFill>
              </a:rPr>
              <a:t> </a:t>
            </a:r>
            <a:r>
              <a:rPr lang="en-US" sz="2800" b="1" u="sng" dirty="0" err="1">
                <a:solidFill>
                  <a:srgbClr val="FFC000"/>
                </a:solidFill>
              </a:rPr>
              <a:t>liposomes</a:t>
            </a:r>
            <a:r>
              <a:rPr lang="en-US" sz="2800" b="1" u="sng" dirty="0">
                <a:solidFill>
                  <a:srgbClr val="FFC000"/>
                </a:solidFill>
              </a:rPr>
              <a:t> (1.9 </a:t>
            </a:r>
            <a:r>
              <a:rPr lang="en-US" sz="2800" b="1" u="sng" dirty="0" err="1">
                <a:solidFill>
                  <a:srgbClr val="FFC000"/>
                </a:solidFill>
              </a:rPr>
              <a:t>mL</a:t>
            </a:r>
            <a:r>
              <a:rPr lang="en-US" sz="2800" b="1" u="sng" dirty="0">
                <a:solidFill>
                  <a:srgbClr val="FFC000"/>
                </a:solidFill>
              </a:rPr>
              <a:t>)</a:t>
            </a:r>
            <a:r>
              <a:rPr lang="en-US" sz="2800" b="1" dirty="0">
                <a:solidFill>
                  <a:srgbClr val="FFC000"/>
                </a:solidFill>
              </a:rPr>
              <a:t> </a:t>
            </a:r>
          </a:p>
          <a:p>
            <a:pPr marL="838200" lvl="1" indent="-381000" algn="l" rtl="0">
              <a:lnSpc>
                <a:spcPct val="90000"/>
              </a:lnSpc>
            </a:pPr>
            <a:r>
              <a:rPr lang="en-US" sz="2400" dirty="0">
                <a:solidFill>
                  <a:srgbClr val="FFC000"/>
                </a:solidFill>
              </a:rPr>
              <a:t>White to off-white, opaque and homogeneous suspension </a:t>
            </a:r>
          </a:p>
          <a:p>
            <a:pPr marL="838200" lvl="1" indent="-381000" algn="l" rtl="0">
              <a:lnSpc>
                <a:spcPct val="90000"/>
              </a:lnSpc>
            </a:pPr>
            <a:r>
              <a:rPr lang="en-US" sz="2400" dirty="0">
                <a:solidFill>
                  <a:srgbClr val="FFC000"/>
                </a:solidFill>
              </a:rPr>
              <a:t>~ 180 nm, LUV </a:t>
            </a:r>
            <a:r>
              <a:rPr lang="en-US" sz="2400" dirty="0" err="1">
                <a:solidFill>
                  <a:srgbClr val="FFC000"/>
                </a:solidFill>
              </a:rPr>
              <a:t>liposomes</a:t>
            </a:r>
            <a:r>
              <a:rPr lang="en-US" sz="2400" dirty="0">
                <a:solidFill>
                  <a:srgbClr val="FFC000"/>
                </a:solidFill>
              </a:rPr>
              <a:t> </a:t>
            </a:r>
          </a:p>
          <a:p>
            <a:pPr marL="838200" lvl="1" indent="-381000" algn="l" rtl="0">
              <a:lnSpc>
                <a:spcPct val="90000"/>
              </a:lnSpc>
            </a:pPr>
            <a:r>
              <a:rPr lang="en-US" sz="2400" dirty="0">
                <a:solidFill>
                  <a:srgbClr val="FFC000"/>
                </a:solidFill>
              </a:rPr>
              <a:t>Egg </a:t>
            </a:r>
            <a:r>
              <a:rPr lang="en-US" sz="2400" dirty="0" err="1">
                <a:solidFill>
                  <a:srgbClr val="FFC000"/>
                </a:solidFill>
              </a:rPr>
              <a:t>phosphatidyl</a:t>
            </a:r>
            <a:r>
              <a:rPr lang="en-US" sz="2400" dirty="0">
                <a:solidFill>
                  <a:srgbClr val="FFC000"/>
                </a:solidFill>
              </a:rPr>
              <a:t> </a:t>
            </a:r>
            <a:r>
              <a:rPr lang="en-US" sz="2400" dirty="0" err="1">
                <a:solidFill>
                  <a:srgbClr val="FFC000"/>
                </a:solidFill>
              </a:rPr>
              <a:t>choline</a:t>
            </a:r>
            <a:r>
              <a:rPr lang="en-US" sz="2400" dirty="0">
                <a:solidFill>
                  <a:srgbClr val="FFC000"/>
                </a:solidFill>
              </a:rPr>
              <a:t>/cholesterol (1:1), citric acid, sodium chloride, WFI </a:t>
            </a:r>
          </a:p>
          <a:p>
            <a:pPr marL="457200" indent="-457200" algn="l" rtl="0">
              <a:lnSpc>
                <a:spcPct val="90000"/>
              </a:lnSpc>
              <a:buFont typeface="Wingdings" pitchFamily="2" charset="2"/>
              <a:buAutoNum type="arabicPeriod"/>
            </a:pPr>
            <a:r>
              <a:rPr lang="en-US" sz="2800" b="1" u="sng" dirty="0">
                <a:solidFill>
                  <a:srgbClr val="FFC000"/>
                </a:solidFill>
              </a:rPr>
              <a:t>Buffer (3 </a:t>
            </a:r>
            <a:r>
              <a:rPr lang="en-US" sz="2800" b="1" u="sng" dirty="0" err="1">
                <a:solidFill>
                  <a:srgbClr val="FFC000"/>
                </a:solidFill>
              </a:rPr>
              <a:t>mL</a:t>
            </a:r>
            <a:r>
              <a:rPr lang="en-US" sz="2800" b="1" u="sng" dirty="0">
                <a:solidFill>
                  <a:srgbClr val="FFC000"/>
                </a:solidFill>
              </a:rPr>
              <a:t>)</a:t>
            </a:r>
            <a:r>
              <a:rPr lang="en-US" sz="2800" b="1" dirty="0">
                <a:solidFill>
                  <a:srgbClr val="FFC000"/>
                </a:solidFill>
              </a:rPr>
              <a:t> </a:t>
            </a:r>
          </a:p>
          <a:p>
            <a:pPr marL="838200" lvl="1" indent="-381000" algn="l" rtl="0">
              <a:lnSpc>
                <a:spcPct val="90000"/>
              </a:lnSpc>
            </a:pPr>
            <a:r>
              <a:rPr lang="en-US" sz="2400" dirty="0">
                <a:solidFill>
                  <a:srgbClr val="FFC000"/>
                </a:solidFill>
              </a:rPr>
              <a:t>Clear colorless solution </a:t>
            </a:r>
          </a:p>
          <a:p>
            <a:pPr marL="838200" lvl="1" indent="-381000" algn="l" rtl="0">
              <a:lnSpc>
                <a:spcPct val="90000"/>
              </a:lnSpc>
            </a:pPr>
            <a:r>
              <a:rPr lang="en-US" sz="2400" dirty="0">
                <a:solidFill>
                  <a:srgbClr val="FFC000"/>
                </a:solidFill>
              </a:rPr>
              <a:t>Sodium carbonate in WFI</a:t>
            </a:r>
            <a:r>
              <a:rPr lang="en-US" dirty="0">
                <a:solidFill>
                  <a:srgbClr val="FFC000"/>
                </a:solidFill>
              </a:rPr>
              <a:t> </a:t>
            </a:r>
          </a:p>
        </p:txBody>
      </p:sp>
    </p:spTree>
  </p:cSld>
  <p:clrMapOvr>
    <a:masterClrMapping/>
  </p:clrMapOvr>
  <p:transition>
    <p:pull/>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smtClean="0">
                <a:solidFill>
                  <a:srgbClr val="FFC000"/>
                </a:solidFill>
              </a:rPr>
              <a:t>moving from bench to bedside: strategies suggested and studies planned</a:t>
            </a:r>
            <a:endParaRPr lang="en-US" sz="3600" dirty="0">
              <a:solidFill>
                <a:srgbClr val="FFC000"/>
              </a:solidFill>
            </a:endParaRPr>
          </a:p>
        </p:txBody>
      </p:sp>
      <p:sp>
        <p:nvSpPr>
          <p:cNvPr id="3" name="Content Placeholder 2"/>
          <p:cNvSpPr>
            <a:spLocks noGrp="1"/>
          </p:cNvSpPr>
          <p:nvPr>
            <p:ph idx="1"/>
          </p:nvPr>
        </p:nvSpPr>
        <p:spPr/>
        <p:txBody>
          <a:bodyPr>
            <a:normAutofit/>
          </a:bodyPr>
          <a:lstStyle/>
          <a:p>
            <a:pPr>
              <a:buNone/>
            </a:pPr>
            <a:r>
              <a:rPr lang="en-US" dirty="0" smtClean="0">
                <a:solidFill>
                  <a:srgbClr val="FFC000"/>
                </a:solidFill>
              </a:rPr>
              <a:t>Two strategies are proposed:</a:t>
            </a:r>
          </a:p>
          <a:p>
            <a:r>
              <a:rPr lang="en-US" dirty="0" smtClean="0">
                <a:solidFill>
                  <a:srgbClr val="FFC000"/>
                </a:solidFill>
              </a:rPr>
              <a:t>to prepare </a:t>
            </a:r>
            <a:r>
              <a:rPr lang="en-US" dirty="0" err="1" smtClean="0">
                <a:solidFill>
                  <a:srgbClr val="FFC000"/>
                </a:solidFill>
              </a:rPr>
              <a:t>vancomycin</a:t>
            </a:r>
            <a:r>
              <a:rPr lang="en-US" dirty="0" smtClean="0">
                <a:solidFill>
                  <a:srgbClr val="FFC000"/>
                </a:solidFill>
              </a:rPr>
              <a:t>-loaded </a:t>
            </a:r>
            <a:r>
              <a:rPr lang="en-US" dirty="0" err="1" smtClean="0">
                <a:solidFill>
                  <a:srgbClr val="FFC000"/>
                </a:solidFill>
              </a:rPr>
              <a:t>liposomes</a:t>
            </a:r>
            <a:endParaRPr lang="en-US" dirty="0" smtClean="0">
              <a:solidFill>
                <a:srgbClr val="FFC000"/>
              </a:solidFill>
            </a:endParaRPr>
          </a:p>
          <a:p>
            <a:r>
              <a:rPr lang="en-US" dirty="0" smtClean="0">
                <a:solidFill>
                  <a:srgbClr val="FFC000"/>
                </a:solidFill>
              </a:rPr>
              <a:t>Freeze dry them to allow storage beyond a few months</a:t>
            </a:r>
          </a:p>
          <a:p>
            <a:r>
              <a:rPr lang="en-US" dirty="0" smtClean="0">
                <a:solidFill>
                  <a:srgbClr val="FFC000"/>
                </a:solidFill>
              </a:rPr>
              <a:t>Reconstitute with sterile water and use the antibiotic-lock technique for indwelling catheters or apply onto urinary catheters before insertion.</a:t>
            </a:r>
          </a:p>
          <a:p>
            <a:pPr>
              <a:buNone/>
            </a:pPr>
            <a:endParaRPr lang="en-US" dirty="0" smtClean="0">
              <a:solidFill>
                <a:srgbClr val="FFC000"/>
              </a:solidFill>
            </a:endParaRPr>
          </a:p>
        </p:txBody>
      </p:sp>
      <p:sp>
        <p:nvSpPr>
          <p:cNvPr id="4" name="Oval 3"/>
          <p:cNvSpPr/>
          <p:nvPr/>
        </p:nvSpPr>
        <p:spPr>
          <a:xfrm>
            <a:off x="457200" y="1676400"/>
            <a:ext cx="838200" cy="5334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Studies required</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smtClean="0">
                <a:solidFill>
                  <a:srgbClr val="FFC000"/>
                </a:solidFill>
              </a:rPr>
              <a:t>Repeat Pharmaceutical characterization and antibacterial/ </a:t>
            </a:r>
            <a:r>
              <a:rPr lang="en-US" dirty="0" err="1" smtClean="0">
                <a:solidFill>
                  <a:srgbClr val="FFC000"/>
                </a:solidFill>
              </a:rPr>
              <a:t>antibiofilm</a:t>
            </a:r>
            <a:r>
              <a:rPr lang="en-US" dirty="0" smtClean="0">
                <a:solidFill>
                  <a:srgbClr val="FFC000"/>
                </a:solidFill>
              </a:rPr>
              <a:t> activity after reconstitution of freeze dried loaded vesicles.</a:t>
            </a:r>
          </a:p>
          <a:p>
            <a:endParaRPr lang="en-US" dirty="0" smtClean="0">
              <a:solidFill>
                <a:srgbClr val="FFC000"/>
              </a:solidFill>
            </a:endParaRPr>
          </a:p>
          <a:p>
            <a:r>
              <a:rPr lang="en-US" dirty="0" smtClean="0">
                <a:solidFill>
                  <a:srgbClr val="FFC000"/>
                </a:solidFill>
              </a:rPr>
              <a:t>Move on to an animal model.</a:t>
            </a:r>
            <a:endParaRPr lang="en-US" dirty="0">
              <a:solidFill>
                <a:srgbClr val="FFC000"/>
              </a:solidFill>
            </a:endParaRPr>
          </a:p>
        </p:txBody>
      </p:sp>
    </p:spTree>
  </p:cSld>
  <p:clrMapOvr>
    <a:masterClrMapping/>
  </p:clrMapOvr>
  <p:transition>
    <p:pull/>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Another suggestion is:</a:t>
            </a:r>
            <a:endParaRPr lang="en-US" sz="3600" dirty="0"/>
          </a:p>
        </p:txBody>
      </p:sp>
      <p:sp>
        <p:nvSpPr>
          <p:cNvPr id="3" name="Content Placeholder 2"/>
          <p:cNvSpPr>
            <a:spLocks noGrp="1"/>
          </p:cNvSpPr>
          <p:nvPr>
            <p:ph idx="1"/>
          </p:nvPr>
        </p:nvSpPr>
        <p:spPr/>
        <p:txBody>
          <a:bodyPr/>
          <a:lstStyle/>
          <a:p>
            <a:r>
              <a:rPr lang="en-US" dirty="0" smtClean="0">
                <a:solidFill>
                  <a:srgbClr val="FFC000"/>
                </a:solidFill>
              </a:rPr>
              <a:t>Prepare blank </a:t>
            </a:r>
            <a:r>
              <a:rPr lang="en-US" dirty="0" err="1" smtClean="0">
                <a:solidFill>
                  <a:srgbClr val="FFC000"/>
                </a:solidFill>
              </a:rPr>
              <a:t>liposomes</a:t>
            </a:r>
            <a:r>
              <a:rPr lang="en-US" dirty="0" smtClean="0">
                <a:solidFill>
                  <a:srgbClr val="FFC000"/>
                </a:solidFill>
              </a:rPr>
              <a:t> and store in the liquid state.</a:t>
            </a:r>
          </a:p>
          <a:p>
            <a:r>
              <a:rPr lang="en-US" dirty="0" smtClean="0">
                <a:solidFill>
                  <a:srgbClr val="FFC000"/>
                </a:solidFill>
              </a:rPr>
              <a:t>Mix with </a:t>
            </a:r>
            <a:r>
              <a:rPr lang="en-US" dirty="0" err="1" smtClean="0">
                <a:solidFill>
                  <a:srgbClr val="FFC000"/>
                </a:solidFill>
              </a:rPr>
              <a:t>vancomycin</a:t>
            </a:r>
            <a:r>
              <a:rPr lang="en-US" dirty="0" smtClean="0">
                <a:solidFill>
                  <a:srgbClr val="FFC000"/>
                </a:solidFill>
              </a:rPr>
              <a:t> vial and again use the antibiotic-lock technique for indwelling catheters or apply onto urinary catheters before insertion.    Studies required?</a:t>
            </a:r>
          </a:p>
          <a:p>
            <a:r>
              <a:rPr lang="en-US" dirty="0" smtClean="0">
                <a:solidFill>
                  <a:srgbClr val="FFC000"/>
                </a:solidFill>
              </a:rPr>
              <a:t>Determine a shelf life for the blank </a:t>
            </a:r>
            <a:r>
              <a:rPr lang="en-US" dirty="0" err="1" smtClean="0">
                <a:solidFill>
                  <a:srgbClr val="FFC000"/>
                </a:solidFill>
              </a:rPr>
              <a:t>liposomes</a:t>
            </a:r>
            <a:endParaRPr lang="en-US" dirty="0" smtClean="0">
              <a:solidFill>
                <a:srgbClr val="FFC000"/>
              </a:solidFill>
            </a:endParaRPr>
          </a:p>
          <a:p>
            <a:r>
              <a:rPr lang="en-US" dirty="0" smtClean="0">
                <a:solidFill>
                  <a:srgbClr val="FFC000"/>
                </a:solidFill>
              </a:rPr>
              <a:t>Retest in an animal model </a:t>
            </a:r>
          </a:p>
          <a:p>
            <a:endParaRPr lang="en-US" dirty="0"/>
          </a:p>
        </p:txBody>
      </p:sp>
      <p:sp>
        <p:nvSpPr>
          <p:cNvPr id="4" name="Oval 3"/>
          <p:cNvSpPr/>
          <p:nvPr/>
        </p:nvSpPr>
        <p:spPr>
          <a:xfrm>
            <a:off x="2209800" y="1524000"/>
            <a:ext cx="1066800" cy="762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733800" y="4038600"/>
            <a:ext cx="3276600" cy="762000"/>
          </a:xfrm>
          <a:prstGeom prst="ellipse">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FFC000"/>
                </a:solidFill>
              </a:rPr>
              <a:t>Our study group</a:t>
            </a:r>
            <a:endParaRPr lang="en-US" sz="3600" dirty="0">
              <a:solidFill>
                <a:srgbClr val="FFC000"/>
              </a:solidFill>
            </a:endParaRPr>
          </a:p>
        </p:txBody>
      </p:sp>
      <p:sp>
        <p:nvSpPr>
          <p:cNvPr id="3" name="Content Placeholder 2"/>
          <p:cNvSpPr>
            <a:spLocks noGrp="1"/>
          </p:cNvSpPr>
          <p:nvPr>
            <p:ph idx="1"/>
          </p:nvPr>
        </p:nvSpPr>
        <p:spPr/>
        <p:txBody>
          <a:bodyPr/>
          <a:lstStyle/>
          <a:p>
            <a:r>
              <a:rPr lang="en-US" dirty="0" err="1" smtClean="0">
                <a:solidFill>
                  <a:srgbClr val="FFC000"/>
                </a:solidFill>
              </a:rPr>
              <a:t>Labiba</a:t>
            </a:r>
            <a:r>
              <a:rPr lang="en-US" dirty="0" smtClean="0">
                <a:solidFill>
                  <a:srgbClr val="FFC000"/>
                </a:solidFill>
              </a:rPr>
              <a:t> </a:t>
            </a:r>
            <a:r>
              <a:rPr lang="en-US" dirty="0" err="1" smtClean="0">
                <a:solidFill>
                  <a:srgbClr val="FFC000"/>
                </a:solidFill>
              </a:rPr>
              <a:t>Elkhordagui</a:t>
            </a:r>
            <a:r>
              <a:rPr lang="en-US" dirty="0" smtClean="0">
                <a:solidFill>
                  <a:srgbClr val="FFC000"/>
                </a:solidFill>
              </a:rPr>
              <a:t>, </a:t>
            </a:r>
          </a:p>
          <a:p>
            <a:r>
              <a:rPr lang="en-US" dirty="0" err="1" smtClean="0">
                <a:solidFill>
                  <a:srgbClr val="FFC000"/>
                </a:solidFill>
              </a:rPr>
              <a:t>Mervat</a:t>
            </a:r>
            <a:r>
              <a:rPr lang="en-US" dirty="0" smtClean="0">
                <a:solidFill>
                  <a:srgbClr val="FFC000"/>
                </a:solidFill>
              </a:rPr>
              <a:t> </a:t>
            </a:r>
            <a:r>
              <a:rPr lang="en-US" dirty="0" err="1" smtClean="0">
                <a:solidFill>
                  <a:srgbClr val="FFC000"/>
                </a:solidFill>
              </a:rPr>
              <a:t>Kassem</a:t>
            </a:r>
            <a:r>
              <a:rPr lang="en-US" dirty="0" smtClean="0">
                <a:solidFill>
                  <a:srgbClr val="FFC000"/>
                </a:solidFill>
              </a:rPr>
              <a:t>, </a:t>
            </a:r>
          </a:p>
          <a:p>
            <a:r>
              <a:rPr lang="en-US" dirty="0" err="1" smtClean="0">
                <a:solidFill>
                  <a:srgbClr val="FFC000"/>
                </a:solidFill>
              </a:rPr>
              <a:t>Alyaa</a:t>
            </a:r>
            <a:r>
              <a:rPr lang="en-US" dirty="0" smtClean="0">
                <a:solidFill>
                  <a:srgbClr val="FFC000"/>
                </a:solidFill>
              </a:rPr>
              <a:t> Ramadan, </a:t>
            </a:r>
          </a:p>
          <a:p>
            <a:r>
              <a:rPr lang="en-US" dirty="0" err="1" smtClean="0">
                <a:solidFill>
                  <a:srgbClr val="FFC000"/>
                </a:solidFill>
              </a:rPr>
              <a:t>Heba</a:t>
            </a:r>
            <a:r>
              <a:rPr lang="en-US" dirty="0" smtClean="0">
                <a:solidFill>
                  <a:srgbClr val="FFC000"/>
                </a:solidFill>
              </a:rPr>
              <a:t> </a:t>
            </a:r>
            <a:r>
              <a:rPr lang="en-US" dirty="0" err="1" smtClean="0">
                <a:solidFill>
                  <a:srgbClr val="FFC000"/>
                </a:solidFill>
              </a:rPr>
              <a:t>Barakat</a:t>
            </a:r>
            <a:r>
              <a:rPr lang="en-US" dirty="0" smtClean="0">
                <a:solidFill>
                  <a:srgbClr val="FFC000"/>
                </a:solidFill>
              </a:rPr>
              <a:t>, </a:t>
            </a:r>
          </a:p>
          <a:p>
            <a:r>
              <a:rPr lang="en-US" dirty="0" err="1" smtClean="0">
                <a:solidFill>
                  <a:srgbClr val="FFC000"/>
                </a:solidFill>
              </a:rPr>
              <a:t>Amr</a:t>
            </a:r>
            <a:r>
              <a:rPr lang="en-US" dirty="0" smtClean="0">
                <a:solidFill>
                  <a:srgbClr val="FFC000"/>
                </a:solidFill>
              </a:rPr>
              <a:t> </a:t>
            </a:r>
            <a:r>
              <a:rPr lang="en-US" dirty="0" err="1" smtClean="0">
                <a:solidFill>
                  <a:srgbClr val="FFC000"/>
                </a:solidFill>
              </a:rPr>
              <a:t>Elhusseiny</a:t>
            </a:r>
            <a:r>
              <a:rPr lang="en-US" dirty="0" smtClean="0">
                <a:solidFill>
                  <a:srgbClr val="FFC000"/>
                </a:solidFill>
              </a:rPr>
              <a:t> </a:t>
            </a:r>
          </a:p>
          <a:p>
            <a:endParaRPr lang="en-US" dirty="0" smtClean="0">
              <a:solidFill>
                <a:srgbClr val="FFC000"/>
              </a:solidFill>
            </a:endParaRPr>
          </a:p>
          <a:p>
            <a:pPr algn="ctr"/>
            <a:r>
              <a:rPr lang="en-US" dirty="0" smtClean="0">
                <a:solidFill>
                  <a:srgbClr val="FFC000"/>
                </a:solidFill>
              </a:rPr>
              <a:t>Thank you all</a:t>
            </a:r>
            <a:endParaRPr lang="en-US" dirty="0">
              <a:solidFill>
                <a:srgbClr val="FFC000"/>
              </a:solidFill>
            </a:endParaRPr>
          </a:p>
        </p:txBody>
      </p:sp>
    </p:spTree>
  </p:cSld>
  <p:clrMapOvr>
    <a:masterClrMapping/>
  </p:clrMapOvr>
  <p:transition>
    <p:pull/>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853</TotalTime>
  <Words>1541</Words>
  <Application>Microsoft Office PowerPoint</Application>
  <PresentationFormat>On-screen Show (4:3)</PresentationFormat>
  <Paragraphs>153</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Challenges facing liposomal delivery of vancomycin for combating bacterial biofilm on abiotic surfaces </vt:lpstr>
      <vt:lpstr>Slide 2</vt:lpstr>
      <vt:lpstr>In this talk, </vt:lpstr>
      <vt:lpstr>Focusing on            and Aiming to</vt:lpstr>
      <vt:lpstr>Vancomycin</vt:lpstr>
      <vt:lpstr>Strategies for combating bacterial biofilms</vt:lpstr>
      <vt:lpstr>Our data suggest a dual role for vancomycin in vesicles</vt:lpstr>
      <vt:lpstr>Slide 8</vt:lpstr>
      <vt:lpstr>Slide 9</vt:lpstr>
      <vt:lpstr>Lipid vesicles as carriers</vt:lpstr>
      <vt:lpstr>Titles of published articles…..</vt:lpstr>
      <vt:lpstr>More articles</vt:lpstr>
      <vt:lpstr>Other carriers</vt:lpstr>
      <vt:lpstr>Other antibiotics have also been studied</vt:lpstr>
      <vt:lpstr>Other startegies</vt:lpstr>
      <vt:lpstr>Strategies have also been proposed  </vt:lpstr>
      <vt:lpstr>Back to our work: ….….</vt:lpstr>
      <vt:lpstr>The second system studied….</vt:lpstr>
      <vt:lpstr>Study methodology in both systems</vt:lpstr>
      <vt:lpstr>Challenges and lessons learnt</vt:lpstr>
      <vt:lpstr>Liposome system</vt:lpstr>
      <vt:lpstr>Quoting a reported statement:</vt:lpstr>
      <vt:lpstr>Slide 23</vt:lpstr>
      <vt:lpstr>Data from this report</vt:lpstr>
      <vt:lpstr>Slide 25</vt:lpstr>
      <vt:lpstr>Microbiological characterization</vt:lpstr>
      <vt:lpstr>Main microbiological results of our work</vt:lpstr>
      <vt:lpstr>Slide 28</vt:lpstr>
      <vt:lpstr>Another study design was also used: Biofilm growth inhibition study design….</vt:lpstr>
      <vt:lpstr>We studied this issue with the niosome system as follows:</vt:lpstr>
      <vt:lpstr>Slide 31</vt:lpstr>
      <vt:lpstr>Slide 32</vt:lpstr>
      <vt:lpstr>Pretreatment study design</vt:lpstr>
      <vt:lpstr>Slide 34</vt:lpstr>
      <vt:lpstr>What about empty vesicles?</vt:lpstr>
      <vt:lpstr>Biofilm-inhibiting effect of empty liposomes: Biofilm grown on catheter segments</vt:lpstr>
      <vt:lpstr>Biofilm-inhibiting effect of loaded liposomes: Biofilm grown on catheter segments</vt:lpstr>
      <vt:lpstr>Biofilm-inhibiting effect of empty niosomes: Biofilm grown on microtiter plates</vt:lpstr>
      <vt:lpstr>What about a physical mixture between empty vesicles and the drug?</vt:lpstr>
      <vt:lpstr>Slide 40</vt:lpstr>
      <vt:lpstr>Is it feasible to suggest a mixture of empty liposomes with vancomycin</vt:lpstr>
      <vt:lpstr>Myocet®  </vt:lpstr>
      <vt:lpstr>moving from bench to bedside: strategies suggested and studies planned</vt:lpstr>
      <vt:lpstr>Studies required</vt:lpstr>
      <vt:lpstr>Another suggestion is:</vt:lpstr>
      <vt:lpstr>Our study group</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system_xp</dc:creator>
  <cp:lastModifiedBy>system_xp</cp:lastModifiedBy>
  <cp:revision>145</cp:revision>
  <dcterms:created xsi:type="dcterms:W3CDTF">2015-02-06T11:05:03Z</dcterms:created>
  <dcterms:modified xsi:type="dcterms:W3CDTF">2015-03-08T15:56:03Z</dcterms:modified>
</cp:coreProperties>
</file>