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tiff" ContentType="image/tif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 id="2147483684" r:id="rId3"/>
  </p:sldMasterIdLst>
  <p:notesMasterIdLst>
    <p:notesMasterId r:id="rId23"/>
  </p:notesMasterIdLst>
  <p:sldIdLst>
    <p:sldId id="257" r:id="rId4"/>
    <p:sldId id="301" r:id="rId5"/>
    <p:sldId id="287" r:id="rId6"/>
    <p:sldId id="264" r:id="rId7"/>
    <p:sldId id="291" r:id="rId8"/>
    <p:sldId id="290" r:id="rId9"/>
    <p:sldId id="295" r:id="rId10"/>
    <p:sldId id="296" r:id="rId11"/>
    <p:sldId id="302" r:id="rId12"/>
    <p:sldId id="293" r:id="rId13"/>
    <p:sldId id="294" r:id="rId14"/>
    <p:sldId id="298" r:id="rId15"/>
    <p:sldId id="300" r:id="rId16"/>
    <p:sldId id="297" r:id="rId17"/>
    <p:sldId id="270" r:id="rId18"/>
    <p:sldId id="282" r:id="rId19"/>
    <p:sldId id="285" r:id="rId20"/>
    <p:sldId id="289" r:id="rId21"/>
    <p:sldId id="26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p:clrMru>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935" autoAdjust="0"/>
  </p:normalViewPr>
  <p:slideViewPr>
    <p:cSldViewPr>
      <p:cViewPr varScale="1">
        <p:scale>
          <a:sx n="63" d="100"/>
          <a:sy n="63" d="100"/>
        </p:scale>
        <p:origin x="-147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PravinKumarPaul\Pravin-2013\D-jan-2013\4D-QSAR-Enzyme-enginerring\LQTA-PLOS\sub1-sub2-R\R-analysis\DATA-ANALYSIS\triples\triples-result-analysis-30-April\alltraintreip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autoTitleDeleted val="1"/>
    <c:plotArea>
      <c:layout>
        <c:manualLayout>
          <c:layoutTarget val="inner"/>
          <c:xMode val="edge"/>
          <c:yMode val="edge"/>
          <c:x val="0.25921714697296322"/>
          <c:y val="7.2965127223896253E-2"/>
          <c:w val="0.6946455795107801"/>
          <c:h val="0.57186940978963186"/>
        </c:manualLayout>
      </c:layout>
      <c:barChart>
        <c:barDir val="col"/>
        <c:grouping val="clustered"/>
        <c:ser>
          <c:idx val="0"/>
          <c:order val="0"/>
          <c:tx>
            <c:strRef>
              <c:f>analysis!$CK$4</c:f>
              <c:strCache>
                <c:ptCount val="1"/>
                <c:pt idx="0">
                  <c:v>Pred</c:v>
                </c:pt>
              </c:strCache>
            </c:strRef>
          </c:tx>
          <c:errBars>
            <c:errBarType val="both"/>
            <c:errValType val="cust"/>
            <c:plus>
              <c:numRef>
                <c:f>analysis!$CL$6:$CQ$6</c:f>
                <c:numCache>
                  <c:formatCode>General</c:formatCode>
                  <c:ptCount val="6"/>
                  <c:pt idx="0">
                    <c:v>3.5017598929976059</c:v>
                  </c:pt>
                  <c:pt idx="1">
                    <c:v>2.1832656179159202</c:v>
                  </c:pt>
                  <c:pt idx="2">
                    <c:v>2.9574293685785675</c:v>
                  </c:pt>
                  <c:pt idx="3">
                    <c:v>2.2488815571188412</c:v>
                  </c:pt>
                  <c:pt idx="4">
                    <c:v>0.83777641399160063</c:v>
                  </c:pt>
                  <c:pt idx="5">
                    <c:v>1.8170279312923141</c:v>
                  </c:pt>
                </c:numCache>
              </c:numRef>
            </c:plus>
            <c:minus>
              <c:numRef>
                <c:f>analysis!$CL$6:$CQ$6</c:f>
                <c:numCache>
                  <c:formatCode>General</c:formatCode>
                  <c:ptCount val="6"/>
                  <c:pt idx="0">
                    <c:v>3.5017598929976059</c:v>
                  </c:pt>
                  <c:pt idx="1">
                    <c:v>2.1832656179159202</c:v>
                  </c:pt>
                  <c:pt idx="2">
                    <c:v>2.9574293685785675</c:v>
                  </c:pt>
                  <c:pt idx="3">
                    <c:v>2.2488815571188412</c:v>
                  </c:pt>
                  <c:pt idx="4">
                    <c:v>0.83777641399160063</c:v>
                  </c:pt>
                  <c:pt idx="5">
                    <c:v>1.8170279312923141</c:v>
                  </c:pt>
                </c:numCache>
              </c:numRef>
            </c:minus>
          </c:errBars>
          <c:cat>
            <c:strRef>
              <c:f>analysis!$CL$3:$CQ$3</c:f>
              <c:strCache>
                <c:ptCount val="6"/>
                <c:pt idx="0">
                  <c:v>K</c:v>
                </c:pt>
                <c:pt idx="1">
                  <c:v>D</c:v>
                </c:pt>
                <c:pt idx="2">
                  <c:v>C</c:v>
                </c:pt>
                <c:pt idx="3">
                  <c:v>I</c:v>
                </c:pt>
                <c:pt idx="4">
                  <c:v>J</c:v>
                </c:pt>
                <c:pt idx="5">
                  <c:v>G</c:v>
                </c:pt>
              </c:strCache>
            </c:strRef>
          </c:cat>
          <c:val>
            <c:numRef>
              <c:f>analysis!$CL$4:$CQ$4</c:f>
              <c:numCache>
                <c:formatCode>General</c:formatCode>
                <c:ptCount val="6"/>
                <c:pt idx="0">
                  <c:v>54.431985700285225</c:v>
                </c:pt>
                <c:pt idx="1">
                  <c:v>36.904666746687724</c:v>
                </c:pt>
                <c:pt idx="2">
                  <c:v>46.92809410046614</c:v>
                </c:pt>
                <c:pt idx="3">
                  <c:v>79.571667737001789</c:v>
                </c:pt>
                <c:pt idx="4">
                  <c:v>93.046487133843357</c:v>
                </c:pt>
                <c:pt idx="5">
                  <c:v>110.07646128661158</c:v>
                </c:pt>
              </c:numCache>
            </c:numRef>
          </c:val>
        </c:ser>
        <c:ser>
          <c:idx val="1"/>
          <c:order val="1"/>
          <c:tx>
            <c:strRef>
              <c:f>analysis!$CK$5</c:f>
              <c:strCache>
                <c:ptCount val="1"/>
                <c:pt idx="0">
                  <c:v>Exp</c:v>
                </c:pt>
              </c:strCache>
            </c:strRef>
          </c:tx>
          <c:errBars>
            <c:errBarType val="both"/>
            <c:errValType val="cust"/>
            <c:plus>
              <c:numRef>
                <c:f>analysis!$CL$7:$CQ$7</c:f>
                <c:numCache>
                  <c:formatCode>General</c:formatCode>
                  <c:ptCount val="6"/>
                  <c:pt idx="0">
                    <c:v>1.5</c:v>
                  </c:pt>
                  <c:pt idx="1">
                    <c:v>1.8</c:v>
                  </c:pt>
                  <c:pt idx="2">
                    <c:v>3.4</c:v>
                  </c:pt>
                  <c:pt idx="3">
                    <c:v>2.9</c:v>
                  </c:pt>
                  <c:pt idx="4">
                    <c:v>4.7</c:v>
                  </c:pt>
                  <c:pt idx="5">
                    <c:v>9</c:v>
                  </c:pt>
                </c:numCache>
              </c:numRef>
            </c:plus>
            <c:minus>
              <c:numRef>
                <c:f>analysis!$CL$7:$CQ$7</c:f>
                <c:numCache>
                  <c:formatCode>General</c:formatCode>
                  <c:ptCount val="6"/>
                  <c:pt idx="0">
                    <c:v>1.5</c:v>
                  </c:pt>
                  <c:pt idx="1">
                    <c:v>1.8</c:v>
                  </c:pt>
                  <c:pt idx="2">
                    <c:v>3.4</c:v>
                  </c:pt>
                  <c:pt idx="3">
                    <c:v>2.9</c:v>
                  </c:pt>
                  <c:pt idx="4">
                    <c:v>4.7</c:v>
                  </c:pt>
                  <c:pt idx="5">
                    <c:v>9</c:v>
                  </c:pt>
                </c:numCache>
              </c:numRef>
            </c:minus>
          </c:errBars>
          <c:cat>
            <c:strRef>
              <c:f>analysis!$CL$3:$CQ$3</c:f>
              <c:strCache>
                <c:ptCount val="6"/>
                <c:pt idx="0">
                  <c:v>K</c:v>
                </c:pt>
                <c:pt idx="1">
                  <c:v>D</c:v>
                </c:pt>
                <c:pt idx="2">
                  <c:v>C</c:v>
                </c:pt>
                <c:pt idx="3">
                  <c:v>I</c:v>
                </c:pt>
                <c:pt idx="4">
                  <c:v>J</c:v>
                </c:pt>
                <c:pt idx="5">
                  <c:v>G</c:v>
                </c:pt>
              </c:strCache>
            </c:strRef>
          </c:cat>
          <c:val>
            <c:numRef>
              <c:f>analysis!$CL$5:$CQ$5</c:f>
              <c:numCache>
                <c:formatCode>General</c:formatCode>
                <c:ptCount val="6"/>
                <c:pt idx="0">
                  <c:v>26.7</c:v>
                </c:pt>
                <c:pt idx="1">
                  <c:v>30</c:v>
                </c:pt>
                <c:pt idx="2">
                  <c:v>71.2</c:v>
                </c:pt>
                <c:pt idx="3">
                  <c:v>98</c:v>
                </c:pt>
                <c:pt idx="4">
                  <c:v>114.2</c:v>
                </c:pt>
                <c:pt idx="5">
                  <c:v>117</c:v>
                </c:pt>
              </c:numCache>
            </c:numRef>
          </c:val>
        </c:ser>
        <c:axId val="82139392"/>
        <c:axId val="82145664"/>
      </c:barChart>
      <c:catAx>
        <c:axId val="82139392"/>
        <c:scaling>
          <c:orientation val="minMax"/>
        </c:scaling>
        <c:axPos val="b"/>
        <c:title>
          <c:tx>
            <c:rich>
              <a:bodyPr/>
              <a:lstStyle/>
              <a:p>
                <a:pPr>
                  <a:defRPr/>
                </a:pPr>
                <a:r>
                  <a:rPr lang="en-US" dirty="0"/>
                  <a:t>Mutations</a:t>
                </a:r>
              </a:p>
            </c:rich>
          </c:tx>
          <c:layout/>
        </c:title>
        <c:tickLblPos val="nextTo"/>
        <c:crossAx val="82145664"/>
        <c:crosses val="autoZero"/>
        <c:auto val="1"/>
        <c:lblAlgn val="ctr"/>
        <c:lblOffset val="100"/>
      </c:catAx>
      <c:valAx>
        <c:axId val="82145664"/>
        <c:scaling>
          <c:orientation val="minMax"/>
        </c:scaling>
        <c:axPos val="l"/>
        <c:majorGridlines/>
        <c:title>
          <c:tx>
            <c:rich>
              <a:bodyPr rot="-5400000" vert="horz"/>
              <a:lstStyle/>
              <a:p>
                <a:pPr>
                  <a:defRPr/>
                </a:pPr>
                <a:r>
                  <a:rPr lang="en-IN" dirty="0" err="1"/>
                  <a:t>Kcat</a:t>
                </a:r>
                <a:r>
                  <a:rPr lang="en-IN" dirty="0"/>
                  <a:t> Value</a:t>
                </a:r>
              </a:p>
            </c:rich>
          </c:tx>
          <c:layout/>
        </c:title>
        <c:numFmt formatCode="General" sourceLinked="1"/>
        <c:tickLblPos val="nextTo"/>
        <c:crossAx val="82139392"/>
        <c:crosses val="autoZero"/>
        <c:crossBetween val="between"/>
      </c:valAx>
    </c:plotArea>
    <c:legend>
      <c:legendPos val="r"/>
      <c:layout>
        <c:manualLayout>
          <c:xMode val="edge"/>
          <c:yMode val="edge"/>
          <c:x val="6.9020434757157648E-2"/>
          <c:y val="0.68834562113663122"/>
          <c:w val="0.17542929787813513"/>
          <c:h val="0.23633128702873291"/>
        </c:manualLayout>
      </c:layout>
    </c:legend>
    <c:plotVisOnly val="1"/>
  </c:chart>
  <c:txPr>
    <a:bodyPr/>
    <a:lstStyle/>
    <a:p>
      <a:pPr>
        <a:defRPr sz="12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A536F7-22CC-4612-B7C8-24CBB597A571}" type="datetimeFigureOut">
              <a:rPr lang="en-US" smtClean="0"/>
              <a:pPr/>
              <a:t>10/28/2014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C6436D-6774-4A7C-94F6-D2E872FBC1D9}"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Dissimilar sequences that yield similar structural characteristics in comparison to wild type without any changes in the conformation. </a:t>
            </a:r>
          </a:p>
          <a:p>
            <a:pPr algn="just"/>
            <a:r>
              <a:rPr lang="en-US" sz="1200" dirty="0" smtClean="0"/>
              <a:t>Major changes lead to useless changes in the functional properties of an enzyme.</a:t>
            </a:r>
          </a:p>
        </p:txBody>
      </p:sp>
      <p:sp>
        <p:nvSpPr>
          <p:cNvPr id="4" name="Slide Number Placeholder 3"/>
          <p:cNvSpPr>
            <a:spLocks noGrp="1"/>
          </p:cNvSpPr>
          <p:nvPr>
            <p:ph type="sldNum" sz="quarter" idx="10"/>
          </p:nvPr>
        </p:nvSpPr>
        <p:spPr/>
        <p:txBody>
          <a:bodyPr/>
          <a:lstStyle/>
          <a:p>
            <a:fld id="{98C6436D-6774-4A7C-94F6-D2E872FBC1D9}" type="slidenum">
              <a:rPr lang="en-IN" smtClean="0"/>
              <a:pPr/>
              <a:t>4</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pPr>
              <a:defRPr/>
            </a:pPr>
            <a:fld id="{0C0EE4B4-B9C5-4BB3-A38F-385BF0FBF50E}" type="slidenum">
              <a:rPr lang="en-US" smtClean="0"/>
              <a:pPr>
                <a:defRPr/>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sz="800" dirty="0"/>
          </a:p>
        </p:txBody>
      </p:sp>
      <p:sp>
        <p:nvSpPr>
          <p:cNvPr id="4" name="Slide Number Placeholder 3"/>
          <p:cNvSpPr>
            <a:spLocks noGrp="1"/>
          </p:cNvSpPr>
          <p:nvPr>
            <p:ph type="sldNum" sz="quarter" idx="10"/>
          </p:nvPr>
        </p:nvSpPr>
        <p:spPr/>
        <p:txBody>
          <a:bodyPr/>
          <a:lstStyle/>
          <a:p>
            <a:pPr>
              <a:defRPr/>
            </a:pPr>
            <a:fld id="{0C0EE4B4-B9C5-4BB3-A38F-385BF0FBF50E}" type="slidenum">
              <a:rPr lang="en-US" smtClean="0"/>
              <a:pPr>
                <a:defRPr/>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98C6436D-6774-4A7C-94F6-D2E872FBC1D9}" type="slidenum">
              <a:rPr lang="en-IN" smtClean="0"/>
              <a:pPr/>
              <a:t>8</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8C6436D-6774-4A7C-94F6-D2E872FBC1D9}" type="slidenum">
              <a:rPr lang="en-IN" smtClean="0"/>
              <a:pPr/>
              <a:t>9</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IN" sz="1800" dirty="0" smtClean="0"/>
              <a:t>The latest generation of “</a:t>
            </a:r>
            <a:r>
              <a:rPr lang="en-IN" sz="1800" i="1" dirty="0" err="1" smtClean="0"/>
              <a:t>biobetters</a:t>
            </a:r>
            <a:r>
              <a:rPr lang="en-IN" sz="1800" dirty="0" smtClean="0"/>
              <a:t>” which are engineered to be more effective than branded biologics are hitting the market before </a:t>
            </a:r>
            <a:r>
              <a:rPr lang="en-IN" sz="1800" dirty="0" err="1" smtClean="0"/>
              <a:t>biosimilars</a:t>
            </a:r>
            <a:r>
              <a:rPr lang="en-IN" sz="1800" dirty="0" smtClean="0"/>
              <a:t> and could make development of the latter pointless, an expert has said.</a:t>
            </a:r>
          </a:p>
          <a:p>
            <a:r>
              <a:rPr lang="en-IN" sz="1800" dirty="0" err="1" smtClean="0"/>
              <a:t>Biobetters</a:t>
            </a:r>
            <a:r>
              <a:rPr lang="en-IN" sz="1800" dirty="0" smtClean="0"/>
              <a:t> are enhanced or ‘better’ versions of </a:t>
            </a:r>
            <a:r>
              <a:rPr lang="en-IN" sz="1800" dirty="0" err="1" smtClean="0"/>
              <a:t>biosimilars</a:t>
            </a:r>
            <a:r>
              <a:rPr lang="en-IN" sz="1800" dirty="0" smtClean="0"/>
              <a:t>, or the innovator drugs.</a:t>
            </a:r>
          </a:p>
          <a:p>
            <a:r>
              <a:rPr lang="en-IN" sz="1800" dirty="0" smtClean="0"/>
              <a:t>The therapeutic molecule (from the innovator drug or </a:t>
            </a:r>
            <a:r>
              <a:rPr lang="en-IN" sz="1800" dirty="0" err="1" smtClean="0"/>
              <a:t>biosimilar</a:t>
            </a:r>
            <a:r>
              <a:rPr lang="en-IN" sz="1800" dirty="0" smtClean="0"/>
              <a:t>) is modified using platform technologies to create a biological product with superior characteristics. These could be greater efficacy, varied mode of delivery, reduced toxicity, longer product half-life, etc. Compared to </a:t>
            </a:r>
            <a:r>
              <a:rPr lang="en-IN" sz="1800" dirty="0" err="1" smtClean="0"/>
              <a:t>biosimilars</a:t>
            </a:r>
            <a:r>
              <a:rPr lang="en-IN" sz="1800" dirty="0" smtClean="0"/>
              <a:t> for the same indication, they offer significant treatment gains for patients.</a:t>
            </a:r>
          </a:p>
          <a:p>
            <a:pPr>
              <a:lnSpc>
                <a:spcPct val="80000"/>
              </a:lnSpc>
            </a:pPr>
            <a:r>
              <a:rPr lang="en-US" sz="1800" b="1" dirty="0" err="1" smtClean="0"/>
              <a:t>Biobetters</a:t>
            </a:r>
            <a:r>
              <a:rPr lang="en-US" sz="1800" dirty="0" smtClean="0"/>
              <a:t>: engineered versions of prototype products to enhance PK or other product characteristics</a:t>
            </a:r>
          </a:p>
          <a:p>
            <a:pPr lvl="2">
              <a:lnSpc>
                <a:spcPct val="80000"/>
              </a:lnSpc>
            </a:pPr>
            <a:r>
              <a:rPr lang="en-US" sz="1200" dirty="0" smtClean="0"/>
              <a:t>Enhanced PK/PD: </a:t>
            </a:r>
            <a:r>
              <a:rPr lang="en-US" sz="1200" dirty="0" err="1" smtClean="0"/>
              <a:t>pegylation</a:t>
            </a:r>
            <a:r>
              <a:rPr lang="en-US" sz="1200" dirty="0" smtClean="0"/>
              <a:t>, </a:t>
            </a:r>
            <a:r>
              <a:rPr lang="en-US" sz="1200" dirty="0" err="1" smtClean="0"/>
              <a:t>hyperglycosylation</a:t>
            </a:r>
            <a:endParaRPr lang="en-US" sz="1200" dirty="0" smtClean="0"/>
          </a:p>
          <a:p>
            <a:pPr lvl="2">
              <a:lnSpc>
                <a:spcPct val="80000"/>
              </a:lnSpc>
            </a:pPr>
            <a:r>
              <a:rPr lang="en-US" sz="1200" dirty="0" smtClean="0"/>
              <a:t>Enhanced substrate binding: site directed mutagenesis (</a:t>
            </a:r>
            <a:r>
              <a:rPr lang="en-US" sz="1200" dirty="0" err="1" smtClean="0"/>
              <a:t>eg</a:t>
            </a:r>
            <a:r>
              <a:rPr lang="en-US" sz="1200" dirty="0" smtClean="0"/>
              <a:t> enhanced fibrin specificity)</a:t>
            </a:r>
          </a:p>
          <a:p>
            <a:pPr lvl="2">
              <a:lnSpc>
                <a:spcPct val="80000"/>
              </a:lnSpc>
            </a:pPr>
            <a:r>
              <a:rPr lang="en-US" sz="1200" dirty="0" smtClean="0"/>
              <a:t>Enhanced cellular targeting : use of receptor specific </a:t>
            </a:r>
            <a:r>
              <a:rPr lang="en-US" sz="1200" dirty="0" err="1" smtClean="0"/>
              <a:t>ligands</a:t>
            </a:r>
            <a:r>
              <a:rPr lang="en-US" sz="1200" dirty="0" smtClean="0"/>
              <a:t> or </a:t>
            </a:r>
            <a:r>
              <a:rPr lang="en-US" sz="1200" dirty="0" err="1" smtClean="0"/>
              <a:t>glycoform</a:t>
            </a:r>
            <a:r>
              <a:rPr lang="en-US" sz="1200" dirty="0" smtClean="0"/>
              <a:t> engineering for improved uptake in target cells</a:t>
            </a:r>
          </a:p>
          <a:p>
            <a:endParaRPr lang="en-IN" dirty="0"/>
          </a:p>
        </p:txBody>
      </p:sp>
      <p:sp>
        <p:nvSpPr>
          <p:cNvPr id="4" name="Slide Number Placeholder 3"/>
          <p:cNvSpPr>
            <a:spLocks noGrp="1"/>
          </p:cNvSpPr>
          <p:nvPr>
            <p:ph type="sldNum" sz="quarter" idx="10"/>
          </p:nvPr>
        </p:nvSpPr>
        <p:spPr/>
        <p:txBody>
          <a:bodyPr/>
          <a:lstStyle/>
          <a:p>
            <a:fld id="{98C6436D-6774-4A7C-94F6-D2E872FBC1D9}" type="slidenum">
              <a:rPr lang="en-IN" smtClean="0"/>
              <a:pPr/>
              <a:t>12</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p:txBody>
          <a:bodyPr/>
          <a:lstStyle/>
          <a:p>
            <a:pPr>
              <a:defRPr/>
            </a:pPr>
            <a:fld id="{AB26EBB0-91C8-453F-97E3-CE572FC0FF09}" type="slidenum">
              <a:rPr lang="en-US" smtClean="0"/>
              <a:pPr>
                <a:defRPr/>
              </a:pPr>
              <a:t>15</a:t>
            </a:fld>
            <a:endParaRPr lang="en-US" smtClean="0"/>
          </a:p>
        </p:txBody>
      </p:sp>
      <p:sp>
        <p:nvSpPr>
          <p:cNvPr id="34819" name="Rectangle 2"/>
          <p:cNvSpPr>
            <a:spLocks noGrp="1" noRot="1" noChangeAspect="1" noChangeArrowheads="1" noTextEdit="1"/>
          </p:cNvSpPr>
          <p:nvPr>
            <p:ph type="sldImg"/>
          </p:nvPr>
        </p:nvSpPr>
        <p:spPr>
          <a:xfrm>
            <a:off x="1144588" y="685800"/>
            <a:ext cx="4572000" cy="3429000"/>
          </a:xfrm>
          <a:ln/>
        </p:spPr>
      </p:sp>
      <p:sp>
        <p:nvSpPr>
          <p:cNvPr id="34820" name="Rectangle 3"/>
          <p:cNvSpPr>
            <a:spLocks noGrp="1" noChangeArrowheads="1"/>
          </p:cNvSpPr>
          <p:nvPr>
            <p:ph type="body" idx="1"/>
          </p:nvPr>
        </p:nvSpPr>
        <p:spPr>
          <a:xfrm>
            <a:off x="914400" y="4343400"/>
            <a:ext cx="5029200" cy="4114800"/>
          </a:xfrm>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33" descr="master06_image00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1032" descr="logo"/>
          <p:cNvPicPr>
            <a:picLocks noChangeAspect="1" noChangeArrowheads="1"/>
          </p:cNvPicPr>
          <p:nvPr/>
        </p:nvPicPr>
        <p:blipFill>
          <a:blip r:embed="rId3" cstate="print"/>
          <a:srcRect/>
          <a:stretch>
            <a:fillRect/>
          </a:stretch>
        </p:blipFill>
        <p:spPr bwMode="auto">
          <a:xfrm>
            <a:off x="2082800" y="1917700"/>
            <a:ext cx="1493838" cy="1258888"/>
          </a:xfrm>
          <a:prstGeom prst="rect">
            <a:avLst/>
          </a:prstGeom>
          <a:noFill/>
          <a:ln w="9525">
            <a:noFill/>
            <a:miter lim="800000"/>
            <a:headEnd/>
            <a:tailEnd/>
          </a:ln>
        </p:spPr>
      </p:pic>
      <p:sp>
        <p:nvSpPr>
          <p:cNvPr id="3075" name="Rectangle 1027"/>
          <p:cNvSpPr>
            <a:spLocks noGrp="1" noChangeArrowheads="1"/>
          </p:cNvSpPr>
          <p:nvPr>
            <p:ph type="ctrTitle"/>
          </p:nvPr>
        </p:nvSpPr>
        <p:spPr>
          <a:xfrm>
            <a:off x="4038600" y="2057400"/>
            <a:ext cx="4876800" cy="1143000"/>
          </a:xfrm>
        </p:spPr>
        <p:txBody>
          <a:bodyPr/>
          <a:lstStyle>
            <a:lvl1pPr>
              <a:defRPr>
                <a:solidFill>
                  <a:schemeClr val="tx1"/>
                </a:solidFill>
              </a:defRPr>
            </a:lvl1pPr>
          </a:lstStyle>
          <a:p>
            <a:r>
              <a:rPr lang="en-US" smtClean="0"/>
              <a:t>Click to edit Master title style</a:t>
            </a:r>
            <a:endParaRPr lang="en-US"/>
          </a:p>
        </p:txBody>
      </p:sp>
      <p:sp>
        <p:nvSpPr>
          <p:cNvPr id="3076" name="Rectangle 1028"/>
          <p:cNvSpPr>
            <a:spLocks noGrp="1" noChangeArrowheads="1"/>
          </p:cNvSpPr>
          <p:nvPr>
            <p:ph type="subTitle" idx="1"/>
          </p:nvPr>
        </p:nvSpPr>
        <p:spPr>
          <a:xfrm>
            <a:off x="4267200" y="3429000"/>
            <a:ext cx="4267200" cy="1752600"/>
          </a:xfrm>
        </p:spPr>
        <p:txBody>
          <a:bodyPr/>
          <a:lstStyle>
            <a:lvl1pPr marL="0" indent="0" algn="ctr">
              <a:buFontTx/>
              <a:buNone/>
              <a:defRPr/>
            </a:lvl1pPr>
          </a:lstStyle>
          <a:p>
            <a:r>
              <a:rPr lang="en-US" smtClean="0"/>
              <a:t>Click to edit Master subtitle style</a:t>
            </a:r>
            <a:endParaRPr lang="en-US"/>
          </a:p>
        </p:txBody>
      </p:sp>
      <p:sp>
        <p:nvSpPr>
          <p:cNvPr id="6" name="Rectangle 1030"/>
          <p:cNvSpPr>
            <a:spLocks noGrp="1" noChangeArrowheads="1"/>
          </p:cNvSpPr>
          <p:nvPr>
            <p:ph type="ftr" sz="quarter" idx="10"/>
          </p:nvPr>
        </p:nvSpPr>
        <p:spPr>
          <a:xfrm>
            <a:off x="3124200" y="6248400"/>
            <a:ext cx="2895600" cy="457200"/>
          </a:xfrm>
        </p:spPr>
        <p:txBody>
          <a:bodyPr/>
          <a:lstStyle>
            <a:lvl1pPr>
              <a:defRPr>
                <a:latin typeface="Times New Roman" pitchFamily="18" charset="0"/>
              </a:defRPr>
            </a:lvl1pPr>
          </a:lstStyle>
          <a:p>
            <a:r>
              <a:rPr lang="en-IN" smtClean="0"/>
              <a:t>www.polyclonebio.com</a:t>
            </a:r>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4B080525-66E4-4C2C-8671-F9519E8C2286}" type="datetime1">
              <a:rPr lang="en-US" smtClean="0"/>
              <a:pPr/>
              <a:t>10/28/2014</a:t>
            </a:fld>
            <a:endParaRPr lang="en-IN"/>
          </a:p>
        </p:txBody>
      </p:sp>
      <p:sp>
        <p:nvSpPr>
          <p:cNvPr id="5"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6"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98A0C14D-21A1-40CC-99B7-CE74C672EF76}" type="datetime1">
              <a:rPr lang="en-US" smtClean="0"/>
              <a:pPr/>
              <a:t>10/28/2014</a:t>
            </a:fld>
            <a:endParaRPr lang="en-IN"/>
          </a:p>
        </p:txBody>
      </p:sp>
      <p:sp>
        <p:nvSpPr>
          <p:cNvPr id="5"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6"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4A64251-9473-4237-9907-F2809C133EC0}" type="datetime1">
              <a:rPr lang="en-US" smtClean="0"/>
              <a:pPr/>
              <a:t>10/28/2014</a:t>
            </a:fld>
            <a:endParaRPr lang="en-IN"/>
          </a:p>
        </p:txBody>
      </p:sp>
      <p:sp>
        <p:nvSpPr>
          <p:cNvPr id="6"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7"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52905EB4-A306-4BBE-9B5C-7D967C808CA6}" type="datetime1">
              <a:rPr lang="en-US" smtClean="0"/>
              <a:pPr/>
              <a:t>10/28/2014</a:t>
            </a:fld>
            <a:endParaRPr lang="en-IN"/>
          </a:p>
        </p:txBody>
      </p:sp>
      <p:sp>
        <p:nvSpPr>
          <p:cNvPr id="8"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9"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42B02170-A051-4E3B-89D6-402EBC670A5B}" type="datetime1">
              <a:rPr lang="en-US" smtClean="0"/>
              <a:pPr/>
              <a:t>10/28/2014</a:t>
            </a:fld>
            <a:endParaRPr lang="en-IN"/>
          </a:p>
        </p:txBody>
      </p:sp>
      <p:sp>
        <p:nvSpPr>
          <p:cNvPr id="4"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5"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6D18455F-4676-455A-ACCC-68132B18777A}" type="datetime1">
              <a:rPr lang="en-US" smtClean="0"/>
              <a:pPr/>
              <a:t>10/28/2014</a:t>
            </a:fld>
            <a:endParaRPr lang="en-IN"/>
          </a:p>
        </p:txBody>
      </p:sp>
      <p:sp>
        <p:nvSpPr>
          <p:cNvPr id="3"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4"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6CB6EE5-9DCE-472A-A8CB-A09A2A999484}" type="datetime1">
              <a:rPr lang="en-US" smtClean="0"/>
              <a:pPr/>
              <a:t>10/28/2014</a:t>
            </a:fld>
            <a:endParaRPr lang="en-IN"/>
          </a:p>
        </p:txBody>
      </p:sp>
      <p:sp>
        <p:nvSpPr>
          <p:cNvPr id="6"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7"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E52AC2C1-B0FC-4188-8C02-4EFA2A341813}" type="datetime1">
              <a:rPr lang="en-US" smtClean="0"/>
              <a:pPr/>
              <a:t>10/28/2014</a:t>
            </a:fld>
            <a:endParaRPr lang="en-IN"/>
          </a:p>
        </p:txBody>
      </p:sp>
      <p:sp>
        <p:nvSpPr>
          <p:cNvPr id="6"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7"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6225E858-A697-4107-8DB7-4A4A39F5345F}" type="datetime1">
              <a:rPr lang="en-US" smtClean="0"/>
              <a:pPr/>
              <a:t>10/28/2014</a:t>
            </a:fld>
            <a:endParaRPr lang="en-IN"/>
          </a:p>
        </p:txBody>
      </p:sp>
      <p:sp>
        <p:nvSpPr>
          <p:cNvPr id="5"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6"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2250" y="0"/>
            <a:ext cx="19621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7340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FA2204A4-4DA7-41C1-AA54-1E186BFBD92C}" type="datetime1">
              <a:rPr lang="en-US" smtClean="0"/>
              <a:pPr/>
              <a:t>10/28/2014</a:t>
            </a:fld>
            <a:endParaRPr lang="en-IN"/>
          </a:p>
        </p:txBody>
      </p:sp>
      <p:sp>
        <p:nvSpPr>
          <p:cNvPr id="5" name="Rectangle 5"/>
          <p:cNvSpPr>
            <a:spLocks noGrp="1" noChangeArrowheads="1"/>
          </p:cNvSpPr>
          <p:nvPr>
            <p:ph type="ftr" sz="quarter" idx="11"/>
          </p:nvPr>
        </p:nvSpPr>
        <p:spPr>
          <a:ln/>
        </p:spPr>
        <p:txBody>
          <a:bodyPr/>
          <a:lstStyle>
            <a:lvl1pPr>
              <a:defRPr/>
            </a:lvl1pPr>
          </a:lstStyle>
          <a:p>
            <a:r>
              <a:rPr lang="en-IN" smtClean="0"/>
              <a:t>www.polyclonebio.com</a:t>
            </a:r>
            <a:endParaRPr lang="en-IN"/>
          </a:p>
        </p:txBody>
      </p:sp>
      <p:sp>
        <p:nvSpPr>
          <p:cNvPr id="6" name="Rectangle 6"/>
          <p:cNvSpPr>
            <a:spLocks noGrp="1" noChangeArrowheads="1"/>
          </p:cNvSpPr>
          <p:nvPr>
            <p:ph type="sldNum" sz="quarter" idx="12"/>
          </p:nvPr>
        </p:nvSpPr>
        <p:spPr>
          <a:ln/>
        </p:spPr>
        <p:txBody>
          <a:bodyPr/>
          <a:lstStyle>
            <a:lvl1pPr>
              <a:defRPr/>
            </a:lvl1pPr>
          </a:lstStyle>
          <a:p>
            <a:fld id="{6432EFA3-2443-41FA-8CE0-871DEF8E2D62}"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26289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6289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2250" y="0"/>
            <a:ext cx="1962150" cy="6743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734050" cy="6743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30"/>
          <p:cNvSpPr>
            <a:spLocks noGrp="1" noChangeArrowheads="1"/>
          </p:cNvSpPr>
          <p:nvPr>
            <p:ph type="ftr" sz="quarter" idx="10"/>
          </p:nvPr>
        </p:nvSpPr>
        <p:spPr>
          <a:ln/>
        </p:spPr>
        <p:txBody>
          <a:bodyPr/>
          <a:lstStyle>
            <a:lvl1pPr>
              <a:defRPr/>
            </a:lvl1pPr>
          </a:lstStyle>
          <a:p>
            <a:pPr>
              <a:defRPr/>
            </a:pPr>
            <a:r>
              <a:rPr lang="en-US" smtClean="0"/>
              <a:t>www.polyclonebio.com</a:t>
            </a:r>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89ADC3D-396B-4063-9DFD-CDAAEFB05124}" type="datetime1">
              <a:rPr lang="en-US" smtClean="0"/>
              <a:pPr>
                <a:defRPr/>
              </a:pPr>
              <a:t>10/28/2014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609CF5-3F38-41D1-BC4F-37A6247CA24F}"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31AA1A0-8B36-4B91-83D9-352EB9BF5D7F}" type="datetime1">
              <a:rPr lang="en-US" smtClean="0"/>
              <a:pPr>
                <a:defRPr/>
              </a:pPr>
              <a:t>10/28/2014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A12F3B1-E378-44E9-B1E6-C4B944680153}"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3493277-EACB-4979-AA43-8B327C44FDFC}" type="datetime1">
              <a:rPr lang="en-US" smtClean="0"/>
              <a:pPr>
                <a:defRPr/>
              </a:pPr>
              <a:t>10/28/2014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A0223D3-8421-4008-BF7F-688B4E49A284}"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466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668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94E1EEDA-1B04-409B-A393-8E0D4F74ABB0}" type="datetime1">
              <a:rPr lang="en-US" smtClean="0"/>
              <a:pPr>
                <a:defRPr/>
              </a:pPr>
              <a:t>10/28/2014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E3105F-BE99-4B8C-9300-EDCBFAA7AC79}"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F2FFB700-A0DF-43BA-B9FD-B2BA3F887065}" type="datetime1">
              <a:rPr lang="en-US" smtClean="0"/>
              <a:pPr>
                <a:defRPr/>
              </a:pPr>
              <a:t>10/28/2014</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B1BA539-8529-45BF-8BF5-D31F42F817D3}"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EDFCF091-6738-4E7E-9B2C-87FA86C9FB37}" type="datetime1">
              <a:rPr lang="en-US" smtClean="0"/>
              <a:pPr>
                <a:defRPr/>
              </a:pPr>
              <a:t>10/28/2014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042D58A-A2BF-4ECF-9CFB-BF517C0A712A}"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AE4CDDD-453A-45A7-B129-C206F311848F}" type="datetime1">
              <a:rPr lang="en-US" smtClean="0"/>
              <a:pPr>
                <a:defRPr/>
              </a:pPr>
              <a:t>10/28/2014</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9A9BC94-6131-414F-B90A-D08ED1FD487D}"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690386A9-83FE-42B5-B1D6-96BA163E8B5C}" type="datetime1">
              <a:rPr lang="en-US" smtClean="0"/>
              <a:pPr>
                <a:defRPr/>
              </a:pPr>
              <a:t>10/28/2014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4C6DF51-FB4D-4E49-A290-9F1386B42A43}"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9D4F63FA-494F-422D-BB76-E7A37D3FA18B}" type="datetime1">
              <a:rPr lang="en-US" smtClean="0"/>
              <a:pPr>
                <a:defRPr/>
              </a:pPr>
              <a:t>10/28/2014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EF16982-82C3-4CD4-8800-0FD6068D4AB9}"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155AF3FB-D0A6-48D5-AA14-E33A464918DB}" type="datetime1">
              <a:rPr lang="en-US" smtClean="0"/>
              <a:pPr>
                <a:defRPr/>
              </a:pPr>
              <a:t>10/28/2014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B52E90-0411-4098-A0E1-E392B5D258DB}"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2250" y="0"/>
            <a:ext cx="1962150" cy="55816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734050" cy="55816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97E5A8F-AF26-428E-916E-498DA5424ACA}" type="datetime1">
              <a:rPr lang="en-US" smtClean="0"/>
              <a:pPr>
                <a:defRPr/>
              </a:pPr>
              <a:t>10/28/2014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www.polyclonebio.com</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D0E075-F0C2-4493-96F7-7F6E4D0FF788}" type="slidenum">
              <a:rPr lang="en-US"/>
              <a:pPr>
                <a:defRPr/>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8" descr="sub-main-blu-col"/>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7620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762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ClrTx/>
              <a:buFontTx/>
              <a:buNone/>
              <a:defRPr sz="1400">
                <a:solidFill>
                  <a:schemeClr val="bg1"/>
                </a:solidFill>
                <a:latin typeface="Times New Roman" pitchFamily="18" charset="0"/>
              </a:defRPr>
            </a:lvl1pPr>
          </a:lstStyle>
          <a:p>
            <a:fld id="{29462911-F656-42A6-B573-E001CB91602C}" type="datetime1">
              <a:rPr lang="en-US" smtClean="0"/>
              <a:pPr/>
              <a:t>10/28/2014</a:t>
            </a:fld>
            <a:endParaRPr lang="en-IN"/>
          </a:p>
        </p:txBody>
      </p:sp>
      <p:sp>
        <p:nvSpPr>
          <p:cNvPr id="1029" name="Rectangle 5"/>
          <p:cNvSpPr>
            <a:spLocks noGrp="1" noChangeArrowheads="1"/>
          </p:cNvSpPr>
          <p:nvPr>
            <p:ph type="ftr" sz="quarter" idx="3"/>
          </p:nvPr>
        </p:nvSpPr>
        <p:spPr bwMode="auto">
          <a:xfrm>
            <a:off x="3124200" y="65532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FontTx/>
              <a:buNone/>
              <a:defRPr sz="1400">
                <a:solidFill>
                  <a:schemeClr val="bg1"/>
                </a:solidFill>
                <a:latin typeface="Tahoma" pitchFamily="34" charset="0"/>
              </a:defRPr>
            </a:lvl1pPr>
          </a:lstStyle>
          <a:p>
            <a:r>
              <a:rPr lang="en-IN" smtClean="0"/>
              <a:t>www.polyclonebio.com</a:t>
            </a:r>
            <a:endParaRPr lang="en-IN"/>
          </a:p>
        </p:txBody>
      </p:sp>
      <p:sp>
        <p:nvSpPr>
          <p:cNvPr id="1030" name="Rectangle 6"/>
          <p:cNvSpPr>
            <a:spLocks noGrp="1" noChangeArrowheads="1"/>
          </p:cNvSpPr>
          <p:nvPr>
            <p:ph type="sldNum" sz="quarter" idx="4"/>
          </p:nvPr>
        </p:nvSpPr>
        <p:spPr bwMode="auto">
          <a:xfrm>
            <a:off x="70866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FontTx/>
              <a:buNone/>
              <a:defRPr sz="1400">
                <a:solidFill>
                  <a:schemeClr val="bg1"/>
                </a:solidFill>
                <a:latin typeface="Times New Roman" pitchFamily="18" charset="0"/>
              </a:defRPr>
            </a:lvl1pPr>
          </a:lstStyle>
          <a:p>
            <a:fld id="{6432EFA3-2443-41FA-8CE0-871DEF8E2D62}" type="slidenum">
              <a:rPr lang="en-IN" smtClean="0"/>
              <a:pPr/>
              <a:t>‹#›</a:t>
            </a:fld>
            <a:endParaRPr lang="en-IN"/>
          </a:p>
        </p:txBody>
      </p:sp>
      <p:pic>
        <p:nvPicPr>
          <p:cNvPr id="1032" name="Picture 9" descr="logo"/>
          <p:cNvPicPr>
            <a:picLocks noChangeAspect="1" noChangeArrowheads="1"/>
          </p:cNvPicPr>
          <p:nvPr/>
        </p:nvPicPr>
        <p:blipFill>
          <a:blip r:embed="rId14" cstate="print"/>
          <a:srcRect/>
          <a:stretch>
            <a:fillRect/>
          </a:stretch>
        </p:blipFill>
        <p:spPr bwMode="auto">
          <a:xfrm>
            <a:off x="0" y="5502275"/>
            <a:ext cx="1009650" cy="850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fontAlgn="base" hangingPunct="1">
        <a:spcBef>
          <a:spcPct val="0"/>
        </a:spcBef>
        <a:spcAft>
          <a:spcPct val="0"/>
        </a:spcAft>
        <a:defRPr sz="2800" b="1">
          <a:solidFill>
            <a:schemeClr val="bg1"/>
          </a:solidFill>
          <a:latin typeface="+mj-lt"/>
          <a:ea typeface="+mj-ea"/>
          <a:cs typeface="+mj-cs"/>
        </a:defRPr>
      </a:lvl1pPr>
      <a:lvl2pPr algn="ctr" rtl="0" eaLnBrk="1" fontAlgn="base" hangingPunct="1">
        <a:spcBef>
          <a:spcPct val="0"/>
        </a:spcBef>
        <a:spcAft>
          <a:spcPct val="0"/>
        </a:spcAft>
        <a:defRPr sz="2800" b="1">
          <a:solidFill>
            <a:schemeClr val="bg1"/>
          </a:solidFill>
          <a:latin typeface="Arial" charset="0"/>
        </a:defRPr>
      </a:lvl2pPr>
      <a:lvl3pPr algn="ctr" rtl="0" eaLnBrk="1" fontAlgn="base" hangingPunct="1">
        <a:spcBef>
          <a:spcPct val="0"/>
        </a:spcBef>
        <a:spcAft>
          <a:spcPct val="0"/>
        </a:spcAft>
        <a:defRPr sz="2800" b="1">
          <a:solidFill>
            <a:schemeClr val="bg1"/>
          </a:solidFill>
          <a:latin typeface="Arial" charset="0"/>
        </a:defRPr>
      </a:lvl3pPr>
      <a:lvl4pPr algn="ctr" rtl="0" eaLnBrk="1" fontAlgn="base" hangingPunct="1">
        <a:spcBef>
          <a:spcPct val="0"/>
        </a:spcBef>
        <a:spcAft>
          <a:spcPct val="0"/>
        </a:spcAft>
        <a:defRPr sz="2800" b="1">
          <a:solidFill>
            <a:schemeClr val="bg1"/>
          </a:solidFill>
          <a:latin typeface="Arial" charset="0"/>
        </a:defRPr>
      </a:lvl4pPr>
      <a:lvl5pPr algn="ctr" rtl="0" eaLnBrk="1" fontAlgn="base" hangingPunct="1">
        <a:spcBef>
          <a:spcPct val="0"/>
        </a:spcBef>
        <a:spcAft>
          <a:spcPct val="0"/>
        </a:spcAft>
        <a:defRPr sz="2800" b="1">
          <a:solidFill>
            <a:schemeClr val="bg1"/>
          </a:solidFill>
          <a:latin typeface="Arial" charset="0"/>
        </a:defRPr>
      </a:lvl5pPr>
      <a:lvl6pPr marL="457200" algn="ctr" rtl="0" eaLnBrk="1" fontAlgn="base" hangingPunct="1">
        <a:spcBef>
          <a:spcPct val="0"/>
        </a:spcBef>
        <a:spcAft>
          <a:spcPct val="0"/>
        </a:spcAft>
        <a:defRPr sz="3200">
          <a:solidFill>
            <a:schemeClr val="bg1"/>
          </a:solidFill>
          <a:latin typeface="Arial" charset="0"/>
        </a:defRPr>
      </a:lvl6pPr>
      <a:lvl7pPr marL="914400" algn="ctr" rtl="0" eaLnBrk="1" fontAlgn="base" hangingPunct="1">
        <a:spcBef>
          <a:spcPct val="0"/>
        </a:spcBef>
        <a:spcAft>
          <a:spcPct val="0"/>
        </a:spcAft>
        <a:defRPr sz="3200">
          <a:solidFill>
            <a:schemeClr val="bg1"/>
          </a:solidFill>
          <a:latin typeface="Arial" charset="0"/>
        </a:defRPr>
      </a:lvl7pPr>
      <a:lvl8pPr marL="1371600" algn="ctr" rtl="0" eaLnBrk="1" fontAlgn="base" hangingPunct="1">
        <a:spcBef>
          <a:spcPct val="0"/>
        </a:spcBef>
        <a:spcAft>
          <a:spcPct val="0"/>
        </a:spcAft>
        <a:defRPr sz="3200">
          <a:solidFill>
            <a:schemeClr val="bg1"/>
          </a:solidFill>
          <a:latin typeface="Arial" charset="0"/>
        </a:defRPr>
      </a:lvl8pPr>
      <a:lvl9pPr marL="1828800" algn="ctr" rtl="0" eaLnBrk="1" fontAlgn="base" hangingPunct="1">
        <a:spcBef>
          <a:spcPct val="0"/>
        </a:spcBef>
        <a:spcAft>
          <a:spcPct val="0"/>
        </a:spcAft>
        <a:defRPr sz="3200">
          <a:solidFill>
            <a:schemeClr val="bg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033" descr="master06_image004"/>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pic>
        <p:nvPicPr>
          <p:cNvPr id="1027" name="Picture 1032" descr="logo"/>
          <p:cNvPicPr>
            <a:picLocks noChangeAspect="1" noChangeArrowheads="1"/>
          </p:cNvPicPr>
          <p:nvPr/>
        </p:nvPicPr>
        <p:blipFill>
          <a:blip r:embed="rId14" cstate="print"/>
          <a:srcRect/>
          <a:stretch>
            <a:fillRect/>
          </a:stretch>
        </p:blipFill>
        <p:spPr bwMode="auto">
          <a:xfrm>
            <a:off x="2082800" y="1917700"/>
            <a:ext cx="1493838" cy="1258888"/>
          </a:xfrm>
          <a:prstGeom prst="rect">
            <a:avLst/>
          </a:prstGeom>
          <a:noFill/>
          <a:ln w="9525">
            <a:noFill/>
            <a:miter lim="800000"/>
            <a:headEnd/>
            <a:tailEnd/>
          </a:ln>
        </p:spPr>
      </p:pic>
      <p:sp>
        <p:nvSpPr>
          <p:cNvPr id="1028" name="Rectangle 2"/>
          <p:cNvSpPr>
            <a:spLocks noGrp="1" noChangeArrowheads="1"/>
          </p:cNvSpPr>
          <p:nvPr>
            <p:ph type="title"/>
          </p:nvPr>
        </p:nvSpPr>
        <p:spPr bwMode="auto">
          <a:xfrm>
            <a:off x="7620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9" name="Rectangle 3"/>
          <p:cNvSpPr>
            <a:spLocks noGrp="1" noChangeArrowheads="1"/>
          </p:cNvSpPr>
          <p:nvPr>
            <p:ph type="body" idx="1"/>
          </p:nvPr>
        </p:nvSpPr>
        <p:spPr bwMode="auto">
          <a:xfrm>
            <a:off x="685800" y="26289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Rectangle 1030"/>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ctr">
              <a:defRPr sz="1400">
                <a:solidFill>
                  <a:schemeClr val="bg1"/>
                </a:solidFill>
                <a:latin typeface="Times New Roman" pitchFamily="18" charset="0"/>
                <a:cs typeface="+mn-cs"/>
              </a:defRPr>
            </a:lvl1pPr>
          </a:lstStyle>
          <a:p>
            <a:pPr>
              <a:defRPr/>
            </a:pPr>
            <a:r>
              <a:rPr lang="en-US" smtClean="0"/>
              <a:t>www.polyclonebio.com</a:t>
            </a: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rtl="0" eaLnBrk="1" fontAlgn="base" hangingPunct="1">
        <a:spcBef>
          <a:spcPct val="0"/>
        </a:spcBef>
        <a:spcAft>
          <a:spcPct val="0"/>
        </a:spcAft>
        <a:defRPr sz="3200">
          <a:solidFill>
            <a:schemeClr val="bg1"/>
          </a:solidFill>
          <a:latin typeface="+mj-lt"/>
          <a:ea typeface="+mj-ea"/>
          <a:cs typeface="+mj-cs"/>
        </a:defRPr>
      </a:lvl1pPr>
      <a:lvl2pPr algn="ctr" rtl="0" eaLnBrk="1" fontAlgn="base" hangingPunct="1">
        <a:spcBef>
          <a:spcPct val="0"/>
        </a:spcBef>
        <a:spcAft>
          <a:spcPct val="0"/>
        </a:spcAft>
        <a:defRPr sz="3200">
          <a:solidFill>
            <a:schemeClr val="bg1"/>
          </a:solidFill>
          <a:latin typeface="Arial" charset="0"/>
        </a:defRPr>
      </a:lvl2pPr>
      <a:lvl3pPr algn="ctr" rtl="0" eaLnBrk="1" fontAlgn="base" hangingPunct="1">
        <a:spcBef>
          <a:spcPct val="0"/>
        </a:spcBef>
        <a:spcAft>
          <a:spcPct val="0"/>
        </a:spcAft>
        <a:defRPr sz="3200">
          <a:solidFill>
            <a:schemeClr val="bg1"/>
          </a:solidFill>
          <a:latin typeface="Arial" charset="0"/>
        </a:defRPr>
      </a:lvl3pPr>
      <a:lvl4pPr algn="ctr" rtl="0" eaLnBrk="1" fontAlgn="base" hangingPunct="1">
        <a:spcBef>
          <a:spcPct val="0"/>
        </a:spcBef>
        <a:spcAft>
          <a:spcPct val="0"/>
        </a:spcAft>
        <a:defRPr sz="3200">
          <a:solidFill>
            <a:schemeClr val="bg1"/>
          </a:solidFill>
          <a:latin typeface="Arial" charset="0"/>
        </a:defRPr>
      </a:lvl4pPr>
      <a:lvl5pPr algn="ctr" rtl="0" eaLnBrk="1" fontAlgn="base" hangingPunct="1">
        <a:spcBef>
          <a:spcPct val="0"/>
        </a:spcBef>
        <a:spcAft>
          <a:spcPct val="0"/>
        </a:spcAft>
        <a:defRPr sz="3200">
          <a:solidFill>
            <a:schemeClr val="bg1"/>
          </a:solidFill>
          <a:latin typeface="Arial" charset="0"/>
        </a:defRPr>
      </a:lvl5pPr>
      <a:lvl6pPr marL="457200" algn="ctr" rtl="0" eaLnBrk="1" fontAlgn="base" hangingPunct="1">
        <a:spcBef>
          <a:spcPct val="0"/>
        </a:spcBef>
        <a:spcAft>
          <a:spcPct val="0"/>
        </a:spcAft>
        <a:defRPr sz="3200">
          <a:solidFill>
            <a:schemeClr val="bg1"/>
          </a:solidFill>
          <a:latin typeface="Arial" charset="0"/>
        </a:defRPr>
      </a:lvl6pPr>
      <a:lvl7pPr marL="914400" algn="ctr" rtl="0" eaLnBrk="1" fontAlgn="base" hangingPunct="1">
        <a:spcBef>
          <a:spcPct val="0"/>
        </a:spcBef>
        <a:spcAft>
          <a:spcPct val="0"/>
        </a:spcAft>
        <a:defRPr sz="3200">
          <a:solidFill>
            <a:schemeClr val="bg1"/>
          </a:solidFill>
          <a:latin typeface="Arial" charset="0"/>
        </a:defRPr>
      </a:lvl7pPr>
      <a:lvl8pPr marL="1371600" algn="ctr" rtl="0" eaLnBrk="1" fontAlgn="base" hangingPunct="1">
        <a:spcBef>
          <a:spcPct val="0"/>
        </a:spcBef>
        <a:spcAft>
          <a:spcPct val="0"/>
        </a:spcAft>
        <a:defRPr sz="3200">
          <a:solidFill>
            <a:schemeClr val="bg1"/>
          </a:solidFill>
          <a:latin typeface="Arial" charset="0"/>
        </a:defRPr>
      </a:lvl8pPr>
      <a:lvl9pPr marL="1828800" algn="ctr" rtl="0" eaLnBrk="1" fontAlgn="base" hangingPunct="1">
        <a:spcBef>
          <a:spcPct val="0"/>
        </a:spcBef>
        <a:spcAft>
          <a:spcPct val="0"/>
        </a:spcAft>
        <a:defRPr sz="3200">
          <a:solidFill>
            <a:schemeClr val="bg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8" descr="sub-main-blu-col"/>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2051" name="Rectangle 2"/>
          <p:cNvSpPr>
            <a:spLocks noGrp="1" noChangeArrowheads="1"/>
          </p:cNvSpPr>
          <p:nvPr>
            <p:ph type="title"/>
          </p:nvPr>
        </p:nvSpPr>
        <p:spPr bwMode="auto">
          <a:xfrm>
            <a:off x="7620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685800" y="146685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62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ClrTx/>
              <a:buFontTx/>
              <a:buNone/>
              <a:defRPr sz="1400">
                <a:solidFill>
                  <a:schemeClr val="bg1"/>
                </a:solidFill>
                <a:latin typeface="Times New Roman" pitchFamily="18" charset="0"/>
                <a:cs typeface="+mn-cs"/>
              </a:defRPr>
            </a:lvl1pPr>
          </a:lstStyle>
          <a:p>
            <a:pPr>
              <a:defRPr/>
            </a:pPr>
            <a:fld id="{68954F92-6C8A-4DFF-9416-F9C583795F8B}" type="datetime1">
              <a:rPr lang="en-US" smtClean="0"/>
              <a:pPr>
                <a:defRPr/>
              </a:pPr>
              <a:t>10/28/2014</a:t>
            </a:fld>
            <a:endParaRPr lang="en-US"/>
          </a:p>
        </p:txBody>
      </p:sp>
      <p:sp>
        <p:nvSpPr>
          <p:cNvPr id="1029" name="Rectangle 5"/>
          <p:cNvSpPr>
            <a:spLocks noGrp="1" noChangeArrowheads="1"/>
          </p:cNvSpPr>
          <p:nvPr>
            <p:ph type="ftr" sz="quarter" idx="3"/>
          </p:nvPr>
        </p:nvSpPr>
        <p:spPr bwMode="auto">
          <a:xfrm>
            <a:off x="3124200" y="65532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lnSpc>
                <a:spcPct val="100000"/>
              </a:lnSpc>
              <a:spcBef>
                <a:spcPct val="0"/>
              </a:spcBef>
              <a:buClrTx/>
              <a:buFontTx/>
              <a:buNone/>
              <a:defRPr sz="1400">
                <a:solidFill>
                  <a:schemeClr val="bg1"/>
                </a:solidFill>
                <a:latin typeface="Tahoma" pitchFamily="34" charset="0"/>
                <a:cs typeface="+mn-cs"/>
              </a:defRPr>
            </a:lvl1pPr>
          </a:lstStyle>
          <a:p>
            <a:pPr>
              <a:defRPr/>
            </a:pPr>
            <a:r>
              <a:rPr lang="en-US" smtClean="0"/>
              <a:t>www.polyclonebio.com</a:t>
            </a:r>
            <a:endParaRPr lang="en-US"/>
          </a:p>
        </p:txBody>
      </p:sp>
      <p:sp>
        <p:nvSpPr>
          <p:cNvPr id="1030" name="Rectangle 6"/>
          <p:cNvSpPr>
            <a:spLocks noGrp="1" noChangeArrowheads="1"/>
          </p:cNvSpPr>
          <p:nvPr>
            <p:ph type="sldNum" sz="quarter" idx="4"/>
          </p:nvPr>
        </p:nvSpPr>
        <p:spPr bwMode="auto">
          <a:xfrm>
            <a:off x="7086600" y="65532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FontTx/>
              <a:buNone/>
              <a:defRPr sz="1400">
                <a:solidFill>
                  <a:schemeClr val="bg1"/>
                </a:solidFill>
                <a:latin typeface="Times New Roman" pitchFamily="18" charset="0"/>
                <a:cs typeface="+mn-cs"/>
              </a:defRPr>
            </a:lvl1pPr>
          </a:lstStyle>
          <a:p>
            <a:pPr>
              <a:defRPr/>
            </a:pPr>
            <a:fld id="{5EC32BD9-AEEB-426D-9B5C-6CA7C9ECED2C}" type="slidenum">
              <a:rPr lang="en-US"/>
              <a:pPr>
                <a:defRPr/>
              </a:pPr>
              <a:t>‹#›</a:t>
            </a:fld>
            <a:endParaRPr lang="en-US"/>
          </a:p>
        </p:txBody>
      </p:sp>
      <p:pic>
        <p:nvPicPr>
          <p:cNvPr id="2056" name="Picture 9" descr="logo"/>
          <p:cNvPicPr>
            <a:picLocks noChangeAspect="1" noChangeArrowheads="1"/>
          </p:cNvPicPr>
          <p:nvPr/>
        </p:nvPicPr>
        <p:blipFill>
          <a:blip r:embed="rId14" cstate="print"/>
          <a:srcRect/>
          <a:stretch>
            <a:fillRect/>
          </a:stretch>
        </p:blipFill>
        <p:spPr bwMode="auto">
          <a:xfrm>
            <a:off x="0" y="5502275"/>
            <a:ext cx="1009650" cy="8509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dt="0"/>
  <p:txStyles>
    <p:titleStyle>
      <a:lvl1pPr algn="ctr" rtl="0" eaLnBrk="1" fontAlgn="base" hangingPunct="1">
        <a:spcBef>
          <a:spcPct val="0"/>
        </a:spcBef>
        <a:spcAft>
          <a:spcPct val="0"/>
        </a:spcAft>
        <a:defRPr sz="2800" b="1">
          <a:solidFill>
            <a:schemeClr val="bg1"/>
          </a:solidFill>
          <a:latin typeface="+mj-lt"/>
          <a:ea typeface="+mj-ea"/>
          <a:cs typeface="+mj-cs"/>
        </a:defRPr>
      </a:lvl1pPr>
      <a:lvl2pPr algn="ctr" rtl="0" eaLnBrk="1" fontAlgn="base" hangingPunct="1">
        <a:spcBef>
          <a:spcPct val="0"/>
        </a:spcBef>
        <a:spcAft>
          <a:spcPct val="0"/>
        </a:spcAft>
        <a:defRPr sz="2800" b="1">
          <a:solidFill>
            <a:schemeClr val="bg1"/>
          </a:solidFill>
          <a:latin typeface="Arial" charset="0"/>
        </a:defRPr>
      </a:lvl2pPr>
      <a:lvl3pPr algn="ctr" rtl="0" eaLnBrk="1" fontAlgn="base" hangingPunct="1">
        <a:spcBef>
          <a:spcPct val="0"/>
        </a:spcBef>
        <a:spcAft>
          <a:spcPct val="0"/>
        </a:spcAft>
        <a:defRPr sz="2800" b="1">
          <a:solidFill>
            <a:schemeClr val="bg1"/>
          </a:solidFill>
          <a:latin typeface="Arial" charset="0"/>
        </a:defRPr>
      </a:lvl3pPr>
      <a:lvl4pPr algn="ctr" rtl="0" eaLnBrk="1" fontAlgn="base" hangingPunct="1">
        <a:spcBef>
          <a:spcPct val="0"/>
        </a:spcBef>
        <a:spcAft>
          <a:spcPct val="0"/>
        </a:spcAft>
        <a:defRPr sz="2800" b="1">
          <a:solidFill>
            <a:schemeClr val="bg1"/>
          </a:solidFill>
          <a:latin typeface="Arial" charset="0"/>
        </a:defRPr>
      </a:lvl4pPr>
      <a:lvl5pPr algn="ctr" rtl="0" eaLnBrk="1" fontAlgn="base" hangingPunct="1">
        <a:spcBef>
          <a:spcPct val="0"/>
        </a:spcBef>
        <a:spcAft>
          <a:spcPct val="0"/>
        </a:spcAft>
        <a:defRPr sz="2800" b="1">
          <a:solidFill>
            <a:schemeClr val="bg1"/>
          </a:solidFill>
          <a:latin typeface="Arial" charset="0"/>
        </a:defRPr>
      </a:lvl5pPr>
      <a:lvl6pPr marL="457200" algn="ctr" rtl="0" eaLnBrk="1" fontAlgn="base" hangingPunct="1">
        <a:spcBef>
          <a:spcPct val="0"/>
        </a:spcBef>
        <a:spcAft>
          <a:spcPct val="0"/>
        </a:spcAft>
        <a:defRPr sz="2800" b="1">
          <a:solidFill>
            <a:schemeClr val="bg1"/>
          </a:solidFill>
          <a:latin typeface="Arial" charset="0"/>
        </a:defRPr>
      </a:lvl6pPr>
      <a:lvl7pPr marL="914400" algn="ctr" rtl="0" eaLnBrk="1" fontAlgn="base" hangingPunct="1">
        <a:spcBef>
          <a:spcPct val="0"/>
        </a:spcBef>
        <a:spcAft>
          <a:spcPct val="0"/>
        </a:spcAft>
        <a:defRPr sz="2800" b="1">
          <a:solidFill>
            <a:schemeClr val="bg1"/>
          </a:solidFill>
          <a:latin typeface="Arial" charset="0"/>
        </a:defRPr>
      </a:lvl7pPr>
      <a:lvl8pPr marL="1371600" algn="ctr" rtl="0" eaLnBrk="1" fontAlgn="base" hangingPunct="1">
        <a:spcBef>
          <a:spcPct val="0"/>
        </a:spcBef>
        <a:spcAft>
          <a:spcPct val="0"/>
        </a:spcAft>
        <a:defRPr sz="2800" b="1">
          <a:solidFill>
            <a:schemeClr val="bg1"/>
          </a:solidFill>
          <a:latin typeface="Arial" charset="0"/>
        </a:defRPr>
      </a:lvl8pPr>
      <a:lvl9pPr marL="1828800" algn="ctr" rtl="0" eaLnBrk="1" fontAlgn="base" hangingPunct="1">
        <a:spcBef>
          <a:spcPct val="0"/>
        </a:spcBef>
        <a:spcAft>
          <a:spcPct val="0"/>
        </a:spcAft>
        <a:defRPr sz="2800" b="1">
          <a:solidFill>
            <a:schemeClr val="bg1"/>
          </a:solidFill>
          <a:latin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ideo" Target="file:///F:\presentation\E-S_ribbon_stick.mpg" TargetMode="External"/><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5794" y="2016006"/>
            <a:ext cx="4876800" cy="1143000"/>
          </a:xfrm>
        </p:spPr>
        <p:txBody>
          <a:bodyPr/>
          <a:lstStyle/>
          <a:p>
            <a:pPr>
              <a:lnSpc>
                <a:spcPct val="114000"/>
              </a:lnSpc>
            </a:pPr>
            <a:r>
              <a:rPr lang="en-US" sz="2000" dirty="0" smtClean="0"/>
              <a:t>Enzyme Engineering: </a:t>
            </a:r>
            <a:r>
              <a:rPr lang="en-US" sz="2000" dirty="0" smtClean="0"/>
              <a:t>An Innovative Way to Manage the Economics of </a:t>
            </a:r>
            <a:r>
              <a:rPr lang="en-US" sz="2000" dirty="0" err="1" smtClean="0"/>
              <a:t>Biosimilars</a:t>
            </a:r>
            <a:endParaRPr lang="en-US" sz="2000" dirty="0"/>
          </a:p>
        </p:txBody>
      </p:sp>
      <p:sp>
        <p:nvSpPr>
          <p:cNvPr id="4" name="Text Box 4"/>
          <p:cNvSpPr txBox="1">
            <a:spLocks noChangeArrowheads="1"/>
          </p:cNvSpPr>
          <p:nvPr/>
        </p:nvSpPr>
        <p:spPr bwMode="auto">
          <a:xfrm>
            <a:off x="4191000" y="3657600"/>
            <a:ext cx="4800600" cy="1061829"/>
          </a:xfrm>
          <a:prstGeom prst="rect">
            <a:avLst/>
          </a:prstGeom>
          <a:noFill/>
          <a:ln w="9525">
            <a:noFill/>
            <a:miter lim="800000"/>
            <a:headEnd/>
            <a:tailEnd/>
          </a:ln>
          <a:effectLst/>
        </p:spPr>
        <p:txBody>
          <a:bodyPr wrap="square">
            <a:spAutoFit/>
          </a:bodyPr>
          <a:lstStyle/>
          <a:p>
            <a:pPr algn="r">
              <a:lnSpc>
                <a:spcPct val="150000"/>
              </a:lnSpc>
              <a:spcBef>
                <a:spcPct val="50000"/>
              </a:spcBef>
              <a:defRPr/>
            </a:pPr>
            <a:r>
              <a:rPr lang="en-US" b="1" i="1" dirty="0" smtClean="0">
                <a:latin typeface="+mj-lt"/>
                <a:ea typeface="Tahoma" pitchFamily="34" charset="0"/>
                <a:cs typeface="Tahoma" pitchFamily="34" charset="0"/>
              </a:rPr>
              <a:t>Nov 2014</a:t>
            </a:r>
          </a:p>
          <a:p>
            <a:pPr algn="r">
              <a:lnSpc>
                <a:spcPct val="150000"/>
              </a:lnSpc>
              <a:spcBef>
                <a:spcPct val="50000"/>
              </a:spcBef>
              <a:defRPr/>
            </a:pPr>
            <a:r>
              <a:rPr lang="en-US" b="1" i="1" dirty="0" smtClean="0">
                <a:latin typeface="+mj-lt"/>
                <a:ea typeface="Tahoma" pitchFamily="34" charset="0"/>
                <a:cs typeface="Tahoma" pitchFamily="34" charset="0"/>
              </a:rPr>
              <a:t>Naveen Kulkarni, CEO</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24200" y="6550223"/>
            <a:ext cx="2895600" cy="228600"/>
          </a:xfrm>
        </p:spPr>
        <p:txBody>
          <a:bodyPr/>
          <a:lstStyle/>
          <a:p>
            <a:r>
              <a:rPr lang="en-US" dirty="0" smtClean="0">
                <a:solidFill>
                  <a:srgbClr val="FFFFFF"/>
                </a:solidFill>
              </a:rPr>
              <a:t>www.polyclonebio.com</a:t>
            </a:r>
            <a:endParaRPr lang="en-US" dirty="0">
              <a:solidFill>
                <a:srgbClr val="FFFFFF"/>
              </a:solidFill>
            </a:endParaRPr>
          </a:p>
        </p:txBody>
      </p:sp>
      <p:sp>
        <p:nvSpPr>
          <p:cNvPr id="5" name="Slide Number Placeholder 4"/>
          <p:cNvSpPr>
            <a:spLocks noGrp="1"/>
          </p:cNvSpPr>
          <p:nvPr>
            <p:ph type="sldNum" sz="quarter" idx="12"/>
          </p:nvPr>
        </p:nvSpPr>
        <p:spPr>
          <a:xfrm>
            <a:off x="7086600" y="6550223"/>
            <a:ext cx="1905000" cy="304800"/>
          </a:xfrm>
        </p:spPr>
        <p:txBody>
          <a:bodyPr/>
          <a:lstStyle/>
          <a:p>
            <a:fld id="{23760DB4-0E65-42FD-A781-1FAFAAD63573}" type="slidenum">
              <a:rPr lang="en-US" smtClean="0">
                <a:solidFill>
                  <a:srgbClr val="FFFFFF"/>
                </a:solidFill>
              </a:rPr>
              <a:pPr/>
              <a:t>2</a:t>
            </a:fld>
            <a:endParaRPr lang="en-US" dirty="0">
              <a:solidFill>
                <a:srgbClr val="FFFFFF"/>
              </a:solidFill>
            </a:endParaRPr>
          </a:p>
        </p:txBody>
      </p:sp>
      <p:sp>
        <p:nvSpPr>
          <p:cNvPr id="7" name="Rectangle 2"/>
          <p:cNvSpPr>
            <a:spLocks noGrp="1" noChangeArrowheads="1"/>
          </p:cNvSpPr>
          <p:nvPr>
            <p:ph type="title"/>
          </p:nvPr>
        </p:nvSpPr>
        <p:spPr>
          <a:xfrm>
            <a:off x="762000" y="0"/>
            <a:ext cx="7772400" cy="1143000"/>
          </a:xfrm>
        </p:spPr>
        <p:txBody>
          <a:bodyPr/>
          <a:lstStyle/>
          <a:p>
            <a:pPr eaLnBrk="1" hangingPunct="1"/>
            <a:r>
              <a:rPr lang="en-US" sz="2800" dirty="0" smtClean="0"/>
              <a:t>About Polyclone</a:t>
            </a:r>
          </a:p>
        </p:txBody>
      </p:sp>
      <p:pic>
        <p:nvPicPr>
          <p:cNvPr id="3075" name="Picture 3" descr="C:\Users\satish.n\Desktop\Solutions_landinpage (1).png"/>
          <p:cNvPicPr>
            <a:picLocks noChangeAspect="1" noChangeArrowheads="1"/>
          </p:cNvPicPr>
          <p:nvPr/>
        </p:nvPicPr>
        <p:blipFill>
          <a:blip r:embed="rId2" cstate="print"/>
          <a:srcRect/>
          <a:stretch>
            <a:fillRect/>
          </a:stretch>
        </p:blipFill>
        <p:spPr bwMode="auto">
          <a:xfrm>
            <a:off x="0" y="1905000"/>
            <a:ext cx="9144000" cy="2890432"/>
          </a:xfrm>
          <a:prstGeom prst="rect">
            <a:avLst/>
          </a:prstGeom>
          <a:noFill/>
        </p:spPr>
      </p:pic>
      <p:sp>
        <p:nvSpPr>
          <p:cNvPr id="8" name="Rectangle 7"/>
          <p:cNvSpPr/>
          <p:nvPr/>
        </p:nvSpPr>
        <p:spPr>
          <a:xfrm>
            <a:off x="2915816" y="1196752"/>
            <a:ext cx="3140475" cy="523220"/>
          </a:xfrm>
          <a:prstGeom prst="rect">
            <a:avLst/>
          </a:prstGeom>
        </p:spPr>
        <p:txBody>
          <a:bodyPr wrap="none">
            <a:spAutoFit/>
          </a:bodyPr>
          <a:lstStyle/>
          <a:p>
            <a:r>
              <a:rPr lang="en-US" sz="2800" b="1" dirty="0" smtClean="0">
                <a:solidFill>
                  <a:schemeClr val="accent6">
                    <a:lumMod val="75000"/>
                  </a:schemeClr>
                </a:solidFill>
                <a:latin typeface="Calibri" pitchFamily="34" charset="0"/>
              </a:rPr>
              <a:t>Capability Snapshot</a:t>
            </a:r>
            <a:endParaRPr lang="en-IN" sz="2800" b="1" dirty="0">
              <a:solidFill>
                <a:schemeClr val="accent6">
                  <a:lumMod val="75000"/>
                </a:schemeClr>
              </a:solidFill>
              <a:latin typeface="Calibri" pitchFamily="34" charset="0"/>
            </a:endParaRPr>
          </a:p>
        </p:txBody>
      </p:sp>
      <p:sp>
        <p:nvSpPr>
          <p:cNvPr id="9"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smtClean="0"/>
              <a:t>Need to engineer the enzyme</a:t>
            </a:r>
          </a:p>
        </p:txBody>
      </p:sp>
      <p:sp>
        <p:nvSpPr>
          <p:cNvPr id="16387" name="Content Placeholder 2"/>
          <p:cNvSpPr>
            <a:spLocks noGrp="1"/>
          </p:cNvSpPr>
          <p:nvPr>
            <p:ph idx="1"/>
          </p:nvPr>
        </p:nvSpPr>
        <p:spPr>
          <a:xfrm>
            <a:off x="357158" y="1428736"/>
            <a:ext cx="4386266" cy="4016488"/>
          </a:xfrm>
        </p:spPr>
        <p:txBody>
          <a:bodyPr/>
          <a:lstStyle/>
          <a:p>
            <a:pPr eaLnBrk="1" hangingPunct="1">
              <a:buFont typeface="Wingdings" pitchFamily="2" charset="2"/>
              <a:buChar char="q"/>
            </a:pPr>
            <a:r>
              <a:rPr lang="en-US" sz="1800" dirty="0" smtClean="0">
                <a:solidFill>
                  <a:schemeClr val="accent6">
                    <a:lumMod val="75000"/>
                  </a:schemeClr>
                </a:solidFill>
              </a:rPr>
              <a:t>The most common issue with the transamination reaction is the </a:t>
            </a:r>
            <a:r>
              <a:rPr lang="en-US" sz="1800" dirty="0" err="1" smtClean="0">
                <a:solidFill>
                  <a:schemeClr val="accent6">
                    <a:lumMod val="75000"/>
                  </a:schemeClr>
                </a:solidFill>
              </a:rPr>
              <a:t>unfavourable</a:t>
            </a:r>
            <a:r>
              <a:rPr lang="en-US" sz="1800" dirty="0" smtClean="0">
                <a:solidFill>
                  <a:schemeClr val="accent6">
                    <a:lumMod val="75000"/>
                  </a:schemeClr>
                </a:solidFill>
              </a:rPr>
              <a:t> reaction </a:t>
            </a:r>
            <a:r>
              <a:rPr lang="en-US" sz="1800" dirty="0" smtClean="0">
                <a:solidFill>
                  <a:schemeClr val="accent6">
                    <a:lumMod val="75000"/>
                  </a:schemeClr>
                </a:solidFill>
              </a:rPr>
              <a:t>conditions</a:t>
            </a:r>
            <a:endParaRPr lang="en-US" sz="1800" dirty="0" smtClean="0">
              <a:solidFill>
                <a:schemeClr val="accent6">
                  <a:lumMod val="75000"/>
                </a:schemeClr>
              </a:solidFill>
            </a:endParaRPr>
          </a:p>
          <a:p>
            <a:pPr eaLnBrk="1" hangingPunct="1">
              <a:buFont typeface="Wingdings" pitchFamily="2" charset="2"/>
              <a:buChar char="q"/>
            </a:pPr>
            <a:r>
              <a:rPr lang="en-US" sz="1800" dirty="0" smtClean="0">
                <a:solidFill>
                  <a:schemeClr val="accent6">
                    <a:lumMod val="75000"/>
                  </a:schemeClr>
                </a:solidFill>
              </a:rPr>
              <a:t>The enzymes also suffer from</a:t>
            </a:r>
          </a:p>
          <a:p>
            <a:pPr eaLnBrk="1" hangingPunct="1"/>
            <a:r>
              <a:rPr lang="en-US" sz="1800" dirty="0" smtClean="0">
                <a:solidFill>
                  <a:schemeClr val="accent6">
                    <a:lumMod val="75000"/>
                  </a:schemeClr>
                </a:solidFill>
              </a:rPr>
              <a:t>low turnover numbers</a:t>
            </a:r>
          </a:p>
          <a:p>
            <a:pPr eaLnBrk="1" hangingPunct="1"/>
            <a:r>
              <a:rPr lang="en-US" sz="1800" dirty="0" smtClean="0">
                <a:solidFill>
                  <a:schemeClr val="accent6">
                    <a:lumMod val="75000"/>
                  </a:schemeClr>
                </a:solidFill>
              </a:rPr>
              <a:t>post reaction processing issues</a:t>
            </a:r>
          </a:p>
          <a:p>
            <a:pPr eaLnBrk="1" hangingPunct="1"/>
            <a:r>
              <a:rPr lang="en-US" sz="1800" dirty="0" smtClean="0">
                <a:solidFill>
                  <a:schemeClr val="accent6">
                    <a:lumMod val="75000"/>
                  </a:schemeClr>
                </a:solidFill>
              </a:rPr>
              <a:t>poor </a:t>
            </a:r>
            <a:r>
              <a:rPr lang="en-US" sz="1800" dirty="0" err="1" smtClean="0">
                <a:solidFill>
                  <a:schemeClr val="accent6">
                    <a:lumMod val="75000"/>
                  </a:schemeClr>
                </a:solidFill>
              </a:rPr>
              <a:t>thermostability</a:t>
            </a:r>
            <a:endParaRPr lang="en-US" sz="1800" dirty="0" smtClean="0">
              <a:solidFill>
                <a:schemeClr val="accent6">
                  <a:lumMod val="75000"/>
                </a:schemeClr>
              </a:solidFill>
            </a:endParaRPr>
          </a:p>
          <a:p>
            <a:pPr eaLnBrk="1" hangingPunct="1"/>
            <a:r>
              <a:rPr lang="en-US" sz="1800" dirty="0" smtClean="0">
                <a:solidFill>
                  <a:schemeClr val="accent6">
                    <a:lumMod val="75000"/>
                  </a:schemeClr>
                </a:solidFill>
              </a:rPr>
              <a:t>low solvent tolerance</a:t>
            </a:r>
          </a:p>
          <a:p>
            <a:pPr eaLnBrk="1" hangingPunct="1"/>
            <a:r>
              <a:rPr lang="en-US" sz="1800" dirty="0" smtClean="0">
                <a:solidFill>
                  <a:schemeClr val="accent6">
                    <a:lumMod val="75000"/>
                  </a:schemeClr>
                </a:solidFill>
              </a:rPr>
              <a:t>limited substrate range (substrates with a substituent no larger than a methyl group at the position adjacent to the </a:t>
            </a:r>
            <a:r>
              <a:rPr lang="en-US" sz="1800" dirty="0" err="1" smtClean="0">
                <a:solidFill>
                  <a:schemeClr val="accent6">
                    <a:lumMod val="75000"/>
                  </a:schemeClr>
                </a:solidFill>
              </a:rPr>
              <a:t>ketone</a:t>
            </a:r>
            <a:r>
              <a:rPr lang="en-US" sz="1800" dirty="0" smtClean="0">
                <a:solidFill>
                  <a:schemeClr val="accent6">
                    <a:lumMod val="75000"/>
                  </a:schemeClr>
                </a:solidFill>
              </a:rPr>
              <a:t>), hence low activity towards the desired substrate</a:t>
            </a:r>
          </a:p>
          <a:p>
            <a:pPr eaLnBrk="1" hangingPunct="1">
              <a:buNone/>
            </a:pPr>
            <a:endParaRPr lang="en-US" sz="1800" dirty="0" smtClean="0"/>
          </a:p>
        </p:txBody>
      </p:sp>
      <p:pic>
        <p:nvPicPr>
          <p:cNvPr id="6" name="Picture 2"/>
          <p:cNvPicPr>
            <a:picLocks noChangeAspect="1" noChangeArrowheads="1"/>
          </p:cNvPicPr>
          <p:nvPr/>
        </p:nvPicPr>
        <p:blipFill>
          <a:blip r:embed="rId2" cstate="print"/>
          <a:srcRect/>
          <a:stretch>
            <a:fillRect/>
          </a:stretch>
        </p:blipFill>
        <p:spPr bwMode="auto">
          <a:xfrm>
            <a:off x="5429256" y="1714488"/>
            <a:ext cx="2871782" cy="2532752"/>
          </a:xfrm>
          <a:prstGeom prst="rect">
            <a:avLst/>
          </a:prstGeom>
          <a:noFill/>
          <a:ln w="9525">
            <a:noFill/>
            <a:miter lim="800000"/>
            <a:headEnd/>
            <a:tailEnd/>
          </a:ln>
        </p:spPr>
      </p:pic>
      <p:sp>
        <p:nvSpPr>
          <p:cNvPr id="7" name="Rectangle 6"/>
          <p:cNvSpPr/>
          <p:nvPr/>
        </p:nvSpPr>
        <p:spPr>
          <a:xfrm>
            <a:off x="4816301" y="1071546"/>
            <a:ext cx="4256293" cy="646331"/>
          </a:xfrm>
          <a:prstGeom prst="rect">
            <a:avLst/>
          </a:prstGeom>
        </p:spPr>
        <p:txBody>
          <a:bodyPr wrap="none">
            <a:spAutoFit/>
          </a:bodyPr>
          <a:lstStyle/>
          <a:p>
            <a:pPr algn="ctr"/>
            <a:r>
              <a:rPr lang="en-US" b="1" dirty="0" smtClean="0">
                <a:latin typeface="Bookman Old Style" pitchFamily="18" charset="0"/>
                <a:cs typeface="Times New Roman" pitchFamily="18" charset="0"/>
              </a:rPr>
              <a:t>Transaminase </a:t>
            </a:r>
          </a:p>
          <a:p>
            <a:pPr algn="ctr"/>
            <a:r>
              <a:rPr lang="en-US" b="1" dirty="0" smtClean="0">
                <a:latin typeface="Bookman Old Style" pitchFamily="18" charset="0"/>
                <a:cs typeface="Times New Roman" pitchFamily="18" charset="0"/>
              </a:rPr>
              <a:t>Engineered to produce </a:t>
            </a:r>
            <a:r>
              <a:rPr lang="en-US" b="1" dirty="0" err="1" smtClean="0">
                <a:latin typeface="Bookman Old Style" pitchFamily="18" charset="0"/>
                <a:cs typeface="Times New Roman" pitchFamily="18" charset="0"/>
              </a:rPr>
              <a:t>Sitagliptin</a:t>
            </a:r>
            <a:endParaRPr lang="en-US" b="1" dirty="0">
              <a:latin typeface="Bookman Old Style" pitchFamily="18" charset="0"/>
              <a:cs typeface="Times New Roman" pitchFamily="18" charset="0"/>
            </a:endParaRPr>
          </a:p>
        </p:txBody>
      </p:sp>
      <p:sp>
        <p:nvSpPr>
          <p:cNvPr id="8" name="Rectangle 7"/>
          <p:cNvSpPr/>
          <p:nvPr/>
        </p:nvSpPr>
        <p:spPr>
          <a:xfrm>
            <a:off x="4857752" y="4357694"/>
            <a:ext cx="3929090" cy="646331"/>
          </a:xfrm>
          <a:prstGeom prst="rect">
            <a:avLst/>
          </a:prstGeom>
        </p:spPr>
        <p:txBody>
          <a:bodyPr wrap="square">
            <a:spAutoFit/>
          </a:bodyPr>
          <a:lstStyle/>
          <a:p>
            <a:pPr marL="342900" indent="-342900">
              <a:buFont typeface="Arial" pitchFamily="34" charset="0"/>
              <a:buChar char="•"/>
              <a:defRPr/>
            </a:pPr>
            <a:r>
              <a:rPr lang="en-US" b="1" dirty="0" smtClean="0">
                <a:cs typeface="Times New Roman" pitchFamily="18" charset="0"/>
              </a:rPr>
              <a:t>27 mutations has given 10 to 13% increase in </a:t>
            </a:r>
            <a:r>
              <a:rPr lang="en-US" b="1" dirty="0" smtClean="0">
                <a:cs typeface="Times New Roman" pitchFamily="18" charset="0"/>
              </a:rPr>
              <a:t>overall activity</a:t>
            </a:r>
            <a:endParaRPr lang="en-US" dirty="0">
              <a:cs typeface="Times New Roman" pitchFamily="18" charset="0"/>
            </a:endParaRPr>
          </a:p>
        </p:txBody>
      </p:sp>
      <p:sp>
        <p:nvSpPr>
          <p:cNvPr id="9"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
        <p:nvSpPr>
          <p:cNvPr id="10" name="Footer Placeholder 3"/>
          <p:cNvSpPr>
            <a:spLocks noGrp="1"/>
          </p:cNvSpPr>
          <p:nvPr>
            <p:ph type="ftr" sz="quarter" idx="11"/>
          </p:nvPr>
        </p:nvSpPr>
        <p:spPr>
          <a:xfrm>
            <a:off x="3124200" y="6553200"/>
            <a:ext cx="2895600" cy="228600"/>
          </a:xfrm>
        </p:spPr>
        <p:txBody>
          <a:bodyPr/>
          <a:lstStyle/>
          <a:p>
            <a:r>
              <a:rPr lang="en-IN" dirty="0" smtClean="0"/>
              <a:t>www.polyclonebio.com</a:t>
            </a:r>
            <a:endParaRPr lang="en-IN" dirty="0"/>
          </a:p>
        </p:txBody>
      </p:sp>
      <p:sp>
        <p:nvSpPr>
          <p:cNvPr id="11" name="Slide Number Placeholder 4"/>
          <p:cNvSpPr>
            <a:spLocks noGrp="1"/>
          </p:cNvSpPr>
          <p:nvPr>
            <p:ph type="sldNum" sz="quarter" idx="12"/>
          </p:nvPr>
        </p:nvSpPr>
        <p:spPr>
          <a:xfrm>
            <a:off x="7086600" y="6553200"/>
            <a:ext cx="1905000" cy="304800"/>
          </a:xfrm>
        </p:spPr>
        <p:txBody>
          <a:bodyPr/>
          <a:lstStyle/>
          <a:p>
            <a:fld id="{6432EFA3-2443-41FA-8CE0-871DEF8E2D62}" type="slidenum">
              <a:rPr lang="en-IN" smtClean="0"/>
              <a:pPr/>
              <a:t>3</a:t>
            </a:fld>
            <a:endParaRPr lang="en-IN"/>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Different approaches for engineering  biocatalysis/ Enzymes</a:t>
            </a:r>
            <a:endParaRPr lang="en-US" sz="2400" dirty="0"/>
          </a:p>
        </p:txBody>
      </p:sp>
      <p:sp>
        <p:nvSpPr>
          <p:cNvPr id="3" name="Content Placeholder 2"/>
          <p:cNvSpPr>
            <a:spLocks noGrp="1"/>
          </p:cNvSpPr>
          <p:nvPr>
            <p:ph idx="1"/>
          </p:nvPr>
        </p:nvSpPr>
        <p:spPr>
          <a:xfrm>
            <a:off x="1000100" y="1571612"/>
            <a:ext cx="2714644" cy="928694"/>
          </a:xfrm>
        </p:spPr>
        <p:txBody>
          <a:bodyPr/>
          <a:lstStyle/>
          <a:p>
            <a:pPr algn="just"/>
            <a:r>
              <a:rPr lang="en-US" sz="2000" dirty="0" smtClean="0"/>
              <a:t>Rational design </a:t>
            </a:r>
          </a:p>
          <a:p>
            <a:pPr algn="just"/>
            <a:r>
              <a:rPr lang="en-US" sz="2000" dirty="0" smtClean="0"/>
              <a:t>Directed evolution</a:t>
            </a:r>
          </a:p>
        </p:txBody>
      </p:sp>
      <p:sp>
        <p:nvSpPr>
          <p:cNvPr id="4" name="Footer Placeholder 3"/>
          <p:cNvSpPr>
            <a:spLocks noGrp="1"/>
          </p:cNvSpPr>
          <p:nvPr>
            <p:ph type="ftr" sz="quarter" idx="11"/>
          </p:nvPr>
        </p:nvSpPr>
        <p:spPr/>
        <p:txBody>
          <a:bodyPr/>
          <a:lstStyle/>
          <a:p>
            <a:pPr>
              <a:defRPr/>
            </a:pPr>
            <a:r>
              <a:rPr lang="en-US" smtClean="0"/>
              <a:t>www.polyclonebio.com</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pic>
        <p:nvPicPr>
          <p:cNvPr id="9" name="Picture 8" descr="EET1.png"/>
          <p:cNvPicPr>
            <a:picLocks noChangeAspect="1"/>
          </p:cNvPicPr>
          <p:nvPr/>
        </p:nvPicPr>
        <p:blipFill>
          <a:blip r:embed="rId3" cstate="print"/>
          <a:srcRect l="3167"/>
          <a:stretch>
            <a:fillRect/>
          </a:stretch>
        </p:blipFill>
        <p:spPr>
          <a:xfrm>
            <a:off x="3857620" y="1214422"/>
            <a:ext cx="4714908" cy="4182900"/>
          </a:xfrm>
          <a:prstGeom prst="rect">
            <a:avLst/>
          </a:prstGeom>
        </p:spPr>
      </p:pic>
      <p:sp>
        <p:nvSpPr>
          <p:cNvPr id="8" name="Rectangle 7"/>
          <p:cNvSpPr/>
          <p:nvPr/>
        </p:nvSpPr>
        <p:spPr>
          <a:xfrm>
            <a:off x="4929190" y="1500174"/>
            <a:ext cx="4572032" cy="307777"/>
          </a:xfrm>
          <a:prstGeom prst="rect">
            <a:avLst/>
          </a:prstGeom>
        </p:spPr>
        <p:txBody>
          <a:bodyPr wrap="square">
            <a:spAutoFit/>
          </a:bodyPr>
          <a:lstStyle/>
          <a:p>
            <a:pPr marL="342900" indent="-342900" algn="ctr"/>
            <a:endParaRPr lang="en-US" sz="1400" dirty="0" smtClean="0"/>
          </a:p>
        </p:txBody>
      </p:sp>
      <p:sp>
        <p:nvSpPr>
          <p:cNvPr id="10" name="TextBox 9"/>
          <p:cNvSpPr txBox="1"/>
          <p:nvPr/>
        </p:nvSpPr>
        <p:spPr>
          <a:xfrm>
            <a:off x="1142976" y="5572140"/>
            <a:ext cx="7500990" cy="584775"/>
          </a:xfrm>
          <a:prstGeom prst="rect">
            <a:avLst/>
          </a:prstGeom>
          <a:noFill/>
        </p:spPr>
        <p:txBody>
          <a:bodyPr wrap="square" rtlCol="0">
            <a:spAutoFit/>
          </a:bodyPr>
          <a:lstStyle/>
          <a:p>
            <a:r>
              <a:rPr lang="en-US" sz="1600" b="1" i="1" dirty="0" smtClean="0">
                <a:solidFill>
                  <a:srgbClr val="00B050"/>
                </a:solidFill>
              </a:rPr>
              <a:t>Reports say that computational tools hasten the process of making better enzymes and provide molecular details for further development   </a:t>
            </a:r>
            <a:endParaRPr lang="en-US" sz="1600" b="1" i="1" dirty="0">
              <a:solidFill>
                <a:srgbClr val="00B050"/>
              </a:solidFill>
            </a:endParaRPr>
          </a:p>
        </p:txBody>
      </p:sp>
      <p:sp>
        <p:nvSpPr>
          <p:cNvPr id="11" name="Oval Callout 10"/>
          <p:cNvSpPr/>
          <p:nvPr/>
        </p:nvSpPr>
        <p:spPr bwMode="auto">
          <a:xfrm>
            <a:off x="0" y="3000372"/>
            <a:ext cx="3857620" cy="2286016"/>
          </a:xfrm>
          <a:prstGeom prst="wedgeEllipseCallout">
            <a:avLst>
              <a:gd name="adj1" fmla="val 16175"/>
              <a:gd name="adj2" fmla="val -79865"/>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r>
              <a:rPr lang="en-US" sz="1400" dirty="0" smtClean="0"/>
              <a:t>The number of success stories in enzyme engineering using these approaches is far lesser than the failures encountered</a:t>
            </a:r>
          </a:p>
          <a:p>
            <a:pPr marL="685800" lvl="1" indent="-228600">
              <a:buFont typeface="Arial" pitchFamily="34" charset="0"/>
              <a:buChar char="•"/>
            </a:pPr>
            <a:r>
              <a:rPr lang="en-US" sz="1400" dirty="0" smtClean="0"/>
              <a:t>Silent substitutions</a:t>
            </a:r>
          </a:p>
          <a:p>
            <a:pPr marL="685800" lvl="1" indent="-228600">
              <a:buFont typeface="Arial" pitchFamily="34" charset="0"/>
              <a:buChar char="•"/>
            </a:pPr>
            <a:r>
              <a:rPr lang="en-US" sz="1400" dirty="0" smtClean="0"/>
              <a:t>Even, Major modifications lead to useless changes</a:t>
            </a:r>
            <a:endParaRPr lang="en-US" sz="1400" dirty="0"/>
          </a:p>
        </p:txBody>
      </p:sp>
      <p:sp>
        <p:nvSpPr>
          <p:cNvPr id="12"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en-IN" dirty="0" smtClean="0"/>
              <a:t>Screening and selection tools- </a:t>
            </a:r>
            <a:r>
              <a:rPr lang="en-US" dirty="0" smtClean="0"/>
              <a:t>in demand </a:t>
            </a:r>
            <a:endParaRPr lang="en-IN" dirty="0"/>
          </a:p>
        </p:txBody>
      </p:sp>
      <p:sp>
        <p:nvSpPr>
          <p:cNvPr id="3" name="Content Placeholder 2"/>
          <p:cNvSpPr>
            <a:spLocks noGrp="1"/>
          </p:cNvSpPr>
          <p:nvPr>
            <p:ph idx="1"/>
          </p:nvPr>
        </p:nvSpPr>
        <p:spPr>
          <a:xfrm>
            <a:off x="685800" y="1371600"/>
            <a:ext cx="7772400" cy="4495800"/>
          </a:xfrm>
        </p:spPr>
        <p:txBody>
          <a:bodyPr/>
          <a:lstStyle/>
          <a:p>
            <a:r>
              <a:rPr lang="en-IN" sz="1600" dirty="0" smtClean="0">
                <a:solidFill>
                  <a:schemeClr val="accent6">
                    <a:lumMod val="75000"/>
                  </a:schemeClr>
                </a:solidFill>
              </a:rPr>
              <a:t>The  crucial step in enzyme engineering- Generating focused  libraries </a:t>
            </a:r>
          </a:p>
          <a:p>
            <a:r>
              <a:rPr lang="en-IN" sz="1600" dirty="0" smtClean="0">
                <a:solidFill>
                  <a:schemeClr val="accent6">
                    <a:lumMod val="75000"/>
                  </a:schemeClr>
                </a:solidFill>
              </a:rPr>
              <a:t>Computational techniques – to generate focused libraries</a:t>
            </a:r>
          </a:p>
          <a:p>
            <a:pPr lvl="1"/>
            <a:r>
              <a:rPr lang="en-IN" sz="1600" dirty="0" smtClean="0">
                <a:solidFill>
                  <a:schemeClr val="accent6">
                    <a:lumMod val="75000"/>
                  </a:schemeClr>
                </a:solidFill>
              </a:rPr>
              <a:t>Understanding of protein structure and function</a:t>
            </a:r>
          </a:p>
          <a:p>
            <a:pPr lvl="1"/>
            <a:r>
              <a:rPr lang="en-IN" sz="1600" dirty="0" smtClean="0">
                <a:solidFill>
                  <a:schemeClr val="accent6">
                    <a:lumMod val="75000"/>
                  </a:schemeClr>
                </a:solidFill>
              </a:rPr>
              <a:t>Mimicking the experimental process of library screening</a:t>
            </a:r>
          </a:p>
          <a:p>
            <a:endParaRPr lang="en-IN" sz="1600" dirty="0" smtClean="0">
              <a:solidFill>
                <a:schemeClr val="accent6">
                  <a:lumMod val="75000"/>
                </a:schemeClr>
              </a:solidFill>
            </a:endParaRPr>
          </a:p>
          <a:p>
            <a:r>
              <a:rPr lang="en-US" sz="1600" dirty="0" smtClean="0">
                <a:solidFill>
                  <a:schemeClr val="accent6">
                    <a:lumMod val="75000"/>
                  </a:schemeClr>
                </a:solidFill>
              </a:rPr>
              <a:t>But is there a technique that can accurately predict the kinetic </a:t>
            </a:r>
            <a:r>
              <a:rPr lang="en-US" sz="1600" dirty="0" smtClean="0">
                <a:solidFill>
                  <a:schemeClr val="accent6">
                    <a:lumMod val="75000"/>
                  </a:schemeClr>
                </a:solidFill>
              </a:rPr>
              <a:t>properties </a:t>
            </a:r>
            <a:r>
              <a:rPr lang="en-US" sz="1600" dirty="0" smtClean="0">
                <a:solidFill>
                  <a:schemeClr val="accent6">
                    <a:lumMod val="75000"/>
                  </a:schemeClr>
                </a:solidFill>
              </a:rPr>
              <a:t>of an enzyme considering factors like temperature, pH and the thermodynamics of the E-S reaction?</a:t>
            </a:r>
          </a:p>
          <a:p>
            <a:pPr lvl="1"/>
            <a:r>
              <a:rPr lang="en-US" sz="1600" dirty="0" smtClean="0">
                <a:solidFill>
                  <a:schemeClr val="accent6">
                    <a:lumMod val="75000"/>
                  </a:schemeClr>
                </a:solidFill>
              </a:rPr>
              <a:t>Sequence based methods predict protein stability- generalized prediction and  does not consider catalytic binding mode</a:t>
            </a:r>
          </a:p>
          <a:p>
            <a:pPr lvl="1"/>
            <a:r>
              <a:rPr lang="en-US" sz="1600" dirty="0" smtClean="0">
                <a:solidFill>
                  <a:schemeClr val="accent6">
                    <a:lumMod val="75000"/>
                  </a:schemeClr>
                </a:solidFill>
              </a:rPr>
              <a:t>Docking considers catalytic </a:t>
            </a:r>
            <a:r>
              <a:rPr lang="en-US" sz="1600" dirty="0" smtClean="0">
                <a:solidFill>
                  <a:schemeClr val="accent6">
                    <a:lumMod val="75000"/>
                  </a:schemeClr>
                </a:solidFill>
              </a:rPr>
              <a:t>binding </a:t>
            </a:r>
            <a:r>
              <a:rPr lang="en-US" sz="1600" dirty="0" smtClean="0">
                <a:solidFill>
                  <a:schemeClr val="accent6">
                    <a:lumMod val="75000"/>
                  </a:schemeClr>
                </a:solidFill>
              </a:rPr>
              <a:t>on static structures, intermolecular energies shows no change if mutations are beyond the active site, no linear relationship</a:t>
            </a:r>
          </a:p>
          <a:p>
            <a:pPr lvl="1"/>
            <a:r>
              <a:rPr lang="en-US" sz="1600" dirty="0" smtClean="0">
                <a:solidFill>
                  <a:schemeClr val="accent6">
                    <a:lumMod val="75000"/>
                  </a:schemeClr>
                </a:solidFill>
              </a:rPr>
              <a:t>Molecular dynamics can reveal different transition state of the  E-S reaction-  many post simulation analysis to interpret the difference, time consuming</a:t>
            </a:r>
            <a:endParaRPr lang="en-US" sz="1600" dirty="0" smtClean="0"/>
          </a:p>
        </p:txBody>
      </p:sp>
      <p:sp>
        <p:nvSpPr>
          <p:cNvPr id="4" name="Footer Placeholder 3"/>
          <p:cNvSpPr>
            <a:spLocks noGrp="1"/>
          </p:cNvSpPr>
          <p:nvPr>
            <p:ph type="ftr" sz="quarter" idx="11"/>
          </p:nvPr>
        </p:nvSpPr>
        <p:spPr/>
        <p:txBody>
          <a:bodyPr/>
          <a:lstStyle/>
          <a:p>
            <a:pPr>
              <a:defRPr/>
            </a:pPr>
            <a:r>
              <a:rPr lang="en-US" dirty="0" smtClean="0"/>
              <a:t>www.polyclonebio.com</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dirty="0"/>
          </a:p>
        </p:txBody>
      </p:sp>
      <p:sp>
        <p:nvSpPr>
          <p:cNvPr id="6"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en-US" dirty="0" smtClean="0"/>
              <a:t>“Computational techniques”- fastest way to understand proteins/enzymes </a:t>
            </a:r>
            <a:endParaRPr lang="en-IN" dirty="0"/>
          </a:p>
        </p:txBody>
      </p:sp>
      <p:sp>
        <p:nvSpPr>
          <p:cNvPr id="4" name="Footer Placeholder 3"/>
          <p:cNvSpPr>
            <a:spLocks noGrp="1"/>
          </p:cNvSpPr>
          <p:nvPr>
            <p:ph type="ftr" sz="quarter" idx="11"/>
          </p:nvPr>
        </p:nvSpPr>
        <p:spPr>
          <a:xfrm>
            <a:off x="3124200" y="6553200"/>
            <a:ext cx="2880000" cy="304800"/>
          </a:xfrm>
        </p:spPr>
        <p:txBody>
          <a:bodyPr/>
          <a:lstStyle/>
          <a:p>
            <a:pPr>
              <a:defRPr/>
            </a:pPr>
            <a:r>
              <a:rPr lang="en-US" dirty="0" smtClean="0"/>
              <a:t>www.polyclonebio.com</a:t>
            </a:r>
            <a:endParaRPr lang="en-US" dirty="0"/>
          </a:p>
        </p:txBody>
      </p:sp>
      <p:pic>
        <p:nvPicPr>
          <p:cNvPr id="8" name="Picture 2" descr="C:\Documents and Settings\Administrator\Desktop\refer2.png"/>
          <p:cNvPicPr>
            <a:picLocks noChangeAspect="1" noChangeArrowheads="1"/>
          </p:cNvPicPr>
          <p:nvPr/>
        </p:nvPicPr>
        <p:blipFill>
          <a:blip r:embed="rId4" cstate="print"/>
          <a:srcRect l="13108" t="16460" r="15841" b="311"/>
          <a:stretch>
            <a:fillRect/>
          </a:stretch>
        </p:blipFill>
        <p:spPr bwMode="auto">
          <a:xfrm>
            <a:off x="5029200" y="1218407"/>
            <a:ext cx="2956200" cy="2108388"/>
          </a:xfrm>
          <a:prstGeom prst="rect">
            <a:avLst/>
          </a:prstGeom>
          <a:noFill/>
        </p:spPr>
      </p:pic>
      <p:grpSp>
        <p:nvGrpSpPr>
          <p:cNvPr id="3" name="Group 20"/>
          <p:cNvGrpSpPr/>
          <p:nvPr/>
        </p:nvGrpSpPr>
        <p:grpSpPr>
          <a:xfrm>
            <a:off x="1066800" y="3352800"/>
            <a:ext cx="2956200" cy="2160000"/>
            <a:chOff x="500736" y="1371600"/>
            <a:chExt cx="4202303" cy="3276600"/>
          </a:xfrm>
        </p:grpSpPr>
        <p:pic>
          <p:nvPicPr>
            <p:cNvPr id="22" name="Picture 3" descr="C:\Documents and Settings\Administrator\Desktop\1gm9-poc-ec.tif"/>
            <p:cNvPicPr>
              <a:picLocks noChangeAspect="1" noChangeArrowheads="1"/>
            </p:cNvPicPr>
            <p:nvPr/>
          </p:nvPicPr>
          <p:blipFill>
            <a:blip r:embed="rId5" cstate="print"/>
            <a:srcRect l="18983" t="939" r="21356" b="3225"/>
            <a:stretch>
              <a:fillRect/>
            </a:stretch>
          </p:blipFill>
          <p:spPr bwMode="auto">
            <a:xfrm>
              <a:off x="544278" y="1371600"/>
              <a:ext cx="4158761" cy="3276600"/>
            </a:xfrm>
            <a:prstGeom prst="rect">
              <a:avLst/>
            </a:prstGeom>
            <a:noFill/>
          </p:spPr>
        </p:pic>
        <p:sp>
          <p:nvSpPr>
            <p:cNvPr id="23" name="TextBox 22"/>
            <p:cNvSpPr txBox="1"/>
            <p:nvPr/>
          </p:nvSpPr>
          <p:spPr>
            <a:xfrm>
              <a:off x="500736" y="1447801"/>
              <a:ext cx="1676399" cy="887071"/>
            </a:xfrm>
            <a:prstGeom prst="rect">
              <a:avLst/>
            </a:prstGeom>
            <a:noFill/>
          </p:spPr>
          <p:txBody>
            <a:bodyPr wrap="square" rtlCol="0">
              <a:spAutoFit/>
            </a:bodyPr>
            <a:lstStyle/>
            <a:p>
              <a:r>
                <a:rPr lang="en-US" sz="1600" dirty="0" smtClean="0">
                  <a:solidFill>
                    <a:schemeClr val="bg1"/>
                  </a:solidFill>
                </a:rPr>
                <a:t>PGA (</a:t>
              </a:r>
              <a:r>
                <a:rPr lang="en-US" sz="1600" i="1" dirty="0" smtClean="0">
                  <a:solidFill>
                    <a:schemeClr val="bg1"/>
                  </a:solidFill>
                </a:rPr>
                <a:t>E.coli</a:t>
              </a:r>
              <a:r>
                <a:rPr lang="en-US" sz="1600" dirty="0" smtClean="0">
                  <a:solidFill>
                    <a:schemeClr val="bg1"/>
                  </a:solidFill>
                </a:rPr>
                <a:t>)</a:t>
              </a:r>
              <a:endParaRPr lang="en-US" sz="1600" dirty="0">
                <a:solidFill>
                  <a:schemeClr val="bg1"/>
                </a:solidFill>
              </a:endParaRPr>
            </a:p>
          </p:txBody>
        </p:sp>
      </p:grpSp>
      <p:grpSp>
        <p:nvGrpSpPr>
          <p:cNvPr id="5" name="Group 23"/>
          <p:cNvGrpSpPr/>
          <p:nvPr/>
        </p:nvGrpSpPr>
        <p:grpSpPr>
          <a:xfrm>
            <a:off x="5029200" y="3352800"/>
            <a:ext cx="2964159" cy="2160000"/>
            <a:chOff x="4673112" y="1981196"/>
            <a:chExt cx="4227288" cy="3276600"/>
          </a:xfrm>
        </p:grpSpPr>
        <p:pic>
          <p:nvPicPr>
            <p:cNvPr id="25" name="Picture 3" descr="C:\Documents and Settings\Administrator\Desktop\aay-9ec.tif"/>
            <p:cNvPicPr>
              <a:picLocks noChangeAspect="1" noChangeArrowheads="1"/>
            </p:cNvPicPr>
            <p:nvPr/>
          </p:nvPicPr>
          <p:blipFill>
            <a:blip r:embed="rId6" cstate="print"/>
            <a:srcRect l="20330" t="4145" r="19695" b="6738"/>
            <a:stretch>
              <a:fillRect/>
            </a:stretch>
          </p:blipFill>
          <p:spPr bwMode="auto">
            <a:xfrm>
              <a:off x="4724400" y="1981200"/>
              <a:ext cx="4176000" cy="3276596"/>
            </a:xfrm>
            <a:prstGeom prst="rect">
              <a:avLst/>
            </a:prstGeom>
            <a:noFill/>
          </p:spPr>
        </p:pic>
        <p:sp>
          <p:nvSpPr>
            <p:cNvPr id="26" name="TextBox 25"/>
            <p:cNvSpPr txBox="1"/>
            <p:nvPr/>
          </p:nvSpPr>
          <p:spPr>
            <a:xfrm>
              <a:off x="4673112" y="1981196"/>
              <a:ext cx="1676400" cy="513568"/>
            </a:xfrm>
            <a:prstGeom prst="rect">
              <a:avLst/>
            </a:prstGeom>
            <a:noFill/>
          </p:spPr>
          <p:txBody>
            <a:bodyPr wrap="square" rtlCol="0">
              <a:spAutoFit/>
            </a:bodyPr>
            <a:lstStyle/>
            <a:p>
              <a:r>
                <a:rPr lang="en-US" sz="1600" dirty="0" smtClean="0">
                  <a:solidFill>
                    <a:schemeClr val="bg1"/>
                  </a:solidFill>
                </a:rPr>
                <a:t>XPGA</a:t>
              </a:r>
              <a:endParaRPr lang="en-US" sz="1600" dirty="0">
                <a:solidFill>
                  <a:schemeClr val="bg1"/>
                </a:solidFill>
              </a:endParaRPr>
            </a:p>
          </p:txBody>
        </p:sp>
      </p:grpSp>
      <p:sp>
        <p:nvSpPr>
          <p:cNvPr id="31" name="TextBox 30"/>
          <p:cNvSpPr txBox="1"/>
          <p:nvPr/>
        </p:nvSpPr>
        <p:spPr>
          <a:xfrm>
            <a:off x="228600" y="3810000"/>
            <a:ext cx="914400" cy="738664"/>
          </a:xfrm>
          <a:prstGeom prst="rect">
            <a:avLst/>
          </a:prstGeom>
          <a:noFill/>
        </p:spPr>
        <p:txBody>
          <a:bodyPr wrap="square" rtlCol="0">
            <a:spAutoFit/>
          </a:bodyPr>
          <a:lstStyle/>
          <a:p>
            <a:r>
              <a:rPr lang="en-US" sz="1050" dirty="0" smtClean="0"/>
              <a:t>Hydrolysis 100%</a:t>
            </a:r>
          </a:p>
          <a:p>
            <a:r>
              <a:rPr lang="en-US" sz="1050" dirty="0" smtClean="0"/>
              <a:t>Synthesis 25%</a:t>
            </a:r>
            <a:endParaRPr lang="en-IN" sz="1050" dirty="0"/>
          </a:p>
        </p:txBody>
      </p:sp>
      <p:sp>
        <p:nvSpPr>
          <p:cNvPr id="35" name="Rectangle 34"/>
          <p:cNvSpPr/>
          <p:nvPr/>
        </p:nvSpPr>
        <p:spPr>
          <a:xfrm>
            <a:off x="1295400" y="5522893"/>
            <a:ext cx="7239000" cy="954107"/>
          </a:xfrm>
          <a:prstGeom prst="rect">
            <a:avLst/>
          </a:prstGeom>
        </p:spPr>
        <p:txBody>
          <a:bodyPr wrap="square">
            <a:spAutoFit/>
          </a:bodyPr>
          <a:lstStyle/>
          <a:p>
            <a:pPr marL="342900" indent="-342900">
              <a:buFont typeface="Arial" pitchFamily="34" charset="0"/>
              <a:buChar char="•"/>
            </a:pPr>
            <a:r>
              <a:rPr lang="en-US" sz="1400" i="1" dirty="0" smtClean="0"/>
              <a:t>Simulation studies show clear change in the electrostatic potential of XPGA compared to PGA</a:t>
            </a:r>
          </a:p>
          <a:p>
            <a:pPr marL="342900" indent="-342900">
              <a:buFont typeface="Arial" pitchFamily="34" charset="0"/>
              <a:buChar char="•"/>
            </a:pPr>
            <a:r>
              <a:rPr lang="en-US" sz="1400" i="1" dirty="0" smtClean="0"/>
              <a:t>The XPGA having a stronger positively charged active site. </a:t>
            </a:r>
          </a:p>
          <a:p>
            <a:pPr marL="342900" indent="-342900">
              <a:buFont typeface="Arial" pitchFamily="34" charset="0"/>
              <a:buChar char="•"/>
            </a:pPr>
            <a:endParaRPr lang="en-US" sz="1400" i="1" dirty="0" smtClean="0"/>
          </a:p>
        </p:txBody>
      </p:sp>
      <p:sp>
        <p:nvSpPr>
          <p:cNvPr id="36" name="TextBox 35"/>
          <p:cNvSpPr txBox="1"/>
          <p:nvPr/>
        </p:nvSpPr>
        <p:spPr>
          <a:xfrm>
            <a:off x="8153400" y="3962400"/>
            <a:ext cx="914400" cy="738664"/>
          </a:xfrm>
          <a:prstGeom prst="rect">
            <a:avLst/>
          </a:prstGeom>
          <a:noFill/>
        </p:spPr>
        <p:txBody>
          <a:bodyPr wrap="square" rtlCol="0">
            <a:spAutoFit/>
          </a:bodyPr>
          <a:lstStyle/>
          <a:p>
            <a:r>
              <a:rPr lang="en-US" sz="1050" dirty="0" smtClean="0"/>
              <a:t>Hydrolysis 100%</a:t>
            </a:r>
          </a:p>
          <a:p>
            <a:r>
              <a:rPr lang="en-US" sz="1050" dirty="0" smtClean="0"/>
              <a:t>Synthesis 50%</a:t>
            </a:r>
            <a:endParaRPr lang="en-IN" sz="1050" dirty="0"/>
          </a:p>
        </p:txBody>
      </p:sp>
      <p:sp>
        <p:nvSpPr>
          <p:cNvPr id="37" name="TextBox 36"/>
          <p:cNvSpPr txBox="1"/>
          <p:nvPr/>
        </p:nvSpPr>
        <p:spPr>
          <a:xfrm>
            <a:off x="4114800" y="3429000"/>
            <a:ext cx="914400" cy="1569660"/>
          </a:xfrm>
          <a:prstGeom prst="rect">
            <a:avLst/>
          </a:prstGeom>
          <a:noFill/>
        </p:spPr>
        <p:txBody>
          <a:bodyPr wrap="square" rtlCol="0">
            <a:spAutoFit/>
          </a:bodyPr>
          <a:lstStyle/>
          <a:p>
            <a:r>
              <a:rPr lang="en-US" sz="1200" dirty="0" smtClean="0"/>
              <a:t>Sequence similarity 90%</a:t>
            </a:r>
          </a:p>
          <a:p>
            <a:endParaRPr lang="en-US" sz="1200" dirty="0" smtClean="0"/>
          </a:p>
          <a:p>
            <a:r>
              <a:rPr lang="en-US" sz="1200" dirty="0" smtClean="0"/>
              <a:t>Active site is 100 % identical</a:t>
            </a:r>
          </a:p>
          <a:p>
            <a:r>
              <a:rPr lang="en-US" sz="1200" dirty="0" smtClean="0"/>
              <a:t> </a:t>
            </a:r>
            <a:endParaRPr lang="en-IN" sz="1200" dirty="0"/>
          </a:p>
        </p:txBody>
      </p:sp>
      <p:sp>
        <p:nvSpPr>
          <p:cNvPr id="38" name="Slide Number Placeholder 4"/>
          <p:cNvSpPr>
            <a:spLocks noGrp="1"/>
          </p:cNvSpPr>
          <p:nvPr>
            <p:ph type="sldNum" sz="quarter" idx="12"/>
          </p:nvPr>
        </p:nvSpPr>
        <p:spPr>
          <a:xfrm>
            <a:off x="7086600" y="6553200"/>
            <a:ext cx="1905000" cy="304800"/>
          </a:xfrm>
        </p:spPr>
        <p:txBody>
          <a:bodyPr/>
          <a:lstStyle/>
          <a:p>
            <a:fld id="{B6F15528-21DE-4FAA-801E-634DDDAF4B2B}" type="slidenum">
              <a:rPr lang="en-US" smtClean="0"/>
              <a:pPr/>
              <a:t>6</a:t>
            </a:fld>
            <a:endParaRPr lang="en-US"/>
          </a:p>
        </p:txBody>
      </p:sp>
      <p:sp>
        <p:nvSpPr>
          <p:cNvPr id="18"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pic>
        <p:nvPicPr>
          <p:cNvPr id="19" name="E-S_ribbon_stick.mpg">
            <a:hlinkClick r:id="" action="ppaction://media"/>
          </p:cNvPr>
          <p:cNvPicPr>
            <a:picLocks noRot="1" noChangeAspect="1"/>
          </p:cNvPicPr>
          <p:nvPr>
            <a:videoFile r:link="rId1"/>
          </p:nvPr>
        </p:nvPicPr>
        <p:blipFill>
          <a:blip r:embed="rId7" cstate="print"/>
          <a:stretch>
            <a:fillRect/>
          </a:stretch>
        </p:blipFill>
        <p:spPr>
          <a:xfrm>
            <a:off x="1071538" y="1214422"/>
            <a:ext cx="2928958" cy="2071702"/>
          </a:xfrm>
          <a:prstGeom prst="rect">
            <a:avLst/>
          </a:prstGeom>
        </p:spPr>
      </p:pic>
    </p:spTree>
  </p:cSld>
  <p:clrMapOvr>
    <a:masterClrMapping/>
  </p:clrMapOvr>
  <p:transition spd="med"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32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9"/>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http://www.murandmur.in/mur/images/S2288.jpg"/>
          <p:cNvPicPr>
            <a:picLocks noChangeAspect="1" noChangeArrowheads="1"/>
          </p:cNvPicPr>
          <p:nvPr/>
        </p:nvPicPr>
        <p:blipFill>
          <a:blip r:embed="rId2" cstate="print">
            <a:clrChange>
              <a:clrFrom>
                <a:srgbClr val="FFFFFF"/>
              </a:clrFrom>
              <a:clrTo>
                <a:srgbClr val="FFFFFF">
                  <a:alpha val="0"/>
                </a:srgbClr>
              </a:clrTo>
            </a:clrChange>
            <a:lum bright="-40000"/>
          </a:blip>
          <a:srcRect l="7056" t="5064" r="4750" b="8852"/>
          <a:stretch>
            <a:fillRect/>
          </a:stretch>
        </p:blipFill>
        <p:spPr bwMode="auto">
          <a:xfrm>
            <a:off x="4724400" y="4724400"/>
            <a:ext cx="1905000" cy="1295400"/>
          </a:xfrm>
          <a:prstGeom prst="rect">
            <a:avLst/>
          </a:prstGeom>
          <a:ln>
            <a:noFill/>
          </a:ln>
          <a:effectLst>
            <a:outerShdw blurRad="292100" dist="139700" dir="2700000" algn="tl" rotWithShape="0">
              <a:srgbClr val="333333">
                <a:alpha val="65000"/>
              </a:srgbClr>
            </a:outerShdw>
          </a:effectLst>
        </p:spPr>
      </p:pic>
      <p:sp>
        <p:nvSpPr>
          <p:cNvPr id="20" name="Rectangle 19"/>
          <p:cNvSpPr/>
          <p:nvPr/>
        </p:nvSpPr>
        <p:spPr>
          <a:xfrm>
            <a:off x="4648200" y="6019800"/>
            <a:ext cx="2286000" cy="430887"/>
          </a:xfrm>
          <a:prstGeom prst="rect">
            <a:avLst/>
          </a:prstGeom>
        </p:spPr>
        <p:txBody>
          <a:bodyPr wrap="square">
            <a:spAutoFit/>
          </a:bodyPr>
          <a:lstStyle/>
          <a:p>
            <a:r>
              <a:rPr lang="en-US" sz="1100" dirty="0" smtClean="0">
                <a:latin typeface="Times New Roman" pitchFamily="18" charset="0"/>
                <a:cs typeface="Times New Roman" pitchFamily="18" charset="0"/>
              </a:rPr>
              <a:t>H-D-Ile-Pro-Arg-p-nitroanilide</a:t>
            </a:r>
            <a:endParaRPr lang="en-US" sz="1100" dirty="0" smtClean="0"/>
          </a:p>
          <a:p>
            <a:endParaRPr lang="en-US" sz="1050" dirty="0"/>
          </a:p>
        </p:txBody>
      </p:sp>
      <p:sp>
        <p:nvSpPr>
          <p:cNvPr id="2" name="Title 1"/>
          <p:cNvSpPr>
            <a:spLocks noGrp="1"/>
          </p:cNvSpPr>
          <p:nvPr>
            <p:ph type="title"/>
          </p:nvPr>
        </p:nvSpPr>
        <p:spPr/>
        <p:txBody>
          <a:bodyPr/>
          <a:lstStyle/>
          <a:p>
            <a:r>
              <a:rPr lang="en-US" sz="2400" dirty="0" smtClean="0"/>
              <a:t>Enzyme of study</a:t>
            </a:r>
            <a:r>
              <a:rPr lang="en-IN" sz="2400" dirty="0" smtClean="0"/>
              <a:t>-serine protease (</a:t>
            </a:r>
            <a:r>
              <a:rPr lang="en-US" sz="2400" dirty="0" smtClean="0"/>
              <a:t>Chymotrypsin)</a:t>
            </a:r>
            <a:r>
              <a:rPr lang="en-IN" sz="2400" dirty="0" smtClean="0"/>
              <a:t> </a:t>
            </a:r>
            <a:endParaRPr lang="en-IN" sz="2400" dirty="0"/>
          </a:p>
        </p:txBody>
      </p:sp>
      <p:sp>
        <p:nvSpPr>
          <p:cNvPr id="4" name="Footer Placeholder 3"/>
          <p:cNvSpPr>
            <a:spLocks noGrp="1"/>
          </p:cNvSpPr>
          <p:nvPr>
            <p:ph type="ftr" sz="quarter" idx="11"/>
          </p:nvPr>
        </p:nvSpPr>
        <p:spPr/>
        <p:txBody>
          <a:bodyPr/>
          <a:lstStyle/>
          <a:p>
            <a:pPr>
              <a:defRPr/>
            </a:pPr>
            <a:r>
              <a:rPr lang="en-US" dirty="0" smtClean="0"/>
              <a:t>www.polyclonebio.com</a:t>
            </a:r>
            <a:endParaRPr lang="en-US" dirty="0"/>
          </a:p>
        </p:txBody>
      </p:sp>
      <p:sp>
        <p:nvSpPr>
          <p:cNvPr id="5" name="Slide Number Placeholder 4"/>
          <p:cNvSpPr>
            <a:spLocks noGrp="1"/>
          </p:cNvSpPr>
          <p:nvPr>
            <p:ph type="sldNum" sz="quarter" idx="12"/>
          </p:nvPr>
        </p:nvSpPr>
        <p:spPr>
          <a:xfrm>
            <a:off x="7010400" y="6553200"/>
            <a:ext cx="1905000" cy="304800"/>
          </a:xfrm>
        </p:spPr>
        <p:txBody>
          <a:bodyPr/>
          <a:lstStyle/>
          <a:p>
            <a:fld id="{B6F15528-21DE-4FAA-801E-634DDDAF4B2B}" type="slidenum">
              <a:rPr lang="en-US" smtClean="0"/>
              <a:pPr/>
              <a:t>7</a:t>
            </a:fld>
            <a:endParaRPr lang="en-US" dirty="0"/>
          </a:p>
        </p:txBody>
      </p:sp>
      <p:graphicFrame>
        <p:nvGraphicFramePr>
          <p:cNvPr id="6" name="Table 5"/>
          <p:cNvGraphicFramePr>
            <a:graphicFrameLocks noGrp="1"/>
          </p:cNvGraphicFramePr>
          <p:nvPr/>
        </p:nvGraphicFramePr>
        <p:xfrm>
          <a:off x="4648200" y="1149604"/>
          <a:ext cx="4267200" cy="3600450"/>
        </p:xfrm>
        <a:graphic>
          <a:graphicData uri="http://schemas.openxmlformats.org/drawingml/2006/table">
            <a:tbl>
              <a:tblPr/>
              <a:tblGrid>
                <a:gridCol w="1009650"/>
                <a:gridCol w="861215"/>
                <a:gridCol w="898457"/>
                <a:gridCol w="1497878"/>
              </a:tblGrid>
              <a:tr h="218440">
                <a:tc gridSpan="4">
                  <a:txBody>
                    <a:bodyPr/>
                    <a:lstStyle/>
                    <a:p>
                      <a:pPr algn="ctr">
                        <a:lnSpc>
                          <a:spcPct val="150000"/>
                        </a:lnSpc>
                        <a:spcAft>
                          <a:spcPts val="0"/>
                        </a:spcAft>
                      </a:pPr>
                      <a:r>
                        <a:rPr lang="en-IN" sz="1050" dirty="0" smtClean="0">
                          <a:solidFill>
                            <a:srgbClr val="FFFFFF"/>
                          </a:solidFill>
                          <a:latin typeface="Times New Roman"/>
                          <a:ea typeface="Times New Roman"/>
                          <a:cs typeface="Times New Roman"/>
                        </a:rPr>
                        <a:t>Reported activity</a:t>
                      </a:r>
                      <a:r>
                        <a:rPr lang="en-IN" sz="1050" baseline="0" dirty="0" smtClean="0">
                          <a:solidFill>
                            <a:srgbClr val="FFFFFF"/>
                          </a:solidFill>
                          <a:latin typeface="Times New Roman"/>
                          <a:ea typeface="Times New Roman"/>
                          <a:cs typeface="Times New Roman"/>
                        </a:rPr>
                        <a:t> data of  serine protease (</a:t>
                      </a:r>
                      <a:r>
                        <a:rPr lang="en-US" sz="1050" dirty="0" smtClean="0">
                          <a:solidFill>
                            <a:schemeClr val="bg1"/>
                          </a:solidFill>
                          <a:latin typeface="Times New Roman" pitchFamily="18" charset="0"/>
                          <a:cs typeface="Times New Roman" pitchFamily="18" charset="0"/>
                        </a:rPr>
                        <a:t>Chymotrypsin)</a:t>
                      </a:r>
                      <a:r>
                        <a:rPr lang="en-IN" sz="1050" dirty="0" smtClean="0">
                          <a:solidFill>
                            <a:schemeClr val="bg1"/>
                          </a:solidFill>
                          <a:latin typeface="Times New Roman"/>
                          <a:ea typeface="Times New Roman"/>
                          <a:cs typeface="Times New Roman"/>
                        </a:rPr>
                        <a:t> </a:t>
                      </a:r>
                      <a:endParaRPr lang="en-IN" sz="1050" dirty="0">
                        <a:solidFill>
                          <a:schemeClr val="bg1"/>
                        </a:solidFill>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IN"/>
                    </a:p>
                  </a:txBody>
                  <a:tcPr/>
                </a:tc>
                <a:tc hMerge="1">
                  <a:txBody>
                    <a:bodyPr/>
                    <a:lstStyle/>
                    <a:p>
                      <a:endParaRPr lang="en-IN"/>
                    </a:p>
                  </a:txBody>
                  <a:tcPr/>
                </a:tc>
                <a:tc hMerge="1">
                  <a:txBody>
                    <a:bodyPr/>
                    <a:lstStyle/>
                    <a:p>
                      <a:endParaRPr lang="en-IN"/>
                    </a:p>
                  </a:txBody>
                  <a:tcPr/>
                </a:tc>
              </a:tr>
              <a:tr h="436880">
                <a:tc>
                  <a:txBody>
                    <a:bodyPr/>
                    <a:lstStyle/>
                    <a:p>
                      <a:pPr algn="ctr">
                        <a:lnSpc>
                          <a:spcPct val="150000"/>
                        </a:lnSpc>
                        <a:spcAft>
                          <a:spcPts val="0"/>
                        </a:spcAft>
                      </a:pPr>
                      <a:r>
                        <a:rPr lang="en-US" sz="1050" dirty="0" smtClean="0">
                          <a:solidFill>
                            <a:srgbClr val="000000"/>
                          </a:solidFill>
                          <a:latin typeface="Times New Roman"/>
                          <a:ea typeface="Times New Roman"/>
                          <a:cs typeface="Times New Roman"/>
                        </a:rPr>
                        <a:t>position</a:t>
                      </a:r>
                      <a:endParaRPr lang="en-IN" sz="1050" dirty="0" smtClean="0">
                        <a:solidFill>
                          <a:srgbClr val="000000"/>
                        </a:solidFill>
                        <a:latin typeface="Times New Roman"/>
                        <a:ea typeface="Times New Roman"/>
                        <a:cs typeface="Times New Roman"/>
                      </a:endParaRPr>
                    </a:p>
                    <a:p>
                      <a:pPr algn="ctr">
                        <a:lnSpc>
                          <a:spcPct val="150000"/>
                        </a:lnSpc>
                        <a:spcAft>
                          <a:spcPts val="0"/>
                        </a:spcAft>
                      </a:pPr>
                      <a:r>
                        <a:rPr lang="en-IN" sz="1050" dirty="0" smtClean="0">
                          <a:solidFill>
                            <a:srgbClr val="000000"/>
                          </a:solidFill>
                          <a:latin typeface="Times New Roman"/>
                          <a:ea typeface="Times New Roman"/>
                          <a:cs typeface="Times New Roman"/>
                        </a:rPr>
                        <a:t>193</a:t>
                      </a:r>
                      <a:endParaRPr lang="en-IN" sz="105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050" dirty="0" smtClean="0">
                          <a:solidFill>
                            <a:srgbClr val="000000"/>
                          </a:solidFill>
                          <a:latin typeface="Times New Roman"/>
                          <a:ea typeface="Times New Roman"/>
                          <a:cs typeface="Times New Roman"/>
                        </a:rPr>
                        <a:t>Substrates</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Kcat values</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Classification</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A</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S-2288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64.8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moderate</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D</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S-2288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4.2</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low</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E</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S-2288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71.2</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moderate</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K</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S-2288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30</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low</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V</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S-2288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10</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low</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G</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S-2288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110.2</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high</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A</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S-2366</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117</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high</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D</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S-2366</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40.8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low</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E</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S-2366</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98</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high</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K</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S-2366</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114.2</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high</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V</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S-2366</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26.7</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low</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r h="218440">
                <a:tc>
                  <a:txBody>
                    <a:bodyPr/>
                    <a:lstStyle/>
                    <a:p>
                      <a:pPr algn="ctr">
                        <a:lnSpc>
                          <a:spcPct val="150000"/>
                        </a:lnSpc>
                        <a:spcAft>
                          <a:spcPts val="0"/>
                        </a:spcAft>
                      </a:pPr>
                      <a:r>
                        <a:rPr lang="en-IN" sz="1050" dirty="0">
                          <a:solidFill>
                            <a:srgbClr val="000000"/>
                          </a:solidFill>
                          <a:latin typeface="Times New Roman"/>
                          <a:ea typeface="Times New Roman"/>
                          <a:cs typeface="Times New Roman"/>
                        </a:rPr>
                        <a:t>G</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S-2366</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145</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c>
                  <a:txBody>
                    <a:bodyPr/>
                    <a:lstStyle/>
                    <a:p>
                      <a:pPr algn="ctr">
                        <a:lnSpc>
                          <a:spcPct val="150000"/>
                        </a:lnSpc>
                        <a:spcAft>
                          <a:spcPts val="0"/>
                        </a:spcAft>
                      </a:pPr>
                      <a:r>
                        <a:rPr lang="en-IN" sz="1050" dirty="0">
                          <a:solidFill>
                            <a:srgbClr val="000000"/>
                          </a:solidFill>
                          <a:latin typeface="Times New Roman"/>
                          <a:ea typeface="Times New Roman"/>
                          <a:cs typeface="Times New Roman"/>
                        </a:rPr>
                        <a:t>very high</a:t>
                      </a:r>
                      <a:endParaRPr lang="en-IN" sz="105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75000"/>
                      </a:schemeClr>
                    </a:solidFill>
                  </a:tcPr>
                </a:tc>
              </a:tr>
            </a:tbl>
          </a:graphicData>
        </a:graphic>
      </p:graphicFrame>
      <p:pic>
        <p:nvPicPr>
          <p:cNvPr id="89090" name="Picture 2" descr="File:Oxyanion hole.pn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219200" y="4800600"/>
            <a:ext cx="1905000" cy="1617544"/>
          </a:xfrm>
          <a:prstGeom prst="rect">
            <a:avLst/>
          </a:prstGeom>
          <a:ln>
            <a:noFill/>
          </a:ln>
          <a:effectLst>
            <a:outerShdw blurRad="292100" dist="139700" dir="2700000" algn="tl" rotWithShape="0">
              <a:srgbClr val="333333">
                <a:alpha val="65000"/>
              </a:srgbClr>
            </a:outerShdw>
          </a:effectLst>
        </p:spPr>
      </p:pic>
      <p:pic>
        <p:nvPicPr>
          <p:cNvPr id="89094" name="Picture 6" descr="http://chemistry.umeche.maine.edu/CHY252/CMech3.jpg"/>
          <p:cNvPicPr>
            <a:picLocks noChangeAspect="1" noChangeArrowheads="1"/>
          </p:cNvPicPr>
          <p:nvPr/>
        </p:nvPicPr>
        <p:blipFill>
          <a:blip r:embed="rId4" cstate="print">
            <a:lum bright="-40000" contrast="30000"/>
          </a:blip>
          <a:srcRect l="13840"/>
          <a:stretch>
            <a:fillRect/>
          </a:stretch>
        </p:blipFill>
        <p:spPr bwMode="auto">
          <a:xfrm>
            <a:off x="304800" y="1447800"/>
            <a:ext cx="3657600" cy="2286000"/>
          </a:xfrm>
          <a:prstGeom prst="rect">
            <a:avLst/>
          </a:prstGeom>
          <a:ln>
            <a:noFill/>
          </a:ln>
          <a:effectLst>
            <a:outerShdw blurRad="292100" dist="139700" dir="2700000" algn="tl" rotWithShape="0">
              <a:srgbClr val="333333">
                <a:alpha val="65000"/>
              </a:srgbClr>
            </a:outerShdw>
          </a:effectLst>
        </p:spPr>
      </p:pic>
      <p:sp>
        <p:nvSpPr>
          <p:cNvPr id="18" name="Rectangle 17"/>
          <p:cNvSpPr/>
          <p:nvPr/>
        </p:nvSpPr>
        <p:spPr>
          <a:xfrm>
            <a:off x="4755110" y="4980801"/>
            <a:ext cx="628698" cy="276999"/>
          </a:xfrm>
          <a:prstGeom prst="rect">
            <a:avLst/>
          </a:prstGeom>
        </p:spPr>
        <p:txBody>
          <a:bodyPr wrap="none">
            <a:spAutoFit/>
          </a:bodyPr>
          <a:lstStyle/>
          <a:p>
            <a:r>
              <a:rPr lang="en-US" sz="1200" dirty="0" smtClean="0">
                <a:latin typeface="Times New Roman" pitchFamily="18" charset="0"/>
                <a:cs typeface="Times New Roman" pitchFamily="18" charset="0"/>
              </a:rPr>
              <a:t>S-2288</a:t>
            </a:r>
            <a:endParaRPr lang="en-IN" sz="1200" dirty="0"/>
          </a:p>
        </p:txBody>
      </p:sp>
      <p:pic>
        <p:nvPicPr>
          <p:cNvPr id="22" name="Picture 4" descr="http://www.chromogenix.com/Products/immagini/821090.jpg"/>
          <p:cNvPicPr>
            <a:picLocks noChangeAspect="1" noChangeArrowheads="1"/>
          </p:cNvPicPr>
          <p:nvPr/>
        </p:nvPicPr>
        <p:blipFill>
          <a:blip r:embed="rId5" cstate="print">
            <a:clrChange>
              <a:clrFrom>
                <a:srgbClr val="FFFFFF"/>
              </a:clrFrom>
              <a:clrTo>
                <a:srgbClr val="FFFFFF">
                  <a:alpha val="0"/>
                </a:srgbClr>
              </a:clrTo>
            </a:clrChange>
            <a:lum bright="-40000" contrast="-40000"/>
          </a:blip>
          <a:srcRect l="3528" t="8852" b="10128"/>
          <a:stretch>
            <a:fillRect/>
          </a:stretch>
        </p:blipFill>
        <p:spPr bwMode="auto">
          <a:xfrm>
            <a:off x="6934200" y="4800600"/>
            <a:ext cx="2083800" cy="1219200"/>
          </a:xfrm>
          <a:prstGeom prst="rect">
            <a:avLst/>
          </a:prstGeom>
          <a:ln>
            <a:noFill/>
          </a:ln>
          <a:effectLst>
            <a:outerShdw blurRad="292100" dist="139700" dir="2700000" algn="tl" rotWithShape="0">
              <a:srgbClr val="333333">
                <a:alpha val="65000"/>
              </a:srgbClr>
            </a:outerShdw>
          </a:effectLst>
        </p:spPr>
      </p:pic>
      <p:sp>
        <p:nvSpPr>
          <p:cNvPr id="23" name="Rectangle 22"/>
          <p:cNvSpPr/>
          <p:nvPr/>
        </p:nvSpPr>
        <p:spPr>
          <a:xfrm>
            <a:off x="7010400" y="6019800"/>
            <a:ext cx="2209800" cy="261610"/>
          </a:xfrm>
          <a:prstGeom prst="rect">
            <a:avLst/>
          </a:prstGeom>
        </p:spPr>
        <p:txBody>
          <a:bodyPr wrap="square">
            <a:spAutoFit/>
          </a:bodyPr>
          <a:lstStyle/>
          <a:p>
            <a:r>
              <a:rPr lang="en-US" sz="1100" dirty="0" smtClean="0">
                <a:latin typeface="Times New Roman" pitchFamily="18" charset="0"/>
                <a:cs typeface="Times New Roman" pitchFamily="18" charset="0"/>
              </a:rPr>
              <a:t>pyroGlu-Pro-Arg-p-nitroanilide</a:t>
            </a:r>
            <a:endParaRPr lang="en-US" sz="1100" dirty="0"/>
          </a:p>
        </p:txBody>
      </p:sp>
      <p:sp>
        <p:nvSpPr>
          <p:cNvPr id="24" name="Rectangle 23"/>
          <p:cNvSpPr/>
          <p:nvPr/>
        </p:nvSpPr>
        <p:spPr>
          <a:xfrm>
            <a:off x="7041110" y="4980801"/>
            <a:ext cx="731290" cy="276999"/>
          </a:xfrm>
          <a:prstGeom prst="rect">
            <a:avLst/>
          </a:prstGeom>
        </p:spPr>
        <p:txBody>
          <a:bodyPr wrap="none">
            <a:spAutoFit/>
          </a:bodyPr>
          <a:lstStyle/>
          <a:p>
            <a:r>
              <a:rPr lang="en-US" sz="1200" dirty="0" smtClean="0">
                <a:latin typeface="Times New Roman" pitchFamily="18" charset="0"/>
                <a:cs typeface="Times New Roman" pitchFamily="18" charset="0"/>
              </a:rPr>
              <a:t>(S-2366)</a:t>
            </a:r>
          </a:p>
        </p:txBody>
      </p:sp>
      <p:pic>
        <p:nvPicPr>
          <p:cNvPr id="89098" name="Picture 10" descr="http://upload.wikimedia.org/wikipedia/commons/thumb/5/5c/L-alanine-3D-balls.png/170px-L-alanine-3D-balls.png"/>
          <p:cNvPicPr>
            <a:picLocks noChangeAspect="1" noChangeArrowheads="1"/>
          </p:cNvPicPr>
          <p:nvPr/>
        </p:nvPicPr>
        <p:blipFill>
          <a:blip r:embed="rId6" cstate="print"/>
          <a:srcRect/>
          <a:stretch>
            <a:fillRect/>
          </a:stretch>
        </p:blipFill>
        <p:spPr bwMode="auto">
          <a:xfrm rot="10800000">
            <a:off x="152401" y="4384077"/>
            <a:ext cx="933450" cy="949923"/>
          </a:xfrm>
          <a:prstGeom prst="rect">
            <a:avLst/>
          </a:prstGeom>
          <a:noFill/>
        </p:spPr>
      </p:pic>
      <p:pic>
        <p:nvPicPr>
          <p:cNvPr id="89100" name="Picture 12" descr="File:L-Glutamic-acid-zwitterion-3D-balls.png"/>
          <p:cNvPicPr>
            <a:picLocks noChangeAspect="1" noChangeArrowheads="1"/>
          </p:cNvPicPr>
          <p:nvPr/>
        </p:nvPicPr>
        <p:blipFill>
          <a:blip r:embed="rId7" cstate="print"/>
          <a:srcRect/>
          <a:stretch>
            <a:fillRect/>
          </a:stretch>
        </p:blipFill>
        <p:spPr bwMode="auto">
          <a:xfrm rot="15768603">
            <a:off x="1886572" y="3995499"/>
            <a:ext cx="1160358" cy="678809"/>
          </a:xfrm>
          <a:prstGeom prst="rect">
            <a:avLst/>
          </a:prstGeom>
          <a:noFill/>
        </p:spPr>
      </p:pic>
      <p:pic>
        <p:nvPicPr>
          <p:cNvPr id="89102" name="Picture 14" descr="File:L-aspartic-acid-3D-balls.png"/>
          <p:cNvPicPr>
            <a:picLocks noChangeAspect="1" noChangeArrowheads="1"/>
          </p:cNvPicPr>
          <p:nvPr/>
        </p:nvPicPr>
        <p:blipFill>
          <a:blip r:embed="rId8" cstate="print"/>
          <a:srcRect/>
          <a:stretch>
            <a:fillRect/>
          </a:stretch>
        </p:blipFill>
        <p:spPr bwMode="auto">
          <a:xfrm rot="12538387">
            <a:off x="1047592" y="3970375"/>
            <a:ext cx="951171" cy="802467"/>
          </a:xfrm>
          <a:prstGeom prst="rect">
            <a:avLst/>
          </a:prstGeom>
          <a:noFill/>
        </p:spPr>
      </p:pic>
      <p:pic>
        <p:nvPicPr>
          <p:cNvPr id="89104" name="Picture 16" descr="File:L-lysine-monocation-from-hydrochloride-dihydrate-xtal-3D-balls.png"/>
          <p:cNvPicPr>
            <a:picLocks noChangeAspect="1" noChangeArrowheads="1"/>
          </p:cNvPicPr>
          <p:nvPr/>
        </p:nvPicPr>
        <p:blipFill>
          <a:blip r:embed="rId9" cstate="print"/>
          <a:srcRect/>
          <a:stretch>
            <a:fillRect/>
          </a:stretch>
        </p:blipFill>
        <p:spPr bwMode="auto">
          <a:xfrm rot="12962957">
            <a:off x="2797318" y="3789884"/>
            <a:ext cx="906924" cy="1328233"/>
          </a:xfrm>
          <a:prstGeom prst="rect">
            <a:avLst/>
          </a:prstGeom>
          <a:noFill/>
        </p:spPr>
      </p:pic>
      <p:pic>
        <p:nvPicPr>
          <p:cNvPr id="89106" name="Picture 18" descr="File:L-valine-3D-balls.png"/>
          <p:cNvPicPr>
            <a:picLocks noChangeAspect="1" noChangeArrowheads="1"/>
          </p:cNvPicPr>
          <p:nvPr/>
        </p:nvPicPr>
        <p:blipFill>
          <a:blip r:embed="rId10" cstate="print"/>
          <a:srcRect/>
          <a:stretch>
            <a:fillRect/>
          </a:stretch>
        </p:blipFill>
        <p:spPr bwMode="auto">
          <a:xfrm rot="15936315">
            <a:off x="3364761" y="4809798"/>
            <a:ext cx="971343" cy="923547"/>
          </a:xfrm>
          <a:prstGeom prst="rect">
            <a:avLst/>
          </a:prstGeom>
          <a:noFill/>
        </p:spPr>
      </p:pic>
      <p:sp>
        <p:nvSpPr>
          <p:cNvPr id="27" name="Oval 26"/>
          <p:cNvSpPr/>
          <p:nvPr/>
        </p:nvSpPr>
        <p:spPr bwMode="auto">
          <a:xfrm>
            <a:off x="1828800" y="4800600"/>
            <a:ext cx="838200" cy="609600"/>
          </a:xfrm>
          <a:prstGeom prst="ellipse">
            <a:avLst/>
          </a:prstGeom>
          <a:noFill/>
          <a:ln w="57150" cap="flat" cmpd="sng" algn="ctr">
            <a:solidFill>
              <a:srgbClr val="9900F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ctr" defTabSz="914400" rtl="0" eaLnBrk="1" fontAlgn="base" latinLnBrk="0" hangingPunct="1">
              <a:lnSpc>
                <a:spcPct val="90000"/>
              </a:lnSpc>
              <a:spcBef>
                <a:spcPct val="20000"/>
              </a:spcBef>
              <a:spcAft>
                <a:spcPct val="0"/>
              </a:spcAft>
              <a:buClr>
                <a:srgbClr val="009900"/>
              </a:buClr>
              <a:buSzTx/>
              <a:tabLst/>
            </a:pPr>
            <a:endParaRPr lang="en-IN" sz="1200" b="1" dirty="0" smtClean="0"/>
          </a:p>
        </p:txBody>
      </p:sp>
      <p:sp>
        <p:nvSpPr>
          <p:cNvPr id="28" name="TextBox 27"/>
          <p:cNvSpPr txBox="1"/>
          <p:nvPr/>
        </p:nvSpPr>
        <p:spPr>
          <a:xfrm>
            <a:off x="304800" y="5181600"/>
            <a:ext cx="685800" cy="276999"/>
          </a:xfrm>
          <a:prstGeom prst="rect">
            <a:avLst/>
          </a:prstGeom>
          <a:noFill/>
        </p:spPr>
        <p:txBody>
          <a:bodyPr wrap="square" rtlCol="0">
            <a:spAutoFit/>
          </a:bodyPr>
          <a:lstStyle/>
          <a:p>
            <a:r>
              <a:rPr lang="en-US" sz="1200" b="1" dirty="0" smtClean="0"/>
              <a:t>A</a:t>
            </a:r>
            <a:endParaRPr lang="en-IN" sz="1200" b="1" dirty="0"/>
          </a:p>
        </p:txBody>
      </p:sp>
      <p:sp>
        <p:nvSpPr>
          <p:cNvPr id="31" name="TextBox 30"/>
          <p:cNvSpPr txBox="1"/>
          <p:nvPr/>
        </p:nvSpPr>
        <p:spPr>
          <a:xfrm>
            <a:off x="1066800" y="4343400"/>
            <a:ext cx="685800" cy="276999"/>
          </a:xfrm>
          <a:prstGeom prst="rect">
            <a:avLst/>
          </a:prstGeom>
          <a:noFill/>
        </p:spPr>
        <p:txBody>
          <a:bodyPr wrap="square" rtlCol="0">
            <a:spAutoFit/>
          </a:bodyPr>
          <a:lstStyle/>
          <a:p>
            <a:r>
              <a:rPr lang="en-US" sz="1200" b="1" dirty="0" smtClean="0"/>
              <a:t>D</a:t>
            </a:r>
            <a:endParaRPr lang="en-IN" sz="1200" b="1" dirty="0"/>
          </a:p>
        </p:txBody>
      </p:sp>
      <p:sp>
        <p:nvSpPr>
          <p:cNvPr id="32" name="TextBox 31"/>
          <p:cNvSpPr txBox="1"/>
          <p:nvPr/>
        </p:nvSpPr>
        <p:spPr>
          <a:xfrm>
            <a:off x="1981200" y="4267200"/>
            <a:ext cx="685800" cy="276999"/>
          </a:xfrm>
          <a:prstGeom prst="rect">
            <a:avLst/>
          </a:prstGeom>
          <a:noFill/>
        </p:spPr>
        <p:txBody>
          <a:bodyPr wrap="square" rtlCol="0">
            <a:spAutoFit/>
          </a:bodyPr>
          <a:lstStyle/>
          <a:p>
            <a:r>
              <a:rPr lang="en-US" sz="1200" b="1" dirty="0" smtClean="0"/>
              <a:t>E</a:t>
            </a:r>
            <a:endParaRPr lang="en-IN" sz="1200" b="1" dirty="0"/>
          </a:p>
        </p:txBody>
      </p:sp>
      <p:sp>
        <p:nvSpPr>
          <p:cNvPr id="33" name="TextBox 32"/>
          <p:cNvSpPr txBox="1"/>
          <p:nvPr/>
        </p:nvSpPr>
        <p:spPr>
          <a:xfrm>
            <a:off x="2895600" y="4267200"/>
            <a:ext cx="685800" cy="276999"/>
          </a:xfrm>
          <a:prstGeom prst="rect">
            <a:avLst/>
          </a:prstGeom>
          <a:noFill/>
        </p:spPr>
        <p:txBody>
          <a:bodyPr wrap="square" rtlCol="0">
            <a:spAutoFit/>
          </a:bodyPr>
          <a:lstStyle/>
          <a:p>
            <a:r>
              <a:rPr lang="en-US" sz="1200" b="1" dirty="0" smtClean="0"/>
              <a:t>K</a:t>
            </a:r>
            <a:endParaRPr lang="en-IN" sz="1200" b="1" dirty="0"/>
          </a:p>
        </p:txBody>
      </p:sp>
      <p:sp>
        <p:nvSpPr>
          <p:cNvPr id="34" name="TextBox 33"/>
          <p:cNvSpPr txBox="1"/>
          <p:nvPr/>
        </p:nvSpPr>
        <p:spPr>
          <a:xfrm>
            <a:off x="3276600" y="5334000"/>
            <a:ext cx="685800" cy="276999"/>
          </a:xfrm>
          <a:prstGeom prst="rect">
            <a:avLst/>
          </a:prstGeom>
          <a:noFill/>
        </p:spPr>
        <p:txBody>
          <a:bodyPr wrap="square" rtlCol="0">
            <a:spAutoFit/>
          </a:bodyPr>
          <a:lstStyle/>
          <a:p>
            <a:r>
              <a:rPr lang="en-US" sz="1200" b="1" dirty="0" smtClean="0"/>
              <a:t>V</a:t>
            </a:r>
            <a:endParaRPr lang="en-IN" sz="1200" b="1" dirty="0"/>
          </a:p>
        </p:txBody>
      </p:sp>
      <p:sp>
        <p:nvSpPr>
          <p:cNvPr id="25"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r>
              <a:rPr lang="en-US" sz="2400" dirty="0" smtClean="0"/>
              <a:t>1.8 million data points were generated to select the relevant GCODs</a:t>
            </a:r>
            <a:endParaRPr lang="en-IN" sz="2400" dirty="0" smtClean="0"/>
          </a:p>
        </p:txBody>
      </p:sp>
      <p:sp>
        <p:nvSpPr>
          <p:cNvPr id="2" name="Footer Placeholder 1"/>
          <p:cNvSpPr>
            <a:spLocks noGrp="1"/>
          </p:cNvSpPr>
          <p:nvPr>
            <p:ph type="ftr" sz="quarter" idx="11"/>
          </p:nvPr>
        </p:nvSpPr>
        <p:spPr/>
        <p:txBody>
          <a:bodyPr/>
          <a:lstStyle/>
          <a:p>
            <a:pPr>
              <a:defRPr/>
            </a:pPr>
            <a:r>
              <a:rPr lang="en-US" dirty="0" smtClean="0"/>
              <a:t>www.polyclonebio.com</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10" name="Picture 2" descr="C:\Users\admin\Desktop\sphere1.png"/>
          <p:cNvPicPr>
            <a:picLocks noChangeAspect="1" noChangeArrowheads="1"/>
          </p:cNvPicPr>
          <p:nvPr/>
        </p:nvPicPr>
        <p:blipFill>
          <a:blip r:embed="rId3" cstate="print">
            <a:clrChange>
              <a:clrFrom>
                <a:srgbClr val="FFFFFF"/>
              </a:clrFrom>
              <a:clrTo>
                <a:srgbClr val="FFFFFF">
                  <a:alpha val="0"/>
                </a:srgbClr>
              </a:clrTo>
            </a:clrChange>
          </a:blip>
          <a:srcRect l="31594" t="93" r="26002" b="-780"/>
          <a:stretch>
            <a:fillRect/>
          </a:stretch>
        </p:blipFill>
        <p:spPr bwMode="auto">
          <a:xfrm>
            <a:off x="357158" y="2106568"/>
            <a:ext cx="2797929" cy="2859518"/>
          </a:xfrm>
          <a:prstGeom prst="rect">
            <a:avLst/>
          </a:prstGeom>
          <a:noFill/>
        </p:spPr>
      </p:pic>
      <p:sp>
        <p:nvSpPr>
          <p:cNvPr id="11" name="TextBox 10"/>
          <p:cNvSpPr txBox="1"/>
          <p:nvPr/>
        </p:nvSpPr>
        <p:spPr>
          <a:xfrm>
            <a:off x="428596" y="1285860"/>
            <a:ext cx="3071834" cy="830997"/>
          </a:xfrm>
          <a:prstGeom prst="rect">
            <a:avLst/>
          </a:prstGeom>
          <a:noFill/>
        </p:spPr>
        <p:txBody>
          <a:bodyPr wrap="square" rtlCol="0">
            <a:spAutoFit/>
          </a:bodyPr>
          <a:lstStyle/>
          <a:p>
            <a:pPr marL="228600" indent="-228600">
              <a:buFont typeface="Arial" pitchFamily="34" charset="0"/>
              <a:buChar char="•"/>
            </a:pPr>
            <a:r>
              <a:rPr lang="en-US" sz="1200" dirty="0" smtClean="0"/>
              <a:t>Small spheres are  GCODs</a:t>
            </a:r>
          </a:p>
          <a:p>
            <a:pPr marL="228600" indent="-228600">
              <a:buFont typeface="Arial" pitchFamily="34" charset="0"/>
              <a:buChar char="•"/>
            </a:pPr>
            <a:r>
              <a:rPr lang="en-US" sz="1200" dirty="0" smtClean="0"/>
              <a:t>156,250 descriptors for each mutation  </a:t>
            </a:r>
          </a:p>
          <a:p>
            <a:pPr marL="228600" indent="-228600">
              <a:buFont typeface="Arial" pitchFamily="34" charset="0"/>
              <a:buChar char="•"/>
            </a:pPr>
            <a:r>
              <a:rPr lang="en-US" sz="1200" dirty="0" smtClean="0"/>
              <a:t>1,875,000  data points -overall for 12 E-S simulations</a:t>
            </a:r>
          </a:p>
        </p:txBody>
      </p:sp>
      <p:sp>
        <p:nvSpPr>
          <p:cNvPr id="13" name="TextBox 12"/>
          <p:cNvSpPr txBox="1"/>
          <p:nvPr/>
        </p:nvSpPr>
        <p:spPr>
          <a:xfrm>
            <a:off x="60038" y="5014337"/>
            <a:ext cx="3071802" cy="430887"/>
          </a:xfrm>
          <a:prstGeom prst="rect">
            <a:avLst/>
          </a:prstGeom>
          <a:gradFill flip="none" rotWithShape="1">
            <a:gsLst>
              <a:gs pos="0">
                <a:schemeClr val="accent6">
                  <a:lumMod val="75000"/>
                  <a:tint val="66000"/>
                  <a:satMod val="160000"/>
                </a:schemeClr>
              </a:gs>
              <a:gs pos="50000">
                <a:schemeClr val="accent6">
                  <a:lumMod val="75000"/>
                  <a:tint val="44500"/>
                  <a:satMod val="160000"/>
                </a:schemeClr>
              </a:gs>
              <a:gs pos="100000">
                <a:schemeClr val="accent6">
                  <a:lumMod val="75000"/>
                  <a:tint val="23500"/>
                  <a:satMod val="160000"/>
                </a:schemeClr>
              </a:gs>
            </a:gsLst>
            <a:path path="circle">
              <a:fillToRect l="100000" t="100000"/>
            </a:path>
            <a:tileRect r="-100000" b="-100000"/>
          </a:gradFill>
        </p:spPr>
        <p:txBody>
          <a:bodyPr wrap="square" rtlCol="0">
            <a:spAutoFit/>
          </a:bodyPr>
          <a:lstStyle/>
          <a:p>
            <a:pPr marL="228600" indent="-228600" algn="ctr"/>
            <a:r>
              <a:rPr lang="en-US" sz="1100" b="1" dirty="0" smtClean="0"/>
              <a:t>Blue spheres represent selected GCODs for  generating QSAR model</a:t>
            </a:r>
            <a:endParaRPr lang="en-IN" sz="1100" b="1" dirty="0" smtClean="0"/>
          </a:p>
        </p:txBody>
      </p:sp>
      <p:graphicFrame>
        <p:nvGraphicFramePr>
          <p:cNvPr id="15" name="Chart 14"/>
          <p:cNvGraphicFramePr/>
          <p:nvPr/>
        </p:nvGraphicFramePr>
        <p:xfrm>
          <a:off x="3071802" y="2285992"/>
          <a:ext cx="3143272" cy="2071702"/>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15"/>
          <p:cNvSpPr/>
          <p:nvPr/>
        </p:nvSpPr>
        <p:spPr>
          <a:xfrm>
            <a:off x="3786182" y="1285860"/>
            <a:ext cx="2214578" cy="646331"/>
          </a:xfrm>
          <a:prstGeom prst="rect">
            <a:avLst/>
          </a:prstGeom>
        </p:spPr>
        <p:txBody>
          <a:bodyPr wrap="square">
            <a:spAutoFit/>
          </a:bodyPr>
          <a:lstStyle/>
          <a:p>
            <a:r>
              <a:rPr lang="en-US" sz="1200" dirty="0" smtClean="0"/>
              <a:t>Predicted activity values correlated with the experimental values</a:t>
            </a:r>
            <a:endParaRPr lang="en-IN" sz="1200" dirty="0"/>
          </a:p>
        </p:txBody>
      </p:sp>
      <p:pic>
        <p:nvPicPr>
          <p:cNvPr id="17" name="Picture 16"/>
          <p:cNvPicPr/>
          <p:nvPr/>
        </p:nvPicPr>
        <p:blipFill>
          <a:blip r:embed="rId5" cstate="print"/>
          <a:srcRect l="52641"/>
          <a:stretch>
            <a:fillRect/>
          </a:stretch>
        </p:blipFill>
        <p:spPr bwMode="auto">
          <a:xfrm>
            <a:off x="6357950" y="2357430"/>
            <a:ext cx="2562236" cy="3505200"/>
          </a:xfrm>
          <a:prstGeom prst="rect">
            <a:avLst/>
          </a:prstGeom>
          <a:ln>
            <a:noFill/>
          </a:ln>
          <a:effectLst>
            <a:outerShdw blurRad="292100" dist="139700" dir="2700000" algn="tl" rotWithShape="0">
              <a:srgbClr val="333333">
                <a:alpha val="65000"/>
              </a:srgbClr>
            </a:outerShdw>
          </a:effectLst>
        </p:spPr>
      </p:pic>
      <p:sp>
        <p:nvSpPr>
          <p:cNvPr id="18" name="Rectangle 17"/>
          <p:cNvSpPr/>
          <p:nvPr/>
        </p:nvSpPr>
        <p:spPr>
          <a:xfrm>
            <a:off x="6786610" y="1285860"/>
            <a:ext cx="2000232" cy="646331"/>
          </a:xfrm>
          <a:prstGeom prst="rect">
            <a:avLst/>
          </a:prstGeom>
        </p:spPr>
        <p:txBody>
          <a:bodyPr wrap="square">
            <a:spAutoFit/>
          </a:bodyPr>
          <a:lstStyle/>
          <a:p>
            <a:r>
              <a:rPr lang="en-US" sz="1200" dirty="0" smtClean="0"/>
              <a:t>Showed a specific interaction with GLY 218 and GLU 217</a:t>
            </a:r>
            <a:endParaRPr lang="en-IN" sz="1200" dirty="0" smtClean="0"/>
          </a:p>
        </p:txBody>
      </p:sp>
      <p:pic>
        <p:nvPicPr>
          <p:cNvPr id="3074" name="Picture 2"/>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367098" y="4214818"/>
            <a:ext cx="2705100" cy="1762125"/>
          </a:xfrm>
          <a:prstGeom prst="rect">
            <a:avLst/>
          </a:prstGeom>
          <a:noFill/>
          <a:ln w="9525">
            <a:noFill/>
            <a:miter lim="800000"/>
            <a:headEnd/>
            <a:tailEnd/>
          </a:ln>
          <a:effectLst/>
        </p:spPr>
      </p:pic>
      <p:sp>
        <p:nvSpPr>
          <p:cNvPr id="20" name="TextBox 19"/>
          <p:cNvSpPr txBox="1"/>
          <p:nvPr/>
        </p:nvSpPr>
        <p:spPr>
          <a:xfrm>
            <a:off x="3714744" y="5929330"/>
            <a:ext cx="2143140" cy="523220"/>
          </a:xfrm>
          <a:prstGeom prst="rect">
            <a:avLst/>
          </a:prstGeom>
          <a:noFill/>
        </p:spPr>
        <p:txBody>
          <a:bodyPr wrap="square" rtlCol="0">
            <a:spAutoFit/>
          </a:bodyPr>
          <a:lstStyle/>
          <a:p>
            <a:r>
              <a:rPr lang="en-US" sz="1400" dirty="0" smtClean="0"/>
              <a:t>Blue = training set </a:t>
            </a:r>
          </a:p>
          <a:p>
            <a:r>
              <a:rPr lang="en-US" sz="1400" dirty="0" smtClean="0"/>
              <a:t>Red = test set </a:t>
            </a:r>
            <a:endParaRPr lang="en-IN" sz="1400" dirty="0"/>
          </a:p>
        </p:txBody>
      </p:sp>
      <p:sp>
        <p:nvSpPr>
          <p:cNvPr id="19"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Enzyme engineering Framework -  </a:t>
            </a:r>
            <a:r>
              <a:rPr lang="en-US" dirty="0" err="1" smtClean="0"/>
              <a:t>eEF</a:t>
            </a:r>
            <a:endParaRPr lang="en-US" dirty="0"/>
          </a:p>
        </p:txBody>
      </p:sp>
      <p:sp>
        <p:nvSpPr>
          <p:cNvPr id="3" name="Content Placeholder 2"/>
          <p:cNvSpPr>
            <a:spLocks noGrp="1"/>
          </p:cNvSpPr>
          <p:nvPr>
            <p:ph idx="1"/>
          </p:nvPr>
        </p:nvSpPr>
        <p:spPr>
          <a:xfrm>
            <a:off x="571472" y="1428736"/>
            <a:ext cx="4929222" cy="4643470"/>
          </a:xfrm>
        </p:spPr>
        <p:txBody>
          <a:bodyPr/>
          <a:lstStyle/>
          <a:p>
            <a:pPr>
              <a:lnSpc>
                <a:spcPct val="150000"/>
              </a:lnSpc>
            </a:pPr>
            <a:r>
              <a:rPr lang="en-US" sz="1600" dirty="0" smtClean="0">
                <a:solidFill>
                  <a:schemeClr val="accent6">
                    <a:lumMod val="75000"/>
                  </a:schemeClr>
                </a:solidFill>
                <a:latin typeface="Calibri" pitchFamily="34" charset="0"/>
              </a:rPr>
              <a:t>eEF is used to engineer enzymes</a:t>
            </a:r>
          </a:p>
          <a:p>
            <a:pPr lvl="1">
              <a:lnSpc>
                <a:spcPct val="150000"/>
              </a:lnSpc>
            </a:pPr>
            <a:r>
              <a:rPr lang="en-US" sz="1200" dirty="0" smtClean="0">
                <a:solidFill>
                  <a:schemeClr val="accent6">
                    <a:lumMod val="75000"/>
                  </a:schemeClr>
                </a:solidFill>
                <a:latin typeface="Calibri" pitchFamily="34" charset="0"/>
              </a:rPr>
              <a:t>against thermal &amp; pH </a:t>
            </a:r>
            <a:r>
              <a:rPr lang="en-US" sz="1200" dirty="0" err="1" smtClean="0">
                <a:solidFill>
                  <a:schemeClr val="accent6">
                    <a:lumMod val="75000"/>
                  </a:schemeClr>
                </a:solidFill>
                <a:latin typeface="Calibri" pitchFamily="34" charset="0"/>
              </a:rPr>
              <a:t>denaturation</a:t>
            </a:r>
            <a:r>
              <a:rPr lang="en-US" sz="1200" dirty="0" smtClean="0">
                <a:solidFill>
                  <a:schemeClr val="accent6">
                    <a:lumMod val="75000"/>
                  </a:schemeClr>
                </a:solidFill>
                <a:latin typeface="Calibri" pitchFamily="34" charset="0"/>
              </a:rPr>
              <a:t> </a:t>
            </a:r>
          </a:p>
          <a:p>
            <a:pPr lvl="1">
              <a:lnSpc>
                <a:spcPct val="150000"/>
              </a:lnSpc>
            </a:pPr>
            <a:r>
              <a:rPr lang="en-US" sz="1200" dirty="0" smtClean="0">
                <a:solidFill>
                  <a:schemeClr val="accent6">
                    <a:lumMod val="75000"/>
                  </a:schemeClr>
                </a:solidFill>
                <a:latin typeface="Calibri" pitchFamily="34" charset="0"/>
              </a:rPr>
              <a:t>for increased activity on novel substrates</a:t>
            </a:r>
          </a:p>
          <a:p>
            <a:pPr lvl="1">
              <a:lnSpc>
                <a:spcPct val="150000"/>
              </a:lnSpc>
            </a:pPr>
            <a:r>
              <a:rPr lang="en-US" sz="1200" dirty="0" smtClean="0">
                <a:solidFill>
                  <a:schemeClr val="accent6">
                    <a:lumMod val="75000"/>
                  </a:schemeClr>
                </a:solidFill>
                <a:latin typeface="Calibri" pitchFamily="34" charset="0"/>
              </a:rPr>
              <a:t>to attain activity against a synthetic substrate</a:t>
            </a:r>
          </a:p>
          <a:p>
            <a:pPr>
              <a:lnSpc>
                <a:spcPct val="150000"/>
              </a:lnSpc>
            </a:pPr>
            <a:r>
              <a:rPr lang="en-US" sz="1600" dirty="0" smtClean="0">
                <a:solidFill>
                  <a:schemeClr val="accent6">
                    <a:lumMod val="75000"/>
                  </a:schemeClr>
                </a:solidFill>
                <a:latin typeface="Calibri" pitchFamily="34" charset="0"/>
              </a:rPr>
              <a:t>Predicts Hotspots and enzyme modifications for better activity</a:t>
            </a:r>
          </a:p>
          <a:p>
            <a:pPr lvl="1">
              <a:lnSpc>
                <a:spcPct val="150000"/>
              </a:lnSpc>
            </a:pPr>
            <a:r>
              <a:rPr lang="en-US" sz="1200" dirty="0" smtClean="0">
                <a:solidFill>
                  <a:schemeClr val="accent6">
                    <a:lumMod val="75000"/>
                  </a:schemeClr>
                </a:solidFill>
                <a:latin typeface="Calibri" pitchFamily="34" charset="0"/>
              </a:rPr>
              <a:t>The Hotspots are predicted in the catalytic site as well sites aiding catalysis which can be away from the active site</a:t>
            </a:r>
          </a:p>
          <a:p>
            <a:pPr lvl="1">
              <a:lnSpc>
                <a:spcPct val="150000"/>
              </a:lnSpc>
            </a:pPr>
            <a:r>
              <a:rPr lang="en-US" sz="1200" dirty="0" smtClean="0">
                <a:solidFill>
                  <a:schemeClr val="accent6">
                    <a:lumMod val="75000"/>
                  </a:schemeClr>
                </a:solidFill>
                <a:latin typeface="Calibri" pitchFamily="34" charset="0"/>
              </a:rPr>
              <a:t>Grid based energy landscape </a:t>
            </a:r>
          </a:p>
          <a:p>
            <a:pPr lvl="1">
              <a:lnSpc>
                <a:spcPct val="150000"/>
              </a:lnSpc>
            </a:pPr>
            <a:r>
              <a:rPr lang="en-US" sz="1200" dirty="0" smtClean="0">
                <a:solidFill>
                  <a:schemeClr val="accent6">
                    <a:lumMod val="75000"/>
                  </a:schemeClr>
                </a:solidFill>
                <a:latin typeface="Calibri" pitchFamily="34" charset="0"/>
              </a:rPr>
              <a:t>Impact on inter and intra domain</a:t>
            </a:r>
          </a:p>
          <a:p>
            <a:pPr lvl="1">
              <a:lnSpc>
                <a:spcPct val="150000"/>
              </a:lnSpc>
            </a:pPr>
            <a:r>
              <a:rPr lang="en-US" sz="1200" dirty="0" smtClean="0">
                <a:solidFill>
                  <a:schemeClr val="accent6">
                    <a:lumMod val="75000"/>
                  </a:schemeClr>
                </a:solidFill>
                <a:latin typeface="Calibri" pitchFamily="34" charset="0"/>
              </a:rPr>
              <a:t>Per residue energy profiling</a:t>
            </a:r>
          </a:p>
          <a:p>
            <a:pPr>
              <a:lnSpc>
                <a:spcPct val="150000"/>
              </a:lnSpc>
            </a:pPr>
            <a:r>
              <a:rPr lang="en-US" sz="1600" dirty="0" smtClean="0">
                <a:solidFill>
                  <a:schemeClr val="accent6">
                    <a:lumMod val="75000"/>
                  </a:schemeClr>
                </a:solidFill>
                <a:latin typeface="Calibri" pitchFamily="34" charset="0"/>
              </a:rPr>
              <a:t>Experiments conducted to predict Hotspots are carried out in different assay conditions like solvent, pH, temperature etc.</a:t>
            </a:r>
          </a:p>
        </p:txBody>
      </p:sp>
      <p:sp>
        <p:nvSpPr>
          <p:cNvPr id="4" name="Footer Placeholder 3"/>
          <p:cNvSpPr>
            <a:spLocks noGrp="1"/>
          </p:cNvSpPr>
          <p:nvPr>
            <p:ph type="ftr" sz="quarter" idx="11"/>
          </p:nvPr>
        </p:nvSpPr>
        <p:spPr/>
        <p:txBody>
          <a:bodyPr/>
          <a:lstStyle/>
          <a:p>
            <a:r>
              <a:rPr lang="en-IN" smtClean="0"/>
              <a:t>www.polyclonebio.com</a:t>
            </a:r>
            <a:endParaRPr lang="en-IN"/>
          </a:p>
        </p:txBody>
      </p:sp>
      <p:sp>
        <p:nvSpPr>
          <p:cNvPr id="5" name="Slide Number Placeholder 4"/>
          <p:cNvSpPr>
            <a:spLocks noGrp="1"/>
          </p:cNvSpPr>
          <p:nvPr>
            <p:ph type="sldNum" sz="quarter" idx="12"/>
          </p:nvPr>
        </p:nvSpPr>
        <p:spPr/>
        <p:txBody>
          <a:bodyPr/>
          <a:lstStyle/>
          <a:p>
            <a:fld id="{6432EFA3-2443-41FA-8CE0-871DEF8E2D62}" type="slidenum">
              <a:rPr lang="en-IN" smtClean="0"/>
              <a:pPr/>
              <a:t>9</a:t>
            </a:fld>
            <a:endParaRPr lang="en-IN"/>
          </a:p>
        </p:txBody>
      </p:sp>
      <p:sp>
        <p:nvSpPr>
          <p:cNvPr id="9218" name="AutoShape 2" descr="figure-schematic-representation-of-the-kinetic-pathway-of-the-substrate-diffusing-from-solvent-to-the-catalytic-binding-mod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220" name="AutoShape 4" descr="figure-schematic-representation-of-the-kinetic-pathway-of-the-substrate-diffusing-from-solvent-to-the-catalytic-binding-mod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5715008" y="1120959"/>
            <a:ext cx="3000396" cy="307777"/>
          </a:xfrm>
          <a:prstGeom prst="rect">
            <a:avLst/>
          </a:prstGeom>
          <a:noFill/>
        </p:spPr>
        <p:txBody>
          <a:bodyPr wrap="square" rtlCol="0">
            <a:spAutoFit/>
          </a:bodyPr>
          <a:lstStyle/>
          <a:p>
            <a:pPr algn="ctr"/>
            <a:r>
              <a:rPr lang="en-US" sz="1400" i="1" dirty="0" smtClean="0"/>
              <a:t>Path based Hotspot prediction</a:t>
            </a:r>
            <a:endParaRPr lang="en-US" sz="1400" dirty="0"/>
          </a:p>
        </p:txBody>
      </p:sp>
      <p:pic>
        <p:nvPicPr>
          <p:cNvPr id="1026" name="Picture 2"/>
          <p:cNvPicPr>
            <a:picLocks noChangeAspect="1" noChangeArrowheads="1"/>
          </p:cNvPicPr>
          <p:nvPr/>
        </p:nvPicPr>
        <p:blipFill>
          <a:blip r:embed="rId3" cstate="print"/>
          <a:srcRect/>
          <a:stretch>
            <a:fillRect/>
          </a:stretch>
        </p:blipFill>
        <p:spPr bwMode="auto">
          <a:xfrm>
            <a:off x="6072198" y="1428736"/>
            <a:ext cx="2428892" cy="2086046"/>
          </a:xfrm>
          <a:prstGeom prst="rect">
            <a:avLst/>
          </a:prstGeom>
          <a:noFill/>
          <a:ln w="9525">
            <a:noFill/>
            <a:miter lim="800000"/>
            <a:headEnd/>
            <a:tailEnd/>
          </a:ln>
          <a:effectLst/>
        </p:spPr>
      </p:pic>
      <p:pic>
        <p:nvPicPr>
          <p:cNvPr id="23" name="Picture 2" descr="C:\Users\admin\Desktop\sphere1.png"/>
          <p:cNvPicPr>
            <a:picLocks noChangeAspect="1" noChangeArrowheads="1"/>
          </p:cNvPicPr>
          <p:nvPr/>
        </p:nvPicPr>
        <p:blipFill>
          <a:blip r:embed="rId4" cstate="print">
            <a:clrChange>
              <a:clrFrom>
                <a:srgbClr val="FFFFFF"/>
              </a:clrFrom>
              <a:clrTo>
                <a:srgbClr val="FFFFFF">
                  <a:alpha val="0"/>
                </a:srgbClr>
              </a:clrTo>
            </a:clrChange>
          </a:blip>
          <a:srcRect l="31594" t="93" r="26002" b="-780"/>
          <a:stretch>
            <a:fillRect/>
          </a:stretch>
        </p:blipFill>
        <p:spPr bwMode="auto">
          <a:xfrm>
            <a:off x="6143636" y="3786190"/>
            <a:ext cx="2506485" cy="2561658"/>
          </a:xfrm>
          <a:prstGeom prst="rect">
            <a:avLst/>
          </a:prstGeom>
          <a:noFill/>
        </p:spPr>
      </p:pic>
      <p:sp>
        <p:nvSpPr>
          <p:cNvPr id="24" name="TextBox 23"/>
          <p:cNvSpPr txBox="1"/>
          <p:nvPr/>
        </p:nvSpPr>
        <p:spPr>
          <a:xfrm>
            <a:off x="5867408" y="3500438"/>
            <a:ext cx="3000396" cy="307777"/>
          </a:xfrm>
          <a:prstGeom prst="rect">
            <a:avLst/>
          </a:prstGeom>
          <a:noFill/>
        </p:spPr>
        <p:txBody>
          <a:bodyPr wrap="square" rtlCol="0">
            <a:spAutoFit/>
          </a:bodyPr>
          <a:lstStyle/>
          <a:p>
            <a:pPr algn="ctr"/>
            <a:r>
              <a:rPr lang="en-US" sz="1400" i="1" dirty="0" smtClean="0"/>
              <a:t>Grid  Based Hotspot prediction</a:t>
            </a:r>
            <a:endParaRPr lang="en-US" sz="1400" dirty="0"/>
          </a:p>
        </p:txBody>
      </p:sp>
      <p:sp>
        <p:nvSpPr>
          <p:cNvPr id="13"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 mutations </a:t>
            </a:r>
            <a:endParaRPr lang="en-IN" dirty="0"/>
          </a:p>
        </p:txBody>
      </p:sp>
      <p:sp>
        <p:nvSpPr>
          <p:cNvPr id="4" name="Footer Placeholder 3"/>
          <p:cNvSpPr>
            <a:spLocks noGrp="1"/>
          </p:cNvSpPr>
          <p:nvPr>
            <p:ph type="ftr" sz="quarter" idx="11"/>
          </p:nvPr>
        </p:nvSpPr>
        <p:spPr/>
        <p:txBody>
          <a:bodyPr/>
          <a:lstStyle/>
          <a:p>
            <a:r>
              <a:rPr lang="en-IN" smtClean="0"/>
              <a:t>www.polyclonebio.com</a:t>
            </a:r>
            <a:endParaRPr lang="en-IN"/>
          </a:p>
        </p:txBody>
      </p:sp>
      <p:sp>
        <p:nvSpPr>
          <p:cNvPr id="5" name="Slide Number Placeholder 4"/>
          <p:cNvSpPr>
            <a:spLocks noGrp="1"/>
          </p:cNvSpPr>
          <p:nvPr>
            <p:ph type="sldNum" sz="quarter" idx="12"/>
          </p:nvPr>
        </p:nvSpPr>
        <p:spPr/>
        <p:txBody>
          <a:bodyPr/>
          <a:lstStyle/>
          <a:p>
            <a:fld id="{6432EFA3-2443-41FA-8CE0-871DEF8E2D62}" type="slidenum">
              <a:rPr lang="en-IN" smtClean="0"/>
              <a:pPr/>
              <a:t>10</a:t>
            </a:fld>
            <a:endParaRPr lang="en-IN"/>
          </a:p>
        </p:txBody>
      </p:sp>
      <p:sp>
        <p:nvSpPr>
          <p:cNvPr id="7" name="Rectangle 6"/>
          <p:cNvSpPr/>
          <p:nvPr/>
        </p:nvSpPr>
        <p:spPr>
          <a:xfrm>
            <a:off x="1071538" y="1142984"/>
            <a:ext cx="4134465" cy="381771"/>
          </a:xfrm>
          <a:prstGeom prst="rect">
            <a:avLst/>
          </a:prstGeom>
        </p:spPr>
        <p:txBody>
          <a:bodyPr wrap="none">
            <a:spAutoFit/>
          </a:bodyPr>
          <a:lstStyle/>
          <a:p>
            <a:pPr>
              <a:lnSpc>
                <a:spcPct val="114000"/>
              </a:lnSpc>
            </a:pPr>
            <a:r>
              <a:rPr lang="en-US" dirty="0" smtClean="0">
                <a:solidFill>
                  <a:schemeClr val="accent6">
                    <a:lumMod val="75000"/>
                  </a:schemeClr>
                </a:solidFill>
              </a:rPr>
              <a:t>Never misses a potential modification !</a:t>
            </a:r>
          </a:p>
        </p:txBody>
      </p:sp>
      <p:pic>
        <p:nvPicPr>
          <p:cNvPr id="8" name="Picture 1"/>
          <p:cNvPicPr>
            <a:picLocks noChangeAspect="1" noChangeArrowheads="1"/>
          </p:cNvPicPr>
          <p:nvPr/>
        </p:nvPicPr>
        <p:blipFill>
          <a:blip r:embed="rId2" cstate="print"/>
          <a:srcRect/>
          <a:stretch>
            <a:fillRect/>
          </a:stretch>
        </p:blipFill>
        <p:spPr bwMode="auto">
          <a:xfrm>
            <a:off x="6858016" y="1571612"/>
            <a:ext cx="1868840" cy="1974339"/>
          </a:xfrm>
          <a:prstGeom prst="rect">
            <a:avLst/>
          </a:prstGeom>
          <a:noFill/>
          <a:ln w="9525">
            <a:noFill/>
            <a:miter lim="800000"/>
            <a:headEnd/>
            <a:tailEnd/>
          </a:ln>
        </p:spPr>
      </p:pic>
      <p:sp>
        <p:nvSpPr>
          <p:cNvPr id="81" name="Rectangle 80"/>
          <p:cNvSpPr/>
          <p:nvPr/>
        </p:nvSpPr>
        <p:spPr>
          <a:xfrm>
            <a:off x="1214414" y="4714884"/>
            <a:ext cx="4572000" cy="1565813"/>
          </a:xfrm>
          <a:prstGeom prst="rect">
            <a:avLst/>
          </a:prstGeom>
        </p:spPr>
        <p:txBody>
          <a:bodyPr>
            <a:spAutoFit/>
          </a:bodyPr>
          <a:lstStyle/>
          <a:p>
            <a:pPr marL="174625" indent="-174625">
              <a:lnSpc>
                <a:spcPct val="114000"/>
              </a:lnSpc>
            </a:pPr>
            <a:r>
              <a:rPr lang="en-US" sz="1400" b="1" dirty="0" smtClean="0">
                <a:solidFill>
                  <a:schemeClr val="accent6">
                    <a:lumMod val="75000"/>
                  </a:schemeClr>
                </a:solidFill>
              </a:rPr>
              <a:t>Intra-intermolecular energy based filter- transformed scoring functions</a:t>
            </a:r>
          </a:p>
          <a:p>
            <a:pPr marL="174625" indent="-174625">
              <a:lnSpc>
                <a:spcPct val="114000"/>
              </a:lnSpc>
              <a:buFont typeface="Arial" pitchFamily="34" charset="0"/>
              <a:buChar char="•"/>
            </a:pPr>
            <a:r>
              <a:rPr lang="en-US" sz="1400" dirty="0" smtClean="0">
                <a:solidFill>
                  <a:schemeClr val="accent6">
                    <a:lumMod val="75000"/>
                  </a:schemeClr>
                </a:solidFill>
              </a:rPr>
              <a:t>Energies calculated based on the domain movement analysis </a:t>
            </a:r>
          </a:p>
          <a:p>
            <a:pPr marL="174625" indent="-174625">
              <a:lnSpc>
                <a:spcPct val="114000"/>
              </a:lnSpc>
              <a:buFont typeface="Arial" pitchFamily="34" charset="0"/>
              <a:buChar char="•"/>
            </a:pPr>
            <a:r>
              <a:rPr lang="en-US" sz="1400" dirty="0" smtClean="0">
                <a:solidFill>
                  <a:schemeClr val="accent6">
                    <a:lumMod val="75000"/>
                  </a:schemeClr>
                </a:solidFill>
              </a:rPr>
              <a:t>Empirical and knowledge based screening</a:t>
            </a:r>
          </a:p>
          <a:p>
            <a:pPr marL="174625" indent="-174625">
              <a:lnSpc>
                <a:spcPct val="114000"/>
              </a:lnSpc>
              <a:buFont typeface="Arial" pitchFamily="34" charset="0"/>
              <a:buChar char="•"/>
            </a:pPr>
            <a:r>
              <a:rPr lang="en-US" sz="1400" dirty="0" smtClean="0">
                <a:solidFill>
                  <a:schemeClr val="accent6">
                    <a:lumMod val="75000"/>
                  </a:schemeClr>
                </a:solidFill>
              </a:rPr>
              <a:t>The structure of the Enzyme &amp; substrate  is flexible</a:t>
            </a:r>
          </a:p>
        </p:txBody>
      </p:sp>
      <p:sp>
        <p:nvSpPr>
          <p:cNvPr id="82" name="Freeform 81"/>
          <p:cNvSpPr/>
          <p:nvPr/>
        </p:nvSpPr>
        <p:spPr bwMode="auto">
          <a:xfrm>
            <a:off x="7652145" y="4211477"/>
            <a:ext cx="595086" cy="355600"/>
          </a:xfrm>
          <a:custGeom>
            <a:avLst/>
            <a:gdLst>
              <a:gd name="connsiteX0" fmla="*/ 0 w 595086"/>
              <a:gd name="connsiteY0" fmla="*/ 304800 h 355600"/>
              <a:gd name="connsiteX1" fmla="*/ 435429 w 595086"/>
              <a:gd name="connsiteY1" fmla="*/ 304800 h 355600"/>
              <a:gd name="connsiteX2" fmla="*/ 595086 w 595086"/>
              <a:gd name="connsiteY2" fmla="*/ 0 h 355600"/>
            </a:gdLst>
            <a:ahLst/>
            <a:cxnLst>
              <a:cxn ang="0">
                <a:pos x="connsiteX0" y="connsiteY0"/>
              </a:cxn>
              <a:cxn ang="0">
                <a:pos x="connsiteX1" y="connsiteY1"/>
              </a:cxn>
              <a:cxn ang="0">
                <a:pos x="connsiteX2" y="connsiteY2"/>
              </a:cxn>
            </a:cxnLst>
            <a:rect l="l" t="t" r="r" b="b"/>
            <a:pathLst>
              <a:path w="595086" h="355600">
                <a:moveTo>
                  <a:pt x="0" y="304800"/>
                </a:moveTo>
                <a:cubicBezTo>
                  <a:pt x="168124" y="330200"/>
                  <a:pt x="336248" y="355600"/>
                  <a:pt x="435429" y="304800"/>
                </a:cubicBezTo>
                <a:cubicBezTo>
                  <a:pt x="534610" y="254000"/>
                  <a:pt x="564848" y="127000"/>
                  <a:pt x="595086" y="0"/>
                </a:cubicBez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sp>
        <p:nvSpPr>
          <p:cNvPr id="83" name="Freeform 82"/>
          <p:cNvSpPr/>
          <p:nvPr/>
        </p:nvSpPr>
        <p:spPr>
          <a:xfrm>
            <a:off x="7479934" y="4924428"/>
            <a:ext cx="621092" cy="724765"/>
          </a:xfrm>
          <a:custGeom>
            <a:avLst/>
            <a:gdLst>
              <a:gd name="connsiteX0" fmla="*/ 170872 w 491836"/>
              <a:gd name="connsiteY0" fmla="*/ 803564 h 1027546"/>
              <a:gd name="connsiteX1" fmla="*/ 46181 w 491836"/>
              <a:gd name="connsiteY1" fmla="*/ 762000 h 1027546"/>
              <a:gd name="connsiteX2" fmla="*/ 32327 w 491836"/>
              <a:gd name="connsiteY2" fmla="*/ 734291 h 1027546"/>
              <a:gd name="connsiteX3" fmla="*/ 32327 w 491836"/>
              <a:gd name="connsiteY3" fmla="*/ 651164 h 1027546"/>
              <a:gd name="connsiteX4" fmla="*/ 4618 w 491836"/>
              <a:gd name="connsiteY4" fmla="*/ 623455 h 1027546"/>
              <a:gd name="connsiteX5" fmla="*/ 60036 w 491836"/>
              <a:gd name="connsiteY5" fmla="*/ 554182 h 1027546"/>
              <a:gd name="connsiteX6" fmla="*/ 129308 w 491836"/>
              <a:gd name="connsiteY6" fmla="*/ 554182 h 1027546"/>
              <a:gd name="connsiteX7" fmla="*/ 198581 w 491836"/>
              <a:gd name="connsiteY7" fmla="*/ 484909 h 1027546"/>
              <a:gd name="connsiteX8" fmla="*/ 226290 w 491836"/>
              <a:gd name="connsiteY8" fmla="*/ 387928 h 1027546"/>
              <a:gd name="connsiteX9" fmla="*/ 212436 w 491836"/>
              <a:gd name="connsiteY9" fmla="*/ 277091 h 1027546"/>
              <a:gd name="connsiteX10" fmla="*/ 170872 w 491836"/>
              <a:gd name="connsiteY10" fmla="*/ 235528 h 1027546"/>
              <a:gd name="connsiteX11" fmla="*/ 143163 w 491836"/>
              <a:gd name="connsiteY11" fmla="*/ 124691 h 1027546"/>
              <a:gd name="connsiteX12" fmla="*/ 226290 w 491836"/>
              <a:gd name="connsiteY12" fmla="*/ 0 h 1027546"/>
              <a:gd name="connsiteX13" fmla="*/ 378690 w 491836"/>
              <a:gd name="connsiteY13" fmla="*/ 124691 h 1027546"/>
              <a:gd name="connsiteX14" fmla="*/ 406399 w 491836"/>
              <a:gd name="connsiteY14" fmla="*/ 235528 h 1027546"/>
              <a:gd name="connsiteX15" fmla="*/ 420254 w 491836"/>
              <a:gd name="connsiteY15" fmla="*/ 429491 h 1027546"/>
              <a:gd name="connsiteX16" fmla="*/ 489527 w 491836"/>
              <a:gd name="connsiteY16" fmla="*/ 457200 h 1027546"/>
              <a:gd name="connsiteX17" fmla="*/ 406399 w 491836"/>
              <a:gd name="connsiteY17" fmla="*/ 734291 h 1027546"/>
              <a:gd name="connsiteX18" fmla="*/ 420254 w 491836"/>
              <a:gd name="connsiteY18" fmla="*/ 831273 h 1027546"/>
              <a:gd name="connsiteX19" fmla="*/ 337127 w 491836"/>
              <a:gd name="connsiteY19" fmla="*/ 969819 h 1027546"/>
              <a:gd name="connsiteX20" fmla="*/ 253999 w 491836"/>
              <a:gd name="connsiteY20" fmla="*/ 997528 h 1027546"/>
              <a:gd name="connsiteX21" fmla="*/ 170872 w 491836"/>
              <a:gd name="connsiteY21" fmla="*/ 1011382 h 1027546"/>
              <a:gd name="connsiteX22" fmla="*/ 115454 w 491836"/>
              <a:gd name="connsiteY22" fmla="*/ 900546 h 1027546"/>
              <a:gd name="connsiteX23" fmla="*/ 170872 w 491836"/>
              <a:gd name="connsiteY23" fmla="*/ 803564 h 10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836" h="1027546">
                <a:moveTo>
                  <a:pt x="170872" y="803564"/>
                </a:moveTo>
                <a:cubicBezTo>
                  <a:pt x="159327" y="780473"/>
                  <a:pt x="69272" y="773546"/>
                  <a:pt x="46181" y="762000"/>
                </a:cubicBezTo>
                <a:cubicBezTo>
                  <a:pt x="23090" y="750455"/>
                  <a:pt x="34636" y="752764"/>
                  <a:pt x="32327" y="734291"/>
                </a:cubicBezTo>
                <a:cubicBezTo>
                  <a:pt x="30018" y="715818"/>
                  <a:pt x="36945" y="669637"/>
                  <a:pt x="32327" y="651164"/>
                </a:cubicBezTo>
                <a:cubicBezTo>
                  <a:pt x="27709" y="632691"/>
                  <a:pt x="0" y="639619"/>
                  <a:pt x="4618" y="623455"/>
                </a:cubicBezTo>
                <a:cubicBezTo>
                  <a:pt x="9236" y="607291"/>
                  <a:pt x="39254" y="565728"/>
                  <a:pt x="60036" y="554182"/>
                </a:cubicBezTo>
                <a:cubicBezTo>
                  <a:pt x="80818" y="542637"/>
                  <a:pt x="106217" y="565728"/>
                  <a:pt x="129308" y="554182"/>
                </a:cubicBezTo>
                <a:cubicBezTo>
                  <a:pt x="152399" y="542637"/>
                  <a:pt x="182417" y="512618"/>
                  <a:pt x="198581" y="484909"/>
                </a:cubicBezTo>
                <a:cubicBezTo>
                  <a:pt x="214745" y="457200"/>
                  <a:pt x="223981" y="422564"/>
                  <a:pt x="226290" y="387928"/>
                </a:cubicBezTo>
                <a:cubicBezTo>
                  <a:pt x="228599" y="353292"/>
                  <a:pt x="221672" y="302491"/>
                  <a:pt x="212436" y="277091"/>
                </a:cubicBezTo>
                <a:cubicBezTo>
                  <a:pt x="203200" y="251691"/>
                  <a:pt x="182418" y="260928"/>
                  <a:pt x="170872" y="235528"/>
                </a:cubicBezTo>
                <a:cubicBezTo>
                  <a:pt x="159326" y="210128"/>
                  <a:pt x="133927" y="163946"/>
                  <a:pt x="143163" y="124691"/>
                </a:cubicBezTo>
                <a:cubicBezTo>
                  <a:pt x="152399" y="85436"/>
                  <a:pt x="187036" y="0"/>
                  <a:pt x="226290" y="0"/>
                </a:cubicBezTo>
                <a:cubicBezTo>
                  <a:pt x="265544" y="0"/>
                  <a:pt x="348672" y="85436"/>
                  <a:pt x="378690" y="124691"/>
                </a:cubicBezTo>
                <a:cubicBezTo>
                  <a:pt x="408708" y="163946"/>
                  <a:pt x="399472" y="184728"/>
                  <a:pt x="406399" y="235528"/>
                </a:cubicBezTo>
                <a:cubicBezTo>
                  <a:pt x="413326" y="286328"/>
                  <a:pt x="406399" y="392546"/>
                  <a:pt x="420254" y="429491"/>
                </a:cubicBezTo>
                <a:cubicBezTo>
                  <a:pt x="434109" y="466436"/>
                  <a:pt x="491836" y="406400"/>
                  <a:pt x="489527" y="457200"/>
                </a:cubicBezTo>
                <a:cubicBezTo>
                  <a:pt x="487218" y="508000"/>
                  <a:pt x="417945" y="671946"/>
                  <a:pt x="406399" y="734291"/>
                </a:cubicBezTo>
                <a:cubicBezTo>
                  <a:pt x="394854" y="796637"/>
                  <a:pt x="431799" y="792019"/>
                  <a:pt x="420254" y="831273"/>
                </a:cubicBezTo>
                <a:cubicBezTo>
                  <a:pt x="408709" y="870527"/>
                  <a:pt x="364836" y="942110"/>
                  <a:pt x="337127" y="969819"/>
                </a:cubicBezTo>
                <a:cubicBezTo>
                  <a:pt x="309418" y="997528"/>
                  <a:pt x="281708" y="990601"/>
                  <a:pt x="253999" y="997528"/>
                </a:cubicBezTo>
                <a:cubicBezTo>
                  <a:pt x="226290" y="1004455"/>
                  <a:pt x="193963" y="1027546"/>
                  <a:pt x="170872" y="1011382"/>
                </a:cubicBezTo>
                <a:cubicBezTo>
                  <a:pt x="147781" y="995218"/>
                  <a:pt x="120072" y="942110"/>
                  <a:pt x="115454" y="900546"/>
                </a:cubicBezTo>
                <a:cubicBezTo>
                  <a:pt x="110836" y="858982"/>
                  <a:pt x="182418" y="826655"/>
                  <a:pt x="170872" y="803564"/>
                </a:cubicBezTo>
                <a:close/>
              </a:path>
            </a:pathLst>
          </a:custGeom>
          <a:solidFill>
            <a:srgbClr val="92D050"/>
          </a:solidFill>
          <a:ln>
            <a:solidFill>
              <a:schemeClr val="bg1">
                <a:lumMod val="6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00" dirty="0" smtClean="0"/>
          </a:p>
          <a:p>
            <a:pPr algn="ctr"/>
            <a:r>
              <a:rPr lang="en-US" sz="1600" dirty="0" smtClean="0"/>
              <a:t>S</a:t>
            </a:r>
            <a:endParaRPr lang="en-US" sz="1600" dirty="0"/>
          </a:p>
        </p:txBody>
      </p:sp>
      <p:grpSp>
        <p:nvGrpSpPr>
          <p:cNvPr id="3" name="Group 68"/>
          <p:cNvGrpSpPr/>
          <p:nvPr/>
        </p:nvGrpSpPr>
        <p:grpSpPr>
          <a:xfrm>
            <a:off x="6577026" y="4391029"/>
            <a:ext cx="533399" cy="1447799"/>
            <a:chOff x="5668447" y="1354475"/>
            <a:chExt cx="517237" cy="1524000"/>
          </a:xfrm>
        </p:grpSpPr>
        <p:sp>
          <p:nvSpPr>
            <p:cNvPr id="85" name="Freeform 84"/>
            <p:cNvSpPr/>
            <p:nvPr/>
          </p:nvSpPr>
          <p:spPr>
            <a:xfrm>
              <a:off x="5668447" y="13544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FF990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86" name="Freeform 85"/>
            <p:cNvSpPr/>
            <p:nvPr/>
          </p:nvSpPr>
          <p:spPr>
            <a:xfrm>
              <a:off x="5668447" y="15068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8C3FC5"/>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
          <p:nvSpPr>
            <p:cNvPr id="87" name="Freeform 86"/>
            <p:cNvSpPr/>
            <p:nvPr/>
          </p:nvSpPr>
          <p:spPr>
            <a:xfrm>
              <a:off x="5668447" y="16592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CC3300"/>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88" name="Freeform 87"/>
            <p:cNvSpPr/>
            <p:nvPr/>
          </p:nvSpPr>
          <p:spPr>
            <a:xfrm>
              <a:off x="5668447" y="18116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8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9" name="Freeform 88"/>
            <p:cNvSpPr/>
            <p:nvPr/>
          </p:nvSpPr>
          <p:spPr>
            <a:xfrm>
              <a:off x="5668447" y="19640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90" name="Freeform 89"/>
            <p:cNvSpPr/>
            <p:nvPr/>
          </p:nvSpPr>
          <p:spPr>
            <a:xfrm>
              <a:off x="5668447" y="21164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600" dirty="0" smtClean="0"/>
            </a:p>
            <a:p>
              <a:pPr algn="ctr"/>
              <a:endParaRPr lang="en-US" sz="1600" dirty="0" smtClean="0"/>
            </a:p>
            <a:p>
              <a:pPr algn="ctr"/>
              <a:r>
                <a:rPr lang="en-US" sz="1600" dirty="0" smtClean="0"/>
                <a:t>E</a:t>
              </a:r>
              <a:endParaRPr lang="en-US" sz="1600" dirty="0"/>
            </a:p>
          </p:txBody>
        </p:sp>
      </p:grpSp>
      <p:sp>
        <p:nvSpPr>
          <p:cNvPr id="91" name="TextBox 90"/>
          <p:cNvSpPr txBox="1"/>
          <p:nvPr/>
        </p:nvSpPr>
        <p:spPr>
          <a:xfrm>
            <a:off x="6500826" y="3857628"/>
            <a:ext cx="990600" cy="553998"/>
          </a:xfrm>
          <a:prstGeom prst="rect">
            <a:avLst/>
          </a:prstGeom>
          <a:noFill/>
        </p:spPr>
        <p:txBody>
          <a:bodyPr wrap="square" rtlCol="0">
            <a:spAutoFit/>
          </a:bodyPr>
          <a:lstStyle/>
          <a:p>
            <a:r>
              <a:rPr lang="en-US" sz="1000" dirty="0" smtClean="0"/>
              <a:t>Modified enzyme models  </a:t>
            </a:r>
            <a:endParaRPr lang="en-US" sz="1000" dirty="0"/>
          </a:p>
        </p:txBody>
      </p:sp>
      <p:sp>
        <p:nvSpPr>
          <p:cNvPr id="92" name="TextBox 91"/>
          <p:cNvSpPr txBox="1"/>
          <p:nvPr/>
        </p:nvSpPr>
        <p:spPr>
          <a:xfrm>
            <a:off x="7415226" y="4185764"/>
            <a:ext cx="1085840" cy="738664"/>
          </a:xfrm>
          <a:prstGeom prst="rect">
            <a:avLst/>
          </a:prstGeom>
          <a:noFill/>
        </p:spPr>
        <p:txBody>
          <a:bodyPr wrap="square" rtlCol="0">
            <a:spAutoFit/>
          </a:bodyPr>
          <a:lstStyle/>
          <a:p>
            <a:r>
              <a:rPr lang="en-US" sz="1050" dirty="0" smtClean="0"/>
              <a:t>Substrates (proteins, DNA and Small molecules )</a:t>
            </a:r>
            <a:endParaRPr lang="en-US" sz="1050" dirty="0"/>
          </a:p>
        </p:txBody>
      </p:sp>
      <p:sp>
        <p:nvSpPr>
          <p:cNvPr id="93" name="TextBox 92"/>
          <p:cNvSpPr txBox="1"/>
          <p:nvPr/>
        </p:nvSpPr>
        <p:spPr>
          <a:xfrm>
            <a:off x="7159510" y="5186378"/>
            <a:ext cx="381000" cy="369332"/>
          </a:xfrm>
          <a:prstGeom prst="rect">
            <a:avLst/>
          </a:prstGeom>
          <a:noFill/>
        </p:spPr>
        <p:txBody>
          <a:bodyPr wrap="square" rtlCol="0">
            <a:spAutoFit/>
          </a:bodyPr>
          <a:lstStyle/>
          <a:p>
            <a:r>
              <a:rPr lang="en-US" dirty="0" smtClean="0"/>
              <a:t>+</a:t>
            </a:r>
            <a:endParaRPr lang="en-US" dirty="0"/>
          </a:p>
        </p:txBody>
      </p:sp>
      <p:graphicFrame>
        <p:nvGraphicFramePr>
          <p:cNvPr id="23" name="Table 22"/>
          <p:cNvGraphicFramePr>
            <a:graphicFrameLocks noGrp="1"/>
          </p:cNvGraphicFramePr>
          <p:nvPr/>
        </p:nvGraphicFramePr>
        <p:xfrm>
          <a:off x="357158" y="1571612"/>
          <a:ext cx="5791195" cy="3048000"/>
        </p:xfrm>
        <a:graphic>
          <a:graphicData uri="http://schemas.openxmlformats.org/drawingml/2006/table">
            <a:tbl>
              <a:tblPr/>
              <a:tblGrid>
                <a:gridCol w="1082321"/>
                <a:gridCol w="200778"/>
                <a:gridCol w="200778"/>
                <a:gridCol w="200778"/>
                <a:gridCol w="200778"/>
                <a:gridCol w="200778"/>
                <a:gridCol w="200778"/>
                <a:gridCol w="200778"/>
                <a:gridCol w="138035"/>
                <a:gridCol w="200778"/>
                <a:gridCol w="200778"/>
                <a:gridCol w="200778"/>
                <a:gridCol w="200778"/>
                <a:gridCol w="200778"/>
                <a:gridCol w="200778"/>
                <a:gridCol w="200778"/>
                <a:gridCol w="200778"/>
                <a:gridCol w="200778"/>
                <a:gridCol w="200778"/>
                <a:gridCol w="1157613"/>
              </a:tblGrid>
              <a:tr h="190500">
                <a:tc>
                  <a:txBody>
                    <a:bodyPr/>
                    <a:lstStyle/>
                    <a:p>
                      <a:pPr algn="l" rtl="0" fontAlgn="b"/>
                      <a:r>
                        <a:rPr lang="en-IN" sz="1100" b="0" i="0" u="none" strike="noStrike" dirty="0">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C2D69A"/>
                    </a:solidFill>
                  </a:tcPr>
                </a:tc>
                <a:tc gridSpan="13">
                  <a:txBody>
                    <a:bodyPr/>
                    <a:lstStyle/>
                    <a:p>
                      <a:pPr algn="ctr" rtl="0" fontAlgn="b"/>
                      <a:r>
                        <a:rPr lang="en-IN" sz="1100" b="0" i="0" u="none" strike="noStrike">
                          <a:solidFill>
                            <a:srgbClr val="000000"/>
                          </a:solidFill>
                          <a:latin typeface="Calibri"/>
                        </a:rPr>
                        <a:t>Number of modification sites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C2D69A"/>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a:txBody>
                    <a:bodyPr/>
                    <a:lstStyle/>
                    <a:p>
                      <a:pPr algn="ctr" rtl="0" fontAlgn="b"/>
                      <a:r>
                        <a:rPr lang="en-IN" sz="1100" b="0" i="0" u="none" strike="noStrike">
                          <a:solidFill>
                            <a:srgbClr val="000000"/>
                          </a:solidFill>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C2D69A"/>
                    </a:solidFill>
                  </a:tcPr>
                </a:tc>
                <a:tc>
                  <a:txBody>
                    <a:bodyPr/>
                    <a:lstStyle/>
                    <a:p>
                      <a:pPr algn="ctr" rtl="0" fontAlgn="b"/>
                      <a:r>
                        <a:rPr lang="en-IN" sz="1100" b="0" i="0" u="none" strike="noStrike">
                          <a:solidFill>
                            <a:srgbClr val="000000"/>
                          </a:solidFill>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C2D69A"/>
                    </a:solidFill>
                  </a:tcPr>
                </a:tc>
                <a:tc>
                  <a:txBody>
                    <a:bodyPr/>
                    <a:lstStyle/>
                    <a:p>
                      <a:pPr algn="ctr" rtl="0" fontAlgn="b"/>
                      <a:r>
                        <a:rPr lang="en-IN" sz="1100" b="0" i="0" u="none" strike="noStrike">
                          <a:solidFill>
                            <a:srgbClr val="000000"/>
                          </a:solidFill>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C2D69A"/>
                    </a:solidFill>
                  </a:tcPr>
                </a:tc>
                <a:tc>
                  <a:txBody>
                    <a:bodyPr/>
                    <a:lstStyle/>
                    <a:p>
                      <a:pPr algn="ctr" rtl="0" fontAlgn="b"/>
                      <a:r>
                        <a:rPr lang="en-IN" sz="1100" b="0" i="0" u="none" strike="noStrike">
                          <a:solidFill>
                            <a:srgbClr val="000000"/>
                          </a:solidFill>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C2D69A"/>
                    </a:solidFill>
                  </a:tcPr>
                </a:tc>
                <a:tc>
                  <a:txBody>
                    <a:bodyPr/>
                    <a:lstStyle/>
                    <a:p>
                      <a:pPr algn="ctr" rtl="0" fontAlgn="b"/>
                      <a:r>
                        <a:rPr lang="en-IN" sz="1100" b="0" i="0" u="none" strike="noStrike">
                          <a:solidFill>
                            <a:srgbClr val="000000"/>
                          </a:solidFill>
                          <a:latin typeface="Calibri"/>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C2D69A"/>
                    </a:solidFill>
                  </a:tcPr>
                </a:tc>
                <a:tc rowSpan="2">
                  <a:txBody>
                    <a:bodyPr/>
                    <a:lstStyle/>
                    <a:p>
                      <a:pPr algn="ctr" rtl="0" fontAlgn="b"/>
                      <a:r>
                        <a:rPr lang="en-IN" sz="1100" b="0" i="0" u="none" strike="noStrike">
                          <a:solidFill>
                            <a:srgbClr val="FFFFFF"/>
                          </a:solidFill>
                          <a:latin typeface="Calibri"/>
                        </a:rPr>
                        <a:t>Total number of modified enzymes</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a:txBody>
                    <a:bodyPr/>
                    <a:lstStyle/>
                    <a:p>
                      <a:pPr algn="l" rtl="0" fontAlgn="b"/>
                      <a:r>
                        <a:rPr lang="en-IN" sz="1100" b="0" i="0" u="none" strike="noStrike">
                          <a:solidFill>
                            <a:srgbClr val="000000"/>
                          </a:solidFill>
                          <a:latin typeface="Calibri"/>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15</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16</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17</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a:txBody>
                    <a:bodyPr/>
                    <a:lstStyle/>
                    <a:p>
                      <a:pPr algn="r" rtl="0" fontAlgn="b"/>
                      <a:r>
                        <a:rPr lang="en-IN" sz="1100" b="0" i="0" u="none" strike="noStrike">
                          <a:solidFill>
                            <a:srgbClr val="000000"/>
                          </a:solidFill>
                          <a:latin typeface="Calibri"/>
                        </a:rPr>
                        <a:t>18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C2D69A"/>
                    </a:solidFill>
                  </a:tcPr>
                </a:tc>
                <a:tc vMerge="1">
                  <a:txBody>
                    <a:bodyPr/>
                    <a:lstStyle/>
                    <a:p>
                      <a:endParaRPr lang="en-IN"/>
                    </a:p>
                  </a:txBody>
                  <a:tcPr/>
                </a:tc>
              </a:tr>
              <a:tr h="190500">
                <a:tc rowSpan="14">
                  <a:txBody>
                    <a:bodyPr/>
                    <a:lstStyle/>
                    <a:p>
                      <a:pPr algn="ctr" rtl="0" fontAlgn="ctr"/>
                      <a:r>
                        <a:rPr lang="en-IN" sz="1100" b="0" i="0" u="none" strike="noStrike">
                          <a:solidFill>
                            <a:srgbClr val="000000"/>
                          </a:solidFill>
                          <a:latin typeface="Calibri"/>
                        </a:rPr>
                        <a:t>Number of substitutions at each site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248832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248832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259200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259200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262440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262440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262144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276480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248832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262144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rtl="0"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248832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248832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IN" sz="1100" b="0" i="0" u="none" strike="noStrike">
                          <a:solidFill>
                            <a:srgbClr val="000000"/>
                          </a:solidFill>
                          <a:latin typeface="Calibri"/>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r" fontAlgn="b"/>
                      <a:r>
                        <a:rPr lang="en-IN" sz="1100" b="0" i="0" u="none" strike="noStrike">
                          <a:solidFill>
                            <a:srgbClr val="000000"/>
                          </a:solidFill>
                          <a:latin typeface="Calibri"/>
                        </a:rPr>
                        <a:t>262144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90500">
                <a:tc vMerge="1">
                  <a:txBody>
                    <a:bodyPr/>
                    <a:lstStyle/>
                    <a:p>
                      <a:endParaRPr lang="en-IN"/>
                    </a:p>
                  </a:txBody>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dirty="0">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rtl="0" fontAlgn="b"/>
                      <a:r>
                        <a:rPr lang="en-IN" sz="1100" b="0" i="0" u="none" strike="noStrike">
                          <a:solidFill>
                            <a:srgbClr val="000000"/>
                          </a:solidFill>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IN" sz="1100" b="0" i="0" u="none" strike="noStrike" dirty="0">
                          <a:solidFill>
                            <a:srgbClr val="000000"/>
                          </a:solidFill>
                          <a:latin typeface="Calibri"/>
                        </a:rPr>
                        <a:t>262144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bl>
          </a:graphicData>
        </a:graphic>
      </p:graphicFrame>
      <p:sp>
        <p:nvSpPr>
          <p:cNvPr id="21"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TextBox 229"/>
          <p:cNvSpPr txBox="1"/>
          <p:nvPr/>
        </p:nvSpPr>
        <p:spPr>
          <a:xfrm>
            <a:off x="5029200" y="5715000"/>
            <a:ext cx="1613432" cy="200055"/>
          </a:xfrm>
          <a:prstGeom prst="rect">
            <a:avLst/>
          </a:prstGeom>
          <a:noFill/>
        </p:spPr>
        <p:txBody>
          <a:bodyPr wrap="square" rtlCol="0">
            <a:spAutoFit/>
          </a:bodyPr>
          <a:lstStyle/>
          <a:p>
            <a:r>
              <a:rPr lang="en-US" sz="700" dirty="0" smtClean="0"/>
              <a:t>Wild</a:t>
            </a:r>
            <a:endParaRPr lang="en-US" sz="700" dirty="0"/>
          </a:p>
        </p:txBody>
      </p:sp>
      <p:sp>
        <p:nvSpPr>
          <p:cNvPr id="231" name="TextBox 230"/>
          <p:cNvSpPr txBox="1"/>
          <p:nvPr/>
        </p:nvSpPr>
        <p:spPr>
          <a:xfrm>
            <a:off x="5029200" y="5562600"/>
            <a:ext cx="759262" cy="200055"/>
          </a:xfrm>
          <a:prstGeom prst="rect">
            <a:avLst/>
          </a:prstGeom>
          <a:noFill/>
        </p:spPr>
        <p:txBody>
          <a:bodyPr wrap="square" rtlCol="0">
            <a:spAutoFit/>
          </a:bodyPr>
          <a:lstStyle/>
          <a:p>
            <a:r>
              <a:rPr lang="en-US" sz="700" dirty="0" smtClean="0"/>
              <a:t>Modified X1</a:t>
            </a:r>
            <a:endParaRPr lang="en-US" sz="700" dirty="0"/>
          </a:p>
        </p:txBody>
      </p:sp>
      <p:sp>
        <p:nvSpPr>
          <p:cNvPr id="91" name="Rectangle 90"/>
          <p:cNvSpPr/>
          <p:nvPr/>
        </p:nvSpPr>
        <p:spPr bwMode="auto">
          <a:xfrm>
            <a:off x="914400" y="1295400"/>
            <a:ext cx="2438400" cy="4583903"/>
          </a:xfrm>
          <a:prstGeom prst="rect">
            <a:avLst/>
          </a:prstGeom>
          <a:solidFill>
            <a:srgbClr val="CC3300">
              <a:alpha val="12000"/>
            </a:srgbClr>
          </a:solidFill>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sp>
        <p:nvSpPr>
          <p:cNvPr id="2" name="Title 1"/>
          <p:cNvSpPr>
            <a:spLocks noGrp="1"/>
          </p:cNvSpPr>
          <p:nvPr>
            <p:ph type="title"/>
          </p:nvPr>
        </p:nvSpPr>
        <p:spPr/>
        <p:txBody>
          <a:bodyPr/>
          <a:lstStyle/>
          <a:p>
            <a:pPr lvl="1"/>
            <a:r>
              <a:rPr lang="en-US" sz="2000" dirty="0" smtClean="0"/>
              <a:t>Engagement: Sponsor can monitor the output at any given point of the process</a:t>
            </a:r>
            <a:endParaRPr lang="en-US" sz="2000" dirty="0"/>
          </a:p>
        </p:txBody>
      </p:sp>
      <p:sp>
        <p:nvSpPr>
          <p:cNvPr id="110"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
        <p:nvSpPr>
          <p:cNvPr id="4" name="Footer Placeholder 3"/>
          <p:cNvSpPr>
            <a:spLocks noGrp="1"/>
          </p:cNvSpPr>
          <p:nvPr>
            <p:ph type="ftr" sz="quarter" idx="11"/>
          </p:nvPr>
        </p:nvSpPr>
        <p:spPr/>
        <p:txBody>
          <a:bodyPr/>
          <a:lstStyle/>
          <a:p>
            <a:pPr>
              <a:defRPr/>
            </a:pPr>
            <a:r>
              <a:rPr lang="en-IN" dirty="0" smtClean="0"/>
              <a:t>www.polyclonebio.com</a:t>
            </a:r>
            <a:endParaRPr lang="en-IN" dirty="0"/>
          </a:p>
        </p:txBody>
      </p:sp>
      <p:sp>
        <p:nvSpPr>
          <p:cNvPr id="5" name="Slide Number Placeholder 4"/>
          <p:cNvSpPr>
            <a:spLocks noGrp="1"/>
          </p:cNvSpPr>
          <p:nvPr>
            <p:ph type="sldNum" sz="quarter" idx="12"/>
          </p:nvPr>
        </p:nvSpPr>
        <p:spPr/>
        <p:txBody>
          <a:bodyPr/>
          <a:lstStyle/>
          <a:p>
            <a:pPr>
              <a:defRPr/>
            </a:pPr>
            <a:fld id="{EC86F3FF-B3E3-4AA0-A48C-A61E6E1CC348}" type="slidenum">
              <a:rPr lang="en-IN" smtClean="0"/>
              <a:pPr>
                <a:defRPr/>
              </a:pPr>
              <a:t>11</a:t>
            </a:fld>
            <a:endParaRPr lang="en-IN" dirty="0"/>
          </a:p>
        </p:txBody>
      </p:sp>
      <p:grpSp>
        <p:nvGrpSpPr>
          <p:cNvPr id="3" name="Group 37"/>
          <p:cNvGrpSpPr/>
          <p:nvPr/>
        </p:nvGrpSpPr>
        <p:grpSpPr>
          <a:xfrm>
            <a:off x="3429000" y="2502294"/>
            <a:ext cx="962025" cy="774306"/>
            <a:chOff x="247958" y="3220902"/>
            <a:chExt cx="993058" cy="762000"/>
          </a:xfrm>
          <a:solidFill>
            <a:srgbClr val="92D050"/>
          </a:solidFill>
        </p:grpSpPr>
        <p:sp>
          <p:nvSpPr>
            <p:cNvPr id="15" name="Freeform 14"/>
            <p:cNvSpPr/>
            <p:nvPr/>
          </p:nvSpPr>
          <p:spPr>
            <a:xfrm>
              <a:off x="247958" y="3220902"/>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FF9900"/>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600" dirty="0" smtClean="0"/>
            </a:p>
            <a:p>
              <a:pPr algn="ctr"/>
              <a:endParaRPr lang="en-US" sz="1600" dirty="0" smtClean="0"/>
            </a:p>
            <a:p>
              <a:pPr algn="ctr"/>
              <a:r>
                <a:rPr lang="en-US" sz="1600" dirty="0" smtClean="0"/>
                <a:t>E</a:t>
              </a:r>
              <a:endParaRPr lang="en-US" sz="1600" dirty="0"/>
            </a:p>
          </p:txBody>
        </p:sp>
        <p:sp>
          <p:nvSpPr>
            <p:cNvPr id="16" name="Freeform 15"/>
            <p:cNvSpPr/>
            <p:nvPr/>
          </p:nvSpPr>
          <p:spPr>
            <a:xfrm>
              <a:off x="783816" y="3220902"/>
              <a:ext cx="457200" cy="722746"/>
            </a:xfrm>
            <a:custGeom>
              <a:avLst/>
              <a:gdLst>
                <a:gd name="connsiteX0" fmla="*/ 170872 w 491836"/>
                <a:gd name="connsiteY0" fmla="*/ 803564 h 1027546"/>
                <a:gd name="connsiteX1" fmla="*/ 46181 w 491836"/>
                <a:gd name="connsiteY1" fmla="*/ 762000 h 1027546"/>
                <a:gd name="connsiteX2" fmla="*/ 32327 w 491836"/>
                <a:gd name="connsiteY2" fmla="*/ 734291 h 1027546"/>
                <a:gd name="connsiteX3" fmla="*/ 32327 w 491836"/>
                <a:gd name="connsiteY3" fmla="*/ 651164 h 1027546"/>
                <a:gd name="connsiteX4" fmla="*/ 4618 w 491836"/>
                <a:gd name="connsiteY4" fmla="*/ 623455 h 1027546"/>
                <a:gd name="connsiteX5" fmla="*/ 60036 w 491836"/>
                <a:gd name="connsiteY5" fmla="*/ 554182 h 1027546"/>
                <a:gd name="connsiteX6" fmla="*/ 129308 w 491836"/>
                <a:gd name="connsiteY6" fmla="*/ 554182 h 1027546"/>
                <a:gd name="connsiteX7" fmla="*/ 198581 w 491836"/>
                <a:gd name="connsiteY7" fmla="*/ 484909 h 1027546"/>
                <a:gd name="connsiteX8" fmla="*/ 226290 w 491836"/>
                <a:gd name="connsiteY8" fmla="*/ 387928 h 1027546"/>
                <a:gd name="connsiteX9" fmla="*/ 212436 w 491836"/>
                <a:gd name="connsiteY9" fmla="*/ 277091 h 1027546"/>
                <a:gd name="connsiteX10" fmla="*/ 170872 w 491836"/>
                <a:gd name="connsiteY10" fmla="*/ 235528 h 1027546"/>
                <a:gd name="connsiteX11" fmla="*/ 143163 w 491836"/>
                <a:gd name="connsiteY11" fmla="*/ 124691 h 1027546"/>
                <a:gd name="connsiteX12" fmla="*/ 226290 w 491836"/>
                <a:gd name="connsiteY12" fmla="*/ 0 h 1027546"/>
                <a:gd name="connsiteX13" fmla="*/ 378690 w 491836"/>
                <a:gd name="connsiteY13" fmla="*/ 124691 h 1027546"/>
                <a:gd name="connsiteX14" fmla="*/ 406399 w 491836"/>
                <a:gd name="connsiteY14" fmla="*/ 235528 h 1027546"/>
                <a:gd name="connsiteX15" fmla="*/ 420254 w 491836"/>
                <a:gd name="connsiteY15" fmla="*/ 429491 h 1027546"/>
                <a:gd name="connsiteX16" fmla="*/ 489527 w 491836"/>
                <a:gd name="connsiteY16" fmla="*/ 457200 h 1027546"/>
                <a:gd name="connsiteX17" fmla="*/ 406399 w 491836"/>
                <a:gd name="connsiteY17" fmla="*/ 734291 h 1027546"/>
                <a:gd name="connsiteX18" fmla="*/ 420254 w 491836"/>
                <a:gd name="connsiteY18" fmla="*/ 831273 h 1027546"/>
                <a:gd name="connsiteX19" fmla="*/ 337127 w 491836"/>
                <a:gd name="connsiteY19" fmla="*/ 969819 h 1027546"/>
                <a:gd name="connsiteX20" fmla="*/ 253999 w 491836"/>
                <a:gd name="connsiteY20" fmla="*/ 997528 h 1027546"/>
                <a:gd name="connsiteX21" fmla="*/ 170872 w 491836"/>
                <a:gd name="connsiteY21" fmla="*/ 1011382 h 1027546"/>
                <a:gd name="connsiteX22" fmla="*/ 115454 w 491836"/>
                <a:gd name="connsiteY22" fmla="*/ 900546 h 1027546"/>
                <a:gd name="connsiteX23" fmla="*/ 170872 w 491836"/>
                <a:gd name="connsiteY23" fmla="*/ 803564 h 10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836" h="1027546">
                  <a:moveTo>
                    <a:pt x="170872" y="803564"/>
                  </a:moveTo>
                  <a:cubicBezTo>
                    <a:pt x="159327" y="780473"/>
                    <a:pt x="69272" y="773546"/>
                    <a:pt x="46181" y="762000"/>
                  </a:cubicBezTo>
                  <a:cubicBezTo>
                    <a:pt x="23090" y="750455"/>
                    <a:pt x="34636" y="752764"/>
                    <a:pt x="32327" y="734291"/>
                  </a:cubicBezTo>
                  <a:cubicBezTo>
                    <a:pt x="30018" y="715818"/>
                    <a:pt x="36945" y="669637"/>
                    <a:pt x="32327" y="651164"/>
                  </a:cubicBezTo>
                  <a:cubicBezTo>
                    <a:pt x="27709" y="632691"/>
                    <a:pt x="0" y="639619"/>
                    <a:pt x="4618" y="623455"/>
                  </a:cubicBezTo>
                  <a:cubicBezTo>
                    <a:pt x="9236" y="607291"/>
                    <a:pt x="39254" y="565728"/>
                    <a:pt x="60036" y="554182"/>
                  </a:cubicBezTo>
                  <a:cubicBezTo>
                    <a:pt x="80818" y="542637"/>
                    <a:pt x="106217" y="565728"/>
                    <a:pt x="129308" y="554182"/>
                  </a:cubicBezTo>
                  <a:cubicBezTo>
                    <a:pt x="152399" y="542637"/>
                    <a:pt x="182417" y="512618"/>
                    <a:pt x="198581" y="484909"/>
                  </a:cubicBezTo>
                  <a:cubicBezTo>
                    <a:pt x="214745" y="457200"/>
                    <a:pt x="223981" y="422564"/>
                    <a:pt x="226290" y="387928"/>
                  </a:cubicBezTo>
                  <a:cubicBezTo>
                    <a:pt x="228599" y="353292"/>
                    <a:pt x="221672" y="302491"/>
                    <a:pt x="212436" y="277091"/>
                  </a:cubicBezTo>
                  <a:cubicBezTo>
                    <a:pt x="203200" y="251691"/>
                    <a:pt x="182418" y="260928"/>
                    <a:pt x="170872" y="235528"/>
                  </a:cubicBezTo>
                  <a:cubicBezTo>
                    <a:pt x="159326" y="210128"/>
                    <a:pt x="133927" y="163946"/>
                    <a:pt x="143163" y="124691"/>
                  </a:cubicBezTo>
                  <a:cubicBezTo>
                    <a:pt x="152399" y="85436"/>
                    <a:pt x="187036" y="0"/>
                    <a:pt x="226290" y="0"/>
                  </a:cubicBezTo>
                  <a:cubicBezTo>
                    <a:pt x="265544" y="0"/>
                    <a:pt x="348672" y="85436"/>
                    <a:pt x="378690" y="124691"/>
                  </a:cubicBezTo>
                  <a:cubicBezTo>
                    <a:pt x="408708" y="163946"/>
                    <a:pt x="399472" y="184728"/>
                    <a:pt x="406399" y="235528"/>
                  </a:cubicBezTo>
                  <a:cubicBezTo>
                    <a:pt x="413326" y="286328"/>
                    <a:pt x="406399" y="392546"/>
                    <a:pt x="420254" y="429491"/>
                  </a:cubicBezTo>
                  <a:cubicBezTo>
                    <a:pt x="434109" y="466436"/>
                    <a:pt x="491836" y="406400"/>
                    <a:pt x="489527" y="457200"/>
                  </a:cubicBezTo>
                  <a:cubicBezTo>
                    <a:pt x="487218" y="508000"/>
                    <a:pt x="417945" y="671946"/>
                    <a:pt x="406399" y="734291"/>
                  </a:cubicBezTo>
                  <a:cubicBezTo>
                    <a:pt x="394854" y="796637"/>
                    <a:pt x="431799" y="792019"/>
                    <a:pt x="420254" y="831273"/>
                  </a:cubicBezTo>
                  <a:cubicBezTo>
                    <a:pt x="408709" y="870527"/>
                    <a:pt x="364836" y="942110"/>
                    <a:pt x="337127" y="969819"/>
                  </a:cubicBezTo>
                  <a:cubicBezTo>
                    <a:pt x="309418" y="997528"/>
                    <a:pt x="281708" y="990601"/>
                    <a:pt x="253999" y="997528"/>
                  </a:cubicBezTo>
                  <a:cubicBezTo>
                    <a:pt x="226290" y="1004455"/>
                    <a:pt x="193963" y="1027546"/>
                    <a:pt x="170872" y="1011382"/>
                  </a:cubicBezTo>
                  <a:cubicBezTo>
                    <a:pt x="147781" y="995218"/>
                    <a:pt x="120072" y="942110"/>
                    <a:pt x="115454" y="900546"/>
                  </a:cubicBezTo>
                  <a:cubicBezTo>
                    <a:pt x="110836" y="858982"/>
                    <a:pt x="182418" y="826655"/>
                    <a:pt x="170872" y="803564"/>
                  </a:cubicBezTo>
                  <a:close/>
                </a:path>
              </a:pathLst>
            </a:custGeom>
            <a:grp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00" dirty="0" smtClean="0"/>
            </a:p>
            <a:p>
              <a:pPr algn="ctr"/>
              <a:r>
                <a:rPr lang="en-US" sz="1600" dirty="0" smtClean="0"/>
                <a:t>S</a:t>
              </a:r>
              <a:endParaRPr lang="en-US" sz="1600" dirty="0"/>
            </a:p>
          </p:txBody>
        </p:sp>
        <p:cxnSp>
          <p:nvCxnSpPr>
            <p:cNvPr id="17" name="Straight Arrow Connector 16"/>
            <p:cNvCxnSpPr/>
            <p:nvPr/>
          </p:nvCxnSpPr>
          <p:spPr>
            <a:xfrm>
              <a:off x="646164" y="3666425"/>
              <a:ext cx="152401" cy="1588"/>
            </a:xfrm>
            <a:prstGeom prst="straightConnector1">
              <a:avLst/>
            </a:prstGeom>
            <a:grpFill/>
            <a:ln>
              <a:headEnd type="arrow"/>
              <a:tailEnd type="arrow"/>
            </a:ln>
          </p:spPr>
          <p:style>
            <a:lnRef idx="1">
              <a:schemeClr val="dk1"/>
            </a:lnRef>
            <a:fillRef idx="0">
              <a:schemeClr val="dk1"/>
            </a:fillRef>
            <a:effectRef idx="0">
              <a:schemeClr val="dk1"/>
            </a:effectRef>
            <a:fontRef idx="minor">
              <a:schemeClr val="tx1"/>
            </a:fontRef>
          </p:style>
        </p:cxnSp>
      </p:grpSp>
      <p:sp>
        <p:nvSpPr>
          <p:cNvPr id="21" name="TextBox 20"/>
          <p:cNvSpPr txBox="1"/>
          <p:nvPr/>
        </p:nvSpPr>
        <p:spPr>
          <a:xfrm>
            <a:off x="4127606" y="2643182"/>
            <a:ext cx="1857389" cy="738664"/>
          </a:xfrm>
          <a:prstGeom prst="rect">
            <a:avLst/>
          </a:prstGeom>
          <a:noFill/>
        </p:spPr>
        <p:txBody>
          <a:bodyPr wrap="square" rtlCol="0">
            <a:spAutoFit/>
          </a:bodyPr>
          <a:lstStyle/>
          <a:p>
            <a:pPr algn="ctr"/>
            <a:r>
              <a:rPr lang="en-US" sz="900" b="1" dirty="0" smtClean="0"/>
              <a:t>3. </a:t>
            </a:r>
            <a:r>
              <a:rPr lang="en-US" sz="1050" b="1" dirty="0" smtClean="0"/>
              <a:t>Transition path </a:t>
            </a:r>
          </a:p>
          <a:p>
            <a:pPr algn="ctr"/>
            <a:r>
              <a:rPr lang="en-US" sz="1050" b="1" dirty="0" smtClean="0"/>
              <a:t>Sampling, QM/MM and</a:t>
            </a:r>
          </a:p>
          <a:p>
            <a:pPr algn="ctr"/>
            <a:r>
              <a:rPr lang="en-US" sz="1050" b="1" dirty="0" smtClean="0"/>
              <a:t> steered MD at Specific the pH/ temperature etc.</a:t>
            </a:r>
          </a:p>
        </p:txBody>
      </p:sp>
      <p:sp>
        <p:nvSpPr>
          <p:cNvPr id="37" name="Freeform 36"/>
          <p:cNvSpPr/>
          <p:nvPr/>
        </p:nvSpPr>
        <p:spPr bwMode="auto">
          <a:xfrm>
            <a:off x="1048654" y="3253419"/>
            <a:ext cx="3253618" cy="2898019"/>
          </a:xfrm>
          <a:custGeom>
            <a:avLst/>
            <a:gdLst>
              <a:gd name="connsiteX0" fmla="*/ 0 w 3253618"/>
              <a:gd name="connsiteY0" fmla="*/ 1083733 h 2898019"/>
              <a:gd name="connsiteX1" fmla="*/ 899885 w 3253618"/>
              <a:gd name="connsiteY1" fmla="*/ 241905 h 2898019"/>
              <a:gd name="connsiteX2" fmla="*/ 2931885 w 3253618"/>
              <a:gd name="connsiteY2" fmla="*/ 2535162 h 2898019"/>
              <a:gd name="connsiteX3" fmla="*/ 2830285 w 3253618"/>
              <a:gd name="connsiteY3" fmla="*/ 2419048 h 2898019"/>
            </a:gdLst>
            <a:ahLst/>
            <a:cxnLst>
              <a:cxn ang="0">
                <a:pos x="connsiteX0" y="connsiteY0"/>
              </a:cxn>
              <a:cxn ang="0">
                <a:pos x="connsiteX1" y="connsiteY1"/>
              </a:cxn>
              <a:cxn ang="0">
                <a:pos x="connsiteX2" y="connsiteY2"/>
              </a:cxn>
              <a:cxn ang="0">
                <a:pos x="connsiteX3" y="connsiteY3"/>
              </a:cxn>
            </a:cxnLst>
            <a:rect l="l" t="t" r="r" b="b"/>
            <a:pathLst>
              <a:path w="3253618" h="2898019">
                <a:moveTo>
                  <a:pt x="0" y="1083733"/>
                </a:moveTo>
                <a:cubicBezTo>
                  <a:pt x="205619" y="541866"/>
                  <a:pt x="411238" y="0"/>
                  <a:pt x="899885" y="241905"/>
                </a:cubicBezTo>
                <a:cubicBezTo>
                  <a:pt x="1388532" y="483810"/>
                  <a:pt x="2610152" y="2172305"/>
                  <a:pt x="2931885" y="2535162"/>
                </a:cubicBezTo>
                <a:cubicBezTo>
                  <a:pt x="3253618" y="2898019"/>
                  <a:pt x="2907695" y="2489200"/>
                  <a:pt x="2830285" y="2419048"/>
                </a:cubicBez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sp>
        <p:nvSpPr>
          <p:cNvPr id="7" name="Rectangle 6"/>
          <p:cNvSpPr/>
          <p:nvPr/>
        </p:nvSpPr>
        <p:spPr bwMode="auto">
          <a:xfrm>
            <a:off x="6629400" y="1292638"/>
            <a:ext cx="2133600" cy="4572001"/>
          </a:xfrm>
          <a:prstGeom prst="rect">
            <a:avLst/>
          </a:prstGeom>
          <a:solidFill>
            <a:srgbClr val="00B0F0">
              <a:alpha val="17000"/>
            </a:srgbClr>
          </a:solidFill>
          <a:ln>
            <a:solidFill>
              <a:schemeClr val="bg1">
                <a:lumMod val="50000"/>
              </a:schemeClr>
            </a:solid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sp>
        <p:nvSpPr>
          <p:cNvPr id="41" name="Freeform 40"/>
          <p:cNvSpPr/>
          <p:nvPr/>
        </p:nvSpPr>
        <p:spPr bwMode="auto">
          <a:xfrm>
            <a:off x="2294319" y="4240049"/>
            <a:ext cx="595086" cy="355600"/>
          </a:xfrm>
          <a:custGeom>
            <a:avLst/>
            <a:gdLst>
              <a:gd name="connsiteX0" fmla="*/ 0 w 595086"/>
              <a:gd name="connsiteY0" fmla="*/ 304800 h 355600"/>
              <a:gd name="connsiteX1" fmla="*/ 435429 w 595086"/>
              <a:gd name="connsiteY1" fmla="*/ 304800 h 355600"/>
              <a:gd name="connsiteX2" fmla="*/ 595086 w 595086"/>
              <a:gd name="connsiteY2" fmla="*/ 0 h 355600"/>
            </a:gdLst>
            <a:ahLst/>
            <a:cxnLst>
              <a:cxn ang="0">
                <a:pos x="connsiteX0" y="connsiteY0"/>
              </a:cxn>
              <a:cxn ang="0">
                <a:pos x="connsiteX1" y="connsiteY1"/>
              </a:cxn>
              <a:cxn ang="0">
                <a:pos x="connsiteX2" y="connsiteY2"/>
              </a:cxn>
            </a:cxnLst>
            <a:rect l="l" t="t" r="r" b="b"/>
            <a:pathLst>
              <a:path w="595086" h="355600">
                <a:moveTo>
                  <a:pt x="0" y="304800"/>
                </a:moveTo>
                <a:cubicBezTo>
                  <a:pt x="168124" y="330200"/>
                  <a:pt x="336248" y="355600"/>
                  <a:pt x="435429" y="304800"/>
                </a:cubicBezTo>
                <a:cubicBezTo>
                  <a:pt x="534610" y="254000"/>
                  <a:pt x="564848" y="127000"/>
                  <a:pt x="595086" y="0"/>
                </a:cubicBez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sp>
        <p:nvSpPr>
          <p:cNvPr id="13" name="Freeform 12"/>
          <p:cNvSpPr/>
          <p:nvPr/>
        </p:nvSpPr>
        <p:spPr>
          <a:xfrm>
            <a:off x="2122108" y="4953000"/>
            <a:ext cx="621092" cy="724765"/>
          </a:xfrm>
          <a:custGeom>
            <a:avLst/>
            <a:gdLst>
              <a:gd name="connsiteX0" fmla="*/ 170872 w 491836"/>
              <a:gd name="connsiteY0" fmla="*/ 803564 h 1027546"/>
              <a:gd name="connsiteX1" fmla="*/ 46181 w 491836"/>
              <a:gd name="connsiteY1" fmla="*/ 762000 h 1027546"/>
              <a:gd name="connsiteX2" fmla="*/ 32327 w 491836"/>
              <a:gd name="connsiteY2" fmla="*/ 734291 h 1027546"/>
              <a:gd name="connsiteX3" fmla="*/ 32327 w 491836"/>
              <a:gd name="connsiteY3" fmla="*/ 651164 h 1027546"/>
              <a:gd name="connsiteX4" fmla="*/ 4618 w 491836"/>
              <a:gd name="connsiteY4" fmla="*/ 623455 h 1027546"/>
              <a:gd name="connsiteX5" fmla="*/ 60036 w 491836"/>
              <a:gd name="connsiteY5" fmla="*/ 554182 h 1027546"/>
              <a:gd name="connsiteX6" fmla="*/ 129308 w 491836"/>
              <a:gd name="connsiteY6" fmla="*/ 554182 h 1027546"/>
              <a:gd name="connsiteX7" fmla="*/ 198581 w 491836"/>
              <a:gd name="connsiteY7" fmla="*/ 484909 h 1027546"/>
              <a:gd name="connsiteX8" fmla="*/ 226290 w 491836"/>
              <a:gd name="connsiteY8" fmla="*/ 387928 h 1027546"/>
              <a:gd name="connsiteX9" fmla="*/ 212436 w 491836"/>
              <a:gd name="connsiteY9" fmla="*/ 277091 h 1027546"/>
              <a:gd name="connsiteX10" fmla="*/ 170872 w 491836"/>
              <a:gd name="connsiteY10" fmla="*/ 235528 h 1027546"/>
              <a:gd name="connsiteX11" fmla="*/ 143163 w 491836"/>
              <a:gd name="connsiteY11" fmla="*/ 124691 h 1027546"/>
              <a:gd name="connsiteX12" fmla="*/ 226290 w 491836"/>
              <a:gd name="connsiteY12" fmla="*/ 0 h 1027546"/>
              <a:gd name="connsiteX13" fmla="*/ 378690 w 491836"/>
              <a:gd name="connsiteY13" fmla="*/ 124691 h 1027546"/>
              <a:gd name="connsiteX14" fmla="*/ 406399 w 491836"/>
              <a:gd name="connsiteY14" fmla="*/ 235528 h 1027546"/>
              <a:gd name="connsiteX15" fmla="*/ 420254 w 491836"/>
              <a:gd name="connsiteY15" fmla="*/ 429491 h 1027546"/>
              <a:gd name="connsiteX16" fmla="*/ 489527 w 491836"/>
              <a:gd name="connsiteY16" fmla="*/ 457200 h 1027546"/>
              <a:gd name="connsiteX17" fmla="*/ 406399 w 491836"/>
              <a:gd name="connsiteY17" fmla="*/ 734291 h 1027546"/>
              <a:gd name="connsiteX18" fmla="*/ 420254 w 491836"/>
              <a:gd name="connsiteY18" fmla="*/ 831273 h 1027546"/>
              <a:gd name="connsiteX19" fmla="*/ 337127 w 491836"/>
              <a:gd name="connsiteY19" fmla="*/ 969819 h 1027546"/>
              <a:gd name="connsiteX20" fmla="*/ 253999 w 491836"/>
              <a:gd name="connsiteY20" fmla="*/ 997528 h 1027546"/>
              <a:gd name="connsiteX21" fmla="*/ 170872 w 491836"/>
              <a:gd name="connsiteY21" fmla="*/ 1011382 h 1027546"/>
              <a:gd name="connsiteX22" fmla="*/ 115454 w 491836"/>
              <a:gd name="connsiteY22" fmla="*/ 900546 h 1027546"/>
              <a:gd name="connsiteX23" fmla="*/ 170872 w 491836"/>
              <a:gd name="connsiteY23" fmla="*/ 803564 h 10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836" h="1027546">
                <a:moveTo>
                  <a:pt x="170872" y="803564"/>
                </a:moveTo>
                <a:cubicBezTo>
                  <a:pt x="159327" y="780473"/>
                  <a:pt x="69272" y="773546"/>
                  <a:pt x="46181" y="762000"/>
                </a:cubicBezTo>
                <a:cubicBezTo>
                  <a:pt x="23090" y="750455"/>
                  <a:pt x="34636" y="752764"/>
                  <a:pt x="32327" y="734291"/>
                </a:cubicBezTo>
                <a:cubicBezTo>
                  <a:pt x="30018" y="715818"/>
                  <a:pt x="36945" y="669637"/>
                  <a:pt x="32327" y="651164"/>
                </a:cubicBezTo>
                <a:cubicBezTo>
                  <a:pt x="27709" y="632691"/>
                  <a:pt x="0" y="639619"/>
                  <a:pt x="4618" y="623455"/>
                </a:cubicBezTo>
                <a:cubicBezTo>
                  <a:pt x="9236" y="607291"/>
                  <a:pt x="39254" y="565728"/>
                  <a:pt x="60036" y="554182"/>
                </a:cubicBezTo>
                <a:cubicBezTo>
                  <a:pt x="80818" y="542637"/>
                  <a:pt x="106217" y="565728"/>
                  <a:pt x="129308" y="554182"/>
                </a:cubicBezTo>
                <a:cubicBezTo>
                  <a:pt x="152399" y="542637"/>
                  <a:pt x="182417" y="512618"/>
                  <a:pt x="198581" y="484909"/>
                </a:cubicBezTo>
                <a:cubicBezTo>
                  <a:pt x="214745" y="457200"/>
                  <a:pt x="223981" y="422564"/>
                  <a:pt x="226290" y="387928"/>
                </a:cubicBezTo>
                <a:cubicBezTo>
                  <a:pt x="228599" y="353292"/>
                  <a:pt x="221672" y="302491"/>
                  <a:pt x="212436" y="277091"/>
                </a:cubicBezTo>
                <a:cubicBezTo>
                  <a:pt x="203200" y="251691"/>
                  <a:pt x="182418" y="260928"/>
                  <a:pt x="170872" y="235528"/>
                </a:cubicBezTo>
                <a:cubicBezTo>
                  <a:pt x="159326" y="210128"/>
                  <a:pt x="133927" y="163946"/>
                  <a:pt x="143163" y="124691"/>
                </a:cubicBezTo>
                <a:cubicBezTo>
                  <a:pt x="152399" y="85436"/>
                  <a:pt x="187036" y="0"/>
                  <a:pt x="226290" y="0"/>
                </a:cubicBezTo>
                <a:cubicBezTo>
                  <a:pt x="265544" y="0"/>
                  <a:pt x="348672" y="85436"/>
                  <a:pt x="378690" y="124691"/>
                </a:cubicBezTo>
                <a:cubicBezTo>
                  <a:pt x="408708" y="163946"/>
                  <a:pt x="399472" y="184728"/>
                  <a:pt x="406399" y="235528"/>
                </a:cubicBezTo>
                <a:cubicBezTo>
                  <a:pt x="413326" y="286328"/>
                  <a:pt x="406399" y="392546"/>
                  <a:pt x="420254" y="429491"/>
                </a:cubicBezTo>
                <a:cubicBezTo>
                  <a:pt x="434109" y="466436"/>
                  <a:pt x="491836" y="406400"/>
                  <a:pt x="489527" y="457200"/>
                </a:cubicBezTo>
                <a:cubicBezTo>
                  <a:pt x="487218" y="508000"/>
                  <a:pt x="417945" y="671946"/>
                  <a:pt x="406399" y="734291"/>
                </a:cubicBezTo>
                <a:cubicBezTo>
                  <a:pt x="394854" y="796637"/>
                  <a:pt x="431799" y="792019"/>
                  <a:pt x="420254" y="831273"/>
                </a:cubicBezTo>
                <a:cubicBezTo>
                  <a:pt x="408709" y="870527"/>
                  <a:pt x="364836" y="942110"/>
                  <a:pt x="337127" y="969819"/>
                </a:cubicBezTo>
                <a:cubicBezTo>
                  <a:pt x="309418" y="997528"/>
                  <a:pt x="281708" y="990601"/>
                  <a:pt x="253999" y="997528"/>
                </a:cubicBezTo>
                <a:cubicBezTo>
                  <a:pt x="226290" y="1004455"/>
                  <a:pt x="193963" y="1027546"/>
                  <a:pt x="170872" y="1011382"/>
                </a:cubicBezTo>
                <a:cubicBezTo>
                  <a:pt x="147781" y="995218"/>
                  <a:pt x="120072" y="942110"/>
                  <a:pt x="115454" y="900546"/>
                </a:cubicBezTo>
                <a:cubicBezTo>
                  <a:pt x="110836" y="858982"/>
                  <a:pt x="182418" y="826655"/>
                  <a:pt x="170872" y="803564"/>
                </a:cubicBezTo>
                <a:close/>
              </a:path>
            </a:pathLst>
          </a:custGeom>
          <a:solidFill>
            <a:srgbClr val="92D050"/>
          </a:solidFill>
          <a:ln>
            <a:solidFill>
              <a:schemeClr val="bg1">
                <a:lumMod val="6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00" dirty="0" smtClean="0"/>
          </a:p>
          <a:p>
            <a:pPr algn="ctr"/>
            <a:r>
              <a:rPr lang="en-US" sz="1600" dirty="0" smtClean="0"/>
              <a:t>S</a:t>
            </a:r>
            <a:endParaRPr lang="en-US" sz="1600" dirty="0"/>
          </a:p>
        </p:txBody>
      </p:sp>
      <p:sp>
        <p:nvSpPr>
          <p:cNvPr id="20" name="TextBox 19"/>
          <p:cNvSpPr txBox="1"/>
          <p:nvPr/>
        </p:nvSpPr>
        <p:spPr>
          <a:xfrm>
            <a:off x="1071538" y="2404337"/>
            <a:ext cx="2113084" cy="1381853"/>
          </a:xfrm>
          <a:prstGeom prst="rect">
            <a:avLst/>
          </a:prstGeom>
          <a:noFill/>
        </p:spPr>
        <p:txBody>
          <a:bodyPr wrap="square" rtlCol="0">
            <a:spAutoFit/>
          </a:bodyPr>
          <a:lstStyle/>
          <a:p>
            <a:pPr marL="174625" indent="-174625">
              <a:lnSpc>
                <a:spcPct val="114000"/>
              </a:lnSpc>
              <a:buAutoNum type="arabicPeriod"/>
            </a:pPr>
            <a:r>
              <a:rPr lang="en-US" sz="1050" b="1" dirty="0" smtClean="0"/>
              <a:t>Hotspot Identifier</a:t>
            </a:r>
          </a:p>
          <a:p>
            <a:pPr marL="174625" lvl="1" indent="-79375">
              <a:lnSpc>
                <a:spcPct val="114000"/>
              </a:lnSpc>
              <a:buFont typeface="Arial" pitchFamily="34" charset="0"/>
              <a:buChar char="•"/>
            </a:pPr>
            <a:r>
              <a:rPr lang="en-US" sz="1050" dirty="0" smtClean="0"/>
              <a:t>Molecular dynamics and 4D-QSAR studies</a:t>
            </a:r>
          </a:p>
          <a:p>
            <a:pPr marL="174625" lvl="1" indent="-79375">
              <a:lnSpc>
                <a:spcPct val="114000"/>
              </a:lnSpc>
              <a:buFont typeface="Arial" pitchFamily="34" charset="0"/>
              <a:buChar char="•"/>
            </a:pPr>
            <a:r>
              <a:rPr lang="en-US" sz="1050" dirty="0" smtClean="0"/>
              <a:t>Model 200,000 modifications</a:t>
            </a:r>
            <a:endParaRPr lang="en-US" sz="1050" b="1" dirty="0" smtClean="0"/>
          </a:p>
          <a:p>
            <a:pPr marL="174625" indent="-174625">
              <a:lnSpc>
                <a:spcPct val="114000"/>
              </a:lnSpc>
              <a:buAutoNum type="arabicPeriod"/>
            </a:pPr>
            <a:r>
              <a:rPr lang="en-US" sz="1050" b="1" dirty="0" smtClean="0"/>
              <a:t>Intra-intermolecular energy based filter- transformed scoring functions</a:t>
            </a:r>
            <a:endParaRPr lang="en-US" sz="1050" dirty="0" smtClean="0"/>
          </a:p>
        </p:txBody>
      </p:sp>
      <p:sp>
        <p:nvSpPr>
          <p:cNvPr id="34" name="TextBox 33"/>
          <p:cNvSpPr txBox="1"/>
          <p:nvPr/>
        </p:nvSpPr>
        <p:spPr>
          <a:xfrm rot="16200000">
            <a:off x="3239615" y="5447186"/>
            <a:ext cx="1524002" cy="230832"/>
          </a:xfrm>
          <a:prstGeom prst="rect">
            <a:avLst/>
          </a:prstGeom>
          <a:noFill/>
        </p:spPr>
        <p:txBody>
          <a:bodyPr wrap="square" rtlCol="0">
            <a:spAutoFit/>
          </a:bodyPr>
          <a:lstStyle/>
          <a:p>
            <a:pPr algn="ctr"/>
            <a:r>
              <a:rPr lang="en-US" sz="900" b="1" dirty="0" smtClean="0"/>
              <a:t>Energy </a:t>
            </a:r>
            <a:endParaRPr lang="en-US" sz="900" b="1" dirty="0"/>
          </a:p>
        </p:txBody>
      </p:sp>
      <p:grpSp>
        <p:nvGrpSpPr>
          <p:cNvPr id="6" name="Group 68"/>
          <p:cNvGrpSpPr/>
          <p:nvPr/>
        </p:nvGrpSpPr>
        <p:grpSpPr>
          <a:xfrm>
            <a:off x="1219200" y="4419601"/>
            <a:ext cx="533399" cy="1447799"/>
            <a:chOff x="5668447" y="1354475"/>
            <a:chExt cx="517237" cy="1524000"/>
          </a:xfrm>
        </p:grpSpPr>
        <p:sp>
          <p:nvSpPr>
            <p:cNvPr id="26" name="Freeform 25"/>
            <p:cNvSpPr/>
            <p:nvPr/>
          </p:nvSpPr>
          <p:spPr>
            <a:xfrm>
              <a:off x="5668447" y="13544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FF990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27" name="Freeform 26"/>
            <p:cNvSpPr/>
            <p:nvPr/>
          </p:nvSpPr>
          <p:spPr>
            <a:xfrm>
              <a:off x="5668447" y="15068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8C3FC5"/>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dirty="0"/>
            </a:p>
          </p:txBody>
        </p:sp>
        <p:sp>
          <p:nvSpPr>
            <p:cNvPr id="28" name="Freeform 27"/>
            <p:cNvSpPr/>
            <p:nvPr/>
          </p:nvSpPr>
          <p:spPr>
            <a:xfrm>
              <a:off x="5668447" y="16592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CC3300"/>
            </a:solidFill>
          </p:spPr>
          <p:style>
            <a:lnRef idx="0">
              <a:schemeClr val="dk1"/>
            </a:lnRef>
            <a:fillRef idx="3">
              <a:schemeClr val="dk1"/>
            </a:fillRef>
            <a:effectRef idx="3">
              <a:schemeClr val="dk1"/>
            </a:effectRef>
            <a:fontRef idx="minor">
              <a:schemeClr val="lt1"/>
            </a:fontRef>
          </p:style>
          <p:txBody>
            <a:bodyPr rtlCol="0" anchor="ctr"/>
            <a:lstStyle/>
            <a:p>
              <a:pPr algn="ctr"/>
              <a:endParaRPr lang="en-US" dirty="0"/>
            </a:p>
          </p:txBody>
        </p:sp>
        <p:sp>
          <p:nvSpPr>
            <p:cNvPr id="29" name="Freeform 28"/>
            <p:cNvSpPr/>
            <p:nvPr/>
          </p:nvSpPr>
          <p:spPr>
            <a:xfrm>
              <a:off x="5668447" y="18116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80000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30" name="Freeform 29"/>
            <p:cNvSpPr/>
            <p:nvPr/>
          </p:nvSpPr>
          <p:spPr>
            <a:xfrm>
              <a:off x="5668447" y="19640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31" name="Freeform 30"/>
            <p:cNvSpPr/>
            <p:nvPr/>
          </p:nvSpPr>
          <p:spPr>
            <a:xfrm>
              <a:off x="5668447" y="2116475"/>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600" dirty="0" smtClean="0"/>
            </a:p>
            <a:p>
              <a:pPr algn="ctr"/>
              <a:endParaRPr lang="en-US" sz="1600" dirty="0" smtClean="0"/>
            </a:p>
            <a:p>
              <a:pPr algn="ctr"/>
              <a:r>
                <a:rPr lang="en-US" sz="1600" dirty="0" smtClean="0"/>
                <a:t>E</a:t>
              </a:r>
              <a:endParaRPr lang="en-US" sz="1600" dirty="0"/>
            </a:p>
          </p:txBody>
        </p:sp>
      </p:grpSp>
      <p:grpSp>
        <p:nvGrpSpPr>
          <p:cNvPr id="8" name="Group 103"/>
          <p:cNvGrpSpPr/>
          <p:nvPr/>
        </p:nvGrpSpPr>
        <p:grpSpPr>
          <a:xfrm>
            <a:off x="4648200" y="1791854"/>
            <a:ext cx="762000" cy="798946"/>
            <a:chOff x="5410200" y="1334654"/>
            <a:chExt cx="762000" cy="798946"/>
          </a:xfrm>
        </p:grpSpPr>
        <p:sp>
          <p:nvSpPr>
            <p:cNvPr id="85" name="Freeform 84"/>
            <p:cNvSpPr/>
            <p:nvPr/>
          </p:nvSpPr>
          <p:spPr>
            <a:xfrm>
              <a:off x="5410200" y="1371600"/>
              <a:ext cx="517237" cy="762000"/>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FF9900"/>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86" name="Freeform 85"/>
            <p:cNvSpPr/>
            <p:nvPr/>
          </p:nvSpPr>
          <p:spPr>
            <a:xfrm>
              <a:off x="5715000" y="1334654"/>
              <a:ext cx="457200" cy="722746"/>
            </a:xfrm>
            <a:custGeom>
              <a:avLst/>
              <a:gdLst>
                <a:gd name="connsiteX0" fmla="*/ 170872 w 491836"/>
                <a:gd name="connsiteY0" fmla="*/ 803564 h 1027546"/>
                <a:gd name="connsiteX1" fmla="*/ 46181 w 491836"/>
                <a:gd name="connsiteY1" fmla="*/ 762000 h 1027546"/>
                <a:gd name="connsiteX2" fmla="*/ 32327 w 491836"/>
                <a:gd name="connsiteY2" fmla="*/ 734291 h 1027546"/>
                <a:gd name="connsiteX3" fmla="*/ 32327 w 491836"/>
                <a:gd name="connsiteY3" fmla="*/ 651164 h 1027546"/>
                <a:gd name="connsiteX4" fmla="*/ 4618 w 491836"/>
                <a:gd name="connsiteY4" fmla="*/ 623455 h 1027546"/>
                <a:gd name="connsiteX5" fmla="*/ 60036 w 491836"/>
                <a:gd name="connsiteY5" fmla="*/ 554182 h 1027546"/>
                <a:gd name="connsiteX6" fmla="*/ 129308 w 491836"/>
                <a:gd name="connsiteY6" fmla="*/ 554182 h 1027546"/>
                <a:gd name="connsiteX7" fmla="*/ 198581 w 491836"/>
                <a:gd name="connsiteY7" fmla="*/ 484909 h 1027546"/>
                <a:gd name="connsiteX8" fmla="*/ 226290 w 491836"/>
                <a:gd name="connsiteY8" fmla="*/ 387928 h 1027546"/>
                <a:gd name="connsiteX9" fmla="*/ 212436 w 491836"/>
                <a:gd name="connsiteY9" fmla="*/ 277091 h 1027546"/>
                <a:gd name="connsiteX10" fmla="*/ 170872 w 491836"/>
                <a:gd name="connsiteY10" fmla="*/ 235528 h 1027546"/>
                <a:gd name="connsiteX11" fmla="*/ 143163 w 491836"/>
                <a:gd name="connsiteY11" fmla="*/ 124691 h 1027546"/>
                <a:gd name="connsiteX12" fmla="*/ 226290 w 491836"/>
                <a:gd name="connsiteY12" fmla="*/ 0 h 1027546"/>
                <a:gd name="connsiteX13" fmla="*/ 378690 w 491836"/>
                <a:gd name="connsiteY13" fmla="*/ 124691 h 1027546"/>
                <a:gd name="connsiteX14" fmla="*/ 406399 w 491836"/>
                <a:gd name="connsiteY14" fmla="*/ 235528 h 1027546"/>
                <a:gd name="connsiteX15" fmla="*/ 420254 w 491836"/>
                <a:gd name="connsiteY15" fmla="*/ 429491 h 1027546"/>
                <a:gd name="connsiteX16" fmla="*/ 489527 w 491836"/>
                <a:gd name="connsiteY16" fmla="*/ 457200 h 1027546"/>
                <a:gd name="connsiteX17" fmla="*/ 406399 w 491836"/>
                <a:gd name="connsiteY17" fmla="*/ 734291 h 1027546"/>
                <a:gd name="connsiteX18" fmla="*/ 420254 w 491836"/>
                <a:gd name="connsiteY18" fmla="*/ 831273 h 1027546"/>
                <a:gd name="connsiteX19" fmla="*/ 337127 w 491836"/>
                <a:gd name="connsiteY19" fmla="*/ 969819 h 1027546"/>
                <a:gd name="connsiteX20" fmla="*/ 253999 w 491836"/>
                <a:gd name="connsiteY20" fmla="*/ 997528 h 1027546"/>
                <a:gd name="connsiteX21" fmla="*/ 170872 w 491836"/>
                <a:gd name="connsiteY21" fmla="*/ 1011382 h 1027546"/>
                <a:gd name="connsiteX22" fmla="*/ 115454 w 491836"/>
                <a:gd name="connsiteY22" fmla="*/ 900546 h 1027546"/>
                <a:gd name="connsiteX23" fmla="*/ 170872 w 491836"/>
                <a:gd name="connsiteY23" fmla="*/ 803564 h 10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836" h="1027546">
                  <a:moveTo>
                    <a:pt x="170872" y="803564"/>
                  </a:moveTo>
                  <a:cubicBezTo>
                    <a:pt x="159327" y="780473"/>
                    <a:pt x="69272" y="773546"/>
                    <a:pt x="46181" y="762000"/>
                  </a:cubicBezTo>
                  <a:cubicBezTo>
                    <a:pt x="23090" y="750455"/>
                    <a:pt x="34636" y="752764"/>
                    <a:pt x="32327" y="734291"/>
                  </a:cubicBezTo>
                  <a:cubicBezTo>
                    <a:pt x="30018" y="715818"/>
                    <a:pt x="36945" y="669637"/>
                    <a:pt x="32327" y="651164"/>
                  </a:cubicBezTo>
                  <a:cubicBezTo>
                    <a:pt x="27709" y="632691"/>
                    <a:pt x="0" y="639619"/>
                    <a:pt x="4618" y="623455"/>
                  </a:cubicBezTo>
                  <a:cubicBezTo>
                    <a:pt x="9236" y="607291"/>
                    <a:pt x="39254" y="565728"/>
                    <a:pt x="60036" y="554182"/>
                  </a:cubicBezTo>
                  <a:cubicBezTo>
                    <a:pt x="80818" y="542637"/>
                    <a:pt x="106217" y="565728"/>
                    <a:pt x="129308" y="554182"/>
                  </a:cubicBezTo>
                  <a:cubicBezTo>
                    <a:pt x="152399" y="542637"/>
                    <a:pt x="182417" y="512618"/>
                    <a:pt x="198581" y="484909"/>
                  </a:cubicBezTo>
                  <a:cubicBezTo>
                    <a:pt x="214745" y="457200"/>
                    <a:pt x="223981" y="422564"/>
                    <a:pt x="226290" y="387928"/>
                  </a:cubicBezTo>
                  <a:cubicBezTo>
                    <a:pt x="228599" y="353292"/>
                    <a:pt x="221672" y="302491"/>
                    <a:pt x="212436" y="277091"/>
                  </a:cubicBezTo>
                  <a:cubicBezTo>
                    <a:pt x="203200" y="251691"/>
                    <a:pt x="182418" y="260928"/>
                    <a:pt x="170872" y="235528"/>
                  </a:cubicBezTo>
                  <a:cubicBezTo>
                    <a:pt x="159326" y="210128"/>
                    <a:pt x="133927" y="163946"/>
                    <a:pt x="143163" y="124691"/>
                  </a:cubicBezTo>
                  <a:cubicBezTo>
                    <a:pt x="152399" y="85436"/>
                    <a:pt x="187036" y="0"/>
                    <a:pt x="226290" y="0"/>
                  </a:cubicBezTo>
                  <a:cubicBezTo>
                    <a:pt x="265544" y="0"/>
                    <a:pt x="348672" y="85436"/>
                    <a:pt x="378690" y="124691"/>
                  </a:cubicBezTo>
                  <a:cubicBezTo>
                    <a:pt x="408708" y="163946"/>
                    <a:pt x="399472" y="184728"/>
                    <a:pt x="406399" y="235528"/>
                  </a:cubicBezTo>
                  <a:cubicBezTo>
                    <a:pt x="413326" y="286328"/>
                    <a:pt x="406399" y="392546"/>
                    <a:pt x="420254" y="429491"/>
                  </a:cubicBezTo>
                  <a:cubicBezTo>
                    <a:pt x="434109" y="466436"/>
                    <a:pt x="491836" y="406400"/>
                    <a:pt x="489527" y="457200"/>
                  </a:cubicBezTo>
                  <a:cubicBezTo>
                    <a:pt x="487218" y="508000"/>
                    <a:pt x="417945" y="671946"/>
                    <a:pt x="406399" y="734291"/>
                  </a:cubicBezTo>
                  <a:cubicBezTo>
                    <a:pt x="394854" y="796637"/>
                    <a:pt x="431799" y="792019"/>
                    <a:pt x="420254" y="831273"/>
                  </a:cubicBezTo>
                  <a:cubicBezTo>
                    <a:pt x="408709" y="870527"/>
                    <a:pt x="364836" y="942110"/>
                    <a:pt x="337127" y="969819"/>
                  </a:cubicBezTo>
                  <a:cubicBezTo>
                    <a:pt x="309418" y="997528"/>
                    <a:pt x="281708" y="990601"/>
                    <a:pt x="253999" y="997528"/>
                  </a:cubicBezTo>
                  <a:cubicBezTo>
                    <a:pt x="226290" y="1004455"/>
                    <a:pt x="193963" y="1027546"/>
                    <a:pt x="170872" y="1011382"/>
                  </a:cubicBezTo>
                  <a:cubicBezTo>
                    <a:pt x="147781" y="995218"/>
                    <a:pt x="120072" y="942110"/>
                    <a:pt x="115454" y="900546"/>
                  </a:cubicBezTo>
                  <a:cubicBezTo>
                    <a:pt x="110836" y="858982"/>
                    <a:pt x="182418" y="826655"/>
                    <a:pt x="170872" y="803564"/>
                  </a:cubicBezTo>
                  <a:close/>
                </a:path>
              </a:pathLst>
            </a:custGeom>
            <a:solidFill>
              <a:srgbClr val="92D05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grpSp>
      <p:sp>
        <p:nvSpPr>
          <p:cNvPr id="87" name="TextBox 86"/>
          <p:cNvSpPr txBox="1"/>
          <p:nvPr/>
        </p:nvSpPr>
        <p:spPr>
          <a:xfrm>
            <a:off x="1143000" y="3886200"/>
            <a:ext cx="990600" cy="553998"/>
          </a:xfrm>
          <a:prstGeom prst="rect">
            <a:avLst/>
          </a:prstGeom>
          <a:noFill/>
        </p:spPr>
        <p:txBody>
          <a:bodyPr wrap="square" rtlCol="0">
            <a:spAutoFit/>
          </a:bodyPr>
          <a:lstStyle/>
          <a:p>
            <a:r>
              <a:rPr lang="en-US" sz="1000" dirty="0" smtClean="0"/>
              <a:t>Modified enzyme models  </a:t>
            </a:r>
            <a:endParaRPr lang="en-US" sz="1000" dirty="0"/>
          </a:p>
        </p:txBody>
      </p:sp>
      <p:sp>
        <p:nvSpPr>
          <p:cNvPr id="88" name="TextBox 87"/>
          <p:cNvSpPr txBox="1"/>
          <p:nvPr/>
        </p:nvSpPr>
        <p:spPr>
          <a:xfrm>
            <a:off x="2057400" y="4214336"/>
            <a:ext cx="1085840" cy="738664"/>
          </a:xfrm>
          <a:prstGeom prst="rect">
            <a:avLst/>
          </a:prstGeom>
          <a:noFill/>
        </p:spPr>
        <p:txBody>
          <a:bodyPr wrap="square" rtlCol="0">
            <a:spAutoFit/>
          </a:bodyPr>
          <a:lstStyle/>
          <a:p>
            <a:r>
              <a:rPr lang="en-US" sz="1050" dirty="0" smtClean="0"/>
              <a:t>Substrates (proteins, DNA and Small molecules )</a:t>
            </a:r>
            <a:endParaRPr lang="en-US" sz="1050" dirty="0"/>
          </a:p>
        </p:txBody>
      </p:sp>
      <p:sp>
        <p:nvSpPr>
          <p:cNvPr id="102" name="Freeform 101"/>
          <p:cNvSpPr/>
          <p:nvPr/>
        </p:nvSpPr>
        <p:spPr bwMode="auto">
          <a:xfrm>
            <a:off x="3215244" y="3700361"/>
            <a:ext cx="308759" cy="118753"/>
          </a:xfrm>
          <a:custGeom>
            <a:avLst/>
            <a:gdLst>
              <a:gd name="connsiteX0" fmla="*/ 0 w 308759"/>
              <a:gd name="connsiteY0" fmla="*/ 118753 h 118753"/>
              <a:gd name="connsiteX1" fmla="*/ 308759 w 308759"/>
              <a:gd name="connsiteY1" fmla="*/ 0 h 118753"/>
            </a:gdLst>
            <a:ahLst/>
            <a:cxnLst>
              <a:cxn ang="0">
                <a:pos x="connsiteX0" y="connsiteY0"/>
              </a:cxn>
              <a:cxn ang="0">
                <a:pos x="connsiteX1" y="connsiteY1"/>
              </a:cxn>
            </a:cxnLst>
            <a:rect l="l" t="t" r="r" b="b"/>
            <a:pathLst>
              <a:path w="308759" h="118753">
                <a:moveTo>
                  <a:pt x="0" y="118753"/>
                </a:moveTo>
                <a:cubicBezTo>
                  <a:pt x="76200" y="112815"/>
                  <a:pt x="152401" y="106878"/>
                  <a:pt x="308759" y="0"/>
                </a:cubicBez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smtClean="0">
              <a:ln>
                <a:noFill/>
              </a:ln>
              <a:solidFill>
                <a:schemeClr val="tx1"/>
              </a:solidFill>
              <a:effectLst/>
              <a:latin typeface="Arial" charset="0"/>
            </a:endParaRPr>
          </a:p>
        </p:txBody>
      </p:sp>
      <p:cxnSp>
        <p:nvCxnSpPr>
          <p:cNvPr id="106" name="Straight Connector 105"/>
          <p:cNvCxnSpPr/>
          <p:nvPr/>
        </p:nvCxnSpPr>
        <p:spPr bwMode="auto">
          <a:xfrm flipV="1">
            <a:off x="3352800" y="1295400"/>
            <a:ext cx="3276600" cy="1"/>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107" name="Straight Connector 106"/>
          <p:cNvCxnSpPr/>
          <p:nvPr/>
        </p:nvCxnSpPr>
        <p:spPr bwMode="auto">
          <a:xfrm>
            <a:off x="3357554" y="5857892"/>
            <a:ext cx="3195646" cy="6747"/>
          </a:xfrm>
          <a:prstGeom prst="line">
            <a:avLst/>
          </a:prstGeom>
          <a:noFill/>
          <a:ln w="9525" cap="flat" cmpd="sng" algn="ctr">
            <a:solidFill>
              <a:schemeClr val="bg1">
                <a:lumMod val="50000"/>
              </a:schemeClr>
            </a:solidFill>
            <a:prstDash val="solid"/>
            <a:round/>
            <a:headEnd type="none" w="med" len="med"/>
            <a:tailEnd type="none" w="med" len="med"/>
          </a:ln>
          <a:effectLst/>
        </p:spPr>
      </p:cxnSp>
      <p:sp>
        <p:nvSpPr>
          <p:cNvPr id="108" name="Freeform 107"/>
          <p:cNvSpPr/>
          <p:nvPr/>
        </p:nvSpPr>
        <p:spPr>
          <a:xfrm>
            <a:off x="5704791" y="2437805"/>
            <a:ext cx="571683" cy="762595"/>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FF9900"/>
          </a:solidFill>
          <a:ln>
            <a:noFill/>
          </a:ln>
          <a:effectLst>
            <a:glow rad="101600">
              <a:srgbClr val="FF9900">
                <a:alpha val="40000"/>
              </a:srgbClr>
            </a:glow>
            <a:outerShdw blurRad="40000" dist="23000" dir="5400000" rotWithShape="0">
              <a:srgbClr val="000000">
                <a:alpha val="35000"/>
              </a:srgb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09" name="Freeform 108"/>
          <p:cNvSpPr/>
          <p:nvPr/>
        </p:nvSpPr>
        <p:spPr>
          <a:xfrm>
            <a:off x="5971674" y="2400294"/>
            <a:ext cx="505326" cy="723311"/>
          </a:xfrm>
          <a:custGeom>
            <a:avLst/>
            <a:gdLst>
              <a:gd name="connsiteX0" fmla="*/ 170872 w 491836"/>
              <a:gd name="connsiteY0" fmla="*/ 803564 h 1027546"/>
              <a:gd name="connsiteX1" fmla="*/ 46181 w 491836"/>
              <a:gd name="connsiteY1" fmla="*/ 762000 h 1027546"/>
              <a:gd name="connsiteX2" fmla="*/ 32327 w 491836"/>
              <a:gd name="connsiteY2" fmla="*/ 734291 h 1027546"/>
              <a:gd name="connsiteX3" fmla="*/ 32327 w 491836"/>
              <a:gd name="connsiteY3" fmla="*/ 651164 h 1027546"/>
              <a:gd name="connsiteX4" fmla="*/ 4618 w 491836"/>
              <a:gd name="connsiteY4" fmla="*/ 623455 h 1027546"/>
              <a:gd name="connsiteX5" fmla="*/ 60036 w 491836"/>
              <a:gd name="connsiteY5" fmla="*/ 554182 h 1027546"/>
              <a:gd name="connsiteX6" fmla="*/ 129308 w 491836"/>
              <a:gd name="connsiteY6" fmla="*/ 554182 h 1027546"/>
              <a:gd name="connsiteX7" fmla="*/ 198581 w 491836"/>
              <a:gd name="connsiteY7" fmla="*/ 484909 h 1027546"/>
              <a:gd name="connsiteX8" fmla="*/ 226290 w 491836"/>
              <a:gd name="connsiteY8" fmla="*/ 387928 h 1027546"/>
              <a:gd name="connsiteX9" fmla="*/ 212436 w 491836"/>
              <a:gd name="connsiteY9" fmla="*/ 277091 h 1027546"/>
              <a:gd name="connsiteX10" fmla="*/ 170872 w 491836"/>
              <a:gd name="connsiteY10" fmla="*/ 235528 h 1027546"/>
              <a:gd name="connsiteX11" fmla="*/ 143163 w 491836"/>
              <a:gd name="connsiteY11" fmla="*/ 124691 h 1027546"/>
              <a:gd name="connsiteX12" fmla="*/ 226290 w 491836"/>
              <a:gd name="connsiteY12" fmla="*/ 0 h 1027546"/>
              <a:gd name="connsiteX13" fmla="*/ 378690 w 491836"/>
              <a:gd name="connsiteY13" fmla="*/ 124691 h 1027546"/>
              <a:gd name="connsiteX14" fmla="*/ 406399 w 491836"/>
              <a:gd name="connsiteY14" fmla="*/ 235528 h 1027546"/>
              <a:gd name="connsiteX15" fmla="*/ 420254 w 491836"/>
              <a:gd name="connsiteY15" fmla="*/ 429491 h 1027546"/>
              <a:gd name="connsiteX16" fmla="*/ 489527 w 491836"/>
              <a:gd name="connsiteY16" fmla="*/ 457200 h 1027546"/>
              <a:gd name="connsiteX17" fmla="*/ 406399 w 491836"/>
              <a:gd name="connsiteY17" fmla="*/ 734291 h 1027546"/>
              <a:gd name="connsiteX18" fmla="*/ 420254 w 491836"/>
              <a:gd name="connsiteY18" fmla="*/ 831273 h 1027546"/>
              <a:gd name="connsiteX19" fmla="*/ 337127 w 491836"/>
              <a:gd name="connsiteY19" fmla="*/ 969819 h 1027546"/>
              <a:gd name="connsiteX20" fmla="*/ 253999 w 491836"/>
              <a:gd name="connsiteY20" fmla="*/ 997528 h 1027546"/>
              <a:gd name="connsiteX21" fmla="*/ 170872 w 491836"/>
              <a:gd name="connsiteY21" fmla="*/ 1011382 h 1027546"/>
              <a:gd name="connsiteX22" fmla="*/ 115454 w 491836"/>
              <a:gd name="connsiteY22" fmla="*/ 900546 h 1027546"/>
              <a:gd name="connsiteX23" fmla="*/ 170872 w 491836"/>
              <a:gd name="connsiteY23" fmla="*/ 803564 h 10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836" h="1027546">
                <a:moveTo>
                  <a:pt x="170872" y="803564"/>
                </a:moveTo>
                <a:cubicBezTo>
                  <a:pt x="159327" y="780473"/>
                  <a:pt x="69272" y="773546"/>
                  <a:pt x="46181" y="762000"/>
                </a:cubicBezTo>
                <a:cubicBezTo>
                  <a:pt x="23090" y="750455"/>
                  <a:pt x="34636" y="752764"/>
                  <a:pt x="32327" y="734291"/>
                </a:cubicBezTo>
                <a:cubicBezTo>
                  <a:pt x="30018" y="715818"/>
                  <a:pt x="36945" y="669637"/>
                  <a:pt x="32327" y="651164"/>
                </a:cubicBezTo>
                <a:cubicBezTo>
                  <a:pt x="27709" y="632691"/>
                  <a:pt x="0" y="639619"/>
                  <a:pt x="4618" y="623455"/>
                </a:cubicBezTo>
                <a:cubicBezTo>
                  <a:pt x="9236" y="607291"/>
                  <a:pt x="39254" y="565728"/>
                  <a:pt x="60036" y="554182"/>
                </a:cubicBezTo>
                <a:cubicBezTo>
                  <a:pt x="80818" y="542637"/>
                  <a:pt x="106217" y="565728"/>
                  <a:pt x="129308" y="554182"/>
                </a:cubicBezTo>
                <a:cubicBezTo>
                  <a:pt x="152399" y="542637"/>
                  <a:pt x="182417" y="512618"/>
                  <a:pt x="198581" y="484909"/>
                </a:cubicBezTo>
                <a:cubicBezTo>
                  <a:pt x="214745" y="457200"/>
                  <a:pt x="223981" y="422564"/>
                  <a:pt x="226290" y="387928"/>
                </a:cubicBezTo>
                <a:cubicBezTo>
                  <a:pt x="228599" y="353292"/>
                  <a:pt x="221672" y="302491"/>
                  <a:pt x="212436" y="277091"/>
                </a:cubicBezTo>
                <a:cubicBezTo>
                  <a:pt x="203200" y="251691"/>
                  <a:pt x="182418" y="260928"/>
                  <a:pt x="170872" y="235528"/>
                </a:cubicBezTo>
                <a:cubicBezTo>
                  <a:pt x="159326" y="210128"/>
                  <a:pt x="133927" y="163946"/>
                  <a:pt x="143163" y="124691"/>
                </a:cubicBezTo>
                <a:cubicBezTo>
                  <a:pt x="152399" y="85436"/>
                  <a:pt x="187036" y="0"/>
                  <a:pt x="226290" y="0"/>
                </a:cubicBezTo>
                <a:cubicBezTo>
                  <a:pt x="265544" y="0"/>
                  <a:pt x="348672" y="85436"/>
                  <a:pt x="378690" y="124691"/>
                </a:cubicBezTo>
                <a:cubicBezTo>
                  <a:pt x="408708" y="163946"/>
                  <a:pt x="399472" y="184728"/>
                  <a:pt x="406399" y="235528"/>
                </a:cubicBezTo>
                <a:cubicBezTo>
                  <a:pt x="413326" y="286328"/>
                  <a:pt x="406399" y="392546"/>
                  <a:pt x="420254" y="429491"/>
                </a:cubicBezTo>
                <a:cubicBezTo>
                  <a:pt x="434109" y="466436"/>
                  <a:pt x="491836" y="406400"/>
                  <a:pt x="489527" y="457200"/>
                </a:cubicBezTo>
                <a:cubicBezTo>
                  <a:pt x="487218" y="508000"/>
                  <a:pt x="417945" y="671946"/>
                  <a:pt x="406399" y="734291"/>
                </a:cubicBezTo>
                <a:cubicBezTo>
                  <a:pt x="394854" y="796637"/>
                  <a:pt x="431799" y="792019"/>
                  <a:pt x="420254" y="831273"/>
                </a:cubicBezTo>
                <a:cubicBezTo>
                  <a:pt x="408709" y="870527"/>
                  <a:pt x="364836" y="942110"/>
                  <a:pt x="337127" y="969819"/>
                </a:cubicBezTo>
                <a:cubicBezTo>
                  <a:pt x="309418" y="997528"/>
                  <a:pt x="281708" y="990601"/>
                  <a:pt x="253999" y="997528"/>
                </a:cubicBezTo>
                <a:cubicBezTo>
                  <a:pt x="226290" y="1004455"/>
                  <a:pt x="193963" y="1027546"/>
                  <a:pt x="170872" y="1011382"/>
                </a:cubicBezTo>
                <a:cubicBezTo>
                  <a:pt x="147781" y="995218"/>
                  <a:pt x="120072" y="942110"/>
                  <a:pt x="115454" y="900546"/>
                </a:cubicBezTo>
                <a:cubicBezTo>
                  <a:pt x="110836" y="858982"/>
                  <a:pt x="182418" y="826655"/>
                  <a:pt x="170872" y="803564"/>
                </a:cubicBezTo>
                <a:close/>
              </a:path>
            </a:pathLst>
          </a:custGeom>
          <a:solidFill>
            <a:srgbClr val="CC0000"/>
          </a:solidFill>
          <a:ln>
            <a:solidFill>
              <a:schemeClr val="bg1">
                <a:lumMod val="65000"/>
              </a:schemeClr>
            </a:solidFill>
          </a:ln>
          <a:effectLst>
            <a:glow rad="101600">
              <a:srgbClr val="92D050">
                <a:alpha val="60000"/>
              </a:srgbClr>
            </a:glow>
            <a:outerShdw blurRad="40000" dist="23000" dir="5400000" rotWithShape="0">
              <a:srgbClr val="000000">
                <a:alpha val="35000"/>
              </a:srgb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111" name="Freeform 110"/>
          <p:cNvSpPr/>
          <p:nvPr/>
        </p:nvSpPr>
        <p:spPr>
          <a:xfrm>
            <a:off x="4495800" y="3352800"/>
            <a:ext cx="577273" cy="850506"/>
          </a:xfrm>
          <a:custGeom>
            <a:avLst/>
            <a:gdLst>
              <a:gd name="connsiteX0" fmla="*/ 348673 w 669637"/>
              <a:gd name="connsiteY0" fmla="*/ 549563 h 1006764"/>
              <a:gd name="connsiteX1" fmla="*/ 362528 w 669637"/>
              <a:gd name="connsiteY1" fmla="*/ 452581 h 1006764"/>
              <a:gd name="connsiteX2" fmla="*/ 417946 w 669637"/>
              <a:gd name="connsiteY2" fmla="*/ 438727 h 1006764"/>
              <a:gd name="connsiteX3" fmla="*/ 514928 w 669637"/>
              <a:gd name="connsiteY3" fmla="*/ 438727 h 1006764"/>
              <a:gd name="connsiteX4" fmla="*/ 570346 w 669637"/>
              <a:gd name="connsiteY4" fmla="*/ 300181 h 1006764"/>
              <a:gd name="connsiteX5" fmla="*/ 556491 w 669637"/>
              <a:gd name="connsiteY5" fmla="*/ 217054 h 1006764"/>
              <a:gd name="connsiteX6" fmla="*/ 487219 w 669637"/>
              <a:gd name="connsiteY6" fmla="*/ 50800 h 1006764"/>
              <a:gd name="connsiteX7" fmla="*/ 376382 w 669637"/>
              <a:gd name="connsiteY7" fmla="*/ 36945 h 1006764"/>
              <a:gd name="connsiteX8" fmla="*/ 279400 w 669637"/>
              <a:gd name="connsiteY8" fmla="*/ 9236 h 1006764"/>
              <a:gd name="connsiteX9" fmla="*/ 113146 w 669637"/>
              <a:gd name="connsiteY9" fmla="*/ 23091 h 1006764"/>
              <a:gd name="connsiteX10" fmla="*/ 71582 w 669637"/>
              <a:gd name="connsiteY10" fmla="*/ 147781 h 1006764"/>
              <a:gd name="connsiteX11" fmla="*/ 2309 w 669637"/>
              <a:gd name="connsiteY11" fmla="*/ 286327 h 1006764"/>
              <a:gd name="connsiteX12" fmla="*/ 57728 w 669637"/>
              <a:gd name="connsiteY12" fmla="*/ 452581 h 1006764"/>
              <a:gd name="connsiteX13" fmla="*/ 85437 w 669637"/>
              <a:gd name="connsiteY13" fmla="*/ 660400 h 1006764"/>
              <a:gd name="connsiteX14" fmla="*/ 43873 w 669637"/>
              <a:gd name="connsiteY14" fmla="*/ 715818 h 1006764"/>
              <a:gd name="connsiteX15" fmla="*/ 57728 w 669637"/>
              <a:gd name="connsiteY15" fmla="*/ 771236 h 1006764"/>
              <a:gd name="connsiteX16" fmla="*/ 154709 w 669637"/>
              <a:gd name="connsiteY16" fmla="*/ 937491 h 1006764"/>
              <a:gd name="connsiteX17" fmla="*/ 362528 w 669637"/>
              <a:gd name="connsiteY17" fmla="*/ 992909 h 1006764"/>
              <a:gd name="connsiteX18" fmla="*/ 473364 w 669637"/>
              <a:gd name="connsiteY18" fmla="*/ 992909 h 1006764"/>
              <a:gd name="connsiteX19" fmla="*/ 611909 w 669637"/>
              <a:gd name="connsiteY19" fmla="*/ 909781 h 1006764"/>
              <a:gd name="connsiteX20" fmla="*/ 667328 w 669637"/>
              <a:gd name="connsiteY20" fmla="*/ 826654 h 1006764"/>
              <a:gd name="connsiteX21" fmla="*/ 598055 w 669637"/>
              <a:gd name="connsiteY21" fmla="*/ 743527 h 1006764"/>
              <a:gd name="connsiteX22" fmla="*/ 514928 w 669637"/>
              <a:gd name="connsiteY22" fmla="*/ 674254 h 1006764"/>
              <a:gd name="connsiteX23" fmla="*/ 417946 w 669637"/>
              <a:gd name="connsiteY23" fmla="*/ 674254 h 1006764"/>
              <a:gd name="connsiteX24" fmla="*/ 334819 w 669637"/>
              <a:gd name="connsiteY24" fmla="*/ 674254 h 1006764"/>
              <a:gd name="connsiteX25" fmla="*/ 348673 w 669637"/>
              <a:gd name="connsiteY25" fmla="*/ 549563 h 1006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69637" h="1006764">
                <a:moveTo>
                  <a:pt x="348673" y="549563"/>
                </a:moveTo>
                <a:cubicBezTo>
                  <a:pt x="353291" y="512618"/>
                  <a:pt x="350983" y="471054"/>
                  <a:pt x="362528" y="452581"/>
                </a:cubicBezTo>
                <a:cubicBezTo>
                  <a:pt x="374073" y="434108"/>
                  <a:pt x="392546" y="441036"/>
                  <a:pt x="417946" y="438727"/>
                </a:cubicBezTo>
                <a:cubicBezTo>
                  <a:pt x="443346" y="436418"/>
                  <a:pt x="489528" y="461818"/>
                  <a:pt x="514928" y="438727"/>
                </a:cubicBezTo>
                <a:cubicBezTo>
                  <a:pt x="540328" y="415636"/>
                  <a:pt x="563419" y="337126"/>
                  <a:pt x="570346" y="300181"/>
                </a:cubicBezTo>
                <a:cubicBezTo>
                  <a:pt x="577273" y="263236"/>
                  <a:pt x="570346" y="258618"/>
                  <a:pt x="556491" y="217054"/>
                </a:cubicBezTo>
                <a:cubicBezTo>
                  <a:pt x="542637" y="175491"/>
                  <a:pt x="517237" y="80818"/>
                  <a:pt x="487219" y="50800"/>
                </a:cubicBezTo>
                <a:cubicBezTo>
                  <a:pt x="457201" y="20782"/>
                  <a:pt x="411018" y="43872"/>
                  <a:pt x="376382" y="36945"/>
                </a:cubicBezTo>
                <a:cubicBezTo>
                  <a:pt x="341746" y="30018"/>
                  <a:pt x="323273" y="11545"/>
                  <a:pt x="279400" y="9236"/>
                </a:cubicBezTo>
                <a:cubicBezTo>
                  <a:pt x="235527" y="6927"/>
                  <a:pt x="147782" y="0"/>
                  <a:pt x="113146" y="23091"/>
                </a:cubicBezTo>
                <a:cubicBezTo>
                  <a:pt x="78510" y="46182"/>
                  <a:pt x="90055" y="103908"/>
                  <a:pt x="71582" y="147781"/>
                </a:cubicBezTo>
                <a:cubicBezTo>
                  <a:pt x="53109" y="191654"/>
                  <a:pt x="4618" y="235527"/>
                  <a:pt x="2309" y="286327"/>
                </a:cubicBezTo>
                <a:cubicBezTo>
                  <a:pt x="0" y="337127"/>
                  <a:pt x="43873" y="390236"/>
                  <a:pt x="57728" y="452581"/>
                </a:cubicBezTo>
                <a:cubicBezTo>
                  <a:pt x="71583" y="514927"/>
                  <a:pt x="87746" y="616527"/>
                  <a:pt x="85437" y="660400"/>
                </a:cubicBezTo>
                <a:cubicBezTo>
                  <a:pt x="83128" y="704273"/>
                  <a:pt x="48491" y="697345"/>
                  <a:pt x="43873" y="715818"/>
                </a:cubicBezTo>
                <a:lnTo>
                  <a:pt x="57728" y="771236"/>
                </a:lnTo>
                <a:cubicBezTo>
                  <a:pt x="76201" y="808181"/>
                  <a:pt x="103909" y="900546"/>
                  <a:pt x="154709" y="937491"/>
                </a:cubicBezTo>
                <a:cubicBezTo>
                  <a:pt x="205509" y="974436"/>
                  <a:pt x="309419" y="983673"/>
                  <a:pt x="362528" y="992909"/>
                </a:cubicBezTo>
                <a:cubicBezTo>
                  <a:pt x="415637" y="1002145"/>
                  <a:pt x="431801" y="1006764"/>
                  <a:pt x="473364" y="992909"/>
                </a:cubicBezTo>
                <a:cubicBezTo>
                  <a:pt x="514927" y="979054"/>
                  <a:pt x="579582" y="937490"/>
                  <a:pt x="611909" y="909781"/>
                </a:cubicBezTo>
                <a:cubicBezTo>
                  <a:pt x="644236" y="882072"/>
                  <a:pt x="669637" y="854363"/>
                  <a:pt x="667328" y="826654"/>
                </a:cubicBezTo>
                <a:cubicBezTo>
                  <a:pt x="665019" y="798945"/>
                  <a:pt x="623455" y="768927"/>
                  <a:pt x="598055" y="743527"/>
                </a:cubicBezTo>
                <a:cubicBezTo>
                  <a:pt x="572655" y="718127"/>
                  <a:pt x="544946" y="685799"/>
                  <a:pt x="514928" y="674254"/>
                </a:cubicBezTo>
                <a:cubicBezTo>
                  <a:pt x="484910" y="662709"/>
                  <a:pt x="417946" y="674254"/>
                  <a:pt x="417946" y="674254"/>
                </a:cubicBezTo>
                <a:cubicBezTo>
                  <a:pt x="387928" y="674254"/>
                  <a:pt x="348674" y="697345"/>
                  <a:pt x="334819" y="674254"/>
                </a:cubicBezTo>
                <a:cubicBezTo>
                  <a:pt x="320965" y="651163"/>
                  <a:pt x="344055" y="586508"/>
                  <a:pt x="348673" y="549563"/>
                </a:cubicBezTo>
                <a:close/>
              </a:path>
            </a:pathLst>
          </a:custGeom>
          <a:solidFill>
            <a:srgbClr val="FF9900"/>
          </a:solidFill>
          <a:ln>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smtClean="0"/>
          </a:p>
          <a:p>
            <a:pPr algn="ctr"/>
            <a:endParaRPr lang="en-US" dirty="0" smtClean="0"/>
          </a:p>
          <a:p>
            <a:pPr algn="ctr"/>
            <a:r>
              <a:rPr lang="en-US" dirty="0" smtClean="0"/>
              <a:t>E</a:t>
            </a:r>
            <a:endParaRPr lang="en-US" dirty="0"/>
          </a:p>
        </p:txBody>
      </p:sp>
      <p:sp>
        <p:nvSpPr>
          <p:cNvPr id="112" name="Freeform 111"/>
          <p:cNvSpPr/>
          <p:nvPr/>
        </p:nvSpPr>
        <p:spPr>
          <a:xfrm>
            <a:off x="5114246" y="3509125"/>
            <a:ext cx="510268" cy="806693"/>
          </a:xfrm>
          <a:custGeom>
            <a:avLst/>
            <a:gdLst>
              <a:gd name="connsiteX0" fmla="*/ 170872 w 491836"/>
              <a:gd name="connsiteY0" fmla="*/ 803564 h 1027546"/>
              <a:gd name="connsiteX1" fmla="*/ 46181 w 491836"/>
              <a:gd name="connsiteY1" fmla="*/ 762000 h 1027546"/>
              <a:gd name="connsiteX2" fmla="*/ 32327 w 491836"/>
              <a:gd name="connsiteY2" fmla="*/ 734291 h 1027546"/>
              <a:gd name="connsiteX3" fmla="*/ 32327 w 491836"/>
              <a:gd name="connsiteY3" fmla="*/ 651164 h 1027546"/>
              <a:gd name="connsiteX4" fmla="*/ 4618 w 491836"/>
              <a:gd name="connsiteY4" fmla="*/ 623455 h 1027546"/>
              <a:gd name="connsiteX5" fmla="*/ 60036 w 491836"/>
              <a:gd name="connsiteY5" fmla="*/ 554182 h 1027546"/>
              <a:gd name="connsiteX6" fmla="*/ 129308 w 491836"/>
              <a:gd name="connsiteY6" fmla="*/ 554182 h 1027546"/>
              <a:gd name="connsiteX7" fmla="*/ 198581 w 491836"/>
              <a:gd name="connsiteY7" fmla="*/ 484909 h 1027546"/>
              <a:gd name="connsiteX8" fmla="*/ 226290 w 491836"/>
              <a:gd name="connsiteY8" fmla="*/ 387928 h 1027546"/>
              <a:gd name="connsiteX9" fmla="*/ 212436 w 491836"/>
              <a:gd name="connsiteY9" fmla="*/ 277091 h 1027546"/>
              <a:gd name="connsiteX10" fmla="*/ 170872 w 491836"/>
              <a:gd name="connsiteY10" fmla="*/ 235528 h 1027546"/>
              <a:gd name="connsiteX11" fmla="*/ 143163 w 491836"/>
              <a:gd name="connsiteY11" fmla="*/ 124691 h 1027546"/>
              <a:gd name="connsiteX12" fmla="*/ 226290 w 491836"/>
              <a:gd name="connsiteY12" fmla="*/ 0 h 1027546"/>
              <a:gd name="connsiteX13" fmla="*/ 378690 w 491836"/>
              <a:gd name="connsiteY13" fmla="*/ 124691 h 1027546"/>
              <a:gd name="connsiteX14" fmla="*/ 406399 w 491836"/>
              <a:gd name="connsiteY14" fmla="*/ 235528 h 1027546"/>
              <a:gd name="connsiteX15" fmla="*/ 420254 w 491836"/>
              <a:gd name="connsiteY15" fmla="*/ 429491 h 1027546"/>
              <a:gd name="connsiteX16" fmla="*/ 489527 w 491836"/>
              <a:gd name="connsiteY16" fmla="*/ 457200 h 1027546"/>
              <a:gd name="connsiteX17" fmla="*/ 406399 w 491836"/>
              <a:gd name="connsiteY17" fmla="*/ 734291 h 1027546"/>
              <a:gd name="connsiteX18" fmla="*/ 420254 w 491836"/>
              <a:gd name="connsiteY18" fmla="*/ 831273 h 1027546"/>
              <a:gd name="connsiteX19" fmla="*/ 337127 w 491836"/>
              <a:gd name="connsiteY19" fmla="*/ 969819 h 1027546"/>
              <a:gd name="connsiteX20" fmla="*/ 253999 w 491836"/>
              <a:gd name="connsiteY20" fmla="*/ 997528 h 1027546"/>
              <a:gd name="connsiteX21" fmla="*/ 170872 w 491836"/>
              <a:gd name="connsiteY21" fmla="*/ 1011382 h 1027546"/>
              <a:gd name="connsiteX22" fmla="*/ 115454 w 491836"/>
              <a:gd name="connsiteY22" fmla="*/ 900546 h 1027546"/>
              <a:gd name="connsiteX23" fmla="*/ 170872 w 491836"/>
              <a:gd name="connsiteY23" fmla="*/ 803564 h 102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836" h="1027546">
                <a:moveTo>
                  <a:pt x="170872" y="803564"/>
                </a:moveTo>
                <a:cubicBezTo>
                  <a:pt x="159327" y="780473"/>
                  <a:pt x="69272" y="773546"/>
                  <a:pt x="46181" y="762000"/>
                </a:cubicBezTo>
                <a:cubicBezTo>
                  <a:pt x="23090" y="750455"/>
                  <a:pt x="34636" y="752764"/>
                  <a:pt x="32327" y="734291"/>
                </a:cubicBezTo>
                <a:cubicBezTo>
                  <a:pt x="30018" y="715818"/>
                  <a:pt x="36945" y="669637"/>
                  <a:pt x="32327" y="651164"/>
                </a:cubicBezTo>
                <a:cubicBezTo>
                  <a:pt x="27709" y="632691"/>
                  <a:pt x="0" y="639619"/>
                  <a:pt x="4618" y="623455"/>
                </a:cubicBezTo>
                <a:cubicBezTo>
                  <a:pt x="9236" y="607291"/>
                  <a:pt x="39254" y="565728"/>
                  <a:pt x="60036" y="554182"/>
                </a:cubicBezTo>
                <a:cubicBezTo>
                  <a:pt x="80818" y="542637"/>
                  <a:pt x="106217" y="565728"/>
                  <a:pt x="129308" y="554182"/>
                </a:cubicBezTo>
                <a:cubicBezTo>
                  <a:pt x="152399" y="542637"/>
                  <a:pt x="182417" y="512618"/>
                  <a:pt x="198581" y="484909"/>
                </a:cubicBezTo>
                <a:cubicBezTo>
                  <a:pt x="214745" y="457200"/>
                  <a:pt x="223981" y="422564"/>
                  <a:pt x="226290" y="387928"/>
                </a:cubicBezTo>
                <a:cubicBezTo>
                  <a:pt x="228599" y="353292"/>
                  <a:pt x="221672" y="302491"/>
                  <a:pt x="212436" y="277091"/>
                </a:cubicBezTo>
                <a:cubicBezTo>
                  <a:pt x="203200" y="251691"/>
                  <a:pt x="182418" y="260928"/>
                  <a:pt x="170872" y="235528"/>
                </a:cubicBezTo>
                <a:cubicBezTo>
                  <a:pt x="159326" y="210128"/>
                  <a:pt x="133927" y="163946"/>
                  <a:pt x="143163" y="124691"/>
                </a:cubicBezTo>
                <a:cubicBezTo>
                  <a:pt x="152399" y="85436"/>
                  <a:pt x="187036" y="0"/>
                  <a:pt x="226290" y="0"/>
                </a:cubicBezTo>
                <a:cubicBezTo>
                  <a:pt x="265544" y="0"/>
                  <a:pt x="348672" y="85436"/>
                  <a:pt x="378690" y="124691"/>
                </a:cubicBezTo>
                <a:cubicBezTo>
                  <a:pt x="408708" y="163946"/>
                  <a:pt x="399472" y="184728"/>
                  <a:pt x="406399" y="235528"/>
                </a:cubicBezTo>
                <a:cubicBezTo>
                  <a:pt x="413326" y="286328"/>
                  <a:pt x="406399" y="392546"/>
                  <a:pt x="420254" y="429491"/>
                </a:cubicBezTo>
                <a:cubicBezTo>
                  <a:pt x="434109" y="466436"/>
                  <a:pt x="491836" y="406400"/>
                  <a:pt x="489527" y="457200"/>
                </a:cubicBezTo>
                <a:cubicBezTo>
                  <a:pt x="487218" y="508000"/>
                  <a:pt x="417945" y="671946"/>
                  <a:pt x="406399" y="734291"/>
                </a:cubicBezTo>
                <a:cubicBezTo>
                  <a:pt x="394854" y="796637"/>
                  <a:pt x="431799" y="792019"/>
                  <a:pt x="420254" y="831273"/>
                </a:cubicBezTo>
                <a:cubicBezTo>
                  <a:pt x="408709" y="870527"/>
                  <a:pt x="364836" y="942110"/>
                  <a:pt x="337127" y="969819"/>
                </a:cubicBezTo>
                <a:cubicBezTo>
                  <a:pt x="309418" y="997528"/>
                  <a:pt x="281708" y="990601"/>
                  <a:pt x="253999" y="997528"/>
                </a:cubicBezTo>
                <a:cubicBezTo>
                  <a:pt x="226290" y="1004455"/>
                  <a:pt x="193963" y="1027546"/>
                  <a:pt x="170872" y="1011382"/>
                </a:cubicBezTo>
                <a:cubicBezTo>
                  <a:pt x="147781" y="995218"/>
                  <a:pt x="120072" y="942110"/>
                  <a:pt x="115454" y="900546"/>
                </a:cubicBezTo>
                <a:cubicBezTo>
                  <a:pt x="110836" y="858982"/>
                  <a:pt x="182418" y="826655"/>
                  <a:pt x="170872" y="803564"/>
                </a:cubicBezTo>
                <a:close/>
              </a:path>
            </a:pathLst>
          </a:custGeom>
          <a:solidFill>
            <a:srgbClr val="E20000"/>
          </a:solidFill>
          <a:ln>
            <a:solidFill>
              <a:schemeClr val="tx2">
                <a:lumMod val="95000"/>
                <a:lumOff val="5000"/>
              </a:schemeClr>
            </a:solid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smtClean="0"/>
          </a:p>
          <a:p>
            <a:pPr algn="ctr"/>
            <a:r>
              <a:rPr lang="en-US" dirty="0" smtClean="0"/>
              <a:t> P</a:t>
            </a:r>
            <a:endParaRPr lang="en-US" dirty="0"/>
          </a:p>
        </p:txBody>
      </p:sp>
      <p:sp>
        <p:nvSpPr>
          <p:cNvPr id="114" name="TextBox 113"/>
          <p:cNvSpPr txBox="1"/>
          <p:nvPr/>
        </p:nvSpPr>
        <p:spPr>
          <a:xfrm>
            <a:off x="1801684" y="5214950"/>
            <a:ext cx="381000" cy="369332"/>
          </a:xfrm>
          <a:prstGeom prst="rect">
            <a:avLst/>
          </a:prstGeom>
          <a:noFill/>
        </p:spPr>
        <p:txBody>
          <a:bodyPr wrap="square" rtlCol="0">
            <a:spAutoFit/>
          </a:bodyPr>
          <a:lstStyle/>
          <a:p>
            <a:r>
              <a:rPr lang="en-US" dirty="0" smtClean="0"/>
              <a:t>+</a:t>
            </a:r>
            <a:endParaRPr lang="en-US" dirty="0"/>
          </a:p>
        </p:txBody>
      </p:sp>
      <p:sp>
        <p:nvSpPr>
          <p:cNvPr id="115" name="TextBox 114"/>
          <p:cNvSpPr txBox="1"/>
          <p:nvPr/>
        </p:nvSpPr>
        <p:spPr>
          <a:xfrm>
            <a:off x="4953000" y="3669268"/>
            <a:ext cx="381000" cy="369332"/>
          </a:xfrm>
          <a:prstGeom prst="rect">
            <a:avLst/>
          </a:prstGeom>
          <a:noFill/>
        </p:spPr>
        <p:txBody>
          <a:bodyPr wrap="square" rtlCol="0">
            <a:spAutoFit/>
          </a:bodyPr>
          <a:lstStyle/>
          <a:p>
            <a:r>
              <a:rPr lang="en-US" dirty="0" smtClean="0"/>
              <a:t>+</a:t>
            </a:r>
            <a:endParaRPr lang="en-US" dirty="0"/>
          </a:p>
        </p:txBody>
      </p:sp>
      <p:sp>
        <p:nvSpPr>
          <p:cNvPr id="116" name="Rectangle 115"/>
          <p:cNvSpPr/>
          <p:nvPr/>
        </p:nvSpPr>
        <p:spPr bwMode="auto">
          <a:xfrm>
            <a:off x="3962400" y="3276600"/>
            <a:ext cx="76200" cy="1219200"/>
          </a:xfrm>
          <a:prstGeom prst="rect">
            <a:avLst/>
          </a:prstGeom>
          <a:gradFill flip="none" rotWithShape="1">
            <a:gsLst>
              <a:gs pos="0">
                <a:srgbClr val="FF0000"/>
              </a:gs>
              <a:gs pos="50000">
                <a:schemeClr val="accent1">
                  <a:tint val="44500"/>
                  <a:satMod val="160000"/>
                </a:schemeClr>
              </a:gs>
              <a:gs pos="100000">
                <a:schemeClr val="accent1">
                  <a:tint val="23500"/>
                  <a:satMod val="160000"/>
                </a:schemeClr>
              </a:gs>
              <a:gs pos="100000">
                <a:schemeClr val="accent1">
                  <a:tint val="23500"/>
                  <a:satMod val="160000"/>
                </a:schemeClr>
              </a:gs>
              <a:gs pos="100000">
                <a:schemeClr val="accent1">
                  <a:tint val="23500"/>
                  <a:satMod val="160000"/>
                </a:schemeClr>
              </a:gs>
              <a:gs pos="100000">
                <a:schemeClr val="accent1">
                  <a:tint val="23500"/>
                  <a:satMod val="160000"/>
                </a:schemeClr>
              </a:gs>
              <a:gs pos="100000">
                <a:schemeClr val="accent1">
                  <a:tint val="23500"/>
                  <a:satMod val="160000"/>
                </a:schemeClr>
              </a:gs>
              <a:gs pos="100000">
                <a:schemeClr val="accent1">
                  <a:tint val="23500"/>
                  <a:satMod val="160000"/>
                </a:schemeClr>
              </a:gs>
              <a:gs pos="100000">
                <a:schemeClr val="accent1">
                  <a:tint val="23500"/>
                  <a:satMod val="160000"/>
                </a:schemeClr>
              </a:gs>
              <a:gs pos="100000">
                <a:srgbClr val="E20000"/>
              </a:gs>
            </a:gsLst>
            <a:lin ang="150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grpSp>
        <p:nvGrpSpPr>
          <p:cNvPr id="9" name="Group 322"/>
          <p:cNvGrpSpPr/>
          <p:nvPr/>
        </p:nvGrpSpPr>
        <p:grpSpPr>
          <a:xfrm>
            <a:off x="3886200" y="3503612"/>
            <a:ext cx="76200" cy="765176"/>
            <a:chOff x="4267200" y="3503612"/>
            <a:chExt cx="76200" cy="765176"/>
          </a:xfrm>
        </p:grpSpPr>
        <p:cxnSp>
          <p:nvCxnSpPr>
            <p:cNvPr id="120" name="Straight Connector 119"/>
            <p:cNvCxnSpPr/>
            <p:nvPr/>
          </p:nvCxnSpPr>
          <p:spPr bwMode="auto">
            <a:xfrm>
              <a:off x="4267200" y="42672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25" name="Straight Connector 124"/>
            <p:cNvCxnSpPr/>
            <p:nvPr/>
          </p:nvCxnSpPr>
          <p:spPr bwMode="auto">
            <a:xfrm>
              <a:off x="4267200" y="41148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1" name="Straight Connector 130"/>
            <p:cNvCxnSpPr/>
            <p:nvPr/>
          </p:nvCxnSpPr>
          <p:spPr bwMode="auto">
            <a:xfrm>
              <a:off x="4267200" y="41148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2" name="Straight Connector 131"/>
            <p:cNvCxnSpPr/>
            <p:nvPr/>
          </p:nvCxnSpPr>
          <p:spPr bwMode="auto">
            <a:xfrm>
              <a:off x="4267200" y="39624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3" name="Straight Connector 132"/>
            <p:cNvCxnSpPr/>
            <p:nvPr/>
          </p:nvCxnSpPr>
          <p:spPr bwMode="auto">
            <a:xfrm>
              <a:off x="4267200" y="39624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4" name="Straight Connector 133"/>
            <p:cNvCxnSpPr/>
            <p:nvPr/>
          </p:nvCxnSpPr>
          <p:spPr bwMode="auto">
            <a:xfrm>
              <a:off x="4267200" y="38100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5" name="Straight Connector 134"/>
            <p:cNvCxnSpPr/>
            <p:nvPr/>
          </p:nvCxnSpPr>
          <p:spPr bwMode="auto">
            <a:xfrm>
              <a:off x="4267200" y="3808412"/>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6" name="Straight Connector 135"/>
            <p:cNvCxnSpPr/>
            <p:nvPr/>
          </p:nvCxnSpPr>
          <p:spPr bwMode="auto">
            <a:xfrm>
              <a:off x="4267200" y="3656012"/>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7" name="Straight Connector 136"/>
            <p:cNvCxnSpPr/>
            <p:nvPr/>
          </p:nvCxnSpPr>
          <p:spPr bwMode="auto">
            <a:xfrm>
              <a:off x="4267200" y="3656012"/>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38" name="Straight Connector 137"/>
            <p:cNvCxnSpPr/>
            <p:nvPr/>
          </p:nvCxnSpPr>
          <p:spPr bwMode="auto">
            <a:xfrm>
              <a:off x="4267200" y="3503612"/>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grpSp>
        <p:nvGrpSpPr>
          <p:cNvPr id="10" name="Group 317"/>
          <p:cNvGrpSpPr/>
          <p:nvPr/>
        </p:nvGrpSpPr>
        <p:grpSpPr>
          <a:xfrm>
            <a:off x="3429000" y="3429000"/>
            <a:ext cx="457200" cy="977444"/>
            <a:chOff x="3962400" y="3429000"/>
            <a:chExt cx="457200" cy="977444"/>
          </a:xfrm>
        </p:grpSpPr>
        <p:sp>
          <p:nvSpPr>
            <p:cNvPr id="139" name="TextBox 138"/>
            <p:cNvSpPr txBox="1"/>
            <p:nvPr/>
          </p:nvSpPr>
          <p:spPr>
            <a:xfrm>
              <a:off x="3962400" y="4191000"/>
              <a:ext cx="457200" cy="215444"/>
            </a:xfrm>
            <a:prstGeom prst="rect">
              <a:avLst/>
            </a:prstGeom>
            <a:noFill/>
          </p:spPr>
          <p:txBody>
            <a:bodyPr wrap="square" rtlCol="0">
              <a:spAutoFit/>
            </a:bodyPr>
            <a:lstStyle/>
            <a:p>
              <a:r>
                <a:rPr lang="en-US" sz="800" dirty="0" smtClean="0"/>
                <a:t>27° C</a:t>
              </a:r>
              <a:endParaRPr lang="en-US" sz="800" dirty="0"/>
            </a:p>
          </p:txBody>
        </p:sp>
        <p:sp>
          <p:nvSpPr>
            <p:cNvPr id="142" name="TextBox 141"/>
            <p:cNvSpPr txBox="1"/>
            <p:nvPr/>
          </p:nvSpPr>
          <p:spPr>
            <a:xfrm>
              <a:off x="3962400" y="4038600"/>
              <a:ext cx="457200" cy="215444"/>
            </a:xfrm>
            <a:prstGeom prst="rect">
              <a:avLst/>
            </a:prstGeom>
            <a:noFill/>
          </p:spPr>
          <p:txBody>
            <a:bodyPr wrap="square" rtlCol="0">
              <a:spAutoFit/>
            </a:bodyPr>
            <a:lstStyle/>
            <a:p>
              <a:r>
                <a:rPr lang="en-US" sz="800" dirty="0" smtClean="0"/>
                <a:t>37° C</a:t>
              </a:r>
              <a:endParaRPr lang="en-US" sz="800" dirty="0"/>
            </a:p>
          </p:txBody>
        </p:sp>
        <p:sp>
          <p:nvSpPr>
            <p:cNvPr id="143" name="TextBox 142"/>
            <p:cNvSpPr txBox="1"/>
            <p:nvPr/>
          </p:nvSpPr>
          <p:spPr>
            <a:xfrm>
              <a:off x="3962400" y="3886200"/>
              <a:ext cx="457200" cy="215444"/>
            </a:xfrm>
            <a:prstGeom prst="rect">
              <a:avLst/>
            </a:prstGeom>
            <a:noFill/>
          </p:spPr>
          <p:txBody>
            <a:bodyPr wrap="square" rtlCol="0">
              <a:spAutoFit/>
            </a:bodyPr>
            <a:lstStyle/>
            <a:p>
              <a:r>
                <a:rPr lang="en-US" sz="800" dirty="0" smtClean="0"/>
                <a:t>47° C</a:t>
              </a:r>
              <a:endParaRPr lang="en-US" sz="800" dirty="0"/>
            </a:p>
          </p:txBody>
        </p:sp>
        <p:sp>
          <p:nvSpPr>
            <p:cNvPr id="144" name="TextBox 143"/>
            <p:cNvSpPr txBox="1"/>
            <p:nvPr/>
          </p:nvSpPr>
          <p:spPr>
            <a:xfrm>
              <a:off x="3962400" y="3733800"/>
              <a:ext cx="457200" cy="215444"/>
            </a:xfrm>
            <a:prstGeom prst="rect">
              <a:avLst/>
            </a:prstGeom>
            <a:noFill/>
          </p:spPr>
          <p:txBody>
            <a:bodyPr wrap="square" rtlCol="0">
              <a:spAutoFit/>
            </a:bodyPr>
            <a:lstStyle/>
            <a:p>
              <a:r>
                <a:rPr lang="en-US" sz="800" dirty="0" smtClean="0"/>
                <a:t>57° C</a:t>
              </a:r>
              <a:endParaRPr lang="en-US" sz="800" dirty="0"/>
            </a:p>
          </p:txBody>
        </p:sp>
        <p:sp>
          <p:nvSpPr>
            <p:cNvPr id="146" name="TextBox 145"/>
            <p:cNvSpPr txBox="1"/>
            <p:nvPr/>
          </p:nvSpPr>
          <p:spPr>
            <a:xfrm>
              <a:off x="3962400" y="3581400"/>
              <a:ext cx="457200" cy="215444"/>
            </a:xfrm>
            <a:prstGeom prst="rect">
              <a:avLst/>
            </a:prstGeom>
            <a:noFill/>
          </p:spPr>
          <p:txBody>
            <a:bodyPr wrap="square" rtlCol="0">
              <a:spAutoFit/>
            </a:bodyPr>
            <a:lstStyle/>
            <a:p>
              <a:r>
                <a:rPr lang="en-US" sz="800" dirty="0" smtClean="0"/>
                <a:t>67° C</a:t>
              </a:r>
              <a:endParaRPr lang="en-US" sz="800" dirty="0"/>
            </a:p>
          </p:txBody>
        </p:sp>
        <p:sp>
          <p:nvSpPr>
            <p:cNvPr id="147" name="TextBox 146"/>
            <p:cNvSpPr txBox="1"/>
            <p:nvPr/>
          </p:nvSpPr>
          <p:spPr>
            <a:xfrm>
              <a:off x="3962400" y="3429000"/>
              <a:ext cx="457200" cy="215444"/>
            </a:xfrm>
            <a:prstGeom prst="rect">
              <a:avLst/>
            </a:prstGeom>
            <a:noFill/>
          </p:spPr>
          <p:txBody>
            <a:bodyPr wrap="square" rtlCol="0">
              <a:spAutoFit/>
            </a:bodyPr>
            <a:lstStyle/>
            <a:p>
              <a:r>
                <a:rPr lang="en-US" sz="800" dirty="0" smtClean="0"/>
                <a:t>77° C</a:t>
              </a:r>
              <a:endParaRPr lang="en-US" sz="800" dirty="0"/>
            </a:p>
          </p:txBody>
        </p:sp>
      </p:grpSp>
      <p:grpSp>
        <p:nvGrpSpPr>
          <p:cNvPr id="11" name="Group 326"/>
          <p:cNvGrpSpPr/>
          <p:nvPr/>
        </p:nvGrpSpPr>
        <p:grpSpPr>
          <a:xfrm>
            <a:off x="6248400" y="3276600"/>
            <a:ext cx="152400" cy="1219200"/>
            <a:chOff x="6096000" y="3276600"/>
            <a:chExt cx="152400" cy="1219200"/>
          </a:xfrm>
        </p:grpSpPr>
        <p:sp>
          <p:nvSpPr>
            <p:cNvPr id="195" name="Rectangle 194"/>
            <p:cNvSpPr/>
            <p:nvPr/>
          </p:nvSpPr>
          <p:spPr bwMode="auto">
            <a:xfrm>
              <a:off x="6096000" y="3276600"/>
              <a:ext cx="76200" cy="1219200"/>
            </a:xfrm>
            <a:prstGeom prst="rect">
              <a:avLst/>
            </a:prstGeom>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78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grpSp>
          <p:nvGrpSpPr>
            <p:cNvPr id="12" name="Group 325"/>
            <p:cNvGrpSpPr/>
            <p:nvPr/>
          </p:nvGrpSpPr>
          <p:grpSpPr>
            <a:xfrm>
              <a:off x="6172200" y="3503612"/>
              <a:ext cx="76200" cy="765176"/>
              <a:chOff x="5867400" y="3503612"/>
              <a:chExt cx="76200" cy="765176"/>
            </a:xfrm>
          </p:grpSpPr>
          <p:cxnSp>
            <p:nvCxnSpPr>
              <p:cNvPr id="196" name="Straight Connector 195"/>
              <p:cNvCxnSpPr/>
              <p:nvPr/>
            </p:nvCxnSpPr>
            <p:spPr bwMode="auto">
              <a:xfrm>
                <a:off x="5867400" y="42672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97" name="Straight Connector 196"/>
              <p:cNvCxnSpPr/>
              <p:nvPr/>
            </p:nvCxnSpPr>
            <p:spPr bwMode="auto">
              <a:xfrm>
                <a:off x="5867400" y="41148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98" name="Straight Connector 197"/>
              <p:cNvCxnSpPr/>
              <p:nvPr/>
            </p:nvCxnSpPr>
            <p:spPr bwMode="auto">
              <a:xfrm>
                <a:off x="5867400" y="41148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99" name="Straight Connector 198"/>
              <p:cNvCxnSpPr/>
              <p:nvPr/>
            </p:nvCxnSpPr>
            <p:spPr bwMode="auto">
              <a:xfrm>
                <a:off x="5867400" y="39624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0" name="Straight Connector 199"/>
              <p:cNvCxnSpPr/>
              <p:nvPr/>
            </p:nvCxnSpPr>
            <p:spPr bwMode="auto">
              <a:xfrm>
                <a:off x="5867400" y="39624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1" name="Straight Connector 200"/>
              <p:cNvCxnSpPr/>
              <p:nvPr/>
            </p:nvCxnSpPr>
            <p:spPr bwMode="auto">
              <a:xfrm>
                <a:off x="5867400" y="3810000"/>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2" name="Straight Connector 201"/>
              <p:cNvCxnSpPr/>
              <p:nvPr/>
            </p:nvCxnSpPr>
            <p:spPr bwMode="auto">
              <a:xfrm>
                <a:off x="5867400" y="3808412"/>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3" name="Straight Connector 202"/>
              <p:cNvCxnSpPr/>
              <p:nvPr/>
            </p:nvCxnSpPr>
            <p:spPr bwMode="auto">
              <a:xfrm>
                <a:off x="5867400" y="3656012"/>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4" name="Straight Connector 203"/>
              <p:cNvCxnSpPr/>
              <p:nvPr/>
            </p:nvCxnSpPr>
            <p:spPr bwMode="auto">
              <a:xfrm>
                <a:off x="5867400" y="3656012"/>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05" name="Straight Connector 204"/>
              <p:cNvCxnSpPr/>
              <p:nvPr/>
            </p:nvCxnSpPr>
            <p:spPr bwMode="auto">
              <a:xfrm>
                <a:off x="5867400" y="3503612"/>
                <a:ext cx="76200" cy="1588"/>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grpSp>
      <p:grpSp>
        <p:nvGrpSpPr>
          <p:cNvPr id="14" name="Group 296"/>
          <p:cNvGrpSpPr/>
          <p:nvPr/>
        </p:nvGrpSpPr>
        <p:grpSpPr>
          <a:xfrm>
            <a:off x="6400800" y="3429000"/>
            <a:ext cx="457200" cy="977444"/>
            <a:chOff x="6172200" y="3276600"/>
            <a:chExt cx="457200" cy="977444"/>
          </a:xfrm>
        </p:grpSpPr>
        <p:sp>
          <p:nvSpPr>
            <p:cNvPr id="207" name="TextBox 206"/>
            <p:cNvSpPr txBox="1"/>
            <p:nvPr/>
          </p:nvSpPr>
          <p:spPr>
            <a:xfrm>
              <a:off x="6172200" y="3886200"/>
              <a:ext cx="457200" cy="215444"/>
            </a:xfrm>
            <a:prstGeom prst="rect">
              <a:avLst/>
            </a:prstGeom>
            <a:noFill/>
          </p:spPr>
          <p:txBody>
            <a:bodyPr wrap="square" rtlCol="0">
              <a:spAutoFit/>
            </a:bodyPr>
            <a:lstStyle/>
            <a:p>
              <a:r>
                <a:rPr lang="en-US" sz="800" dirty="0" smtClean="0"/>
                <a:t>4</a:t>
              </a:r>
              <a:endParaRPr lang="en-US" sz="800" dirty="0"/>
            </a:p>
          </p:txBody>
        </p:sp>
        <p:sp>
          <p:nvSpPr>
            <p:cNvPr id="208" name="TextBox 207"/>
            <p:cNvSpPr txBox="1"/>
            <p:nvPr/>
          </p:nvSpPr>
          <p:spPr>
            <a:xfrm>
              <a:off x="6172200" y="3733800"/>
              <a:ext cx="457200" cy="215444"/>
            </a:xfrm>
            <a:prstGeom prst="rect">
              <a:avLst/>
            </a:prstGeom>
            <a:noFill/>
          </p:spPr>
          <p:txBody>
            <a:bodyPr wrap="square" rtlCol="0">
              <a:spAutoFit/>
            </a:bodyPr>
            <a:lstStyle/>
            <a:p>
              <a:r>
                <a:rPr lang="en-US" sz="800" dirty="0" smtClean="0"/>
                <a:t>5</a:t>
              </a:r>
              <a:endParaRPr lang="en-US" sz="800" dirty="0"/>
            </a:p>
          </p:txBody>
        </p:sp>
        <p:sp>
          <p:nvSpPr>
            <p:cNvPr id="209" name="TextBox 208"/>
            <p:cNvSpPr txBox="1"/>
            <p:nvPr/>
          </p:nvSpPr>
          <p:spPr>
            <a:xfrm>
              <a:off x="6172200" y="3581400"/>
              <a:ext cx="457200" cy="215444"/>
            </a:xfrm>
            <a:prstGeom prst="rect">
              <a:avLst/>
            </a:prstGeom>
            <a:noFill/>
          </p:spPr>
          <p:txBody>
            <a:bodyPr wrap="square" rtlCol="0">
              <a:spAutoFit/>
            </a:bodyPr>
            <a:lstStyle/>
            <a:p>
              <a:r>
                <a:rPr lang="en-US" sz="800" dirty="0" smtClean="0"/>
                <a:t>6</a:t>
              </a:r>
              <a:endParaRPr lang="en-US" sz="800" dirty="0"/>
            </a:p>
          </p:txBody>
        </p:sp>
        <p:sp>
          <p:nvSpPr>
            <p:cNvPr id="210" name="TextBox 209"/>
            <p:cNvSpPr txBox="1"/>
            <p:nvPr/>
          </p:nvSpPr>
          <p:spPr>
            <a:xfrm>
              <a:off x="6172200" y="3429000"/>
              <a:ext cx="457200" cy="215444"/>
            </a:xfrm>
            <a:prstGeom prst="rect">
              <a:avLst/>
            </a:prstGeom>
            <a:noFill/>
          </p:spPr>
          <p:txBody>
            <a:bodyPr wrap="square" rtlCol="0">
              <a:spAutoFit/>
            </a:bodyPr>
            <a:lstStyle/>
            <a:p>
              <a:r>
                <a:rPr lang="en-US" sz="800" dirty="0" smtClean="0"/>
                <a:t>7</a:t>
              </a:r>
              <a:endParaRPr lang="en-US" sz="800" dirty="0"/>
            </a:p>
          </p:txBody>
        </p:sp>
        <p:sp>
          <p:nvSpPr>
            <p:cNvPr id="211" name="TextBox 210"/>
            <p:cNvSpPr txBox="1"/>
            <p:nvPr/>
          </p:nvSpPr>
          <p:spPr>
            <a:xfrm>
              <a:off x="6172200" y="3276600"/>
              <a:ext cx="457200" cy="215444"/>
            </a:xfrm>
            <a:prstGeom prst="rect">
              <a:avLst/>
            </a:prstGeom>
            <a:noFill/>
          </p:spPr>
          <p:txBody>
            <a:bodyPr wrap="square" rtlCol="0">
              <a:spAutoFit/>
            </a:bodyPr>
            <a:lstStyle/>
            <a:p>
              <a:r>
                <a:rPr lang="en-US" sz="800" dirty="0" smtClean="0"/>
                <a:t>8</a:t>
              </a:r>
              <a:endParaRPr lang="en-US" sz="800" dirty="0"/>
            </a:p>
          </p:txBody>
        </p:sp>
        <p:sp>
          <p:nvSpPr>
            <p:cNvPr id="212" name="TextBox 211"/>
            <p:cNvSpPr txBox="1"/>
            <p:nvPr/>
          </p:nvSpPr>
          <p:spPr>
            <a:xfrm>
              <a:off x="6172200" y="4038600"/>
              <a:ext cx="457200" cy="215444"/>
            </a:xfrm>
            <a:prstGeom prst="rect">
              <a:avLst/>
            </a:prstGeom>
            <a:noFill/>
          </p:spPr>
          <p:txBody>
            <a:bodyPr wrap="square" rtlCol="0">
              <a:spAutoFit/>
            </a:bodyPr>
            <a:lstStyle/>
            <a:p>
              <a:r>
                <a:rPr lang="en-US" sz="800" dirty="0" smtClean="0"/>
                <a:t>3</a:t>
              </a:r>
              <a:endParaRPr lang="en-US" sz="800" dirty="0"/>
            </a:p>
          </p:txBody>
        </p:sp>
      </p:grpSp>
      <p:sp>
        <p:nvSpPr>
          <p:cNvPr id="215" name="TextBox 214"/>
          <p:cNvSpPr txBox="1"/>
          <p:nvPr/>
        </p:nvSpPr>
        <p:spPr>
          <a:xfrm>
            <a:off x="3429000" y="4538990"/>
            <a:ext cx="1905000" cy="261610"/>
          </a:xfrm>
          <a:prstGeom prst="rect">
            <a:avLst/>
          </a:prstGeom>
          <a:noFill/>
        </p:spPr>
        <p:txBody>
          <a:bodyPr wrap="square" rtlCol="0">
            <a:spAutoFit/>
          </a:bodyPr>
          <a:lstStyle/>
          <a:p>
            <a:r>
              <a:rPr lang="en-US" sz="1050" b="1" dirty="0" smtClean="0"/>
              <a:t>Temperature </a:t>
            </a:r>
            <a:endParaRPr lang="en-US" sz="1050" b="1" dirty="0"/>
          </a:p>
        </p:txBody>
      </p:sp>
      <p:sp>
        <p:nvSpPr>
          <p:cNvPr id="216" name="TextBox 215"/>
          <p:cNvSpPr txBox="1"/>
          <p:nvPr/>
        </p:nvSpPr>
        <p:spPr>
          <a:xfrm>
            <a:off x="6172200" y="4462790"/>
            <a:ext cx="1905000" cy="261610"/>
          </a:xfrm>
          <a:prstGeom prst="rect">
            <a:avLst/>
          </a:prstGeom>
          <a:noFill/>
        </p:spPr>
        <p:txBody>
          <a:bodyPr wrap="square" rtlCol="0">
            <a:spAutoFit/>
          </a:bodyPr>
          <a:lstStyle/>
          <a:p>
            <a:r>
              <a:rPr lang="en-US" sz="1050" b="1" dirty="0" smtClean="0"/>
              <a:t>pH</a:t>
            </a:r>
            <a:endParaRPr lang="en-US" sz="1050" b="1" dirty="0"/>
          </a:p>
        </p:txBody>
      </p:sp>
      <p:sp>
        <p:nvSpPr>
          <p:cNvPr id="218" name="Freeform 217"/>
          <p:cNvSpPr/>
          <p:nvPr/>
        </p:nvSpPr>
        <p:spPr bwMode="auto">
          <a:xfrm>
            <a:off x="3352800" y="4495800"/>
            <a:ext cx="3200400" cy="1371600"/>
          </a:xfrm>
          <a:custGeom>
            <a:avLst/>
            <a:gdLst>
              <a:gd name="connsiteX0" fmla="*/ 0 w 2375065"/>
              <a:gd name="connsiteY0" fmla="*/ 892629 h 1260764"/>
              <a:gd name="connsiteX1" fmla="*/ 1377538 w 2375065"/>
              <a:gd name="connsiteY1" fmla="*/ 61356 h 1260764"/>
              <a:gd name="connsiteX2" fmla="*/ 2375065 w 2375065"/>
              <a:gd name="connsiteY2" fmla="*/ 1260764 h 1260764"/>
            </a:gdLst>
            <a:ahLst/>
            <a:cxnLst>
              <a:cxn ang="0">
                <a:pos x="connsiteX0" y="connsiteY0"/>
              </a:cxn>
              <a:cxn ang="0">
                <a:pos x="connsiteX1" y="connsiteY1"/>
              </a:cxn>
              <a:cxn ang="0">
                <a:pos x="connsiteX2" y="connsiteY2"/>
              </a:cxn>
            </a:cxnLst>
            <a:rect l="l" t="t" r="r" b="b"/>
            <a:pathLst>
              <a:path w="2375065" h="1260764">
                <a:moveTo>
                  <a:pt x="0" y="892629"/>
                </a:moveTo>
                <a:cubicBezTo>
                  <a:pt x="490847" y="446314"/>
                  <a:pt x="981694" y="0"/>
                  <a:pt x="1377538" y="61356"/>
                </a:cubicBezTo>
                <a:cubicBezTo>
                  <a:pt x="1773382" y="122712"/>
                  <a:pt x="2375065" y="1260764"/>
                  <a:pt x="2375065" y="1260764"/>
                </a:cubicBezTo>
              </a:path>
            </a:pathLst>
          </a:custGeom>
          <a:ln>
            <a:headEnd type="none" w="med" len="med"/>
            <a:tailEnd type="none" w="med" len="med"/>
          </a:ln>
        </p:spPr>
        <p:style>
          <a:lnRef idx="2">
            <a:schemeClr val="dk1"/>
          </a:lnRef>
          <a:fillRef idx="0">
            <a:schemeClr val="dk1"/>
          </a:fillRef>
          <a:effectRef idx="1">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smtClean="0">
              <a:ln>
                <a:noFill/>
              </a:ln>
              <a:solidFill>
                <a:schemeClr val="tx1"/>
              </a:solidFill>
              <a:effectLst/>
              <a:latin typeface="Arial" charset="0"/>
            </a:endParaRPr>
          </a:p>
        </p:txBody>
      </p:sp>
      <p:sp>
        <p:nvSpPr>
          <p:cNvPr id="219" name="Freeform 218"/>
          <p:cNvSpPr/>
          <p:nvPr/>
        </p:nvSpPr>
        <p:spPr bwMode="auto">
          <a:xfrm>
            <a:off x="4132613" y="4601688"/>
            <a:ext cx="1921824" cy="1001486"/>
          </a:xfrm>
          <a:custGeom>
            <a:avLst/>
            <a:gdLst>
              <a:gd name="connsiteX0" fmla="*/ 0 w 1921824"/>
              <a:gd name="connsiteY0" fmla="*/ 860961 h 1001486"/>
              <a:gd name="connsiteX1" fmla="*/ 285008 w 1921824"/>
              <a:gd name="connsiteY1" fmla="*/ 813460 h 1001486"/>
              <a:gd name="connsiteX2" fmla="*/ 534390 w 1921824"/>
              <a:gd name="connsiteY2" fmla="*/ 528452 h 1001486"/>
              <a:gd name="connsiteX3" fmla="*/ 771896 w 1921824"/>
              <a:gd name="connsiteY3" fmla="*/ 920338 h 1001486"/>
              <a:gd name="connsiteX4" fmla="*/ 1223158 w 1921824"/>
              <a:gd name="connsiteY4" fmla="*/ 41564 h 1001486"/>
              <a:gd name="connsiteX5" fmla="*/ 1484416 w 1921824"/>
              <a:gd name="connsiteY5" fmla="*/ 670956 h 1001486"/>
              <a:gd name="connsiteX6" fmla="*/ 1698171 w 1921824"/>
              <a:gd name="connsiteY6" fmla="*/ 469076 h 1001486"/>
              <a:gd name="connsiteX7" fmla="*/ 1888177 w 1921824"/>
              <a:gd name="connsiteY7" fmla="*/ 825335 h 1001486"/>
              <a:gd name="connsiteX8" fmla="*/ 1900052 w 1921824"/>
              <a:gd name="connsiteY8" fmla="*/ 884712 h 100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1824" h="1001486">
                <a:moveTo>
                  <a:pt x="0" y="860961"/>
                </a:moveTo>
                <a:cubicBezTo>
                  <a:pt x="97971" y="864919"/>
                  <a:pt x="195943" y="868878"/>
                  <a:pt x="285008" y="813460"/>
                </a:cubicBezTo>
                <a:cubicBezTo>
                  <a:pt x="374073" y="758042"/>
                  <a:pt x="453242" y="510639"/>
                  <a:pt x="534390" y="528452"/>
                </a:cubicBezTo>
                <a:cubicBezTo>
                  <a:pt x="615538" y="546265"/>
                  <a:pt x="657101" y="1001486"/>
                  <a:pt x="771896" y="920338"/>
                </a:cubicBezTo>
                <a:cubicBezTo>
                  <a:pt x="886691" y="839190"/>
                  <a:pt x="1104405" y="83128"/>
                  <a:pt x="1223158" y="41564"/>
                </a:cubicBezTo>
                <a:cubicBezTo>
                  <a:pt x="1341911" y="0"/>
                  <a:pt x="1405247" y="599704"/>
                  <a:pt x="1484416" y="670956"/>
                </a:cubicBezTo>
                <a:cubicBezTo>
                  <a:pt x="1563585" y="742208"/>
                  <a:pt x="1630878" y="443346"/>
                  <a:pt x="1698171" y="469076"/>
                </a:cubicBezTo>
                <a:cubicBezTo>
                  <a:pt x="1765464" y="494806"/>
                  <a:pt x="1854530" y="756062"/>
                  <a:pt x="1888177" y="825335"/>
                </a:cubicBezTo>
                <a:cubicBezTo>
                  <a:pt x="1921824" y="894608"/>
                  <a:pt x="1886198" y="849086"/>
                  <a:pt x="1900052" y="884712"/>
                </a:cubicBez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smtClean="0">
              <a:ln>
                <a:noFill/>
              </a:ln>
              <a:solidFill>
                <a:schemeClr val="tx1"/>
              </a:solidFill>
              <a:effectLst/>
              <a:latin typeface="Arial" charset="0"/>
            </a:endParaRPr>
          </a:p>
        </p:txBody>
      </p:sp>
      <p:sp>
        <p:nvSpPr>
          <p:cNvPr id="220" name="Freeform 219"/>
          <p:cNvSpPr/>
          <p:nvPr/>
        </p:nvSpPr>
        <p:spPr bwMode="auto">
          <a:xfrm>
            <a:off x="4120738" y="4607626"/>
            <a:ext cx="1674420" cy="1011382"/>
          </a:xfrm>
          <a:custGeom>
            <a:avLst/>
            <a:gdLst>
              <a:gd name="connsiteX0" fmla="*/ 0 w 1674420"/>
              <a:gd name="connsiteY0" fmla="*/ 866899 h 1011382"/>
              <a:gd name="connsiteX1" fmla="*/ 427511 w 1674420"/>
              <a:gd name="connsiteY1" fmla="*/ 795647 h 1011382"/>
              <a:gd name="connsiteX2" fmla="*/ 676893 w 1674420"/>
              <a:gd name="connsiteY2" fmla="*/ 498764 h 1011382"/>
              <a:gd name="connsiteX3" fmla="*/ 831272 w 1674420"/>
              <a:gd name="connsiteY3" fmla="*/ 938151 h 1011382"/>
              <a:gd name="connsiteX4" fmla="*/ 1211283 w 1674420"/>
              <a:gd name="connsiteY4" fmla="*/ 59377 h 1011382"/>
              <a:gd name="connsiteX5" fmla="*/ 1448789 w 1674420"/>
              <a:gd name="connsiteY5" fmla="*/ 581891 h 1011382"/>
              <a:gd name="connsiteX6" fmla="*/ 1603168 w 1674420"/>
              <a:gd name="connsiteY6" fmla="*/ 486888 h 1011382"/>
              <a:gd name="connsiteX7" fmla="*/ 1638794 w 1674420"/>
              <a:gd name="connsiteY7" fmla="*/ 451262 h 1011382"/>
              <a:gd name="connsiteX8" fmla="*/ 1674420 w 1674420"/>
              <a:gd name="connsiteY8" fmla="*/ 439387 h 1011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4420" h="1011382">
                <a:moveTo>
                  <a:pt x="0" y="866899"/>
                </a:moveTo>
                <a:cubicBezTo>
                  <a:pt x="157348" y="861951"/>
                  <a:pt x="314696" y="857003"/>
                  <a:pt x="427511" y="795647"/>
                </a:cubicBezTo>
                <a:cubicBezTo>
                  <a:pt x="540326" y="734291"/>
                  <a:pt x="609600" y="475013"/>
                  <a:pt x="676893" y="498764"/>
                </a:cubicBezTo>
                <a:cubicBezTo>
                  <a:pt x="744187" y="522515"/>
                  <a:pt x="742207" y="1011382"/>
                  <a:pt x="831272" y="938151"/>
                </a:cubicBezTo>
                <a:cubicBezTo>
                  <a:pt x="920337" y="864920"/>
                  <a:pt x="1108364" y="118754"/>
                  <a:pt x="1211283" y="59377"/>
                </a:cubicBezTo>
                <a:cubicBezTo>
                  <a:pt x="1314202" y="0"/>
                  <a:pt x="1383475" y="510639"/>
                  <a:pt x="1448789" y="581891"/>
                </a:cubicBezTo>
                <a:cubicBezTo>
                  <a:pt x="1514103" y="653143"/>
                  <a:pt x="1571501" y="508659"/>
                  <a:pt x="1603168" y="486888"/>
                </a:cubicBezTo>
                <a:cubicBezTo>
                  <a:pt x="1634835" y="465117"/>
                  <a:pt x="1626919" y="459179"/>
                  <a:pt x="1638794" y="451262"/>
                </a:cubicBezTo>
                <a:cubicBezTo>
                  <a:pt x="1650669" y="443345"/>
                  <a:pt x="1626919" y="356260"/>
                  <a:pt x="1674420" y="439387"/>
                </a:cubicBez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smtClean="0">
              <a:ln>
                <a:noFill/>
              </a:ln>
              <a:solidFill>
                <a:schemeClr val="tx1"/>
              </a:solidFill>
              <a:effectLst/>
              <a:latin typeface="Arial" charset="0"/>
            </a:endParaRPr>
          </a:p>
        </p:txBody>
      </p:sp>
      <p:sp>
        <p:nvSpPr>
          <p:cNvPr id="221" name="Freeform 220"/>
          <p:cNvSpPr/>
          <p:nvPr/>
        </p:nvSpPr>
        <p:spPr bwMode="auto">
          <a:xfrm>
            <a:off x="3321132" y="5474525"/>
            <a:ext cx="132608" cy="96981"/>
          </a:xfrm>
          <a:custGeom>
            <a:avLst/>
            <a:gdLst>
              <a:gd name="connsiteX0" fmla="*/ 37606 w 132608"/>
              <a:gd name="connsiteY0" fmla="*/ 0 h 96981"/>
              <a:gd name="connsiteX1" fmla="*/ 132608 w 132608"/>
              <a:gd name="connsiteY1" fmla="*/ 23750 h 96981"/>
            </a:gdLst>
            <a:ahLst/>
            <a:cxnLst>
              <a:cxn ang="0">
                <a:pos x="connsiteX0" y="connsiteY0"/>
              </a:cxn>
              <a:cxn ang="0">
                <a:pos x="connsiteX1" y="connsiteY1"/>
              </a:cxn>
            </a:cxnLst>
            <a:rect l="l" t="t" r="r" b="b"/>
            <a:pathLst>
              <a:path w="132608" h="96981">
                <a:moveTo>
                  <a:pt x="37606" y="0"/>
                </a:moveTo>
                <a:cubicBezTo>
                  <a:pt x="18803" y="48490"/>
                  <a:pt x="0" y="96981"/>
                  <a:pt x="132608" y="23750"/>
                </a:cubicBez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sp>
        <p:nvSpPr>
          <p:cNvPr id="222" name="Freeform 221"/>
          <p:cNvSpPr/>
          <p:nvPr/>
        </p:nvSpPr>
        <p:spPr bwMode="auto">
          <a:xfrm>
            <a:off x="3352800" y="4495800"/>
            <a:ext cx="3048001" cy="1371600"/>
          </a:xfrm>
          <a:custGeom>
            <a:avLst/>
            <a:gdLst>
              <a:gd name="connsiteX0" fmla="*/ 0 w 2339439"/>
              <a:gd name="connsiteY0" fmla="*/ 908463 h 1288473"/>
              <a:gd name="connsiteX1" fmla="*/ 439387 w 2339439"/>
              <a:gd name="connsiteY1" fmla="*/ 813460 h 1288473"/>
              <a:gd name="connsiteX2" fmla="*/ 665018 w 2339439"/>
              <a:gd name="connsiteY2" fmla="*/ 528452 h 1288473"/>
              <a:gd name="connsiteX3" fmla="*/ 855023 w 2339439"/>
              <a:gd name="connsiteY3" fmla="*/ 1003465 h 1288473"/>
              <a:gd name="connsiteX4" fmla="*/ 1211283 w 2339439"/>
              <a:gd name="connsiteY4" fmla="*/ 89065 h 1288473"/>
              <a:gd name="connsiteX5" fmla="*/ 1413164 w 2339439"/>
              <a:gd name="connsiteY5" fmla="*/ 469076 h 1288473"/>
              <a:gd name="connsiteX6" fmla="*/ 1591293 w 2339439"/>
              <a:gd name="connsiteY6" fmla="*/ 362198 h 1288473"/>
              <a:gd name="connsiteX7" fmla="*/ 1793174 w 2339439"/>
              <a:gd name="connsiteY7" fmla="*/ 777834 h 1288473"/>
              <a:gd name="connsiteX8" fmla="*/ 2339439 w 2339439"/>
              <a:gd name="connsiteY8" fmla="*/ 1288473 h 128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9439" h="1288473">
                <a:moveTo>
                  <a:pt x="0" y="908463"/>
                </a:moveTo>
                <a:cubicBezTo>
                  <a:pt x="164275" y="892629"/>
                  <a:pt x="328551" y="876795"/>
                  <a:pt x="439387" y="813460"/>
                </a:cubicBezTo>
                <a:cubicBezTo>
                  <a:pt x="550223" y="750125"/>
                  <a:pt x="595745" y="496785"/>
                  <a:pt x="665018" y="528452"/>
                </a:cubicBezTo>
                <a:cubicBezTo>
                  <a:pt x="734291" y="560120"/>
                  <a:pt x="763979" y="1076696"/>
                  <a:pt x="855023" y="1003465"/>
                </a:cubicBezTo>
                <a:cubicBezTo>
                  <a:pt x="946067" y="930234"/>
                  <a:pt x="1118260" y="178130"/>
                  <a:pt x="1211283" y="89065"/>
                </a:cubicBezTo>
                <a:cubicBezTo>
                  <a:pt x="1304306" y="0"/>
                  <a:pt x="1349829" y="423554"/>
                  <a:pt x="1413164" y="469076"/>
                </a:cubicBezTo>
                <a:cubicBezTo>
                  <a:pt x="1476499" y="514598"/>
                  <a:pt x="1527958" y="310738"/>
                  <a:pt x="1591293" y="362198"/>
                </a:cubicBezTo>
                <a:cubicBezTo>
                  <a:pt x="1654628" y="413658"/>
                  <a:pt x="1668483" y="623455"/>
                  <a:pt x="1793174" y="777834"/>
                </a:cubicBezTo>
                <a:cubicBezTo>
                  <a:pt x="1917865" y="932213"/>
                  <a:pt x="2339439" y="1288473"/>
                  <a:pt x="2339439" y="1288473"/>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smtClean="0">
              <a:ln>
                <a:noFill/>
              </a:ln>
              <a:solidFill>
                <a:schemeClr val="tx1"/>
              </a:solidFill>
              <a:effectLst/>
              <a:latin typeface="Arial" charset="0"/>
            </a:endParaRPr>
          </a:p>
        </p:txBody>
      </p:sp>
      <p:sp>
        <p:nvSpPr>
          <p:cNvPr id="223" name="Freeform 222"/>
          <p:cNvSpPr/>
          <p:nvPr/>
        </p:nvSpPr>
        <p:spPr bwMode="auto">
          <a:xfrm>
            <a:off x="3352800" y="4495800"/>
            <a:ext cx="3200400" cy="1371600"/>
          </a:xfrm>
          <a:custGeom>
            <a:avLst/>
            <a:gdLst>
              <a:gd name="connsiteX0" fmla="*/ 0 w 2315688"/>
              <a:gd name="connsiteY0" fmla="*/ 910441 h 1316181"/>
              <a:gd name="connsiteX1" fmla="*/ 391885 w 2315688"/>
              <a:gd name="connsiteY1" fmla="*/ 815438 h 1316181"/>
              <a:gd name="connsiteX2" fmla="*/ 558140 w 2315688"/>
              <a:gd name="connsiteY2" fmla="*/ 542306 h 1316181"/>
              <a:gd name="connsiteX3" fmla="*/ 748145 w 2315688"/>
              <a:gd name="connsiteY3" fmla="*/ 1041070 h 1316181"/>
              <a:gd name="connsiteX4" fmla="*/ 1151906 w 2315688"/>
              <a:gd name="connsiteY4" fmla="*/ 91044 h 1316181"/>
              <a:gd name="connsiteX5" fmla="*/ 1448789 w 2315688"/>
              <a:gd name="connsiteY5" fmla="*/ 494805 h 1316181"/>
              <a:gd name="connsiteX6" fmla="*/ 1674420 w 2315688"/>
              <a:gd name="connsiteY6" fmla="*/ 376051 h 1316181"/>
              <a:gd name="connsiteX7" fmla="*/ 2066306 w 2315688"/>
              <a:gd name="connsiteY7" fmla="*/ 1159823 h 1316181"/>
              <a:gd name="connsiteX8" fmla="*/ 2315688 w 2315688"/>
              <a:gd name="connsiteY8" fmla="*/ 1314202 h 1316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5688" h="1316181">
                <a:moveTo>
                  <a:pt x="0" y="910441"/>
                </a:moveTo>
                <a:cubicBezTo>
                  <a:pt x="149431" y="893617"/>
                  <a:pt x="298862" y="876794"/>
                  <a:pt x="391885" y="815438"/>
                </a:cubicBezTo>
                <a:cubicBezTo>
                  <a:pt x="484908" y="754082"/>
                  <a:pt x="498763" y="504701"/>
                  <a:pt x="558140" y="542306"/>
                </a:cubicBezTo>
                <a:cubicBezTo>
                  <a:pt x="617517" y="579911"/>
                  <a:pt x="649184" y="1116280"/>
                  <a:pt x="748145" y="1041070"/>
                </a:cubicBezTo>
                <a:cubicBezTo>
                  <a:pt x="847106" y="965860"/>
                  <a:pt x="1035132" y="182088"/>
                  <a:pt x="1151906" y="91044"/>
                </a:cubicBezTo>
                <a:cubicBezTo>
                  <a:pt x="1268680" y="0"/>
                  <a:pt x="1361703" y="447304"/>
                  <a:pt x="1448789" y="494805"/>
                </a:cubicBezTo>
                <a:cubicBezTo>
                  <a:pt x="1535875" y="542306"/>
                  <a:pt x="1571501" y="265215"/>
                  <a:pt x="1674420" y="376051"/>
                </a:cubicBezTo>
                <a:cubicBezTo>
                  <a:pt x="1777340" y="486887"/>
                  <a:pt x="1959428" y="1003465"/>
                  <a:pt x="2066306" y="1159823"/>
                </a:cubicBezTo>
                <a:cubicBezTo>
                  <a:pt x="2173184" y="1316181"/>
                  <a:pt x="2315688" y="1314202"/>
                  <a:pt x="2315688" y="1314202"/>
                </a:cubicBezTo>
              </a:path>
            </a:pathLst>
          </a:custGeom>
          <a:ln>
            <a:solidFill>
              <a:srgbClr val="FF66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smtClean="0">
              <a:ln>
                <a:noFill/>
              </a:ln>
              <a:solidFill>
                <a:schemeClr val="tx1"/>
              </a:solidFill>
              <a:effectLst/>
              <a:latin typeface="Arial" charset="0"/>
            </a:endParaRPr>
          </a:p>
        </p:txBody>
      </p:sp>
      <p:sp>
        <p:nvSpPr>
          <p:cNvPr id="224" name="Freeform 223"/>
          <p:cNvSpPr/>
          <p:nvPr/>
        </p:nvSpPr>
        <p:spPr bwMode="auto">
          <a:xfrm>
            <a:off x="3352800" y="4800600"/>
            <a:ext cx="2895600" cy="1077687"/>
          </a:xfrm>
          <a:custGeom>
            <a:avLst/>
            <a:gdLst>
              <a:gd name="connsiteX0" fmla="*/ 0 w 1983180"/>
              <a:gd name="connsiteY0" fmla="*/ 623454 h 1003465"/>
              <a:gd name="connsiteX1" fmla="*/ 285008 w 1983180"/>
              <a:gd name="connsiteY1" fmla="*/ 528452 h 1003465"/>
              <a:gd name="connsiteX2" fmla="*/ 522515 w 1983180"/>
              <a:gd name="connsiteY2" fmla="*/ 338447 h 1003465"/>
              <a:gd name="connsiteX3" fmla="*/ 736270 w 1983180"/>
              <a:gd name="connsiteY3" fmla="*/ 742208 h 1003465"/>
              <a:gd name="connsiteX4" fmla="*/ 1080655 w 1983180"/>
              <a:gd name="connsiteY4" fmla="*/ 65314 h 1003465"/>
              <a:gd name="connsiteX5" fmla="*/ 1330037 w 1983180"/>
              <a:gd name="connsiteY5" fmla="*/ 350322 h 1003465"/>
              <a:gd name="connsiteX6" fmla="*/ 1520042 w 1983180"/>
              <a:gd name="connsiteY6" fmla="*/ 219693 h 1003465"/>
              <a:gd name="connsiteX7" fmla="*/ 1781299 w 1983180"/>
              <a:gd name="connsiteY7" fmla="*/ 813460 h 1003465"/>
              <a:gd name="connsiteX8" fmla="*/ 1983180 w 1983180"/>
              <a:gd name="connsiteY8" fmla="*/ 1003465 h 1003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3180" h="1003465">
                <a:moveTo>
                  <a:pt x="0" y="623454"/>
                </a:moveTo>
                <a:cubicBezTo>
                  <a:pt x="98961" y="599703"/>
                  <a:pt x="197922" y="575953"/>
                  <a:pt x="285008" y="528452"/>
                </a:cubicBezTo>
                <a:cubicBezTo>
                  <a:pt x="372094" y="480951"/>
                  <a:pt x="447305" y="302821"/>
                  <a:pt x="522515" y="338447"/>
                </a:cubicBezTo>
                <a:cubicBezTo>
                  <a:pt x="597725" y="374073"/>
                  <a:pt x="643247" y="787730"/>
                  <a:pt x="736270" y="742208"/>
                </a:cubicBezTo>
                <a:cubicBezTo>
                  <a:pt x="829293" y="696686"/>
                  <a:pt x="981694" y="130628"/>
                  <a:pt x="1080655" y="65314"/>
                </a:cubicBezTo>
                <a:cubicBezTo>
                  <a:pt x="1179616" y="0"/>
                  <a:pt x="1256806" y="324592"/>
                  <a:pt x="1330037" y="350322"/>
                </a:cubicBezTo>
                <a:cubicBezTo>
                  <a:pt x="1403268" y="376052"/>
                  <a:pt x="1444832" y="142504"/>
                  <a:pt x="1520042" y="219693"/>
                </a:cubicBezTo>
                <a:cubicBezTo>
                  <a:pt x="1595252" y="296882"/>
                  <a:pt x="1704109" y="682831"/>
                  <a:pt x="1781299" y="813460"/>
                </a:cubicBezTo>
                <a:cubicBezTo>
                  <a:pt x="1858489" y="944089"/>
                  <a:pt x="1983180" y="1003465"/>
                  <a:pt x="1983180" y="1003465"/>
                </a:cubicBezTo>
              </a:path>
            </a:pathLst>
          </a:custGeom>
          <a:ln>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smtClean="0">
              <a:ln>
                <a:noFill/>
              </a:ln>
              <a:solidFill>
                <a:schemeClr val="tx1"/>
              </a:solidFill>
              <a:effectLst/>
              <a:latin typeface="Arial" charset="0"/>
            </a:endParaRPr>
          </a:p>
        </p:txBody>
      </p:sp>
      <p:cxnSp>
        <p:nvCxnSpPr>
          <p:cNvPr id="226" name="Straight Connector 225"/>
          <p:cNvCxnSpPr/>
          <p:nvPr/>
        </p:nvCxnSpPr>
        <p:spPr bwMode="auto">
          <a:xfrm>
            <a:off x="4724400" y="5789253"/>
            <a:ext cx="284723" cy="1947"/>
          </a:xfrm>
          <a:prstGeom prst="line">
            <a:avLst/>
          </a:prstGeom>
          <a:ln>
            <a:solidFill>
              <a:schemeClr val="tx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8" name="Straight Connector 227"/>
          <p:cNvCxnSpPr/>
          <p:nvPr/>
        </p:nvCxnSpPr>
        <p:spPr bwMode="auto">
          <a:xfrm>
            <a:off x="4724400" y="5636853"/>
            <a:ext cx="284723" cy="1947"/>
          </a:xfrm>
          <a:prstGeom prst="line">
            <a:avLst/>
          </a:prstGeom>
          <a:ln>
            <a:solidFill>
              <a:srgbClr val="FF6600"/>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9" name="Straight Connector 228"/>
          <p:cNvCxnSpPr/>
          <p:nvPr/>
        </p:nvCxnSpPr>
        <p:spPr bwMode="auto">
          <a:xfrm>
            <a:off x="4744477" y="5334000"/>
            <a:ext cx="284723" cy="1947"/>
          </a:xfrm>
          <a:prstGeom prst="line">
            <a:avLst/>
          </a:prstGeom>
          <a:ln>
            <a:solidFill>
              <a:schemeClr val="accent1">
                <a:lumMod val="75000"/>
              </a:scheme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32" name="TextBox 231"/>
          <p:cNvSpPr txBox="1"/>
          <p:nvPr/>
        </p:nvSpPr>
        <p:spPr>
          <a:xfrm>
            <a:off x="5029200" y="5257800"/>
            <a:ext cx="1233801" cy="307777"/>
          </a:xfrm>
          <a:prstGeom prst="rect">
            <a:avLst/>
          </a:prstGeom>
          <a:noFill/>
        </p:spPr>
        <p:txBody>
          <a:bodyPr wrap="square" rtlCol="0">
            <a:spAutoFit/>
          </a:bodyPr>
          <a:lstStyle/>
          <a:p>
            <a:r>
              <a:rPr lang="en-US" sz="700" dirty="0" smtClean="0"/>
              <a:t>Modified X2 showing  low activation energy </a:t>
            </a:r>
            <a:endParaRPr lang="en-US" sz="700" dirty="0"/>
          </a:p>
        </p:txBody>
      </p:sp>
      <p:sp>
        <p:nvSpPr>
          <p:cNvPr id="233" name="TextBox 232"/>
          <p:cNvSpPr txBox="1"/>
          <p:nvPr/>
        </p:nvSpPr>
        <p:spPr>
          <a:xfrm>
            <a:off x="7010400" y="1371600"/>
            <a:ext cx="990600" cy="369332"/>
          </a:xfrm>
          <a:prstGeom prst="rect">
            <a:avLst/>
          </a:prstGeom>
          <a:noFill/>
        </p:spPr>
        <p:txBody>
          <a:bodyPr wrap="square" rtlCol="0">
            <a:spAutoFit/>
          </a:bodyPr>
          <a:lstStyle/>
          <a:p>
            <a:r>
              <a:rPr lang="en-US" dirty="0" smtClean="0"/>
              <a:t>Output </a:t>
            </a:r>
            <a:endParaRPr lang="en-US" dirty="0"/>
          </a:p>
        </p:txBody>
      </p:sp>
      <p:sp>
        <p:nvSpPr>
          <p:cNvPr id="234" name="Rectangle 233"/>
          <p:cNvSpPr/>
          <p:nvPr/>
        </p:nvSpPr>
        <p:spPr>
          <a:xfrm>
            <a:off x="3561675" y="1285860"/>
            <a:ext cx="2867713" cy="584775"/>
          </a:xfrm>
          <a:prstGeom prst="rect">
            <a:avLst/>
          </a:prstGeom>
        </p:spPr>
        <p:txBody>
          <a:bodyPr wrap="square">
            <a:spAutoFit/>
          </a:bodyPr>
          <a:lstStyle/>
          <a:p>
            <a:pPr algn="ctr"/>
            <a:r>
              <a:rPr lang="en-US" sz="1600" i="1" dirty="0" smtClean="0"/>
              <a:t>In silico</a:t>
            </a:r>
            <a:r>
              <a:rPr lang="en-US" sz="1600" dirty="0" smtClean="0"/>
              <a:t> Enzyme-Substrate reaction</a:t>
            </a:r>
          </a:p>
        </p:txBody>
      </p:sp>
      <p:sp>
        <p:nvSpPr>
          <p:cNvPr id="235" name="Oval 234"/>
          <p:cNvSpPr/>
          <p:nvPr/>
        </p:nvSpPr>
        <p:spPr bwMode="auto">
          <a:xfrm>
            <a:off x="1600200" y="1524000"/>
            <a:ext cx="1219200" cy="2286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pPr>
            <a:endParaRPr kumimoji="0" lang="en-US" sz="2400" b="0" i="0" u="none" strike="noStrike" cap="none" normalizeH="0" baseline="0" dirty="0" smtClean="0">
              <a:ln>
                <a:noFill/>
              </a:ln>
              <a:solidFill>
                <a:schemeClr val="tx1"/>
              </a:solidFill>
              <a:effectLst/>
              <a:latin typeface="Arial" charset="0"/>
            </a:endParaRPr>
          </a:p>
        </p:txBody>
      </p:sp>
      <p:sp>
        <p:nvSpPr>
          <p:cNvPr id="236" name="TextBox 235"/>
          <p:cNvSpPr txBox="1"/>
          <p:nvPr/>
        </p:nvSpPr>
        <p:spPr>
          <a:xfrm>
            <a:off x="1752600" y="1383268"/>
            <a:ext cx="990600" cy="369332"/>
          </a:xfrm>
          <a:prstGeom prst="rect">
            <a:avLst/>
          </a:prstGeom>
          <a:noFill/>
        </p:spPr>
        <p:txBody>
          <a:bodyPr wrap="square" rtlCol="0">
            <a:spAutoFit/>
          </a:bodyPr>
          <a:lstStyle/>
          <a:p>
            <a:r>
              <a:rPr lang="en-US" dirty="0" smtClean="0"/>
              <a:t>Input </a:t>
            </a:r>
            <a:endParaRPr lang="en-US" dirty="0"/>
          </a:p>
        </p:txBody>
      </p:sp>
      <p:sp>
        <p:nvSpPr>
          <p:cNvPr id="328" name="TextBox 327"/>
          <p:cNvSpPr txBox="1"/>
          <p:nvPr/>
        </p:nvSpPr>
        <p:spPr>
          <a:xfrm>
            <a:off x="6858000" y="2403902"/>
            <a:ext cx="1676400" cy="1197636"/>
          </a:xfrm>
          <a:prstGeom prst="rect">
            <a:avLst/>
          </a:prstGeom>
          <a:noFill/>
        </p:spPr>
        <p:txBody>
          <a:bodyPr wrap="square" rtlCol="0">
            <a:spAutoFit/>
          </a:bodyPr>
          <a:lstStyle/>
          <a:p>
            <a:pPr>
              <a:lnSpc>
                <a:spcPct val="114000"/>
              </a:lnSpc>
            </a:pPr>
            <a:r>
              <a:rPr lang="en-US" sz="1050" b="1" dirty="0" smtClean="0"/>
              <a:t>4. Predict catalytic and physical properties</a:t>
            </a:r>
          </a:p>
          <a:p>
            <a:pPr marL="228600" indent="-228600">
              <a:lnSpc>
                <a:spcPct val="114000"/>
              </a:lnSpc>
              <a:buFont typeface="Arial" pitchFamily="34" charset="0"/>
              <a:buChar char="•"/>
            </a:pPr>
            <a:r>
              <a:rPr lang="en-US" sz="1050" dirty="0" smtClean="0"/>
              <a:t>Activation energy, Rate limiting steps, </a:t>
            </a:r>
            <a:r>
              <a:rPr lang="en-US" sz="1050" dirty="0" err="1" smtClean="0"/>
              <a:t>Kcat</a:t>
            </a:r>
            <a:r>
              <a:rPr lang="en-US" sz="1050" dirty="0" smtClean="0"/>
              <a:t>, Km etc. of the modifications</a:t>
            </a:r>
            <a:r>
              <a:rPr lang="en-US" sz="1050" b="1" dirty="0" smtClean="0"/>
              <a:t> </a:t>
            </a:r>
          </a:p>
        </p:txBody>
      </p:sp>
      <p:sp>
        <p:nvSpPr>
          <p:cNvPr id="335" name="TextBox 334"/>
          <p:cNvSpPr txBox="1"/>
          <p:nvPr/>
        </p:nvSpPr>
        <p:spPr>
          <a:xfrm>
            <a:off x="1036720" y="1714488"/>
            <a:ext cx="2217864" cy="600164"/>
          </a:xfrm>
          <a:prstGeom prst="rect">
            <a:avLst/>
          </a:prstGeom>
          <a:noFill/>
        </p:spPr>
        <p:txBody>
          <a:bodyPr wrap="square" rtlCol="0">
            <a:spAutoFit/>
          </a:bodyPr>
          <a:lstStyle/>
          <a:p>
            <a:pPr algn="ctr"/>
            <a:r>
              <a:rPr lang="en-US" sz="1100" dirty="0" smtClean="0"/>
              <a:t>Specify the  requirement - Catalytic and physical properties for the enzyme of interest</a:t>
            </a:r>
            <a:endParaRPr lang="en-US" sz="1100" dirty="0"/>
          </a:p>
        </p:txBody>
      </p:sp>
      <p:sp>
        <p:nvSpPr>
          <p:cNvPr id="117" name="TextBox 116"/>
          <p:cNvSpPr txBox="1"/>
          <p:nvPr/>
        </p:nvSpPr>
        <p:spPr>
          <a:xfrm>
            <a:off x="4714876" y="2214554"/>
            <a:ext cx="142876" cy="369332"/>
          </a:xfrm>
          <a:prstGeom prst="rect">
            <a:avLst/>
          </a:prstGeom>
          <a:noFill/>
        </p:spPr>
        <p:txBody>
          <a:bodyPr wrap="square" rtlCol="0">
            <a:spAutoFit/>
          </a:bodyPr>
          <a:lstStyle/>
          <a:p>
            <a:r>
              <a:rPr lang="en-US" dirty="0" smtClean="0">
                <a:solidFill>
                  <a:schemeClr val="bg1"/>
                </a:solidFill>
              </a:rPr>
              <a:t>E</a:t>
            </a:r>
            <a:endParaRPr lang="en-IN" dirty="0">
              <a:solidFill>
                <a:schemeClr val="bg1"/>
              </a:solidFill>
            </a:endParaRPr>
          </a:p>
        </p:txBody>
      </p:sp>
      <p:sp>
        <p:nvSpPr>
          <p:cNvPr id="119" name="TextBox 118"/>
          <p:cNvSpPr txBox="1"/>
          <p:nvPr/>
        </p:nvSpPr>
        <p:spPr>
          <a:xfrm>
            <a:off x="5699242" y="2643182"/>
            <a:ext cx="142876" cy="369332"/>
          </a:xfrm>
          <a:prstGeom prst="rect">
            <a:avLst/>
          </a:prstGeom>
          <a:noFill/>
        </p:spPr>
        <p:txBody>
          <a:bodyPr wrap="square" rtlCol="0">
            <a:spAutoFit/>
          </a:bodyPr>
          <a:lstStyle/>
          <a:p>
            <a:r>
              <a:rPr lang="en-US" dirty="0" smtClean="0">
                <a:solidFill>
                  <a:schemeClr val="bg1"/>
                </a:solidFill>
              </a:rPr>
              <a:t>E</a:t>
            </a:r>
            <a:endParaRPr lang="en-IN" dirty="0">
              <a:solidFill>
                <a:schemeClr val="bg1"/>
              </a:solidFill>
            </a:endParaRPr>
          </a:p>
        </p:txBody>
      </p:sp>
      <p:sp>
        <p:nvSpPr>
          <p:cNvPr id="121" name="TextBox 120"/>
          <p:cNvSpPr txBox="1"/>
          <p:nvPr/>
        </p:nvSpPr>
        <p:spPr>
          <a:xfrm>
            <a:off x="6215074" y="2643182"/>
            <a:ext cx="71438" cy="369332"/>
          </a:xfrm>
          <a:prstGeom prst="rect">
            <a:avLst/>
          </a:prstGeom>
          <a:noFill/>
        </p:spPr>
        <p:txBody>
          <a:bodyPr wrap="square" rtlCol="0">
            <a:spAutoFit/>
          </a:bodyPr>
          <a:lstStyle/>
          <a:p>
            <a:r>
              <a:rPr lang="en-US" dirty="0" smtClean="0">
                <a:solidFill>
                  <a:schemeClr val="bg1"/>
                </a:solidFill>
              </a:rPr>
              <a:t>P</a:t>
            </a:r>
            <a:endParaRPr lang="en-IN" dirty="0">
              <a:solidFill>
                <a:schemeClr val="bg1"/>
              </a:solidFill>
            </a:endParaRPr>
          </a:p>
        </p:txBody>
      </p:sp>
      <p:sp>
        <p:nvSpPr>
          <p:cNvPr id="122" name="TextBox 121"/>
          <p:cNvSpPr txBox="1"/>
          <p:nvPr/>
        </p:nvSpPr>
        <p:spPr>
          <a:xfrm>
            <a:off x="6040666" y="2491932"/>
            <a:ext cx="71438" cy="369332"/>
          </a:xfrm>
          <a:prstGeom prst="rect">
            <a:avLst/>
          </a:prstGeom>
          <a:noFill/>
        </p:spPr>
        <p:txBody>
          <a:bodyPr wrap="square" rtlCol="0">
            <a:spAutoFit/>
          </a:bodyPr>
          <a:lstStyle/>
          <a:p>
            <a:r>
              <a:rPr lang="en-US" dirty="0" smtClean="0">
                <a:solidFill>
                  <a:schemeClr val="bg1"/>
                </a:solidFill>
              </a:rPr>
              <a:t>S</a:t>
            </a:r>
            <a:endParaRPr lang="en-IN"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tx1"/>
                </a:solidFill>
              </a:rPr>
              <a:t/>
            </a:r>
            <a:br>
              <a:rPr lang="en-IN" dirty="0" smtClean="0">
                <a:solidFill>
                  <a:schemeClr val="tx1"/>
                </a:solidFill>
              </a:rPr>
            </a:br>
            <a:r>
              <a:rPr lang="en-IN" dirty="0" smtClean="0">
                <a:solidFill>
                  <a:schemeClr val="tx1"/>
                </a:solidFill>
              </a:rPr>
              <a:t/>
            </a:r>
            <a:br>
              <a:rPr lang="en-IN" dirty="0" smtClean="0">
                <a:solidFill>
                  <a:schemeClr val="tx1"/>
                </a:solidFill>
              </a:rPr>
            </a:br>
            <a:endParaRPr lang="en-IN" dirty="0">
              <a:solidFill>
                <a:schemeClr val="tx1"/>
              </a:solidFill>
            </a:endParaRPr>
          </a:p>
        </p:txBody>
      </p:sp>
      <p:sp>
        <p:nvSpPr>
          <p:cNvPr id="3" name="Content Placeholder 2"/>
          <p:cNvSpPr>
            <a:spLocks noGrp="1"/>
          </p:cNvSpPr>
          <p:nvPr>
            <p:ph idx="1"/>
          </p:nvPr>
        </p:nvSpPr>
        <p:spPr>
          <a:xfrm>
            <a:off x="642910" y="1500174"/>
            <a:ext cx="7772400" cy="4377098"/>
          </a:xfrm>
        </p:spPr>
        <p:txBody>
          <a:bodyPr/>
          <a:lstStyle/>
          <a:p>
            <a:r>
              <a:rPr lang="en-IN" sz="1800" dirty="0" smtClean="0">
                <a:solidFill>
                  <a:schemeClr val="accent6">
                    <a:lumMod val="75000"/>
                  </a:schemeClr>
                </a:solidFill>
                <a:latin typeface="Calibri" pitchFamily="34" charset="0"/>
              </a:rPr>
              <a:t>Is </a:t>
            </a:r>
            <a:r>
              <a:rPr lang="en-IN" sz="1800" dirty="0" err="1" smtClean="0">
                <a:solidFill>
                  <a:schemeClr val="accent6">
                    <a:lumMod val="75000"/>
                  </a:schemeClr>
                </a:solidFill>
                <a:latin typeface="Calibri" pitchFamily="34" charset="0"/>
              </a:rPr>
              <a:t>Biobetter</a:t>
            </a:r>
            <a:r>
              <a:rPr lang="en-IN" sz="1800" dirty="0" smtClean="0">
                <a:solidFill>
                  <a:schemeClr val="accent6">
                    <a:lumMod val="75000"/>
                  </a:schemeClr>
                </a:solidFill>
                <a:latin typeface="Calibri" pitchFamily="34" charset="0"/>
              </a:rPr>
              <a:t> better than </a:t>
            </a:r>
            <a:r>
              <a:rPr lang="en-IN" sz="1800" dirty="0" err="1" smtClean="0">
                <a:solidFill>
                  <a:schemeClr val="accent6">
                    <a:lumMod val="75000"/>
                  </a:schemeClr>
                </a:solidFill>
                <a:latin typeface="Calibri" pitchFamily="34" charset="0"/>
              </a:rPr>
              <a:t>Biosimilar</a:t>
            </a:r>
            <a:r>
              <a:rPr lang="en-IN" sz="1800" dirty="0" smtClean="0">
                <a:solidFill>
                  <a:schemeClr val="accent6">
                    <a:lumMod val="75000"/>
                  </a:schemeClr>
                </a:solidFill>
                <a:latin typeface="Calibri" pitchFamily="34" charset="0"/>
              </a:rPr>
              <a:t> development?</a:t>
            </a:r>
            <a:endParaRPr lang="en-IN" sz="1800" dirty="0" smtClean="0">
              <a:solidFill>
                <a:schemeClr val="accent6">
                  <a:lumMod val="75000"/>
                </a:schemeClr>
              </a:solidFill>
              <a:latin typeface="Calibri" pitchFamily="34" charset="0"/>
            </a:endParaRPr>
          </a:p>
          <a:p>
            <a:r>
              <a:rPr lang="en-IN" sz="1800" dirty="0" err="1" smtClean="0">
                <a:solidFill>
                  <a:schemeClr val="accent6">
                    <a:lumMod val="75000"/>
                  </a:schemeClr>
                </a:solidFill>
                <a:latin typeface="Calibri" pitchFamily="34" charset="0"/>
              </a:rPr>
              <a:t>Biobetters</a:t>
            </a:r>
            <a:r>
              <a:rPr lang="en-IN" sz="1800" dirty="0" smtClean="0">
                <a:solidFill>
                  <a:schemeClr val="accent6">
                    <a:lumMod val="75000"/>
                  </a:schemeClr>
                </a:solidFill>
                <a:latin typeface="Calibri" pitchFamily="34" charset="0"/>
              </a:rPr>
              <a:t> are proteins that are </a:t>
            </a:r>
            <a:r>
              <a:rPr lang="en-IN" sz="1800" dirty="0" smtClean="0">
                <a:solidFill>
                  <a:schemeClr val="accent6">
                    <a:lumMod val="75000"/>
                  </a:schemeClr>
                </a:solidFill>
                <a:latin typeface="Calibri" pitchFamily="34" charset="0"/>
              </a:rPr>
              <a:t>superior </a:t>
            </a:r>
            <a:r>
              <a:rPr lang="en-IN" sz="1800" dirty="0" smtClean="0">
                <a:solidFill>
                  <a:schemeClr val="accent6">
                    <a:lumMod val="75000"/>
                  </a:schemeClr>
                </a:solidFill>
                <a:latin typeface="Calibri" pitchFamily="34" charset="0"/>
              </a:rPr>
              <a:t>when compared to the innovative </a:t>
            </a:r>
            <a:r>
              <a:rPr lang="en-IN" sz="1800" dirty="0" smtClean="0">
                <a:solidFill>
                  <a:schemeClr val="accent6">
                    <a:lumMod val="75000"/>
                  </a:schemeClr>
                </a:solidFill>
                <a:latin typeface="Calibri" pitchFamily="34" charset="0"/>
              </a:rPr>
              <a:t>biologic, </a:t>
            </a:r>
            <a:r>
              <a:rPr lang="en-IN" sz="1800" dirty="0" smtClean="0">
                <a:solidFill>
                  <a:schemeClr val="accent6">
                    <a:lumMod val="75000"/>
                  </a:schemeClr>
                </a:solidFill>
                <a:latin typeface="Calibri" pitchFamily="34" charset="0"/>
              </a:rPr>
              <a:t>based on a molecular or chemical modification that may translate into an improvement over the reference protein product</a:t>
            </a:r>
          </a:p>
          <a:p>
            <a:r>
              <a:rPr lang="en-IN" sz="1800" dirty="0" smtClean="0">
                <a:solidFill>
                  <a:schemeClr val="accent6">
                    <a:lumMod val="75000"/>
                  </a:schemeClr>
                </a:solidFill>
                <a:latin typeface="Calibri" pitchFamily="34" charset="0"/>
              </a:rPr>
              <a:t> In order to improve their clinical potential, second generation recombinants are being developed, each exhibiting improved </a:t>
            </a:r>
            <a:r>
              <a:rPr lang="en-IN" sz="1800" dirty="0" smtClean="0">
                <a:solidFill>
                  <a:schemeClr val="accent6">
                    <a:lumMod val="75000"/>
                  </a:schemeClr>
                </a:solidFill>
                <a:latin typeface="Calibri" pitchFamily="34" charset="0"/>
              </a:rPr>
              <a:t>efficacy </a:t>
            </a:r>
            <a:r>
              <a:rPr lang="en-IN" sz="1800" dirty="0" smtClean="0">
                <a:solidFill>
                  <a:schemeClr val="accent6">
                    <a:lumMod val="75000"/>
                  </a:schemeClr>
                </a:solidFill>
                <a:latin typeface="Calibri" pitchFamily="34" charset="0"/>
              </a:rPr>
              <a:t>and potency depending on their </a:t>
            </a:r>
            <a:r>
              <a:rPr lang="en-IN" sz="1800" dirty="0" smtClean="0">
                <a:solidFill>
                  <a:schemeClr val="accent6">
                    <a:lumMod val="75000"/>
                  </a:schemeClr>
                </a:solidFill>
                <a:latin typeface="Calibri" pitchFamily="34" charset="0"/>
              </a:rPr>
              <a:t>applications</a:t>
            </a:r>
            <a:endParaRPr lang="en-IN" sz="1800" dirty="0" smtClean="0">
              <a:solidFill>
                <a:schemeClr val="accent6">
                  <a:lumMod val="75000"/>
                </a:schemeClr>
              </a:solidFill>
              <a:latin typeface="Calibri" pitchFamily="34" charset="0"/>
            </a:endParaRPr>
          </a:p>
          <a:p>
            <a:pPr marL="342900" lvl="1" indent="-342900">
              <a:buChar char="•"/>
            </a:pPr>
            <a:r>
              <a:rPr lang="en-IN" sz="1800" dirty="0" smtClean="0">
                <a:solidFill>
                  <a:schemeClr val="accent6">
                    <a:lumMod val="75000"/>
                  </a:schemeClr>
                </a:solidFill>
                <a:latin typeface="Calibri" pitchFamily="34" charset="0"/>
                <a:ea typeface="+mn-ea"/>
                <a:cs typeface="+mn-cs"/>
              </a:rPr>
              <a:t>With growing incidences of cancer, autoimmune </a:t>
            </a:r>
            <a:r>
              <a:rPr lang="en-IN" sz="1800" dirty="0" smtClean="0">
                <a:solidFill>
                  <a:schemeClr val="accent6">
                    <a:lumMod val="75000"/>
                  </a:schemeClr>
                </a:solidFill>
                <a:latin typeface="Calibri" pitchFamily="34" charset="0"/>
                <a:ea typeface="+mn-ea"/>
                <a:cs typeface="+mn-cs"/>
              </a:rPr>
              <a:t>disorders </a:t>
            </a:r>
            <a:r>
              <a:rPr lang="en-IN" sz="1800" dirty="0" smtClean="0">
                <a:solidFill>
                  <a:schemeClr val="accent6">
                    <a:lumMod val="75000"/>
                  </a:schemeClr>
                </a:solidFill>
                <a:latin typeface="Calibri" pitchFamily="34" charset="0"/>
                <a:ea typeface="+mn-ea"/>
                <a:cs typeface="+mn-cs"/>
              </a:rPr>
              <a:t>and infectious </a:t>
            </a:r>
            <a:r>
              <a:rPr lang="en-IN" sz="1800" dirty="0" smtClean="0">
                <a:solidFill>
                  <a:schemeClr val="accent6">
                    <a:lumMod val="75000"/>
                  </a:schemeClr>
                </a:solidFill>
                <a:latin typeface="Calibri" pitchFamily="34" charset="0"/>
                <a:ea typeface="+mn-ea"/>
                <a:cs typeface="+mn-cs"/>
              </a:rPr>
              <a:t>diseases, </a:t>
            </a:r>
            <a:r>
              <a:rPr lang="en-IN" sz="1800" dirty="0" smtClean="0">
                <a:solidFill>
                  <a:schemeClr val="accent6">
                    <a:lumMod val="75000"/>
                  </a:schemeClr>
                </a:solidFill>
                <a:latin typeface="Calibri" pitchFamily="34" charset="0"/>
                <a:ea typeface="+mn-ea"/>
                <a:cs typeface="+mn-cs"/>
              </a:rPr>
              <a:t>spurt of new opportunities for growth of the market is expected by the end of this </a:t>
            </a:r>
            <a:r>
              <a:rPr lang="en-IN" sz="1800" dirty="0" smtClean="0">
                <a:solidFill>
                  <a:schemeClr val="accent6">
                    <a:lumMod val="75000"/>
                  </a:schemeClr>
                </a:solidFill>
                <a:latin typeface="Calibri" pitchFamily="34" charset="0"/>
                <a:ea typeface="+mn-ea"/>
                <a:cs typeface="+mn-cs"/>
              </a:rPr>
              <a:t>decade</a:t>
            </a:r>
            <a:endParaRPr lang="en-IN" sz="1800" dirty="0" smtClean="0">
              <a:solidFill>
                <a:schemeClr val="accent6">
                  <a:lumMod val="75000"/>
                </a:schemeClr>
              </a:solidFill>
              <a:latin typeface="Calibri" pitchFamily="34" charset="0"/>
              <a:ea typeface="+mn-ea"/>
              <a:cs typeface="+mn-cs"/>
            </a:endParaRPr>
          </a:p>
          <a:p>
            <a:pPr marL="342900" lvl="1" indent="-342900">
              <a:buChar char="•"/>
            </a:pPr>
            <a:r>
              <a:rPr lang="en-IN" sz="1800" dirty="0" smtClean="0">
                <a:solidFill>
                  <a:schemeClr val="accent6">
                    <a:lumMod val="75000"/>
                  </a:schemeClr>
                </a:solidFill>
                <a:latin typeface="Calibri" pitchFamily="34" charset="0"/>
                <a:ea typeface="+mn-ea"/>
                <a:cs typeface="+mn-cs"/>
              </a:rPr>
              <a:t>Factors </a:t>
            </a:r>
            <a:r>
              <a:rPr lang="en-IN" sz="1800" dirty="0" smtClean="0">
                <a:solidFill>
                  <a:schemeClr val="accent6">
                    <a:lumMod val="75000"/>
                  </a:schemeClr>
                </a:solidFill>
                <a:latin typeface="Calibri" pitchFamily="34" charset="0"/>
                <a:ea typeface="+mn-ea"/>
                <a:cs typeface="+mn-cs"/>
              </a:rPr>
              <a:t>that restrain </a:t>
            </a:r>
            <a:r>
              <a:rPr lang="en-IN" sz="1800" dirty="0" smtClean="0">
                <a:solidFill>
                  <a:schemeClr val="accent6">
                    <a:lumMod val="75000"/>
                  </a:schemeClr>
                </a:solidFill>
                <a:latin typeface="Calibri" pitchFamily="34" charset="0"/>
                <a:ea typeface="+mn-ea"/>
                <a:cs typeface="+mn-cs"/>
              </a:rPr>
              <a:t>new biologics development</a:t>
            </a:r>
          </a:p>
          <a:p>
            <a:pPr marL="742950" lvl="2" indent="-342900"/>
            <a:r>
              <a:rPr lang="en-IN" sz="1600" dirty="0" smtClean="0">
                <a:solidFill>
                  <a:schemeClr val="accent6">
                    <a:lumMod val="75000"/>
                  </a:schemeClr>
                </a:solidFill>
              </a:rPr>
              <a:t>development </a:t>
            </a:r>
            <a:r>
              <a:rPr lang="en-IN" sz="1600" dirty="0" smtClean="0">
                <a:solidFill>
                  <a:schemeClr val="accent6">
                    <a:lumMod val="75000"/>
                  </a:schemeClr>
                </a:solidFill>
              </a:rPr>
              <a:t>costs</a:t>
            </a:r>
            <a:endParaRPr lang="en-IN" sz="1600" dirty="0" smtClean="0">
              <a:solidFill>
                <a:schemeClr val="accent6">
                  <a:lumMod val="75000"/>
                </a:schemeClr>
              </a:solidFill>
            </a:endParaRPr>
          </a:p>
          <a:p>
            <a:pPr marL="742950" lvl="2" indent="-342900"/>
            <a:r>
              <a:rPr lang="en-IN" sz="1600" dirty="0" smtClean="0">
                <a:solidFill>
                  <a:schemeClr val="accent6">
                    <a:lumMod val="75000"/>
                  </a:schemeClr>
                </a:solidFill>
              </a:rPr>
              <a:t>stringent regulatory </a:t>
            </a:r>
            <a:r>
              <a:rPr lang="en-IN" sz="1600" dirty="0" smtClean="0">
                <a:solidFill>
                  <a:schemeClr val="accent6">
                    <a:lumMod val="75000"/>
                  </a:schemeClr>
                </a:solidFill>
              </a:rPr>
              <a:t>issues </a:t>
            </a:r>
            <a:endParaRPr lang="en-IN" sz="1600" dirty="0" smtClean="0">
              <a:solidFill>
                <a:schemeClr val="accent6">
                  <a:lumMod val="75000"/>
                </a:schemeClr>
              </a:solidFill>
            </a:endParaRPr>
          </a:p>
          <a:p>
            <a:pPr marL="742950" lvl="2" indent="-342900"/>
            <a:r>
              <a:rPr lang="en-IN" sz="1600" dirty="0" smtClean="0">
                <a:solidFill>
                  <a:schemeClr val="accent6">
                    <a:lumMod val="75000"/>
                  </a:schemeClr>
                </a:solidFill>
              </a:rPr>
              <a:t>risk of </a:t>
            </a:r>
            <a:r>
              <a:rPr lang="en-IN" sz="1600" dirty="0" smtClean="0">
                <a:solidFill>
                  <a:schemeClr val="accent6">
                    <a:lumMod val="75000"/>
                  </a:schemeClr>
                </a:solidFill>
              </a:rPr>
              <a:t>failure</a:t>
            </a:r>
            <a:endParaRPr lang="en-IN" sz="1800" dirty="0"/>
          </a:p>
        </p:txBody>
      </p:sp>
      <p:sp>
        <p:nvSpPr>
          <p:cNvPr id="4" name="Footer Placeholder 3"/>
          <p:cNvSpPr>
            <a:spLocks noGrp="1"/>
          </p:cNvSpPr>
          <p:nvPr>
            <p:ph type="ftr" sz="quarter" idx="11"/>
          </p:nvPr>
        </p:nvSpPr>
        <p:spPr/>
        <p:txBody>
          <a:bodyPr/>
          <a:lstStyle/>
          <a:p>
            <a:r>
              <a:rPr lang="en-IN" smtClean="0"/>
              <a:t>www.polyclonebio.com</a:t>
            </a:r>
            <a:endParaRPr lang="en-IN"/>
          </a:p>
        </p:txBody>
      </p:sp>
      <p:sp>
        <p:nvSpPr>
          <p:cNvPr id="5" name="Slide Number Placeholder 4"/>
          <p:cNvSpPr>
            <a:spLocks noGrp="1"/>
          </p:cNvSpPr>
          <p:nvPr>
            <p:ph type="sldNum" sz="quarter" idx="12"/>
          </p:nvPr>
        </p:nvSpPr>
        <p:spPr/>
        <p:txBody>
          <a:bodyPr/>
          <a:lstStyle/>
          <a:p>
            <a:fld id="{6432EFA3-2443-41FA-8CE0-871DEF8E2D62}" type="slidenum">
              <a:rPr lang="en-IN" smtClean="0"/>
              <a:pPr/>
              <a:t>12</a:t>
            </a:fld>
            <a:endParaRPr lang="en-IN"/>
          </a:p>
        </p:txBody>
      </p:sp>
      <p:sp>
        <p:nvSpPr>
          <p:cNvPr id="7" name="Title 1"/>
          <p:cNvSpPr txBox="1">
            <a:spLocks/>
          </p:cNvSpPr>
          <p:nvPr/>
        </p:nvSpPr>
        <p:spPr bwMode="auto">
          <a:xfrm>
            <a:off x="914400" y="1524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bg1"/>
                </a:solidFill>
                <a:effectLst/>
                <a:uLnTx/>
                <a:uFillTx/>
                <a:latin typeface="+mj-lt"/>
                <a:ea typeface="+mj-ea"/>
                <a:cs typeface="+mj-cs"/>
              </a:rPr>
              <a:t>Protein engineering and biopharmaceutical market    </a:t>
            </a:r>
            <a:endParaRPr kumimoji="0" lang="en-IN" sz="2800" b="1" i="0" u="none" strike="noStrike" kern="0" cap="none" spc="0" normalizeH="0" baseline="0" noProof="0" dirty="0">
              <a:ln>
                <a:noFill/>
              </a:ln>
              <a:solidFill>
                <a:schemeClr val="bg1"/>
              </a:solidFill>
              <a:effectLst/>
              <a:uLnTx/>
              <a:uFillTx/>
              <a:latin typeface="+mj-lt"/>
              <a:ea typeface="+mj-ea"/>
              <a:cs typeface="+mj-cs"/>
            </a:endParaRPr>
          </a:p>
        </p:txBody>
      </p:sp>
      <p:sp>
        <p:nvSpPr>
          <p:cNvPr id="8" name="Rectangle 7"/>
          <p:cNvSpPr/>
          <p:nvPr/>
        </p:nvSpPr>
        <p:spPr>
          <a:xfrm>
            <a:off x="4283968" y="4869160"/>
            <a:ext cx="4572000" cy="1169551"/>
          </a:xfrm>
          <a:prstGeom prst="rect">
            <a:avLst/>
          </a:prstGeom>
        </p:spPr>
        <p:txBody>
          <a:bodyPr>
            <a:spAutoFit/>
          </a:bodyPr>
          <a:lstStyle/>
          <a:p>
            <a:pPr marL="0" lvl="1" indent="457200">
              <a:buNone/>
            </a:pPr>
            <a:r>
              <a:rPr lang="en-US" sz="1400" b="1" dirty="0" smtClean="0">
                <a:solidFill>
                  <a:schemeClr val="accent6">
                    <a:lumMod val="75000"/>
                  </a:schemeClr>
                </a:solidFill>
              </a:rPr>
              <a:t>Examples </a:t>
            </a:r>
            <a:endParaRPr lang="en-US" sz="1400" b="1" i="1" dirty="0" smtClean="0">
              <a:solidFill>
                <a:schemeClr val="accent6">
                  <a:lumMod val="75000"/>
                </a:schemeClr>
              </a:solidFill>
            </a:endParaRPr>
          </a:p>
          <a:p>
            <a:pPr marL="441325" lvl="1" indent="-258763">
              <a:buFont typeface="Wingdings" pitchFamily="2" charset="2"/>
              <a:buChar char="Ø"/>
            </a:pPr>
            <a:r>
              <a:rPr lang="en-IN" sz="1400" b="1" i="1" dirty="0" smtClean="0">
                <a:solidFill>
                  <a:schemeClr val="accent6">
                    <a:lumMod val="75000"/>
                  </a:schemeClr>
                </a:solidFill>
              </a:rPr>
              <a:t>Sequence modification ,</a:t>
            </a:r>
            <a:r>
              <a:rPr lang="en-IN" sz="1400" b="1" i="1" dirty="0" err="1" smtClean="0">
                <a:solidFill>
                  <a:schemeClr val="accent6">
                    <a:lumMod val="75000"/>
                  </a:schemeClr>
                </a:solidFill>
              </a:rPr>
              <a:t>Glycosylation</a:t>
            </a:r>
            <a:r>
              <a:rPr lang="en-IN" sz="1400" b="1" i="1" dirty="0" smtClean="0">
                <a:solidFill>
                  <a:schemeClr val="accent6">
                    <a:lumMod val="75000"/>
                  </a:schemeClr>
                </a:solidFill>
              </a:rPr>
              <a:t>, </a:t>
            </a:r>
            <a:r>
              <a:rPr lang="en-IN" sz="1400" b="1" i="1" dirty="0" err="1" smtClean="0">
                <a:solidFill>
                  <a:schemeClr val="accent6">
                    <a:lumMod val="75000"/>
                  </a:schemeClr>
                </a:solidFill>
              </a:rPr>
              <a:t>Pegylation</a:t>
            </a:r>
            <a:endParaRPr lang="en-IN" sz="1400" b="1" i="1" dirty="0" smtClean="0">
              <a:solidFill>
                <a:schemeClr val="accent6">
                  <a:lumMod val="75000"/>
                </a:schemeClr>
              </a:solidFill>
            </a:endParaRPr>
          </a:p>
          <a:p>
            <a:pPr marL="441325" lvl="1" indent="-258763">
              <a:buFont typeface="Wingdings" pitchFamily="2" charset="2"/>
              <a:buChar char="Ø"/>
            </a:pPr>
            <a:r>
              <a:rPr lang="en-IN" sz="1400" b="1" i="1" dirty="0" smtClean="0">
                <a:solidFill>
                  <a:schemeClr val="accent6">
                    <a:lumMod val="75000"/>
                  </a:schemeClr>
                </a:solidFill>
              </a:rPr>
              <a:t>Interferon alpha(increased efficacy) , interleukin-2 (stable in solution)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that can be addressed</a:t>
            </a:r>
            <a:endParaRPr lang="en-IN" dirty="0"/>
          </a:p>
        </p:txBody>
      </p:sp>
      <p:sp>
        <p:nvSpPr>
          <p:cNvPr id="3" name="Content Placeholder 2"/>
          <p:cNvSpPr>
            <a:spLocks noGrp="1"/>
          </p:cNvSpPr>
          <p:nvPr>
            <p:ph idx="1"/>
          </p:nvPr>
        </p:nvSpPr>
        <p:spPr>
          <a:xfrm>
            <a:off x="685800" y="1981200"/>
            <a:ext cx="7772400" cy="3175992"/>
          </a:xfrm>
        </p:spPr>
        <p:txBody>
          <a:bodyPr/>
          <a:lstStyle/>
          <a:p>
            <a:r>
              <a:rPr lang="en-IN" sz="2800" dirty="0" smtClean="0">
                <a:solidFill>
                  <a:schemeClr val="accent6">
                    <a:lumMod val="75000"/>
                  </a:schemeClr>
                </a:solidFill>
              </a:rPr>
              <a:t>Increase half </a:t>
            </a:r>
            <a:r>
              <a:rPr lang="en-IN" sz="2800" dirty="0" smtClean="0">
                <a:solidFill>
                  <a:schemeClr val="accent6">
                    <a:lumMod val="75000"/>
                  </a:schemeClr>
                </a:solidFill>
              </a:rPr>
              <a:t>life</a:t>
            </a:r>
          </a:p>
          <a:p>
            <a:r>
              <a:rPr lang="en-IN" sz="2800" dirty="0" smtClean="0">
                <a:solidFill>
                  <a:schemeClr val="accent6">
                    <a:lumMod val="75000"/>
                  </a:schemeClr>
                </a:solidFill>
              </a:rPr>
              <a:t>Decrease </a:t>
            </a:r>
            <a:r>
              <a:rPr lang="en-IN" sz="2800" dirty="0" smtClean="0">
                <a:solidFill>
                  <a:schemeClr val="accent6">
                    <a:lumMod val="75000"/>
                  </a:schemeClr>
                </a:solidFill>
              </a:rPr>
              <a:t>immunogenicity </a:t>
            </a:r>
          </a:p>
          <a:p>
            <a:r>
              <a:rPr lang="en-IN" sz="2800" dirty="0" smtClean="0">
                <a:solidFill>
                  <a:schemeClr val="accent6">
                    <a:lumMod val="75000"/>
                  </a:schemeClr>
                </a:solidFill>
              </a:rPr>
              <a:t>Increase </a:t>
            </a:r>
            <a:r>
              <a:rPr lang="en-IN" sz="2800" dirty="0" smtClean="0">
                <a:solidFill>
                  <a:schemeClr val="accent6">
                    <a:lumMod val="75000"/>
                  </a:schemeClr>
                </a:solidFill>
              </a:rPr>
              <a:t>protease resistance </a:t>
            </a:r>
          </a:p>
          <a:p>
            <a:r>
              <a:rPr lang="en-IN" sz="2800" dirty="0" smtClean="0">
                <a:solidFill>
                  <a:schemeClr val="accent6">
                    <a:lumMod val="75000"/>
                  </a:schemeClr>
                </a:solidFill>
              </a:rPr>
              <a:t>Increase </a:t>
            </a:r>
            <a:r>
              <a:rPr lang="en-IN" sz="2800" dirty="0" smtClean="0">
                <a:solidFill>
                  <a:schemeClr val="accent6">
                    <a:lumMod val="75000"/>
                  </a:schemeClr>
                </a:solidFill>
              </a:rPr>
              <a:t>solubility &amp; stability</a:t>
            </a:r>
          </a:p>
          <a:p>
            <a:r>
              <a:rPr lang="en-US" sz="2800" dirty="0" smtClean="0">
                <a:solidFill>
                  <a:schemeClr val="accent6">
                    <a:lumMod val="75000"/>
                  </a:schemeClr>
                </a:solidFill>
              </a:rPr>
              <a:t>Increase catalytic activity of therapeutic </a:t>
            </a:r>
            <a:r>
              <a:rPr lang="en-US" sz="2800" dirty="0" smtClean="0">
                <a:solidFill>
                  <a:schemeClr val="accent6">
                    <a:lumMod val="75000"/>
                  </a:schemeClr>
                </a:solidFill>
              </a:rPr>
              <a:t>enzymes</a:t>
            </a:r>
          </a:p>
        </p:txBody>
      </p:sp>
      <p:sp>
        <p:nvSpPr>
          <p:cNvPr id="4" name="Footer Placeholder 3"/>
          <p:cNvSpPr>
            <a:spLocks noGrp="1"/>
          </p:cNvSpPr>
          <p:nvPr>
            <p:ph type="ftr" sz="quarter" idx="11"/>
          </p:nvPr>
        </p:nvSpPr>
        <p:spPr/>
        <p:txBody>
          <a:bodyPr/>
          <a:lstStyle/>
          <a:p>
            <a:r>
              <a:rPr lang="en-IN" smtClean="0"/>
              <a:t>www.polyclonebio.com</a:t>
            </a:r>
            <a:endParaRPr lang="en-IN"/>
          </a:p>
        </p:txBody>
      </p:sp>
      <p:sp>
        <p:nvSpPr>
          <p:cNvPr id="5" name="Slide Number Placeholder 4"/>
          <p:cNvSpPr>
            <a:spLocks noGrp="1"/>
          </p:cNvSpPr>
          <p:nvPr>
            <p:ph type="sldNum" sz="quarter" idx="12"/>
          </p:nvPr>
        </p:nvSpPr>
        <p:spPr/>
        <p:txBody>
          <a:bodyPr/>
          <a:lstStyle/>
          <a:p>
            <a:fld id="{6432EFA3-2443-41FA-8CE0-871DEF8E2D62}" type="slidenum">
              <a:rPr lang="en-IN" smtClean="0"/>
              <a:pPr/>
              <a:t>13</a:t>
            </a:fld>
            <a:endParaRPr lang="en-IN"/>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from sponsor</a:t>
            </a:r>
            <a:endParaRPr lang="en-IN" dirty="0"/>
          </a:p>
        </p:txBody>
      </p:sp>
      <p:sp>
        <p:nvSpPr>
          <p:cNvPr id="3" name="Content Placeholder 2"/>
          <p:cNvSpPr>
            <a:spLocks noGrp="1"/>
          </p:cNvSpPr>
          <p:nvPr>
            <p:ph sz="half" idx="1"/>
          </p:nvPr>
        </p:nvSpPr>
        <p:spPr>
          <a:xfrm>
            <a:off x="900114" y="1428736"/>
            <a:ext cx="7600976" cy="4714908"/>
          </a:xfrm>
        </p:spPr>
        <p:txBody>
          <a:bodyPr/>
          <a:lstStyle/>
          <a:p>
            <a:pPr>
              <a:lnSpc>
                <a:spcPct val="150000"/>
              </a:lnSpc>
              <a:buFont typeface="Wingdings" pitchFamily="2" charset="2"/>
              <a:buChar char="ü"/>
            </a:pPr>
            <a:r>
              <a:rPr lang="en-US" sz="2000" dirty="0" smtClean="0">
                <a:latin typeface="Calibri" pitchFamily="34" charset="0"/>
                <a:cs typeface="Calibri" pitchFamily="34" charset="0"/>
              </a:rPr>
              <a:t>Clearly define the objectives of the study</a:t>
            </a:r>
          </a:p>
          <a:p>
            <a:pPr>
              <a:lnSpc>
                <a:spcPct val="150000"/>
              </a:lnSpc>
              <a:buFont typeface="Wingdings" pitchFamily="2" charset="2"/>
              <a:buChar char="ü"/>
            </a:pPr>
            <a:r>
              <a:rPr lang="en-US" sz="2000" dirty="0" smtClean="0">
                <a:latin typeface="Calibri" pitchFamily="34" charset="0"/>
                <a:cs typeface="Calibri" pitchFamily="34" charset="0"/>
              </a:rPr>
              <a:t>3D structure of the enzyme of interest</a:t>
            </a:r>
          </a:p>
          <a:p>
            <a:pPr>
              <a:lnSpc>
                <a:spcPct val="150000"/>
              </a:lnSpc>
              <a:buFont typeface="Wingdings" pitchFamily="2" charset="2"/>
              <a:buChar char="ü"/>
            </a:pPr>
            <a:r>
              <a:rPr lang="en-US" sz="2000" dirty="0" smtClean="0">
                <a:latin typeface="Calibri" pitchFamily="34" charset="0"/>
                <a:cs typeface="Calibri" pitchFamily="34" charset="0"/>
              </a:rPr>
              <a:t>Mode of binding and kinetic properties of the enzyme-substrate reaction</a:t>
            </a:r>
          </a:p>
          <a:p>
            <a:pPr>
              <a:lnSpc>
                <a:spcPct val="150000"/>
              </a:lnSpc>
              <a:buFont typeface="Wingdings" pitchFamily="2" charset="2"/>
              <a:buChar char="ü"/>
            </a:pPr>
            <a:r>
              <a:rPr lang="en-US" sz="2000" dirty="0" smtClean="0">
                <a:latin typeface="Calibri" pitchFamily="34" charset="0"/>
                <a:cs typeface="Calibri" pitchFamily="34" charset="0"/>
              </a:rPr>
              <a:t>Structure of enzyme-substrate complex</a:t>
            </a:r>
          </a:p>
          <a:p>
            <a:pPr>
              <a:lnSpc>
                <a:spcPct val="150000"/>
              </a:lnSpc>
              <a:buFont typeface="Wingdings" pitchFamily="2" charset="2"/>
              <a:buChar char="ü"/>
            </a:pPr>
            <a:r>
              <a:rPr lang="en-US" sz="2000" dirty="0" smtClean="0">
                <a:latin typeface="Calibri" pitchFamily="34" charset="0"/>
                <a:cs typeface="Calibri" pitchFamily="34" charset="0"/>
              </a:rPr>
              <a:t>Reported structure of enzyme </a:t>
            </a:r>
            <a:r>
              <a:rPr lang="en-US" sz="2000" dirty="0" err="1" smtClean="0">
                <a:latin typeface="Calibri" pitchFamily="34" charset="0"/>
                <a:cs typeface="Calibri" pitchFamily="34" charset="0"/>
              </a:rPr>
              <a:t>complexed</a:t>
            </a:r>
            <a:r>
              <a:rPr lang="en-US" sz="2000" dirty="0" smtClean="0">
                <a:latin typeface="Calibri" pitchFamily="34" charset="0"/>
                <a:cs typeface="Calibri" pitchFamily="34" charset="0"/>
              </a:rPr>
              <a:t> with other active substrates OR inhibitor/s</a:t>
            </a:r>
          </a:p>
          <a:p>
            <a:pPr>
              <a:lnSpc>
                <a:spcPct val="150000"/>
              </a:lnSpc>
              <a:buFont typeface="Wingdings" pitchFamily="2" charset="2"/>
              <a:buChar char="ü"/>
            </a:pPr>
            <a:r>
              <a:rPr lang="en-US" sz="2000" dirty="0" smtClean="0">
                <a:latin typeface="Calibri" pitchFamily="34" charset="0"/>
                <a:cs typeface="Calibri" pitchFamily="34" charset="0"/>
              </a:rPr>
              <a:t>Specify process conditions of the reaction</a:t>
            </a:r>
          </a:p>
          <a:p>
            <a:pPr>
              <a:lnSpc>
                <a:spcPct val="150000"/>
              </a:lnSpc>
              <a:buFont typeface="Wingdings" pitchFamily="2" charset="2"/>
              <a:buChar char="ü"/>
            </a:pPr>
            <a:r>
              <a:rPr lang="en-US" sz="2000" dirty="0" smtClean="0">
                <a:latin typeface="Calibri" pitchFamily="34" charset="0"/>
                <a:cs typeface="Calibri" pitchFamily="34" charset="0"/>
              </a:rPr>
              <a:t>Available literature study</a:t>
            </a:r>
            <a:endParaRPr lang="en-IN" sz="2000" dirty="0">
              <a:latin typeface="Calibri" pitchFamily="34" charset="0"/>
              <a:cs typeface="Calibri" pitchFamily="34" charset="0"/>
            </a:endParaRPr>
          </a:p>
        </p:txBody>
      </p:sp>
      <p:sp>
        <p:nvSpPr>
          <p:cNvPr id="5" name="Footer Placeholder 4"/>
          <p:cNvSpPr>
            <a:spLocks noGrp="1"/>
          </p:cNvSpPr>
          <p:nvPr>
            <p:ph type="ftr" sz="quarter" idx="11"/>
          </p:nvPr>
        </p:nvSpPr>
        <p:spPr/>
        <p:txBody>
          <a:bodyPr/>
          <a:lstStyle/>
          <a:p>
            <a:r>
              <a:rPr lang="en-IN" dirty="0" smtClean="0"/>
              <a:t>www.polyclonebio.com</a:t>
            </a:r>
            <a:endParaRPr lang="en-IN" dirty="0"/>
          </a:p>
        </p:txBody>
      </p:sp>
      <p:sp>
        <p:nvSpPr>
          <p:cNvPr id="4" name="Slide Number Placeholder 3"/>
          <p:cNvSpPr>
            <a:spLocks noGrp="1"/>
          </p:cNvSpPr>
          <p:nvPr>
            <p:ph type="sldNum" sz="quarter" idx="12"/>
          </p:nvPr>
        </p:nvSpPr>
        <p:spPr/>
        <p:txBody>
          <a:bodyPr/>
          <a:lstStyle/>
          <a:p>
            <a:fld id="{6432EFA3-2443-41FA-8CE0-871DEF8E2D62}" type="slidenum">
              <a:rPr lang="en-IN" smtClean="0"/>
              <a:pPr/>
              <a:t>14</a:t>
            </a:fld>
            <a:endParaRPr lang="en-IN"/>
          </a:p>
        </p:txBody>
      </p:sp>
      <p:sp>
        <p:nvSpPr>
          <p:cNvPr id="8"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ctrTitle"/>
          </p:nvPr>
        </p:nvSpPr>
        <p:spPr>
          <a:xfrm>
            <a:off x="4605366" y="2000240"/>
            <a:ext cx="4038600" cy="1143000"/>
          </a:xfrm>
        </p:spPr>
        <p:txBody>
          <a:bodyPr/>
          <a:lstStyle/>
          <a:p>
            <a:pPr eaLnBrk="1" hangingPunct="1"/>
            <a:r>
              <a:rPr lang="en-US" dirty="0" smtClean="0"/>
              <a:t>Thank You !</a:t>
            </a:r>
            <a:br>
              <a:rPr lang="en-US" dirty="0" smtClean="0"/>
            </a:br>
            <a:r>
              <a:rPr lang="en-US" dirty="0" smtClean="0"/>
              <a:t/>
            </a:r>
            <a:br>
              <a:rPr lang="en-US" dirty="0" smtClean="0"/>
            </a:br>
            <a:r>
              <a:rPr lang="en-US" sz="1800" dirty="0" smtClean="0"/>
              <a:t>info@polyclonebio.com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Enzymatic preparation of Drugs</a:t>
            </a:r>
            <a:endParaRPr lang="en-IN" dirty="0"/>
          </a:p>
        </p:txBody>
      </p:sp>
      <p:sp>
        <p:nvSpPr>
          <p:cNvPr id="3" name="Content Placeholder 2"/>
          <p:cNvSpPr>
            <a:spLocks noGrp="1"/>
          </p:cNvSpPr>
          <p:nvPr>
            <p:ph idx="1"/>
          </p:nvPr>
        </p:nvSpPr>
        <p:spPr>
          <a:xfrm>
            <a:off x="5572100" y="2500306"/>
            <a:ext cx="3571900" cy="357190"/>
          </a:xfrm>
        </p:spPr>
        <p:txBody>
          <a:bodyPr/>
          <a:lstStyle/>
          <a:p>
            <a:r>
              <a:rPr lang="en-US" sz="1800" dirty="0" smtClean="0"/>
              <a:t>Cholesterol lowering agent</a:t>
            </a:r>
            <a:endParaRPr lang="en-IN" sz="1800" dirty="0" smtClean="0"/>
          </a:p>
          <a:p>
            <a:endParaRPr lang="en-IN" sz="1800" dirty="0" smtClean="0"/>
          </a:p>
          <a:p>
            <a:endParaRPr lang="en-IN" sz="1800" dirty="0"/>
          </a:p>
        </p:txBody>
      </p:sp>
      <p:sp>
        <p:nvSpPr>
          <p:cNvPr id="4" name="Footer Placeholder 3"/>
          <p:cNvSpPr>
            <a:spLocks noGrp="1"/>
          </p:cNvSpPr>
          <p:nvPr>
            <p:ph type="ftr" sz="quarter" idx="11"/>
          </p:nvPr>
        </p:nvSpPr>
        <p:spPr/>
        <p:txBody>
          <a:bodyPr/>
          <a:lstStyle/>
          <a:p>
            <a:r>
              <a:rPr lang="en-IN" smtClean="0"/>
              <a:t>www.polyclonebio.com</a:t>
            </a:r>
            <a:endParaRPr lang="en-IN"/>
          </a:p>
        </p:txBody>
      </p:sp>
      <p:sp>
        <p:nvSpPr>
          <p:cNvPr id="5" name="Slide Number Placeholder 4"/>
          <p:cNvSpPr>
            <a:spLocks noGrp="1"/>
          </p:cNvSpPr>
          <p:nvPr>
            <p:ph type="sldNum" sz="quarter" idx="12"/>
          </p:nvPr>
        </p:nvSpPr>
        <p:spPr/>
        <p:txBody>
          <a:bodyPr/>
          <a:lstStyle/>
          <a:p>
            <a:fld id="{6432EFA3-2443-41FA-8CE0-871DEF8E2D62}" type="slidenum">
              <a:rPr lang="en-IN" smtClean="0"/>
              <a:pPr/>
              <a:t>16</a:t>
            </a:fld>
            <a:endParaRPr lang="en-IN"/>
          </a:p>
        </p:txBody>
      </p:sp>
      <p:pic>
        <p:nvPicPr>
          <p:cNvPr id="1026" name="Picture 2"/>
          <p:cNvPicPr>
            <a:picLocks noChangeAspect="1" noChangeArrowheads="1"/>
          </p:cNvPicPr>
          <p:nvPr/>
        </p:nvPicPr>
        <p:blipFill>
          <a:blip r:embed="rId2" cstate="print"/>
          <a:srcRect/>
          <a:stretch>
            <a:fillRect/>
          </a:stretch>
        </p:blipFill>
        <p:spPr bwMode="auto">
          <a:xfrm>
            <a:off x="1142976" y="1285860"/>
            <a:ext cx="2171700" cy="1457325"/>
          </a:xfrm>
          <a:prstGeom prst="rect">
            <a:avLst/>
          </a:prstGeom>
          <a:noFill/>
          <a:ln w="9525">
            <a:noFill/>
            <a:miter lim="800000"/>
            <a:headEnd/>
            <a:tailEnd/>
          </a:ln>
          <a:effectLst/>
        </p:spPr>
      </p:pic>
      <p:sp>
        <p:nvSpPr>
          <p:cNvPr id="9" name="Content Placeholder 2"/>
          <p:cNvSpPr txBox="1">
            <a:spLocks/>
          </p:cNvSpPr>
          <p:nvPr/>
        </p:nvSpPr>
        <p:spPr bwMode="auto">
          <a:xfrm>
            <a:off x="571472" y="2714620"/>
            <a:ext cx="3571900" cy="49054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en-IN" kern="0" dirty="0" err="1" smtClean="0"/>
              <a:t>A</a:t>
            </a:r>
            <a:r>
              <a:rPr kumimoji="0" lang="en-IN" sz="1800" b="0" i="0" u="none" strike="noStrike" kern="0" cap="none" spc="0" normalizeH="0" baseline="0" noProof="0" dirty="0" err="1" smtClean="0">
                <a:ln>
                  <a:noFill/>
                </a:ln>
                <a:solidFill>
                  <a:schemeClr val="tx1"/>
                </a:solidFill>
                <a:effectLst/>
                <a:uLnTx/>
                <a:uFillTx/>
                <a:latin typeface="+mn-lt"/>
                <a:ea typeface="+mn-ea"/>
                <a:cs typeface="+mn-cs"/>
              </a:rPr>
              <a:t>ntianxiety</a:t>
            </a:r>
            <a:r>
              <a:rPr kumimoji="0" lang="en-IN" sz="1800" b="0" i="0" u="none" strike="noStrike" kern="0" cap="none" spc="0" normalizeH="0" baseline="0" noProof="0" dirty="0" smtClean="0">
                <a:ln>
                  <a:noFill/>
                </a:ln>
                <a:solidFill>
                  <a:schemeClr val="tx1"/>
                </a:solidFill>
                <a:effectLst/>
                <a:uLnTx/>
                <a:uFillTx/>
                <a:latin typeface="+mn-lt"/>
                <a:ea typeface="+mn-ea"/>
                <a:cs typeface="+mn-cs"/>
              </a:rPr>
              <a:t> drug :Reductase</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IN" sz="18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IN" sz="1800" b="0" i="0" u="none" strike="noStrike" kern="0" cap="none" spc="0" normalizeH="0" baseline="0" noProof="0" dirty="0">
              <a:ln>
                <a:noFill/>
              </a:ln>
              <a:solidFill>
                <a:schemeClr val="tx1"/>
              </a:solidFill>
              <a:effectLst/>
              <a:uLnTx/>
              <a:uFillTx/>
              <a:latin typeface="+mn-lt"/>
              <a:ea typeface="+mn-ea"/>
              <a:cs typeface="+mn-cs"/>
            </a:endParaRPr>
          </a:p>
        </p:txBody>
      </p:sp>
      <p:pic>
        <p:nvPicPr>
          <p:cNvPr id="1029" name="Picture 5"/>
          <p:cNvPicPr>
            <a:picLocks noChangeAspect="1" noChangeArrowheads="1"/>
          </p:cNvPicPr>
          <p:nvPr/>
        </p:nvPicPr>
        <p:blipFill>
          <a:blip r:embed="rId3" cstate="print"/>
          <a:srcRect/>
          <a:stretch>
            <a:fillRect/>
          </a:stretch>
        </p:blipFill>
        <p:spPr bwMode="auto">
          <a:xfrm>
            <a:off x="5643570" y="1214422"/>
            <a:ext cx="1457322" cy="1295397"/>
          </a:xfrm>
          <a:prstGeom prst="rect">
            <a:avLst/>
          </a:prstGeom>
          <a:noFill/>
          <a:ln w="9525">
            <a:noFill/>
            <a:miter lim="800000"/>
            <a:headEnd/>
            <a:tailEnd/>
          </a:ln>
          <a:effectLst/>
        </p:spPr>
      </p:pic>
      <p:sp>
        <p:nvSpPr>
          <p:cNvPr id="11" name="TextBox 10"/>
          <p:cNvSpPr txBox="1"/>
          <p:nvPr/>
        </p:nvSpPr>
        <p:spPr>
          <a:xfrm>
            <a:off x="928662" y="5000636"/>
            <a:ext cx="2214578" cy="646331"/>
          </a:xfrm>
          <a:prstGeom prst="rect">
            <a:avLst/>
          </a:prstGeom>
          <a:noFill/>
        </p:spPr>
        <p:txBody>
          <a:bodyPr wrap="square" rtlCol="0">
            <a:spAutoFit/>
          </a:bodyPr>
          <a:lstStyle/>
          <a:p>
            <a:r>
              <a:rPr lang="en-US" dirty="0" smtClean="0"/>
              <a:t>Rhinovirus protease inhibitor</a:t>
            </a:r>
            <a:endParaRPr lang="en-IN" dirty="0"/>
          </a:p>
        </p:txBody>
      </p:sp>
      <p:pic>
        <p:nvPicPr>
          <p:cNvPr id="1030" name="Picture 6"/>
          <p:cNvPicPr>
            <a:picLocks noChangeAspect="1" noChangeArrowheads="1"/>
          </p:cNvPicPr>
          <p:nvPr/>
        </p:nvPicPr>
        <p:blipFill>
          <a:blip r:embed="rId4" cstate="print"/>
          <a:srcRect/>
          <a:stretch>
            <a:fillRect/>
          </a:stretch>
        </p:blipFill>
        <p:spPr bwMode="auto">
          <a:xfrm>
            <a:off x="357158" y="3429000"/>
            <a:ext cx="3476625" cy="1400175"/>
          </a:xfrm>
          <a:prstGeom prst="rect">
            <a:avLst/>
          </a:prstGeom>
          <a:noFill/>
          <a:ln w="9525">
            <a:noFill/>
            <a:miter lim="800000"/>
            <a:headEnd/>
            <a:tailEnd/>
          </a:ln>
          <a:effectLst/>
        </p:spPr>
      </p:pic>
      <p:pic>
        <p:nvPicPr>
          <p:cNvPr id="1031" name="Picture 7"/>
          <p:cNvPicPr>
            <a:picLocks noChangeAspect="1" noChangeArrowheads="1"/>
          </p:cNvPicPr>
          <p:nvPr/>
        </p:nvPicPr>
        <p:blipFill>
          <a:blip r:embed="rId5" cstate="print"/>
          <a:srcRect/>
          <a:stretch>
            <a:fillRect/>
          </a:stretch>
        </p:blipFill>
        <p:spPr bwMode="auto">
          <a:xfrm>
            <a:off x="5929322" y="3214686"/>
            <a:ext cx="2857519" cy="647407"/>
          </a:xfrm>
          <a:prstGeom prst="rect">
            <a:avLst/>
          </a:prstGeom>
          <a:noFill/>
          <a:ln w="9525">
            <a:noFill/>
            <a:miter lim="800000"/>
            <a:headEnd/>
            <a:tailEnd/>
          </a:ln>
          <a:effectLst/>
        </p:spPr>
      </p:pic>
      <p:sp>
        <p:nvSpPr>
          <p:cNvPr id="14" name="TextBox 13"/>
          <p:cNvSpPr txBox="1"/>
          <p:nvPr/>
        </p:nvSpPr>
        <p:spPr>
          <a:xfrm>
            <a:off x="6072198" y="4000504"/>
            <a:ext cx="2643206" cy="369332"/>
          </a:xfrm>
          <a:prstGeom prst="rect">
            <a:avLst/>
          </a:prstGeom>
          <a:noFill/>
        </p:spPr>
        <p:txBody>
          <a:bodyPr wrap="square" rtlCol="0">
            <a:spAutoFit/>
          </a:bodyPr>
          <a:lstStyle/>
          <a:p>
            <a:r>
              <a:rPr lang="en-US" dirty="0" smtClean="0"/>
              <a:t>Anti-Alzheimer’s drugs </a:t>
            </a:r>
            <a:endParaRPr lang="en-IN" dirty="0"/>
          </a:p>
        </p:txBody>
      </p:sp>
      <p:sp>
        <p:nvSpPr>
          <p:cNvPr id="16" name="Rectangle 15"/>
          <p:cNvSpPr/>
          <p:nvPr/>
        </p:nvSpPr>
        <p:spPr>
          <a:xfrm>
            <a:off x="4357686" y="4500570"/>
            <a:ext cx="4572000" cy="646331"/>
          </a:xfrm>
          <a:prstGeom prst="rect">
            <a:avLst/>
          </a:prstGeom>
        </p:spPr>
        <p:txBody>
          <a:bodyPr>
            <a:spAutoFit/>
          </a:bodyPr>
          <a:lstStyle/>
          <a:p>
            <a:r>
              <a:rPr lang="en-IN" i="1" dirty="0" smtClean="0"/>
              <a:t>Anticancer Drug: Enzymatic Preparation of (S)-2-Chloro-1-(3-Chlorophenyl)Ethanol </a:t>
            </a:r>
            <a:endParaRPr lang="en-IN" dirty="0"/>
          </a:p>
        </p:txBody>
      </p:sp>
      <p:sp>
        <p:nvSpPr>
          <p:cNvPr id="17" name="Rectangle 16"/>
          <p:cNvSpPr/>
          <p:nvPr/>
        </p:nvSpPr>
        <p:spPr>
          <a:xfrm>
            <a:off x="4357686" y="5357826"/>
            <a:ext cx="4572000" cy="646331"/>
          </a:xfrm>
          <a:prstGeom prst="rect">
            <a:avLst/>
          </a:prstGeom>
        </p:spPr>
        <p:txBody>
          <a:bodyPr>
            <a:spAutoFit/>
          </a:bodyPr>
          <a:lstStyle/>
          <a:p>
            <a:r>
              <a:rPr lang="en-IN" dirty="0" smtClean="0"/>
              <a:t>Anticancer drug: Enzymatic preparation of C-13 </a:t>
            </a:r>
            <a:r>
              <a:rPr lang="en-IN" dirty="0" err="1" smtClean="0"/>
              <a:t>paclitaxel</a:t>
            </a:r>
            <a:r>
              <a:rPr lang="en-IN" dirty="0" smtClean="0"/>
              <a:t> side-chain </a:t>
            </a:r>
            <a:r>
              <a:rPr lang="en-IN" dirty="0" err="1" smtClean="0"/>
              <a:t>synthon</a:t>
            </a:r>
            <a:r>
              <a:rPr lang="en-IN" dirty="0" smtClean="0"/>
              <a:t>. </a:t>
            </a:r>
            <a:endParaRPr lang="en-IN" dirty="0"/>
          </a:p>
        </p:txBody>
      </p:sp>
      <p:sp>
        <p:nvSpPr>
          <p:cNvPr id="15"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smtClean="0"/>
              <a:t>Advantage of using Transaminases for producing drugs</a:t>
            </a:r>
          </a:p>
        </p:txBody>
      </p:sp>
      <p:sp>
        <p:nvSpPr>
          <p:cNvPr id="15363" name="Content Placeholder 2"/>
          <p:cNvSpPr>
            <a:spLocks noGrp="1"/>
          </p:cNvSpPr>
          <p:nvPr>
            <p:ph idx="1"/>
          </p:nvPr>
        </p:nvSpPr>
        <p:spPr>
          <a:xfrm>
            <a:off x="1285852" y="2143116"/>
            <a:ext cx="6772268" cy="3400420"/>
          </a:xfrm>
        </p:spPr>
        <p:txBody>
          <a:bodyPr/>
          <a:lstStyle/>
          <a:p>
            <a:pPr eaLnBrk="1" hangingPunct="1"/>
            <a:r>
              <a:rPr lang="en-US" sz="2200" dirty="0" smtClean="0"/>
              <a:t>Requires low-cost substrates</a:t>
            </a:r>
          </a:p>
          <a:p>
            <a:pPr eaLnBrk="1" hangingPunct="1"/>
            <a:r>
              <a:rPr lang="en-US" sz="2200" dirty="0" smtClean="0"/>
              <a:t>Does not need an external cofactor to recycle the enzyme</a:t>
            </a:r>
          </a:p>
          <a:p>
            <a:pPr eaLnBrk="1" hangingPunct="1"/>
            <a:r>
              <a:rPr lang="en-US" sz="2200" dirty="0" smtClean="0"/>
              <a:t>High </a:t>
            </a:r>
            <a:r>
              <a:rPr lang="en-US" sz="2200" dirty="0" err="1" smtClean="0"/>
              <a:t>enantioselectivity</a:t>
            </a:r>
            <a:r>
              <a:rPr lang="en-US" sz="2200" dirty="0" smtClean="0"/>
              <a:t> and reaction rate</a:t>
            </a:r>
          </a:p>
          <a:p>
            <a:pPr eaLnBrk="1" hangingPunct="1"/>
            <a:r>
              <a:rPr lang="en-US" sz="2200" dirty="0" smtClean="0"/>
              <a:t>Ability to accept inexpensive amines, such as </a:t>
            </a:r>
            <a:r>
              <a:rPr lang="en-US" sz="2200" dirty="0" err="1" smtClean="0"/>
              <a:t>isopropylamine,as</a:t>
            </a:r>
            <a:r>
              <a:rPr lang="en-US" sz="2200" dirty="0" smtClean="0"/>
              <a:t> amino donors, in combination with their role in organic synthesis for the </a:t>
            </a:r>
            <a:r>
              <a:rPr lang="en-US" sz="2200" dirty="0" err="1" smtClean="0"/>
              <a:t>biocatalytic</a:t>
            </a:r>
            <a:r>
              <a:rPr lang="en-US" sz="2200" dirty="0" smtClean="0"/>
              <a:t> production of a wide variety of </a:t>
            </a:r>
            <a:r>
              <a:rPr lang="en-US" sz="2200" dirty="0" err="1" smtClean="0"/>
              <a:t>chiral</a:t>
            </a:r>
            <a:r>
              <a:rPr lang="en-US" sz="2200" dirty="0" smtClean="0"/>
              <a:t> amines and a-amino acid compounds of high </a:t>
            </a:r>
            <a:r>
              <a:rPr lang="en-US" sz="2200" dirty="0" err="1" smtClean="0"/>
              <a:t>enantiomeric</a:t>
            </a:r>
            <a:r>
              <a:rPr lang="en-US" sz="2200" dirty="0" smtClean="0"/>
              <a:t> excess</a:t>
            </a:r>
          </a:p>
          <a:p>
            <a:pPr eaLnBrk="1" hangingPunct="1"/>
            <a:endParaRPr lang="en-US" sz="2200" dirty="0" smtClean="0"/>
          </a:p>
          <a:p>
            <a:pPr eaLnBrk="1" hangingPunct="1"/>
            <a:endParaRPr lang="en-US" sz="2200" dirty="0" smtClean="0"/>
          </a:p>
        </p:txBody>
      </p:sp>
      <p:sp>
        <p:nvSpPr>
          <p:cNvPr id="6" name="Rectangle 5"/>
          <p:cNvSpPr/>
          <p:nvPr/>
        </p:nvSpPr>
        <p:spPr>
          <a:xfrm>
            <a:off x="3071802" y="1285860"/>
            <a:ext cx="2223686" cy="646331"/>
          </a:xfrm>
          <a:prstGeom prst="rect">
            <a:avLst/>
          </a:prstGeom>
          <a:ln>
            <a:solidFill>
              <a:schemeClr val="accent6">
                <a:lumMod val="60000"/>
                <a:lumOff val="40000"/>
              </a:schemeClr>
            </a:solidFill>
          </a:ln>
        </p:spPr>
        <p:txBody>
          <a:bodyPr wrap="none">
            <a:spAutoFit/>
          </a:bodyPr>
          <a:lstStyle/>
          <a:p>
            <a:r>
              <a:rPr lang="en-IN" i="1" dirty="0" err="1" smtClean="0"/>
              <a:t>Antimigraine</a:t>
            </a:r>
            <a:r>
              <a:rPr lang="en-IN" i="1" dirty="0" smtClean="0"/>
              <a:t> Drugs</a:t>
            </a:r>
          </a:p>
          <a:p>
            <a:r>
              <a:rPr lang="en-US" dirty="0" smtClean="0"/>
              <a:t>Anti – diabetic drug</a:t>
            </a:r>
            <a:r>
              <a:rPr lang="en-IN" i="1" dirty="0" smtClean="0"/>
              <a:t> </a:t>
            </a:r>
            <a:endParaRPr lang="en-IN" dirty="0"/>
          </a:p>
        </p:txBody>
      </p:sp>
      <p:sp>
        <p:nvSpPr>
          <p:cNvPr id="7"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
        <p:nvSpPr>
          <p:cNvPr id="8" name="Footer Placeholder 3"/>
          <p:cNvSpPr>
            <a:spLocks noGrp="1"/>
          </p:cNvSpPr>
          <p:nvPr>
            <p:ph type="ftr" sz="quarter" idx="11"/>
          </p:nvPr>
        </p:nvSpPr>
        <p:spPr>
          <a:xfrm>
            <a:off x="3124200" y="6553200"/>
            <a:ext cx="2895600" cy="228600"/>
          </a:xfrm>
        </p:spPr>
        <p:txBody>
          <a:bodyPr/>
          <a:lstStyle/>
          <a:p>
            <a:r>
              <a:rPr lang="en-IN" dirty="0" smtClean="0"/>
              <a:t>www.polyclonebio.com</a:t>
            </a:r>
            <a:endParaRPr lang="en-IN" dirty="0"/>
          </a:p>
        </p:txBody>
      </p:sp>
      <p:sp>
        <p:nvSpPr>
          <p:cNvPr id="9" name="Slide Number Placeholder 4"/>
          <p:cNvSpPr>
            <a:spLocks noGrp="1"/>
          </p:cNvSpPr>
          <p:nvPr>
            <p:ph type="sldNum" sz="quarter" idx="12"/>
          </p:nvPr>
        </p:nvSpPr>
        <p:spPr>
          <a:xfrm>
            <a:off x="7086600" y="6553200"/>
            <a:ext cx="1905000" cy="304800"/>
          </a:xfrm>
        </p:spPr>
        <p:txBody>
          <a:bodyPr/>
          <a:lstStyle/>
          <a:p>
            <a:fld id="{6432EFA3-2443-41FA-8CE0-871DEF8E2D62}" type="slidenum">
              <a:rPr lang="en-IN" smtClean="0"/>
              <a:pPr/>
              <a:t>17</a:t>
            </a:fld>
            <a:endParaRPr lang="en-IN"/>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Engineering penicillin G </a:t>
            </a:r>
            <a:r>
              <a:rPr lang="en-US" dirty="0" err="1" smtClean="0"/>
              <a:t>acylase</a:t>
            </a:r>
            <a:r>
              <a:rPr lang="en-US" dirty="0" smtClean="0"/>
              <a:t> for producing semi -synthetic antibiotics</a:t>
            </a:r>
            <a:endParaRPr lang="en-US" dirty="0"/>
          </a:p>
        </p:txBody>
      </p:sp>
      <p:pic>
        <p:nvPicPr>
          <p:cNvPr id="4" name="Picture 5"/>
          <p:cNvPicPr>
            <a:picLocks noChangeAspect="1" noChangeArrowheads="1"/>
          </p:cNvPicPr>
          <p:nvPr/>
        </p:nvPicPr>
        <p:blipFill>
          <a:blip r:embed="rId2" cstate="print"/>
          <a:srcRect b="6063"/>
          <a:stretch>
            <a:fillRect/>
          </a:stretch>
        </p:blipFill>
        <p:spPr bwMode="auto">
          <a:xfrm>
            <a:off x="1571604" y="1142984"/>
            <a:ext cx="6000792" cy="4714908"/>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r="59259" b="69690"/>
          <a:stretch>
            <a:fillRect/>
          </a:stretch>
        </p:blipFill>
        <p:spPr bwMode="auto">
          <a:xfrm>
            <a:off x="3286116" y="1142984"/>
            <a:ext cx="2438400" cy="1219200"/>
          </a:xfrm>
          <a:prstGeom prst="rect">
            <a:avLst/>
          </a:prstGeom>
          <a:noFill/>
          <a:ln w="9525">
            <a:noFill/>
            <a:miter lim="800000"/>
            <a:headEnd/>
            <a:tailEnd/>
          </a:ln>
          <a:effectLst/>
        </p:spPr>
      </p:pic>
      <p:sp>
        <p:nvSpPr>
          <p:cNvPr id="6"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
        <p:nvSpPr>
          <p:cNvPr id="7" name="Footer Placeholder 3"/>
          <p:cNvSpPr>
            <a:spLocks noGrp="1"/>
          </p:cNvSpPr>
          <p:nvPr>
            <p:ph type="ftr" sz="quarter" idx="11"/>
          </p:nvPr>
        </p:nvSpPr>
        <p:spPr>
          <a:xfrm>
            <a:off x="3124200" y="6553200"/>
            <a:ext cx="2895600" cy="228600"/>
          </a:xfrm>
        </p:spPr>
        <p:txBody>
          <a:bodyPr/>
          <a:lstStyle/>
          <a:p>
            <a:r>
              <a:rPr lang="en-IN" dirty="0" smtClean="0"/>
              <a:t>www.polyclonebio.com</a:t>
            </a:r>
            <a:endParaRPr lang="en-IN" dirty="0"/>
          </a:p>
        </p:txBody>
      </p:sp>
      <p:sp>
        <p:nvSpPr>
          <p:cNvPr id="8" name="Slide Number Placeholder 4"/>
          <p:cNvSpPr>
            <a:spLocks noGrp="1"/>
          </p:cNvSpPr>
          <p:nvPr>
            <p:ph type="sldNum" sz="quarter" idx="12"/>
          </p:nvPr>
        </p:nvSpPr>
        <p:spPr>
          <a:xfrm>
            <a:off x="7086600" y="6553200"/>
            <a:ext cx="1905000" cy="304800"/>
          </a:xfrm>
        </p:spPr>
        <p:txBody>
          <a:bodyPr/>
          <a:lstStyle/>
          <a:p>
            <a:fld id="{6432EFA3-2443-41FA-8CE0-871DEF8E2D62}" type="slidenum">
              <a:rPr lang="en-IN" smtClean="0"/>
              <a:pPr/>
              <a:t>18</a:t>
            </a:fld>
            <a:endParaRPr lang="en-IN"/>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Computational tools in enzyme engineering</a:t>
            </a:r>
            <a:endParaRPr lang="en-US" dirty="0"/>
          </a:p>
        </p:txBody>
      </p:sp>
      <p:sp>
        <p:nvSpPr>
          <p:cNvPr id="3" name="Content Placeholder 2"/>
          <p:cNvSpPr>
            <a:spLocks noGrp="1"/>
          </p:cNvSpPr>
          <p:nvPr>
            <p:ph idx="1"/>
          </p:nvPr>
        </p:nvSpPr>
        <p:spPr>
          <a:xfrm>
            <a:off x="571472" y="1428736"/>
            <a:ext cx="4457704" cy="3643338"/>
          </a:xfrm>
        </p:spPr>
        <p:txBody>
          <a:bodyPr/>
          <a:lstStyle/>
          <a:p>
            <a:pPr fontAlgn="b">
              <a:lnSpc>
                <a:spcPct val="114000"/>
              </a:lnSpc>
            </a:pPr>
            <a:r>
              <a:rPr lang="en-US" sz="1400" dirty="0" smtClean="0"/>
              <a:t>Multiple tools are used to address different parts of the problem.  Ex: Tools like</a:t>
            </a:r>
          </a:p>
          <a:p>
            <a:pPr lvl="1" fontAlgn="b">
              <a:lnSpc>
                <a:spcPct val="114000"/>
              </a:lnSpc>
              <a:buFont typeface="+mj-lt"/>
              <a:buAutoNum type="arabicPeriod"/>
            </a:pPr>
            <a:r>
              <a:rPr lang="en-US" sz="1100" dirty="0" smtClean="0"/>
              <a:t>CC\PBSA,EGAD,FoldX,Hunter,I-Mutant2.0,Rsetta,Prethermut, </a:t>
            </a:r>
            <a:r>
              <a:rPr lang="en-US" sz="1100" dirty="0" err="1" smtClean="0"/>
              <a:t>pKD</a:t>
            </a:r>
            <a:r>
              <a:rPr lang="en-US" sz="1100" dirty="0" smtClean="0"/>
              <a:t> Server, PROPKA are used for thermal and pH stability</a:t>
            </a:r>
          </a:p>
          <a:p>
            <a:pPr lvl="1" fontAlgn="b">
              <a:lnSpc>
                <a:spcPct val="114000"/>
              </a:lnSpc>
              <a:buFont typeface="+mj-lt"/>
              <a:buAutoNum type="arabicPeriod"/>
            </a:pPr>
            <a:r>
              <a:rPr lang="en-US" sz="1100" dirty="0" err="1" smtClean="0"/>
              <a:t>Autodock</a:t>
            </a:r>
            <a:r>
              <a:rPr lang="en-US" sz="1100" dirty="0" smtClean="0"/>
              <a:t>, Gold, DOCK, Schrodinger for enzyme- substrate binding </a:t>
            </a:r>
          </a:p>
          <a:p>
            <a:pPr lvl="1" fontAlgn="b">
              <a:lnSpc>
                <a:spcPct val="114000"/>
              </a:lnSpc>
              <a:buFont typeface="+mj-lt"/>
              <a:buAutoNum type="arabicPeriod"/>
            </a:pPr>
            <a:r>
              <a:rPr lang="en-US" sz="1100" dirty="0" err="1" smtClean="0"/>
              <a:t>Gromacs</a:t>
            </a:r>
            <a:r>
              <a:rPr lang="en-US" sz="1100" dirty="0" smtClean="0"/>
              <a:t>, NAMD, </a:t>
            </a:r>
            <a:r>
              <a:rPr lang="en-US" sz="1100" dirty="0" err="1" smtClean="0"/>
              <a:t>Charmm</a:t>
            </a:r>
            <a:r>
              <a:rPr lang="en-US" sz="1100" dirty="0" smtClean="0"/>
              <a:t> for E-S simulation</a:t>
            </a:r>
          </a:p>
          <a:p>
            <a:pPr>
              <a:lnSpc>
                <a:spcPct val="114000"/>
              </a:lnSpc>
            </a:pPr>
            <a:r>
              <a:rPr lang="en-US" sz="1400" dirty="0" smtClean="0"/>
              <a:t>Knowledge based tools use sequence level information to predict hotspots</a:t>
            </a:r>
          </a:p>
          <a:p>
            <a:pPr>
              <a:lnSpc>
                <a:spcPct val="114000"/>
              </a:lnSpc>
            </a:pPr>
            <a:r>
              <a:rPr lang="en-US" sz="1400" dirty="0" smtClean="0"/>
              <a:t>Molecular modeling and dynamics are by far the most revealing techniques when it comes to studying the enzymatic reaction</a:t>
            </a:r>
          </a:p>
        </p:txBody>
      </p:sp>
      <p:sp>
        <p:nvSpPr>
          <p:cNvPr id="4" name="Footer Placeholder 3"/>
          <p:cNvSpPr>
            <a:spLocks noGrp="1"/>
          </p:cNvSpPr>
          <p:nvPr>
            <p:ph type="ftr" sz="quarter" idx="11"/>
          </p:nvPr>
        </p:nvSpPr>
        <p:spPr/>
        <p:txBody>
          <a:bodyPr/>
          <a:lstStyle/>
          <a:p>
            <a:r>
              <a:rPr lang="en-IN" smtClean="0"/>
              <a:t>www.polyclonebio.com</a:t>
            </a:r>
            <a:endParaRPr lang="en-IN"/>
          </a:p>
        </p:txBody>
      </p:sp>
      <p:sp>
        <p:nvSpPr>
          <p:cNvPr id="5" name="Slide Number Placeholder 4"/>
          <p:cNvSpPr>
            <a:spLocks noGrp="1"/>
          </p:cNvSpPr>
          <p:nvPr>
            <p:ph type="sldNum" sz="quarter" idx="12"/>
          </p:nvPr>
        </p:nvSpPr>
        <p:spPr/>
        <p:txBody>
          <a:bodyPr/>
          <a:lstStyle/>
          <a:p>
            <a:fld id="{6432EFA3-2443-41FA-8CE0-871DEF8E2D62}" type="slidenum">
              <a:rPr lang="en-IN" smtClean="0"/>
              <a:pPr/>
              <a:t>19</a:t>
            </a:fld>
            <a:endParaRPr lang="en-IN"/>
          </a:p>
        </p:txBody>
      </p:sp>
      <p:sp>
        <p:nvSpPr>
          <p:cNvPr id="6" name="TextBox 5"/>
          <p:cNvSpPr txBox="1"/>
          <p:nvPr/>
        </p:nvSpPr>
        <p:spPr>
          <a:xfrm>
            <a:off x="1285852" y="5291752"/>
            <a:ext cx="7215238" cy="923330"/>
          </a:xfrm>
          <a:prstGeom prst="rect">
            <a:avLst/>
          </a:prstGeom>
          <a:solidFill>
            <a:srgbClr val="0099CC"/>
          </a:solidFill>
          <a:effectLst>
            <a:outerShdw blurRad="50800" dist="38100" dir="5400000" algn="t" rotWithShape="0">
              <a:prstClr val="black">
                <a:alpha val="40000"/>
              </a:prstClr>
            </a:outerShdw>
          </a:effectLst>
        </p:spPr>
        <p:txBody>
          <a:bodyPr wrap="square" rtlCol="0">
            <a:spAutoFit/>
          </a:bodyPr>
          <a:lstStyle/>
          <a:p>
            <a:pPr algn="just"/>
            <a:r>
              <a:rPr lang="en-US" dirty="0" smtClean="0">
                <a:solidFill>
                  <a:schemeClr val="bg1"/>
                </a:solidFill>
              </a:rPr>
              <a:t>There is no such integrated tool in the market that can produce 1000’s of modifications and predict activation energy and rate limiting steps at different process conditions for the required biocatalysis </a:t>
            </a:r>
            <a:endParaRPr lang="en-US" dirty="0">
              <a:solidFill>
                <a:schemeClr val="bg1"/>
              </a:solidFill>
            </a:endParaRPr>
          </a:p>
        </p:txBody>
      </p:sp>
      <p:sp>
        <p:nvSpPr>
          <p:cNvPr id="7" name="Content Placeholder 2"/>
          <p:cNvSpPr txBox="1">
            <a:spLocks/>
          </p:cNvSpPr>
          <p:nvPr/>
        </p:nvSpPr>
        <p:spPr bwMode="auto">
          <a:xfrm>
            <a:off x="5072066" y="1428736"/>
            <a:ext cx="3571900" cy="35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14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Need for specific expertise to shift from one tool to other</a:t>
            </a:r>
            <a:r>
              <a:rPr kumimoji="0" lang="en-US" sz="1400" b="0" i="0" u="none" strike="noStrike" kern="0" cap="none" spc="0" normalizeH="0" noProof="0" dirty="0" smtClean="0">
                <a:ln>
                  <a:noFill/>
                </a:ln>
                <a:solidFill>
                  <a:schemeClr val="tx1"/>
                </a:solidFill>
                <a:effectLst/>
                <a:uLnTx/>
                <a:uFillTx/>
                <a:latin typeface="+mn-lt"/>
                <a:ea typeface="+mn-ea"/>
                <a:cs typeface="+mn-cs"/>
              </a:rPr>
              <a:t> and move on to the next to make sense</a:t>
            </a:r>
            <a:endParaRPr lang="en-US" sz="1400" kern="0" dirty="0" smtClean="0"/>
          </a:p>
          <a:p>
            <a:pPr marL="342900" marR="0" lvl="0" indent="-342900" algn="just" defTabSz="914400" rtl="0" eaLnBrk="1" fontAlgn="base" latinLnBrk="0" hangingPunct="1">
              <a:lnSpc>
                <a:spcPct val="114000"/>
              </a:lnSpc>
              <a:spcBef>
                <a:spcPct val="20000"/>
              </a:spcBef>
              <a:spcAft>
                <a:spcPct val="0"/>
              </a:spcAft>
              <a:buClrTx/>
              <a:buSzTx/>
              <a:buFontTx/>
              <a:buChar char="•"/>
              <a:tabLst/>
              <a:defRPr/>
            </a:pPr>
            <a:endParaRPr kumimoji="0" lang="en-US" sz="1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base" latinLnBrk="0" hangingPunct="1">
              <a:lnSpc>
                <a:spcPct val="114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Sequence based methods gives</a:t>
            </a:r>
            <a:r>
              <a:rPr kumimoji="0" lang="en-US" sz="1400" b="0" i="0" u="none" strike="noStrike" kern="0" cap="none" spc="0" normalizeH="0" noProof="0" dirty="0" smtClean="0">
                <a:ln>
                  <a:noFill/>
                </a:ln>
                <a:solidFill>
                  <a:schemeClr val="tx1"/>
                </a:solidFill>
                <a:effectLst/>
                <a:uLnTx/>
                <a:uFillTx/>
                <a:latin typeface="+mn-lt"/>
                <a:ea typeface="+mn-ea"/>
                <a:cs typeface="+mn-cs"/>
              </a:rPr>
              <a:t> no </a:t>
            </a:r>
            <a:r>
              <a:rPr lang="en-US" sz="1400" dirty="0" smtClean="0"/>
              <a:t> information about the change in the catalytic binding modes and the thermodynamics of the reaction</a:t>
            </a:r>
          </a:p>
          <a:p>
            <a:pPr marL="342900" marR="0" lvl="0" indent="-342900" algn="just" defTabSz="914400" rtl="0" eaLnBrk="1" fontAlgn="base" latinLnBrk="0" hangingPunct="1">
              <a:lnSpc>
                <a:spcPct val="114000"/>
              </a:lnSpc>
              <a:spcBef>
                <a:spcPct val="20000"/>
              </a:spcBef>
              <a:spcAft>
                <a:spcPct val="0"/>
              </a:spcAft>
              <a:buClrTx/>
              <a:buSzTx/>
              <a:buFontTx/>
              <a:buChar char="•"/>
              <a:tabLst/>
              <a:defRPr/>
            </a:pPr>
            <a:endParaRPr lang="en-US" sz="1400" dirty="0" smtClean="0"/>
          </a:p>
          <a:p>
            <a:pPr marL="342900" marR="0" lvl="0" indent="-342900" algn="just" defTabSz="914400" rtl="0" eaLnBrk="1" fontAlgn="base" latinLnBrk="0" hangingPunct="1">
              <a:lnSpc>
                <a:spcPct val="114000"/>
              </a:lnSpc>
              <a:spcBef>
                <a:spcPct val="20000"/>
              </a:spcBef>
              <a:spcAft>
                <a:spcPct val="0"/>
              </a:spcAft>
              <a:buClrTx/>
              <a:buSzTx/>
              <a:buFontTx/>
              <a:buChar char="•"/>
              <a:tabLst/>
              <a:defRPr/>
            </a:pPr>
            <a:r>
              <a:rPr kumimoji="0" lang="en-US" sz="1400" b="0" i="0" u="none" strike="noStrike" kern="0" cap="none" spc="0" normalizeH="0" baseline="0" noProof="0" dirty="0" smtClean="0">
                <a:ln>
                  <a:noFill/>
                </a:ln>
                <a:solidFill>
                  <a:schemeClr val="tx1"/>
                </a:solidFill>
                <a:effectLst/>
                <a:uLnTx/>
                <a:uFillTx/>
                <a:latin typeface="+mn-lt"/>
                <a:ea typeface="+mn-ea"/>
                <a:cs typeface="+mn-cs"/>
              </a:rPr>
              <a:t>Molecular modeling and dynamics are computationally too expensive and very often the results are not comprehensive </a:t>
            </a:r>
            <a:endParaRPr kumimoji="0" lang="en-US" sz="1400" b="0" i="0" u="none" strike="noStrike" kern="0" cap="none" spc="0" normalizeH="0" baseline="0" noProof="0" dirty="0">
              <a:ln>
                <a:noFill/>
              </a:ln>
              <a:solidFill>
                <a:schemeClr val="tx1"/>
              </a:solidFill>
              <a:effectLst/>
              <a:uLnTx/>
              <a:uFillTx/>
              <a:latin typeface="+mn-lt"/>
              <a:ea typeface="+mn-ea"/>
              <a:cs typeface="+mn-cs"/>
            </a:endParaRPr>
          </a:p>
        </p:txBody>
      </p:sp>
      <p:sp>
        <p:nvSpPr>
          <p:cNvPr id="8" name="Rectangle 4"/>
          <p:cNvSpPr>
            <a:spLocks noGrp="1" noChangeArrowheads="1"/>
          </p:cNvSpPr>
          <p:nvPr>
            <p:ph type="dt" sz="half" idx="10"/>
          </p:nvPr>
        </p:nvSpPr>
        <p:spPr>
          <a:xfrm>
            <a:off x="76200" y="6553200"/>
            <a:ext cx="1209652" cy="304800"/>
          </a:xfrm>
          <a:ln/>
        </p:spPr>
        <p:txBody>
          <a:bodyPr/>
          <a:lstStyle>
            <a:lvl1pPr>
              <a:defRPr/>
            </a:lvl1pPr>
          </a:lstStyle>
          <a:p>
            <a:pPr>
              <a:defRPr/>
            </a:pPr>
            <a:r>
              <a:rPr lang="en-US" dirty="0" smtClean="0"/>
              <a:t>Confidential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7" grpId="0"/>
    </p:bldLst>
  </p:timing>
</p:sld>
</file>

<file path=ppt/theme/theme1.xml><?xml version="1.0" encoding="utf-8"?>
<a:theme xmlns:a="http://schemas.openxmlformats.org/drawingml/2006/main" name="Polyclone Theme">
  <a:themeElements>
    <a:clrScheme name="Polyclone_Blu_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olyclone_Blu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
            <a:srgbClr val="009900"/>
          </a:buClr>
          <a:buSzTx/>
          <a:buFont typeface="Wingdings" pitchFamily="2" charset="2"/>
          <a:buChar char="Ø"/>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lyclone_Blu_2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olyclone_Blu_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olyclone_Blu_2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olyclone_Blu_2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olyclone_Blu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olyclone_Blu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olyclone_Blu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olyclone">
  <a:themeElements>
    <a:clrScheme name="1_Polyclon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Polyclo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olyclon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Polyclon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Polyclon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Polyclon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Polyclon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Polyclon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Polyclon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olyclone">
  <a:themeElements>
    <a:clrScheme name="Polyclon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olyclo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olyclon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olyclon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olyclon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olyclon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olyclon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olyclon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olyclon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Polyclone Theme</Template>
  <TotalTime>6562</TotalTime>
  <Words>1757</Words>
  <Application>Microsoft Office PowerPoint</Application>
  <PresentationFormat>On-screen Show (4:3)</PresentationFormat>
  <Paragraphs>618</Paragraphs>
  <Slides>19</Slides>
  <Notes>7</Notes>
  <HiddenSlides>0</HiddenSlides>
  <MMClips>1</MMClips>
  <ScaleCrop>false</ScaleCrop>
  <HeadingPairs>
    <vt:vector size="4" baseType="variant">
      <vt:variant>
        <vt:lpstr>Theme</vt:lpstr>
      </vt:variant>
      <vt:variant>
        <vt:i4>3</vt:i4>
      </vt:variant>
      <vt:variant>
        <vt:lpstr>Slide Titles</vt:lpstr>
      </vt:variant>
      <vt:variant>
        <vt:i4>19</vt:i4>
      </vt:variant>
    </vt:vector>
  </HeadingPairs>
  <TitlesOfParts>
    <vt:vector size="22" baseType="lpstr">
      <vt:lpstr>Polyclone Theme</vt:lpstr>
      <vt:lpstr>1_Polyclone</vt:lpstr>
      <vt:lpstr>Polyclone</vt:lpstr>
      <vt:lpstr>Enzyme Engineering: An Innovative Way to Manage the Economics of Biosimilars</vt:lpstr>
      <vt:lpstr>About Polyclone</vt:lpstr>
      <vt:lpstr>Need to engineer the enzyme</vt:lpstr>
      <vt:lpstr>Different approaches for engineering  biocatalysis/ Enzymes</vt:lpstr>
      <vt:lpstr>Screening and selection tools- in demand </vt:lpstr>
      <vt:lpstr>“Computational techniques”- fastest way to understand proteins/enzymes </vt:lpstr>
      <vt:lpstr>Enzyme of study-serine protease (Chymotrypsin) </vt:lpstr>
      <vt:lpstr>1.8 million data points were generated to select the relevant GCODs</vt:lpstr>
      <vt:lpstr>Enzyme engineering Framework -  eEF</vt:lpstr>
      <vt:lpstr>Screening mutations </vt:lpstr>
      <vt:lpstr>Engagement: Sponsor can monitor the output at any given point of the process</vt:lpstr>
      <vt:lpstr>  </vt:lpstr>
      <vt:lpstr>Challenges that can be addressed</vt:lpstr>
      <vt:lpstr>Requirements from sponsor</vt:lpstr>
      <vt:lpstr>Thank You !  info@polyclonebio.com </vt:lpstr>
      <vt:lpstr>Enzymatic preparation of Drugs</vt:lpstr>
      <vt:lpstr>Advantage of using Transaminases for producing drugs</vt:lpstr>
      <vt:lpstr>Engineering penicillin G acylase for producing semi -synthetic antibiotics</vt:lpstr>
      <vt:lpstr>Computational tools in enzyme engineering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Requirements from Customer</dc:title>
  <dc:creator>Satish Nandagond</dc:creator>
  <cp:lastModifiedBy>naveenkul</cp:lastModifiedBy>
  <cp:revision>373</cp:revision>
  <dcterms:created xsi:type="dcterms:W3CDTF">2012-10-22T09:53:00Z</dcterms:created>
  <dcterms:modified xsi:type="dcterms:W3CDTF">2014-10-28T04:48:36Z</dcterms:modified>
</cp:coreProperties>
</file>