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7" r:id="rId1"/>
  </p:sldMasterIdLst>
  <p:notesMasterIdLst>
    <p:notesMasterId r:id="rId22"/>
  </p:notesMasterIdLst>
  <p:sldIdLst>
    <p:sldId id="256" r:id="rId2"/>
    <p:sldId id="298" r:id="rId3"/>
    <p:sldId id="303" r:id="rId4"/>
    <p:sldId id="304" r:id="rId5"/>
    <p:sldId id="305" r:id="rId6"/>
    <p:sldId id="299" r:id="rId7"/>
    <p:sldId id="314" r:id="rId8"/>
    <p:sldId id="266" r:id="rId9"/>
    <p:sldId id="273" r:id="rId10"/>
    <p:sldId id="275" r:id="rId11"/>
    <p:sldId id="306" r:id="rId12"/>
    <p:sldId id="307" r:id="rId13"/>
    <p:sldId id="308" r:id="rId14"/>
    <p:sldId id="309" r:id="rId15"/>
    <p:sldId id="310" r:id="rId16"/>
    <p:sldId id="311" r:id="rId17"/>
    <p:sldId id="312" r:id="rId18"/>
    <p:sldId id="313" r:id="rId19"/>
    <p:sldId id="265" r:id="rId20"/>
    <p:sldId id="267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59728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1422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40" d="100"/>
        <a:sy n="4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E606E3D-6A44-4158-8034-C9168E227AA7}" type="datetimeFigureOut">
              <a:rPr lang="en-IN" smtClean="0"/>
              <a:t>07-10-2016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0F9D065-45B8-4A59-9F48-2FA90FEC597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764558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A3064B3-7FC2-4B54-B3B1-F6E871DD8F1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9155" name="Rectangle 2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 lIns="90480" tIns="44446" rIns="90480" bIns="44446"/>
          <a:lstStyle/>
          <a:p>
            <a:pPr eaLnBrk="1" hangingPunct="1"/>
            <a:endParaRPr lang="en-US" smtClean="0"/>
          </a:p>
        </p:txBody>
      </p:sp>
      <p:sp>
        <p:nvSpPr>
          <p:cNvPr id="49156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ln w="12700" cap="flat">
            <a:solidFill>
              <a:schemeClr val="tx1"/>
            </a:solidFill>
          </a:ln>
        </p:spPr>
      </p:sp>
    </p:spTree>
    <p:extLst>
      <p:ext uri="{BB962C8B-B14F-4D97-AF65-F5344CB8AC3E}">
        <p14:creationId xmlns:p14="http://schemas.microsoft.com/office/powerpoint/2010/main" val="30321206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F9D065-45B8-4A59-9F48-2FA90FEC5975}" type="slidenum">
              <a:rPr lang="en-IN" smtClean="0"/>
              <a:t>6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27107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This the </a:t>
            </a:r>
            <a:r>
              <a:rPr lang="en-US" dirty="0" err="1" smtClean="0"/>
              <a:t>pilate</a:t>
            </a:r>
            <a:r>
              <a:rPr lang="en-US" dirty="0" smtClean="0"/>
              <a:t> study so we take 50 patients in each group</a:t>
            </a:r>
            <a:r>
              <a:rPr lang="en-US" baseline="0" dirty="0" smtClean="0"/>
              <a:t>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IN" sz="1200" b="1" dirty="0" smtClean="0">
                <a:latin typeface="Times New Roman" pitchFamily="18" charset="0"/>
                <a:cs typeface="Times New Roman" pitchFamily="18" charset="0"/>
              </a:rPr>
              <a:t>(ml/min per 1.73 m2). In stage 2 -</a:t>
            </a:r>
            <a:r>
              <a:rPr lang="en-IN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Mildly reduced kidney function</a:t>
            </a:r>
            <a:endParaRPr lang="en-IN" sz="1200" b="1" dirty="0" smtClean="0">
              <a:latin typeface="Times New Roman" pitchFamily="18" charset="0"/>
              <a:cs typeface="Times New Roman" pitchFamily="18" charset="0"/>
            </a:endParaRPr>
          </a:p>
          <a:p>
            <a:pPr marL="0" marR="0" indent="0" algn="l" defTabSz="914400" rtl="0" eaLnBrk="1" fontAlgn="t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Inclusion criteria                                        Exclusion criteria</a:t>
            </a:r>
            <a:endParaRPr lang="en-IN" sz="1200" b="0" i="0" u="none" strike="noStrike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rtl="0" eaLnBrk="1" fontAlgn="t" latinLnBrk="0" hangingPunct="1"/>
            <a:endParaRPr lang="en-IN" sz="1200" b="0" i="0" u="none" strike="noStrike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rtl="0" eaLnBrk="1" fontAlgn="t" latinLnBrk="0" hangingPunct="1"/>
            <a:r>
              <a:rPr lang="en-US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Normal blood sugar, BP,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lipid profile            </a:t>
            </a:r>
            <a:r>
              <a:rPr lang="en-US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Thyroid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patients, obese </a:t>
            </a:r>
            <a:endParaRPr lang="en-IN" sz="1200" b="0" i="0" u="none" strike="noStrike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rtl="0" eaLnBrk="1" fontAlgn="t" latinLnBrk="0" hangingPunct="1"/>
            <a:r>
              <a:rPr lang="en-US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Hypertensive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IN" sz="1200" b="0" i="0" u="none" strike="noStrike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                                               </a:t>
            </a:r>
            <a:r>
              <a:rPr lang="en-US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T1DM,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CKD </a:t>
            </a:r>
            <a:endParaRPr lang="en-IN" sz="1200" b="0" i="0" u="none" strike="noStrike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rtl="0" eaLnBrk="1" fontAlgn="t" latinLnBrk="0" hangingPunct="1"/>
            <a:r>
              <a:rPr lang="en-US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S.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Creatinine &gt;1.0                                          </a:t>
            </a:r>
            <a:r>
              <a:rPr lang="en-US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T1DM,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CKD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with any other disease</a:t>
            </a:r>
            <a:endParaRPr lang="en-IN" sz="1200" b="0" i="0" u="none" strike="noStrike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rtl="0" eaLnBrk="1" fontAlgn="t" latinLnBrk="0" hangingPunct="1"/>
            <a:r>
              <a:rPr lang="en-US" sz="1200" b="0" i="0" u="none" strike="noStrike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E-GFR &lt;90—60</a:t>
            </a:r>
            <a:r>
              <a:rPr lang="en-IN" sz="1200" b="0" i="0" u="none" strike="noStrike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exclusion                                    </a:t>
            </a:r>
            <a:endParaRPr lang="en-IN" sz="1200" b="0" i="0" u="none" strike="noStrike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IN" dirty="0" smtClean="0"/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F9D065-45B8-4A59-9F48-2FA90FEC5975}" type="slidenum">
              <a:rPr lang="en-IN" smtClean="0"/>
              <a:t>9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8644497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F9D065-45B8-4A59-9F48-2FA90FEC5975}" type="slidenum">
              <a:rPr lang="en-IN" smtClean="0"/>
              <a:t>15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681343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2417" y="2514603"/>
            <a:ext cx="6600451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2417" y="4777382"/>
            <a:ext cx="6600451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33351E-21B4-4A89-8456-7B5856CA47F5}" type="datetimeFigureOut">
              <a:rPr lang="en-IN" smtClean="0"/>
              <a:t>07-10-2016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Freeform 8"/>
          <p:cNvSpPr/>
          <p:nvPr/>
        </p:nvSpPr>
        <p:spPr bwMode="auto">
          <a:xfrm>
            <a:off x="-31716" y="4321160"/>
            <a:ext cx="1395473" cy="781781"/>
          </a:xfrm>
          <a:custGeom>
            <a:avLst/>
            <a:gdLst/>
            <a:ahLst/>
            <a:cxnLst/>
            <a:rect l="l" t="t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3333" y="4529543"/>
            <a:ext cx="584979" cy="365125"/>
          </a:xfrm>
        </p:spPr>
        <p:txBody>
          <a:bodyPr/>
          <a:lstStyle/>
          <a:p>
            <a:fld id="{618D741B-ED6D-476D-9A41-D5CEBD48A24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51233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3" y="624111"/>
            <a:ext cx="6589199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8" y="2133600"/>
            <a:ext cx="6591985" cy="377762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33351E-21B4-4A89-8456-7B5856CA47F5}" type="datetimeFigureOut">
              <a:rPr lang="en-IN" smtClean="0"/>
              <a:t>07-10-2016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9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8D741B-ED6D-476D-9A41-D5CEBD48A24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760607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8" y="2074562"/>
            <a:ext cx="6591985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8" y="3581400"/>
            <a:ext cx="659198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33351E-21B4-4A89-8456-7B5856CA47F5}" type="datetimeFigureOut">
              <a:rPr lang="en-IN" smtClean="0"/>
              <a:t>07-10-2016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9" y="3166529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9" y="3244142"/>
            <a:ext cx="584979" cy="365125"/>
          </a:xfrm>
        </p:spPr>
        <p:txBody>
          <a:bodyPr/>
          <a:lstStyle/>
          <a:p>
            <a:fld id="{618D741B-ED6D-476D-9A41-D5CEBD48A24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22585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2417" y="2136707"/>
            <a:ext cx="3197531" cy="376739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7308" y="2136707"/>
            <a:ext cx="3197093" cy="376739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33351E-21B4-4A89-8456-7B5856CA47F5}" type="datetimeFigureOut">
              <a:rPr lang="en-IN" smtClean="0"/>
              <a:t>07-10-2016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Freeform 11"/>
          <p:cNvSpPr/>
          <p:nvPr/>
        </p:nvSpPr>
        <p:spPr bwMode="auto">
          <a:xfrm flipV="1">
            <a:off x="59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9" y="787785"/>
            <a:ext cx="584979" cy="365125"/>
          </a:xfrm>
        </p:spPr>
        <p:txBody>
          <a:bodyPr/>
          <a:lstStyle/>
          <a:p>
            <a:fld id="{618D741B-ED6D-476D-9A41-D5CEBD48A24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62272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5354" y="2226627"/>
            <a:ext cx="287459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2415" y="2802890"/>
            <a:ext cx="3197532" cy="3105703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6157" y="2223399"/>
            <a:ext cx="28732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3715" y="2799662"/>
            <a:ext cx="3195680" cy="3105703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33351E-21B4-4A89-8456-7B5856CA47F5}" type="datetimeFigureOut">
              <a:rPr lang="en-IN" smtClean="0"/>
              <a:t>07-10-2016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9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9" y="787785"/>
            <a:ext cx="584979" cy="365125"/>
          </a:xfrm>
        </p:spPr>
        <p:txBody>
          <a:bodyPr/>
          <a:lstStyle/>
          <a:p>
            <a:fld id="{618D741B-ED6D-476D-9A41-D5CEBD48A24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42356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0" y="624111"/>
            <a:ext cx="6589200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33351E-21B4-4A89-8456-7B5856CA47F5}" type="datetimeFigureOut">
              <a:rPr lang="en-IN" smtClean="0"/>
              <a:t>07-10-2016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8" name="Freeform 11"/>
          <p:cNvSpPr/>
          <p:nvPr/>
        </p:nvSpPr>
        <p:spPr bwMode="auto">
          <a:xfrm flipV="1">
            <a:off x="59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8D741B-ED6D-476D-9A41-D5CEBD48A24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37079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33351E-21B4-4A89-8456-7B5856CA47F5}" type="datetimeFigureOut">
              <a:rPr lang="en-IN" smtClean="0"/>
              <a:t>07-10-2016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Freeform 11"/>
          <p:cNvSpPr/>
          <p:nvPr/>
        </p:nvSpPr>
        <p:spPr bwMode="auto">
          <a:xfrm flipV="1">
            <a:off x="59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8D741B-ED6D-476D-9A41-D5CEBD48A24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62562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46088"/>
            <a:ext cx="2629584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3493" y="446091"/>
            <a:ext cx="3790907" cy="5414963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1598613"/>
            <a:ext cx="2629584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33351E-21B4-4A89-8456-7B5856CA47F5}" type="datetimeFigureOut">
              <a:rPr lang="en-IN" smtClean="0"/>
              <a:t>07-10-2016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9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8D741B-ED6D-476D-9A41-D5CEBD48A24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901326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8" y="4800601"/>
            <a:ext cx="6591985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42418" y="634965"/>
            <a:ext cx="6591985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8" y="5367340"/>
            <a:ext cx="6591985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33351E-21B4-4A89-8456-7B5856CA47F5}" type="datetimeFigureOut">
              <a:rPr lang="en-IN" smtClean="0"/>
              <a:t>07-10-2016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9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9" y="4983090"/>
            <a:ext cx="584979" cy="365125"/>
          </a:xfrm>
        </p:spPr>
        <p:txBody>
          <a:bodyPr/>
          <a:lstStyle/>
          <a:p>
            <a:fld id="{618D741B-ED6D-476D-9A41-D5CEBD48A24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13361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8" y="609600"/>
            <a:ext cx="6591985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8" y="4354047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33351E-21B4-4A89-8456-7B5856CA47F5}" type="datetimeFigureOut">
              <a:rPr lang="en-IN" smtClean="0"/>
              <a:t>07-10-2016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9" y="3166529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9" y="3244142"/>
            <a:ext cx="584979" cy="365125"/>
          </a:xfrm>
        </p:spPr>
        <p:txBody>
          <a:bodyPr/>
          <a:lstStyle/>
          <a:p>
            <a:fld id="{618D741B-ED6D-476D-9A41-D5CEBD48A24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16845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8125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15972" y="3505200"/>
            <a:ext cx="5653888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8" y="4354047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33351E-21B4-4A89-8456-7B5856CA47F5}" type="datetimeFigureOut">
              <a:rPr lang="en-IN" smtClean="0"/>
              <a:t>07-10-2016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9" name="Freeform 11"/>
          <p:cNvSpPr/>
          <p:nvPr/>
        </p:nvSpPr>
        <p:spPr bwMode="auto">
          <a:xfrm flipV="1">
            <a:off x="59" y="3166529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9" y="3244142"/>
            <a:ext cx="584979" cy="365125"/>
          </a:xfrm>
        </p:spPr>
        <p:txBody>
          <a:bodyPr/>
          <a:lstStyle/>
          <a:p>
            <a:fld id="{618D741B-ED6D-476D-9A41-D5CEBD48A24A}" type="slidenum">
              <a:rPr lang="en-IN" smtClean="0"/>
              <a:t>‹#›</a:t>
            </a:fld>
            <a:endParaRPr lang="en-IN"/>
          </a:p>
        </p:txBody>
      </p:sp>
      <p:sp>
        <p:nvSpPr>
          <p:cNvPr id="14" name="TextBox 13"/>
          <p:cNvSpPr txBox="1"/>
          <p:nvPr/>
        </p:nvSpPr>
        <p:spPr>
          <a:xfrm>
            <a:off x="1808319" y="6480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69535" y="290530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10179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8" y="2438403"/>
            <a:ext cx="6591985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8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33351E-21B4-4A89-8456-7B5856CA47F5}" type="datetimeFigureOut">
              <a:rPr lang="en-IN" smtClean="0"/>
              <a:t>07-10-2016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9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9" y="4983090"/>
            <a:ext cx="584979" cy="365125"/>
          </a:xfrm>
        </p:spPr>
        <p:txBody>
          <a:bodyPr/>
          <a:lstStyle/>
          <a:p>
            <a:fld id="{618D741B-ED6D-476D-9A41-D5CEBD48A24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73225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188125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688292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688292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33351E-21B4-4A89-8456-7B5856CA47F5}" type="datetimeFigureOut">
              <a:rPr lang="en-IN" smtClean="0"/>
              <a:t>07-10-2016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20" name="Freeform 11"/>
          <p:cNvSpPr/>
          <p:nvPr/>
        </p:nvSpPr>
        <p:spPr bwMode="auto">
          <a:xfrm flipV="1">
            <a:off x="59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9" y="4983090"/>
            <a:ext cx="584979" cy="365125"/>
          </a:xfrm>
        </p:spPr>
        <p:txBody>
          <a:bodyPr/>
          <a:lstStyle/>
          <a:p>
            <a:fld id="{618D741B-ED6D-476D-9A41-D5CEBD48A24A}" type="slidenum">
              <a:rPr lang="en-IN" smtClean="0"/>
              <a:t>‹#›</a:t>
            </a:fld>
            <a:endParaRPr lang="en-IN"/>
          </a:p>
        </p:txBody>
      </p:sp>
      <p:sp>
        <p:nvSpPr>
          <p:cNvPr id="11" name="TextBox 10"/>
          <p:cNvSpPr txBox="1"/>
          <p:nvPr/>
        </p:nvSpPr>
        <p:spPr>
          <a:xfrm>
            <a:off x="1808319" y="6480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69535" y="290530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385622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6" y="627409"/>
            <a:ext cx="6591984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8" y="4343400"/>
            <a:ext cx="6591985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8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33351E-21B4-4A89-8456-7B5856CA47F5}" type="datetimeFigureOut">
              <a:rPr lang="en-IN" smtClean="0"/>
              <a:t>07-10-2016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9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9" y="4983090"/>
            <a:ext cx="584979" cy="365125"/>
          </a:xfrm>
        </p:spPr>
        <p:txBody>
          <a:bodyPr/>
          <a:lstStyle/>
          <a:p>
            <a:fld id="{618D741B-ED6D-476D-9A41-D5CEBD48A24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900438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33351E-21B4-4A89-8456-7B5856CA47F5}" type="datetimeFigureOut">
              <a:rPr lang="en-IN" smtClean="0"/>
              <a:t>07-10-2016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9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8D741B-ED6D-476D-9A41-D5CEBD48A24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773628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8535" y="627408"/>
            <a:ext cx="1656132" cy="5283817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2418" y="627408"/>
            <a:ext cx="4716348" cy="528381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33351E-21B4-4A89-8456-7B5856CA47F5}" type="datetimeFigureOut">
              <a:rPr lang="en-IN" smtClean="0"/>
              <a:t>07-10-2016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9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8D741B-ED6D-476D-9A41-D5CEBD48A24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97923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chart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685800" y="1981200"/>
            <a:ext cx="7772400" cy="41148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ucida Sans Unicode"/>
              <a:ea typeface="+mn-ea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ucida Sans Unicode"/>
              <a:ea typeface="+mn-ea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AB30AF6-0600-4E9E-97EF-DFEF8C028243}" type="slidenum"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ucida Sans Unicode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ucida Sans Unicode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02162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00000">
              <a:schemeClr val="bg2">
                <a:tint val="90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1" y="228600"/>
            <a:ext cx="1981200" cy="6638628"/>
            <a:chOff x="2487613" y="285750"/>
            <a:chExt cx="2428875" cy="5654676"/>
          </a:xfrm>
        </p:grpSpPr>
        <p:sp>
          <p:nvSpPr>
            <p:cNvPr id="37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8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9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0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1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2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3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4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5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6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7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8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49" name="Group 48"/>
          <p:cNvGrpSpPr/>
          <p:nvPr/>
        </p:nvGrpSpPr>
        <p:grpSpPr>
          <a:xfrm>
            <a:off x="20421" y="749"/>
            <a:ext cx="1952272" cy="6852504"/>
            <a:chOff x="6627813" y="196102"/>
            <a:chExt cx="1952625" cy="5677649"/>
          </a:xfrm>
        </p:grpSpPr>
        <p:sp>
          <p:nvSpPr>
            <p:cNvPr id="50" name="Freeform 27"/>
            <p:cNvSpPr/>
            <p:nvPr/>
          </p:nvSpPr>
          <p:spPr bwMode="auto">
            <a:xfrm>
              <a:off x="6627813" y="196102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1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2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3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4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5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6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7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8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9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0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1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62" name="Rectangle 6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45200" y="624111"/>
            <a:ext cx="6589200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8" y="2133600"/>
            <a:ext cx="6591985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72402" y="6135091"/>
            <a:ext cx="766380" cy="3701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33351E-21B4-4A89-8456-7B5856CA47F5}" type="datetimeFigureOut">
              <a:rPr lang="en-IN" smtClean="0"/>
              <a:t>07-10-2016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42415" y="6135811"/>
            <a:ext cx="57164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11229" y="787785"/>
            <a:ext cx="58497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618D741B-ED6D-476D-9A41-D5CEBD48A24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504946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8" r:id="rId1"/>
    <p:sldLayoutId id="2147483739" r:id="rId2"/>
    <p:sldLayoutId id="2147483740" r:id="rId3"/>
    <p:sldLayoutId id="2147483741" r:id="rId4"/>
    <p:sldLayoutId id="2147483742" r:id="rId5"/>
    <p:sldLayoutId id="2147483743" r:id="rId6"/>
    <p:sldLayoutId id="2147483744" r:id="rId7"/>
    <p:sldLayoutId id="2147483745" r:id="rId8"/>
    <p:sldLayoutId id="2147483746" r:id="rId9"/>
    <p:sldLayoutId id="2147483747" r:id="rId10"/>
    <p:sldLayoutId id="2147483748" r:id="rId11"/>
    <p:sldLayoutId id="2147483749" r:id="rId12"/>
    <p:sldLayoutId id="2147483750" r:id="rId13"/>
    <p:sldLayoutId id="2147483751" r:id="rId14"/>
    <p:sldLayoutId id="2147483752" r:id="rId15"/>
    <p:sldLayoutId id="2147483753" r:id="rId16"/>
    <p:sldLayoutId id="2147483767" r:id="rId17"/>
  </p:sldLayoutIdLst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7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4.emf"/><Relationship Id="rId4" Type="http://schemas.openxmlformats.org/officeDocument/2006/relationships/oleObject" Target="../embeddings/oleObject1.bin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6.jpeg"/><Relationship Id="rId7" Type="http://schemas.openxmlformats.org/officeDocument/2006/relationships/image" Target="../media/image10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0" y="2060848"/>
            <a:ext cx="9144000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/>
          <p:cNvSpPr/>
          <p:nvPr/>
        </p:nvSpPr>
        <p:spPr>
          <a:xfrm>
            <a:off x="0" y="392182"/>
            <a:ext cx="9144000" cy="14754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IN" sz="28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Aloe-Vera leaf extract mediated synthesis of curcumin nanoparticles: Implications in the treatment of Type 2 diabetes in experimental </a:t>
            </a:r>
            <a:r>
              <a:rPr lang="en-IN" sz="2800" b="1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wistar</a:t>
            </a:r>
            <a:r>
              <a:rPr lang="en-IN" sz="28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rat model</a:t>
            </a:r>
            <a:endParaRPr lang="en-IN" sz="2400" dirty="0">
              <a:solidFill>
                <a:schemeClr val="accent6">
                  <a:lumMod val="5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Picture 2" descr="http://www.columbia.edu/itc/mealac/pritchett/00routesdata/1800_1899/aligarhmao/victoriagate/amulogo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924944"/>
            <a:ext cx="1332497" cy="14705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0" y="2420888"/>
            <a:ext cx="9144000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22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Presented By:</a:t>
            </a:r>
          </a:p>
          <a:p>
            <a:pPr algn="ctr"/>
            <a:r>
              <a:rPr lang="en-IN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Naureen Fatima</a:t>
            </a:r>
          </a:p>
          <a:p>
            <a:pPr algn="ctr"/>
            <a:r>
              <a:rPr lang="en-IN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Research Scholar</a:t>
            </a:r>
          </a:p>
          <a:p>
            <a:pPr algn="ctr"/>
            <a:r>
              <a:rPr lang="en-IN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Department of Biochemistry</a:t>
            </a:r>
          </a:p>
          <a:p>
            <a:pPr algn="ctr"/>
            <a:r>
              <a:rPr lang="en-IN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J.N. Medical College</a:t>
            </a:r>
          </a:p>
          <a:p>
            <a:pPr algn="ctr"/>
            <a:r>
              <a:rPr lang="en-IN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Aligarh Muslim University</a:t>
            </a:r>
          </a:p>
          <a:p>
            <a:pPr algn="ctr"/>
            <a:r>
              <a:rPr lang="en-IN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Aligarh (U.P.), India-202002.</a:t>
            </a:r>
          </a:p>
          <a:p>
            <a:pPr algn="ctr"/>
            <a:endParaRPr lang="en-IN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IN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Supervisor:</a:t>
            </a:r>
            <a:r>
              <a:rPr lang="en-IN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N" sz="2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Prof.</a:t>
            </a:r>
            <a:r>
              <a:rPr lang="en-IN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N" sz="2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Shagufta</a:t>
            </a:r>
            <a:r>
              <a:rPr lang="en-IN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N" sz="2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Moin</a:t>
            </a:r>
            <a:endParaRPr lang="en-IN" sz="20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IN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(Department of Biochemistry)</a:t>
            </a:r>
          </a:p>
          <a:p>
            <a:pPr algn="ctr"/>
            <a:endParaRPr lang="en-IN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IN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Co-Supervisor:</a:t>
            </a:r>
            <a:r>
              <a:rPr lang="en-IN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N" sz="2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Prof.</a:t>
            </a:r>
            <a:r>
              <a:rPr lang="en-IN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N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Mohammad </a:t>
            </a:r>
            <a:r>
              <a:rPr lang="en-IN" sz="2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Owais</a:t>
            </a:r>
            <a:endParaRPr lang="en-IN" sz="20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IN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(Interdisciplinary Biotechnology Unit)</a:t>
            </a:r>
          </a:p>
        </p:txBody>
      </p:sp>
      <p:pic>
        <p:nvPicPr>
          <p:cNvPr id="3074" name="Picture 2" descr="http://www.idf.org/sites/default/files/Blue-circle-200px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2966533"/>
            <a:ext cx="1671111" cy="14705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703734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6065"/>
            <a:ext cx="7239000" cy="737243"/>
          </a:xfrm>
        </p:spPr>
        <p:txBody>
          <a:bodyPr>
            <a:normAutofit/>
          </a:bodyPr>
          <a:lstStyle/>
          <a:p>
            <a:pPr algn="ctr"/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en-US" sz="3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INTRODUCTION</a:t>
            </a:r>
            <a:endParaRPr lang="en-IN" sz="3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0" y="908720"/>
            <a:ext cx="91440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6416" y="28801"/>
            <a:ext cx="740670" cy="7372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133350" y="980728"/>
            <a:ext cx="8877300" cy="551815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endParaRPr lang="en-IN" sz="20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v"/>
            </a:pPr>
            <a:r>
              <a:rPr lang="en-IN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Diabetes </a:t>
            </a:r>
            <a:r>
              <a:rPr lang="en-IN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mellitus is a group of metabolic diseases characterized by </a:t>
            </a:r>
            <a:r>
              <a:rPr lang="en-IN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hyperglycaemia </a:t>
            </a:r>
            <a:r>
              <a:rPr lang="en-IN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resulting from defects in insulin secretion, insulin action, or both</a:t>
            </a:r>
            <a:r>
              <a:rPr lang="en-IN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>
              <a:buFont typeface="Wingdings" pitchFamily="2" charset="2"/>
              <a:buChar char="v"/>
            </a:pPr>
            <a:endParaRPr lang="en-IN" sz="2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v"/>
            </a:pPr>
            <a:r>
              <a:rPr lang="en-IN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IN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hronic hyperglycaemia in diabetes </a:t>
            </a:r>
            <a:r>
              <a:rPr lang="en-IN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 associated with long-term damage, dysfunction, and failure of various organs, especially the eyes, kidneys, nerves, heart, and blood vessels</a:t>
            </a:r>
            <a:r>
              <a:rPr lang="en-IN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>
              <a:buFont typeface="Wingdings" pitchFamily="2" charset="2"/>
              <a:buChar char="v"/>
            </a:pPr>
            <a:endParaRPr lang="en-IN" sz="2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v"/>
            </a:pP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addition to the primary defect in carbohydrate metabolism, defects in lipid metabolism are widespread, with elevations in plasma </a:t>
            </a:r>
            <a:r>
              <a:rPr lang="en-US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Free Fatty Acids </a:t>
            </a: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 </a:t>
            </a:r>
            <a:r>
              <a:rPr lang="en-US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Triglycerides, </a:t>
            </a: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and, in some circumstances, of </a:t>
            </a:r>
            <a:r>
              <a:rPr lang="en-US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ketones.</a:t>
            </a:r>
          </a:p>
          <a:p>
            <a:pPr algn="just">
              <a:buFont typeface="Wingdings" pitchFamily="2" charset="2"/>
              <a:buChar char="v"/>
            </a:pPr>
            <a:endParaRPr lang="en-US" sz="20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v"/>
            </a:pPr>
            <a:endParaRPr lang="en-IN" sz="22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buNone/>
            </a:pPr>
            <a:endParaRPr lang="en-IN" sz="2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v"/>
            </a:pPr>
            <a:endParaRPr lang="en-US" sz="2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endParaRPr lang="en-US" sz="2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endParaRPr lang="en-US" sz="2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101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100000">
              <a:schemeClr val="tx1">
                <a:lumMod val="50000"/>
                <a:lumOff val="5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870992"/>
            <a:ext cx="8720138" cy="685800"/>
          </a:xfrm>
          <a:noFill/>
        </p:spPr>
        <p:txBody>
          <a:bodyPr lIns="90488" tIns="44450" rIns="90488" bIns="44450" anchor="b">
            <a:normAutofit fontScale="90000"/>
          </a:bodyPr>
          <a:lstStyle/>
          <a:p>
            <a:pPr eaLnBrk="1" hangingPunct="1"/>
            <a:r>
              <a:rPr lang="en-US" sz="3600" b="1" dirty="0" smtClean="0">
                <a:solidFill>
                  <a:schemeClr val="tx1"/>
                </a:solidFill>
                <a:latin typeface="Arial" charset="0"/>
              </a:rPr>
              <a:t>Diabetes Mellitus has been classified into two major categories</a:t>
            </a:r>
          </a:p>
        </p:txBody>
      </p:sp>
      <p:graphicFrame>
        <p:nvGraphicFramePr>
          <p:cNvPr id="5122" name="Object 3">
            <a:hlinkClick r:id="" action="ppaction://ole?verb=0"/>
          </p:cNvPr>
          <p:cNvGraphicFramePr>
            <a:graphicFrameLocks/>
          </p:cNvGraphicFramePr>
          <p:nvPr/>
        </p:nvGraphicFramePr>
        <p:xfrm>
          <a:off x="1524000" y="1066800"/>
          <a:ext cx="9091613" cy="4752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3" name="Chart" r:id="rId4" imgW="5715072" imgH="2647875" progId="MSGraph.Chart.8">
                  <p:embed followColorScheme="full"/>
                </p:oleObj>
              </mc:Choice>
              <mc:Fallback>
                <p:oleObj name="Chart" r:id="rId4" imgW="5715072" imgH="2647875" progId="MSGraph.Chart.8">
                  <p:embed followColorScheme="full"/>
                  <p:pic>
                    <p:nvPicPr>
                      <p:cNvPr id="5122" name="Object 3">
                        <a:hlinkClick r:id="" action="ppaction://ole?verb=0"/>
                      </p:cNvPr>
                      <p:cNvPicPr>
                        <a:picLocks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1066800"/>
                        <a:ext cx="9091613" cy="4752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52612" name="Rectangle 4"/>
          <p:cNvSpPr>
            <a:spLocks noChangeArrowheads="1"/>
          </p:cNvSpPr>
          <p:nvPr/>
        </p:nvSpPr>
        <p:spPr bwMode="auto">
          <a:xfrm>
            <a:off x="6019800" y="3429000"/>
            <a:ext cx="788988" cy="5159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spAutoFit/>
          </a:bodyPr>
          <a:lstStyle/>
          <a:p>
            <a:pPr marL="0" marR="0" lvl="0" indent="0" algn="l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Verdana" pitchFamily="34" charset="0"/>
                <a:ea typeface="+mn-ea"/>
                <a:cs typeface="+mn-cs"/>
              </a:rPr>
              <a:t>5%</a:t>
            </a:r>
          </a:p>
        </p:txBody>
      </p:sp>
      <p:sp>
        <p:nvSpPr>
          <p:cNvPr id="452613" name="Rectangle 5"/>
          <p:cNvSpPr>
            <a:spLocks noChangeArrowheads="1"/>
          </p:cNvSpPr>
          <p:nvPr/>
        </p:nvSpPr>
        <p:spPr bwMode="auto">
          <a:xfrm>
            <a:off x="2819400" y="2590800"/>
            <a:ext cx="1136650" cy="57626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spAutoFit/>
          </a:bodyPr>
          <a:lstStyle/>
          <a:p>
            <a:pPr marL="0" marR="0" lvl="0" indent="0" algn="l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8119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Verdana" pitchFamily="34" charset="0"/>
                <a:ea typeface="+mn-ea"/>
                <a:cs typeface="+mn-cs"/>
              </a:rPr>
              <a:t>95%</a:t>
            </a:r>
          </a:p>
        </p:txBody>
      </p:sp>
    </p:spTree>
    <p:extLst>
      <p:ext uri="{BB962C8B-B14F-4D97-AF65-F5344CB8AC3E}">
        <p14:creationId xmlns:p14="http://schemas.microsoft.com/office/powerpoint/2010/main" val="22052212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6065"/>
            <a:ext cx="7239000" cy="737243"/>
          </a:xfrm>
        </p:spPr>
        <p:txBody>
          <a:bodyPr>
            <a:normAutofit/>
          </a:bodyPr>
          <a:lstStyle/>
          <a:p>
            <a:pPr algn="ctr"/>
            <a:r>
              <a:rPr lang="en-IN" sz="3000" b="1" dirty="0" smtClean="0"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>TYPE 2 DIABETES</a:t>
            </a:r>
            <a:endParaRPr lang="en-IN" sz="3000" b="1" dirty="0">
              <a:solidFill>
                <a:schemeClr val="accent3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133350" y="980728"/>
            <a:ext cx="8877300" cy="5518150"/>
          </a:xfrm>
        </p:spPr>
        <p:txBody>
          <a:bodyPr>
            <a:normAutofit/>
          </a:bodyPr>
          <a:lstStyle/>
          <a:p>
            <a:pPr marL="342900" indent="-342900" algn="just">
              <a:buClr>
                <a:schemeClr val="tx1"/>
              </a:buClr>
              <a:buFont typeface="Wingdings" panose="05000000000000000000" pitchFamily="2" charset="2"/>
              <a:buChar char="v"/>
            </a:pPr>
            <a:endParaRPr lang="en-US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just">
              <a:buClr>
                <a:schemeClr val="tx1"/>
              </a:buClr>
              <a:buFont typeface="Wingdings" panose="05000000000000000000" pitchFamily="2" charset="2"/>
              <a:buChar char="v"/>
            </a:pPr>
            <a:r>
              <a:rPr lang="en-US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Also called non-insulin dependent diabetes mellitus (NIDDM) or adult onset diabetes mellitus.</a:t>
            </a:r>
          </a:p>
          <a:p>
            <a:pPr marL="342900" indent="-342900" algn="just">
              <a:buClr>
                <a:schemeClr val="tx1"/>
              </a:buClr>
              <a:buFont typeface="Wingdings" panose="05000000000000000000" pitchFamily="2" charset="2"/>
              <a:buChar char="v"/>
            </a:pPr>
            <a:endParaRPr lang="en-US" sz="2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just">
              <a:buClr>
                <a:schemeClr val="tx1"/>
              </a:buClr>
              <a:buFont typeface="Wingdings" panose="05000000000000000000" pitchFamily="2" charset="2"/>
              <a:buChar char="v"/>
            </a:pPr>
            <a:r>
              <a:rPr lang="en-GB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Usually </a:t>
            </a:r>
            <a:r>
              <a:rPr lang="en-GB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begins as insulin resistance, a disorder in which the cells do not use insulin properly. As the need for insulin rises, the pancreas gradually loses its ability to produce </a:t>
            </a:r>
            <a:r>
              <a:rPr lang="en-GB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insulin.</a:t>
            </a:r>
          </a:p>
          <a:p>
            <a:pPr marL="342900" indent="-342900" algn="just">
              <a:buClr>
                <a:schemeClr val="tx1"/>
              </a:buClr>
              <a:buFont typeface="Wingdings" panose="05000000000000000000" pitchFamily="2" charset="2"/>
              <a:buChar char="v"/>
            </a:pPr>
            <a:endParaRPr lang="en-GB" sz="20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just">
              <a:buClr>
                <a:schemeClr val="tx1"/>
              </a:buClr>
              <a:buFont typeface="Wingdings" panose="05000000000000000000" pitchFamily="2" charset="2"/>
              <a:buChar char="v"/>
            </a:pPr>
            <a:r>
              <a:rPr lang="en-GB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Associated </a:t>
            </a:r>
            <a:r>
              <a:rPr lang="en-GB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with older age, obesity, family history of </a:t>
            </a:r>
            <a:r>
              <a:rPr lang="en-GB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diabetes, impaired </a:t>
            </a:r>
            <a:r>
              <a:rPr lang="en-GB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glucose metabolism, physical inactivity, and race/ethnicity. </a:t>
            </a:r>
          </a:p>
          <a:p>
            <a:pPr marL="342900" indent="-342900" algn="just">
              <a:buClr>
                <a:schemeClr val="tx1"/>
              </a:buClr>
              <a:buFont typeface="Wingdings" panose="05000000000000000000" pitchFamily="2" charset="2"/>
              <a:buChar char="v"/>
            </a:pPr>
            <a:endParaRPr lang="en-GB" sz="20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just">
              <a:buClr>
                <a:schemeClr val="tx1"/>
              </a:buClr>
              <a:buFont typeface="Wingdings" panose="05000000000000000000" pitchFamily="2" charset="2"/>
              <a:buChar char="v"/>
            </a:pPr>
            <a:endParaRPr lang="en-GB" sz="2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just">
              <a:buClr>
                <a:schemeClr val="tx1"/>
              </a:buClr>
              <a:buFont typeface="Wingdings" panose="05000000000000000000" pitchFamily="2" charset="2"/>
              <a:buChar char="v"/>
            </a:pPr>
            <a:endParaRPr lang="en-GB" sz="20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just">
              <a:buClr>
                <a:schemeClr val="tx1"/>
              </a:buClr>
              <a:buFont typeface="Wingdings" panose="05000000000000000000" pitchFamily="2" charset="2"/>
              <a:buChar char="v"/>
            </a:pPr>
            <a:endParaRPr lang="en-GB" sz="2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just">
              <a:buClr>
                <a:schemeClr val="tx1"/>
              </a:buClr>
              <a:buFont typeface="Wingdings" panose="05000000000000000000" pitchFamily="2" charset="2"/>
              <a:buChar char="v"/>
            </a:pPr>
            <a:endParaRPr lang="en-GB" sz="2000" dirty="0" smtClean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>
              <a:spcBef>
                <a:spcPts val="1200"/>
              </a:spcBef>
              <a:buClr>
                <a:srgbClr val="FF388C"/>
              </a:buClr>
              <a:defRPr/>
            </a:pPr>
            <a:endParaRPr lang="en-GB" sz="2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>
              <a:spcBef>
                <a:spcPts val="1200"/>
              </a:spcBef>
              <a:buClr>
                <a:srgbClr val="FF388C"/>
              </a:buClr>
              <a:defRPr/>
            </a:pPr>
            <a:endParaRPr lang="en-GB" sz="1900" b="1" dirty="0">
              <a:solidFill>
                <a:prstClr val="black"/>
              </a:solidFill>
            </a:endParaRPr>
          </a:p>
          <a:p>
            <a:pPr marL="342900" indent="-342900" algn="just">
              <a:buClr>
                <a:schemeClr val="tx1"/>
              </a:buClr>
              <a:buFont typeface="Wingdings" panose="05000000000000000000" pitchFamily="2" charset="2"/>
              <a:buChar char="v"/>
            </a:pPr>
            <a:endParaRPr lang="en-US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just">
              <a:buClr>
                <a:schemeClr val="tx1"/>
              </a:buClr>
              <a:buFont typeface="Wingdings" panose="05000000000000000000" pitchFamily="2" charset="2"/>
              <a:buChar char="v"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just">
              <a:buClr>
                <a:schemeClr val="tx1"/>
              </a:buClr>
              <a:buFont typeface="Wingdings" panose="05000000000000000000" pitchFamily="2" charset="2"/>
              <a:buChar char="v"/>
            </a:pPr>
            <a:endParaRPr lang="en-US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0" y="908720"/>
            <a:ext cx="91440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6416" y="28801"/>
            <a:ext cx="740670" cy="7372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558108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image.slidesharecdn.com/cpc-4-3-2-endo-dm2-pathlec-view-091013211621-phpapp01/95/pathology-of-diabetes-34-728.jpg%253Fcb%253D125546867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32" y="15691"/>
            <a:ext cx="9181044" cy="68857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09786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4"/>
          <p:cNvSpPr>
            <a:spLocks noGrp="1" noChangeArrowheads="1"/>
          </p:cNvSpPr>
          <p:nvPr>
            <p:ph type="title"/>
          </p:nvPr>
        </p:nvSpPr>
        <p:spPr>
          <a:xfrm>
            <a:off x="107504" y="285752"/>
            <a:ext cx="8807896" cy="902859"/>
          </a:xfrm>
        </p:spPr>
        <p:txBody>
          <a:bodyPr>
            <a:normAutofit/>
          </a:bodyPr>
          <a:lstStyle/>
          <a:p>
            <a:pPr eaLnBrk="1" hangingPunct="1">
              <a:lnSpc>
                <a:spcPct val="75000"/>
              </a:lnSpc>
            </a:pPr>
            <a:r>
              <a:rPr lang="en-GB" sz="3000" b="1" dirty="0" smtClean="0"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>DIABETES IS ASSOCIATED WITH SERIOUS COMPLICATIONS</a:t>
            </a:r>
          </a:p>
        </p:txBody>
      </p:sp>
      <p:pic>
        <p:nvPicPr>
          <p:cNvPr id="14339" name="Picture 5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003466"/>
              </a:clrFrom>
              <a:clrTo>
                <a:srgbClr val="00346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4252" y="1712915"/>
            <a:ext cx="4333875" cy="419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40" name="Freeform 6"/>
          <p:cNvSpPr>
            <a:spLocks/>
          </p:cNvSpPr>
          <p:nvPr/>
        </p:nvSpPr>
        <p:spPr bwMode="auto">
          <a:xfrm>
            <a:off x="4445001" y="1827213"/>
            <a:ext cx="2166939" cy="781050"/>
          </a:xfrm>
          <a:custGeom>
            <a:avLst/>
            <a:gdLst>
              <a:gd name="T0" fmla="*/ 2147483647 w 1365"/>
              <a:gd name="T1" fmla="*/ 2147483647 h 492"/>
              <a:gd name="T2" fmla="*/ 2147483647 w 1365"/>
              <a:gd name="T3" fmla="*/ 0 h 492"/>
              <a:gd name="T4" fmla="*/ 2147483647 w 1365"/>
              <a:gd name="T5" fmla="*/ 2147483647 h 492"/>
              <a:gd name="T6" fmla="*/ 0 w 1365"/>
              <a:gd name="T7" fmla="*/ 2147483647 h 492"/>
              <a:gd name="T8" fmla="*/ 2147483647 w 1365"/>
              <a:gd name="T9" fmla="*/ 2147483647 h 49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365"/>
              <a:gd name="T16" fmla="*/ 0 h 492"/>
              <a:gd name="T17" fmla="*/ 1365 w 1365"/>
              <a:gd name="T18" fmla="*/ 492 h 492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365" h="492">
                <a:moveTo>
                  <a:pt x="16" y="22"/>
                </a:moveTo>
                <a:lnTo>
                  <a:pt x="1249" y="0"/>
                </a:lnTo>
                <a:lnTo>
                  <a:pt x="1365" y="492"/>
                </a:lnTo>
                <a:lnTo>
                  <a:pt x="0" y="28"/>
                </a:lnTo>
                <a:lnTo>
                  <a:pt x="16" y="22"/>
                </a:lnTo>
                <a:close/>
              </a:path>
            </a:pathLst>
          </a:custGeom>
          <a:gradFill rotWithShape="1">
            <a:gsLst>
              <a:gs pos="0">
                <a:srgbClr val="004285">
                  <a:alpha val="50000"/>
                </a:srgbClr>
              </a:gs>
              <a:gs pos="100000">
                <a:srgbClr val="001F3E"/>
              </a:gs>
            </a:gsLst>
            <a:path path="rect">
              <a:fillToRect l="100000" t="100000"/>
            </a:path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IN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341" name="Freeform 7"/>
          <p:cNvSpPr>
            <a:spLocks/>
          </p:cNvSpPr>
          <p:nvPr/>
        </p:nvSpPr>
        <p:spPr bwMode="auto">
          <a:xfrm>
            <a:off x="2100263" y="1792289"/>
            <a:ext cx="2184400" cy="866775"/>
          </a:xfrm>
          <a:custGeom>
            <a:avLst/>
            <a:gdLst>
              <a:gd name="T0" fmla="*/ 2147483647 w 1376"/>
              <a:gd name="T1" fmla="*/ 2147483647 h 546"/>
              <a:gd name="T2" fmla="*/ 0 w 1376"/>
              <a:gd name="T3" fmla="*/ 0 h 546"/>
              <a:gd name="T4" fmla="*/ 2147483647 w 1376"/>
              <a:gd name="T5" fmla="*/ 2147483647 h 546"/>
              <a:gd name="T6" fmla="*/ 2147483647 w 1376"/>
              <a:gd name="T7" fmla="*/ 2147483647 h 546"/>
              <a:gd name="T8" fmla="*/ 2147483647 w 1376"/>
              <a:gd name="T9" fmla="*/ 2147483647 h 54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376"/>
              <a:gd name="T16" fmla="*/ 0 h 546"/>
              <a:gd name="T17" fmla="*/ 1376 w 1376"/>
              <a:gd name="T18" fmla="*/ 546 h 54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376" h="546">
                <a:moveTo>
                  <a:pt x="1376" y="92"/>
                </a:moveTo>
                <a:lnTo>
                  <a:pt x="0" y="0"/>
                </a:lnTo>
                <a:lnTo>
                  <a:pt x="26" y="546"/>
                </a:lnTo>
                <a:lnTo>
                  <a:pt x="1376" y="114"/>
                </a:lnTo>
                <a:lnTo>
                  <a:pt x="1376" y="92"/>
                </a:lnTo>
                <a:close/>
              </a:path>
            </a:pathLst>
          </a:custGeom>
          <a:gradFill rotWithShape="1">
            <a:gsLst>
              <a:gs pos="0">
                <a:srgbClr val="004285">
                  <a:alpha val="50000"/>
                </a:srgbClr>
              </a:gs>
              <a:gs pos="100000">
                <a:srgbClr val="001F3E"/>
              </a:gs>
            </a:gsLst>
            <a:path path="rect">
              <a:fillToRect t="100000" r="100000"/>
            </a:path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IN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342" name="Freeform 8"/>
          <p:cNvSpPr>
            <a:spLocks/>
          </p:cNvSpPr>
          <p:nvPr/>
        </p:nvSpPr>
        <p:spPr bwMode="auto">
          <a:xfrm>
            <a:off x="4445003" y="2760663"/>
            <a:ext cx="1643063" cy="1422400"/>
          </a:xfrm>
          <a:custGeom>
            <a:avLst/>
            <a:gdLst>
              <a:gd name="T0" fmla="*/ 0 w 1035"/>
              <a:gd name="T1" fmla="*/ 0 h 896"/>
              <a:gd name="T2" fmla="*/ 2147483647 w 1035"/>
              <a:gd name="T3" fmla="*/ 2147483647 h 896"/>
              <a:gd name="T4" fmla="*/ 2147483647 w 1035"/>
              <a:gd name="T5" fmla="*/ 2147483647 h 896"/>
              <a:gd name="T6" fmla="*/ 2147483647 w 1035"/>
              <a:gd name="T7" fmla="*/ 2147483647 h 896"/>
              <a:gd name="T8" fmla="*/ 0 w 1035"/>
              <a:gd name="T9" fmla="*/ 0 h 89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035"/>
              <a:gd name="T16" fmla="*/ 0 h 896"/>
              <a:gd name="T17" fmla="*/ 1035 w 1035"/>
              <a:gd name="T18" fmla="*/ 896 h 89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035" h="896">
                <a:moveTo>
                  <a:pt x="0" y="0"/>
                </a:moveTo>
                <a:lnTo>
                  <a:pt x="1035" y="170"/>
                </a:lnTo>
                <a:lnTo>
                  <a:pt x="1025" y="896"/>
                </a:lnTo>
                <a:lnTo>
                  <a:pt x="5" y="32"/>
                </a:lnTo>
                <a:lnTo>
                  <a:pt x="0" y="0"/>
                </a:lnTo>
                <a:close/>
              </a:path>
            </a:pathLst>
          </a:custGeom>
          <a:gradFill rotWithShape="1">
            <a:gsLst>
              <a:gs pos="0">
                <a:srgbClr val="004285">
                  <a:alpha val="50000"/>
                </a:srgbClr>
              </a:gs>
              <a:gs pos="100000">
                <a:srgbClr val="001F3E"/>
              </a:gs>
            </a:gsLst>
            <a:path path="rect">
              <a:fillToRect l="100000" t="100000"/>
            </a:path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IN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343" name="Freeform 9"/>
          <p:cNvSpPr>
            <a:spLocks/>
          </p:cNvSpPr>
          <p:nvPr/>
        </p:nvSpPr>
        <p:spPr bwMode="auto">
          <a:xfrm>
            <a:off x="2024066" y="3144838"/>
            <a:ext cx="2192337" cy="1562100"/>
          </a:xfrm>
          <a:custGeom>
            <a:avLst/>
            <a:gdLst>
              <a:gd name="T0" fmla="*/ 2147483647 w 1381"/>
              <a:gd name="T1" fmla="*/ 0 h 984"/>
              <a:gd name="T2" fmla="*/ 0 w 1381"/>
              <a:gd name="T3" fmla="*/ 2147483647 h 984"/>
              <a:gd name="T4" fmla="*/ 2147483647 w 1381"/>
              <a:gd name="T5" fmla="*/ 2147483647 h 984"/>
              <a:gd name="T6" fmla="*/ 2147483647 w 1381"/>
              <a:gd name="T7" fmla="*/ 2147483647 h 984"/>
              <a:gd name="T8" fmla="*/ 2147483647 w 1381"/>
              <a:gd name="T9" fmla="*/ 0 h 98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381"/>
              <a:gd name="T16" fmla="*/ 0 h 984"/>
              <a:gd name="T17" fmla="*/ 1381 w 1381"/>
              <a:gd name="T18" fmla="*/ 984 h 98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381" h="984">
                <a:moveTo>
                  <a:pt x="1381" y="0"/>
                </a:moveTo>
                <a:lnTo>
                  <a:pt x="0" y="438"/>
                </a:lnTo>
                <a:lnTo>
                  <a:pt x="26" y="984"/>
                </a:lnTo>
                <a:lnTo>
                  <a:pt x="1370" y="30"/>
                </a:lnTo>
                <a:lnTo>
                  <a:pt x="1381" y="0"/>
                </a:lnTo>
                <a:close/>
              </a:path>
            </a:pathLst>
          </a:custGeom>
          <a:gradFill rotWithShape="1">
            <a:gsLst>
              <a:gs pos="0">
                <a:srgbClr val="004285">
                  <a:alpha val="50000"/>
                </a:srgbClr>
              </a:gs>
              <a:gs pos="100000">
                <a:srgbClr val="001F3E"/>
              </a:gs>
            </a:gsLst>
            <a:path path="rect">
              <a:fillToRect t="100000" r="100000"/>
            </a:path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IN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344" name="Freeform 10"/>
          <p:cNvSpPr>
            <a:spLocks/>
          </p:cNvSpPr>
          <p:nvPr/>
        </p:nvSpPr>
        <p:spPr bwMode="auto">
          <a:xfrm>
            <a:off x="4508501" y="4732340"/>
            <a:ext cx="1833563" cy="1068387"/>
          </a:xfrm>
          <a:custGeom>
            <a:avLst/>
            <a:gdLst>
              <a:gd name="T0" fmla="*/ 0 w 1155"/>
              <a:gd name="T1" fmla="*/ 2147483647 h 673"/>
              <a:gd name="T2" fmla="*/ 2147483647 w 1155"/>
              <a:gd name="T3" fmla="*/ 0 h 673"/>
              <a:gd name="T4" fmla="*/ 2147483647 w 1155"/>
              <a:gd name="T5" fmla="*/ 2147483647 h 673"/>
              <a:gd name="T6" fmla="*/ 2147483647 w 1155"/>
              <a:gd name="T7" fmla="*/ 2147483647 h 673"/>
              <a:gd name="T8" fmla="*/ 0 w 1155"/>
              <a:gd name="T9" fmla="*/ 2147483647 h 67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155"/>
              <a:gd name="T16" fmla="*/ 0 h 673"/>
              <a:gd name="T17" fmla="*/ 1155 w 1155"/>
              <a:gd name="T18" fmla="*/ 673 h 673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155" h="673">
                <a:moveTo>
                  <a:pt x="0" y="583"/>
                </a:moveTo>
                <a:lnTo>
                  <a:pt x="1155" y="0"/>
                </a:lnTo>
                <a:lnTo>
                  <a:pt x="1150" y="673"/>
                </a:lnTo>
                <a:lnTo>
                  <a:pt x="4" y="587"/>
                </a:lnTo>
                <a:lnTo>
                  <a:pt x="0" y="583"/>
                </a:lnTo>
                <a:close/>
              </a:path>
            </a:pathLst>
          </a:custGeom>
          <a:gradFill rotWithShape="1">
            <a:gsLst>
              <a:gs pos="0">
                <a:srgbClr val="004285">
                  <a:alpha val="50000"/>
                </a:srgbClr>
              </a:gs>
              <a:gs pos="100000">
                <a:srgbClr val="001F3E"/>
              </a:gs>
            </a:gsLst>
            <a:path path="rect">
              <a:fillToRect l="100000" b="100000"/>
            </a:path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IN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345" name="Text Box 11"/>
          <p:cNvSpPr txBox="1">
            <a:spLocks noChangeArrowheads="1"/>
          </p:cNvSpPr>
          <p:nvPr/>
        </p:nvSpPr>
        <p:spPr bwMode="auto">
          <a:xfrm>
            <a:off x="241301" y="1998634"/>
            <a:ext cx="1619251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Gulim" pitchFamily="34" charset="-127"/>
                <a:ea typeface="Gulim" pitchFamily="34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Gulim" pitchFamily="34" charset="-127"/>
                <a:ea typeface="Gulim" pitchFamily="34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Gulim" pitchFamily="34" charset="-127"/>
                <a:ea typeface="Gulim" pitchFamily="34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Gulim" pitchFamily="34" charset="-127"/>
                <a:ea typeface="Gulim" pitchFamily="34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Gulim" pitchFamily="34" charset="-127"/>
                <a:ea typeface="Gulim" pitchFamily="34" charset="-127"/>
              </a:defRPr>
            </a:lvl5pPr>
            <a:lvl6pPr marL="25146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Gulim" pitchFamily="34" charset="-127"/>
                <a:ea typeface="Gulim" pitchFamily="34" charset="-127"/>
              </a:defRPr>
            </a:lvl6pPr>
            <a:lvl7pPr marL="29718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Gulim" pitchFamily="34" charset="-127"/>
                <a:ea typeface="Gulim" pitchFamily="34" charset="-127"/>
              </a:defRPr>
            </a:lvl7pPr>
            <a:lvl8pPr marL="34290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Gulim" pitchFamily="34" charset="-127"/>
                <a:ea typeface="Gulim" pitchFamily="34" charset="-127"/>
              </a:defRPr>
            </a:lvl8pPr>
            <a:lvl9pPr marL="38862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Gulim" pitchFamily="34" charset="-127"/>
                <a:ea typeface="Gulim" pitchFamily="34" charset="-127"/>
              </a:defRPr>
            </a:lvl9pPr>
          </a:lstStyle>
          <a:p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Diabetic</a:t>
            </a: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Retinopathy</a:t>
            </a:r>
          </a:p>
        </p:txBody>
      </p:sp>
      <p:sp>
        <p:nvSpPr>
          <p:cNvPr id="14346" name="Text Box 12"/>
          <p:cNvSpPr txBox="1">
            <a:spLocks noChangeArrowheads="1"/>
          </p:cNvSpPr>
          <p:nvPr/>
        </p:nvSpPr>
        <p:spPr bwMode="auto">
          <a:xfrm>
            <a:off x="388939" y="2690815"/>
            <a:ext cx="1820863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Gulim" pitchFamily="34" charset="-127"/>
                <a:ea typeface="Gulim" pitchFamily="34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Gulim" pitchFamily="34" charset="-127"/>
                <a:ea typeface="Gulim" pitchFamily="34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Gulim" pitchFamily="34" charset="-127"/>
                <a:ea typeface="Gulim" pitchFamily="34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Gulim" pitchFamily="34" charset="-127"/>
                <a:ea typeface="Gulim" pitchFamily="34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Gulim" pitchFamily="34" charset="-127"/>
                <a:ea typeface="Gulim" pitchFamily="34" charset="-127"/>
              </a:defRPr>
            </a:lvl5pPr>
            <a:lvl6pPr marL="25146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Gulim" pitchFamily="34" charset="-127"/>
                <a:ea typeface="Gulim" pitchFamily="34" charset="-127"/>
              </a:defRPr>
            </a:lvl6pPr>
            <a:lvl7pPr marL="29718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Gulim" pitchFamily="34" charset="-127"/>
                <a:ea typeface="Gulim" pitchFamily="34" charset="-127"/>
              </a:defRPr>
            </a:lvl7pPr>
            <a:lvl8pPr marL="34290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Gulim" pitchFamily="34" charset="-127"/>
                <a:ea typeface="Gulim" pitchFamily="34" charset="-127"/>
              </a:defRPr>
            </a:lvl8pPr>
            <a:lvl9pPr marL="38862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Gulim" pitchFamily="34" charset="-127"/>
                <a:ea typeface="Gulim" pitchFamily="34" charset="-127"/>
              </a:defRPr>
            </a:lvl9pPr>
          </a:lstStyle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Leading cause</a:t>
            </a:r>
          </a:p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blindness</a:t>
            </a:r>
          </a:p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adults</a:t>
            </a:r>
            <a:endParaRPr lang="en-US" sz="1600" baseline="30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347" name="Text Box 13"/>
          <p:cNvSpPr txBox="1">
            <a:spLocks noChangeArrowheads="1"/>
          </p:cNvSpPr>
          <p:nvPr/>
        </p:nvSpPr>
        <p:spPr bwMode="auto">
          <a:xfrm>
            <a:off x="317503" y="4301536"/>
            <a:ext cx="1882775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Gulim" pitchFamily="34" charset="-127"/>
                <a:ea typeface="Gulim" pitchFamily="34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Gulim" pitchFamily="34" charset="-127"/>
                <a:ea typeface="Gulim" pitchFamily="34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Gulim" pitchFamily="34" charset="-127"/>
                <a:ea typeface="Gulim" pitchFamily="34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Gulim" pitchFamily="34" charset="-127"/>
                <a:ea typeface="Gulim" pitchFamily="34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Gulim" pitchFamily="34" charset="-127"/>
                <a:ea typeface="Gulim" pitchFamily="34" charset="-127"/>
              </a:defRPr>
            </a:lvl5pPr>
            <a:lvl6pPr marL="25146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Gulim" pitchFamily="34" charset="-127"/>
                <a:ea typeface="Gulim" pitchFamily="34" charset="-127"/>
              </a:defRPr>
            </a:lvl6pPr>
            <a:lvl7pPr marL="29718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Gulim" pitchFamily="34" charset="-127"/>
                <a:ea typeface="Gulim" pitchFamily="34" charset="-127"/>
              </a:defRPr>
            </a:lvl7pPr>
            <a:lvl8pPr marL="34290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Gulim" pitchFamily="34" charset="-127"/>
                <a:ea typeface="Gulim" pitchFamily="34" charset="-127"/>
              </a:defRPr>
            </a:lvl8pPr>
            <a:lvl9pPr marL="38862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Gulim" pitchFamily="34" charset="-127"/>
                <a:ea typeface="Gulim" pitchFamily="34" charset="-127"/>
              </a:defRPr>
            </a:lvl9pPr>
          </a:lstStyle>
          <a:p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Diabetic</a:t>
            </a:r>
          </a:p>
          <a:p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Nephropathy</a:t>
            </a:r>
          </a:p>
        </p:txBody>
      </p:sp>
      <p:sp>
        <p:nvSpPr>
          <p:cNvPr id="14348" name="Text Box 14"/>
          <p:cNvSpPr txBox="1">
            <a:spLocks noChangeArrowheads="1"/>
          </p:cNvSpPr>
          <p:nvPr/>
        </p:nvSpPr>
        <p:spPr bwMode="auto">
          <a:xfrm>
            <a:off x="317501" y="5041174"/>
            <a:ext cx="233045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Gulim" pitchFamily="34" charset="-127"/>
                <a:ea typeface="Gulim" pitchFamily="34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Gulim" pitchFamily="34" charset="-127"/>
                <a:ea typeface="Gulim" pitchFamily="34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Gulim" pitchFamily="34" charset="-127"/>
                <a:ea typeface="Gulim" pitchFamily="34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Gulim" pitchFamily="34" charset="-127"/>
                <a:ea typeface="Gulim" pitchFamily="34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Gulim" pitchFamily="34" charset="-127"/>
                <a:ea typeface="Gulim" pitchFamily="34" charset="-127"/>
              </a:defRPr>
            </a:lvl5pPr>
            <a:lvl6pPr marL="25146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Gulim" pitchFamily="34" charset="-127"/>
                <a:ea typeface="Gulim" pitchFamily="34" charset="-127"/>
              </a:defRPr>
            </a:lvl6pPr>
            <a:lvl7pPr marL="29718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Gulim" pitchFamily="34" charset="-127"/>
                <a:ea typeface="Gulim" pitchFamily="34" charset="-127"/>
              </a:defRPr>
            </a:lvl7pPr>
            <a:lvl8pPr marL="34290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Gulim" pitchFamily="34" charset="-127"/>
                <a:ea typeface="Gulim" pitchFamily="34" charset="-127"/>
              </a:defRPr>
            </a:lvl8pPr>
            <a:lvl9pPr marL="38862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Gulim" pitchFamily="34" charset="-127"/>
                <a:ea typeface="Gulim" pitchFamily="34" charset="-127"/>
              </a:defRPr>
            </a:lvl9pPr>
          </a:lstStyle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Leading cause of </a:t>
            </a:r>
          </a:p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end-stage renal 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disease</a:t>
            </a:r>
            <a:endParaRPr lang="en-US" sz="1600" baseline="30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349" name="Text Box 15"/>
          <p:cNvSpPr txBox="1">
            <a:spLocks noChangeArrowheads="1"/>
          </p:cNvSpPr>
          <p:nvPr/>
        </p:nvSpPr>
        <p:spPr bwMode="auto">
          <a:xfrm>
            <a:off x="6924676" y="3012697"/>
            <a:ext cx="1990725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Gulim" pitchFamily="34" charset="-127"/>
                <a:ea typeface="Gulim" pitchFamily="34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Gulim" pitchFamily="34" charset="-127"/>
                <a:ea typeface="Gulim" pitchFamily="34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Gulim" pitchFamily="34" charset="-127"/>
                <a:ea typeface="Gulim" pitchFamily="34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Gulim" pitchFamily="34" charset="-127"/>
                <a:ea typeface="Gulim" pitchFamily="34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Gulim" pitchFamily="34" charset="-127"/>
                <a:ea typeface="Gulim" pitchFamily="34" charset="-127"/>
              </a:defRPr>
            </a:lvl5pPr>
            <a:lvl6pPr marL="25146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Gulim" pitchFamily="34" charset="-127"/>
                <a:ea typeface="Gulim" pitchFamily="34" charset="-127"/>
              </a:defRPr>
            </a:lvl6pPr>
            <a:lvl7pPr marL="29718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Gulim" pitchFamily="34" charset="-127"/>
                <a:ea typeface="Gulim" pitchFamily="34" charset="-127"/>
              </a:defRPr>
            </a:lvl7pPr>
            <a:lvl8pPr marL="34290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Gulim" pitchFamily="34" charset="-127"/>
                <a:ea typeface="Gulim" pitchFamily="34" charset="-127"/>
              </a:defRPr>
            </a:lvl8pPr>
            <a:lvl9pPr marL="38862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Gulim" pitchFamily="34" charset="-127"/>
                <a:ea typeface="Gulim" pitchFamily="34" charset="-127"/>
              </a:defRPr>
            </a:lvl9pPr>
          </a:lstStyle>
          <a:p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Cardiovascular</a:t>
            </a: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Disease</a:t>
            </a:r>
          </a:p>
        </p:txBody>
      </p:sp>
      <p:sp>
        <p:nvSpPr>
          <p:cNvPr id="14350" name="Text Box 16"/>
          <p:cNvSpPr txBox="1">
            <a:spLocks noChangeArrowheads="1"/>
          </p:cNvSpPr>
          <p:nvPr/>
        </p:nvSpPr>
        <p:spPr bwMode="auto">
          <a:xfrm>
            <a:off x="6967537" y="1542990"/>
            <a:ext cx="90621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Gulim" pitchFamily="34" charset="-127"/>
                <a:ea typeface="Gulim" pitchFamily="34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Gulim" pitchFamily="34" charset="-127"/>
                <a:ea typeface="Gulim" pitchFamily="34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Gulim" pitchFamily="34" charset="-127"/>
                <a:ea typeface="Gulim" pitchFamily="34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Gulim" pitchFamily="34" charset="-127"/>
                <a:ea typeface="Gulim" pitchFamily="34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Gulim" pitchFamily="34" charset="-127"/>
                <a:ea typeface="Gulim" pitchFamily="34" charset="-127"/>
              </a:defRPr>
            </a:lvl5pPr>
            <a:lvl6pPr marL="25146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Gulim" pitchFamily="34" charset="-127"/>
                <a:ea typeface="Gulim" pitchFamily="34" charset="-127"/>
              </a:defRPr>
            </a:lvl6pPr>
            <a:lvl7pPr marL="29718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Gulim" pitchFamily="34" charset="-127"/>
                <a:ea typeface="Gulim" pitchFamily="34" charset="-127"/>
              </a:defRPr>
            </a:lvl7pPr>
            <a:lvl8pPr marL="34290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Gulim" pitchFamily="34" charset="-127"/>
                <a:ea typeface="Gulim" pitchFamily="34" charset="-127"/>
              </a:defRPr>
            </a:lvl8pPr>
            <a:lvl9pPr marL="38862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Gulim" pitchFamily="34" charset="-127"/>
                <a:ea typeface="Gulim" pitchFamily="34" charset="-127"/>
              </a:defRPr>
            </a:lvl9pPr>
          </a:lstStyle>
          <a:p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Stroke</a:t>
            </a:r>
          </a:p>
        </p:txBody>
      </p:sp>
      <p:sp>
        <p:nvSpPr>
          <p:cNvPr id="14351" name="Text Box 17"/>
          <p:cNvSpPr txBox="1">
            <a:spLocks noChangeArrowheads="1"/>
          </p:cNvSpPr>
          <p:nvPr/>
        </p:nvSpPr>
        <p:spPr bwMode="auto">
          <a:xfrm>
            <a:off x="6994525" y="1912713"/>
            <a:ext cx="2149475" cy="7571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Gulim" pitchFamily="34" charset="-127"/>
                <a:ea typeface="Gulim" pitchFamily="34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Gulim" pitchFamily="34" charset="-127"/>
                <a:ea typeface="Gulim" pitchFamily="34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Gulim" pitchFamily="34" charset="-127"/>
                <a:ea typeface="Gulim" pitchFamily="34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Gulim" pitchFamily="34" charset="-127"/>
                <a:ea typeface="Gulim" pitchFamily="34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Gulim" pitchFamily="34" charset="-127"/>
                <a:ea typeface="Gulim" pitchFamily="34" charset="-127"/>
              </a:defRPr>
            </a:lvl5pPr>
            <a:lvl6pPr marL="25146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Gulim" pitchFamily="34" charset="-127"/>
                <a:ea typeface="Gulim" pitchFamily="34" charset="-127"/>
              </a:defRPr>
            </a:lvl6pPr>
            <a:lvl7pPr marL="29718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Gulim" pitchFamily="34" charset="-127"/>
                <a:ea typeface="Gulim" pitchFamily="34" charset="-127"/>
              </a:defRPr>
            </a:lvl7pPr>
            <a:lvl8pPr marL="34290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Gulim" pitchFamily="34" charset="-127"/>
                <a:ea typeface="Gulim" pitchFamily="34" charset="-127"/>
              </a:defRPr>
            </a:lvl8pPr>
            <a:lvl9pPr marL="38862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Gulim" pitchFamily="34" charset="-127"/>
                <a:ea typeface="Gulim" pitchFamily="34" charset="-127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2- to 4-fold increase in </a:t>
            </a:r>
          </a:p>
          <a:p>
            <a:pPr>
              <a:lnSpc>
                <a:spcPct val="90000"/>
              </a:lnSpc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cardiovascular mortality and 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stroke</a:t>
            </a:r>
            <a:endParaRPr lang="en-US" sz="1600" baseline="30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352" name="Text Box 18"/>
          <p:cNvSpPr txBox="1">
            <a:spLocks noChangeArrowheads="1"/>
          </p:cNvSpPr>
          <p:nvPr/>
        </p:nvSpPr>
        <p:spPr bwMode="auto">
          <a:xfrm>
            <a:off x="6934200" y="4826002"/>
            <a:ext cx="1711325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Gulim" pitchFamily="34" charset="-127"/>
                <a:ea typeface="Gulim" pitchFamily="34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Gulim" pitchFamily="34" charset="-127"/>
                <a:ea typeface="Gulim" pitchFamily="34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Gulim" pitchFamily="34" charset="-127"/>
                <a:ea typeface="Gulim" pitchFamily="34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Gulim" pitchFamily="34" charset="-127"/>
                <a:ea typeface="Gulim" pitchFamily="34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Gulim" pitchFamily="34" charset="-127"/>
                <a:ea typeface="Gulim" pitchFamily="34" charset="-127"/>
              </a:defRPr>
            </a:lvl5pPr>
            <a:lvl6pPr marL="25146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Gulim" pitchFamily="34" charset="-127"/>
                <a:ea typeface="Gulim" pitchFamily="34" charset="-127"/>
              </a:defRPr>
            </a:lvl6pPr>
            <a:lvl7pPr marL="29718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Gulim" pitchFamily="34" charset="-127"/>
                <a:ea typeface="Gulim" pitchFamily="34" charset="-127"/>
              </a:defRPr>
            </a:lvl7pPr>
            <a:lvl8pPr marL="34290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Gulim" pitchFamily="34" charset="-127"/>
                <a:ea typeface="Gulim" pitchFamily="34" charset="-127"/>
              </a:defRPr>
            </a:lvl8pPr>
            <a:lvl9pPr marL="38862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Gulim" pitchFamily="34" charset="-127"/>
                <a:ea typeface="Gulim" pitchFamily="34" charset="-127"/>
              </a:defRPr>
            </a:lvl9pPr>
          </a:lstStyle>
          <a:p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Diabetic</a:t>
            </a:r>
            <a:b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Neuropathy</a:t>
            </a:r>
          </a:p>
        </p:txBody>
      </p:sp>
      <p:sp>
        <p:nvSpPr>
          <p:cNvPr id="14353" name="Text Box 19"/>
          <p:cNvSpPr txBox="1">
            <a:spLocks noChangeArrowheads="1"/>
          </p:cNvSpPr>
          <p:nvPr/>
        </p:nvSpPr>
        <p:spPr bwMode="auto">
          <a:xfrm>
            <a:off x="6934203" y="5532380"/>
            <a:ext cx="2111375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Gulim" pitchFamily="34" charset="-127"/>
                <a:ea typeface="Gulim" pitchFamily="34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Gulim" pitchFamily="34" charset="-127"/>
                <a:ea typeface="Gulim" pitchFamily="34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Gulim" pitchFamily="34" charset="-127"/>
                <a:ea typeface="Gulim" pitchFamily="34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Gulim" pitchFamily="34" charset="-127"/>
                <a:ea typeface="Gulim" pitchFamily="34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Gulim" pitchFamily="34" charset="-127"/>
                <a:ea typeface="Gulim" pitchFamily="34" charset="-127"/>
              </a:defRPr>
            </a:lvl5pPr>
            <a:lvl6pPr marL="25146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Gulim" pitchFamily="34" charset="-127"/>
                <a:ea typeface="Gulim" pitchFamily="34" charset="-127"/>
              </a:defRPr>
            </a:lvl6pPr>
            <a:lvl7pPr marL="29718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Gulim" pitchFamily="34" charset="-127"/>
                <a:ea typeface="Gulim" pitchFamily="34" charset="-127"/>
              </a:defRPr>
            </a:lvl7pPr>
            <a:lvl8pPr marL="34290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Gulim" pitchFamily="34" charset="-127"/>
                <a:ea typeface="Gulim" pitchFamily="34" charset="-127"/>
              </a:defRPr>
            </a:lvl8pPr>
            <a:lvl9pPr marL="38862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Gulim" pitchFamily="34" charset="-127"/>
                <a:ea typeface="Gulim" pitchFamily="34" charset="-127"/>
              </a:defRPr>
            </a:lvl9pPr>
          </a:lstStyle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Leading cause of</a:t>
            </a:r>
            <a:b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non-traumatic lower extremity 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amputations</a:t>
            </a:r>
            <a:endParaRPr lang="en-US" sz="1600" baseline="30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354" name="Text Box 20"/>
          <p:cNvSpPr txBox="1">
            <a:spLocks noChangeArrowheads="1"/>
          </p:cNvSpPr>
          <p:nvPr/>
        </p:nvSpPr>
        <p:spPr bwMode="auto">
          <a:xfrm>
            <a:off x="6934202" y="3675654"/>
            <a:ext cx="2044700" cy="8331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 anchor="ctr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Gulim" pitchFamily="34" charset="-127"/>
                <a:ea typeface="Gulim" pitchFamily="34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Gulim" pitchFamily="34" charset="-127"/>
                <a:ea typeface="Gulim" pitchFamily="34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Gulim" pitchFamily="34" charset="-127"/>
                <a:ea typeface="Gulim" pitchFamily="34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Gulim" pitchFamily="34" charset="-127"/>
                <a:ea typeface="Gulim" pitchFamily="34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Gulim" pitchFamily="34" charset="-127"/>
                <a:ea typeface="Gulim" pitchFamily="34" charset="-127"/>
              </a:defRPr>
            </a:lvl5pPr>
            <a:lvl6pPr marL="25146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Gulim" pitchFamily="34" charset="-127"/>
                <a:ea typeface="Gulim" pitchFamily="34" charset="-127"/>
              </a:defRPr>
            </a:lvl6pPr>
            <a:lvl7pPr marL="29718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Gulim" pitchFamily="34" charset="-127"/>
                <a:ea typeface="Gulim" pitchFamily="34" charset="-127"/>
              </a:defRPr>
            </a:lvl7pPr>
            <a:lvl8pPr marL="34290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Gulim" pitchFamily="34" charset="-127"/>
                <a:ea typeface="Gulim" pitchFamily="34" charset="-127"/>
              </a:defRPr>
            </a:lvl8pPr>
            <a:lvl9pPr marL="38862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Gulim" pitchFamily="34" charset="-127"/>
                <a:ea typeface="Gulim" pitchFamily="34" charset="-127"/>
              </a:defRPr>
            </a:lvl9pPr>
          </a:lstStyle>
          <a:p>
            <a:pPr>
              <a:buClr>
                <a:schemeClr val="tx2"/>
              </a:buClr>
            </a:pPr>
            <a:r>
              <a:rPr lang="en-GB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8/10 individuals with diabetes die from CV </a:t>
            </a:r>
            <a:r>
              <a:rPr lang="en-GB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events</a:t>
            </a:r>
            <a:endParaRPr lang="en-GB" sz="1600" baseline="30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4355" name="Picture 21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003466"/>
              </a:clrFrom>
              <a:clrTo>
                <a:srgbClr val="00346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6049" b="33296"/>
          <a:stretch>
            <a:fillRect/>
          </a:stretch>
        </p:blipFill>
        <p:spPr bwMode="auto">
          <a:xfrm>
            <a:off x="1606552" y="3810001"/>
            <a:ext cx="690563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56" name="Picture 22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003466"/>
              </a:clrFrom>
              <a:clrTo>
                <a:srgbClr val="00346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844" t="34186" r="17972" b="-6726"/>
          <a:stretch>
            <a:fillRect/>
          </a:stretch>
        </p:blipFill>
        <p:spPr bwMode="auto">
          <a:xfrm>
            <a:off x="1593851" y="1681165"/>
            <a:ext cx="1098551" cy="1189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57" name="Picture 23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003466"/>
              </a:clrFrom>
              <a:clrTo>
                <a:srgbClr val="00346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5151" y="2930525"/>
            <a:ext cx="1360488" cy="1317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58" name="Picture 24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003466"/>
              </a:clrFrom>
              <a:clrTo>
                <a:srgbClr val="00346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2002" y="1751015"/>
            <a:ext cx="985839" cy="955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59" name="Picture 25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003466"/>
              </a:clrFrom>
              <a:clrTo>
                <a:srgbClr val="00346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6265" y="4651377"/>
            <a:ext cx="1311275" cy="127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9354" name="Freeform 26"/>
          <p:cNvSpPr>
            <a:spLocks/>
          </p:cNvSpPr>
          <p:nvPr/>
        </p:nvSpPr>
        <p:spPr bwMode="auto">
          <a:xfrm>
            <a:off x="4384675" y="5572127"/>
            <a:ext cx="177800" cy="180975"/>
          </a:xfrm>
          <a:custGeom>
            <a:avLst/>
            <a:gdLst/>
            <a:ahLst/>
            <a:cxnLst>
              <a:cxn ang="0">
                <a:pos x="251" y="224"/>
              </a:cxn>
              <a:cxn ang="0">
                <a:pos x="256" y="373"/>
              </a:cxn>
              <a:cxn ang="0">
                <a:pos x="182" y="240"/>
              </a:cxn>
              <a:cxn ang="0">
                <a:pos x="51" y="290"/>
              </a:cxn>
              <a:cxn ang="0">
                <a:pos x="134" y="202"/>
              </a:cxn>
              <a:cxn ang="0">
                <a:pos x="0" y="141"/>
              </a:cxn>
              <a:cxn ang="0">
                <a:pos x="136" y="133"/>
              </a:cxn>
              <a:cxn ang="0">
                <a:pos x="128" y="0"/>
              </a:cxn>
              <a:cxn ang="0">
                <a:pos x="198" y="109"/>
              </a:cxn>
              <a:cxn ang="0">
                <a:pos x="302" y="18"/>
              </a:cxn>
              <a:cxn ang="0">
                <a:pos x="259" y="152"/>
              </a:cxn>
              <a:cxn ang="0">
                <a:pos x="367" y="200"/>
              </a:cxn>
              <a:cxn ang="0">
                <a:pos x="251" y="224"/>
              </a:cxn>
            </a:cxnLst>
            <a:rect l="0" t="0" r="r" b="b"/>
            <a:pathLst>
              <a:path w="367" h="373">
                <a:moveTo>
                  <a:pt x="251" y="224"/>
                </a:moveTo>
                <a:lnTo>
                  <a:pt x="256" y="373"/>
                </a:lnTo>
                <a:lnTo>
                  <a:pt x="182" y="240"/>
                </a:lnTo>
                <a:lnTo>
                  <a:pt x="51" y="290"/>
                </a:lnTo>
                <a:lnTo>
                  <a:pt x="134" y="202"/>
                </a:lnTo>
                <a:lnTo>
                  <a:pt x="0" y="141"/>
                </a:lnTo>
                <a:lnTo>
                  <a:pt x="136" y="133"/>
                </a:lnTo>
                <a:lnTo>
                  <a:pt x="128" y="0"/>
                </a:lnTo>
                <a:lnTo>
                  <a:pt x="198" y="109"/>
                </a:lnTo>
                <a:lnTo>
                  <a:pt x="302" y="18"/>
                </a:lnTo>
                <a:lnTo>
                  <a:pt x="259" y="152"/>
                </a:lnTo>
                <a:lnTo>
                  <a:pt x="367" y="200"/>
                </a:lnTo>
                <a:lnTo>
                  <a:pt x="251" y="224"/>
                </a:lnTo>
                <a:close/>
              </a:path>
            </a:pathLst>
          </a:custGeom>
          <a:gradFill rotWithShape="0">
            <a:gsLst>
              <a:gs pos="0">
                <a:srgbClr val="FFFFFF"/>
              </a:gs>
              <a:gs pos="100000">
                <a:srgbClr val="FFE957"/>
              </a:gs>
            </a:gsLst>
            <a:path path="rect">
              <a:fillToRect l="50000" t="50000" r="50000" b="50000"/>
            </a:path>
          </a:gradFill>
          <a:ln w="9525" cap="flat" cmpd="sng">
            <a:noFill/>
            <a:prstDash val="solid"/>
            <a:round/>
            <a:headEnd/>
            <a:tailEnd/>
          </a:ln>
          <a:effectLst>
            <a:outerShdw dist="17961" dir="2700000" algn="ctr" rotWithShape="0">
              <a:schemeClr val="tx1"/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9355" name="Freeform 27"/>
          <p:cNvSpPr>
            <a:spLocks/>
          </p:cNvSpPr>
          <p:nvPr/>
        </p:nvSpPr>
        <p:spPr bwMode="auto">
          <a:xfrm>
            <a:off x="4124325" y="3060701"/>
            <a:ext cx="177800" cy="180975"/>
          </a:xfrm>
          <a:custGeom>
            <a:avLst/>
            <a:gdLst/>
            <a:ahLst/>
            <a:cxnLst>
              <a:cxn ang="0">
                <a:pos x="251" y="224"/>
              </a:cxn>
              <a:cxn ang="0">
                <a:pos x="256" y="373"/>
              </a:cxn>
              <a:cxn ang="0">
                <a:pos x="182" y="240"/>
              </a:cxn>
              <a:cxn ang="0">
                <a:pos x="51" y="290"/>
              </a:cxn>
              <a:cxn ang="0">
                <a:pos x="134" y="202"/>
              </a:cxn>
              <a:cxn ang="0">
                <a:pos x="0" y="141"/>
              </a:cxn>
              <a:cxn ang="0">
                <a:pos x="136" y="133"/>
              </a:cxn>
              <a:cxn ang="0">
                <a:pos x="128" y="0"/>
              </a:cxn>
              <a:cxn ang="0">
                <a:pos x="198" y="109"/>
              </a:cxn>
              <a:cxn ang="0">
                <a:pos x="302" y="18"/>
              </a:cxn>
              <a:cxn ang="0">
                <a:pos x="259" y="152"/>
              </a:cxn>
              <a:cxn ang="0">
                <a:pos x="367" y="200"/>
              </a:cxn>
              <a:cxn ang="0">
                <a:pos x="251" y="224"/>
              </a:cxn>
            </a:cxnLst>
            <a:rect l="0" t="0" r="r" b="b"/>
            <a:pathLst>
              <a:path w="367" h="373">
                <a:moveTo>
                  <a:pt x="251" y="224"/>
                </a:moveTo>
                <a:lnTo>
                  <a:pt x="256" y="373"/>
                </a:lnTo>
                <a:lnTo>
                  <a:pt x="182" y="240"/>
                </a:lnTo>
                <a:lnTo>
                  <a:pt x="51" y="290"/>
                </a:lnTo>
                <a:lnTo>
                  <a:pt x="134" y="202"/>
                </a:lnTo>
                <a:lnTo>
                  <a:pt x="0" y="141"/>
                </a:lnTo>
                <a:lnTo>
                  <a:pt x="136" y="133"/>
                </a:lnTo>
                <a:lnTo>
                  <a:pt x="128" y="0"/>
                </a:lnTo>
                <a:lnTo>
                  <a:pt x="198" y="109"/>
                </a:lnTo>
                <a:lnTo>
                  <a:pt x="302" y="18"/>
                </a:lnTo>
                <a:lnTo>
                  <a:pt x="259" y="152"/>
                </a:lnTo>
                <a:lnTo>
                  <a:pt x="367" y="200"/>
                </a:lnTo>
                <a:lnTo>
                  <a:pt x="251" y="224"/>
                </a:lnTo>
                <a:close/>
              </a:path>
            </a:pathLst>
          </a:custGeom>
          <a:gradFill rotWithShape="0">
            <a:gsLst>
              <a:gs pos="0">
                <a:srgbClr val="FFFFFF"/>
              </a:gs>
              <a:gs pos="100000">
                <a:srgbClr val="FFE957"/>
              </a:gs>
            </a:gsLst>
            <a:path path="rect">
              <a:fillToRect l="50000" t="50000" r="50000" b="50000"/>
            </a:path>
          </a:gradFill>
          <a:ln w="9525" cap="flat" cmpd="sng">
            <a:noFill/>
            <a:prstDash val="solid"/>
            <a:round/>
            <a:headEnd/>
            <a:tailEnd/>
          </a:ln>
          <a:effectLst>
            <a:outerShdw dist="17961" dir="2700000" algn="ctr" rotWithShape="0">
              <a:schemeClr val="tx1"/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9356" name="Freeform 28"/>
          <p:cNvSpPr>
            <a:spLocks/>
          </p:cNvSpPr>
          <p:nvPr/>
        </p:nvSpPr>
        <p:spPr bwMode="auto">
          <a:xfrm>
            <a:off x="4314825" y="2684465"/>
            <a:ext cx="177800" cy="180975"/>
          </a:xfrm>
          <a:custGeom>
            <a:avLst/>
            <a:gdLst/>
            <a:ahLst/>
            <a:cxnLst>
              <a:cxn ang="0">
                <a:pos x="251" y="224"/>
              </a:cxn>
              <a:cxn ang="0">
                <a:pos x="256" y="373"/>
              </a:cxn>
              <a:cxn ang="0">
                <a:pos x="182" y="240"/>
              </a:cxn>
              <a:cxn ang="0">
                <a:pos x="51" y="290"/>
              </a:cxn>
              <a:cxn ang="0">
                <a:pos x="134" y="202"/>
              </a:cxn>
              <a:cxn ang="0">
                <a:pos x="0" y="141"/>
              </a:cxn>
              <a:cxn ang="0">
                <a:pos x="136" y="133"/>
              </a:cxn>
              <a:cxn ang="0">
                <a:pos x="128" y="0"/>
              </a:cxn>
              <a:cxn ang="0">
                <a:pos x="198" y="109"/>
              </a:cxn>
              <a:cxn ang="0">
                <a:pos x="302" y="18"/>
              </a:cxn>
              <a:cxn ang="0">
                <a:pos x="259" y="152"/>
              </a:cxn>
              <a:cxn ang="0">
                <a:pos x="367" y="200"/>
              </a:cxn>
              <a:cxn ang="0">
                <a:pos x="251" y="224"/>
              </a:cxn>
            </a:cxnLst>
            <a:rect l="0" t="0" r="r" b="b"/>
            <a:pathLst>
              <a:path w="367" h="373">
                <a:moveTo>
                  <a:pt x="251" y="224"/>
                </a:moveTo>
                <a:lnTo>
                  <a:pt x="256" y="373"/>
                </a:lnTo>
                <a:lnTo>
                  <a:pt x="182" y="240"/>
                </a:lnTo>
                <a:lnTo>
                  <a:pt x="51" y="290"/>
                </a:lnTo>
                <a:lnTo>
                  <a:pt x="134" y="202"/>
                </a:lnTo>
                <a:lnTo>
                  <a:pt x="0" y="141"/>
                </a:lnTo>
                <a:lnTo>
                  <a:pt x="136" y="133"/>
                </a:lnTo>
                <a:lnTo>
                  <a:pt x="128" y="0"/>
                </a:lnTo>
                <a:lnTo>
                  <a:pt x="198" y="109"/>
                </a:lnTo>
                <a:lnTo>
                  <a:pt x="302" y="18"/>
                </a:lnTo>
                <a:lnTo>
                  <a:pt x="259" y="152"/>
                </a:lnTo>
                <a:lnTo>
                  <a:pt x="367" y="200"/>
                </a:lnTo>
                <a:lnTo>
                  <a:pt x="251" y="224"/>
                </a:lnTo>
                <a:close/>
              </a:path>
            </a:pathLst>
          </a:custGeom>
          <a:gradFill rotWithShape="0">
            <a:gsLst>
              <a:gs pos="0">
                <a:srgbClr val="FFFFFF"/>
              </a:gs>
              <a:gs pos="100000">
                <a:srgbClr val="FFE957"/>
              </a:gs>
            </a:gsLst>
            <a:path path="rect">
              <a:fillToRect l="50000" t="50000" r="50000" b="50000"/>
            </a:path>
          </a:gradFill>
          <a:ln w="9525" cap="flat" cmpd="sng">
            <a:noFill/>
            <a:prstDash val="solid"/>
            <a:round/>
            <a:headEnd/>
            <a:tailEnd/>
          </a:ln>
          <a:effectLst>
            <a:outerShdw dist="17961" dir="2700000" algn="ctr" rotWithShape="0">
              <a:schemeClr val="tx1"/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9357" name="Freeform 29"/>
          <p:cNvSpPr>
            <a:spLocks/>
          </p:cNvSpPr>
          <p:nvPr/>
        </p:nvSpPr>
        <p:spPr bwMode="auto">
          <a:xfrm>
            <a:off x="4208463" y="1871663"/>
            <a:ext cx="177800" cy="180975"/>
          </a:xfrm>
          <a:custGeom>
            <a:avLst/>
            <a:gdLst/>
            <a:ahLst/>
            <a:cxnLst>
              <a:cxn ang="0">
                <a:pos x="251" y="224"/>
              </a:cxn>
              <a:cxn ang="0">
                <a:pos x="256" y="373"/>
              </a:cxn>
              <a:cxn ang="0">
                <a:pos x="182" y="240"/>
              </a:cxn>
              <a:cxn ang="0">
                <a:pos x="51" y="290"/>
              </a:cxn>
              <a:cxn ang="0">
                <a:pos x="134" y="202"/>
              </a:cxn>
              <a:cxn ang="0">
                <a:pos x="0" y="141"/>
              </a:cxn>
              <a:cxn ang="0">
                <a:pos x="136" y="133"/>
              </a:cxn>
              <a:cxn ang="0">
                <a:pos x="128" y="0"/>
              </a:cxn>
              <a:cxn ang="0">
                <a:pos x="198" y="109"/>
              </a:cxn>
              <a:cxn ang="0">
                <a:pos x="302" y="18"/>
              </a:cxn>
              <a:cxn ang="0">
                <a:pos x="259" y="152"/>
              </a:cxn>
              <a:cxn ang="0">
                <a:pos x="367" y="200"/>
              </a:cxn>
              <a:cxn ang="0">
                <a:pos x="251" y="224"/>
              </a:cxn>
            </a:cxnLst>
            <a:rect l="0" t="0" r="r" b="b"/>
            <a:pathLst>
              <a:path w="367" h="373">
                <a:moveTo>
                  <a:pt x="251" y="224"/>
                </a:moveTo>
                <a:lnTo>
                  <a:pt x="256" y="373"/>
                </a:lnTo>
                <a:lnTo>
                  <a:pt x="182" y="240"/>
                </a:lnTo>
                <a:lnTo>
                  <a:pt x="51" y="290"/>
                </a:lnTo>
                <a:lnTo>
                  <a:pt x="134" y="202"/>
                </a:lnTo>
                <a:lnTo>
                  <a:pt x="0" y="141"/>
                </a:lnTo>
                <a:lnTo>
                  <a:pt x="136" y="133"/>
                </a:lnTo>
                <a:lnTo>
                  <a:pt x="128" y="0"/>
                </a:lnTo>
                <a:lnTo>
                  <a:pt x="198" y="109"/>
                </a:lnTo>
                <a:lnTo>
                  <a:pt x="302" y="18"/>
                </a:lnTo>
                <a:lnTo>
                  <a:pt x="259" y="152"/>
                </a:lnTo>
                <a:lnTo>
                  <a:pt x="367" y="200"/>
                </a:lnTo>
                <a:lnTo>
                  <a:pt x="251" y="224"/>
                </a:lnTo>
                <a:close/>
              </a:path>
            </a:pathLst>
          </a:custGeom>
          <a:gradFill rotWithShape="0">
            <a:gsLst>
              <a:gs pos="0">
                <a:srgbClr val="FFFFFF"/>
              </a:gs>
              <a:gs pos="100000">
                <a:srgbClr val="FFE957"/>
              </a:gs>
            </a:gsLst>
            <a:path path="rect">
              <a:fillToRect l="50000" t="50000" r="50000" b="50000"/>
            </a:path>
          </a:gradFill>
          <a:ln w="9525" cap="flat" cmpd="sng">
            <a:noFill/>
            <a:prstDash val="solid"/>
            <a:round/>
            <a:headEnd/>
            <a:tailEnd/>
          </a:ln>
          <a:effectLst>
            <a:outerShdw dist="17961" dir="2700000" algn="ctr" rotWithShape="0">
              <a:schemeClr val="tx1"/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9358" name="Freeform 30"/>
          <p:cNvSpPr>
            <a:spLocks/>
          </p:cNvSpPr>
          <p:nvPr/>
        </p:nvSpPr>
        <p:spPr bwMode="auto">
          <a:xfrm>
            <a:off x="4360863" y="1762127"/>
            <a:ext cx="177800" cy="180975"/>
          </a:xfrm>
          <a:custGeom>
            <a:avLst/>
            <a:gdLst/>
            <a:ahLst/>
            <a:cxnLst>
              <a:cxn ang="0">
                <a:pos x="251" y="224"/>
              </a:cxn>
              <a:cxn ang="0">
                <a:pos x="256" y="373"/>
              </a:cxn>
              <a:cxn ang="0">
                <a:pos x="182" y="240"/>
              </a:cxn>
              <a:cxn ang="0">
                <a:pos x="51" y="290"/>
              </a:cxn>
              <a:cxn ang="0">
                <a:pos x="134" y="202"/>
              </a:cxn>
              <a:cxn ang="0">
                <a:pos x="0" y="141"/>
              </a:cxn>
              <a:cxn ang="0">
                <a:pos x="136" y="133"/>
              </a:cxn>
              <a:cxn ang="0">
                <a:pos x="128" y="0"/>
              </a:cxn>
              <a:cxn ang="0">
                <a:pos x="198" y="109"/>
              </a:cxn>
              <a:cxn ang="0">
                <a:pos x="302" y="18"/>
              </a:cxn>
              <a:cxn ang="0">
                <a:pos x="259" y="152"/>
              </a:cxn>
              <a:cxn ang="0">
                <a:pos x="367" y="200"/>
              </a:cxn>
              <a:cxn ang="0">
                <a:pos x="251" y="224"/>
              </a:cxn>
            </a:cxnLst>
            <a:rect l="0" t="0" r="r" b="b"/>
            <a:pathLst>
              <a:path w="367" h="373">
                <a:moveTo>
                  <a:pt x="251" y="224"/>
                </a:moveTo>
                <a:lnTo>
                  <a:pt x="256" y="373"/>
                </a:lnTo>
                <a:lnTo>
                  <a:pt x="182" y="240"/>
                </a:lnTo>
                <a:lnTo>
                  <a:pt x="51" y="290"/>
                </a:lnTo>
                <a:lnTo>
                  <a:pt x="134" y="202"/>
                </a:lnTo>
                <a:lnTo>
                  <a:pt x="0" y="141"/>
                </a:lnTo>
                <a:lnTo>
                  <a:pt x="136" y="133"/>
                </a:lnTo>
                <a:lnTo>
                  <a:pt x="128" y="0"/>
                </a:lnTo>
                <a:lnTo>
                  <a:pt x="198" y="109"/>
                </a:lnTo>
                <a:lnTo>
                  <a:pt x="302" y="18"/>
                </a:lnTo>
                <a:lnTo>
                  <a:pt x="259" y="152"/>
                </a:lnTo>
                <a:lnTo>
                  <a:pt x="367" y="200"/>
                </a:lnTo>
                <a:lnTo>
                  <a:pt x="251" y="224"/>
                </a:lnTo>
                <a:close/>
              </a:path>
            </a:pathLst>
          </a:custGeom>
          <a:gradFill rotWithShape="0">
            <a:gsLst>
              <a:gs pos="0">
                <a:srgbClr val="FFFFFF"/>
              </a:gs>
              <a:gs pos="100000">
                <a:srgbClr val="FFE957"/>
              </a:gs>
            </a:gsLst>
            <a:path path="rect">
              <a:fillToRect l="50000" t="50000" r="50000" b="50000"/>
            </a:path>
          </a:gradFill>
          <a:ln w="9525" cap="flat" cmpd="sng">
            <a:noFill/>
            <a:prstDash val="solid"/>
            <a:round/>
            <a:headEnd/>
            <a:tailEnd/>
          </a:ln>
          <a:effectLst>
            <a:outerShdw dist="17961" dir="2700000" algn="ctr" rotWithShape="0">
              <a:schemeClr val="tx1"/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0" name="Straight Connector 29"/>
          <p:cNvCxnSpPr/>
          <p:nvPr/>
        </p:nvCxnSpPr>
        <p:spPr>
          <a:xfrm>
            <a:off x="0" y="1196752"/>
            <a:ext cx="91440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1" name="Picture 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6416" y="171481"/>
            <a:ext cx="740669" cy="7372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115969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0" y="908720"/>
            <a:ext cx="91440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6416" y="28801"/>
            <a:ext cx="740670" cy="7372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133350" y="548680"/>
            <a:ext cx="8877300" cy="587819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endParaRPr lang="en-IN" sz="20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v"/>
            </a:pPr>
            <a:r>
              <a:rPr lang="en-IN" sz="2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Recently, </a:t>
            </a:r>
            <a:r>
              <a:rPr lang="en-IN" sz="2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many plants and their products </a:t>
            </a:r>
            <a:r>
              <a:rPr lang="en-IN" sz="2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have been gaining importance due to </a:t>
            </a:r>
            <a:r>
              <a:rPr lang="en-IN" sz="2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their imperative use in the synthesis of nanoparticles.</a:t>
            </a:r>
          </a:p>
          <a:p>
            <a:pPr algn="just">
              <a:buFont typeface="Wingdings" pitchFamily="2" charset="2"/>
              <a:buChar char="v"/>
            </a:pPr>
            <a:endParaRPr lang="en-IN" sz="22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v"/>
            </a:pPr>
            <a:r>
              <a:rPr lang="en-IN" sz="2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Curcumin, a highly potent bioactive component of Curcuma longa L. </a:t>
            </a:r>
            <a:r>
              <a:rPr lang="en-IN" sz="2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IN" sz="2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turmeric) has been widely used in </a:t>
            </a:r>
            <a:r>
              <a:rPr lang="en-IN" sz="2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prevention and treatment of various chronic diseases, such as </a:t>
            </a:r>
            <a:r>
              <a:rPr lang="en-IN" sz="2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cancer, cardiovascular diseases, metabolic disturbances</a:t>
            </a:r>
            <a:r>
              <a:rPr lang="en-IN" sz="2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N" sz="2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 obesity.</a:t>
            </a:r>
          </a:p>
          <a:p>
            <a:pPr marL="0" indent="0" algn="just">
              <a:buNone/>
            </a:pPr>
            <a:endParaRPr lang="en-IN" sz="22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v"/>
            </a:pPr>
            <a:r>
              <a:rPr lang="en-IN" sz="2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this study, we </a:t>
            </a:r>
            <a:r>
              <a:rPr lang="en-IN" sz="2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have developed a </a:t>
            </a:r>
            <a:r>
              <a:rPr lang="en-IN" sz="2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rapid and eco-friendly method </a:t>
            </a:r>
            <a:r>
              <a:rPr lang="en-IN" sz="2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 the synthesis of </a:t>
            </a:r>
            <a:r>
              <a:rPr lang="en-IN" sz="2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curcumin </a:t>
            </a:r>
            <a:r>
              <a:rPr lang="en-IN" sz="2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nanoparticles </a:t>
            </a:r>
            <a:r>
              <a:rPr lang="en-IN" sz="2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using </a:t>
            </a:r>
            <a:r>
              <a:rPr lang="en-IN" sz="2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leaf extracts of A</a:t>
            </a:r>
            <a:r>
              <a:rPr lang="en-IN" sz="2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loe </a:t>
            </a:r>
            <a:r>
              <a:rPr lang="en-IN" sz="22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</a:t>
            </a:r>
            <a:r>
              <a:rPr lang="en-IN" sz="22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era</a:t>
            </a:r>
            <a:r>
              <a:rPr lang="en-IN" sz="2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plant.</a:t>
            </a:r>
            <a:endParaRPr lang="en-IN" sz="2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v"/>
            </a:pPr>
            <a:endParaRPr lang="en-IN" sz="2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itchFamily="2" charset="2"/>
              <a:buChar char="v"/>
            </a:pPr>
            <a:endParaRPr lang="en-US" sz="2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endParaRPr lang="en-US" sz="2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endParaRPr lang="en-US" sz="2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2166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368" y="260649"/>
            <a:ext cx="8291264" cy="876712"/>
          </a:xfrm>
        </p:spPr>
        <p:txBody>
          <a:bodyPr>
            <a:normAutofit/>
          </a:bodyPr>
          <a:lstStyle/>
          <a:p>
            <a:pPr algn="ctr"/>
            <a:r>
              <a:rPr lang="en-US" sz="3000" b="1" dirty="0" smtClean="0"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>OBJECTIVES </a:t>
            </a:r>
            <a:endParaRPr lang="en-IN" sz="3000" b="1" dirty="0">
              <a:solidFill>
                <a:schemeClr val="accent3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5516" y="997890"/>
            <a:ext cx="8712968" cy="5547016"/>
          </a:xfrm>
        </p:spPr>
        <p:txBody>
          <a:bodyPr>
            <a:normAutofit/>
          </a:bodyPr>
          <a:lstStyle/>
          <a:p>
            <a:pPr algn="just">
              <a:buFont typeface="Wingdings" panose="05000000000000000000" pitchFamily="2" charset="2"/>
              <a:buChar char="v"/>
            </a:pPr>
            <a:endParaRPr lang="en-IN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anose="05000000000000000000" pitchFamily="2" charset="2"/>
              <a:buChar char="v"/>
            </a:pPr>
            <a:r>
              <a:rPr lang="en-IN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synthesize </a:t>
            </a: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loe Vera </a:t>
            </a: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leaf extract (ALVE) mediated </a:t>
            </a:r>
            <a:r>
              <a:rPr lang="en-IN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curcumin nanoparticles for possible therapeutic effect in diabetes.</a:t>
            </a:r>
          </a:p>
          <a:p>
            <a:pPr algn="just">
              <a:buFont typeface="Wingdings" panose="05000000000000000000" pitchFamily="2" charset="2"/>
              <a:buChar char="v"/>
            </a:pPr>
            <a:endParaRPr lang="en-IN" sz="20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anose="05000000000000000000" pitchFamily="2" charset="2"/>
              <a:buChar char="v"/>
            </a:pPr>
            <a:r>
              <a:rPr lang="en-IN" sz="2000" dirty="0" smtClean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To study the ameliorative effect of CNPs on glycaemic status in </a:t>
            </a:r>
            <a:r>
              <a:rPr lang="en-IN" sz="2000" dirty="0" err="1" smtClean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streptozotocin</a:t>
            </a:r>
            <a:r>
              <a:rPr lang="en-IN" sz="2000" dirty="0" smtClean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-induced diabetic </a:t>
            </a:r>
            <a:r>
              <a:rPr lang="en-IN" sz="2000" dirty="0" err="1" smtClean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wistar</a:t>
            </a:r>
            <a:r>
              <a:rPr lang="en-IN" sz="2000" dirty="0" smtClean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rat model.</a:t>
            </a:r>
          </a:p>
          <a:p>
            <a:pPr algn="just">
              <a:buFont typeface="Wingdings" panose="05000000000000000000" pitchFamily="2" charset="2"/>
              <a:buChar char="v"/>
            </a:pPr>
            <a:endParaRPr lang="en-IN" sz="2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anose="05000000000000000000" pitchFamily="2" charset="2"/>
              <a:buChar char="v"/>
            </a:pPr>
            <a:r>
              <a:rPr lang="en-IN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study the effect of CNPs on the levels of oxidative stress biomarkers.</a:t>
            </a:r>
          </a:p>
          <a:p>
            <a:pPr algn="just">
              <a:buFont typeface="Wingdings" panose="05000000000000000000" pitchFamily="2" charset="2"/>
              <a:buChar char="v"/>
            </a:pPr>
            <a:endParaRPr lang="en-IN" sz="2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anose="05000000000000000000" pitchFamily="2" charset="2"/>
              <a:buChar char="v"/>
            </a:pPr>
            <a:r>
              <a:rPr lang="en-IN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assess the DNA damage in the liver, kidney and pancreas of diabetic </a:t>
            </a:r>
            <a:r>
              <a:rPr lang="en-IN" sz="20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wistar</a:t>
            </a:r>
            <a:r>
              <a:rPr lang="en-IN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rats.</a:t>
            </a:r>
          </a:p>
          <a:p>
            <a:pPr algn="just">
              <a:buFont typeface="Wingdings" panose="05000000000000000000" pitchFamily="2" charset="2"/>
              <a:buChar char="v"/>
            </a:pPr>
            <a:endParaRPr lang="en-IN" sz="20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anose="05000000000000000000" pitchFamily="2" charset="2"/>
              <a:buChar char="v"/>
            </a:pPr>
            <a:endParaRPr lang="en-IN" sz="20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anose="05000000000000000000" pitchFamily="2" charset="2"/>
              <a:buChar char="v"/>
            </a:pPr>
            <a:endParaRPr lang="en-IN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anose="05000000000000000000" pitchFamily="2" charset="2"/>
              <a:buChar char="v"/>
            </a:pPr>
            <a:endParaRPr lang="en-IN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anose="05000000000000000000" pitchFamily="2" charset="2"/>
              <a:buChar char="v"/>
            </a:pPr>
            <a:endParaRPr lang="en-IN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anose="05000000000000000000" pitchFamily="2" charset="2"/>
              <a:buChar char="v"/>
            </a:pPr>
            <a:endParaRPr lang="en-IN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anose="05000000000000000000" pitchFamily="2" charset="2"/>
              <a:buChar char="v"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0" y="836712"/>
            <a:ext cx="91440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6416" y="28801"/>
            <a:ext cx="740670" cy="7372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945817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442"/>
            <a:ext cx="8229600" cy="864096"/>
          </a:xfrm>
        </p:spPr>
        <p:txBody>
          <a:bodyPr>
            <a:normAutofit/>
          </a:bodyPr>
          <a:lstStyle/>
          <a:p>
            <a:pPr algn="ctr"/>
            <a:r>
              <a:rPr lang="en-US" sz="3000" b="1" dirty="0" smtClean="0"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>STUDY DESIGN</a:t>
            </a:r>
            <a:endParaRPr lang="en-IN" sz="3000" b="1" dirty="0">
              <a:solidFill>
                <a:schemeClr val="accent3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124745"/>
            <a:ext cx="8856984" cy="5352256"/>
          </a:xfrm>
        </p:spPr>
        <p:txBody>
          <a:bodyPr>
            <a:noAutofit/>
          </a:bodyPr>
          <a:lstStyle/>
          <a:p>
            <a:pPr algn="just">
              <a:buFont typeface="Wingdings" panose="05000000000000000000" pitchFamily="2" charset="2"/>
              <a:buChar char="v"/>
            </a:pPr>
            <a:r>
              <a:rPr lang="en-IN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study was conducted at the Department of Biochemistry, J.N. Medical College in collaboration with Interdisciplinary Biotechnology Unit, Aligarh Muslim University, Aligarh (India).</a:t>
            </a:r>
          </a:p>
          <a:p>
            <a:pPr algn="just">
              <a:buFont typeface="Wingdings" panose="05000000000000000000" pitchFamily="2" charset="2"/>
              <a:buChar char="v"/>
            </a:pPr>
            <a:r>
              <a:rPr lang="en-IN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IN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pproved by the Institutional Animal Ethical Committee.</a:t>
            </a:r>
          </a:p>
          <a:p>
            <a:pPr algn="just">
              <a:buFont typeface="Wingdings" panose="05000000000000000000" pitchFamily="2" charset="2"/>
              <a:buChar char="v"/>
            </a:pPr>
            <a:r>
              <a:rPr lang="en-US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Carried out on </a:t>
            </a:r>
            <a:r>
              <a:rPr lang="en-US" sz="20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Streptozotocin</a:t>
            </a: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en-US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induced diabetic </a:t>
            </a:r>
            <a:r>
              <a:rPr lang="en-US" sz="20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wistar</a:t>
            </a:r>
            <a:r>
              <a:rPr lang="en-US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rat model.</a:t>
            </a:r>
          </a:p>
          <a:p>
            <a:pPr algn="just">
              <a:buFont typeface="Wingdings" panose="05000000000000000000" pitchFamily="2" charset="2"/>
              <a:buChar char="v"/>
            </a:pPr>
            <a:r>
              <a:rPr lang="en-US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Curcumin Nanoparticles (CNPs) were synthesized using Aloe Vera leaf extract (ALVE).</a:t>
            </a:r>
          </a:p>
          <a:p>
            <a:pPr marL="0" indent="0" algn="just">
              <a:buNone/>
            </a:pPr>
            <a:r>
              <a:rPr lang="en-US" sz="2000" b="1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Group design:</a:t>
            </a:r>
            <a:r>
              <a:rPr lang="en-IN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					</a:t>
            </a:r>
            <a:endParaRPr lang="en-US" sz="20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fontAlgn="t">
              <a:buNone/>
            </a:pPr>
            <a:r>
              <a:rPr lang="en-U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-US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Group I						Healthy Control</a:t>
            </a:r>
          </a:p>
          <a:p>
            <a:pPr marL="0" indent="0" fontAlgn="t">
              <a:buNone/>
            </a:pP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-US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Group II					Healthy Control treated with CNPs </a:t>
            </a:r>
          </a:p>
          <a:p>
            <a:pPr marL="0" indent="0" fontAlgn="t">
              <a:buNone/>
            </a:pPr>
            <a:r>
              <a:rPr lang="en-US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Group III					Diabetic</a:t>
            </a:r>
          </a:p>
          <a:p>
            <a:pPr marL="0" indent="0" fontAlgn="t">
              <a:buNone/>
            </a:pP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-US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Group IV					Diabetic treated with CNPs</a:t>
            </a:r>
            <a:endParaRPr lang="en-IN" sz="2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0" y="836712"/>
            <a:ext cx="91440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8424" y="44627"/>
            <a:ext cx="755578" cy="7520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454871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8451"/>
            <a:ext cx="8229600" cy="576064"/>
          </a:xfrm>
        </p:spPr>
        <p:txBody>
          <a:bodyPr>
            <a:noAutofit/>
          </a:bodyPr>
          <a:lstStyle/>
          <a:p>
            <a:pPr algn="ctr"/>
            <a:r>
              <a:rPr lang="en-US" sz="3000" b="1" dirty="0" smtClean="0"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>METHODS</a:t>
            </a:r>
            <a:endParaRPr lang="en-IN" sz="3000" b="1" dirty="0">
              <a:solidFill>
                <a:schemeClr val="accent3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0" y="836712"/>
            <a:ext cx="91440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5666" y="44627"/>
            <a:ext cx="723428" cy="7200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5"/>
          <p:cNvSpPr/>
          <p:nvPr/>
        </p:nvSpPr>
        <p:spPr>
          <a:xfrm>
            <a:off x="251520" y="1322966"/>
            <a:ext cx="8640960" cy="61042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15000"/>
              </a:lnSpc>
              <a:spcAft>
                <a:spcPts val="1000"/>
              </a:spcAft>
              <a:buFont typeface="Wingdings" panose="05000000000000000000" pitchFamily="2" charset="2"/>
              <a:buChar char="v"/>
              <a:tabLst>
                <a:tab pos="2332990" algn="l"/>
              </a:tabLst>
            </a:pP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Preparation of Aloe </a:t>
            </a:r>
            <a:r>
              <a:rPr lang="en-US" sz="200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Vera </a:t>
            </a: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leaf </a:t>
            </a:r>
            <a:r>
              <a:rPr lang="en-US" sz="200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extract</a:t>
            </a:r>
            <a:endParaRPr lang="en-US" sz="20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342900" indent="-342900" algn="just">
              <a:lnSpc>
                <a:spcPct val="115000"/>
              </a:lnSpc>
              <a:spcAft>
                <a:spcPts val="1000"/>
              </a:spcAft>
              <a:buFont typeface="Wingdings" panose="05000000000000000000" pitchFamily="2" charset="2"/>
              <a:buChar char="v"/>
              <a:tabLst>
                <a:tab pos="2332990" algn="l"/>
              </a:tabLst>
            </a:pPr>
            <a:r>
              <a:rPr lang="en-US" sz="20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Synthesis </a:t>
            </a:r>
            <a:r>
              <a:rPr lang="en-US" sz="2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of </a:t>
            </a:r>
            <a:r>
              <a:rPr lang="en-US" sz="2000" dirty="0" err="1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nano</a:t>
            </a:r>
            <a:r>
              <a:rPr lang="en-US" sz="20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-rod formulation </a:t>
            </a:r>
            <a:r>
              <a:rPr lang="en-US" sz="2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using Aloe </a:t>
            </a:r>
            <a:r>
              <a:rPr lang="en-US" sz="20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Vera </a:t>
            </a:r>
            <a:r>
              <a:rPr lang="en-US" sz="2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leaf </a:t>
            </a:r>
            <a:r>
              <a:rPr lang="en-US" sz="20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extract</a:t>
            </a:r>
            <a:endParaRPr lang="en-US" sz="20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342900" indent="-342900" algn="just">
              <a:lnSpc>
                <a:spcPct val="115000"/>
              </a:lnSpc>
              <a:spcAft>
                <a:spcPts val="1000"/>
              </a:spcAft>
              <a:buFont typeface="Wingdings" panose="05000000000000000000" pitchFamily="2" charset="2"/>
              <a:buChar char="v"/>
              <a:tabLst>
                <a:tab pos="2332990" algn="l"/>
              </a:tabLst>
            </a:pPr>
            <a:r>
              <a:rPr lang="en-US" sz="20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Characterization </a:t>
            </a:r>
            <a:r>
              <a:rPr lang="en-US" sz="2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of </a:t>
            </a:r>
            <a:r>
              <a:rPr lang="en-US" sz="20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curcumin nanoparticles </a:t>
            </a:r>
            <a:r>
              <a:rPr lang="en-US" sz="2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employing </a:t>
            </a:r>
          </a:p>
          <a:p>
            <a:pPr marL="914400" lvl="1" indent="-457200" algn="just">
              <a:lnSpc>
                <a:spcPct val="115000"/>
              </a:lnSpc>
              <a:spcAft>
                <a:spcPts val="1000"/>
              </a:spcAft>
              <a:buFont typeface="+mj-lt"/>
              <a:buAutoNum type="alphaLcPeriod"/>
              <a:tabLst>
                <a:tab pos="2332990" algn="l"/>
              </a:tabLst>
            </a:pPr>
            <a:r>
              <a:rPr lang="en-US" sz="20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Scanning  </a:t>
            </a:r>
            <a:r>
              <a:rPr lang="en-US" sz="20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Microscopy</a:t>
            </a:r>
          </a:p>
          <a:p>
            <a:pPr marL="914400" lvl="1" indent="-457200" algn="just">
              <a:lnSpc>
                <a:spcPct val="115000"/>
              </a:lnSpc>
              <a:spcAft>
                <a:spcPts val="1000"/>
              </a:spcAft>
              <a:buFont typeface="+mj-lt"/>
              <a:buAutoNum type="alphaLcPeriod"/>
              <a:tabLst>
                <a:tab pos="2332990" algn="l"/>
              </a:tabLst>
            </a:pPr>
            <a:r>
              <a:rPr lang="en-US" sz="20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Transmission Electron </a:t>
            </a:r>
            <a:r>
              <a:rPr lang="en-US" sz="20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Microscopy</a:t>
            </a:r>
          </a:p>
          <a:p>
            <a:pPr marL="914400" lvl="1" indent="-457200" algn="just">
              <a:lnSpc>
                <a:spcPct val="115000"/>
              </a:lnSpc>
              <a:spcAft>
                <a:spcPts val="1000"/>
              </a:spcAft>
              <a:buFont typeface="+mj-lt"/>
              <a:buAutoNum type="alphaLcPeriod"/>
              <a:tabLst>
                <a:tab pos="2332990" algn="l"/>
              </a:tabLst>
            </a:pPr>
            <a:r>
              <a:rPr lang="en-US" sz="20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FTIR </a:t>
            </a:r>
            <a:r>
              <a:rPr lang="en-US" sz="2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</a:t>
            </a:r>
            <a:r>
              <a:rPr lang="en-US" sz="20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pectroscopy </a:t>
            </a:r>
          </a:p>
          <a:p>
            <a:pPr marL="342900" indent="-342900" algn="just">
              <a:lnSpc>
                <a:spcPct val="115000"/>
              </a:lnSpc>
              <a:spcAft>
                <a:spcPts val="1000"/>
              </a:spcAft>
              <a:buFont typeface="Wingdings" panose="05000000000000000000" pitchFamily="2" charset="2"/>
              <a:buChar char="v"/>
              <a:tabLst>
                <a:tab pos="2332990" algn="l"/>
              </a:tabLst>
            </a:pPr>
            <a:r>
              <a:rPr lang="en-US" sz="20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Measurement of Fasting blood glucose, lipid peroxidation, protein carbonyl content and liver function markers.</a:t>
            </a:r>
          </a:p>
          <a:p>
            <a:pPr marL="342900" indent="-342900" algn="just">
              <a:lnSpc>
                <a:spcPct val="115000"/>
              </a:lnSpc>
              <a:spcAft>
                <a:spcPts val="1000"/>
              </a:spcAft>
              <a:buFont typeface="Wingdings" panose="05000000000000000000" pitchFamily="2" charset="2"/>
              <a:buChar char="v"/>
              <a:tabLst>
                <a:tab pos="2332990" algn="l"/>
              </a:tabLst>
            </a:pPr>
            <a:r>
              <a:rPr lang="en-US" sz="20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Determining the DNA damage in all the groups using  COMET assay.</a:t>
            </a:r>
          </a:p>
          <a:p>
            <a:pPr marL="342900" indent="-342900" algn="just">
              <a:lnSpc>
                <a:spcPct val="115000"/>
              </a:lnSpc>
              <a:spcAft>
                <a:spcPts val="1000"/>
              </a:spcAft>
              <a:buFont typeface="Wingdings" panose="05000000000000000000" pitchFamily="2" charset="2"/>
              <a:buChar char="Ø"/>
              <a:tabLst>
                <a:tab pos="2332990" algn="l"/>
              </a:tabLst>
            </a:pPr>
            <a:endParaRPr lang="en-US" sz="2000" dirty="0" smtClean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342900" indent="-342900" algn="just">
              <a:lnSpc>
                <a:spcPct val="115000"/>
              </a:lnSpc>
              <a:spcAft>
                <a:spcPts val="1000"/>
              </a:spcAft>
              <a:buFont typeface="Wingdings" panose="05000000000000000000" pitchFamily="2" charset="2"/>
              <a:buChar char="Ø"/>
              <a:tabLst>
                <a:tab pos="2332990" algn="l"/>
              </a:tabLst>
            </a:pPr>
            <a:endParaRPr lang="en-US" sz="20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  <a:tabLst>
                <a:tab pos="2332990" algn="l"/>
              </a:tabLst>
            </a:pPr>
            <a:endParaRPr lang="en-US" sz="20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  <a:tabLst>
                <a:tab pos="2332990" algn="l"/>
              </a:tabLst>
            </a:pPr>
            <a:endParaRPr lang="en-US" sz="2000" dirty="0" smtClean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7170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21766" y="563934"/>
            <a:ext cx="7202762" cy="992858"/>
          </a:xfrm>
        </p:spPr>
        <p:txBody>
          <a:bodyPr>
            <a:normAutofit/>
          </a:bodyPr>
          <a:lstStyle/>
          <a:p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Scanning Electron Microscopy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4" name="Group 7"/>
          <p:cNvGrpSpPr>
            <a:grpSpLocks/>
          </p:cNvGrpSpPr>
          <p:nvPr/>
        </p:nvGrpSpPr>
        <p:grpSpPr bwMode="auto">
          <a:xfrm>
            <a:off x="539552" y="1556792"/>
            <a:ext cx="8136904" cy="4320480"/>
            <a:chOff x="0" y="0"/>
            <a:chExt cx="5369372" cy="1973304"/>
          </a:xfrm>
        </p:grpSpPr>
        <p:pic>
          <p:nvPicPr>
            <p:cNvPr id="8" name="Picture 2" descr="C:\Users\acer pc\Desktop\Miscellaneus\SEM&amp;TEM\SEM\MAH10004.tif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49092" y="0"/>
              <a:ext cx="2520280" cy="19733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3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14329"/>
              <a:ext cx="2505075" cy="1958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5048382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63688" y="404664"/>
            <a:ext cx="7776864" cy="1280890"/>
          </a:xfrm>
        </p:spPr>
        <p:txBody>
          <a:bodyPr>
            <a:normAutofit/>
          </a:bodyPr>
          <a:lstStyle/>
          <a:p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Transmission Electron Microscopy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099" name="Picture 1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1268760"/>
            <a:ext cx="5939357" cy="50302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82680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1" descr="C:\Users\Sulaiman Khan\Desktop\FTIR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1412776"/>
            <a:ext cx="6408712" cy="4188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23528" y="404664"/>
            <a:ext cx="8640960" cy="792088"/>
          </a:xfrm>
        </p:spPr>
        <p:txBody>
          <a:bodyPr>
            <a:normAutofit/>
          </a:bodyPr>
          <a:lstStyle/>
          <a:p>
            <a:pPr algn="ctr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Fourier transform infrared spectroscopy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1065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27217" y="624111"/>
            <a:ext cx="6589199" cy="1280890"/>
          </a:xfrm>
        </p:spPr>
        <p:txBody>
          <a:bodyPr>
            <a:normAutofit/>
          </a:bodyPr>
          <a:lstStyle/>
          <a:p>
            <a:r>
              <a:rPr lang="en-IN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Fasting Blood Glucose Level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146" name="Chart 1"/>
          <p:cNvPicPr>
            <a:picLocks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091"/>
          <a:stretch/>
        </p:blipFill>
        <p:spPr bwMode="auto">
          <a:xfrm>
            <a:off x="1043608" y="1628800"/>
            <a:ext cx="7200800" cy="36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043608" y="5229200"/>
            <a:ext cx="7200800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Healthy                  Control + CNPs                Diabetic       	Diabetic + CNPs</a:t>
            </a:r>
            <a:endParaRPr 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Control</a:t>
            </a:r>
            <a:endParaRPr 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3292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79345" y="404664"/>
            <a:ext cx="6589199" cy="1280890"/>
          </a:xfrm>
        </p:spPr>
        <p:txBody>
          <a:bodyPr>
            <a:normAutofit/>
          </a:bodyPr>
          <a:lstStyle/>
          <a:p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Lipid Peroxidation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170" name="Chart 2"/>
          <p:cNvPicPr>
            <a:picLocks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059"/>
          <a:stretch/>
        </p:blipFill>
        <p:spPr bwMode="auto">
          <a:xfrm>
            <a:off x="1403648" y="1268760"/>
            <a:ext cx="7205472" cy="36027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403648" y="4869160"/>
            <a:ext cx="7200800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Healthy                  Control + CNPs                Diabetic       </a:t>
            </a:r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sz="1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Diabetic</a:t>
            </a:r>
            <a:r>
              <a:rPr 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CNPs</a:t>
            </a:r>
          </a:p>
          <a:p>
            <a:r>
              <a:rPr 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Control</a:t>
            </a:r>
            <a:endParaRPr 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6345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59265" y="404664"/>
            <a:ext cx="6589199" cy="1280890"/>
          </a:xfrm>
        </p:spPr>
        <p:txBody>
          <a:bodyPr>
            <a:normAutofit/>
          </a:bodyPr>
          <a:lstStyle/>
          <a:p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Protein Carbonyl Content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194" name="Chart 3"/>
          <p:cNvPicPr>
            <a:picLocks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843"/>
          <a:stretch/>
        </p:blipFill>
        <p:spPr bwMode="auto">
          <a:xfrm>
            <a:off x="1398976" y="1196752"/>
            <a:ext cx="7205472" cy="36027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403648" y="4725144"/>
            <a:ext cx="7200800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Healthy                  Control + CNPs                Diabetic         </a:t>
            </a:r>
            <a:r>
              <a:rPr lang="en-US" sz="1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Diabetic</a:t>
            </a:r>
            <a:r>
              <a:rPr 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CNPs</a:t>
            </a:r>
          </a:p>
          <a:p>
            <a:r>
              <a:rPr 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Control</a:t>
            </a:r>
            <a:endParaRPr 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0396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273" y="548680"/>
            <a:ext cx="6589199" cy="1280890"/>
          </a:xfrm>
        </p:spPr>
        <p:txBody>
          <a:bodyPr>
            <a:normAutofit/>
          </a:bodyPr>
          <a:lstStyle/>
          <a:p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Liver Function Markers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218" name="Chart 1"/>
          <p:cNvPicPr>
            <a:picLocks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660"/>
          <a:stretch/>
        </p:blipFill>
        <p:spPr bwMode="auto">
          <a:xfrm>
            <a:off x="1398976" y="1340768"/>
            <a:ext cx="7205472" cy="36027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403648" y="4839543"/>
            <a:ext cx="7200800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Healthy              Control + CNPs                Diabetic             </a:t>
            </a:r>
            <a:r>
              <a:rPr lang="en-US" sz="1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Diabetic</a:t>
            </a:r>
            <a:r>
              <a:rPr 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+ CNPs</a:t>
            </a:r>
            <a:endParaRPr 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Control</a:t>
            </a:r>
            <a:endParaRPr 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1891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23361" y="275902"/>
            <a:ext cx="6589199" cy="1280890"/>
          </a:xfrm>
        </p:spPr>
        <p:txBody>
          <a:bodyPr>
            <a:normAutofit/>
          </a:bodyPr>
          <a:lstStyle/>
          <a:p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Comet Assay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42" name="Chart 4"/>
          <p:cNvPicPr>
            <a:picLocks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299"/>
          <a:stretch/>
        </p:blipFill>
        <p:spPr bwMode="auto">
          <a:xfrm>
            <a:off x="1398976" y="1050400"/>
            <a:ext cx="7205472" cy="36027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403648" y="4653136"/>
            <a:ext cx="7200800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Healthy              Control + CNPs                Diabetic            </a:t>
            </a:r>
            <a:r>
              <a:rPr lang="en-US" sz="1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Diabetic</a:t>
            </a:r>
            <a:r>
              <a:rPr 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CNPs</a:t>
            </a:r>
          </a:p>
          <a:p>
            <a:r>
              <a:rPr 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Control</a:t>
            </a:r>
            <a:endParaRPr 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528"/>
          <a:stretch/>
        </p:blipFill>
        <p:spPr>
          <a:xfrm>
            <a:off x="2786106" y="5312797"/>
            <a:ext cx="5530310" cy="12125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7020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3161" y="275902"/>
            <a:ext cx="6589199" cy="1280890"/>
          </a:xfrm>
        </p:spPr>
        <p:txBody>
          <a:bodyPr>
            <a:normAutofit/>
          </a:bodyPr>
          <a:lstStyle/>
          <a:p>
            <a:pPr algn="ctr"/>
            <a:r>
              <a:rPr lang="en-US" sz="3000" b="1" dirty="0" smtClean="0"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>CONCLUSION</a:t>
            </a:r>
            <a:endParaRPr lang="en-IN" sz="3000" b="1" dirty="0">
              <a:solidFill>
                <a:schemeClr val="accent3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67544" y="1052736"/>
            <a:ext cx="8280919" cy="5256584"/>
          </a:xfrm>
        </p:spPr>
        <p:txBody>
          <a:bodyPr>
            <a:noAutofit/>
          </a:bodyPr>
          <a:lstStyle/>
          <a:p>
            <a:pPr algn="just">
              <a:buFont typeface="Wingdings" panose="05000000000000000000" pitchFamily="2" charset="2"/>
              <a:buChar char="v"/>
            </a:pPr>
            <a:r>
              <a:rPr lang="en-IN" sz="2000" dirty="0" smtClean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Therapeutic </a:t>
            </a:r>
            <a:r>
              <a:rPr lang="en-IN" sz="20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efficacy of the AVLE synthesized </a:t>
            </a:r>
            <a:r>
              <a:rPr lang="en-IN" sz="2000" dirty="0" smtClean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CNPs </a:t>
            </a:r>
            <a:r>
              <a:rPr lang="en-IN" sz="20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were found better than that of free form of curcumin as well as with the AVLE alone. </a:t>
            </a:r>
            <a:r>
              <a:rPr lang="en-US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just">
              <a:buFont typeface="Wingdings" panose="05000000000000000000" pitchFamily="2" charset="2"/>
              <a:buChar char="v"/>
            </a:pPr>
            <a:endParaRPr lang="en-US" sz="2000" dirty="0">
              <a:solidFill>
                <a:schemeClr val="tx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buFont typeface="Wingdings" panose="05000000000000000000" pitchFamily="2" charset="2"/>
              <a:buChar char="v"/>
            </a:pPr>
            <a:r>
              <a:rPr lang="en-IN" sz="2000" dirty="0" smtClean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CNPs </a:t>
            </a:r>
            <a:r>
              <a:rPr lang="en-IN" sz="20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were also found to be effective in ameliorating the increased levels of fasting blood glucose, </a:t>
            </a:r>
            <a:r>
              <a:rPr lang="en-IN" sz="2000" dirty="0" smtClean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lipid peroxidation, protein </a:t>
            </a:r>
            <a:r>
              <a:rPr lang="en-IN" sz="2000" dirty="0" err="1" smtClean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cabonylation</a:t>
            </a:r>
            <a:r>
              <a:rPr lang="en-IN" sz="2000" dirty="0" smtClean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and liver enzyme markers in STZ-induced </a:t>
            </a:r>
            <a:r>
              <a:rPr lang="en-IN" sz="20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diabetic rats. </a:t>
            </a:r>
            <a:endParaRPr lang="en-IN" sz="2000" dirty="0" smtClean="0">
              <a:solidFill>
                <a:schemeClr val="tx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buFont typeface="Wingdings" panose="05000000000000000000" pitchFamily="2" charset="2"/>
              <a:buChar char="v"/>
            </a:pPr>
            <a:endParaRPr lang="en-IN" sz="2000" dirty="0">
              <a:solidFill>
                <a:schemeClr val="tx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buFont typeface="Wingdings" panose="05000000000000000000" pitchFamily="2" charset="2"/>
              <a:buChar char="v"/>
            </a:pPr>
            <a:r>
              <a:rPr lang="en-IN" sz="2000" dirty="0" smtClean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CNPs showed inhibitory effect on the DNA damage in beta cells of pancreatic islets.</a:t>
            </a:r>
            <a:endParaRPr lang="en-IN" sz="2000" dirty="0">
              <a:solidFill>
                <a:schemeClr val="tx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buFont typeface="Wingdings" panose="05000000000000000000" pitchFamily="2" charset="2"/>
              <a:buChar char="v"/>
            </a:pPr>
            <a:endParaRPr lang="en-IN" sz="2000" dirty="0" smtClean="0">
              <a:solidFill>
                <a:schemeClr val="tx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buFont typeface="Wingdings" panose="05000000000000000000" pitchFamily="2" charset="2"/>
              <a:buChar char="v"/>
            </a:pPr>
            <a:r>
              <a:rPr lang="en-IN" sz="2000" dirty="0" smtClean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Polyphenol </a:t>
            </a:r>
            <a:r>
              <a:rPr lang="en-IN" sz="20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mediated green synthesis of </a:t>
            </a:r>
            <a:r>
              <a:rPr lang="en-IN" sz="2000" dirty="0" smtClean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CNPs </a:t>
            </a:r>
            <a:r>
              <a:rPr lang="en-IN" sz="20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with </a:t>
            </a:r>
            <a:r>
              <a:rPr lang="en-IN" sz="2000" dirty="0" smtClean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effective anti-diabetic </a:t>
            </a:r>
            <a:r>
              <a:rPr lang="en-IN" sz="20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potential may open new prospects for type 2 diabetes therapy.</a:t>
            </a:r>
          </a:p>
          <a:p>
            <a:pPr algn="just">
              <a:buFont typeface="Wingdings" panose="05000000000000000000" pitchFamily="2" charset="2"/>
              <a:buChar char="v"/>
            </a:pPr>
            <a:endParaRPr lang="en-IN" sz="2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-14906" y="836712"/>
            <a:ext cx="91440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60432" y="99138"/>
            <a:ext cx="668662" cy="6655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038041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half" idx="4294967295"/>
          </p:nvPr>
        </p:nvSpPr>
        <p:spPr>
          <a:xfrm>
            <a:off x="0" y="4221163"/>
            <a:ext cx="9144000" cy="2636837"/>
          </a:xfrm>
        </p:spPr>
        <p:txBody>
          <a:bodyPr>
            <a:normAutofit/>
          </a:bodyPr>
          <a:lstStyle/>
          <a:p>
            <a:endParaRPr lang="en-US" sz="6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sz="60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en-IN" sz="6000" dirty="0">
              <a:solidFill>
                <a:schemeClr val="accent3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6" name="Straight Connector 5"/>
          <p:cNvCxnSpPr/>
          <p:nvPr/>
        </p:nvCxnSpPr>
        <p:spPr>
          <a:xfrm>
            <a:off x="0" y="1052736"/>
            <a:ext cx="91440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122" name="Picture 2" descr="http://www.amu.ac.in/newevent/news/836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7384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619672" y="44624"/>
            <a:ext cx="619268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60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THANK YOU</a:t>
            </a:r>
            <a:endParaRPr lang="en-IN" sz="6000" b="1" dirty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65227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2E5369"/>
      </a:dk2>
      <a:lt2>
        <a:srgbClr val="CFE2E7"/>
      </a:lt2>
      <a:accent1>
        <a:srgbClr val="353535"/>
      </a:accent1>
      <a:accent2>
        <a:srgbClr val="1CACE3"/>
      </a:accent2>
      <a:accent3>
        <a:srgbClr val="265991"/>
      </a:accent3>
      <a:accent4>
        <a:srgbClr val="7E40CC"/>
      </a:accent4>
      <a:accent5>
        <a:srgbClr val="B927E9"/>
      </a:accent5>
      <a:accent6>
        <a:srgbClr val="E833BF"/>
      </a:accent6>
      <a:hlink>
        <a:srgbClr val="2DA0F1"/>
      </a:hlink>
      <a:folHlink>
        <a:srgbClr val="7ED1E6"/>
      </a:folHlink>
    </a:clrScheme>
    <a:fontScheme name="Wisp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4F34B87B-9C7A-41AE-A6CB-48536223DFF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11675</TotalTime>
  <Words>807</Words>
  <Application>Microsoft Office PowerPoint</Application>
  <PresentationFormat>On-screen Show (4:3)</PresentationFormat>
  <Paragraphs>142</Paragraphs>
  <Slides>20</Slides>
  <Notes>4</Notes>
  <HiddenSlides>0</HiddenSlides>
  <MMClips>0</MMClips>
  <ScaleCrop>false</ScaleCrop>
  <HeadingPairs>
    <vt:vector size="8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31" baseType="lpstr">
      <vt:lpstr>Arial</vt:lpstr>
      <vt:lpstr>Calibri</vt:lpstr>
      <vt:lpstr>Century Gothic</vt:lpstr>
      <vt:lpstr>Gulim</vt:lpstr>
      <vt:lpstr>Lucida Sans Unicode</vt:lpstr>
      <vt:lpstr>Times New Roman</vt:lpstr>
      <vt:lpstr>Verdana</vt:lpstr>
      <vt:lpstr>Wingdings</vt:lpstr>
      <vt:lpstr>Wingdings 3</vt:lpstr>
      <vt:lpstr>Wisp</vt:lpstr>
      <vt:lpstr>Chart</vt:lpstr>
      <vt:lpstr>PowerPoint Presentation</vt:lpstr>
      <vt:lpstr>      INTRODUCTION</vt:lpstr>
      <vt:lpstr>Diabetes Mellitus has been classified into two major categories</vt:lpstr>
      <vt:lpstr>TYPE 2 DIABETES</vt:lpstr>
      <vt:lpstr>PowerPoint Presentation</vt:lpstr>
      <vt:lpstr>DIABETES IS ASSOCIATED WITH SERIOUS COMPLICATIONS</vt:lpstr>
      <vt:lpstr>PowerPoint Presentation</vt:lpstr>
      <vt:lpstr>OBJECTIVES </vt:lpstr>
      <vt:lpstr>STUDY DESIGN</vt:lpstr>
      <vt:lpstr>METHODS</vt:lpstr>
      <vt:lpstr>Scanning Electron Microscopy</vt:lpstr>
      <vt:lpstr>Transmission Electron Microscopy</vt:lpstr>
      <vt:lpstr>Fourier transform infrared spectroscopy</vt:lpstr>
      <vt:lpstr>Fasting Blood Glucose Level</vt:lpstr>
      <vt:lpstr>Lipid Peroxidation</vt:lpstr>
      <vt:lpstr>Protein Carbonyl Content</vt:lpstr>
      <vt:lpstr>Liver Function Markers</vt:lpstr>
      <vt:lpstr>Comet Assay</vt:lpstr>
      <vt:lpstr>CONCLUSION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Impact of glucose modification on the structure of Amadori HSA: Characterized by different biophysical and biochemical techniques.</dc:title>
  <dc:creator>Sony</dc:creator>
  <cp:lastModifiedBy>Naureen Fatima</cp:lastModifiedBy>
  <cp:revision>312</cp:revision>
  <dcterms:created xsi:type="dcterms:W3CDTF">2015-01-22T06:34:44Z</dcterms:created>
  <dcterms:modified xsi:type="dcterms:W3CDTF">2016-10-07T10:13:35Z</dcterms:modified>
</cp:coreProperties>
</file>