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00" r:id="rId4"/>
    <p:sldId id="308" r:id="rId5"/>
    <p:sldId id="309" r:id="rId6"/>
    <p:sldId id="319" r:id="rId7"/>
    <p:sldId id="318" r:id="rId8"/>
    <p:sldId id="316" r:id="rId9"/>
    <p:sldId id="310" r:id="rId10"/>
    <p:sldId id="311" r:id="rId11"/>
    <p:sldId id="315" r:id="rId12"/>
    <p:sldId id="296" r:id="rId13"/>
    <p:sldId id="273" r:id="rId14"/>
    <p:sldId id="301" r:id="rId15"/>
    <p:sldId id="274" r:id="rId16"/>
    <p:sldId id="289" r:id="rId17"/>
    <p:sldId id="290" r:id="rId18"/>
    <p:sldId id="291" r:id="rId19"/>
    <p:sldId id="302" r:id="rId20"/>
    <p:sldId id="304" r:id="rId21"/>
    <p:sldId id="305" r:id="rId22"/>
    <p:sldId id="306" r:id="rId23"/>
    <p:sldId id="307" r:id="rId24"/>
    <p:sldId id="283" r:id="rId25"/>
    <p:sldId id="284" r:id="rId26"/>
    <p:sldId id="285" r:id="rId27"/>
    <p:sldId id="303" r:id="rId28"/>
    <p:sldId id="279" r:id="rId29"/>
    <p:sldId id="263" r:id="rId30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FFE1"/>
    <a:srgbClr val="55D0EF"/>
    <a:srgbClr val="3CF7D7"/>
    <a:srgbClr val="91CDDB"/>
    <a:srgbClr val="4FBAD5"/>
    <a:srgbClr val="39E2C4"/>
    <a:srgbClr val="32C0A8"/>
    <a:srgbClr val="2CA2A4"/>
    <a:srgbClr val="3CAAD0"/>
    <a:srgbClr val="41B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5" autoAdjust="0"/>
  </p:normalViewPr>
  <p:slideViewPr>
    <p:cSldViewPr snapToGrid="0" snapToObjects="1">
      <p:cViewPr>
        <p:scale>
          <a:sx n="85" d="100"/>
          <a:sy n="85" d="100"/>
        </p:scale>
        <p:origin x="-832" y="-17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9E1B6-45C4-0745-B66D-E00C7E6586AC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B5941-0A63-1549-B8C1-5EDEB3861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9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B5941-0A63-1549-B8C1-5EDEB3861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3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B5941-0A63-1549-B8C1-5EDEB38615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7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B5941-0A63-1549-B8C1-5EDEB38615F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68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7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6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20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54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88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9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15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74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5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9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D7CE5-1931-A046-B049-9A5359740101}" type="datetimeFigureOut">
              <a:rPr lang="en-US" smtClean="0"/>
              <a:t>04/09/17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5B50-4ECD-C546-B0F7-0CD3171D1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3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jpeg"/><Relationship Id="rId7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microsoft.com/office/2007/relationships/hdphoto" Target="../media/hdphoto3.wdp"/><Relationship Id="rId4" Type="http://schemas.openxmlformats.org/officeDocument/2006/relationships/image" Target="../media/image23.jpeg"/><Relationship Id="rId5" Type="http://schemas.microsoft.com/office/2007/relationships/hdphoto" Target="../media/hdphoto4.wdp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microsoft.com/office/2007/relationships/hdphoto" Target="../media/hdphoto5.wdp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microsoft.com/office/2007/relationships/hdphoto" Target="../media/hdphoto6.wdp"/><Relationship Id="rId5" Type="http://schemas.openxmlformats.org/officeDocument/2006/relationships/image" Target="../media/image43.jp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emf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emf"/><Relationship Id="rId3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4" Type="http://schemas.openxmlformats.org/officeDocument/2006/relationships/image" Target="../media/image64.png"/><Relationship Id="rId5" Type="http://schemas.microsoft.com/office/2007/relationships/hdphoto" Target="../media/hdphoto8.wdp"/><Relationship Id="rId6" Type="http://schemas.openxmlformats.org/officeDocument/2006/relationships/image" Target="../media/image65.png"/><Relationship Id="rId7" Type="http://schemas.microsoft.com/office/2007/relationships/hdphoto" Target="../media/hdphoto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4" Type="http://schemas.openxmlformats.org/officeDocument/2006/relationships/image" Target="../media/image67.jpeg"/><Relationship Id="rId5" Type="http://schemas.microsoft.com/office/2007/relationships/hdphoto" Target="../media/hdphoto11.wdp"/><Relationship Id="rId6" Type="http://schemas.openxmlformats.org/officeDocument/2006/relationships/image" Target="../media/image68.jpg"/><Relationship Id="rId7" Type="http://schemas.openxmlformats.org/officeDocument/2006/relationships/image" Target="../media/image69.jpeg"/><Relationship Id="rId8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urgery-team-in-the-operating-922959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67524" cy="573430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293586" y="3761347"/>
            <a:ext cx="7873939" cy="197296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13" name="Rectangle 12"/>
          <p:cNvSpPr/>
          <p:nvPr/>
        </p:nvSpPr>
        <p:spPr>
          <a:xfrm>
            <a:off x="1447463" y="3821730"/>
            <a:ext cx="76539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43148"/>
                </a:solidFill>
                <a:latin typeface="Tw Cen MT"/>
                <a:cs typeface="Tw Cen MT"/>
              </a:rPr>
              <a:t>COMPARISON OF ROBOTIC VERSUS OPEN AND LAPAROSCOPIC DISTAL PANCREATECTOMY IN PANCREATIC NEUROENDOCRINE TUMOR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61574" y="4425728"/>
            <a:ext cx="4824255" cy="292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Nathania Sutandi</a:t>
            </a:r>
            <a:r>
              <a:rPr lang="en-US" sz="1300" baseline="30000" dirty="0" smtClean="0">
                <a:solidFill>
                  <a:srgbClr val="000000"/>
                </a:solidFill>
                <a:latin typeface="Tw Cen MT"/>
                <a:cs typeface="Tw Cen MT"/>
              </a:rPr>
              <a:t>1</a:t>
            </a:r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, Mr. </a:t>
            </a:r>
            <a:r>
              <a:rPr lang="en-US" sz="1300" dirty="0">
                <a:solidFill>
                  <a:srgbClr val="000000"/>
                </a:solidFill>
                <a:latin typeface="Tw Cen MT"/>
                <a:cs typeface="Tw Cen MT"/>
              </a:rPr>
              <a:t>Stuart </a:t>
            </a:r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Robinson</a:t>
            </a:r>
            <a:r>
              <a:rPr lang="en-US" sz="1300" baseline="30000" dirty="0" smtClean="0">
                <a:solidFill>
                  <a:srgbClr val="000000"/>
                </a:solidFill>
                <a:latin typeface="Tw Cen MT"/>
                <a:cs typeface="Tw Cen MT"/>
              </a:rPr>
              <a:t>2</a:t>
            </a:r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, Prof. </a:t>
            </a:r>
            <a:r>
              <a:rPr lang="en-US" sz="1300" dirty="0">
                <a:solidFill>
                  <a:srgbClr val="000000"/>
                </a:solidFill>
                <a:latin typeface="Tw Cen MT"/>
                <a:cs typeface="Tw Cen MT"/>
              </a:rPr>
              <a:t>Steven </a:t>
            </a:r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A. White</a:t>
            </a:r>
            <a:r>
              <a:rPr lang="en-US" sz="1300" baseline="30000" dirty="0" smtClean="0">
                <a:solidFill>
                  <a:srgbClr val="000000"/>
                </a:solidFill>
                <a:latin typeface="Tw Cen MT"/>
                <a:cs typeface="Tw Cen MT"/>
              </a:rPr>
              <a:t>2</a:t>
            </a:r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endParaRPr lang="en-US" sz="1300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846" y="5026837"/>
            <a:ext cx="1451156" cy="688162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627" y="4459159"/>
            <a:ext cx="1451156" cy="57399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461574" y="4619400"/>
            <a:ext cx="89676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baseline="30000" dirty="0">
                <a:latin typeface="Tw Cen MT"/>
                <a:cs typeface="Tw Cen MT"/>
              </a:rPr>
              <a:t>1</a:t>
            </a:r>
            <a:r>
              <a:rPr lang="en-US" sz="1300" dirty="0">
                <a:latin typeface="Tw Cen MT"/>
                <a:cs typeface="Tw Cen MT"/>
              </a:rPr>
              <a:t>Faculty of Medical Science, Newcastle </a:t>
            </a:r>
            <a:r>
              <a:rPr lang="en-US" sz="1300" dirty="0" smtClean="0">
                <a:latin typeface="Tw Cen MT"/>
                <a:cs typeface="Tw Cen MT"/>
              </a:rPr>
              <a:t>University, </a:t>
            </a:r>
            <a:r>
              <a:rPr lang="en-US" sz="1300" baseline="30000" dirty="0" smtClean="0">
                <a:latin typeface="Tw Cen MT"/>
                <a:cs typeface="Tw Cen MT"/>
              </a:rPr>
              <a:t>2</a:t>
            </a:r>
            <a:r>
              <a:rPr lang="en-US" sz="1300" dirty="0" smtClean="0">
                <a:latin typeface="Tw Cen MT"/>
                <a:cs typeface="Tw Cen MT"/>
              </a:rPr>
              <a:t>Department </a:t>
            </a:r>
            <a:r>
              <a:rPr lang="en-US" sz="1300" dirty="0">
                <a:latin typeface="Tw Cen MT"/>
                <a:cs typeface="Tw Cen MT"/>
              </a:rPr>
              <a:t>of </a:t>
            </a:r>
            <a:r>
              <a:rPr lang="en-US" sz="1300" dirty="0" err="1" smtClean="0">
                <a:latin typeface="Tw Cen MT"/>
                <a:cs typeface="Tw Cen MT"/>
              </a:rPr>
              <a:t>Hepatopancreato</a:t>
            </a:r>
            <a:r>
              <a:rPr lang="en-US" sz="1300" dirty="0">
                <a:latin typeface="Tw Cen MT"/>
                <a:cs typeface="Tw Cen MT"/>
              </a:rPr>
              <a:t>-biliary </a:t>
            </a:r>
            <a:endParaRPr lang="en-US" sz="1300" dirty="0" smtClean="0">
              <a:latin typeface="Tw Cen MT"/>
              <a:cs typeface="Tw Cen MT"/>
            </a:endParaRPr>
          </a:p>
          <a:p>
            <a:r>
              <a:rPr lang="en-US" sz="1300" dirty="0" smtClean="0">
                <a:latin typeface="Tw Cen MT"/>
                <a:cs typeface="Tw Cen MT"/>
              </a:rPr>
              <a:t>Surgery</a:t>
            </a:r>
            <a:r>
              <a:rPr lang="en-US" sz="1300" dirty="0">
                <a:latin typeface="Tw Cen MT"/>
                <a:cs typeface="Tw Cen MT"/>
              </a:rPr>
              <a:t>, Freeman Hospital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461574" y="5079787"/>
            <a:ext cx="5898098" cy="584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0000"/>
                </a:solidFill>
                <a:latin typeface="Tw Cen MT"/>
                <a:cs typeface="Tw Cen MT"/>
              </a:rPr>
              <a:t>9</a:t>
            </a:r>
            <a:r>
              <a:rPr lang="en-US" sz="1400" i="1" baseline="30000" dirty="0" smtClean="0">
                <a:solidFill>
                  <a:srgbClr val="000000"/>
                </a:solidFill>
                <a:latin typeface="Tw Cen MT"/>
                <a:cs typeface="Tw Cen MT"/>
              </a:rPr>
              <a:t>th</a:t>
            </a:r>
            <a:r>
              <a:rPr lang="en-US" sz="1400" i="1" dirty="0" smtClean="0">
                <a:solidFill>
                  <a:srgbClr val="000000"/>
                </a:solidFill>
                <a:latin typeface="Tw Cen MT"/>
                <a:cs typeface="Tw Cen MT"/>
              </a:rPr>
              <a:t> International Conference on Endocrinology and Diabetes Summit, 13</a:t>
            </a:r>
            <a:r>
              <a:rPr lang="en-US" sz="1400" i="1" baseline="30000" dirty="0" smtClean="0">
                <a:solidFill>
                  <a:srgbClr val="000000"/>
                </a:solidFill>
                <a:latin typeface="Tw Cen MT"/>
                <a:cs typeface="Tw Cen MT"/>
              </a:rPr>
              <a:t>th</a:t>
            </a:r>
            <a:r>
              <a:rPr lang="en-US" sz="1400" i="1" dirty="0" smtClean="0">
                <a:solidFill>
                  <a:srgbClr val="000000"/>
                </a:solidFill>
                <a:latin typeface="Tw Cen MT"/>
                <a:cs typeface="Tw Cen MT"/>
              </a:rPr>
              <a:t>-14</a:t>
            </a:r>
            <a:r>
              <a:rPr lang="en-US" sz="1400" i="1" baseline="30000" dirty="0" smtClean="0">
                <a:solidFill>
                  <a:srgbClr val="000000"/>
                </a:solidFill>
                <a:latin typeface="Tw Cen MT"/>
                <a:cs typeface="Tw Cen MT"/>
              </a:rPr>
              <a:t>th</a:t>
            </a:r>
            <a:r>
              <a:rPr lang="en-US" sz="1400" i="1" dirty="0" smtClean="0">
                <a:solidFill>
                  <a:srgbClr val="000000"/>
                </a:solidFill>
                <a:latin typeface="Tw Cen MT"/>
                <a:cs typeface="Tw Cen MT"/>
              </a:rPr>
              <a:t> September 2017, Singapore   </a:t>
            </a:r>
            <a:endParaRPr lang="en-US" sz="1400" i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635342" y="8668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07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/>
          <p:cNvSpPr/>
          <p:nvPr/>
        </p:nvSpPr>
        <p:spPr>
          <a:xfrm>
            <a:off x="-2877988" y="0"/>
            <a:ext cx="6819785" cy="5715000"/>
          </a:xfrm>
          <a:prstGeom prst="ellipse">
            <a:avLst/>
          </a:prstGeom>
          <a:solidFill>
            <a:schemeClr val="bg1"/>
          </a:solidFill>
          <a:ln w="762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81422" y="2397174"/>
            <a:ext cx="2752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000000"/>
                </a:solidFill>
                <a:latin typeface="Tw Cen MT"/>
                <a:cs typeface="Tw Cen MT"/>
              </a:rPr>
              <a:t>OUTLINE</a:t>
            </a:r>
            <a:endParaRPr lang="en-US" sz="5400" b="1" u="sng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273048" y="154611"/>
            <a:ext cx="1068951" cy="1033904"/>
          </a:xfrm>
          <a:prstGeom prst="ellipse">
            <a:avLst/>
          </a:prstGeom>
          <a:solidFill>
            <a:srgbClr val="0000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130706" y="1121794"/>
            <a:ext cx="1068951" cy="103390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448894" y="2372438"/>
            <a:ext cx="1068951" cy="1033904"/>
          </a:xfrm>
          <a:prstGeom prst="ellipse">
            <a:avLst/>
          </a:prstGeom>
          <a:solidFill>
            <a:srgbClr val="1E8DAB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138319" y="3568712"/>
            <a:ext cx="1068951" cy="1033904"/>
          </a:xfrm>
          <a:prstGeom prst="ellipse">
            <a:avLst/>
          </a:prstGeom>
          <a:solidFill>
            <a:srgbClr val="3CAAD0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161284" y="4514991"/>
            <a:ext cx="1175846" cy="1137294"/>
          </a:xfrm>
          <a:prstGeom prst="ellipse">
            <a:avLst/>
          </a:prstGeom>
          <a:solidFill>
            <a:srgbClr val="32C0A8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368431" y="239637"/>
            <a:ext cx="883431" cy="854466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220506" y="1203936"/>
            <a:ext cx="883431" cy="854466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547115" y="2462157"/>
            <a:ext cx="883431" cy="854466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230823" y="3647621"/>
            <a:ext cx="883431" cy="854466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260232" y="4618251"/>
            <a:ext cx="971774" cy="939913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3369109" y="272816"/>
            <a:ext cx="23813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Tw Cen MT"/>
                <a:cs typeface="Tw Cen MT"/>
              </a:rPr>
              <a:t>1. INTRODUCTION</a:t>
            </a:r>
            <a:endParaRPr lang="en-US" sz="22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49724" y="1333346"/>
            <a:ext cx="19180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w Cen MT"/>
                <a:cs typeface="Tw Cen MT"/>
              </a:rPr>
              <a:t>2</a:t>
            </a:r>
            <a:r>
              <a:rPr lang="en-US" sz="2200" b="1" dirty="0" smtClean="0">
                <a:solidFill>
                  <a:srgbClr val="000000"/>
                </a:solidFill>
                <a:latin typeface="Tw Cen MT"/>
                <a:cs typeface="Tw Cen MT"/>
              </a:rPr>
              <a:t>. OBJECTIVES</a:t>
            </a:r>
            <a:endParaRPr lang="en-US" sz="22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90739" y="2571408"/>
            <a:ext cx="16778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w Cen MT"/>
                <a:cs typeface="Tw Cen MT"/>
              </a:rPr>
              <a:t>3</a:t>
            </a:r>
            <a:r>
              <a:rPr lang="en-US" sz="2200" b="1" dirty="0" smtClean="0">
                <a:solidFill>
                  <a:srgbClr val="000000"/>
                </a:solidFill>
                <a:latin typeface="Tw Cen MT"/>
                <a:cs typeface="Tw Cen MT"/>
              </a:rPr>
              <a:t>. METHODS</a:t>
            </a:r>
            <a:endParaRPr lang="en-US" sz="22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67744" y="3771636"/>
            <a:ext cx="3535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w Cen MT"/>
                <a:cs typeface="Tw Cen MT"/>
              </a:rPr>
              <a:t>4</a:t>
            </a:r>
            <a:r>
              <a:rPr lang="en-US" sz="2200" b="1" dirty="0" smtClean="0">
                <a:solidFill>
                  <a:srgbClr val="000000"/>
                </a:solidFill>
                <a:latin typeface="Tw Cen MT"/>
                <a:cs typeface="Tw Cen MT"/>
              </a:rPr>
              <a:t>. RESULT AND DISCUSSION</a:t>
            </a:r>
            <a:endParaRPr lang="en-US" sz="22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387360" y="4931811"/>
            <a:ext cx="21247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w Cen MT"/>
                <a:cs typeface="Tw Cen MT"/>
              </a:rPr>
              <a:t>5</a:t>
            </a:r>
            <a:r>
              <a:rPr lang="en-US" sz="2200" b="1" dirty="0" smtClean="0">
                <a:solidFill>
                  <a:srgbClr val="000000"/>
                </a:solidFill>
                <a:latin typeface="Tw Cen MT"/>
                <a:cs typeface="Tw Cen MT"/>
              </a:rPr>
              <a:t>. CONCLUSION</a:t>
            </a:r>
            <a:endParaRPr lang="en-US" sz="22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62" name="Picture 61" descr="open-book-icon-8636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220" y="211605"/>
            <a:ext cx="884973" cy="884973"/>
          </a:xfrm>
          <a:prstGeom prst="rect">
            <a:avLst/>
          </a:prstGeom>
        </p:spPr>
      </p:pic>
      <p:pic>
        <p:nvPicPr>
          <p:cNvPr id="63" name="Picture 62" descr="Magnifying_glass_icon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379" y="1318525"/>
            <a:ext cx="567801" cy="567801"/>
          </a:xfrm>
          <a:prstGeom prst="rect">
            <a:avLst/>
          </a:prstGeom>
        </p:spPr>
      </p:pic>
      <p:pic>
        <p:nvPicPr>
          <p:cNvPr id="64" name="Picture 63" descr="laboratory-microscope-silhouette-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819" y="2480218"/>
            <a:ext cx="782183" cy="782183"/>
          </a:xfrm>
          <a:prstGeom prst="rect">
            <a:avLst/>
          </a:prstGeom>
        </p:spPr>
      </p:pic>
      <p:pic>
        <p:nvPicPr>
          <p:cNvPr id="65" name="Picture 64" descr="three-bar-graph_318-3247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939" y="3797090"/>
            <a:ext cx="580219" cy="580219"/>
          </a:xfrm>
          <a:prstGeom prst="rect">
            <a:avLst/>
          </a:prstGeom>
        </p:spPr>
      </p:pic>
      <p:pic>
        <p:nvPicPr>
          <p:cNvPr id="67" name="Picture 66" descr="paper-checklist-with-pen_318-4493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605" y="4733309"/>
            <a:ext cx="638241" cy="63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12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2017_surgeryopioid_THUMB_LARGE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34" r="3513"/>
          <a:stretch/>
        </p:blipFill>
        <p:spPr>
          <a:xfrm>
            <a:off x="-164353" y="0"/>
            <a:ext cx="9308353" cy="57149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7621" y="1"/>
            <a:ext cx="6136379" cy="5715000"/>
          </a:xfrm>
          <a:prstGeom prst="rect">
            <a:avLst/>
          </a:prstGeom>
          <a:solidFill>
            <a:srgbClr val="04314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08636" y="2099532"/>
            <a:ext cx="4931120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5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55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3007621" cy="571499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1143" y="1292935"/>
            <a:ext cx="184809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043148"/>
                </a:solidFill>
                <a:latin typeface="Bernard MT Condensed"/>
                <a:cs typeface="Bernard MT Condensed"/>
              </a:rPr>
              <a:t>01</a:t>
            </a:r>
            <a:endParaRPr lang="en-US" sz="15000" dirty="0">
              <a:solidFill>
                <a:srgbClr val="043148"/>
              </a:solidFill>
              <a:latin typeface="Bernard MT Condensed"/>
              <a:cs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9524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0256" y="232582"/>
            <a:ext cx="7538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PANCREATIC NEUROENDOCRINE TUMOR (PNET)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45" name="Picture 44" descr="86042-sale-statistics.png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61" y="4173541"/>
            <a:ext cx="609177" cy="60917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37676" y="865864"/>
            <a:ext cx="8373173" cy="4182778"/>
          </a:xfrm>
          <a:prstGeom prst="rect">
            <a:avLst/>
          </a:prstGeom>
          <a:solidFill>
            <a:srgbClr val="2CA2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49154" y="1172277"/>
            <a:ext cx="2558637" cy="3610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366319" y="1168628"/>
            <a:ext cx="2581188" cy="361409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083675" y="1172277"/>
            <a:ext cx="2578563" cy="36104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745" y="2293141"/>
            <a:ext cx="199400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latin typeface="Tw Cen MT"/>
                <a:cs typeface="Tw Cen MT"/>
              </a:rPr>
              <a:t>PNET occurs </a:t>
            </a:r>
            <a:r>
              <a:rPr lang="en-US" sz="1700" dirty="0" smtClean="0">
                <a:latin typeface="Tw Cen MT"/>
                <a:cs typeface="Tw Cen MT"/>
              </a:rPr>
              <a:t>in 1-2% of pancreatic tumors, with the incidence of 2-3/100.000, mostly in the age group of 40-60 years old </a:t>
            </a:r>
            <a:endParaRPr lang="en-US" sz="1700" dirty="0">
              <a:latin typeface="Tw Cen MT"/>
              <a:cs typeface="Tw Cen M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8704" y="1168628"/>
            <a:ext cx="2549087" cy="7190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204844" y="1312972"/>
            <a:ext cx="2002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Tw Cen MT"/>
                <a:cs typeface="Tw Cen MT"/>
              </a:rPr>
              <a:t>DEMOGRAPHICS</a:t>
            </a:r>
            <a:endParaRPr lang="en-US" sz="20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66320" y="1168628"/>
            <a:ext cx="2581188" cy="719075"/>
          </a:xfrm>
          <a:prstGeom prst="rect">
            <a:avLst/>
          </a:prstGeom>
          <a:solidFill>
            <a:srgbClr val="DB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083675" y="1168628"/>
            <a:ext cx="2578563" cy="719075"/>
          </a:xfrm>
          <a:prstGeom prst="rect">
            <a:avLst/>
          </a:prstGeom>
          <a:solidFill>
            <a:srgbClr val="DB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316858" y="1314172"/>
            <a:ext cx="1258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Tw Cen MT"/>
                <a:cs typeface="Tw Cen MT"/>
              </a:rPr>
              <a:t>SUBTYPES</a:t>
            </a:r>
            <a:endParaRPr lang="en-US" sz="20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71776" y="1308511"/>
            <a:ext cx="1848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Tw Cen MT"/>
                <a:cs typeface="Tw Cen MT"/>
              </a:rPr>
              <a:t>PATHOGENESIS</a:t>
            </a:r>
            <a:endParaRPr lang="en-US" sz="20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71137" y="2097898"/>
            <a:ext cx="2119857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latin typeface="Tw Cen MT"/>
                <a:cs typeface="Tw Cen MT"/>
              </a:rPr>
              <a:t>PNET </a:t>
            </a:r>
            <a:r>
              <a:rPr lang="en-US" sz="1700" dirty="0">
                <a:latin typeface="Tw Cen MT"/>
                <a:cs typeface="Tw Cen MT"/>
              </a:rPr>
              <a:t>can be broadly divided into 2 subcategories, which are functioning (hormone producing) or non-functioning tumors depending on which gut peptides they </a:t>
            </a:r>
            <a:r>
              <a:rPr lang="en-US" sz="1700" dirty="0" smtClean="0">
                <a:latin typeface="Tw Cen MT"/>
                <a:cs typeface="Tw Cen MT"/>
              </a:rPr>
              <a:t>secrete</a:t>
            </a:r>
            <a:endParaRPr lang="en-US" sz="1700" dirty="0">
              <a:latin typeface="Tw Cen MT"/>
              <a:cs typeface="Tw Cen MT"/>
            </a:endParaRPr>
          </a:p>
        </p:txBody>
      </p:sp>
      <p:pic>
        <p:nvPicPr>
          <p:cNvPr id="11" name="Picture 10" descr="notes-clipboard-art-document-report-board-list-star-checklist-3fe8e8aa570d54ae-512x5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12" y="1195007"/>
            <a:ext cx="816664" cy="680821"/>
          </a:xfrm>
          <a:prstGeom prst="rect">
            <a:avLst/>
          </a:prstGeom>
        </p:spPr>
      </p:pic>
      <p:pic>
        <p:nvPicPr>
          <p:cNvPr id="44" name="Picture 43" descr="laboratory-microscope-silhouette-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91" y="1190775"/>
            <a:ext cx="622182" cy="622182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6290451" y="2323238"/>
            <a:ext cx="2119857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latin typeface="Tw Cen MT"/>
                <a:cs typeface="Tw Cen MT"/>
              </a:rPr>
              <a:t>Most of </a:t>
            </a:r>
            <a:r>
              <a:rPr lang="en-US" sz="1700" dirty="0" err="1" smtClean="0">
                <a:latin typeface="Tw Cen MT"/>
                <a:cs typeface="Tw Cen MT"/>
              </a:rPr>
              <a:t>pNETs</a:t>
            </a:r>
            <a:r>
              <a:rPr lang="en-US" sz="1700" dirty="0" smtClean="0">
                <a:latin typeface="Tw Cen MT"/>
                <a:cs typeface="Tw Cen MT"/>
              </a:rPr>
              <a:t> occur sporadically, however approximately 10% may be associated with multiple </a:t>
            </a:r>
            <a:r>
              <a:rPr lang="en-US" sz="1700" dirty="0" err="1" smtClean="0">
                <a:latin typeface="Tw Cen MT"/>
                <a:cs typeface="Tw Cen MT"/>
              </a:rPr>
              <a:t>neoplasia</a:t>
            </a:r>
            <a:r>
              <a:rPr lang="en-US" sz="1700" dirty="0" smtClean="0">
                <a:latin typeface="Tw Cen MT"/>
                <a:cs typeface="Tw Cen MT"/>
              </a:rPr>
              <a:t> type 1 (MEN 1)  </a:t>
            </a:r>
            <a:endParaRPr lang="en-US" sz="1700" dirty="0">
              <a:latin typeface="Tw Cen MT"/>
              <a:cs typeface="Tw Cen MT"/>
            </a:endParaRPr>
          </a:p>
        </p:txBody>
      </p:sp>
      <p:pic>
        <p:nvPicPr>
          <p:cNvPr id="6" name="Picture 5" descr="world-globe-2164.svg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25" y="1258769"/>
            <a:ext cx="529505" cy="51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9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2" grpId="0"/>
      <p:bldP spid="38" grpId="0"/>
      <p:bldP spid="43" grpId="0"/>
      <p:bldP spid="10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0256" y="232582"/>
            <a:ext cx="7538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PANCREATIC NEUROENDOCRINE TUMOR (PNET)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45" name="Picture 44" descr="86042-sale-statistics.png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61" y="4173541"/>
            <a:ext cx="609177" cy="609177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79332" y="1006976"/>
            <a:ext cx="1546897" cy="1548703"/>
          </a:xfrm>
          <a:prstGeom prst="ellipse">
            <a:avLst/>
          </a:prstGeom>
          <a:solidFill>
            <a:srgbClr val="26B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23501" y="1021905"/>
            <a:ext cx="1546897" cy="1548703"/>
          </a:xfrm>
          <a:prstGeom prst="ellipse">
            <a:avLst/>
          </a:prstGeom>
          <a:solidFill>
            <a:srgbClr val="26B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924706" y="1006976"/>
            <a:ext cx="1546897" cy="1548703"/>
          </a:xfrm>
          <a:prstGeom prst="ellipse">
            <a:avLst/>
          </a:prstGeom>
          <a:solidFill>
            <a:srgbClr val="26B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8968" y="2653420"/>
            <a:ext cx="263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w Cen MT"/>
                <a:cs typeface="Tw Cen MT"/>
              </a:rPr>
              <a:t>CLINICAL PRESENTATION</a:t>
            </a:r>
            <a:endParaRPr lang="en-US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78427" y="2650123"/>
            <a:ext cx="131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w Cen MT"/>
                <a:cs typeface="Tw Cen MT"/>
              </a:rPr>
              <a:t>DIAGNOSIS</a:t>
            </a:r>
            <a:endParaRPr lang="en-US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63160" y="265591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w Cen MT"/>
                <a:cs typeface="Tw Cen MT"/>
              </a:rPr>
              <a:t>TREATMENT</a:t>
            </a:r>
            <a:endParaRPr lang="en-US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6" name="Picture 5" descr="645245_people_512x5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6" y="1166048"/>
            <a:ext cx="1219200" cy="1219200"/>
          </a:xfrm>
          <a:prstGeom prst="rect">
            <a:avLst/>
          </a:prstGeom>
        </p:spPr>
      </p:pic>
      <p:pic>
        <p:nvPicPr>
          <p:cNvPr id="8" name="Picture 7" descr="48546-x-ray-of-a-man-200x2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535" y="1098051"/>
            <a:ext cx="1468507" cy="1363116"/>
          </a:xfrm>
          <a:prstGeom prst="rect">
            <a:avLst/>
          </a:prstGeom>
        </p:spPr>
      </p:pic>
      <p:pic>
        <p:nvPicPr>
          <p:cNvPr id="9" name="Picture 8" descr="55254-medical-pills-coupl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799" y="1166048"/>
            <a:ext cx="1117299" cy="1117299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58968" y="3019455"/>
            <a:ext cx="24532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Tw Cen MT"/>
                <a:cs typeface="Tw Cen MT"/>
              </a:rPr>
              <a:t>Symptoms in non-functioning tumor can be caused by </a:t>
            </a:r>
            <a:r>
              <a:rPr lang="en-US" sz="1600" dirty="0" smtClean="0">
                <a:latin typeface="Tw Cen MT"/>
                <a:cs typeface="Tw Cen MT"/>
              </a:rPr>
              <a:t>the mechanical problem from the </a:t>
            </a:r>
            <a:r>
              <a:rPr lang="en-US" sz="1600" dirty="0" smtClean="0">
                <a:latin typeface="Tw Cen MT"/>
                <a:cs typeface="Tw Cen MT"/>
              </a:rPr>
              <a:t>tumor growth, while in functioning tumor, the symptoms are related to the hormone overproduction  </a:t>
            </a:r>
            <a:endParaRPr lang="en-US" sz="1600" dirty="0">
              <a:latin typeface="Tw Cen MT"/>
              <a:cs typeface="Tw Cen M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75274" y="3025243"/>
            <a:ext cx="21198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Tw Cen MT"/>
                <a:cs typeface="Tw Cen MT"/>
              </a:rPr>
              <a:t>Diagnosis of </a:t>
            </a:r>
            <a:r>
              <a:rPr lang="en-US" sz="1600" dirty="0" err="1" smtClean="0">
                <a:latin typeface="Tw Cen MT"/>
                <a:cs typeface="Tw Cen MT"/>
              </a:rPr>
              <a:t>pNETs</a:t>
            </a:r>
            <a:r>
              <a:rPr lang="en-US" sz="1600" dirty="0" smtClean="0">
                <a:latin typeface="Tw Cen MT"/>
                <a:cs typeface="Tw Cen MT"/>
              </a:rPr>
              <a:t> can be established through endocrine </a:t>
            </a:r>
            <a:r>
              <a:rPr lang="en-US" sz="1600" dirty="0" smtClean="0">
                <a:latin typeface="Tw Cen MT"/>
                <a:cs typeface="Tw Cen MT"/>
              </a:rPr>
              <a:t>testing (gut hormone profile), imaging (CT, MRI, US, PET, EUS, SRS), </a:t>
            </a:r>
            <a:r>
              <a:rPr lang="en-US" sz="1600" dirty="0" smtClean="0">
                <a:latin typeface="Tw Cen MT"/>
                <a:cs typeface="Tw Cen MT"/>
              </a:rPr>
              <a:t>and histological evidence </a:t>
            </a:r>
            <a:endParaRPr lang="en-US" sz="1600" dirty="0">
              <a:latin typeface="Tw Cen MT"/>
              <a:cs typeface="Tw Cen M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88213" y="3019455"/>
            <a:ext cx="2119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Tw Cen MT"/>
                <a:cs typeface="Tw Cen MT"/>
              </a:rPr>
              <a:t>Treatment </a:t>
            </a:r>
            <a:r>
              <a:rPr lang="en-US" sz="1600" dirty="0">
                <a:latin typeface="Tw Cen MT"/>
                <a:cs typeface="Tw Cen MT"/>
              </a:rPr>
              <a:t>for </a:t>
            </a:r>
            <a:r>
              <a:rPr lang="en-US" sz="1600" dirty="0" err="1" smtClean="0">
                <a:latin typeface="Tw Cen MT"/>
                <a:cs typeface="Tw Cen MT"/>
              </a:rPr>
              <a:t>pNETs</a:t>
            </a:r>
            <a:r>
              <a:rPr lang="en-US" sz="1600" dirty="0" smtClean="0">
                <a:latin typeface="Tw Cen MT"/>
                <a:cs typeface="Tw Cen MT"/>
              </a:rPr>
              <a:t> vary </a:t>
            </a:r>
            <a:r>
              <a:rPr lang="en-US" sz="1600" dirty="0">
                <a:latin typeface="Tw Cen MT"/>
                <a:cs typeface="Tw Cen MT"/>
              </a:rPr>
              <a:t>from surgery, medical </a:t>
            </a:r>
            <a:r>
              <a:rPr lang="en-US" sz="1600" dirty="0" smtClean="0">
                <a:latin typeface="Tw Cen MT"/>
                <a:cs typeface="Tw Cen MT"/>
              </a:rPr>
              <a:t>therapy (based on tumor properties), </a:t>
            </a:r>
            <a:r>
              <a:rPr lang="en-US" sz="1600" dirty="0">
                <a:latin typeface="Tw Cen MT"/>
                <a:cs typeface="Tw Cen MT"/>
              </a:rPr>
              <a:t>systemic chemotherapy, or even </a:t>
            </a:r>
            <a:r>
              <a:rPr lang="en-US" sz="1600" dirty="0" smtClean="0">
                <a:latin typeface="Tw Cen MT"/>
                <a:cs typeface="Tw Cen MT"/>
              </a:rPr>
              <a:t>surveillance</a:t>
            </a:r>
            <a:endParaRPr lang="en-US" sz="1600" dirty="0">
              <a:latin typeface="Tw Cen MT"/>
              <a:cs typeface="Tw Cen M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134236" y="1021917"/>
            <a:ext cx="0" cy="3582139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258447" y="987277"/>
            <a:ext cx="0" cy="3582139"/>
          </a:xfrm>
          <a:prstGeom prst="line">
            <a:avLst/>
          </a:prstGeom>
          <a:ln w="19050" cmpd="sng">
            <a:solidFill>
              <a:srgbClr val="215968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090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0256" y="232582"/>
            <a:ext cx="7538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PANCREATIC NEUROENDOCRINE TUMOR (PNET)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994336"/>
            <a:ext cx="7226300" cy="3594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52500" y="4560908"/>
            <a:ext cx="4907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Table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1. 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Clinical presentation of </a:t>
            </a:r>
            <a:r>
              <a:rPr lang="en-US" sz="1500" dirty="0" err="1" smtClean="0">
                <a:solidFill>
                  <a:srgbClr val="000000"/>
                </a:solidFill>
                <a:latin typeface="Tw Cen MT"/>
                <a:cs typeface="Tw Cen MT"/>
              </a:rPr>
              <a:t>pNETs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 based 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on the subtypes</a:t>
            </a:r>
            <a:endParaRPr lang="en-US" sz="1500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64981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0256" y="232582"/>
            <a:ext cx="7538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PANCREATIC NEUROENDOCRINE TUMOR (PNET)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45" name="Picture 44" descr="86042-sale-statistics.png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61" y="4173541"/>
            <a:ext cx="609177" cy="609177"/>
          </a:xfrm>
          <a:prstGeom prst="rect">
            <a:avLst/>
          </a:prstGeom>
        </p:spPr>
      </p:pic>
      <p:pic>
        <p:nvPicPr>
          <p:cNvPr id="28" name="Content Placeholder 5" descr="who classificatio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62" b="38876"/>
          <a:stretch/>
        </p:blipFill>
        <p:spPr>
          <a:xfrm>
            <a:off x="457691" y="1345530"/>
            <a:ext cx="8229600" cy="251803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83559" y="4011958"/>
            <a:ext cx="31484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Table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 2. 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WHO Classification for </a:t>
            </a:r>
            <a:r>
              <a:rPr lang="en-US" sz="1500" dirty="0" err="1" smtClean="0">
                <a:solidFill>
                  <a:srgbClr val="000000"/>
                </a:solidFill>
                <a:latin typeface="Tw Cen MT"/>
                <a:cs typeface="Tw Cen MT"/>
              </a:rPr>
              <a:t>pNETs</a:t>
            </a:r>
            <a:endParaRPr lang="en-US" sz="1500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2069732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131"/>
          <p:cNvSpPr/>
          <p:nvPr/>
        </p:nvSpPr>
        <p:spPr>
          <a:xfrm>
            <a:off x="4567751" y="1210889"/>
            <a:ext cx="2236309" cy="367318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28948" y="232582"/>
            <a:ext cx="427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DISTAL PANCREATECTOMY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694425" y="2223403"/>
            <a:ext cx="19693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Tw Cen MT"/>
                <a:cs typeface="Tw Cen MT"/>
              </a:rPr>
              <a:t>Can be done with/without </a:t>
            </a:r>
            <a:r>
              <a:rPr lang="en-US" dirty="0" err="1" smtClean="0">
                <a:solidFill>
                  <a:srgbClr val="FFFFFF"/>
                </a:solidFill>
                <a:latin typeface="Tw Cen MT"/>
                <a:cs typeface="Tw Cen MT"/>
              </a:rPr>
              <a:t>splenectomy</a:t>
            </a:r>
            <a:r>
              <a:rPr lang="en-US" dirty="0" smtClean="0">
                <a:solidFill>
                  <a:srgbClr val="FFFFFF"/>
                </a:solidFill>
                <a:latin typeface="Tw Cen MT"/>
                <a:cs typeface="Tw Cen MT"/>
              </a:rPr>
              <a:t> through open (ODP), laparoscopic (LDP), or robotic (RADP) approach</a:t>
            </a:r>
            <a:endParaRPr lang="en-US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4629503" y="1311777"/>
            <a:ext cx="592341" cy="5936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 descr="doct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84" y="1338311"/>
            <a:ext cx="492380" cy="492380"/>
          </a:xfrm>
          <a:prstGeom prst="rect">
            <a:avLst/>
          </a:prstGeom>
        </p:spPr>
      </p:pic>
      <p:sp>
        <p:nvSpPr>
          <p:cNvPr id="130" name="Rectangle 129"/>
          <p:cNvSpPr/>
          <p:nvPr/>
        </p:nvSpPr>
        <p:spPr>
          <a:xfrm>
            <a:off x="1" y="1206843"/>
            <a:ext cx="2211294" cy="367723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/>
          <p:cNvSpPr/>
          <p:nvPr/>
        </p:nvSpPr>
        <p:spPr>
          <a:xfrm>
            <a:off x="2220047" y="1206843"/>
            <a:ext cx="2347703" cy="3677230"/>
          </a:xfrm>
          <a:prstGeom prst="rect">
            <a:avLst/>
          </a:prstGeom>
          <a:solidFill>
            <a:srgbClr val="16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2314838" y="1311777"/>
            <a:ext cx="592341" cy="5936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6804060" y="1206843"/>
            <a:ext cx="2330824" cy="3677230"/>
          </a:xfrm>
          <a:prstGeom prst="rect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94682" y="2500402"/>
            <a:ext cx="1852260" cy="2031325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w Cen MT"/>
                <a:cs typeface="Tw Cen MT"/>
              </a:rPr>
              <a:t>Removing </a:t>
            </a:r>
            <a:r>
              <a:rPr lang="en-US" dirty="0">
                <a:solidFill>
                  <a:schemeClr val="bg1"/>
                </a:solidFill>
                <a:latin typeface="Tw Cen MT"/>
                <a:cs typeface="Tw Cen MT"/>
              </a:rPr>
              <a:t>the part of the pancreas extending to the left of the </a:t>
            </a:r>
            <a:r>
              <a:rPr lang="en-US" dirty="0" smtClean="0">
                <a:solidFill>
                  <a:schemeClr val="bg1"/>
                </a:solidFill>
                <a:latin typeface="Tw Cen MT"/>
                <a:cs typeface="Tw Cen MT"/>
              </a:rPr>
              <a:t>midline (not </a:t>
            </a:r>
            <a:r>
              <a:rPr lang="en-US" dirty="0">
                <a:solidFill>
                  <a:schemeClr val="bg1"/>
                </a:solidFill>
                <a:latin typeface="Tw Cen MT"/>
                <a:cs typeface="Tw Cen MT"/>
              </a:rPr>
              <a:t>involving duodenum and distal bile </a:t>
            </a:r>
            <a:r>
              <a:rPr lang="en-US" dirty="0" smtClean="0">
                <a:solidFill>
                  <a:schemeClr val="bg1"/>
                </a:solidFill>
                <a:latin typeface="Tw Cen MT"/>
                <a:cs typeface="Tw Cen MT"/>
              </a:rPr>
              <a:t>duct)</a:t>
            </a:r>
            <a:endParaRPr lang="en-US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126916" y="1311777"/>
            <a:ext cx="592341" cy="59367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0" name="Picture 119" descr="Magnifying_glass_icon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5" y="1419051"/>
            <a:ext cx="352559" cy="352559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2370942" y="2308696"/>
            <a:ext cx="2073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Treatment of choice for benign and malignant lesions in the body/tail of the </a:t>
            </a:r>
            <a:r>
              <a:rPr lang="en-US" dirty="0" smtClean="0">
                <a:solidFill>
                  <a:srgbClr val="FFFFFF"/>
                </a:solidFill>
                <a:latin typeface="Tw Cen MT"/>
                <a:cs typeface="Tw Cen MT"/>
              </a:rPr>
              <a:t>pancreas (NET</a:t>
            </a:r>
            <a:r>
              <a:rPr lang="en-US" dirty="0">
                <a:solidFill>
                  <a:srgbClr val="FFFFFF"/>
                </a:solidFill>
                <a:latin typeface="Tw Cen MT"/>
                <a:cs typeface="Tw Cen MT"/>
              </a:rPr>
              <a:t>, MCN, IPMN, Adenocarcinoma, chronic </a:t>
            </a:r>
            <a:r>
              <a:rPr lang="en-US" dirty="0" smtClean="0">
                <a:solidFill>
                  <a:srgbClr val="FFFFFF"/>
                </a:solidFill>
                <a:latin typeface="Tw Cen MT"/>
                <a:cs typeface="Tw Cen MT"/>
              </a:rPr>
              <a:t>pancreatitis) </a:t>
            </a:r>
            <a:endParaRPr lang="en-US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126" name="Picture 125" descr="pill-capsule-silhouette-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633" y="1389169"/>
            <a:ext cx="441522" cy="441522"/>
          </a:xfrm>
          <a:prstGeom prst="rect">
            <a:avLst/>
          </a:prstGeom>
        </p:spPr>
      </p:pic>
      <p:sp>
        <p:nvSpPr>
          <p:cNvPr id="128" name="Rectangle 127"/>
          <p:cNvSpPr/>
          <p:nvPr/>
        </p:nvSpPr>
        <p:spPr>
          <a:xfrm>
            <a:off x="6924706" y="2417432"/>
            <a:ext cx="20997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Tw Cen MT"/>
                <a:cs typeface="Tw Cen MT"/>
              </a:rPr>
              <a:t>Post-operative pancreatic fistula (POPF) remains the most common complication following distal </a:t>
            </a:r>
            <a:r>
              <a:rPr lang="en-US" dirty="0" err="1" smtClean="0">
                <a:solidFill>
                  <a:srgbClr val="FFFFFF"/>
                </a:solidFill>
                <a:latin typeface="Tw Cen MT"/>
                <a:cs typeface="Tw Cen MT"/>
              </a:rPr>
              <a:t>pancreatectomy</a:t>
            </a:r>
            <a:endParaRPr lang="en-US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6928064" y="1338311"/>
            <a:ext cx="592341" cy="5936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 descr="183037-20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064" y="1311777"/>
            <a:ext cx="534734" cy="534734"/>
          </a:xfrm>
          <a:prstGeom prst="rect">
            <a:avLst/>
          </a:prstGeom>
        </p:spPr>
      </p:pic>
      <p:sp>
        <p:nvSpPr>
          <p:cNvPr id="134" name="TextBox 133"/>
          <p:cNvSpPr txBox="1"/>
          <p:nvPr/>
        </p:nvSpPr>
        <p:spPr>
          <a:xfrm>
            <a:off x="719257" y="1419051"/>
            <a:ext cx="12038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DEFINITION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908522" y="1417432"/>
            <a:ext cx="125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INDICATION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221844" y="1437627"/>
            <a:ext cx="12531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PROCEDURE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531067" y="1437627"/>
            <a:ext cx="1561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COMPLICATION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cxnSp>
        <p:nvCxnSpPr>
          <p:cNvPr id="141" name="Straight Connector 140"/>
          <p:cNvCxnSpPr/>
          <p:nvPr/>
        </p:nvCxnSpPr>
        <p:spPr>
          <a:xfrm>
            <a:off x="6804060" y="2056354"/>
            <a:ext cx="2330824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4567750" y="2056354"/>
            <a:ext cx="2237855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2220047" y="2056354"/>
            <a:ext cx="2347704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1" y="2056354"/>
            <a:ext cx="2220046" cy="0"/>
          </a:xfrm>
          <a:prstGeom prst="line">
            <a:avLst/>
          </a:prstGeom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2795946" y="4884073"/>
            <a:ext cx="34433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Figure 1. Distal </a:t>
            </a:r>
            <a:r>
              <a:rPr lang="en-US" sz="1500" dirty="0" err="1" smtClean="0">
                <a:solidFill>
                  <a:srgbClr val="000000"/>
                </a:solidFill>
                <a:latin typeface="Tw Cen MT"/>
                <a:cs typeface="Tw Cen MT"/>
              </a:rPr>
              <a:t>pancreatectomy</a:t>
            </a:r>
            <a:r>
              <a:rPr lang="en-US" sz="1500" dirty="0" smtClean="0">
                <a:solidFill>
                  <a:srgbClr val="000000"/>
                </a:solidFill>
                <a:latin typeface="Tw Cen MT"/>
                <a:cs typeface="Tw Cen MT"/>
              </a:rPr>
              <a:t> illustration </a:t>
            </a:r>
            <a:endParaRPr lang="en-US" sz="1500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153" name="Picture 152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394"/>
          <a:stretch/>
        </p:blipFill>
        <p:spPr bwMode="auto">
          <a:xfrm>
            <a:off x="2211295" y="1090707"/>
            <a:ext cx="4584013" cy="37992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543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40" grpId="0"/>
      <p:bldP spid="41" grpId="0"/>
      <p:bldP spid="128" grpId="0"/>
      <p:bldP spid="134" grpId="0"/>
      <p:bldP spid="135" grpId="0"/>
      <p:bldP spid="136" grpId="0"/>
      <p:bldP spid="137" grpId="0"/>
      <p:bldP spid="1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 descr="curved-line-md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7238">
            <a:off x="4793776" y="1653079"/>
            <a:ext cx="2759471" cy="27594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51883" y="232582"/>
            <a:ext cx="3071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ROBOTIC SURGERY</a:t>
            </a:r>
            <a:endParaRPr lang="en-US" sz="2800" b="1" dirty="0">
              <a:latin typeface="Tw Cen MT"/>
              <a:cs typeface="Tw Cen MT"/>
            </a:endParaRPr>
          </a:p>
        </p:txBody>
      </p:sp>
      <p:pic>
        <p:nvPicPr>
          <p:cNvPr id="13" name="Picture 12" descr="operation-clipart-20-surgery_clip_art.pn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281" y="1608905"/>
            <a:ext cx="2488683" cy="2464043"/>
          </a:xfrm>
          <a:prstGeom prst="rect">
            <a:avLst/>
          </a:prstGeom>
        </p:spPr>
      </p:pic>
      <p:sp>
        <p:nvSpPr>
          <p:cNvPr id="48" name="Oval 47"/>
          <p:cNvSpPr/>
          <p:nvPr/>
        </p:nvSpPr>
        <p:spPr>
          <a:xfrm>
            <a:off x="5794216" y="1049203"/>
            <a:ext cx="730108" cy="706170"/>
          </a:xfrm>
          <a:prstGeom prst="ellipse">
            <a:avLst/>
          </a:prstGeom>
          <a:solidFill>
            <a:srgbClr val="0000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11670" y="1757333"/>
            <a:ext cx="730108" cy="70617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510608" y="3468421"/>
            <a:ext cx="730108" cy="706170"/>
          </a:xfrm>
          <a:prstGeom prst="ellipse">
            <a:avLst/>
          </a:prstGeom>
          <a:solidFill>
            <a:srgbClr val="41B6D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662946" y="2567377"/>
            <a:ext cx="730109" cy="70617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979872" y="4253040"/>
            <a:ext cx="730108" cy="706170"/>
          </a:xfrm>
          <a:prstGeom prst="ellipse">
            <a:avLst/>
          </a:prstGeom>
          <a:solidFill>
            <a:srgbClr val="32C0A8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880358" y="1133828"/>
            <a:ext cx="548541" cy="530558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407579" y="1852064"/>
            <a:ext cx="548541" cy="530558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761726" y="2655572"/>
            <a:ext cx="548541" cy="530558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595189" y="3556616"/>
            <a:ext cx="548541" cy="530558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074647" y="4341235"/>
            <a:ext cx="548541" cy="530558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0" y="1049203"/>
            <a:ext cx="3051883" cy="1896491"/>
          </a:xfrm>
          <a:prstGeom prst="rect">
            <a:avLst/>
          </a:prstGeom>
          <a:noFill/>
          <a:ln w="57150" cmpd="sng">
            <a:solidFill>
              <a:schemeClr val="tx2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0" y="2930123"/>
            <a:ext cx="3051883" cy="1896491"/>
          </a:xfrm>
          <a:prstGeom prst="rect">
            <a:avLst/>
          </a:prstGeom>
          <a:solidFill>
            <a:srgbClr val="FFFFFF">
              <a:alpha val="55000"/>
            </a:srgbClr>
          </a:solidFill>
          <a:ln w="57150" cmpd="sng">
            <a:solidFill>
              <a:srgbClr val="1F497D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09745" y="1270000"/>
            <a:ext cx="1270061" cy="13855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 descr="camera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495" y="1150908"/>
            <a:ext cx="433351" cy="433351"/>
          </a:xfrm>
          <a:prstGeom prst="rect">
            <a:avLst/>
          </a:prstGeom>
        </p:spPr>
      </p:pic>
      <p:pic>
        <p:nvPicPr>
          <p:cNvPr id="68" name="Picture 67" descr="4070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630" y="1852481"/>
            <a:ext cx="458518" cy="497923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551220" y="1132630"/>
            <a:ext cx="219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w Cen MT"/>
                <a:cs typeface="Tw Cen MT"/>
              </a:rPr>
              <a:t>3 dimensional camera</a:t>
            </a:r>
            <a:endParaRPr lang="en-US" dirty="0">
              <a:latin typeface="Tw Cen MT"/>
              <a:cs typeface="Tw Cen M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068934" y="1720095"/>
            <a:ext cx="2094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w Cen MT"/>
                <a:cs typeface="Tw Cen MT"/>
              </a:rPr>
              <a:t>7 degree freedom instrument</a:t>
            </a:r>
            <a:endParaRPr lang="en-US" dirty="0">
              <a:latin typeface="Tw Cen MT"/>
              <a:cs typeface="Tw Cen MT"/>
            </a:endParaRPr>
          </a:p>
        </p:txBody>
      </p:sp>
      <p:pic>
        <p:nvPicPr>
          <p:cNvPr id="71" name="Picture 70" descr="hand-297767_960_720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43" y="2677459"/>
            <a:ext cx="440064" cy="4519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379338" y="2536401"/>
            <a:ext cx="2094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w Cen MT"/>
                <a:cs typeface="Tw Cen MT"/>
              </a:rPr>
              <a:t>Tremor and scale</a:t>
            </a:r>
          </a:p>
          <a:p>
            <a:r>
              <a:rPr lang="en-US" dirty="0">
                <a:latin typeface="Tw Cen MT"/>
                <a:cs typeface="Tw Cen MT"/>
              </a:rPr>
              <a:t>m</a:t>
            </a:r>
            <a:r>
              <a:rPr lang="en-US" dirty="0" smtClean="0">
                <a:latin typeface="Tw Cen MT"/>
                <a:cs typeface="Tw Cen MT"/>
              </a:rPr>
              <a:t>ovement filter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287750" y="3487880"/>
            <a:ext cx="2094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w Cen MT"/>
                <a:cs typeface="Tw Cen MT"/>
              </a:rPr>
              <a:t>Endo-wrist technology</a:t>
            </a:r>
            <a:endParaRPr lang="en-US" dirty="0">
              <a:latin typeface="Tw Cen MT"/>
              <a:cs typeface="Tw Cen MT"/>
            </a:endParaRPr>
          </a:p>
        </p:txBody>
      </p:sp>
      <p:pic>
        <p:nvPicPr>
          <p:cNvPr id="74" name="Picture 73" descr="26194-chair-with-armrests-200x200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659" y="4380673"/>
            <a:ext cx="414583" cy="414583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714692" y="4365006"/>
            <a:ext cx="2094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w Cen MT"/>
                <a:cs typeface="Tw Cen MT"/>
              </a:rPr>
              <a:t>Better ergonomics</a:t>
            </a:r>
            <a:endParaRPr lang="en-US" dirty="0">
              <a:latin typeface="Tw Cen MT"/>
              <a:cs typeface="Tw Cen MT"/>
            </a:endParaRPr>
          </a:p>
        </p:txBody>
      </p:sp>
      <p:pic>
        <p:nvPicPr>
          <p:cNvPr id="76" name="Picture 75" descr="hospital-computer-silhouette-image-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573" y="3618764"/>
            <a:ext cx="430656" cy="430656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1362458" y="1222963"/>
            <a:ext cx="16267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w Cen MT"/>
                <a:cs typeface="Tw Cen MT"/>
              </a:rPr>
              <a:t>Robotic surgery was claimed to be able to overcome the limitations of laparoscopic surgery</a:t>
            </a:r>
            <a:endParaRPr lang="en-US" sz="1500" dirty="0">
              <a:latin typeface="Tw Cen MT"/>
              <a:cs typeface="Tw Cen MT"/>
            </a:endParaRPr>
          </a:p>
        </p:txBody>
      </p:sp>
      <p:pic>
        <p:nvPicPr>
          <p:cNvPr id="78" name="Picture 77" descr="50115-200.png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1" y="1257824"/>
            <a:ext cx="1337414" cy="1337414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1409492" y="3230316"/>
            <a:ext cx="144384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Tw Cen MT"/>
                <a:cs typeface="Tw Cen MT"/>
              </a:rPr>
              <a:t>Robotic system enhanced surgeon’s dexterity in many ways</a:t>
            </a:r>
            <a:endParaRPr lang="en-US" sz="1500" dirty="0">
              <a:latin typeface="Tw Cen MT"/>
              <a:cs typeface="Tw Cen MT"/>
            </a:endParaRPr>
          </a:p>
        </p:txBody>
      </p:sp>
      <p:pic>
        <p:nvPicPr>
          <p:cNvPr id="94" name="Picture 93" descr="1.jpg"/>
          <p:cNvPicPr>
            <a:picLocks noChangeAspect="1"/>
          </p:cNvPicPr>
          <p:nvPr/>
        </p:nvPicPr>
        <p:blipFill rotWithShape="1"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9" t="9198" r="24919"/>
          <a:stretch/>
        </p:blipFill>
        <p:spPr>
          <a:xfrm>
            <a:off x="109745" y="3092159"/>
            <a:ext cx="1362458" cy="140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0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9" grpId="0"/>
      <p:bldP spid="70" grpId="0"/>
      <p:bldP spid="72" grpId="0"/>
      <p:bldP spid="73" grpId="0"/>
      <p:bldP spid="75" grpId="0"/>
      <p:bldP spid="77" grpId="0"/>
      <p:bldP spid="8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45" name="Picture 44" descr="86042-sale-statistics.png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61" y="4173541"/>
            <a:ext cx="609177" cy="609177"/>
          </a:xfrm>
          <a:prstGeom prst="rect">
            <a:avLst/>
          </a:prstGeom>
        </p:spPr>
      </p:pic>
      <p:pic>
        <p:nvPicPr>
          <p:cNvPr id="6" name="Picture 5" descr="Robot_Da_Vinci.jpeg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88" y="0"/>
            <a:ext cx="9249079" cy="52182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39765" y="3077880"/>
            <a:ext cx="4004726" cy="1598706"/>
          </a:xfrm>
          <a:prstGeom prst="rect">
            <a:avLst/>
          </a:prstGeom>
          <a:solidFill>
            <a:schemeClr val="tx2">
              <a:lumMod val="50000"/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0112" y="3133337"/>
            <a:ext cx="355123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 smtClean="0">
                <a:solidFill>
                  <a:schemeClr val="bg1"/>
                </a:solidFill>
                <a:latin typeface="Tw Cen MT"/>
                <a:cs typeface="Tw Cen MT"/>
              </a:rPr>
              <a:t>The da Vinci Surgical System :</a:t>
            </a:r>
            <a:endParaRPr lang="en-US" sz="21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3434" y="3499899"/>
            <a:ext cx="2505814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sz="2100" b="1" dirty="0" smtClean="0">
                <a:solidFill>
                  <a:schemeClr val="bg1"/>
                </a:solidFill>
                <a:latin typeface="Tw Cen MT"/>
                <a:cs typeface="Tw Cen MT"/>
              </a:rPr>
              <a:t>Surgeon’s console</a:t>
            </a:r>
          </a:p>
          <a:p>
            <a:pPr marL="342900" indent="-342900">
              <a:buFont typeface="Wingdings" charset="2"/>
              <a:buChar char="ü"/>
            </a:pPr>
            <a:r>
              <a:rPr lang="en-US" sz="2100" b="1" dirty="0" smtClean="0">
                <a:solidFill>
                  <a:schemeClr val="bg1"/>
                </a:solidFill>
                <a:latin typeface="Tw Cen MT"/>
                <a:cs typeface="Tw Cen MT"/>
              </a:rPr>
              <a:t>Patient cart</a:t>
            </a:r>
          </a:p>
          <a:p>
            <a:pPr marL="342900" indent="-342900">
              <a:buFont typeface="Wingdings" charset="2"/>
              <a:buChar char="ü"/>
            </a:pPr>
            <a:r>
              <a:rPr lang="en-US" sz="2100" b="1" dirty="0" smtClean="0">
                <a:solidFill>
                  <a:schemeClr val="bg1"/>
                </a:solidFill>
                <a:latin typeface="Tw Cen MT"/>
                <a:cs typeface="Tw Cen MT"/>
              </a:rPr>
              <a:t>Vision cart</a:t>
            </a:r>
            <a:endParaRPr lang="en-US" sz="21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889090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24235" y="5244848"/>
            <a:ext cx="1910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INTRODUCTION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pic>
        <p:nvPicPr>
          <p:cNvPr id="45" name="Picture 44" descr="86042-sale-statistics.png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61" y="4173541"/>
            <a:ext cx="609177" cy="609177"/>
          </a:xfrm>
          <a:prstGeom prst="rect">
            <a:avLst/>
          </a:prstGeom>
        </p:spPr>
      </p:pic>
      <p:pic>
        <p:nvPicPr>
          <p:cNvPr id="14" name="Picture 13" descr="surgery_methods.jp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6" y="-41127"/>
            <a:ext cx="9149396" cy="52859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080956"/>
            <a:ext cx="4572491" cy="355481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en-US" sz="1500" dirty="0" smtClean="0">
                <a:latin typeface="Tw Cen MT"/>
                <a:cs typeface="Tw Cen MT"/>
              </a:rPr>
              <a:t>		</a:t>
            </a:r>
          </a:p>
          <a:p>
            <a:r>
              <a:rPr lang="en-US" sz="1500" dirty="0" smtClean="0">
                <a:latin typeface="Tw Cen MT"/>
                <a:cs typeface="Tw Cen MT"/>
              </a:rPr>
              <a:t>		The </a:t>
            </a:r>
            <a:r>
              <a:rPr lang="en-US" sz="1500" dirty="0">
                <a:latin typeface="Tw Cen MT"/>
                <a:cs typeface="Tw Cen MT"/>
              </a:rPr>
              <a:t>incidence of </a:t>
            </a:r>
            <a:r>
              <a:rPr lang="en-US" sz="1500" dirty="0" err="1" smtClean="0">
                <a:latin typeface="Tw Cen MT"/>
                <a:cs typeface="Tw Cen MT"/>
              </a:rPr>
              <a:t>pNET</a:t>
            </a:r>
            <a:r>
              <a:rPr lang="en-US" sz="1500" dirty="0" smtClean="0">
                <a:latin typeface="Tw Cen MT"/>
                <a:cs typeface="Tw Cen MT"/>
              </a:rPr>
              <a:t> </a:t>
            </a:r>
            <a:r>
              <a:rPr lang="en-US" sz="1500" dirty="0">
                <a:latin typeface="Tw Cen MT"/>
                <a:cs typeface="Tw Cen MT"/>
              </a:rPr>
              <a:t>has gradually </a:t>
            </a:r>
            <a:r>
              <a:rPr lang="en-US" sz="1500" dirty="0" smtClean="0">
                <a:latin typeface="Tw Cen MT"/>
                <a:cs typeface="Tw Cen MT"/>
              </a:rPr>
              <a:t>			increased </a:t>
            </a:r>
            <a:r>
              <a:rPr lang="en-US" sz="1500" dirty="0">
                <a:latin typeface="Tw Cen MT"/>
                <a:cs typeface="Tw Cen MT"/>
              </a:rPr>
              <a:t>over the last three </a:t>
            </a:r>
            <a:r>
              <a:rPr lang="en-US" sz="1500" dirty="0" smtClean="0">
                <a:latin typeface="Tw Cen MT"/>
                <a:cs typeface="Tw Cen MT"/>
              </a:rPr>
              <a:t>decades</a:t>
            </a:r>
          </a:p>
          <a:p>
            <a:endParaRPr lang="en-US" sz="1500" dirty="0" smtClean="0">
              <a:latin typeface="Tw Cen MT"/>
              <a:cs typeface="Tw Cen MT"/>
            </a:endParaRPr>
          </a:p>
          <a:p>
            <a:r>
              <a:rPr lang="en-US" sz="1500" dirty="0" smtClean="0">
                <a:latin typeface="Tw Cen MT"/>
                <a:cs typeface="Tw Cen MT"/>
              </a:rPr>
              <a:t>		Most </a:t>
            </a:r>
            <a:r>
              <a:rPr lang="en-US" sz="1500" dirty="0" err="1" smtClean="0">
                <a:latin typeface="Tw Cen MT"/>
                <a:cs typeface="Tw Cen MT"/>
              </a:rPr>
              <a:t>pNET</a:t>
            </a:r>
            <a:r>
              <a:rPr lang="en-US" sz="1500" dirty="0" smtClean="0">
                <a:latin typeface="Tw Cen MT"/>
                <a:cs typeface="Tw Cen MT"/>
              </a:rPr>
              <a:t> is </a:t>
            </a:r>
            <a:r>
              <a:rPr lang="en-US" sz="1500" dirty="0">
                <a:latin typeface="Tw Cen MT"/>
                <a:cs typeface="Tw Cen MT"/>
              </a:rPr>
              <a:t>relatively small and </a:t>
            </a:r>
            <a:r>
              <a:rPr lang="en-US" sz="1500" dirty="0" smtClean="0">
                <a:latin typeface="Tw Cen MT"/>
                <a:cs typeface="Tw Cen MT"/>
              </a:rPr>
              <a:t>solitary - 		well </a:t>
            </a:r>
            <a:r>
              <a:rPr lang="en-US" sz="1500" dirty="0">
                <a:latin typeface="Tw Cen MT"/>
                <a:cs typeface="Tw Cen MT"/>
              </a:rPr>
              <a:t>suited for surgical removal by minimally </a:t>
            </a:r>
            <a:r>
              <a:rPr lang="en-US" sz="1500" dirty="0" smtClean="0">
                <a:latin typeface="Tw Cen MT"/>
                <a:cs typeface="Tw Cen MT"/>
              </a:rPr>
              <a:t>		invasive approach</a:t>
            </a:r>
          </a:p>
          <a:p>
            <a:endParaRPr lang="en-US" sz="1500" dirty="0">
              <a:latin typeface="Tw Cen MT"/>
              <a:cs typeface="Tw Cen MT"/>
            </a:endParaRPr>
          </a:p>
          <a:p>
            <a:r>
              <a:rPr lang="en-US" sz="1500" dirty="0" smtClean="0">
                <a:latin typeface="Tw Cen MT"/>
                <a:cs typeface="Tw Cen MT"/>
              </a:rPr>
              <a:t>		RADP </a:t>
            </a:r>
            <a:r>
              <a:rPr lang="en-US" sz="1500" dirty="0">
                <a:latin typeface="Tw Cen MT"/>
                <a:cs typeface="Tw Cen MT"/>
              </a:rPr>
              <a:t>is being used increasingly in </a:t>
            </a:r>
            <a:r>
              <a:rPr lang="en-US" sz="1500" dirty="0" smtClean="0">
                <a:latin typeface="Tw Cen MT"/>
                <a:cs typeface="Tw Cen MT"/>
              </a:rPr>
              <a:t>				specialized </a:t>
            </a:r>
            <a:r>
              <a:rPr lang="en-US" sz="1500" dirty="0">
                <a:latin typeface="Tw Cen MT"/>
                <a:cs typeface="Tw Cen MT"/>
              </a:rPr>
              <a:t>pancreatic surgery </a:t>
            </a:r>
            <a:r>
              <a:rPr lang="en-US" sz="1500" dirty="0" smtClean="0">
                <a:latin typeface="Tw Cen MT"/>
                <a:cs typeface="Tw Cen MT"/>
              </a:rPr>
              <a:t>centers</a:t>
            </a:r>
            <a:endParaRPr lang="en-US" sz="1500" dirty="0">
              <a:latin typeface="Tw Cen MT"/>
              <a:cs typeface="Tw Cen MT"/>
            </a:endParaRPr>
          </a:p>
          <a:p>
            <a:endParaRPr lang="en-US" sz="1500" dirty="0" smtClean="0">
              <a:latin typeface="Tw Cen MT"/>
              <a:cs typeface="Tw Cen MT"/>
            </a:endParaRPr>
          </a:p>
          <a:p>
            <a:r>
              <a:rPr lang="en-US" sz="1500" dirty="0" smtClean="0">
                <a:latin typeface="Tw Cen MT"/>
                <a:cs typeface="Tw Cen MT"/>
              </a:rPr>
              <a:t>		No </a:t>
            </a:r>
            <a:r>
              <a:rPr lang="en-US" sz="1500" dirty="0">
                <a:latin typeface="Tw Cen MT"/>
                <a:cs typeface="Tw Cen MT"/>
              </a:rPr>
              <a:t>studies have reported the </a:t>
            </a:r>
            <a:r>
              <a:rPr lang="en-US" sz="1500" dirty="0" smtClean="0">
                <a:latin typeface="Tw Cen MT"/>
                <a:cs typeface="Tw Cen MT"/>
              </a:rPr>
              <a:t>safety </a:t>
            </a:r>
            <a:r>
              <a:rPr lang="en-US" sz="1500" dirty="0">
                <a:latin typeface="Tw Cen MT"/>
                <a:cs typeface="Tw Cen MT"/>
              </a:rPr>
              <a:t>and </a:t>
            </a:r>
            <a:r>
              <a:rPr lang="en-US" sz="1500" dirty="0" smtClean="0">
                <a:latin typeface="Tw Cen MT"/>
                <a:cs typeface="Tw Cen MT"/>
              </a:rPr>
              <a:t>			feasibility </a:t>
            </a:r>
            <a:r>
              <a:rPr lang="en-US" sz="1500" dirty="0">
                <a:latin typeface="Tw Cen MT"/>
                <a:cs typeface="Tw Cen MT"/>
              </a:rPr>
              <a:t>of </a:t>
            </a:r>
            <a:r>
              <a:rPr lang="en-US" sz="1500" dirty="0" smtClean="0">
                <a:latin typeface="Tw Cen MT"/>
                <a:cs typeface="Tw Cen MT"/>
              </a:rPr>
              <a:t>RADP </a:t>
            </a:r>
            <a:r>
              <a:rPr lang="en-US" sz="1500" dirty="0">
                <a:latin typeface="Tw Cen MT"/>
                <a:cs typeface="Tw Cen MT"/>
              </a:rPr>
              <a:t>in </a:t>
            </a:r>
            <a:r>
              <a:rPr lang="en-US" sz="1500" dirty="0" smtClean="0">
                <a:latin typeface="Tw Cen MT"/>
                <a:cs typeface="Tw Cen MT"/>
              </a:rPr>
              <a:t>the management </a:t>
            </a:r>
            <a:r>
              <a:rPr lang="en-US" sz="1500" dirty="0">
                <a:latin typeface="Tw Cen MT"/>
                <a:cs typeface="Tw Cen MT"/>
              </a:rPr>
              <a:t>of </a:t>
            </a:r>
            <a:r>
              <a:rPr lang="en-US" sz="1500" dirty="0" smtClean="0">
                <a:latin typeface="Tw Cen MT"/>
                <a:cs typeface="Tw Cen MT"/>
              </a:rPr>
              <a:t>			</a:t>
            </a:r>
            <a:r>
              <a:rPr lang="en-US" sz="1500" dirty="0" err="1" smtClean="0">
                <a:latin typeface="Tw Cen MT"/>
                <a:cs typeface="Tw Cen MT"/>
              </a:rPr>
              <a:t>pNET</a:t>
            </a:r>
            <a:endParaRPr lang="en-US" sz="1500" dirty="0" smtClean="0">
              <a:latin typeface="Tw Cen MT"/>
              <a:cs typeface="Tw Cen MT"/>
            </a:endParaRPr>
          </a:p>
          <a:p>
            <a:endParaRPr lang="en-US" sz="1500" dirty="0">
              <a:latin typeface="Tw Cen MT"/>
              <a:cs typeface="Tw Cen M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3253" y="206378"/>
            <a:ext cx="2434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BACKGROUND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49867" y="1298782"/>
            <a:ext cx="603395" cy="583612"/>
          </a:xfrm>
          <a:prstGeom prst="ellipse">
            <a:avLst/>
          </a:prstGeom>
          <a:solidFill>
            <a:srgbClr val="16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9250" y="2052935"/>
            <a:ext cx="603395" cy="583612"/>
          </a:xfrm>
          <a:prstGeom prst="ellipse">
            <a:avLst/>
          </a:prstGeom>
          <a:solidFill>
            <a:srgbClr val="26B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89250" y="2882270"/>
            <a:ext cx="603395" cy="583612"/>
          </a:xfrm>
          <a:prstGeom prst="ellipse">
            <a:avLst/>
          </a:prstGeom>
          <a:solidFill>
            <a:srgbClr val="2CA2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89250" y="3725993"/>
            <a:ext cx="603395" cy="583612"/>
          </a:xfrm>
          <a:prstGeom prst="ellipse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hospital-building-silhouette-imag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8" y="2942520"/>
            <a:ext cx="441522" cy="441522"/>
          </a:xfrm>
          <a:prstGeom prst="rect">
            <a:avLst/>
          </a:prstGeom>
        </p:spPr>
      </p:pic>
      <p:pic>
        <p:nvPicPr>
          <p:cNvPr id="26" name="Picture 25" descr="pe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17" y="3829432"/>
            <a:ext cx="387555" cy="387555"/>
          </a:xfrm>
          <a:prstGeom prst="rect">
            <a:avLst/>
          </a:prstGeom>
        </p:spPr>
      </p:pic>
      <p:pic>
        <p:nvPicPr>
          <p:cNvPr id="27" name="Picture 26" descr="surgery-icon_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4" y="2052924"/>
            <a:ext cx="513568" cy="513568"/>
          </a:xfrm>
          <a:prstGeom prst="rect">
            <a:avLst/>
          </a:prstGeom>
        </p:spPr>
      </p:pic>
      <p:pic>
        <p:nvPicPr>
          <p:cNvPr id="28" name="Picture 27" descr="86042-sale-statistics.png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54" y="1366580"/>
            <a:ext cx="420997" cy="4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04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2017_surgeryopioid_THUMB_LARGE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34" r="3513"/>
          <a:stretch/>
        </p:blipFill>
        <p:spPr>
          <a:xfrm>
            <a:off x="-164353" y="0"/>
            <a:ext cx="9308353" cy="57149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7621" y="1"/>
            <a:ext cx="6136379" cy="5715000"/>
          </a:xfrm>
          <a:prstGeom prst="rect">
            <a:avLst/>
          </a:prstGeom>
          <a:solidFill>
            <a:srgbClr val="04314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08636" y="2099532"/>
            <a:ext cx="377291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500" b="1" dirty="0" smtClean="0">
                <a:solidFill>
                  <a:schemeClr val="bg1"/>
                </a:solidFill>
                <a:latin typeface="Tw Cen MT"/>
                <a:cs typeface="Tw Cen MT"/>
              </a:rPr>
              <a:t>OBJECTIVES</a:t>
            </a:r>
            <a:endParaRPr lang="en-US" sz="55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3007621" cy="571499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1143" y="1292935"/>
            <a:ext cx="20688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043148"/>
                </a:solidFill>
                <a:latin typeface="Bernard MT Condensed"/>
                <a:cs typeface="Bernard MT Condensed"/>
              </a:rPr>
              <a:t>02</a:t>
            </a:r>
            <a:endParaRPr lang="en-US" sz="15000" dirty="0">
              <a:solidFill>
                <a:srgbClr val="043148"/>
              </a:solidFill>
              <a:latin typeface="Bernard MT Condensed"/>
              <a:cs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13755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489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OBJECTIVES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5522" y="541928"/>
            <a:ext cx="1175846" cy="1137294"/>
          </a:xfrm>
          <a:prstGeom prst="ellipse">
            <a:avLst/>
          </a:prstGeom>
          <a:solidFill>
            <a:srgbClr val="1E4A56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65522" y="2098354"/>
            <a:ext cx="1175846" cy="1137294"/>
          </a:xfrm>
          <a:prstGeom prst="ellipse">
            <a:avLst/>
          </a:prstGeom>
          <a:solidFill>
            <a:srgbClr val="278BA5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65522" y="3587546"/>
            <a:ext cx="1175846" cy="1137294"/>
          </a:xfrm>
          <a:prstGeom prst="ellipse">
            <a:avLst/>
          </a:prstGeom>
          <a:solidFill>
            <a:srgbClr val="3AE3C8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633482"/>
            <a:ext cx="5983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>
                <a:latin typeface="Tw Cen MT"/>
                <a:cs typeface="Tw Cen MT"/>
              </a:rPr>
              <a:t>To conduct the first </a:t>
            </a:r>
            <a:r>
              <a:rPr lang="en-US" sz="2400" dirty="0" smtClean="0">
                <a:latin typeface="Tw Cen MT"/>
                <a:cs typeface="Tw Cen MT"/>
              </a:rPr>
              <a:t>study which </a:t>
            </a:r>
            <a:r>
              <a:rPr lang="en-US" sz="2400" dirty="0">
                <a:latin typeface="Tw Cen MT"/>
                <a:cs typeface="Tw Cen MT"/>
              </a:rPr>
              <a:t>compares the outcomes of RADP, LDP, and </a:t>
            </a:r>
            <a:r>
              <a:rPr lang="en-US" sz="2400" dirty="0" smtClean="0">
                <a:latin typeface="Tw Cen MT"/>
                <a:cs typeface="Tw Cen MT"/>
              </a:rPr>
              <a:t>ODP in PNET</a:t>
            </a:r>
            <a:endParaRPr lang="en-GB" sz="2400" dirty="0">
              <a:latin typeface="Tw Cen MT"/>
              <a:cs typeface="Tw Cen M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3724511"/>
            <a:ext cx="5983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w Cen MT"/>
                <a:cs typeface="Tw Cen MT"/>
              </a:rPr>
              <a:t>To verify the theoretical advantages of RADP over </a:t>
            </a:r>
            <a:r>
              <a:rPr lang="en-US" sz="2400" dirty="0" smtClean="0">
                <a:latin typeface="Tw Cen MT"/>
                <a:cs typeface="Tw Cen MT"/>
              </a:rPr>
              <a:t>LDP and ODP </a:t>
            </a:r>
            <a:r>
              <a:rPr lang="en-US" sz="2400" dirty="0">
                <a:latin typeface="Tw Cen MT"/>
                <a:cs typeface="Tw Cen MT"/>
              </a:rPr>
              <a:t>in the clinical practices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69068" y="2239464"/>
            <a:ext cx="5983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w Cen MT"/>
                <a:cs typeface="Tw Cen MT"/>
              </a:rPr>
              <a:t>To </a:t>
            </a:r>
            <a:r>
              <a:rPr lang="en-US" sz="2400" dirty="0" smtClean="0">
                <a:latin typeface="Tw Cen MT"/>
                <a:cs typeface="Tw Cen MT"/>
              </a:rPr>
              <a:t>assess the safety and feasibility of robotic distal </a:t>
            </a:r>
            <a:r>
              <a:rPr lang="en-US" sz="2400" dirty="0" err="1" smtClean="0">
                <a:latin typeface="Tw Cen MT"/>
                <a:cs typeface="Tw Cen MT"/>
              </a:rPr>
              <a:t>pancreatectomy</a:t>
            </a:r>
            <a:r>
              <a:rPr lang="en-US" sz="2400" dirty="0" smtClean="0">
                <a:latin typeface="Tw Cen MT"/>
                <a:cs typeface="Tw Cen MT"/>
              </a:rPr>
              <a:t> in PNET</a:t>
            </a:r>
            <a:endParaRPr lang="en-US" sz="2400" dirty="0">
              <a:latin typeface="Tw Cen MT"/>
              <a:cs typeface="Tw Cen MT"/>
            </a:endParaRPr>
          </a:p>
        </p:txBody>
      </p:sp>
      <p:pic>
        <p:nvPicPr>
          <p:cNvPr id="16" name="Picture 15" descr="Plan_icon_WHITE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" y="653097"/>
            <a:ext cx="898188" cy="898188"/>
          </a:xfrm>
          <a:prstGeom prst="rect">
            <a:avLst/>
          </a:prstGeom>
        </p:spPr>
      </p:pic>
      <p:pic>
        <p:nvPicPr>
          <p:cNvPr id="20" name="Picture 19" descr="599-2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55" y="2239499"/>
            <a:ext cx="824767" cy="824767"/>
          </a:xfrm>
          <a:prstGeom prst="rect">
            <a:avLst/>
          </a:prstGeom>
        </p:spPr>
      </p:pic>
      <p:pic>
        <p:nvPicPr>
          <p:cNvPr id="21" name="Picture 20" descr="doctor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04" y="3652254"/>
            <a:ext cx="946266" cy="94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2017_surgeryopioid_THUMB_LARGE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34" r="3513"/>
          <a:stretch/>
        </p:blipFill>
        <p:spPr>
          <a:xfrm>
            <a:off x="-164353" y="0"/>
            <a:ext cx="9308353" cy="57149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7621" y="1"/>
            <a:ext cx="6136379" cy="5715000"/>
          </a:xfrm>
          <a:prstGeom prst="rect">
            <a:avLst/>
          </a:prstGeom>
          <a:solidFill>
            <a:srgbClr val="04314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08636" y="2099532"/>
            <a:ext cx="31722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500" b="1" dirty="0" smtClean="0">
                <a:solidFill>
                  <a:schemeClr val="bg1"/>
                </a:solidFill>
                <a:latin typeface="Tw Cen MT"/>
                <a:cs typeface="Tw Cen MT"/>
              </a:rPr>
              <a:t>METHODS</a:t>
            </a:r>
            <a:endParaRPr lang="en-US" sz="55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3007621" cy="571499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1143" y="1292935"/>
            <a:ext cx="20688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043148"/>
                </a:solidFill>
                <a:latin typeface="Bernard MT Condensed"/>
                <a:cs typeface="Bernard MT Condensed"/>
              </a:rPr>
              <a:t>03</a:t>
            </a:r>
            <a:endParaRPr lang="en-US" sz="15000" dirty="0">
              <a:solidFill>
                <a:srgbClr val="043148"/>
              </a:solidFill>
              <a:latin typeface="Bernard MT Condensed"/>
              <a:cs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9524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Elbow Connector 51"/>
          <p:cNvCxnSpPr/>
          <p:nvPr/>
        </p:nvCxnSpPr>
        <p:spPr>
          <a:xfrm>
            <a:off x="5109035" y="1317037"/>
            <a:ext cx="1271048" cy="909383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/>
          <p:nvPr/>
        </p:nvCxnSpPr>
        <p:spPr>
          <a:xfrm flipV="1">
            <a:off x="5156069" y="3728856"/>
            <a:ext cx="1243477" cy="802379"/>
          </a:xfrm>
          <a:prstGeom prst="bentConnector3">
            <a:avLst>
              <a:gd name="adj1" fmla="val 50000"/>
            </a:avLst>
          </a:prstGeom>
          <a:ln w="12700" cmpd="sng">
            <a:solidFill>
              <a:srgbClr val="595959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142272" y="2916430"/>
            <a:ext cx="1038147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271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METHODS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2141" y="232582"/>
            <a:ext cx="4882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DESIGN &amp; STUDY POPULATION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039320" y="1565822"/>
            <a:ext cx="2843682" cy="2853580"/>
          </a:xfrm>
          <a:prstGeom prst="ellipse">
            <a:avLst/>
          </a:prstGeom>
          <a:solidFill>
            <a:srgbClr val="3CAAD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icon_mensch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125" y="1865802"/>
            <a:ext cx="1494942" cy="14962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10412" y="3315031"/>
            <a:ext cx="17810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  <a:latin typeface="Tw Cen MT"/>
                <a:cs typeface="Tw Cen MT"/>
              </a:rPr>
              <a:t>STUDY 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Tw Cen MT"/>
                <a:cs typeface="Tw Cen MT"/>
              </a:rPr>
              <a:t>POPULATION</a:t>
            </a:r>
            <a:endParaRPr lang="en-US" sz="22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879868" y="947578"/>
            <a:ext cx="2276201" cy="1169551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25588B"/>
            </a:solidFill>
            <a:prstDash val="solid"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w Cen MT"/>
                <a:cs typeface="Tw Cen MT"/>
              </a:rPr>
              <a:t>P</a:t>
            </a:r>
            <a:r>
              <a:rPr lang="en-US" sz="1400" dirty="0" smtClean="0">
                <a:latin typeface="Tw Cen MT"/>
                <a:cs typeface="Tw Cen MT"/>
              </a:rPr>
              <a:t>atients </a:t>
            </a:r>
            <a:r>
              <a:rPr lang="en-US" sz="1400" dirty="0">
                <a:latin typeface="Tw Cen MT"/>
                <a:cs typeface="Tw Cen MT"/>
              </a:rPr>
              <a:t>undergoing </a:t>
            </a:r>
            <a:r>
              <a:rPr lang="en-US" sz="1400" dirty="0" smtClean="0">
                <a:latin typeface="Tw Cen MT"/>
                <a:cs typeface="Tw Cen MT"/>
              </a:rPr>
              <a:t>ODP, LDP, RADP performed </a:t>
            </a:r>
            <a:r>
              <a:rPr lang="en-US" sz="1400" dirty="0">
                <a:latin typeface="Tw Cen MT"/>
                <a:cs typeface="Tw Cen MT"/>
              </a:rPr>
              <a:t>at </a:t>
            </a:r>
            <a:r>
              <a:rPr lang="en-US" sz="1400" dirty="0" smtClean="0">
                <a:latin typeface="Tw Cen MT"/>
                <a:cs typeface="Tw Cen MT"/>
              </a:rPr>
              <a:t>HPB Surgery, Freeman </a:t>
            </a:r>
            <a:r>
              <a:rPr lang="en-US" sz="1400" dirty="0">
                <a:latin typeface="Tw Cen MT"/>
                <a:cs typeface="Tw Cen MT"/>
              </a:rPr>
              <a:t>Hospital (</a:t>
            </a:r>
            <a:r>
              <a:rPr lang="en-US" sz="1400" dirty="0" smtClean="0">
                <a:latin typeface="Tw Cen MT"/>
                <a:cs typeface="Tw Cen MT"/>
              </a:rPr>
              <a:t>September </a:t>
            </a:r>
            <a:r>
              <a:rPr lang="en-US" sz="1400" dirty="0">
                <a:latin typeface="Tw Cen MT"/>
                <a:cs typeface="Tw Cen MT"/>
              </a:rPr>
              <a:t>2007 </a:t>
            </a:r>
            <a:r>
              <a:rPr lang="en-US" sz="1400" dirty="0" smtClean="0">
                <a:latin typeface="Tw Cen MT"/>
                <a:cs typeface="Tw Cen MT"/>
              </a:rPr>
              <a:t>- </a:t>
            </a:r>
            <a:r>
              <a:rPr lang="en-US" sz="1400" dirty="0">
                <a:latin typeface="Tw Cen MT"/>
                <a:cs typeface="Tw Cen MT"/>
              </a:rPr>
              <a:t>March </a:t>
            </a:r>
            <a:r>
              <a:rPr lang="en-US" sz="1400" dirty="0" smtClean="0">
                <a:latin typeface="Tw Cen MT"/>
                <a:cs typeface="Tw Cen MT"/>
              </a:rPr>
              <a:t>2017</a:t>
            </a:r>
            <a:r>
              <a:rPr lang="en-GB" sz="1400" dirty="0" smtClean="0">
                <a:latin typeface="Tw Cen MT"/>
                <a:cs typeface="Tw Cen MT"/>
              </a:rPr>
              <a:t>)</a:t>
            </a:r>
            <a:endParaRPr lang="en-US" sz="1400" dirty="0">
              <a:latin typeface="Tw Cen MT"/>
              <a:cs typeface="Tw Cen M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69227" y="2364986"/>
            <a:ext cx="2273045" cy="1169551"/>
          </a:xfrm>
          <a:prstGeom prst="rect">
            <a:avLst/>
          </a:prstGeom>
          <a:ln w="28575" cmpd="sng">
            <a:solidFill>
              <a:srgbClr val="26B1D6"/>
            </a:solidFill>
            <a:prstDash val="solid"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Tw Cen MT"/>
                <a:cs typeface="Tw Cen MT"/>
              </a:rPr>
              <a:t>Inclusion criteria </a:t>
            </a:r>
            <a:r>
              <a:rPr lang="en-US" sz="1400" dirty="0" smtClean="0">
                <a:latin typeface="Tw Cen MT"/>
                <a:cs typeface="Tw Cen MT"/>
              </a:rPr>
              <a:t>: patients undergoing distal </a:t>
            </a:r>
            <a:r>
              <a:rPr lang="en-US" sz="1400" dirty="0" err="1">
                <a:latin typeface="Tw Cen MT"/>
                <a:cs typeface="Tw Cen MT"/>
              </a:rPr>
              <a:t>pancreatectomy</a:t>
            </a:r>
            <a:r>
              <a:rPr lang="en-US" sz="1400" dirty="0">
                <a:latin typeface="Tw Cen MT"/>
                <a:cs typeface="Tw Cen MT"/>
              </a:rPr>
              <a:t> with or without </a:t>
            </a:r>
            <a:r>
              <a:rPr lang="en-US" sz="1400" dirty="0" err="1">
                <a:latin typeface="Tw Cen MT"/>
                <a:cs typeface="Tw Cen MT"/>
              </a:rPr>
              <a:t>splenectomy</a:t>
            </a:r>
            <a:r>
              <a:rPr lang="en-GB" sz="1400" dirty="0">
                <a:latin typeface="Tw Cen MT"/>
                <a:cs typeface="Tw Cen MT"/>
              </a:rPr>
              <a:t> </a:t>
            </a:r>
            <a:r>
              <a:rPr lang="en-GB" sz="1400" dirty="0" smtClean="0">
                <a:latin typeface="Tw Cen MT"/>
                <a:cs typeface="Tw Cen MT"/>
              </a:rPr>
              <a:t>with the indication of </a:t>
            </a:r>
            <a:r>
              <a:rPr lang="en-GB" sz="1400" dirty="0" err="1" smtClean="0">
                <a:latin typeface="Tw Cen MT"/>
                <a:cs typeface="Tw Cen MT"/>
              </a:rPr>
              <a:t>pNET</a:t>
            </a:r>
            <a:endParaRPr lang="en-US" sz="1400" dirty="0">
              <a:latin typeface="Tw Cen MT"/>
              <a:cs typeface="Tw Cen M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869227" y="3854287"/>
            <a:ext cx="2276201" cy="954107"/>
          </a:xfrm>
          <a:prstGeom prst="rect">
            <a:avLst/>
          </a:prstGeom>
          <a:ln w="28575" cmpd="sng">
            <a:solidFill>
              <a:srgbClr val="32C0A8"/>
            </a:solidFill>
            <a:prstDash val="solid"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Tw Cen MT"/>
                <a:cs typeface="Tw Cen MT"/>
              </a:rPr>
              <a:t>Exclusion criteria </a:t>
            </a:r>
            <a:r>
              <a:rPr lang="en-US" sz="1400" dirty="0" smtClean="0">
                <a:latin typeface="Tw Cen MT"/>
                <a:cs typeface="Tw Cen MT"/>
              </a:rPr>
              <a:t>: patients who had </a:t>
            </a:r>
            <a:r>
              <a:rPr lang="en-US" sz="1400" dirty="0">
                <a:latin typeface="Tw Cen MT"/>
                <a:cs typeface="Tw Cen MT"/>
              </a:rPr>
              <a:t>another major procedure alongside the operation</a:t>
            </a:r>
            <a:r>
              <a:rPr lang="en-GB" sz="1400" dirty="0">
                <a:latin typeface="Tw Cen MT"/>
                <a:cs typeface="Tw Cen MT"/>
              </a:rPr>
              <a:t> </a:t>
            </a:r>
            <a:endParaRPr lang="en-US" sz="1400" dirty="0">
              <a:latin typeface="Tw Cen MT"/>
              <a:cs typeface="Tw Cen MT"/>
            </a:endParaRPr>
          </a:p>
        </p:txBody>
      </p:sp>
      <p:pic>
        <p:nvPicPr>
          <p:cNvPr id="28" name="Picture 27" descr="group-work-clipart-black-and-white-2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9" y="818524"/>
            <a:ext cx="1468067" cy="146806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85707" y="2085771"/>
            <a:ext cx="17845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latin typeface="Tw Cen MT"/>
                <a:cs typeface="Tw Cen MT"/>
              </a:rPr>
              <a:t>Decision on types of procedure was made in the MDT meeting</a:t>
            </a:r>
            <a:endParaRPr lang="en-US" sz="1300" dirty="0">
              <a:latin typeface="Tw Cen MT"/>
              <a:cs typeface="Tw Cen MT"/>
            </a:endParaRPr>
          </a:p>
        </p:txBody>
      </p:sp>
      <p:pic>
        <p:nvPicPr>
          <p:cNvPr id="33" name="Picture 32" descr="stethoscope1600.png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47" y="2945575"/>
            <a:ext cx="1101983" cy="110198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32741" y="3953866"/>
            <a:ext cx="17845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>
                <a:latin typeface="Tw Cen MT"/>
                <a:cs typeface="Tw Cen MT"/>
              </a:rPr>
              <a:t>Follow-up was done through clinical examination, blood test, and imaging as needed  </a:t>
            </a:r>
            <a:endParaRPr lang="en-US" sz="13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3753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9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>
            <a:off x="0" y="1591699"/>
            <a:ext cx="9144000" cy="0"/>
          </a:xfrm>
          <a:prstGeom prst="line">
            <a:avLst/>
          </a:prstGeom>
          <a:ln w="76200" cmpd="sng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047736" y="1548445"/>
            <a:ext cx="1550653" cy="1662046"/>
          </a:xfrm>
          <a:prstGeom prst="rect">
            <a:avLst/>
          </a:prstGeom>
          <a:solidFill>
            <a:schemeClr val="accent5">
              <a:lumMod val="20000"/>
              <a:lumOff val="80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806241" y="1556270"/>
            <a:ext cx="1636258" cy="1654222"/>
          </a:xfrm>
          <a:prstGeom prst="rect">
            <a:avLst/>
          </a:prstGeom>
          <a:solidFill>
            <a:schemeClr val="accent5">
              <a:lumMod val="20000"/>
              <a:lumOff val="8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545172" y="1548446"/>
            <a:ext cx="1683971" cy="1662046"/>
          </a:xfrm>
          <a:prstGeom prst="rect">
            <a:avLst/>
          </a:prstGeom>
          <a:solidFill>
            <a:schemeClr val="accent5">
              <a:lumMod val="20000"/>
              <a:lumOff val="80000"/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64614" y="1538260"/>
            <a:ext cx="1540466" cy="1672231"/>
          </a:xfrm>
          <a:prstGeom prst="rec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271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METHODS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85245" y="232582"/>
            <a:ext cx="3043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DATA COLLECTION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614" y="1641010"/>
            <a:ext cx="1540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w Cen MT"/>
                <a:cs typeface="Tw Cen MT"/>
              </a:rPr>
              <a:t>PATIENTS’ DEMOGRAPHIC</a:t>
            </a:r>
            <a:endParaRPr lang="en-US" sz="1400" b="1" dirty="0">
              <a:latin typeface="Tw Cen MT"/>
              <a:cs typeface="Tw Cen M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6951" y="1622911"/>
            <a:ext cx="1540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w Cen MT"/>
                <a:cs typeface="Tw Cen MT"/>
              </a:rPr>
              <a:t>PATIENTS’ CLINICAL DATA</a:t>
            </a:r>
            <a:endParaRPr lang="en-US" sz="1400" b="1" dirty="0">
              <a:latin typeface="Tw Cen MT"/>
              <a:cs typeface="Tw Cen M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3885" y="1675545"/>
            <a:ext cx="1757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w Cen MT"/>
                <a:cs typeface="Tw Cen MT"/>
              </a:rPr>
              <a:t>INTRA-OPERATIVE DATA</a:t>
            </a:r>
            <a:endParaRPr lang="en-US" sz="1400" b="1" dirty="0">
              <a:latin typeface="Tw Cen MT"/>
              <a:cs typeface="Tw Cen M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85794" y="1675545"/>
            <a:ext cx="1636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Tw Cen MT"/>
                <a:cs typeface="Tw Cen MT"/>
              </a:rPr>
              <a:t>POST-OPERATIVE DATA</a:t>
            </a:r>
            <a:endParaRPr lang="en-US" sz="1400" b="1" dirty="0">
              <a:latin typeface="Tw Cen MT"/>
              <a:cs typeface="Tw Cen MT"/>
            </a:endParaRPr>
          </a:p>
        </p:txBody>
      </p:sp>
      <p:pic>
        <p:nvPicPr>
          <p:cNvPr id="6" name="Picture 5" descr="toilet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58" y="2045070"/>
            <a:ext cx="915635" cy="1183888"/>
          </a:xfrm>
          <a:prstGeom prst="rect">
            <a:avLst/>
          </a:prstGeom>
        </p:spPr>
      </p:pic>
      <p:pic>
        <p:nvPicPr>
          <p:cNvPr id="13" name="Picture 12" descr="body-weighing-scale-tool_318-50065.jpg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435" y="2198765"/>
            <a:ext cx="925328" cy="896470"/>
          </a:xfrm>
          <a:prstGeom prst="rect">
            <a:avLst/>
          </a:prstGeom>
        </p:spPr>
      </p:pic>
      <p:pic>
        <p:nvPicPr>
          <p:cNvPr id="16" name="Picture 15" descr="256-256-3c6c32559e3a851d5142bc5c24a375f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383" y="2169907"/>
            <a:ext cx="949908" cy="949908"/>
          </a:xfrm>
          <a:prstGeom prst="rect">
            <a:avLst/>
          </a:prstGeom>
        </p:spPr>
      </p:pic>
      <p:pic>
        <p:nvPicPr>
          <p:cNvPr id="19" name="Picture 18" descr="hospital-bed-silhouette-imag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87" y="1974728"/>
            <a:ext cx="1377170" cy="137717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539552" y="3361556"/>
            <a:ext cx="1400424" cy="614450"/>
          </a:xfrm>
          <a:prstGeom prst="roundRect">
            <a:avLst>
              <a:gd name="adj" fmla="val 33688"/>
            </a:avLst>
          </a:prstGeom>
          <a:noFill/>
          <a:ln w="19050" cmpd="sng">
            <a:solidFill>
              <a:srgbClr val="225B7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30" dirty="0">
              <a:solidFill>
                <a:srgbClr val="0000FF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545172" y="3330019"/>
            <a:ext cx="1683971" cy="1122450"/>
          </a:xfrm>
          <a:prstGeom prst="roundRect">
            <a:avLst>
              <a:gd name="adj" fmla="val 28647"/>
            </a:avLst>
          </a:prstGeom>
          <a:noFill/>
          <a:ln w="19050" cmpd="sng">
            <a:solidFill>
              <a:srgbClr val="225B7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801423" y="3312148"/>
            <a:ext cx="1702997" cy="1758595"/>
          </a:xfrm>
          <a:prstGeom prst="roundRect">
            <a:avLst>
              <a:gd name="adj" fmla="val 19299"/>
            </a:avLst>
          </a:prstGeom>
          <a:noFill/>
          <a:ln w="19050" cmpd="sng">
            <a:solidFill>
              <a:srgbClr val="225B7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999668" y="3315078"/>
            <a:ext cx="1684326" cy="1755666"/>
          </a:xfrm>
          <a:prstGeom prst="roundRect">
            <a:avLst>
              <a:gd name="adj" fmla="val 19329"/>
            </a:avLst>
          </a:prstGeom>
          <a:noFill/>
          <a:ln w="19050" cmpd="sng">
            <a:solidFill>
              <a:srgbClr val="225B73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0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5776" y="3452447"/>
            <a:ext cx="915635" cy="440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Age</a:t>
            </a: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Gender</a:t>
            </a:r>
            <a:endParaRPr lang="en-US" sz="1130" dirty="0">
              <a:latin typeface="Tw Cen MT"/>
              <a:cs typeface="Tw Cen M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12010" y="3407624"/>
            <a:ext cx="1540466" cy="961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BMI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ASA score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>
                <a:latin typeface="Tw Cen MT"/>
                <a:cs typeface="Tw Cen MT"/>
              </a:rPr>
              <a:t>S</a:t>
            </a:r>
            <a:r>
              <a:rPr lang="en-US" sz="1130" dirty="0" smtClean="0">
                <a:latin typeface="Tw Cen MT"/>
                <a:cs typeface="Tw Cen MT"/>
              </a:rPr>
              <a:t>ize </a:t>
            </a:r>
            <a:r>
              <a:rPr lang="en-US" sz="1130" dirty="0">
                <a:latin typeface="Tw Cen MT"/>
                <a:cs typeface="Tw Cen MT"/>
              </a:rPr>
              <a:t>of </a:t>
            </a:r>
            <a:r>
              <a:rPr lang="en-US" sz="1130" dirty="0" smtClean="0">
                <a:latin typeface="Tw Cen MT"/>
                <a:cs typeface="Tw Cen MT"/>
              </a:rPr>
              <a:t>lesion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Grade of lesion</a:t>
            </a:r>
          </a:p>
          <a:p>
            <a:pPr marL="285750" indent="-285750">
              <a:buFont typeface="Arial"/>
              <a:buChar char="•"/>
            </a:pPr>
            <a:r>
              <a:rPr lang="en-GB" sz="1130" dirty="0" smtClean="0">
                <a:latin typeface="Tw Cen MT"/>
                <a:cs typeface="Tw Cen MT"/>
              </a:rPr>
              <a:t>K</a:t>
            </a:r>
            <a:r>
              <a:rPr lang="en-US" sz="1130" dirty="0" err="1" smtClean="0">
                <a:latin typeface="Tw Cen MT"/>
                <a:cs typeface="Tw Cen MT"/>
              </a:rPr>
              <a:t>i</a:t>
            </a:r>
            <a:r>
              <a:rPr lang="en-GB" sz="1130" dirty="0" smtClean="0">
                <a:latin typeface="Tw Cen MT"/>
                <a:cs typeface="Tw Cen MT"/>
              </a:rPr>
              <a:t>67%</a:t>
            </a:r>
            <a:endParaRPr lang="en-US" sz="1130" dirty="0">
              <a:latin typeface="Tw Cen MT"/>
              <a:cs typeface="Tw Cen M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31595" y="3360351"/>
            <a:ext cx="1636258" cy="1657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130" dirty="0">
                <a:latin typeface="Tw Cen MT"/>
                <a:cs typeface="Tw Cen MT"/>
              </a:rPr>
              <a:t>O</a:t>
            </a:r>
            <a:r>
              <a:rPr lang="en-US" sz="1130" dirty="0" smtClean="0">
                <a:latin typeface="Tw Cen MT"/>
                <a:cs typeface="Tw Cen MT"/>
              </a:rPr>
              <a:t>perative time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Preparation </a:t>
            </a:r>
            <a:r>
              <a:rPr lang="en-US" sz="1130" dirty="0">
                <a:latin typeface="Tw Cen MT"/>
                <a:cs typeface="Tw Cen MT"/>
              </a:rPr>
              <a:t>time (for robotics</a:t>
            </a:r>
            <a:r>
              <a:rPr lang="en-US" sz="1130" dirty="0" smtClean="0">
                <a:latin typeface="Tw Cen MT"/>
                <a:cs typeface="Tw Cen MT"/>
              </a:rPr>
              <a:t>)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>
                <a:latin typeface="Tw Cen MT"/>
                <a:cs typeface="Tw Cen MT"/>
              </a:rPr>
              <a:t>E</a:t>
            </a:r>
            <a:r>
              <a:rPr lang="en-US" sz="1130" dirty="0" smtClean="0">
                <a:latin typeface="Tw Cen MT"/>
                <a:cs typeface="Tw Cen MT"/>
              </a:rPr>
              <a:t>stimated </a:t>
            </a:r>
            <a:r>
              <a:rPr lang="en-US" sz="1130" dirty="0">
                <a:latin typeface="Tw Cen MT"/>
                <a:cs typeface="Tw Cen MT"/>
              </a:rPr>
              <a:t>blood </a:t>
            </a:r>
            <a:r>
              <a:rPr lang="en-US" sz="1130" dirty="0" smtClean="0">
                <a:latin typeface="Tw Cen MT"/>
                <a:cs typeface="Tw Cen MT"/>
              </a:rPr>
              <a:t>loss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Spleen </a:t>
            </a:r>
            <a:r>
              <a:rPr lang="en-US" sz="1130" dirty="0">
                <a:latin typeface="Tw Cen MT"/>
                <a:cs typeface="Tw Cen MT"/>
              </a:rPr>
              <a:t>preservation </a:t>
            </a:r>
            <a:r>
              <a:rPr lang="en-US" sz="1130" dirty="0" smtClean="0">
                <a:latin typeface="Tw Cen MT"/>
                <a:cs typeface="Tw Cen MT"/>
              </a:rPr>
              <a:t>rate</a:t>
            </a: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Conversion rate</a:t>
            </a:r>
            <a:endParaRPr lang="en-US" sz="1130" dirty="0">
              <a:latin typeface="Tw Cen MT"/>
              <a:cs typeface="Tw Cen MT"/>
            </a:endParaRPr>
          </a:p>
          <a:p>
            <a:pPr marL="285750" indent="-285750">
              <a:buFont typeface="Arial"/>
              <a:buChar char="•"/>
            </a:pPr>
            <a:r>
              <a:rPr lang="en-US" sz="1130" dirty="0" smtClean="0">
                <a:latin typeface="Tw Cen MT"/>
                <a:cs typeface="Tw Cen MT"/>
              </a:rPr>
              <a:t>Oncological outcome</a:t>
            </a:r>
            <a:endParaRPr lang="en-US" sz="1130" dirty="0">
              <a:latin typeface="Tw Cen MT"/>
              <a:cs typeface="Tw Cen M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47736" y="3381780"/>
            <a:ext cx="163625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100" dirty="0">
                <a:latin typeface="Tw Cen MT"/>
                <a:cs typeface="Tw Cen MT"/>
              </a:rPr>
              <a:t>T</a:t>
            </a:r>
            <a:r>
              <a:rPr lang="en-US" sz="1100" dirty="0" smtClean="0">
                <a:latin typeface="Tw Cen MT"/>
                <a:cs typeface="Tw Cen MT"/>
              </a:rPr>
              <a:t>otal </a:t>
            </a:r>
            <a:r>
              <a:rPr lang="en-US" sz="1100" dirty="0">
                <a:latin typeface="Tw Cen MT"/>
                <a:cs typeface="Tw Cen MT"/>
              </a:rPr>
              <a:t>hospital </a:t>
            </a:r>
            <a:r>
              <a:rPr lang="en-US" sz="1100" dirty="0" smtClean="0">
                <a:latin typeface="Tw Cen MT"/>
                <a:cs typeface="Tw Cen MT"/>
              </a:rPr>
              <a:t>stay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Length </a:t>
            </a:r>
            <a:r>
              <a:rPr lang="en-US" sz="1100" dirty="0">
                <a:latin typeface="Tw Cen MT"/>
                <a:cs typeface="Tw Cen MT"/>
              </a:rPr>
              <a:t>of ITU </a:t>
            </a:r>
            <a:r>
              <a:rPr lang="en-US" sz="1100" dirty="0" smtClean="0">
                <a:latin typeface="Tw Cen MT"/>
                <a:cs typeface="Tw Cen MT"/>
              </a:rPr>
              <a:t>stay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30</a:t>
            </a:r>
            <a:r>
              <a:rPr lang="en-US" sz="1100" dirty="0">
                <a:latin typeface="Tw Cen MT"/>
                <a:cs typeface="Tw Cen MT"/>
              </a:rPr>
              <a:t>-days </a:t>
            </a:r>
            <a:r>
              <a:rPr lang="en-US" sz="1100" dirty="0" smtClean="0">
                <a:latin typeface="Tw Cen MT"/>
                <a:cs typeface="Tw Cen MT"/>
              </a:rPr>
              <a:t>morbidity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Pancreatic fistula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Post</a:t>
            </a:r>
            <a:r>
              <a:rPr lang="en-US" sz="1100" dirty="0">
                <a:latin typeface="Tw Cen MT"/>
                <a:cs typeface="Tw Cen MT"/>
              </a:rPr>
              <a:t>-operative </a:t>
            </a:r>
            <a:r>
              <a:rPr lang="en-US" sz="1100" dirty="0" smtClean="0">
                <a:latin typeface="Tw Cen MT"/>
                <a:cs typeface="Tw Cen MT"/>
              </a:rPr>
              <a:t>DM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30</a:t>
            </a:r>
            <a:r>
              <a:rPr lang="en-US" sz="1100" dirty="0">
                <a:latin typeface="Tw Cen MT"/>
                <a:cs typeface="Tw Cen MT"/>
              </a:rPr>
              <a:t>-days </a:t>
            </a:r>
            <a:r>
              <a:rPr lang="en-US" sz="1100" dirty="0" smtClean="0">
                <a:latin typeface="Tw Cen MT"/>
                <a:cs typeface="Tw Cen MT"/>
              </a:rPr>
              <a:t>reoperation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30</a:t>
            </a:r>
            <a:r>
              <a:rPr lang="en-US" sz="1100" dirty="0">
                <a:latin typeface="Tw Cen MT"/>
                <a:cs typeface="Tw Cen MT"/>
              </a:rPr>
              <a:t>-days </a:t>
            </a:r>
            <a:r>
              <a:rPr lang="en-US" sz="1100" dirty="0" smtClean="0">
                <a:latin typeface="Tw Cen MT"/>
                <a:cs typeface="Tw Cen MT"/>
              </a:rPr>
              <a:t>readmission</a:t>
            </a:r>
            <a:endParaRPr lang="en-US" sz="1100" dirty="0">
              <a:latin typeface="Tw Cen MT"/>
              <a:cs typeface="Tw Cen MT"/>
            </a:endParaRPr>
          </a:p>
          <a:p>
            <a:pPr marL="171450" indent="-171450">
              <a:buFont typeface="Arial"/>
              <a:buChar char="•"/>
            </a:pPr>
            <a:r>
              <a:rPr lang="en-US" sz="1100" dirty="0" smtClean="0">
                <a:latin typeface="Tw Cen MT"/>
                <a:cs typeface="Tw Cen MT"/>
              </a:rPr>
              <a:t>Recurrence</a:t>
            </a:r>
          </a:p>
          <a:p>
            <a:pPr marL="171450" indent="-171450">
              <a:buFont typeface="Arial"/>
              <a:buChar char="•"/>
            </a:pPr>
            <a:r>
              <a:rPr lang="en-GB" sz="1100" dirty="0" smtClean="0">
                <a:latin typeface="Tw Cen MT"/>
                <a:cs typeface="Tw Cen MT"/>
              </a:rPr>
              <a:t>Analgesia at discharge </a:t>
            </a:r>
            <a:endParaRPr lang="en-US" sz="1100" dirty="0">
              <a:latin typeface="Tw Cen MT"/>
              <a:cs typeface="Tw Cen MT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734235" y="749604"/>
            <a:ext cx="3665311" cy="670787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latin typeface="Tw Cen MT"/>
                <a:cs typeface="Tw Cen MT"/>
              </a:rPr>
              <a:t>Patients’ medical records </a:t>
            </a:r>
          </a:p>
          <a:p>
            <a:pPr algn="ctr"/>
            <a:r>
              <a:rPr lang="en-US" sz="1500" b="1" dirty="0" smtClean="0">
                <a:latin typeface="Tw Cen MT"/>
                <a:cs typeface="Tw Cen MT"/>
              </a:rPr>
              <a:t>(electronic databases and patients’ notes)</a:t>
            </a:r>
            <a:endParaRPr lang="en-US" sz="1500" b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28763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271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METHODS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19879" y="232582"/>
            <a:ext cx="2139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DEFINITIONS</a:t>
            </a:r>
            <a:endParaRPr lang="en-US" sz="2800" b="1" dirty="0">
              <a:latin typeface="Tw Cen MT"/>
              <a:cs typeface="Tw Cen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955" y="1915079"/>
            <a:ext cx="3977064" cy="18157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76607" y="3694352"/>
            <a:ext cx="2721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Tw Cen MT"/>
                <a:cs typeface="Tw Cen MT"/>
              </a:rPr>
              <a:t>Table </a:t>
            </a:r>
            <a:r>
              <a:rPr lang="en-US" sz="1400" dirty="0">
                <a:solidFill>
                  <a:srgbClr val="000000"/>
                </a:solidFill>
                <a:latin typeface="Tw Cen MT"/>
                <a:cs typeface="Tw Cen MT"/>
              </a:rPr>
              <a:t>3</a:t>
            </a:r>
            <a:r>
              <a:rPr lang="en-US" sz="1400" dirty="0" smtClean="0">
                <a:solidFill>
                  <a:srgbClr val="000000"/>
                </a:solidFill>
                <a:latin typeface="Tw Cen MT"/>
                <a:cs typeface="Tw Cen MT"/>
              </a:rPr>
              <a:t>. </a:t>
            </a:r>
            <a:r>
              <a:rPr lang="en-US" sz="1400" dirty="0" smtClean="0">
                <a:solidFill>
                  <a:srgbClr val="000000"/>
                </a:solidFill>
                <a:latin typeface="Tw Cen MT"/>
                <a:cs typeface="Tw Cen MT"/>
              </a:rPr>
              <a:t>Morphine equivalent doses</a:t>
            </a:r>
            <a:endParaRPr lang="en-US" sz="1400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3923" y="980395"/>
            <a:ext cx="4476665" cy="3970317"/>
          </a:xfrm>
          <a:prstGeom prst="rect">
            <a:avLst/>
          </a:prstGeom>
          <a:noFill/>
          <a:ln>
            <a:solidFill>
              <a:srgbClr val="0000FF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Tw Cen MT"/>
                <a:cs typeface="Tw Cen MT"/>
              </a:rPr>
              <a:t>Ki67 = 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Proliferation index for NET</a:t>
            </a:r>
            <a:endParaRPr lang="en-US" sz="1200" b="1" dirty="0" smtClean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endParaRPr lang="en-US" sz="1200" b="1" dirty="0" smtClean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Tw Cen MT"/>
                <a:cs typeface="Tw Cen MT"/>
              </a:rPr>
              <a:t>CONVERSION = 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Change of operative procedure from laparoscopic or robotic to open (laparotomy)</a:t>
            </a:r>
          </a:p>
          <a:p>
            <a:pPr marL="285750" indent="-285750" algn="just">
              <a:buFont typeface="Arial"/>
              <a:buChar char="•"/>
            </a:pPr>
            <a:endParaRPr lang="en-US" sz="1200" b="1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Tw Cen MT"/>
                <a:cs typeface="Tw Cen MT"/>
              </a:rPr>
              <a:t>OPERATIVE TIME = 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Time needed for the operation starting from the first incision until the skin closure</a:t>
            </a:r>
          </a:p>
          <a:p>
            <a:pPr marL="285750" indent="-285750" algn="just">
              <a:buFont typeface="Arial"/>
              <a:buChar char="•"/>
            </a:pPr>
            <a:endParaRPr lang="en-US" sz="1200" b="1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Tw Cen MT"/>
                <a:cs typeface="Tw Cen MT"/>
              </a:rPr>
              <a:t>PREPARATION TIME = 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Set-up time of the robot in the robotic group</a:t>
            </a:r>
          </a:p>
          <a:p>
            <a:pPr marL="285750" indent="-285750" algn="just"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Tw Cen MT"/>
                <a:cs typeface="Tw Cen MT"/>
              </a:rPr>
              <a:t>R0 RESECTION RATE = 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Complete excision of the tumor with the minimum clearance margin of 1 mm</a:t>
            </a:r>
          </a:p>
          <a:p>
            <a:pPr marL="285750" indent="-285750" algn="just">
              <a:buFont typeface="Arial"/>
              <a:buChar char="•"/>
            </a:pPr>
            <a:endParaRPr lang="en-US" sz="1200" b="1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 smtClean="0">
                <a:solidFill>
                  <a:srgbClr val="000000"/>
                </a:solidFill>
                <a:latin typeface="Tw Cen MT"/>
                <a:cs typeface="Tw Cen MT"/>
              </a:rPr>
              <a:t>MORBIDITY (30 DAYS) = </a:t>
            </a:r>
            <a:r>
              <a:rPr lang="en-US" sz="1200" dirty="0" err="1" smtClean="0">
                <a:solidFill>
                  <a:srgbClr val="000000"/>
                </a:solidFill>
                <a:latin typeface="Tw Cen MT"/>
                <a:cs typeface="Tw Cen MT"/>
              </a:rPr>
              <a:t>Clavien-Dindo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 Classification of surgical complication</a:t>
            </a:r>
            <a:endParaRPr lang="en-US" sz="1200" b="1" dirty="0" smtClean="0">
              <a:solidFill>
                <a:srgbClr val="000000"/>
              </a:solidFill>
              <a:latin typeface="Tw Cen MT"/>
              <a:cs typeface="Tw Cen MT"/>
            </a:endParaRPr>
          </a:p>
          <a:p>
            <a:pPr algn="just"/>
            <a:endParaRPr lang="en-US" sz="1200" b="1" dirty="0" smtClean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Tw Cen MT"/>
                <a:cs typeface="Tw Cen MT"/>
              </a:rPr>
              <a:t>PANCREATIC FISTULA = </a:t>
            </a:r>
            <a:r>
              <a:rPr lang="en-US" sz="1200" dirty="0">
                <a:solidFill>
                  <a:srgbClr val="000000"/>
                </a:solidFill>
                <a:latin typeface="Tw Cen MT"/>
                <a:cs typeface="Tw Cen MT"/>
              </a:rPr>
              <a:t>ISGPF criteria</a:t>
            </a:r>
          </a:p>
          <a:p>
            <a:pPr marL="285750" indent="-285750" algn="just">
              <a:buFont typeface="Arial"/>
              <a:buChar char="•"/>
            </a:pPr>
            <a:endParaRPr lang="en-US" sz="1200" b="1" dirty="0">
              <a:solidFill>
                <a:srgbClr val="000000"/>
              </a:solidFill>
              <a:latin typeface="Tw Cen MT"/>
              <a:cs typeface="Tw Cen M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Tw Cen MT"/>
                <a:cs typeface="Tw Cen MT"/>
              </a:rPr>
              <a:t>POST-OPERATIVE PAIN = </a:t>
            </a:r>
            <a:r>
              <a:rPr lang="en-US" sz="1200" dirty="0">
                <a:solidFill>
                  <a:srgbClr val="000000"/>
                </a:solidFill>
                <a:latin typeface="Tw Cen MT"/>
                <a:cs typeface="Tw Cen MT"/>
              </a:rPr>
              <a:t>Morphine equivalent doses from discharged analgesia x daily </a:t>
            </a:r>
            <a:r>
              <a:rPr lang="en-US" sz="1200" dirty="0" smtClean="0">
                <a:solidFill>
                  <a:srgbClr val="000000"/>
                </a:solidFill>
                <a:latin typeface="Tw Cen MT"/>
                <a:cs typeface="Tw Cen MT"/>
              </a:rPr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val="328763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Elbow Connector 8"/>
          <p:cNvCxnSpPr/>
          <p:nvPr/>
        </p:nvCxnSpPr>
        <p:spPr>
          <a:xfrm flipV="1">
            <a:off x="5629175" y="920058"/>
            <a:ext cx="1189452" cy="1060686"/>
          </a:xfrm>
          <a:prstGeom prst="bentConnector3">
            <a:avLst>
              <a:gd name="adj1" fmla="val 32598"/>
            </a:avLst>
          </a:prstGeom>
          <a:ln w="3175" cmpd="sng">
            <a:solidFill>
              <a:srgbClr val="595959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5460023" y="3164893"/>
            <a:ext cx="1264228" cy="1590826"/>
          </a:xfrm>
          <a:prstGeom prst="bentConnector3">
            <a:avLst/>
          </a:prstGeom>
          <a:ln w="3175" cmpd="sng">
            <a:solidFill>
              <a:schemeClr val="tx1">
                <a:lumMod val="65000"/>
                <a:lumOff val="3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271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METHODS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74549" y="232582"/>
            <a:ext cx="36556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STATISTICAL ANALYSIS</a:t>
            </a:r>
            <a:endParaRPr lang="en-US" sz="2800" b="1" dirty="0">
              <a:latin typeface="Tw Cen MT"/>
              <a:cs typeface="Tw Cen MT"/>
            </a:endParaRPr>
          </a:p>
        </p:txBody>
      </p:sp>
      <p:pic>
        <p:nvPicPr>
          <p:cNvPr id="6" name="Picture 5" descr="hospital-computer-silhouette-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35" y="1580167"/>
            <a:ext cx="2484125" cy="2484125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3398731" y="3935808"/>
            <a:ext cx="2366515" cy="54506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w Cen MT"/>
                <a:cs typeface="Tw Cen MT"/>
              </a:rPr>
              <a:t>SPSS Software v.23.0</a:t>
            </a:r>
            <a:endParaRPr lang="en-US" dirty="0">
              <a:latin typeface="Tw Cen MT"/>
              <a:cs typeface="Tw Cen M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07293" y="1302646"/>
            <a:ext cx="971774" cy="939913"/>
          </a:xfrm>
          <a:prstGeom prst="ellipse">
            <a:avLst/>
          </a:prstGeom>
          <a:solidFill>
            <a:srgbClr val="214D6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07293" y="3322646"/>
            <a:ext cx="971774" cy="939913"/>
          </a:xfrm>
          <a:prstGeom prst="ellipse">
            <a:avLst/>
          </a:prstGeom>
          <a:solidFill>
            <a:srgbClr val="4FC9D2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372995" y="1285363"/>
            <a:ext cx="19386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 smtClean="0">
                <a:solidFill>
                  <a:srgbClr val="000000"/>
                </a:solidFill>
                <a:latin typeface="Tw Cen MT"/>
                <a:cs typeface="Tw Cen MT"/>
              </a:rPr>
              <a:t>P Value of less than 0.05 is considered statistically significant</a:t>
            </a:r>
            <a:endParaRPr lang="en-US" sz="1750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16420" y="3238667"/>
            <a:ext cx="1646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All patients were analyzed on an intention-to-treat basis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52" name="Picture 51" descr="shejiyeicon4pe2uw0nnn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03" y="1424680"/>
            <a:ext cx="626605" cy="626605"/>
          </a:xfrm>
          <a:prstGeom prst="rect">
            <a:avLst/>
          </a:prstGeom>
        </p:spPr>
      </p:pic>
      <p:pic>
        <p:nvPicPr>
          <p:cNvPr id="53" name="Picture 52" descr="patient-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43" y="3452555"/>
            <a:ext cx="921414" cy="689949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764511" y="737502"/>
            <a:ext cx="174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Tw Cen MT"/>
                <a:cs typeface="Tw Cen MT"/>
              </a:rPr>
              <a:t>CATEGORICAL DATA</a:t>
            </a:r>
            <a:endParaRPr lang="en-US" sz="14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89144" y="4542303"/>
            <a:ext cx="1707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Tw Cen MT"/>
                <a:cs typeface="Tw Cen MT"/>
              </a:rPr>
              <a:t>CONTINUOUS DATA</a:t>
            </a:r>
            <a:endParaRPr lang="en-US" sz="1400" b="1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60159" y="1069770"/>
            <a:ext cx="2208740" cy="1246495"/>
          </a:xfrm>
          <a:prstGeom prst="rect">
            <a:avLst/>
          </a:prstGeom>
          <a:noFill/>
          <a:ln>
            <a:solidFill>
              <a:srgbClr val="0000FF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US" sz="1500" dirty="0" smtClean="0">
                <a:latin typeface="Tw Cen MT"/>
                <a:cs typeface="Tw Cen MT"/>
              </a:rPr>
              <a:t>Reported in the form of frequency (percentage)</a:t>
            </a:r>
          </a:p>
          <a:p>
            <a:pPr marL="285750" indent="-285750" algn="ctr">
              <a:buFont typeface="Arial"/>
              <a:buChar char="•"/>
            </a:pPr>
            <a:r>
              <a:rPr lang="en-US" sz="1500" dirty="0" smtClean="0">
                <a:latin typeface="Tw Cen MT"/>
                <a:cs typeface="Tw Cen MT"/>
              </a:rPr>
              <a:t>Assessed using Chi -square (X</a:t>
            </a:r>
            <a:r>
              <a:rPr lang="en-US" sz="1500" baseline="30000" dirty="0" smtClean="0">
                <a:latin typeface="Tw Cen MT"/>
                <a:cs typeface="Tw Cen MT"/>
              </a:rPr>
              <a:t>2</a:t>
            </a:r>
            <a:r>
              <a:rPr lang="en-US" sz="1500" dirty="0" smtClean="0">
                <a:latin typeface="Tw Cen MT"/>
                <a:cs typeface="Tw Cen MT"/>
              </a:rPr>
              <a:t>) test</a:t>
            </a:r>
            <a:endParaRPr lang="en-US" sz="1500" dirty="0">
              <a:latin typeface="Tw Cen MT"/>
              <a:cs typeface="Tw Cen M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40995" y="2600343"/>
            <a:ext cx="2227903" cy="1938992"/>
          </a:xfrm>
          <a:prstGeom prst="rect">
            <a:avLst/>
          </a:prstGeom>
          <a:noFill/>
          <a:ln>
            <a:solidFill>
              <a:srgbClr val="0000FF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US" sz="1500" dirty="0" smtClean="0">
                <a:latin typeface="Tw Cen MT"/>
                <a:cs typeface="Tw Cen MT"/>
              </a:rPr>
              <a:t>Reported in the form of </a:t>
            </a:r>
            <a:r>
              <a:rPr lang="en-US" sz="1500" dirty="0">
                <a:latin typeface="Tw Cen MT"/>
                <a:cs typeface="Tw Cen MT"/>
              </a:rPr>
              <a:t>mean ± SD or median (range</a:t>
            </a:r>
            <a:r>
              <a:rPr lang="en-US" sz="1500" dirty="0" smtClean="0">
                <a:latin typeface="Tw Cen MT"/>
                <a:cs typeface="Tw Cen MT"/>
              </a:rPr>
              <a:t>)</a:t>
            </a:r>
          </a:p>
          <a:p>
            <a:pPr marL="285750" indent="-285750" algn="ctr">
              <a:buFont typeface="Arial"/>
              <a:buChar char="•"/>
            </a:pPr>
            <a:r>
              <a:rPr lang="en-US" sz="1500" dirty="0" smtClean="0">
                <a:latin typeface="Tw Cen MT"/>
                <a:cs typeface="Tw Cen MT"/>
              </a:rPr>
              <a:t>Data normality was assessed by using Shapiro-</a:t>
            </a:r>
            <a:r>
              <a:rPr lang="en-US" sz="1500" dirty="0" err="1" smtClean="0">
                <a:latin typeface="Tw Cen MT"/>
                <a:cs typeface="Tw Cen MT"/>
              </a:rPr>
              <a:t>Wilk</a:t>
            </a:r>
            <a:r>
              <a:rPr lang="en-US" sz="1500" dirty="0" smtClean="0">
                <a:latin typeface="Tw Cen MT"/>
                <a:cs typeface="Tw Cen MT"/>
              </a:rPr>
              <a:t> test</a:t>
            </a:r>
          </a:p>
          <a:p>
            <a:pPr marL="285750" indent="-285750" algn="ctr">
              <a:buFont typeface="Arial"/>
              <a:buChar char="•"/>
            </a:pPr>
            <a:r>
              <a:rPr lang="en-US" sz="1500" dirty="0" smtClean="0">
                <a:latin typeface="Tw Cen MT"/>
                <a:cs typeface="Tw Cen MT"/>
              </a:rPr>
              <a:t>Assessed using ANOVA or </a:t>
            </a:r>
            <a:r>
              <a:rPr lang="en-US" sz="1500" dirty="0" err="1" smtClean="0">
                <a:latin typeface="Tw Cen MT"/>
                <a:cs typeface="Tw Cen MT"/>
              </a:rPr>
              <a:t>Kruskal</a:t>
            </a:r>
            <a:r>
              <a:rPr lang="en-US" sz="1500" dirty="0" smtClean="0">
                <a:latin typeface="Tw Cen MT"/>
                <a:cs typeface="Tw Cen MT"/>
              </a:rPr>
              <a:t>-Wallis test</a:t>
            </a:r>
            <a:endParaRPr lang="en-US" sz="15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28763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/>
      <p:bldP spid="51" grpId="0"/>
      <p:bldP spid="54" grpId="0"/>
      <p:bldP spid="55" grpId="0"/>
      <p:bldP spid="57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2017_surgeryopioid_THUMB_LARGE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34" r="3513"/>
          <a:stretch/>
        </p:blipFill>
        <p:spPr>
          <a:xfrm>
            <a:off x="-164353" y="0"/>
            <a:ext cx="9308353" cy="57149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7621" y="1"/>
            <a:ext cx="6136379" cy="5715000"/>
          </a:xfrm>
          <a:prstGeom prst="rect">
            <a:avLst/>
          </a:prstGeom>
          <a:solidFill>
            <a:srgbClr val="04314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99462" y="2099532"/>
            <a:ext cx="575477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600" b="1" dirty="0" smtClean="0">
                <a:solidFill>
                  <a:schemeClr val="bg1"/>
                </a:solidFill>
                <a:latin typeface="Tw Cen MT"/>
                <a:cs typeface="Tw Cen MT"/>
              </a:rPr>
              <a:t>RESULT &amp; DISCUSSION</a:t>
            </a:r>
            <a:endParaRPr lang="en-US" sz="4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3007621" cy="571499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1143" y="1292935"/>
            <a:ext cx="20688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043148"/>
                </a:solidFill>
                <a:latin typeface="Bernard MT Condensed"/>
                <a:cs typeface="Bernard MT Condensed"/>
              </a:rPr>
              <a:t>04</a:t>
            </a:r>
            <a:endParaRPr lang="en-US" sz="15000" dirty="0">
              <a:solidFill>
                <a:srgbClr val="043148"/>
              </a:solidFill>
              <a:latin typeface="Bernard MT Condensed"/>
              <a:cs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9524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855115" y="4210933"/>
            <a:ext cx="6364576" cy="646331"/>
          </a:xfrm>
          <a:prstGeom prst="rect">
            <a:avLst/>
          </a:prstGeom>
          <a:ln w="38100" cmpd="sng">
            <a:solidFill>
              <a:srgbClr val="32C0A8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    Patients’ gender, grade of lesion, and Ki67% of the lesion were   </a:t>
            </a:r>
          </a:p>
          <a:p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   similar between the three groups  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96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RESULT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41893" y="232582"/>
            <a:ext cx="6121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PATIENTS’ BASELINE CHARACTERISTICS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5809" y="1006976"/>
            <a:ext cx="82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Tw Cen MT"/>
                <a:cs typeface="Tw Cen MT"/>
              </a:rPr>
              <a:t>P value</a:t>
            </a:r>
            <a:endParaRPr lang="en-US" sz="16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7507" y="1021905"/>
            <a:ext cx="140287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RADP (n=10)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491" y="1010776"/>
            <a:ext cx="12188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Tw Cen MT"/>
                <a:cs typeface="Tw Cen MT"/>
              </a:rPr>
              <a:t>L</a:t>
            </a:r>
            <a:r>
              <a:rPr lang="en-US" sz="1700" b="1" dirty="0" smtClean="0">
                <a:solidFill>
                  <a:schemeClr val="bg1"/>
                </a:solidFill>
                <a:latin typeface="Tw Cen MT"/>
                <a:cs typeface="Tw Cen MT"/>
              </a:rPr>
              <a:t>DP (n=14)</a:t>
            </a:r>
            <a:endParaRPr lang="en-US" sz="17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6104" y="1021917"/>
            <a:ext cx="122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latin typeface="Tw Cen MT"/>
                <a:cs typeface="Tw Cen MT"/>
              </a:rPr>
              <a:t>ODP (n=10)</a:t>
            </a:r>
            <a:endParaRPr lang="en-US" sz="1600" b="1" dirty="0">
              <a:solidFill>
                <a:srgbClr val="FFFFFF"/>
              </a:solidFill>
              <a:latin typeface="Tw Cen MT"/>
              <a:cs typeface="Tw Cen M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56495" y="3302001"/>
            <a:ext cx="7355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Table </a:t>
            </a:r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4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. </a:t>
            </a:r>
            <a:r>
              <a:rPr lang="en-US" dirty="0">
                <a:latin typeface="Tw Cen MT"/>
                <a:cs typeface="Tw Cen MT"/>
              </a:rPr>
              <a:t>Characteristic of patients undergoing distal pancreatic </a:t>
            </a:r>
            <a:r>
              <a:rPr lang="en-US" dirty="0" smtClean="0">
                <a:latin typeface="Tw Cen MT"/>
                <a:cs typeface="Tw Cen MT"/>
              </a:rPr>
              <a:t>resection with </a:t>
            </a:r>
            <a:r>
              <a:rPr lang="en-US" dirty="0" err="1" smtClean="0">
                <a:latin typeface="Tw Cen MT"/>
                <a:cs typeface="Tw Cen MT"/>
              </a:rPr>
              <a:t>pNET</a:t>
            </a:r>
            <a:r>
              <a:rPr lang="en-GB" dirty="0" smtClean="0">
                <a:latin typeface="Tw Cen MT"/>
                <a:cs typeface="Tw Cen MT"/>
              </a:rPr>
              <a:t> 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30" y="896471"/>
            <a:ext cx="7844115" cy="2525058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1086376" y="4054013"/>
            <a:ext cx="971774" cy="939913"/>
          </a:xfrm>
          <a:prstGeom prst="ellipse">
            <a:avLst/>
          </a:prstGeom>
          <a:solidFill>
            <a:srgbClr val="165C88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86042-sale-statistics.png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61" y="4173541"/>
            <a:ext cx="609177" cy="609177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>
            <a:off x="826573" y="1486169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826573" y="1702339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826573" y="2283297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826573" y="3058809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43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2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5" grpId="0" animBg="1"/>
      <p:bldP spid="2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96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RESULT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06317" y="232582"/>
            <a:ext cx="477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INTRA-OPERATIVE VARIABLES</a:t>
            </a:r>
            <a:endParaRPr lang="en-US" sz="2800" b="1" dirty="0">
              <a:latin typeface="Tw Cen MT"/>
              <a:cs typeface="Tw Cen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14" y="1090707"/>
            <a:ext cx="7916570" cy="309282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47319" y="4088510"/>
            <a:ext cx="7843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Table 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5. </a:t>
            </a:r>
            <a:r>
              <a:rPr lang="en-US" dirty="0">
                <a:latin typeface="Tw Cen MT"/>
                <a:cs typeface="Tw Cen MT"/>
              </a:rPr>
              <a:t>Intra-operative outcomes of patients undergoing distal pancreatic </a:t>
            </a:r>
            <a:r>
              <a:rPr lang="en-US" dirty="0" smtClean="0">
                <a:latin typeface="Tw Cen MT"/>
                <a:cs typeface="Tw Cen MT"/>
              </a:rPr>
              <a:t>resection with </a:t>
            </a:r>
            <a:r>
              <a:rPr lang="en-US" dirty="0" err="1" smtClean="0">
                <a:latin typeface="Tw Cen MT"/>
                <a:cs typeface="Tw Cen MT"/>
              </a:rPr>
              <a:t>pNET</a:t>
            </a:r>
            <a:r>
              <a:rPr lang="en-GB" dirty="0" smtClean="0">
                <a:latin typeface="Tw Cen MT"/>
                <a:cs typeface="Tw Cen MT"/>
              </a:rPr>
              <a:t> 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662477" y="1769893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666245" y="1976337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66245" y="2192507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66245" y="2408677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66245" y="2827506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66245" y="3043676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1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96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RESULT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949" y="232582"/>
            <a:ext cx="459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POST-OPERATIVE VARIABLES</a:t>
            </a:r>
            <a:endParaRPr lang="en-US" sz="2800" b="1" dirty="0">
              <a:latin typeface="Tw Cen MT"/>
              <a:cs typeface="Tw Cen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4" y="875564"/>
            <a:ext cx="8010077" cy="332290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7791" y="4198471"/>
            <a:ext cx="7843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Table 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6</a:t>
            </a:r>
            <a:r>
              <a:rPr lang="en-US" dirty="0" smtClean="0">
                <a:latin typeface="Tw Cen MT"/>
                <a:cs typeface="Tw Cen MT"/>
              </a:rPr>
              <a:t>of </a:t>
            </a:r>
            <a:r>
              <a:rPr lang="en-US" dirty="0">
                <a:latin typeface="Tw Cen MT"/>
                <a:cs typeface="Tw Cen MT"/>
              </a:rPr>
              <a:t>patients undergoing distal pancreatic </a:t>
            </a:r>
            <a:r>
              <a:rPr lang="en-US" dirty="0" smtClean="0">
                <a:latin typeface="Tw Cen MT"/>
                <a:cs typeface="Tw Cen MT"/>
              </a:rPr>
              <a:t>resection with </a:t>
            </a:r>
            <a:r>
              <a:rPr lang="en-US" dirty="0" err="1" smtClean="0">
                <a:latin typeface="Tw Cen MT"/>
                <a:cs typeface="Tw Cen MT"/>
              </a:rPr>
              <a:t>pNET</a:t>
            </a:r>
            <a:r>
              <a:rPr lang="en-GB" dirty="0" smtClean="0">
                <a:latin typeface="Tw Cen MT"/>
                <a:cs typeface="Tw Cen MT"/>
              </a:rPr>
              <a:t> 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98380" y="2202233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98380" y="3215531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98380" y="3837022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1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213692" y="4406547"/>
            <a:ext cx="4888081" cy="369332"/>
          </a:xfrm>
          <a:prstGeom prst="rect">
            <a:avLst/>
          </a:prstGeom>
          <a:ln w="38100" cmpd="sng">
            <a:solidFill>
              <a:srgbClr val="32C0A8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    Patients’ follow-up varied from </a:t>
            </a:r>
            <a:r>
              <a:rPr lang="en-US" dirty="0" smtClean="0">
                <a:latin typeface="Tw Cen MT"/>
                <a:cs typeface="Tw Cen MT"/>
              </a:rPr>
              <a:t>18(</a:t>
            </a:r>
            <a:r>
              <a:rPr lang="en-US" dirty="0">
                <a:latin typeface="Tw Cen MT"/>
                <a:cs typeface="Tw Cen MT"/>
              </a:rPr>
              <a:t>1-69</a:t>
            </a:r>
            <a:r>
              <a:rPr lang="en-US" dirty="0" smtClean="0">
                <a:latin typeface="Tw Cen MT"/>
                <a:cs typeface="Tw Cen MT"/>
              </a:rPr>
              <a:t>) months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96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RESULT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949" y="232582"/>
            <a:ext cx="459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POST-OPERATIVE VARIABLES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9374" y="3379635"/>
            <a:ext cx="7843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Table </a:t>
            </a:r>
            <a:r>
              <a:rPr lang="en-US" dirty="0">
                <a:solidFill>
                  <a:srgbClr val="000000"/>
                </a:solidFill>
                <a:latin typeface="Tw Cen MT"/>
                <a:cs typeface="Tw Cen MT"/>
              </a:rPr>
              <a:t>6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b</a:t>
            </a:r>
            <a:r>
              <a:rPr lang="en-US" dirty="0" smtClean="0">
                <a:solidFill>
                  <a:srgbClr val="000000"/>
                </a:solidFill>
                <a:latin typeface="Tw Cen MT"/>
                <a:cs typeface="Tw Cen MT"/>
              </a:rPr>
              <a:t>. </a:t>
            </a:r>
            <a:r>
              <a:rPr lang="en-US" dirty="0" smtClean="0">
                <a:latin typeface="Tw Cen MT"/>
                <a:cs typeface="Tw Cen MT"/>
              </a:rPr>
              <a:t>Post-</a:t>
            </a:r>
            <a:r>
              <a:rPr lang="en-US" dirty="0">
                <a:latin typeface="Tw Cen MT"/>
                <a:cs typeface="Tw Cen MT"/>
              </a:rPr>
              <a:t>operative outcomes of patients undergoing distal pancreatic </a:t>
            </a:r>
            <a:r>
              <a:rPr lang="en-US" dirty="0" smtClean="0">
                <a:latin typeface="Tw Cen MT"/>
                <a:cs typeface="Tw Cen MT"/>
              </a:rPr>
              <a:t>resection with </a:t>
            </a:r>
            <a:r>
              <a:rPr lang="en-US" dirty="0" err="1" smtClean="0">
                <a:latin typeface="Tw Cen MT"/>
                <a:cs typeface="Tw Cen MT"/>
              </a:rPr>
              <a:t>pNET</a:t>
            </a:r>
            <a:r>
              <a:rPr lang="en-GB" dirty="0" smtClean="0">
                <a:latin typeface="Tw Cen MT"/>
                <a:cs typeface="Tw Cen MT"/>
              </a:rPr>
              <a:t> </a:t>
            </a:r>
            <a:endParaRPr lang="en-US" dirty="0">
              <a:solidFill>
                <a:srgbClr val="000000"/>
              </a:solidFill>
              <a:latin typeface="Tw Cen MT"/>
              <a:cs typeface="Tw Cen M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92" y="740861"/>
            <a:ext cx="7616659" cy="2995158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530881" y="4083895"/>
            <a:ext cx="971774" cy="939913"/>
          </a:xfrm>
          <a:prstGeom prst="ellipse">
            <a:avLst/>
          </a:prstGeom>
          <a:solidFill>
            <a:srgbClr val="165C88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stethoscope-silhouette-image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43" y="4228352"/>
            <a:ext cx="637988" cy="637988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515267" y="2607552"/>
            <a:ext cx="328193" cy="216170"/>
          </a:xfrm>
          <a:prstGeom prst="rightArrow">
            <a:avLst/>
          </a:prstGeom>
          <a:solidFill>
            <a:srgbClr val="32C0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31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4" grpId="0" animBg="1"/>
      <p:bldP spid="1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525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DISCUSSION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949" y="232582"/>
            <a:ext cx="5089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BENEFITS OF ROBOTIC SURGERY</a:t>
            </a:r>
            <a:endParaRPr lang="en-US" sz="2800" b="1" dirty="0">
              <a:latin typeface="Tw Cen MT"/>
              <a:cs typeface="Tw Cen M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394360" y="1390952"/>
            <a:ext cx="0" cy="382734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74202" y="1396200"/>
            <a:ext cx="604730" cy="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89630" y="2737965"/>
            <a:ext cx="604730" cy="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394360" y="4028124"/>
            <a:ext cx="604730" cy="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78932" y="1013184"/>
            <a:ext cx="786147" cy="766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003483" y="2354949"/>
            <a:ext cx="786147" cy="766032"/>
          </a:xfrm>
          <a:prstGeom prst="rect">
            <a:avLst/>
          </a:prstGeom>
          <a:solidFill>
            <a:srgbClr val="1737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999090" y="3601168"/>
            <a:ext cx="786147" cy="7660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ldyork-water-drop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02" y="1013184"/>
            <a:ext cx="731968" cy="731968"/>
          </a:xfrm>
          <a:prstGeom prst="rect">
            <a:avLst/>
          </a:prstGeom>
        </p:spPr>
      </p:pic>
      <p:pic>
        <p:nvPicPr>
          <p:cNvPr id="23" name="Picture 22" descr="108516-2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10" y="3601168"/>
            <a:ext cx="752127" cy="75212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765079" y="1013184"/>
            <a:ext cx="2363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w Cen MT"/>
                <a:cs typeface="Tw Cen MT"/>
              </a:rPr>
              <a:t>Less estimated blood loss</a:t>
            </a:r>
            <a:endParaRPr lang="en-US" sz="1600" b="1" dirty="0">
              <a:latin typeface="Tw Cen MT"/>
              <a:cs typeface="Tw Cen M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7506" y="2363509"/>
            <a:ext cx="2485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>
                <a:latin typeface="Tw Cen MT"/>
                <a:cs typeface="Tw Cen MT"/>
              </a:rPr>
              <a:t>Higher spleen preservation</a:t>
            </a:r>
            <a:endParaRPr lang="en-US" sz="1600" b="1" dirty="0">
              <a:latin typeface="Tw Cen MT"/>
              <a:cs typeface="Tw Cen M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85237" y="3601168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w Cen MT"/>
                <a:cs typeface="Tw Cen MT"/>
              </a:rPr>
              <a:t>Higher R0 resection rate</a:t>
            </a:r>
            <a:endParaRPr lang="en-US" sz="1600" b="1" dirty="0">
              <a:latin typeface="Tw Cen MT"/>
              <a:cs typeface="Tw Cen MT"/>
            </a:endParaRPr>
          </a:p>
        </p:txBody>
      </p:sp>
      <p:pic>
        <p:nvPicPr>
          <p:cNvPr id="27" name="Picture 26" descr="viscera_treat5_illus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83" y="2419427"/>
            <a:ext cx="743256" cy="63707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5852426" y="1409402"/>
            <a:ext cx="2797685" cy="1246495"/>
          </a:xfrm>
          <a:prstGeom prst="rect">
            <a:avLst/>
          </a:prstGeom>
          <a:ln w="28575" cmpd="sng">
            <a:solidFill>
              <a:srgbClr val="32C0A8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sz="1500" dirty="0" smtClean="0">
                <a:latin typeface="Tw Cen MT"/>
                <a:cs typeface="Tw Cen MT"/>
              </a:rPr>
              <a:t>Better hemostasis, </a:t>
            </a:r>
            <a:r>
              <a:rPr lang="en-US" sz="1500" dirty="0">
                <a:latin typeface="Tw Cen MT"/>
                <a:cs typeface="Tw Cen MT"/>
              </a:rPr>
              <a:t>and </a:t>
            </a:r>
            <a:r>
              <a:rPr lang="en-US" sz="1500" dirty="0" smtClean="0">
                <a:latin typeface="Tw Cen MT"/>
                <a:cs typeface="Tw Cen MT"/>
              </a:rPr>
              <a:t>control of splenic </a:t>
            </a:r>
            <a:r>
              <a:rPr lang="en-US" sz="1500" dirty="0">
                <a:latin typeface="Tw Cen MT"/>
                <a:cs typeface="Tw Cen MT"/>
              </a:rPr>
              <a:t>artery, portal and mesenteric blood vessels, and the other small vascular network located near the pancreas</a:t>
            </a:r>
            <a:r>
              <a:rPr lang="en-GB" sz="1500" dirty="0">
                <a:latin typeface="Tw Cen MT"/>
                <a:cs typeface="Tw Cen MT"/>
              </a:rPr>
              <a:t> </a:t>
            </a:r>
            <a:endParaRPr lang="en-US" sz="1500" dirty="0">
              <a:latin typeface="Tw Cen MT"/>
              <a:cs typeface="Tw Cen M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5857" y="2723643"/>
            <a:ext cx="2276201" cy="1246495"/>
          </a:xfrm>
          <a:prstGeom prst="rect">
            <a:avLst/>
          </a:prstGeom>
          <a:ln w="28575" cmpd="sng">
            <a:solidFill>
              <a:srgbClr val="32C0A8"/>
            </a:solidFill>
            <a:prstDash val="sysDash"/>
          </a:ln>
        </p:spPr>
        <p:txBody>
          <a:bodyPr wrap="square">
            <a:spAutoFit/>
          </a:bodyPr>
          <a:lstStyle/>
          <a:p>
            <a:pPr marL="0" lvl="1" algn="r"/>
            <a:r>
              <a:rPr lang="en-US" sz="1500" dirty="0" err="1" smtClean="0">
                <a:latin typeface="Tw Cen MT"/>
                <a:cs typeface="Tw Cen MT"/>
              </a:rPr>
              <a:t>Palep</a:t>
            </a:r>
            <a:r>
              <a:rPr lang="en-US" sz="1500" dirty="0" smtClean="0">
                <a:latin typeface="Tw Cen MT"/>
                <a:cs typeface="Tw Cen MT"/>
              </a:rPr>
              <a:t> </a:t>
            </a:r>
            <a:r>
              <a:rPr lang="en-US" sz="1500" dirty="0">
                <a:latin typeface="Tw Cen MT"/>
                <a:cs typeface="Tw Cen MT"/>
              </a:rPr>
              <a:t>et al : </a:t>
            </a:r>
            <a:r>
              <a:rPr lang="en-US" sz="1500" dirty="0" smtClean="0">
                <a:latin typeface="Tw Cen MT"/>
                <a:cs typeface="Tw Cen MT"/>
              </a:rPr>
              <a:t>3D visualization </a:t>
            </a:r>
            <a:r>
              <a:rPr lang="en-US" sz="1500" dirty="0">
                <a:latin typeface="Tw Cen MT"/>
                <a:cs typeface="Tw Cen MT"/>
              </a:rPr>
              <a:t>&amp; motion tremor filter </a:t>
            </a:r>
            <a:r>
              <a:rPr lang="en-US" sz="1500" dirty="0" smtClean="0">
                <a:latin typeface="Tw Cen MT"/>
                <a:cs typeface="Tw Cen MT"/>
              </a:rPr>
              <a:t>results in better accuracy </a:t>
            </a:r>
            <a:r>
              <a:rPr lang="en-US" sz="1500" dirty="0">
                <a:latin typeface="Tw Cen MT"/>
                <a:cs typeface="Tw Cen MT"/>
              </a:rPr>
              <a:t>in complex surgical task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87759" y="3974246"/>
            <a:ext cx="2276201" cy="738664"/>
          </a:xfrm>
          <a:prstGeom prst="rect">
            <a:avLst/>
          </a:prstGeom>
          <a:ln w="28575" cmpd="sng">
            <a:solidFill>
              <a:srgbClr val="32C0A8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w Cen MT"/>
                <a:cs typeface="Tw Cen MT"/>
              </a:rPr>
              <a:t>Surgeons claimed that this was resulted from the better ergonomics in RADP</a:t>
            </a:r>
            <a:endParaRPr lang="en-US" sz="14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3753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 animBg="1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525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DISCUSSION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394360" y="0"/>
            <a:ext cx="1482" cy="420305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74202" y="751121"/>
            <a:ext cx="604730" cy="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791112" y="2359414"/>
            <a:ext cx="604730" cy="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74202" y="4203050"/>
            <a:ext cx="604730" cy="0"/>
          </a:xfrm>
          <a:prstGeom prst="line">
            <a:avLst/>
          </a:prstGeom>
          <a:ln w="38100" cmpd="sng">
            <a:solidFill>
              <a:srgbClr val="3CAA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78932" y="368105"/>
            <a:ext cx="786147" cy="766032"/>
          </a:xfrm>
          <a:prstGeom prst="rect">
            <a:avLst/>
          </a:prstGeom>
          <a:solidFill>
            <a:srgbClr val="1737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992444" y="3813769"/>
            <a:ext cx="786147" cy="766032"/>
          </a:xfrm>
          <a:prstGeom prst="rect">
            <a:avLst/>
          </a:prstGeom>
          <a:solidFill>
            <a:srgbClr val="1737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015944" y="1959568"/>
            <a:ext cx="786147" cy="766032"/>
          </a:xfrm>
          <a:prstGeom prst="rect">
            <a:avLst/>
          </a:prstGeom>
          <a:solidFill>
            <a:srgbClr val="1737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678427_people_512x5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50" y="386239"/>
            <a:ext cx="702784" cy="702784"/>
          </a:xfrm>
          <a:prstGeom prst="rect">
            <a:avLst/>
          </a:prstGeom>
        </p:spPr>
      </p:pic>
      <p:pic>
        <p:nvPicPr>
          <p:cNvPr id="21" name="Picture 20" descr="finger-prick-testR-300x23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816" y="2108619"/>
            <a:ext cx="673875" cy="523377"/>
          </a:xfrm>
          <a:prstGeom prst="rect">
            <a:avLst/>
          </a:prstGeom>
        </p:spPr>
      </p:pic>
      <p:pic>
        <p:nvPicPr>
          <p:cNvPr id="22" name="Picture 21" descr="babies-medicine-silhouette-imag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226" y="3869708"/>
            <a:ext cx="661033" cy="5976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65079" y="386239"/>
            <a:ext cx="2241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w Cen MT"/>
                <a:cs typeface="Tw Cen MT"/>
              </a:rPr>
              <a:t>Less major complication</a:t>
            </a:r>
            <a:endParaRPr lang="en-US" sz="1600" b="1" dirty="0">
              <a:latin typeface="Tw Cen MT"/>
              <a:cs typeface="Tw Cen M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20635" y="1939342"/>
            <a:ext cx="1595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>
                <a:latin typeface="Tw Cen MT"/>
                <a:cs typeface="Tw Cen MT"/>
              </a:rPr>
              <a:t>Less post-op DM</a:t>
            </a:r>
            <a:endParaRPr lang="en-US" sz="1600" b="1" dirty="0">
              <a:latin typeface="Tw Cen MT"/>
              <a:cs typeface="Tw Cen M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78591" y="3813769"/>
            <a:ext cx="2598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>
                <a:latin typeface="Tw Cen MT"/>
                <a:cs typeface="Tw Cen MT"/>
              </a:rPr>
              <a:t>Less weak opioid prescribed</a:t>
            </a:r>
            <a:endParaRPr lang="en-US" sz="1600" b="1" dirty="0">
              <a:latin typeface="Tw Cen MT"/>
              <a:cs typeface="Tw Cen M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852426" y="751121"/>
            <a:ext cx="2276201" cy="738664"/>
          </a:xfrm>
          <a:prstGeom prst="rect">
            <a:avLst/>
          </a:prstGeom>
          <a:ln w="28575" cmpd="sng">
            <a:solidFill>
              <a:srgbClr val="32C0A8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w Cen MT"/>
                <a:cs typeface="Tw Cen MT"/>
              </a:rPr>
              <a:t>Contributed to the technological advantages in the robotic system </a:t>
            </a:r>
            <a:endParaRPr lang="en-US" sz="1400" dirty="0">
              <a:latin typeface="Tw Cen MT"/>
              <a:cs typeface="Tw Cen M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38464" y="2351475"/>
            <a:ext cx="2276201" cy="1600438"/>
          </a:xfrm>
          <a:prstGeom prst="rect">
            <a:avLst/>
          </a:prstGeom>
          <a:ln w="28575" cmpd="sng">
            <a:solidFill>
              <a:srgbClr val="32C0A8"/>
            </a:solidFill>
            <a:prstDash val="sysDash"/>
          </a:ln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Tw Cen MT"/>
                <a:cs typeface="Tw Cen MT"/>
              </a:rPr>
              <a:t>Higher accuracy in robotic system, as well as the extent and location of the resection may affect the insulin secretion that play role in the occ</a:t>
            </a:r>
            <a:r>
              <a:rPr lang="en-US" sz="1400" dirty="0" smtClean="0">
                <a:latin typeface="Tw Cen MT"/>
                <a:cs typeface="Tw Cen MT"/>
              </a:rPr>
              <a:t>urrence of </a:t>
            </a:r>
            <a:r>
              <a:rPr lang="en-US" sz="1400" dirty="0" smtClean="0">
                <a:latin typeface="Tw Cen MT"/>
                <a:cs typeface="Tw Cen MT"/>
              </a:rPr>
              <a:t>pancreatic diabetes</a:t>
            </a:r>
            <a:endParaRPr lang="en-US" sz="1400" dirty="0">
              <a:latin typeface="Tw Cen MT"/>
              <a:cs typeface="Tw Cen M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852426" y="4205718"/>
            <a:ext cx="2524753" cy="523220"/>
          </a:xfrm>
          <a:prstGeom prst="rect">
            <a:avLst/>
          </a:prstGeom>
          <a:ln w="28575" cmpd="sng">
            <a:solidFill>
              <a:srgbClr val="32C0A8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w Cen MT"/>
                <a:cs typeface="Tw Cen MT"/>
              </a:rPr>
              <a:t>Less post-operative pain experienced by the patients</a:t>
            </a:r>
            <a:endParaRPr lang="en-US" sz="14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3753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 animBg="1"/>
      <p:bldP spid="29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Elbow Connector 70"/>
          <p:cNvCxnSpPr/>
          <p:nvPr/>
        </p:nvCxnSpPr>
        <p:spPr>
          <a:xfrm rot="10800000">
            <a:off x="2120815" y="1238044"/>
            <a:ext cx="948298" cy="634556"/>
          </a:xfrm>
          <a:prstGeom prst="bentConnector3">
            <a:avLst>
              <a:gd name="adj1" fmla="val -781"/>
            </a:avLst>
          </a:prstGeom>
          <a:ln>
            <a:solidFill>
              <a:srgbClr val="2CA2A4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525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DISCUSSION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09000" y="232582"/>
            <a:ext cx="6425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w Cen MT"/>
                <a:cs typeface="Tw Cen MT"/>
              </a:rPr>
              <a:t> DISADVANTAGES OF ROBOTIC SURGERY</a:t>
            </a:r>
            <a:endParaRPr lang="en-US" sz="2800" b="1" dirty="0">
              <a:latin typeface="Tw Cen MT"/>
              <a:cs typeface="Tw Cen MT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11846" y="1606176"/>
            <a:ext cx="1817957" cy="173520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stopwatch-silhouette-md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441" y="1718232"/>
            <a:ext cx="1352573" cy="145548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629803" y="1606175"/>
            <a:ext cx="1843697" cy="1735205"/>
          </a:xfrm>
          <a:prstGeom prst="ellipse">
            <a:avLst/>
          </a:prstGeom>
          <a:solidFill>
            <a:srgbClr val="41B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currency-2022440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77" y="1761399"/>
            <a:ext cx="1008401" cy="13322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999905" y="3368239"/>
            <a:ext cx="1487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Tw Cen MT"/>
                <a:cs typeface="Tw Cen MT"/>
              </a:rPr>
              <a:t>Longer operative time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25620" y="3368239"/>
            <a:ext cx="13454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Tw Cen MT"/>
                <a:cs typeface="Tw Cen MT"/>
              </a:rPr>
              <a:t>Possible higher cost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188598" y="3331719"/>
            <a:ext cx="1650961" cy="1569660"/>
          </a:xfrm>
          <a:prstGeom prst="rect">
            <a:avLst/>
          </a:prstGeom>
          <a:ln w="38100" cmpd="sng">
            <a:solidFill>
              <a:srgbClr val="21596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latin typeface="Tw Cen MT"/>
                <a:cs typeface="Tw Cen MT"/>
              </a:rPr>
              <a:t>Butturini</a:t>
            </a:r>
            <a:r>
              <a:rPr lang="en-US" sz="1600" dirty="0" smtClean="0">
                <a:latin typeface="Tw Cen MT"/>
                <a:cs typeface="Tw Cen MT"/>
              </a:rPr>
              <a:t> </a:t>
            </a:r>
            <a:r>
              <a:rPr lang="en-US" sz="1600" dirty="0">
                <a:latin typeface="Tw Cen MT"/>
                <a:cs typeface="Tw Cen MT"/>
              </a:rPr>
              <a:t>et al </a:t>
            </a:r>
            <a:r>
              <a:rPr lang="mr-IN" sz="1600" dirty="0">
                <a:latin typeface="Tw Cen MT"/>
                <a:cs typeface="Tw Cen MT"/>
              </a:rPr>
              <a:t>–</a:t>
            </a:r>
            <a:r>
              <a:rPr lang="en-US" sz="1600" dirty="0">
                <a:latin typeface="Tw Cen MT"/>
                <a:cs typeface="Tw Cen MT"/>
              </a:rPr>
              <a:t> RADP </a:t>
            </a:r>
            <a:r>
              <a:rPr lang="en-US" sz="1600" dirty="0" err="1">
                <a:latin typeface="Tw Cen MT"/>
                <a:cs typeface="Tw Cen MT"/>
              </a:rPr>
              <a:t>vs</a:t>
            </a:r>
            <a:r>
              <a:rPr lang="en-US" sz="1600" dirty="0">
                <a:latin typeface="Tw Cen MT"/>
                <a:cs typeface="Tw Cen MT"/>
              </a:rPr>
              <a:t> LDP : </a:t>
            </a:r>
            <a:r>
              <a:rPr lang="en-US" sz="1600" dirty="0" smtClean="0">
                <a:latin typeface="Tw Cen MT"/>
                <a:cs typeface="Tw Cen MT"/>
              </a:rPr>
              <a:t>10588$ </a:t>
            </a:r>
            <a:r>
              <a:rPr lang="en-US" sz="1600" dirty="0" err="1">
                <a:latin typeface="Tw Cen MT"/>
                <a:cs typeface="Tw Cen MT"/>
              </a:rPr>
              <a:t>vs</a:t>
            </a:r>
            <a:r>
              <a:rPr lang="en-US" sz="1600" dirty="0">
                <a:latin typeface="Tw Cen MT"/>
                <a:cs typeface="Tw Cen MT"/>
              </a:rPr>
              <a:t> </a:t>
            </a:r>
            <a:r>
              <a:rPr lang="en-US" sz="1600" dirty="0" smtClean="0">
                <a:latin typeface="Tw Cen MT"/>
                <a:cs typeface="Tw Cen MT"/>
              </a:rPr>
              <a:t>12986$ due to shorter </a:t>
            </a:r>
            <a:r>
              <a:rPr lang="en-US" sz="1600" dirty="0">
                <a:latin typeface="Tw Cen MT"/>
                <a:cs typeface="Tw Cen MT"/>
              </a:rPr>
              <a:t>hospital stay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61574" y="2087729"/>
            <a:ext cx="1664473" cy="830997"/>
          </a:xfrm>
          <a:prstGeom prst="rect">
            <a:avLst/>
          </a:prstGeom>
          <a:ln w="38100" cmpd="sng">
            <a:solidFill>
              <a:schemeClr val="accent5">
                <a:lumMod val="5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w Cen MT"/>
                <a:cs typeface="Tw Cen MT"/>
              </a:rPr>
              <a:t>Kang et al </a:t>
            </a:r>
            <a:r>
              <a:rPr lang="mr-IN" sz="1600" dirty="0">
                <a:latin typeface="Tw Cen MT"/>
                <a:cs typeface="Tw Cen MT"/>
              </a:rPr>
              <a:t>–</a:t>
            </a:r>
            <a:r>
              <a:rPr lang="en-US" sz="1600" dirty="0">
                <a:latin typeface="Tw Cen MT"/>
                <a:cs typeface="Tw Cen MT"/>
              </a:rPr>
              <a:t> RADP </a:t>
            </a:r>
            <a:r>
              <a:rPr lang="en-US" sz="1600" dirty="0" err="1">
                <a:latin typeface="Tw Cen MT"/>
                <a:cs typeface="Tw Cen MT"/>
              </a:rPr>
              <a:t>vs</a:t>
            </a:r>
            <a:r>
              <a:rPr lang="en-US" sz="1600" dirty="0">
                <a:latin typeface="Tw Cen MT"/>
                <a:cs typeface="Tw Cen MT"/>
              </a:rPr>
              <a:t> LDP : </a:t>
            </a:r>
            <a:r>
              <a:rPr lang="en-US" sz="1600" dirty="0" smtClean="0">
                <a:latin typeface="Tw Cen MT"/>
                <a:cs typeface="Tw Cen MT"/>
              </a:rPr>
              <a:t>8304$ </a:t>
            </a:r>
            <a:r>
              <a:rPr lang="en-US" sz="1600" dirty="0" err="1">
                <a:latin typeface="Tw Cen MT"/>
                <a:cs typeface="Tw Cen MT"/>
              </a:rPr>
              <a:t>vs</a:t>
            </a:r>
            <a:r>
              <a:rPr lang="en-US" sz="1600" dirty="0">
                <a:latin typeface="Tw Cen MT"/>
                <a:cs typeface="Tw Cen MT"/>
              </a:rPr>
              <a:t> </a:t>
            </a:r>
            <a:r>
              <a:rPr lang="en-US" sz="1600" dirty="0" smtClean="0">
                <a:latin typeface="Tw Cen MT"/>
                <a:cs typeface="Tw Cen MT"/>
              </a:rPr>
              <a:t>3861$</a:t>
            </a:r>
            <a:endParaRPr lang="en-US" sz="1600" dirty="0">
              <a:latin typeface="Tw Cen MT"/>
              <a:cs typeface="Tw Cen M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88598" y="945656"/>
            <a:ext cx="1650961" cy="584776"/>
          </a:xfrm>
          <a:prstGeom prst="rect">
            <a:avLst/>
          </a:prstGeom>
          <a:ln w="38100" cmpd="sng">
            <a:solidFill>
              <a:srgbClr val="21596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w Cen MT"/>
                <a:cs typeface="Tw Cen MT"/>
              </a:rPr>
              <a:t>Not calculated in our study</a:t>
            </a:r>
            <a:endParaRPr lang="en-US" sz="1600" dirty="0">
              <a:latin typeface="Tw Cen MT"/>
              <a:cs typeface="Tw Cen MT"/>
            </a:endParaRPr>
          </a:p>
        </p:txBody>
      </p:sp>
      <p:cxnSp>
        <p:nvCxnSpPr>
          <p:cNvPr id="53" name="Elbow Connector 52"/>
          <p:cNvCxnSpPr>
            <a:stCxn id="9" idx="7"/>
            <a:endCxn id="46" idx="1"/>
          </p:cNvCxnSpPr>
          <p:nvPr/>
        </p:nvCxnSpPr>
        <p:spPr>
          <a:xfrm rot="5400000" flipH="1" flipV="1">
            <a:off x="6384924" y="1056617"/>
            <a:ext cx="622246" cy="985101"/>
          </a:xfrm>
          <a:prstGeom prst="bentConnector2">
            <a:avLst/>
          </a:prstGeom>
          <a:ln>
            <a:solidFill>
              <a:srgbClr val="2CA2A4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9" idx="6"/>
          </p:cNvCxnSpPr>
          <p:nvPr/>
        </p:nvCxnSpPr>
        <p:spPr>
          <a:xfrm flipV="1">
            <a:off x="6473500" y="2472448"/>
            <a:ext cx="651205" cy="1330"/>
          </a:xfrm>
          <a:prstGeom prst="line">
            <a:avLst/>
          </a:prstGeom>
          <a:ln>
            <a:solidFill>
              <a:srgbClr val="2CA2A4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9" idx="5"/>
          </p:cNvCxnSpPr>
          <p:nvPr/>
        </p:nvCxnSpPr>
        <p:spPr>
          <a:xfrm rot="16200000" flipH="1">
            <a:off x="6402232" y="2888529"/>
            <a:ext cx="574120" cy="971591"/>
          </a:xfrm>
          <a:prstGeom prst="bentConnector2">
            <a:avLst/>
          </a:prstGeom>
          <a:ln>
            <a:solidFill>
              <a:srgbClr val="2CA2A4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/>
          <p:nvPr/>
        </p:nvCxnSpPr>
        <p:spPr>
          <a:xfrm rot="5400000">
            <a:off x="2152949" y="3094956"/>
            <a:ext cx="923858" cy="908473"/>
          </a:xfrm>
          <a:prstGeom prst="bentConnector3">
            <a:avLst>
              <a:gd name="adj1" fmla="val 101184"/>
            </a:avLst>
          </a:prstGeom>
          <a:ln>
            <a:solidFill>
              <a:srgbClr val="2CA2A4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33035" y="945656"/>
            <a:ext cx="1887780" cy="1815882"/>
          </a:xfrm>
          <a:prstGeom prst="rect">
            <a:avLst/>
          </a:prstGeom>
          <a:ln w="38100" cmpd="sng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w Cen MT"/>
                <a:cs typeface="Tw Cen MT"/>
              </a:rPr>
              <a:t>This may be </a:t>
            </a:r>
            <a:r>
              <a:rPr lang="en-US" sz="1600" dirty="0" smtClean="0">
                <a:latin typeface="Tw Cen MT"/>
                <a:cs typeface="Tw Cen MT"/>
              </a:rPr>
              <a:t>related</a:t>
            </a:r>
            <a:r>
              <a:rPr lang="en-US" sz="1600" dirty="0">
                <a:latin typeface="Tw Cen MT"/>
                <a:cs typeface="Tw Cen MT"/>
              </a:rPr>
              <a:t> </a:t>
            </a:r>
            <a:r>
              <a:rPr lang="en-US" sz="1600" dirty="0" smtClean="0">
                <a:latin typeface="Tw Cen MT"/>
                <a:cs typeface="Tw Cen MT"/>
              </a:rPr>
              <a:t> </a:t>
            </a:r>
            <a:r>
              <a:rPr lang="en-US" sz="1600" dirty="0">
                <a:latin typeface="Tw Cen MT"/>
                <a:cs typeface="Tw Cen MT"/>
              </a:rPr>
              <a:t>to the </a:t>
            </a:r>
            <a:r>
              <a:rPr lang="en-US" sz="1600" dirty="0" smtClean="0">
                <a:latin typeface="Tw Cen MT"/>
                <a:cs typeface="Tw Cen MT"/>
              </a:rPr>
              <a:t>surgical </a:t>
            </a:r>
            <a:r>
              <a:rPr lang="en-US" sz="1600" dirty="0">
                <a:latin typeface="Tw Cen MT"/>
                <a:cs typeface="Tw Cen MT"/>
              </a:rPr>
              <a:t>learning curve, setup time, and the time required in adapting to a new technology and </a:t>
            </a:r>
            <a:r>
              <a:rPr lang="en-US" sz="1600" dirty="0" smtClean="0">
                <a:latin typeface="Tw Cen MT"/>
                <a:cs typeface="Tw Cen MT"/>
              </a:rPr>
              <a:t>technique</a:t>
            </a:r>
            <a:endParaRPr lang="en-US" sz="1600" dirty="0">
              <a:latin typeface="Tw Cen MT"/>
              <a:cs typeface="Tw Cen MT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33035" y="3331719"/>
            <a:ext cx="1887780" cy="1569660"/>
          </a:xfrm>
          <a:prstGeom prst="rect">
            <a:avLst/>
          </a:prstGeom>
          <a:ln w="38100" cmpd="sng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Tw Cen MT"/>
                <a:cs typeface="Tw Cen MT"/>
              </a:rPr>
              <a:t>With more experience, this can be quickly reduced,</a:t>
            </a:r>
          </a:p>
          <a:p>
            <a:pPr algn="ctr"/>
            <a:r>
              <a:rPr lang="en-US" sz="1600" dirty="0" smtClean="0">
                <a:latin typeface="Tw Cen MT"/>
                <a:cs typeface="Tw Cen MT"/>
              </a:rPr>
              <a:t>Napoli et al </a:t>
            </a:r>
            <a:r>
              <a:rPr lang="en-US" sz="1600" dirty="0">
                <a:latin typeface="Tw Cen MT"/>
                <a:cs typeface="Tw Cen MT"/>
              </a:rPr>
              <a:t>-</a:t>
            </a:r>
            <a:r>
              <a:rPr lang="en-US" sz="1600" dirty="0" smtClean="0">
                <a:latin typeface="Tw Cen MT"/>
                <a:cs typeface="Tw Cen MT"/>
              </a:rPr>
              <a:t> 10 cases, </a:t>
            </a:r>
            <a:r>
              <a:rPr lang="en-US" sz="1600" dirty="0" err="1" smtClean="0">
                <a:latin typeface="Tw Cen MT"/>
                <a:cs typeface="Tw Cen MT"/>
              </a:rPr>
              <a:t>Shakir</a:t>
            </a:r>
            <a:r>
              <a:rPr lang="en-US" sz="1600" dirty="0" smtClean="0">
                <a:latin typeface="Tw Cen MT"/>
                <a:cs typeface="Tw Cen MT"/>
              </a:rPr>
              <a:t> et al - 40 cases   </a:t>
            </a:r>
            <a:endParaRPr lang="en-US" sz="1600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3753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6" grpId="0"/>
      <p:bldP spid="28" grpId="0"/>
      <p:bldP spid="44" grpId="0" animBg="1"/>
      <p:bldP spid="45" grpId="0" animBg="1"/>
      <p:bldP spid="46" grpId="0" animBg="1"/>
      <p:bldP spid="83" grpId="0" animBg="1"/>
      <p:bldP spid="9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2017_surgeryopioid_THUMB_LARGE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34" r="3513"/>
          <a:stretch/>
        </p:blipFill>
        <p:spPr>
          <a:xfrm>
            <a:off x="-164353" y="0"/>
            <a:ext cx="9308353" cy="57149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07621" y="1"/>
            <a:ext cx="6136379" cy="5715000"/>
          </a:xfrm>
          <a:prstGeom prst="rect">
            <a:avLst/>
          </a:prstGeom>
          <a:solidFill>
            <a:srgbClr val="04314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08636" y="2099532"/>
            <a:ext cx="4289512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500" b="1" dirty="0" smtClean="0">
                <a:solidFill>
                  <a:schemeClr val="bg1"/>
                </a:solidFill>
                <a:latin typeface="Tw Cen MT"/>
                <a:cs typeface="Tw Cen MT"/>
              </a:rPr>
              <a:t>CONCLUSION</a:t>
            </a:r>
            <a:endParaRPr lang="en-US" sz="55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3007621" cy="5714999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1143" y="1292935"/>
            <a:ext cx="2068821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043148"/>
                </a:solidFill>
                <a:latin typeface="Bernard MT Condensed"/>
                <a:cs typeface="Bernard MT Condensed"/>
              </a:rPr>
              <a:t>05</a:t>
            </a:r>
            <a:endParaRPr lang="en-US" sz="15000" dirty="0">
              <a:solidFill>
                <a:srgbClr val="043148"/>
              </a:solidFill>
              <a:latin typeface="Bernard MT Condensed"/>
              <a:cs typeface="Bernard MT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95244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18292"/>
            <a:ext cx="9144000" cy="496708"/>
          </a:xfrm>
          <a:prstGeom prst="rect">
            <a:avLst/>
          </a:prstGeom>
          <a:solidFill>
            <a:srgbClr val="04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/>
          <p:cNvSpPr/>
          <p:nvPr/>
        </p:nvSpPr>
        <p:spPr>
          <a:xfrm>
            <a:off x="6399546" y="5218292"/>
            <a:ext cx="3241545" cy="496708"/>
          </a:xfrm>
          <a:prstGeom prst="parallelogram">
            <a:avLst>
              <a:gd name="adj" fmla="val 71291"/>
            </a:avLst>
          </a:prstGeom>
          <a:solidFill>
            <a:srgbClr val="50BB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3881" y="5244848"/>
            <a:ext cx="1677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w Cen MT"/>
                <a:cs typeface="Tw Cen MT"/>
              </a:rPr>
              <a:t>CONCLUSION</a:t>
            </a:r>
            <a:endParaRPr lang="en-US" sz="2000" b="1" dirty="0">
              <a:solidFill>
                <a:schemeClr val="bg1"/>
              </a:solidFill>
              <a:latin typeface="Tw Cen MT"/>
              <a:cs typeface="Tw Cen MT"/>
            </a:endParaRPr>
          </a:p>
        </p:txBody>
      </p:sp>
      <p:sp>
        <p:nvSpPr>
          <p:cNvPr id="5" name="Oval 4"/>
          <p:cNvSpPr/>
          <p:nvPr/>
        </p:nvSpPr>
        <p:spPr>
          <a:xfrm>
            <a:off x="6924706" y="5333997"/>
            <a:ext cx="250380" cy="257769"/>
          </a:xfrm>
          <a:prstGeom prst="ellipse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1216" y="224117"/>
            <a:ext cx="1406431" cy="1389527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1E8D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61216" y="1960281"/>
            <a:ext cx="1406431" cy="1389527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461216" y="3711387"/>
            <a:ext cx="1406431" cy="1389527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32C0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180324" y="411391"/>
            <a:ext cx="6754450" cy="969496"/>
          </a:xfrm>
          <a:prstGeom prst="rect">
            <a:avLst/>
          </a:prstGeom>
          <a:solidFill>
            <a:srgbClr val="FFFFFF"/>
          </a:solidFill>
          <a:ln w="38100" cmpd="sng">
            <a:noFill/>
            <a:prstDash val="solid"/>
          </a:ln>
        </p:spPr>
        <p:txBody>
          <a:bodyPr wrap="square">
            <a:spAutoFit/>
          </a:bodyPr>
          <a:lstStyle/>
          <a:p>
            <a:r>
              <a:rPr lang="en-US" sz="1900" dirty="0">
                <a:latin typeface="Tw Cen MT"/>
                <a:cs typeface="Tw Cen MT"/>
              </a:rPr>
              <a:t>Robotic distal </a:t>
            </a:r>
            <a:r>
              <a:rPr lang="en-US" sz="1900" dirty="0" err="1">
                <a:latin typeface="Tw Cen MT"/>
                <a:cs typeface="Tw Cen MT"/>
              </a:rPr>
              <a:t>pancreatectomy</a:t>
            </a:r>
            <a:r>
              <a:rPr lang="en-US" sz="1900" dirty="0">
                <a:latin typeface="Tw Cen MT"/>
                <a:cs typeface="Tw Cen MT"/>
              </a:rPr>
              <a:t> has unique advantages over laparoscopic and open approach in the management of </a:t>
            </a:r>
            <a:r>
              <a:rPr lang="en-US" sz="1900" dirty="0" err="1">
                <a:latin typeface="Tw Cen MT"/>
                <a:cs typeface="Tw Cen MT"/>
              </a:rPr>
              <a:t>pNET</a:t>
            </a:r>
            <a:r>
              <a:rPr lang="en-US" sz="1900" dirty="0">
                <a:latin typeface="Tw Cen MT"/>
                <a:cs typeface="Tw Cen MT"/>
              </a:rPr>
              <a:t> and should be considered where appropriate surgical expertise </a:t>
            </a:r>
            <a:r>
              <a:rPr lang="en-US" sz="1900" dirty="0" smtClean="0">
                <a:latin typeface="Tw Cen MT"/>
                <a:cs typeface="Tw Cen MT"/>
              </a:rPr>
              <a:t>exists</a:t>
            </a:r>
            <a:endParaRPr lang="en-US" sz="1900" dirty="0">
              <a:latin typeface="Tw Cen MT"/>
              <a:cs typeface="Tw Cen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80324" y="1980337"/>
            <a:ext cx="6705218" cy="1261884"/>
          </a:xfrm>
          <a:prstGeom prst="rect">
            <a:avLst/>
          </a:prstGeom>
          <a:solidFill>
            <a:schemeClr val="bg1"/>
          </a:solidFill>
          <a:ln w="38100" cmpd="sng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900" dirty="0" smtClean="0">
                <a:latin typeface="Tw Cen MT"/>
                <a:cs typeface="Tw Cen MT"/>
              </a:rPr>
              <a:t>Its </a:t>
            </a:r>
            <a:r>
              <a:rPr lang="en-US" sz="1900" dirty="0">
                <a:latin typeface="Tw Cen MT"/>
                <a:cs typeface="Tw Cen MT"/>
              </a:rPr>
              <a:t>safety and feasibility are comparable with the other two techniques as shown by the lower trend in blood loss, similar R0 resection rate, lower post-operative diabetes mellitus, lower high-grade complication, and lower high-grade </a:t>
            </a:r>
            <a:r>
              <a:rPr lang="en-US" sz="1900" dirty="0" smtClean="0">
                <a:latin typeface="Tw Cen MT"/>
                <a:cs typeface="Tw Cen MT"/>
              </a:rPr>
              <a:t>fistula</a:t>
            </a:r>
            <a:r>
              <a:rPr lang="en-GB" sz="1900" dirty="0" smtClean="0">
                <a:latin typeface="Tw Cen MT"/>
                <a:cs typeface="Tw Cen MT"/>
              </a:rPr>
              <a:t> </a:t>
            </a:r>
            <a:endParaRPr lang="en-US" sz="1900" dirty="0">
              <a:latin typeface="Tw Cen MT"/>
              <a:cs typeface="Tw Cen M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80324" y="4072446"/>
            <a:ext cx="6705218" cy="384721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r>
              <a:rPr lang="en-US" sz="1900" dirty="0">
                <a:latin typeface="Tw Cen MT"/>
                <a:cs typeface="Tw Cen MT"/>
              </a:rPr>
              <a:t>The major disadvantages are the increased cost and operative </a:t>
            </a:r>
            <a:r>
              <a:rPr lang="en-US" sz="1900" dirty="0" smtClean="0">
                <a:latin typeface="Tw Cen MT"/>
                <a:cs typeface="Tw Cen MT"/>
              </a:rPr>
              <a:t>time </a:t>
            </a:r>
            <a:endParaRPr lang="en-GB" sz="1900" dirty="0">
              <a:latin typeface="Tw Cen MT"/>
              <a:cs typeface="Tw Cen MT"/>
            </a:endParaRPr>
          </a:p>
        </p:txBody>
      </p:sp>
      <p:pic>
        <p:nvPicPr>
          <p:cNvPr id="21" name="Picture 20" descr="Thumbs-Up-Silhouette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94" y="2041089"/>
            <a:ext cx="994077" cy="1041814"/>
          </a:xfrm>
          <a:prstGeom prst="rect">
            <a:avLst/>
          </a:prstGeom>
        </p:spPr>
      </p:pic>
      <p:pic>
        <p:nvPicPr>
          <p:cNvPr id="22" name="Picture 21" descr="thumbs-down-silhouette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7" y="3945446"/>
            <a:ext cx="1028468" cy="1028468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0" y="1749778"/>
            <a:ext cx="9144000" cy="0"/>
          </a:xfrm>
          <a:prstGeom prst="line">
            <a:avLst/>
          </a:prstGeom>
          <a:ln>
            <a:solidFill>
              <a:srgbClr val="1E8DA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0" y="3553178"/>
            <a:ext cx="9144000" cy="0"/>
          </a:xfrm>
          <a:prstGeom prst="line">
            <a:avLst/>
          </a:prstGeom>
          <a:ln>
            <a:solidFill>
              <a:srgbClr val="1E8DA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doctor-silouhet.png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1" y="210006"/>
            <a:ext cx="1369385" cy="115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5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14389" y="222458"/>
            <a:ext cx="3860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latin typeface="Tw Cen MT"/>
                <a:cs typeface="Tw Cen MT"/>
              </a:rPr>
              <a:t>THANK YOU</a:t>
            </a:r>
            <a:endParaRPr lang="en-US" sz="5400" b="1" u="sng" dirty="0">
              <a:latin typeface="Tw Cen MT"/>
              <a:cs typeface="Tw Cen MT"/>
            </a:endParaRPr>
          </a:p>
        </p:txBody>
      </p:sp>
      <p:pic>
        <p:nvPicPr>
          <p:cNvPr id="8" name="Picture 7" descr="145-2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" r="48100"/>
          <a:stretch/>
        </p:blipFill>
        <p:spPr>
          <a:xfrm>
            <a:off x="0" y="-17640"/>
            <a:ext cx="3982127" cy="57326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33341" y="1334045"/>
            <a:ext cx="3181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E8DAB"/>
                </a:solidFill>
                <a:latin typeface="Tw Cen MT"/>
                <a:cs typeface="Tw Cen MT"/>
              </a:rPr>
              <a:t>ACKNOWLEDGEMENT :</a:t>
            </a:r>
          </a:p>
        </p:txBody>
      </p:sp>
      <p:pic>
        <p:nvPicPr>
          <p:cNvPr id="13" name="Picture 12" descr="Steve_White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61" r="9934" b="36589"/>
          <a:stretch/>
        </p:blipFill>
        <p:spPr>
          <a:xfrm>
            <a:off x="4492778" y="2036380"/>
            <a:ext cx="1016191" cy="1001778"/>
          </a:xfrm>
          <a:prstGeom prst="ellipse">
            <a:avLst/>
          </a:prstGeom>
          <a:ln w="38100" cmpd="sng">
            <a:solidFill>
              <a:srgbClr val="4FC9D2"/>
            </a:solidFill>
          </a:ln>
        </p:spPr>
      </p:pic>
      <p:pic>
        <p:nvPicPr>
          <p:cNvPr id="14" name="Picture 13" descr="Stuart_Robinson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t="7462" r="11897" b="11850"/>
          <a:stretch/>
        </p:blipFill>
        <p:spPr>
          <a:xfrm>
            <a:off x="4493515" y="3226959"/>
            <a:ext cx="1016191" cy="1001778"/>
          </a:xfrm>
          <a:prstGeom prst="ellipse">
            <a:avLst/>
          </a:prstGeom>
          <a:ln w="38100" cmpd="sng">
            <a:solidFill>
              <a:srgbClr val="4FC9D2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5718908" y="1983089"/>
            <a:ext cx="342509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25588B"/>
                </a:solidFill>
                <a:latin typeface="Tw Cen MT"/>
                <a:cs typeface="Tw Cen MT"/>
              </a:rPr>
              <a:t>Prof. </a:t>
            </a:r>
            <a:r>
              <a:rPr lang="en-US" sz="1600" b="1" dirty="0">
                <a:solidFill>
                  <a:srgbClr val="25588B"/>
                </a:solidFill>
                <a:latin typeface="Tw Cen MT"/>
                <a:cs typeface="Tw Cen MT"/>
              </a:rPr>
              <a:t>Steven </a:t>
            </a:r>
            <a:r>
              <a:rPr lang="en-US" sz="1600" b="1" dirty="0" smtClean="0">
                <a:solidFill>
                  <a:srgbClr val="25588B"/>
                </a:solidFill>
                <a:latin typeface="Tw Cen MT"/>
                <a:cs typeface="Tw Cen MT"/>
              </a:rPr>
              <a:t>A. White, </a:t>
            </a:r>
            <a:r>
              <a:rPr lang="en-US" sz="1600" b="1" dirty="0" err="1">
                <a:solidFill>
                  <a:srgbClr val="25588B"/>
                </a:solidFill>
                <a:latin typeface="Tw Cen MT"/>
                <a:cs typeface="Tw Cen MT"/>
              </a:rPr>
              <a:t>MB.ChB</a:t>
            </a:r>
            <a:r>
              <a:rPr lang="en-US" sz="1600" b="1" dirty="0">
                <a:solidFill>
                  <a:srgbClr val="25588B"/>
                </a:solidFill>
                <a:latin typeface="Tw Cen MT"/>
                <a:cs typeface="Tw Cen MT"/>
              </a:rPr>
              <a:t>, </a:t>
            </a:r>
            <a:r>
              <a:rPr lang="en-US" sz="1600" b="1" dirty="0" smtClean="0">
                <a:solidFill>
                  <a:srgbClr val="25588B"/>
                </a:solidFill>
                <a:latin typeface="Tw Cen MT"/>
                <a:cs typeface="Tw Cen MT"/>
              </a:rPr>
              <a:t>PS</a:t>
            </a:r>
            <a:r>
              <a:rPr lang="en-US" sz="1600" b="1" dirty="0">
                <a:solidFill>
                  <a:srgbClr val="25588B"/>
                </a:solidFill>
                <a:latin typeface="Tw Cen MT"/>
                <a:cs typeface="Tw Cen MT"/>
              </a:rPr>
              <a:t>, FRCS, MD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7140" y="2449314"/>
            <a:ext cx="3084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Consultant HPB and Transplant Surgeon Freeman Hospital, Newcastle, UK </a:t>
            </a:r>
            <a:endParaRPr lang="en-US" sz="1300" dirty="0"/>
          </a:p>
        </p:txBody>
      </p:sp>
      <p:sp>
        <p:nvSpPr>
          <p:cNvPr id="17" name="Rectangle 16"/>
          <p:cNvSpPr/>
          <p:nvPr/>
        </p:nvSpPr>
        <p:spPr>
          <a:xfrm>
            <a:off x="5733849" y="3188238"/>
            <a:ext cx="309969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25588B"/>
                </a:solidFill>
                <a:latin typeface="Tw Cen MT"/>
                <a:cs typeface="Tw Cen MT"/>
              </a:rPr>
              <a:t>Mr. Stuart M. Robinson, </a:t>
            </a:r>
            <a:r>
              <a:rPr lang="en-US" sz="1600" b="1" dirty="0" err="1">
                <a:solidFill>
                  <a:srgbClr val="25588B"/>
                </a:solidFill>
                <a:latin typeface="Tw Cen MT"/>
                <a:cs typeface="Tw Cen MT"/>
              </a:rPr>
              <a:t>MB.ChB</a:t>
            </a:r>
            <a:r>
              <a:rPr lang="en-US" sz="1600" b="1" dirty="0">
                <a:solidFill>
                  <a:srgbClr val="25588B"/>
                </a:solidFill>
                <a:latin typeface="Tw Cen MT"/>
                <a:cs typeface="Tw Cen MT"/>
              </a:rPr>
              <a:t>, PhD, MRCS, MD</a:t>
            </a:r>
            <a:r>
              <a:rPr lang="en-GB" sz="1600" b="1" dirty="0">
                <a:solidFill>
                  <a:srgbClr val="25588B"/>
                </a:solidFill>
                <a:latin typeface="Tw Cen MT"/>
                <a:cs typeface="Tw Cen MT"/>
              </a:rPr>
              <a:t> </a:t>
            </a:r>
            <a:endParaRPr lang="en-US" sz="1600" b="1" dirty="0">
              <a:solidFill>
                <a:srgbClr val="25588B"/>
              </a:solidFill>
              <a:latin typeface="Tw Cen MT"/>
              <a:cs typeface="Tw Cen M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34586" y="3674743"/>
            <a:ext cx="30840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err="1" smtClean="0">
                <a:solidFill>
                  <a:srgbClr val="000000"/>
                </a:solidFill>
                <a:latin typeface="Tw Cen MT"/>
                <a:cs typeface="Tw Cen MT"/>
              </a:rPr>
              <a:t>Speciality</a:t>
            </a:r>
            <a:r>
              <a:rPr lang="en-US" sz="1300" dirty="0" smtClean="0">
                <a:solidFill>
                  <a:srgbClr val="000000"/>
                </a:solidFill>
                <a:latin typeface="Tw Cen MT"/>
                <a:cs typeface="Tw Cen MT"/>
              </a:rPr>
              <a:t> Registrar General/HPB Surgery, Freeman Hospital, Newcastle, UK </a:t>
            </a:r>
            <a:endParaRPr lang="en-US" sz="1300" dirty="0"/>
          </a:p>
        </p:txBody>
      </p:sp>
      <p:pic>
        <p:nvPicPr>
          <p:cNvPr id="19" name="Picture 18" descr="Pre_Op_Team_Photo_(web).jp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4" t="5897" r="35891" b="11030"/>
          <a:stretch/>
        </p:blipFill>
        <p:spPr>
          <a:xfrm>
            <a:off x="4509194" y="4413407"/>
            <a:ext cx="1026383" cy="1042912"/>
          </a:xfrm>
          <a:prstGeom prst="ellipse">
            <a:avLst/>
          </a:prstGeom>
          <a:ln w="38100" cmpd="sng">
            <a:solidFill>
              <a:srgbClr val="4FC9D2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5749527" y="4611681"/>
            <a:ext cx="29169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25588B"/>
                </a:solidFill>
                <a:latin typeface="Tw Cen MT"/>
                <a:cs typeface="Tw Cen MT"/>
              </a:rPr>
              <a:t>HPB and Transplant Surgery Team Freeman Hospital, Newcastle, UK  </a:t>
            </a:r>
            <a:endParaRPr lang="en-US" sz="1500" b="1" dirty="0">
              <a:solidFill>
                <a:srgbClr val="25588B"/>
              </a:solidFill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60387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20610</TotalTime>
  <Words>1510</Words>
  <Application>Microsoft Macintosh PowerPoint</Application>
  <PresentationFormat>On-screen Show (16:10)</PresentationFormat>
  <Paragraphs>234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Nathania Sutandi</dc:creator>
  <cp:lastModifiedBy>Nathania Sutandi</cp:lastModifiedBy>
  <cp:revision>223</cp:revision>
  <dcterms:created xsi:type="dcterms:W3CDTF">2017-08-17T14:59:37Z</dcterms:created>
  <dcterms:modified xsi:type="dcterms:W3CDTF">2017-09-06T22:08:49Z</dcterms:modified>
</cp:coreProperties>
</file>