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5" r:id="rId2"/>
  </p:sldMasterIdLst>
  <p:notesMasterIdLst>
    <p:notesMasterId r:id="rId34"/>
  </p:notesMasterIdLst>
  <p:sldIdLst>
    <p:sldId id="287" r:id="rId3"/>
    <p:sldId id="306" r:id="rId4"/>
    <p:sldId id="383" r:id="rId5"/>
    <p:sldId id="370" r:id="rId6"/>
    <p:sldId id="305" r:id="rId7"/>
    <p:sldId id="262" r:id="rId8"/>
    <p:sldId id="323" r:id="rId9"/>
    <p:sldId id="327" r:id="rId10"/>
    <p:sldId id="340" r:id="rId11"/>
    <p:sldId id="371" r:id="rId12"/>
    <p:sldId id="342" r:id="rId13"/>
    <p:sldId id="290" r:id="rId14"/>
    <p:sldId id="291" r:id="rId15"/>
    <p:sldId id="292" r:id="rId16"/>
    <p:sldId id="350" r:id="rId17"/>
    <p:sldId id="293" r:id="rId18"/>
    <p:sldId id="382" r:id="rId19"/>
    <p:sldId id="384" r:id="rId20"/>
    <p:sldId id="381" r:id="rId21"/>
    <p:sldId id="354" r:id="rId22"/>
    <p:sldId id="364" r:id="rId23"/>
    <p:sldId id="352" r:id="rId24"/>
    <p:sldId id="385" r:id="rId25"/>
    <p:sldId id="274" r:id="rId26"/>
    <p:sldId id="275" r:id="rId27"/>
    <p:sldId id="276" r:id="rId28"/>
    <p:sldId id="277" r:id="rId29"/>
    <p:sldId id="318" r:id="rId30"/>
    <p:sldId id="328" r:id="rId31"/>
    <p:sldId id="322" r:id="rId32"/>
    <p:sldId id="36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3366CC"/>
    <a:srgbClr val="33CC33"/>
    <a:srgbClr val="FF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015" autoAdjust="0"/>
    <p:restoredTop sz="90131" autoAdjust="0"/>
  </p:normalViewPr>
  <p:slideViewPr>
    <p:cSldViewPr snapToGrid="0" showGuides="1">
      <p:cViewPr>
        <p:scale>
          <a:sx n="66" d="100"/>
          <a:sy n="66" d="100"/>
        </p:scale>
        <p:origin x="450" y="174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9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D3EF7-719C-4737-98CA-DB4812B17C29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E58D0C-25DF-4BA0-B238-466BB3DBC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15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655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846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58D0C-25DF-4BA0-B238-466BB3DBC6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31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481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453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287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247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7C6D58-C66D-49C7-8231-81815DEF003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2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6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7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1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7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1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3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8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8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21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32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2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E6DB-8F8C-40A3-B96F-78CE3F3F666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Nate Newman, Materials Program                 </a:t>
            </a:r>
            <a:r>
              <a:rPr lang="en-US" dirty="0" err="1" smtClean="0"/>
              <a:t>Kongju</a:t>
            </a:r>
            <a:r>
              <a:rPr lang="en-US" dirty="0" smtClean="0"/>
              <a:t> National University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84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Nate Newman, Materials Program                 </a:t>
            </a:r>
            <a:r>
              <a:rPr lang="en-US" dirty="0" err="1" smtClean="0"/>
              <a:t>Kongju</a:t>
            </a:r>
            <a:r>
              <a:rPr lang="en-US" dirty="0" smtClean="0"/>
              <a:t> National University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16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Nate Newman, Materials Program                 </a:t>
            </a:r>
            <a:r>
              <a:rPr lang="en-US" dirty="0" err="1" smtClean="0"/>
              <a:t>Kongju</a:t>
            </a:r>
            <a:r>
              <a:rPr lang="en-US" dirty="0" smtClean="0"/>
              <a:t> National University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01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854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6255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A5BEAA-6C85-4821-805D-06EA13092FF7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186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8511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SimSun" panose="02010600030101010101" pitchFamily="2" charset="-122"/>
              </a:defRPr>
            </a:lvl1pPr>
          </a:lstStyle>
          <a:p>
            <a:fld id="{4F8380E2-56EE-4065-83A3-674A433A10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20467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69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675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24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856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6281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58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843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40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91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117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1D0EED-EABD-4C7F-97AC-DD83C05C934A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4D7DCC-8D40-4FAC-9A41-F003C32AB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10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BE88-54EE-4F1D-8E2E-E9387EF419B1}" type="datetimeFigureOut">
              <a:rPr lang="en-US" smtClean="0"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E1C81-4030-4415-841D-0849293E1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47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4" r:id="rId14"/>
    <p:sldLayoutId id="2147483667" r:id="rId15"/>
    <p:sldLayoutId id="2147483668" r:id="rId16"/>
    <p:sldLayoutId id="2147483671" r:id="rId17"/>
    <p:sldLayoutId id="2147483693" r:id="rId18"/>
    <p:sldLayoutId id="214748370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59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http://wwwen.zte.com.cn/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trans-techinc.com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0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319489" y="217714"/>
            <a:ext cx="11237205" cy="10014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fundamental understanding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the microwave properties in </a:t>
            </a:r>
            <a:r>
              <a:rPr lang="en-US" alt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commercial </a:t>
            </a:r>
            <a:r>
              <a:rPr lang="en-US" altLang="en-US" sz="3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ceramic dielectrics </a:t>
            </a:r>
            <a:endParaRPr lang="en-US" altLang="en-US" sz="3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0" y="1219201"/>
            <a:ext cx="121920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 eaLnBrk="0" hangingPunct="0"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238125" algn="l"/>
              </a:tabLs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2800" b="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Nathan </a:t>
            </a:r>
            <a:r>
              <a:rPr lang="en-US" altLang="en-US" sz="2800" b="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Newman</a:t>
            </a: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Department, 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 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Students: </a:t>
            </a:r>
            <a:r>
              <a:rPr lang="en-US" altLang="en-US" sz="2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Shengke</a:t>
            </a: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Zhang, Justin Gonzales, </a:t>
            </a:r>
            <a:r>
              <a:rPr lang="en-US" altLang="en-US" sz="2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Siddhesh</a:t>
            </a: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Gajare</a:t>
            </a: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&amp; Alex Devonport 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Collaborators: </a:t>
            </a:r>
            <a:r>
              <a:rPr lang="en-US" altLang="en-US" sz="28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Hasin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Sahin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(U. Antwerp) &amp; </a:t>
            </a:r>
            <a:r>
              <a:rPr lang="en-US" altLang="en-US" sz="28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Dinish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Martien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(Quantum Design) </a:t>
            </a:r>
            <a:endParaRPr lang="en-US" altLang="en-US" sz="105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0" y="4103925"/>
            <a:ext cx="12272790" cy="267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marL="457200" indent="-457200" defTabSz="4572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defTabSz="4572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defTabSz="4572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defTabSz="4572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defTabSz="4572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marL="0" indent="0" defTabSz="34607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Q1:	</a:t>
            </a:r>
            <a:r>
              <a:rPr lang="en-US" alt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solid state physics methods provide a fundamental understanding? </a:t>
            </a:r>
            <a:endParaRPr lang="en-US" altLang="en-US" sz="2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4607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A1: 	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Yes, electronic &amp; phonon band theory predicts dielectric properties of interest </a:t>
            </a:r>
          </a:p>
          <a:p>
            <a:pPr defTabSz="346075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Q2</a:t>
            </a:r>
            <a:r>
              <a:rPr lang="en-US" altLang="en-US" sz="2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	What causes microwave loss? </a:t>
            </a:r>
          </a:p>
          <a:p>
            <a:pPr marL="0" indent="0" defTabSz="346075">
              <a:spcBef>
                <a:spcPct val="0"/>
              </a:spcBef>
              <a:defRPr/>
            </a:pPr>
            <a:r>
              <a:rPr lang="en-US" altLang="en-US" sz="28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A2: 	Spin-losses- a surprising result!!!!!</a:t>
            </a:r>
          </a:p>
          <a:p>
            <a:pPr marL="0" lvl="1" indent="0" defTabSz="346075">
              <a:spcBef>
                <a:spcPct val="0"/>
              </a:spcBef>
              <a:defRPr/>
            </a:pPr>
            <a:r>
              <a:rPr lang="en-US" alt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Q3: 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Can the materials properties that determine </a:t>
            </a:r>
            <a:r>
              <a:rPr lang="en-US" altLang="en-US" sz="2800" dirty="0" err="1" smtClean="0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t</a:t>
            </a:r>
            <a:r>
              <a:rPr lang="en-US" altLang="en-US" sz="2800" baseline="-25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(i.e.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τ</a:t>
            </a:r>
            <a:r>
              <a:rPr lang="en-US" sz="22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µ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baseline="-25000" dirty="0" err="1" smtClean="0">
                <a:solidFill>
                  <a:schemeClr val="tx1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be predicted</a:t>
            </a:r>
          </a:p>
          <a:p>
            <a:pPr marL="0" indent="0" defTabSz="346075">
              <a:spcBef>
                <a:spcPct val="0"/>
              </a:spcBef>
              <a:defRPr/>
            </a:pPr>
            <a:r>
              <a:rPr lang="en-US" altLang="en-US" sz="28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A3</a:t>
            </a:r>
            <a:r>
              <a:rPr lang="en-US" altLang="en-US" sz="2800" b="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	</a:t>
            </a:r>
            <a:r>
              <a:rPr lang="en-US" altLang="en-US" sz="28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 </a:t>
            </a:r>
            <a:r>
              <a:rPr lang="en-US" alt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endParaRPr lang="en-US" altLang="en-US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1524000" y="3527662"/>
            <a:ext cx="8991600" cy="52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approach: Use modern solid-state methods</a:t>
            </a:r>
          </a:p>
        </p:txBody>
      </p:sp>
    </p:spTree>
    <p:extLst>
      <p:ext uri="{BB962C8B-B14F-4D97-AF65-F5344CB8AC3E}">
        <p14:creationId xmlns:p14="http://schemas.microsoft.com/office/powerpoint/2010/main" val="27766991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Image result for picture of cell phone base station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Image result for picture of cell phone base station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picture of cell phone base station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370927" y="3680996"/>
            <a:ext cx="2492041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wwwen.zte.com.cn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 </a:t>
            </a:r>
            <a:endParaRPr lang="en-US" sz="1400" b="1" dirty="0"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18868" y="1675116"/>
            <a:ext cx="1426512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Bandpass</a:t>
            </a:r>
          </a:p>
          <a:p>
            <a:pPr algn="ctr"/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filter</a:t>
            </a:r>
          </a:p>
        </p:txBody>
      </p:sp>
      <p:grpSp>
        <p:nvGrpSpPr>
          <p:cNvPr id="10240" name="Group 10239"/>
          <p:cNvGrpSpPr/>
          <p:nvPr/>
        </p:nvGrpSpPr>
        <p:grpSpPr>
          <a:xfrm>
            <a:off x="7399441" y="4174214"/>
            <a:ext cx="4349214" cy="2667818"/>
            <a:chOff x="7399441" y="4174214"/>
            <a:chExt cx="4349214" cy="266781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99441" y="4174214"/>
              <a:ext cx="4349214" cy="2667818"/>
            </a:xfrm>
            <a:prstGeom prst="rect">
              <a:avLst/>
            </a:prstGeom>
          </p:spPr>
        </p:pic>
        <p:cxnSp>
          <p:nvCxnSpPr>
            <p:cNvPr id="24" name="Straight Connector 23"/>
            <p:cNvCxnSpPr/>
            <p:nvPr/>
          </p:nvCxnSpPr>
          <p:spPr>
            <a:xfrm flipH="1">
              <a:off x="9132124" y="4301685"/>
              <a:ext cx="2518" cy="2144658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10307782" y="4254463"/>
              <a:ext cx="5538" cy="2137051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803529" y="15051"/>
            <a:ext cx="9946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Cell phone base stations and their bandpass filters </a:t>
            </a:r>
            <a:endParaRPr lang="en-US" sz="32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-240666" y="625366"/>
            <a:ext cx="12172625" cy="3188938"/>
            <a:chOff x="-185248" y="3635331"/>
            <a:chExt cx="12172625" cy="3188938"/>
          </a:xfrm>
        </p:grpSpPr>
        <p:pic>
          <p:nvPicPr>
            <p:cNvPr id="10250" name="Picture 10" descr="http://www.arpansa.gov.au/images/radiationprotection/antenna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8515" y="3635331"/>
              <a:ext cx="3708862" cy="31784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0" name="Group 49"/>
            <p:cNvGrpSpPr/>
            <p:nvPr/>
          </p:nvGrpSpPr>
          <p:grpSpPr>
            <a:xfrm>
              <a:off x="-185248" y="3992879"/>
              <a:ext cx="7986257" cy="2831390"/>
              <a:chOff x="-185248" y="3992879"/>
              <a:chExt cx="7986257" cy="2831390"/>
            </a:xfrm>
          </p:grpSpPr>
          <p:pic>
            <p:nvPicPr>
              <p:cNvPr id="13" name="Picture 2" descr="http://wwwen.zte.com.cn/endata/magazine/ztecommunications/2011Year/no2/articles/201106/W020110617566735000969.gif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05" t="36030" r="9524" b="39075"/>
              <a:stretch/>
            </p:blipFill>
            <p:spPr bwMode="auto">
              <a:xfrm>
                <a:off x="4362864" y="3992879"/>
                <a:ext cx="3438145" cy="273100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5181122" y="6241018"/>
                <a:ext cx="18101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15 cm x 8 cm</a:t>
                </a:r>
              </a:p>
            </p:txBody>
          </p:sp>
          <p:grpSp>
            <p:nvGrpSpPr>
              <p:cNvPr id="30" name="组合 1"/>
              <p:cNvGrpSpPr/>
              <p:nvPr/>
            </p:nvGrpSpPr>
            <p:grpSpPr>
              <a:xfrm>
                <a:off x="40705" y="4049259"/>
                <a:ext cx="3863762" cy="2775010"/>
                <a:chOff x="330090" y="978838"/>
                <a:chExt cx="2945766" cy="2243976"/>
              </a:xfrm>
            </p:grpSpPr>
            <p:sp>
              <p:nvSpPr>
                <p:cNvPr id="31" name="矩形 4"/>
                <p:cNvSpPr/>
                <p:nvPr/>
              </p:nvSpPr>
              <p:spPr>
                <a:xfrm>
                  <a:off x="1254527" y="2996371"/>
                  <a:ext cx="1121970" cy="2264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altLang="zh-CN" sz="1400" dirty="0">
                      <a:hlinkClick r:id="rId6"/>
                    </a:rPr>
                    <a:t>www.trans-techinc.com</a:t>
                  </a:r>
                  <a:endParaRPr lang="zh-CN" altLang="en-US" sz="1400" dirty="0"/>
                </a:p>
              </p:txBody>
            </p:sp>
            <p:pic>
              <p:nvPicPr>
                <p:cNvPr id="32" name="Picture 2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0090" y="978838"/>
                  <a:ext cx="2945766" cy="20509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17" name="TextBox 16"/>
              <p:cNvSpPr txBox="1"/>
              <p:nvPr/>
            </p:nvSpPr>
            <p:spPr>
              <a:xfrm>
                <a:off x="-185248" y="4047579"/>
                <a:ext cx="2910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 smtClean="0"/>
                  <a:t>Microwave dielectrics</a:t>
                </a:r>
                <a:endParaRPr lang="en-US" sz="2000" b="1" dirty="0"/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>
                <a:off x="3397804" y="5317396"/>
                <a:ext cx="1247348" cy="19782"/>
              </a:xfrm>
              <a:prstGeom prst="straightConnector1">
                <a:avLst/>
              </a:pr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Group 41"/>
          <p:cNvGrpSpPr/>
          <p:nvPr/>
        </p:nvGrpSpPr>
        <p:grpSpPr>
          <a:xfrm>
            <a:off x="112200" y="3938343"/>
            <a:ext cx="6750768" cy="2929241"/>
            <a:chOff x="0" y="745113"/>
            <a:chExt cx="6750768" cy="2929241"/>
          </a:xfrm>
        </p:grpSpPr>
        <p:grpSp>
          <p:nvGrpSpPr>
            <p:cNvPr id="36" name="Group 7"/>
            <p:cNvGrpSpPr>
              <a:grpSpLocks/>
            </p:cNvGrpSpPr>
            <p:nvPr/>
          </p:nvGrpSpPr>
          <p:grpSpPr bwMode="auto">
            <a:xfrm>
              <a:off x="0" y="745113"/>
              <a:ext cx="6750768" cy="2728808"/>
              <a:chOff x="158" y="1616"/>
              <a:chExt cx="5280" cy="1497"/>
            </a:xfrm>
          </p:grpSpPr>
          <p:pic>
            <p:nvPicPr>
              <p:cNvPr id="37" name="Picture 4"/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4830"/>
              <a:stretch/>
            </p:blipFill>
            <p:spPr bwMode="auto">
              <a:xfrm>
                <a:off x="158" y="1616"/>
                <a:ext cx="5280" cy="4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8" name="Picture 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276" t="25169" r="38144" b="7649"/>
              <a:stretch>
                <a:fillRect/>
              </a:stretch>
            </p:blipFill>
            <p:spPr bwMode="auto">
              <a:xfrm>
                <a:off x="2608" y="2024"/>
                <a:ext cx="227" cy="10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39" name="Rectangle 1"/>
            <p:cNvSpPr>
              <a:spLocks noChangeArrowheads="1"/>
            </p:cNvSpPr>
            <p:nvPr/>
          </p:nvSpPr>
          <p:spPr bwMode="auto">
            <a:xfrm>
              <a:off x="160441" y="1583312"/>
              <a:ext cx="6525743" cy="338554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>
                <a:solidFill>
                  <a:srgbClr val="FFFFFF"/>
                </a:solidFill>
                <a:latin typeface="Arial Unicode MS" pitchFamily="34" charset="-128"/>
                <a:ea typeface="SimSun" pitchFamily="2" charset="-122"/>
              </a:endParaRPr>
            </a:p>
          </p:txBody>
        </p:sp>
        <p:pic>
          <p:nvPicPr>
            <p:cNvPr id="41" name="Picture 4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073"/>
            <a:stretch/>
          </p:blipFill>
          <p:spPr bwMode="auto">
            <a:xfrm>
              <a:off x="0" y="1339669"/>
              <a:ext cx="6750768" cy="2334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5" name="TextBox 44"/>
            <p:cNvSpPr txBox="1"/>
            <p:nvPr/>
          </p:nvSpPr>
          <p:spPr>
            <a:xfrm>
              <a:off x="3035808" y="1367437"/>
              <a:ext cx="13270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60,000</a:t>
              </a:r>
              <a:endParaRPr lang="en-US" sz="2000" b="1" dirty="0" smtClean="0">
                <a:latin typeface="+mj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63729" y="1888125"/>
              <a:ext cx="13270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35,000</a:t>
              </a:r>
              <a:endParaRPr lang="en-US" sz="2000" b="1" dirty="0" smtClean="0">
                <a:latin typeface="+mj-lt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035808" y="987824"/>
              <a:ext cx="132705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 smtClean="0">
                <a:latin typeface="+mj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056897" y="2419790"/>
              <a:ext cx="13270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+mj-lt"/>
                </a:rPr>
                <a:t>25,000</a:t>
              </a:r>
              <a:endParaRPr lang="en-US" sz="2000" b="1" dirty="0" smtClean="0">
                <a:latin typeface="+mj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35808" y="2967452"/>
              <a:ext cx="13270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smtClean="0">
                  <a:latin typeface="+mj-lt"/>
                </a:rPr>
                <a:t>24,000</a:t>
              </a:r>
              <a:endParaRPr lang="en-US" sz="2000" b="1" dirty="0" smtClean="0">
                <a:latin typeface="+mj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94883" y="922666"/>
              <a:ext cx="160890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 @2 GHz</a:t>
              </a:r>
            </a:p>
          </p:txBody>
        </p:sp>
      </p:grpSp>
      <p:cxnSp>
        <p:nvCxnSpPr>
          <p:cNvPr id="16" name="Straight Arrow Connector 15"/>
          <p:cNvCxnSpPr/>
          <p:nvPr/>
        </p:nvCxnSpPr>
        <p:spPr>
          <a:xfrm>
            <a:off x="7413321" y="2446626"/>
            <a:ext cx="2998204" cy="110976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7399441" y="3461885"/>
            <a:ext cx="606674" cy="74330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4754538" y="888438"/>
            <a:ext cx="3189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Cell phone bandpass filter</a:t>
            </a:r>
            <a:endParaRPr lang="en-US" sz="20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8024472" y="651276"/>
            <a:ext cx="3189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Cell phone base station</a:t>
            </a:r>
            <a:endParaRPr lang="en-US" sz="20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8006115" y="3954403"/>
            <a:ext cx="36070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Bandpass filter characteristics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4448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524000" y="1"/>
            <a:ext cx="87518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104457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Motivation</a:t>
            </a:r>
            <a:r>
              <a:rPr kumimoji="0" lang="en-US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  <a:ea typeface="+mj-ea"/>
                <a:cs typeface="+mj-cs"/>
              </a:rPr>
              <a:t> </a:t>
            </a:r>
            <a:endParaRPr kumimoji="0" lang="en-US" sz="3200" b="1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0" y="1534885"/>
            <a:ext cx="12192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92113" marR="0" lvl="0" indent="-392113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</a:rPr>
              <a:t>Future wireless systems will</a:t>
            </a:r>
          </a:p>
          <a:p>
            <a:pPr marL="685800" marR="0" lvl="1" indent="-338138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handle voice, audio , video and other data simultaneously at very fast rates </a:t>
            </a:r>
          </a:p>
          <a:p>
            <a:pPr marL="685800" marR="0" lvl="1" indent="-338138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require simultaneous operation in bands from hundreds of MHz to tens of GHz</a:t>
            </a:r>
          </a:p>
          <a:p>
            <a:pPr marL="685800" marR="0" lvl="1" indent="-338138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Need multiband, broadband and narrowband functionality, power handling, dynamic range, selectivity  </a:t>
            </a:r>
          </a:p>
          <a:p>
            <a:pPr marL="685800" marR="0" lvl="1" indent="-338138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Require simultaneous transmission &amp; reception over multiple bands</a:t>
            </a:r>
          </a:p>
          <a:p>
            <a:pPr marL="685800" marR="0" lvl="1" indent="-338138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sz="26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  <a:p>
            <a:pPr marL="403225" marR="0" lvl="0" indent="-403225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6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/>
              </a:rPr>
              <a:t>To bridge gap between current technology &amp; future needs requires miniaturization</a:t>
            </a:r>
          </a:p>
          <a:p>
            <a:pPr marL="685800" marR="0" lvl="1" indent="-338138" algn="l" defTabSz="1044575" rtl="0" eaLnBrk="1" fontAlgn="base" latinLnBrk="0" hangingPunct="1">
              <a:lnSpc>
                <a:spcPct val="85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PATHS:  Novel design and/or low-loss high-dielectric-constant materials</a:t>
            </a:r>
          </a:p>
        </p:txBody>
      </p:sp>
    </p:spTree>
    <p:extLst>
      <p:ext uri="{BB962C8B-B14F-4D97-AF65-F5344CB8AC3E}">
        <p14:creationId xmlns:p14="http://schemas.microsoft.com/office/powerpoint/2010/main" val="2005461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937658" y="578974"/>
            <a:ext cx="8494713" cy="130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Microwave properties of Ba(Zn</a:t>
            </a:r>
            <a:r>
              <a:rPr lang="en-US" altLang="en-US" sz="3600" i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1/3</a:t>
            </a:r>
            <a:r>
              <a:rPr lang="en-US" altLang="en-US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Ta</a:t>
            </a:r>
            <a:r>
              <a:rPr lang="en-US" altLang="en-US" sz="3600" i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2/3</a:t>
            </a:r>
            <a:r>
              <a:rPr lang="en-US" altLang="en-US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)O</a:t>
            </a:r>
            <a:r>
              <a:rPr lang="en-US" altLang="en-US" sz="3600" i="1" baseline="-25000" dirty="0">
                <a:solidFill>
                  <a:schemeClr val="tx1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 algn="ctr">
              <a:spcBef>
                <a:spcPct val="20000"/>
              </a:spcBef>
            </a:pPr>
            <a:r>
              <a:rPr lang="en-US" altLang="en-US" sz="3600" i="1" dirty="0">
                <a:solidFill>
                  <a:schemeClr val="tx1"/>
                </a:solidFill>
                <a:latin typeface="Times New Roman" panose="02020603050405020304" pitchFamily="18" charset="0"/>
              </a:rPr>
              <a:t>for resonators and filters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1981201" y="2808518"/>
            <a:ext cx="8245475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341" name="Group 18"/>
          <p:cNvGrpSpPr>
            <a:grpSpLocks/>
          </p:cNvGrpSpPr>
          <p:nvPr/>
        </p:nvGrpSpPr>
        <p:grpSpPr bwMode="auto">
          <a:xfrm>
            <a:off x="1676400" y="3113319"/>
            <a:ext cx="3505200" cy="1406525"/>
            <a:chOff x="96" y="1248"/>
            <a:chExt cx="3648" cy="886"/>
          </a:xfrm>
        </p:grpSpPr>
        <p:grpSp>
          <p:nvGrpSpPr>
            <p:cNvPr id="14346" name="Group 5"/>
            <p:cNvGrpSpPr>
              <a:grpSpLocks/>
            </p:cNvGrpSpPr>
            <p:nvPr/>
          </p:nvGrpSpPr>
          <p:grpSpPr bwMode="auto">
            <a:xfrm>
              <a:off x="432" y="1248"/>
              <a:ext cx="3264" cy="528"/>
              <a:chOff x="1248" y="1296"/>
              <a:chExt cx="3264" cy="528"/>
            </a:xfrm>
          </p:grpSpPr>
          <p:sp>
            <p:nvSpPr>
              <p:cNvPr id="14352" name="Rectangle 6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3264" cy="528"/>
              </a:xfrm>
              <a:prstGeom prst="rect">
                <a:avLst/>
              </a:prstGeom>
              <a:solidFill>
                <a:srgbClr val="CCFF99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TopRight"/>
                <a:lightRig rig="legacyFlat2" dir="t"/>
              </a:scene3d>
              <a:sp3d extrusionH="3630600" prstMaterial="legacyPlastic">
                <a:bevelT w="13500" h="13500" prst="angle"/>
                <a:bevelB w="13500" h="13500" prst="angle"/>
                <a:extrusionClr>
                  <a:srgbClr val="CCFF99"/>
                </a:extrusionClr>
                <a:contourClr>
                  <a:srgbClr val="CCFF99"/>
                </a:contour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4353" name="Arc 7"/>
              <p:cNvSpPr>
                <a:spLocks/>
              </p:cNvSpPr>
              <p:nvPr/>
            </p:nvSpPr>
            <p:spPr bwMode="auto">
              <a:xfrm>
                <a:off x="2880" y="1296"/>
                <a:ext cx="1632" cy="528"/>
              </a:xfrm>
              <a:custGeom>
                <a:avLst/>
                <a:gdLst>
                  <a:gd name="T0" fmla="*/ 0 w 21600"/>
                  <a:gd name="T1" fmla="*/ 0 h 21600"/>
                  <a:gd name="T2" fmla="*/ 123 w 21600"/>
                  <a:gd name="T3" fmla="*/ 13 h 21600"/>
                  <a:gd name="T4" fmla="*/ 0 w 21600"/>
                  <a:gd name="T5" fmla="*/ 13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88900">
                <a:solidFill>
                  <a:srgbClr val="99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54" name="Arc 8"/>
              <p:cNvSpPr>
                <a:spLocks/>
              </p:cNvSpPr>
              <p:nvPr/>
            </p:nvSpPr>
            <p:spPr bwMode="auto">
              <a:xfrm flipH="1">
                <a:off x="1248" y="1296"/>
                <a:ext cx="1632" cy="528"/>
              </a:xfrm>
              <a:custGeom>
                <a:avLst/>
                <a:gdLst>
                  <a:gd name="T0" fmla="*/ 0 w 21600"/>
                  <a:gd name="T1" fmla="*/ 0 h 21600"/>
                  <a:gd name="T2" fmla="*/ 123 w 21600"/>
                  <a:gd name="T3" fmla="*/ 13 h 21600"/>
                  <a:gd name="T4" fmla="*/ 0 w 21600"/>
                  <a:gd name="T5" fmla="*/ 13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88900">
                <a:solidFill>
                  <a:srgbClr val="99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47" name="Line 9"/>
            <p:cNvSpPr>
              <a:spLocks noChangeShapeType="1"/>
            </p:cNvSpPr>
            <p:nvPr/>
          </p:nvSpPr>
          <p:spPr bwMode="auto">
            <a:xfrm>
              <a:off x="384" y="1872"/>
              <a:ext cx="33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8" name="Text Box 10"/>
            <p:cNvSpPr txBox="1">
              <a:spLocks noChangeArrowheads="1"/>
            </p:cNvSpPr>
            <p:nvPr/>
          </p:nvSpPr>
          <p:spPr bwMode="auto">
            <a:xfrm>
              <a:off x="1766" y="1846"/>
              <a:ext cx="5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anose="020B0604020202020204" pitchFamily="34" charset="-128"/>
                </a:defRPr>
              </a:lvl9pPr>
            </a:lstStyle>
            <a:p>
              <a:pPr algn="l"/>
              <a:r>
                <a:rPr lang="en-US" altLang="en-US" sz="2400" baseline="30000">
                  <a:solidFill>
                    <a:schemeClr val="tx1"/>
                  </a:solidFill>
                  <a:latin typeface="Symbol" panose="05050102010706020507" pitchFamily="18" charset="2"/>
                </a:rPr>
                <a:t>l</a:t>
              </a:r>
              <a:r>
                <a:rPr lang="en-US" altLang="en-US" sz="2400">
                  <a:solidFill>
                    <a:schemeClr val="tx1"/>
                  </a:solidFill>
                  <a:latin typeface="Symbol" panose="05050102010706020507" pitchFamily="18" charset="2"/>
                </a:rPr>
                <a:t>/</a:t>
              </a:r>
              <a:r>
                <a:rPr lang="en-US" altLang="en-US" sz="2400" baseline="-25000">
                  <a:solidFill>
                    <a:schemeClr val="tx1"/>
                  </a:solidFill>
                  <a:latin typeface="Symbol" panose="05050102010706020507" pitchFamily="18" charset="2"/>
                </a:rPr>
                <a:t>2</a:t>
              </a:r>
              <a:endParaRPr lang="en-US" altLang="en-US" sz="2400" baseline="-25000">
                <a:solidFill>
                  <a:schemeClr val="accent1"/>
                </a:solidFill>
                <a:latin typeface="Symbol" panose="05050102010706020507" pitchFamily="18" charset="2"/>
              </a:endParaRPr>
            </a:p>
          </p:txBody>
        </p:sp>
        <p:grpSp>
          <p:nvGrpSpPr>
            <p:cNvPr id="14349" name="Group 11"/>
            <p:cNvGrpSpPr>
              <a:grpSpLocks/>
            </p:cNvGrpSpPr>
            <p:nvPr/>
          </p:nvGrpSpPr>
          <p:grpSpPr bwMode="auto">
            <a:xfrm>
              <a:off x="96" y="1392"/>
              <a:ext cx="474" cy="365"/>
              <a:chOff x="1574" y="1308"/>
              <a:chExt cx="474" cy="365"/>
            </a:xfrm>
          </p:grpSpPr>
          <p:sp>
            <p:nvSpPr>
              <p:cNvPr id="14350" name="Text Box 12"/>
              <p:cNvSpPr txBox="1">
                <a:spLocks noChangeArrowheads="1"/>
              </p:cNvSpPr>
              <p:nvPr/>
            </p:nvSpPr>
            <p:spPr bwMode="auto">
              <a:xfrm>
                <a:off x="1574" y="1308"/>
                <a:ext cx="474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anose="020B0604020202020204" pitchFamily="34" charset="-128"/>
                  </a:defRPr>
                </a:lvl9pPr>
              </a:lstStyle>
              <a:p>
                <a:pPr algn="l"/>
                <a:r>
                  <a:rPr lang="en-US" altLang="en-US" sz="3200">
                    <a:solidFill>
                      <a:srgbClr val="993366"/>
                    </a:solidFill>
                    <a:latin typeface="Times New Roman" panose="02020603050405020304" pitchFamily="18" charset="0"/>
                  </a:rPr>
                  <a:t>E</a:t>
                </a:r>
                <a:endParaRPr lang="en-US" altLang="en-US" sz="24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351" name="Line 13"/>
              <p:cNvSpPr>
                <a:spLocks noChangeShapeType="1"/>
              </p:cNvSpPr>
              <p:nvPr/>
            </p:nvSpPr>
            <p:spPr bwMode="auto">
              <a:xfrm>
                <a:off x="1632" y="1344"/>
                <a:ext cx="144" cy="0"/>
              </a:xfrm>
              <a:prstGeom prst="line">
                <a:avLst/>
              </a:prstGeom>
              <a:noFill/>
              <a:ln w="25400">
                <a:solidFill>
                  <a:srgbClr val="9933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98" y="4828613"/>
            <a:ext cx="4183060" cy="83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49" y="4342044"/>
            <a:ext cx="5436507" cy="186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2427518"/>
            <a:ext cx="39814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3490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9489" y="-76371"/>
            <a:ext cx="11113385" cy="1143000"/>
          </a:xfrm>
        </p:spPr>
        <p:txBody>
          <a:bodyPr>
            <a:normAutofit/>
          </a:bodyPr>
          <a:lstStyle/>
          <a:p>
            <a:pPr algn="ctr"/>
            <a:r>
              <a:rPr lang="en-US" altLang="zh-CN" sz="3000" u="sng" dirty="0">
                <a:latin typeface="Arial" panose="020B0604020202020204" pitchFamily="34" charset="0"/>
                <a:cs typeface="Arial" panose="020B0604020202020204" pitchFamily="34" charset="0"/>
              </a:rPr>
              <a:t>Critical </a:t>
            </a:r>
            <a:r>
              <a:rPr lang="en-US" altLang="zh-CN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Device Parameters </a:t>
            </a:r>
            <a:r>
              <a:rPr lang="en-US" altLang="zh-CN" sz="3000" u="sng" dirty="0">
                <a:latin typeface="Arial" panose="020B0604020202020204" pitchFamily="34" charset="0"/>
                <a:cs typeface="Arial" panose="020B0604020202020204" pitchFamily="34" charset="0"/>
              </a:rPr>
              <a:t>for Resonators and </a:t>
            </a:r>
            <a:r>
              <a:rPr lang="en-US" altLang="zh-CN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Filters, Q &amp; </a:t>
            </a:r>
            <a:r>
              <a:rPr lang="en-US" altLang="zh-CN" sz="3000" u="sng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t</a:t>
            </a:r>
            <a:r>
              <a:rPr lang="en-US" altLang="zh-CN" sz="3000" u="sng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3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3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588" y="943129"/>
            <a:ext cx="8740080" cy="1764471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Goal: </a:t>
            </a:r>
            <a:r>
              <a:rPr lang="en-US" altLang="zh-CN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zh-CN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Q-factor </a:t>
            </a:r>
            <a:r>
              <a:rPr lang="en-US" altLang="zh-CN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to improve filter performance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Low insertion loss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Sharp roll-off </a:t>
            </a:r>
          </a:p>
          <a:p>
            <a:pPr lvl="1"/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58474" y="4652341"/>
            <a:ext cx="10309798" cy="1567840"/>
            <a:chOff x="1008231" y="5091524"/>
            <a:chExt cx="9648208" cy="1567840"/>
          </a:xfrm>
        </p:grpSpPr>
        <p:grpSp>
          <p:nvGrpSpPr>
            <p:cNvPr id="6" name="组合 5"/>
            <p:cNvGrpSpPr/>
            <p:nvPr/>
          </p:nvGrpSpPr>
          <p:grpSpPr>
            <a:xfrm>
              <a:off x="1008231" y="5091524"/>
              <a:ext cx="8605435" cy="1024217"/>
              <a:chOff x="-1191879" y="3449854"/>
              <a:chExt cx="8605435" cy="102421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3458836" y="3449854"/>
                    <a:ext cx="3954720" cy="89896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zh-CN" altLang="en-US" sz="28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𝛕</m:t>
                              </m:r>
                            </m:e>
                            <m:sub>
                              <m: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𝐟</m:t>
                              </m:r>
                            </m:sub>
                          </m:sSub>
                          <m: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1">
                              <a:latin typeface="Cambria Math"/>
                            </a:rPr>
                            <m:t>=−(</m:t>
                          </m:r>
                          <m:f>
                            <m:f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28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b="1" i="1">
                                  <a:latin typeface="Cambria Math"/>
                                </a:rPr>
                                <m:t>𝛕</m:t>
                              </m:r>
                            </m:e>
                            <m:sub>
                              <m:r>
                                <a:rPr lang="zh-CN" altLang="en-US" sz="2800" b="1" i="1">
                                  <a:latin typeface="Cambria Math"/>
                                </a:rPr>
                                <m:t>𝛆</m:t>
                              </m:r>
                            </m:sub>
                          </m:sSub>
                          <m:r>
                            <a:rPr lang="en-US" altLang="zh-CN" sz="2800" b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altLang="zh-CN" sz="28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b="1" i="1">
                                  <a:latin typeface="Cambria Math"/>
                                </a:rPr>
                                <m:t>𝛕</m:t>
                              </m:r>
                            </m:e>
                            <m:sub>
                              <m:r>
                                <a:rPr lang="zh-CN" altLang="en-US" sz="2800" b="1" i="1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sub>
                          </m:sSub>
                          <m:r>
                            <a:rPr lang="en-US" altLang="zh-CN" sz="2800" b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b="1" i="1">
                                  <a:latin typeface="Cambria Math"/>
                                </a:rPr>
                                <m:t>𝛂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/>
                                </a:rPr>
                                <m:t>𝐋</m:t>
                              </m:r>
                            </m:sub>
                          </m:sSub>
                          <m:r>
                            <a:rPr lang="en-US" altLang="zh-CN" sz="2800" b="1">
                              <a:latin typeface="Cambria Math"/>
                            </a:rPr>
                            <m:t>)</m:t>
                          </m:r>
                        </m:oMath>
                      </m:oMathPara>
                    </a14:m>
                    <a:endParaRPr lang="zh-CN" altLang="en-US" sz="2400" b="1" dirty="0"/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58836" y="3449854"/>
                    <a:ext cx="3954720" cy="898964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矩形 8"/>
                  <p:cNvSpPr/>
                  <p:nvPr/>
                </p:nvSpPr>
                <p:spPr>
                  <a:xfrm>
                    <a:off x="-1191879" y="3544265"/>
                    <a:ext cx="3347865" cy="92980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zh-CN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>
                                  <a:latin typeface="Cambria Math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en-US" altLang="zh-CN" sz="2800" b="1" i="1">
                                  <a:latin typeface="Cambria Math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altLang="zh-CN" sz="2800" b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zh-CN" altLang="zh-CN" sz="28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800" b="1" i="1">
                                  <a:latin typeface="Cambria Math"/>
                                </a:rPr>
                                <m:t>𝐜</m:t>
                              </m:r>
                            </m:num>
                            <m:den>
                              <m:r>
                                <a:rPr lang="en-US" altLang="zh-CN" sz="2800" b="1" i="1">
                                  <a:latin typeface="Cambria Math"/>
                                </a:rPr>
                                <m:t>𝟐</m:t>
                              </m:r>
                              <m:r>
                                <a:rPr lang="en-US" altLang="zh-CN" sz="2800" b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𝐥</m:t>
                              </m:r>
                              <m:rad>
                                <m:radPr>
                                  <m:degHide m:val="on"/>
                                  <m:ctrlPr>
                                    <a:rPr lang="zh-CN" altLang="zh-CN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sz="2800" b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  <m:t>𝛆</m:t>
                                  </m:r>
                                  <m:r>
                                    <a:rPr lang="el-GR" altLang="zh-CN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</m:rad>
                            </m:den>
                          </m:f>
                        </m:oMath>
                      </m:oMathPara>
                    </a14:m>
                    <a:endParaRPr lang="zh-CN" altLang="en-US" sz="2400" b="1" dirty="0"/>
                  </a:p>
                </p:txBody>
              </p:sp>
            </mc:Choice>
            <mc:Fallback xmlns="">
              <p:sp>
                <p:nvSpPr>
                  <p:cNvPr id="9" name="矩形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191879" y="3544265"/>
                    <a:ext cx="3347865" cy="929806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右箭头 9"/>
              <p:cNvSpPr/>
              <p:nvPr/>
            </p:nvSpPr>
            <p:spPr>
              <a:xfrm>
                <a:off x="2019070" y="4044240"/>
                <a:ext cx="1080000" cy="204698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569855" y="3629609"/>
                <a:ext cx="19207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1</a:t>
                </a:r>
                <a:r>
                  <a:rPr lang="en-US" altLang="zh-CN" sz="2400" b="1" baseline="30000" dirty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st</a:t>
                </a:r>
                <a:r>
                  <a:rPr lang="en-US" altLang="zh-CN" sz="2400" b="1" dirty="0">
                    <a:latin typeface="Arial Unicode MS" pitchFamily="34" charset="-122"/>
                    <a:ea typeface="Arial Unicode MS" pitchFamily="34" charset="-122"/>
                    <a:cs typeface="Arial Unicode MS" pitchFamily="34" charset="-122"/>
                  </a:rPr>
                  <a:t> derivative</a:t>
                </a:r>
                <a:endParaRPr lang="zh-CN" altLang="en-US" sz="2400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内容占位符 2"/>
                <p:cNvSpPr txBox="1">
                  <a:spLocks/>
                </p:cNvSpPr>
                <p:nvPr/>
              </p:nvSpPr>
              <p:spPr>
                <a:xfrm>
                  <a:off x="5825341" y="6000802"/>
                  <a:ext cx="4831098" cy="658562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342900" indent="-3429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3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Arial Unicode MS" pitchFamily="34" charset="-122"/>
                              <a:cs typeface="Arial Unicode MS" pitchFamily="34" charset="-122"/>
                            </a:rPr>
                          </m:ctrlPr>
                        </m:fPr>
                        <m:num>
                          <m:r>
                            <a:rPr lang="en-US" altLang="zh-CN" sz="2200" b="1" i="1">
                              <a:solidFill>
                                <a:srgbClr val="FF0000"/>
                              </a:solidFill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</m:t>
                          </m:r>
                          <m:sSub>
                            <m:sSubPr>
                              <m:ctrlPr>
                                <a:rPr lang="en-US" altLang="zh-CN" sz="2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Arial Unicode MS" pitchFamily="34" charset="-122"/>
                                  <a:cs typeface="Arial Unicode MS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Arial Unicode MS" pitchFamily="34" charset="-122"/>
                                  <a:cs typeface="Arial Unicode MS" pitchFamily="34" charset="-122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en-US" altLang="zh-CN" sz="22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Arial Unicode MS" pitchFamily="34" charset="-122"/>
                                  <a:cs typeface="Arial Unicode MS" pitchFamily="34" charset="-122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Arial Unicode MS" pitchFamily="34" charset="-122"/>
                                  <a:cs typeface="Arial Unicode MS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2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Arial Unicode MS" pitchFamily="34" charset="-122"/>
                                  <a:cs typeface="Arial Unicode MS" pitchFamily="34" charset="-122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en-US" altLang="zh-CN" sz="2200" b="1" i="1">
                                  <a:solidFill>
                                    <a:srgbClr val="FF0000"/>
                                  </a:solidFill>
                                  <a:latin typeface="Cambria Math"/>
                                  <a:ea typeface="Arial Unicode MS" pitchFamily="34" charset="-122"/>
                                  <a:cs typeface="Arial Unicode MS" pitchFamily="34" charset="-122"/>
                                </a:rPr>
                                <m:t>𝟎</m:t>
                              </m:r>
                            </m:sub>
                          </m:sSub>
                          <m:r>
                            <a:rPr lang="en-US" altLang="zh-CN" sz="2200" b="1" i="1">
                              <a:solidFill>
                                <a:srgbClr val="FF0000"/>
                              </a:solidFill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𝐝𝐓</m:t>
                          </m:r>
                        </m:den>
                      </m:f>
                      <m:r>
                        <a:rPr lang="en-US" altLang="zh-CN" sz="2200" b="1">
                          <a:latin typeface="Cambria Math"/>
                          <a:ea typeface="Arial Unicode MS" pitchFamily="34" charset="-122"/>
                          <a:cs typeface="Arial Unicode MS" pitchFamily="34" charset="-122"/>
                        </a:rPr>
                        <m:t> </m:t>
                      </m:r>
                      <m:r>
                        <a:rPr lang="en-US" altLang="zh-CN" sz="2200" b="1" i="1" smtClean="0">
                          <a:latin typeface="Cambria Math" panose="02040503050406030204" pitchFamily="18" charset="0"/>
                          <a:ea typeface="Arial Unicode MS" pitchFamily="34" charset="-122"/>
                          <a:cs typeface="Arial Unicode MS" pitchFamily="34" charset="-122"/>
                        </a:rPr>
                        <m:t>                </m:t>
                      </m:r>
                      <m:f>
                        <m:f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Arial Unicode MS" pitchFamily="34" charset="-122"/>
                              <a:cs typeface="Arial Unicode MS" pitchFamily="34" charset="-122"/>
                            </a:rPr>
                          </m:ctrlPr>
                        </m:fPr>
                        <m:num>
                          <m:r>
                            <a:rPr lang="en-US" altLang="zh-CN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</m:t>
                          </m:r>
                          <m:r>
                            <a:rPr lang="zh-CN" altLang="en-US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𝛆</m:t>
                          </m:r>
                        </m:num>
                        <m:den>
                          <m:r>
                            <a:rPr lang="zh-CN" altLang="en-US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𝛆</m:t>
                          </m:r>
                          <m:r>
                            <a:rPr lang="en-US" altLang="zh-CN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𝐝𝐓</m:t>
                          </m:r>
                        </m:den>
                      </m:f>
                    </m:oMath>
                  </a14:m>
                  <a:r>
                    <a:rPr lang="en-US" altLang="zh-CN" sz="2200" b="1" baseline="-25000" dirty="0">
                      <a:latin typeface="Times New Roman" pitchFamily="18" charset="0"/>
                      <a:ea typeface="Arial Unicode MS" pitchFamily="34" charset="-122"/>
                      <a:cs typeface="Times New Roman" pitchFamily="18" charset="0"/>
                    </a:rPr>
                    <a:t> </a:t>
                  </a:r>
                  <a:r>
                    <a:rPr lang="en-US" altLang="zh-CN" sz="2200" b="1" dirty="0" smtClean="0">
                      <a:latin typeface="Times New Roman" pitchFamily="18" charset="0"/>
                      <a:ea typeface="Arial Unicode MS" pitchFamily="34" charset="-122"/>
                      <a:cs typeface="Times New Roman" pitchFamily="18" charset="0"/>
                    </a:rPr>
                    <a:t>    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Arial Unicode MS" pitchFamily="34" charset="-122"/>
                              <a:cs typeface="Arial Unicode MS" pitchFamily="34" charset="-122"/>
                            </a:rPr>
                          </m:ctrlPr>
                        </m:fPr>
                        <m:num>
                          <m:r>
                            <a:rPr lang="en-US" altLang="zh-CN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</m:t>
                          </m:r>
                          <m:r>
                            <a:rPr lang="zh-CN" altLang="en-US" sz="2200" b="1" i="1">
                              <a:latin typeface="Cambria Math" panose="02040503050406030204" pitchFamily="18" charset="0"/>
                              <a:ea typeface="Arial Unicode MS" pitchFamily="34" charset="-122"/>
                              <a:cs typeface="Arial Unicode MS" pitchFamily="34" charset="-122"/>
                            </a:rPr>
                            <m:t>𝝁</m:t>
                          </m:r>
                        </m:num>
                        <m:den>
                          <m:r>
                            <a:rPr lang="zh-CN" altLang="en-US" sz="2200" b="1" i="1">
                              <a:latin typeface="Cambria Math" panose="02040503050406030204" pitchFamily="18" charset="0"/>
                              <a:ea typeface="Arial Unicode MS" pitchFamily="34" charset="-122"/>
                              <a:cs typeface="Arial Unicode MS" pitchFamily="34" charset="-122"/>
                            </a:rPr>
                            <m:t>𝛍</m:t>
                          </m:r>
                          <m:r>
                            <a:rPr lang="en-US" altLang="zh-CN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𝐝𝐓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200" b="1" i="0" smtClean="0">
                          <a:latin typeface="Cambria Math" panose="02040503050406030204" pitchFamily="18" charset="0"/>
                          <a:ea typeface="Arial Unicode MS" pitchFamily="34" charset="-122"/>
                          <a:cs typeface="Arial Unicode MS" pitchFamily="34" charset="-122"/>
                        </a:rPr>
                        <m:t>     </m:t>
                      </m:r>
                      <m:f>
                        <m:f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Arial Unicode MS" pitchFamily="34" charset="-122"/>
                              <a:cs typeface="Arial Unicode MS" pitchFamily="34" charset="-122"/>
                            </a:rPr>
                          </m:ctrlPr>
                        </m:fPr>
                        <m:num>
                          <m:r>
                            <a:rPr lang="en-US" altLang="zh-CN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𝐝𝐥</m:t>
                          </m:r>
                        </m:num>
                        <m:den>
                          <m:r>
                            <a:rPr lang="en-US" altLang="zh-CN" sz="2200" b="1" i="1">
                              <a:latin typeface="Cambria Math"/>
                              <a:ea typeface="Arial Unicode MS" pitchFamily="34" charset="-122"/>
                              <a:cs typeface="Arial Unicode MS" pitchFamily="34" charset="-122"/>
                            </a:rPr>
                            <m:t>𝐥𝐝𝐓</m:t>
                          </m:r>
                        </m:den>
                      </m:f>
                    </m:oMath>
                  </a14:m>
                  <a:endParaRPr lang="en-US" altLang="zh-CN" sz="2200" b="1" baseline="-25000" dirty="0">
                    <a:latin typeface="Times New Roman" pitchFamily="18" charset="0"/>
                    <a:ea typeface="Arial Unicode MS" pitchFamily="34" charset="-122"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7" name="内容占位符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5341" y="6000802"/>
                  <a:ext cx="4831098" cy="65856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组合 13"/>
          <p:cNvGrpSpPr/>
          <p:nvPr/>
        </p:nvGrpSpPr>
        <p:grpSpPr>
          <a:xfrm>
            <a:off x="1327135" y="2456617"/>
            <a:ext cx="4943137" cy="1371377"/>
            <a:chOff x="2760378" y="4030037"/>
            <a:chExt cx="4439540" cy="834581"/>
          </a:xfrm>
        </p:grpSpPr>
        <p:grpSp>
          <p:nvGrpSpPr>
            <p:cNvPr id="17" name="组合 16"/>
            <p:cNvGrpSpPr/>
            <p:nvPr/>
          </p:nvGrpSpPr>
          <p:grpSpPr>
            <a:xfrm>
              <a:off x="2760378" y="4030037"/>
              <a:ext cx="1117679" cy="834581"/>
              <a:chOff x="3224416" y="3159665"/>
              <a:chExt cx="1117679" cy="834581"/>
            </a:xfrm>
          </p:grpSpPr>
          <p:sp>
            <p:nvSpPr>
              <p:cNvPr id="19" name="TextBox 2"/>
              <p:cNvSpPr txBox="1">
                <a:spLocks noChangeArrowheads="1"/>
              </p:cNvSpPr>
              <p:nvPr/>
            </p:nvSpPr>
            <p:spPr bwMode="auto">
              <a:xfrm>
                <a:off x="3224416" y="3261154"/>
                <a:ext cx="694220" cy="2809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dirty="0">
                    <a:solidFill>
                      <a:srgbClr val="FF0000"/>
                    </a:solidFill>
                    <a:latin typeface="Arial Unicode MS" pitchFamily="34" charset="-128"/>
                  </a:rPr>
                  <a:t>Q</a:t>
                </a:r>
                <a:r>
                  <a:rPr lang="en-US" altLang="en-US" sz="2400" b="1" dirty="0">
                    <a:latin typeface="Arial Unicode MS" pitchFamily="34" charset="-128"/>
                  </a:rPr>
                  <a:t> = </a:t>
                </a:r>
              </a:p>
            </p:txBody>
          </p:sp>
          <p:sp>
            <p:nvSpPr>
              <p:cNvPr id="20" name="TextBox 11"/>
              <p:cNvSpPr txBox="1">
                <a:spLocks noChangeArrowheads="1"/>
              </p:cNvSpPr>
              <p:nvPr/>
            </p:nvSpPr>
            <p:spPr bwMode="auto">
              <a:xfrm>
                <a:off x="3841455" y="3159665"/>
                <a:ext cx="478255" cy="834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dirty="0">
                    <a:latin typeface="Arial Unicode MS" pitchFamily="34" charset="-128"/>
                  </a:rPr>
                  <a:t>f</a:t>
                </a:r>
                <a:r>
                  <a:rPr lang="en-US" altLang="en-US" sz="2400" b="1" baseline="-25000" dirty="0">
                    <a:latin typeface="Arial Unicode MS" pitchFamily="34" charset="-128"/>
                  </a:rPr>
                  <a:t>0</a:t>
                </a:r>
                <a:endParaRPr lang="en-US" altLang="en-US" sz="2400" b="1" dirty="0">
                  <a:latin typeface="Arial Unicode MS" pitchFamily="34" charset="-128"/>
                </a:endParaRPr>
              </a:p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dirty="0" err="1">
                    <a:latin typeface="Symbol" pitchFamily="18" charset="2"/>
                  </a:rPr>
                  <a:t>D</a:t>
                </a:r>
                <a:r>
                  <a:rPr lang="en-US" altLang="en-US" sz="2400" b="1" dirty="0" err="1">
                    <a:latin typeface="Arial Unicode MS" pitchFamily="34" charset="-128"/>
                  </a:rPr>
                  <a:t>f</a:t>
                </a:r>
                <a:endParaRPr lang="en-US" altLang="en-US" sz="2400" b="1" dirty="0">
                  <a:latin typeface="Arial Unicode MS" pitchFamily="34" charset="-128"/>
                </a:endParaRPr>
              </a:p>
            </p:txBody>
          </p:sp>
          <p:cxnSp>
            <p:nvCxnSpPr>
              <p:cNvPr id="21" name="Straight Connector 4"/>
              <p:cNvCxnSpPr>
                <a:cxnSpLocks noChangeShapeType="1"/>
              </p:cNvCxnSpPr>
              <p:nvPr/>
            </p:nvCxnSpPr>
            <p:spPr bwMode="auto">
              <a:xfrm>
                <a:off x="3863840" y="3424377"/>
                <a:ext cx="478255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8" name="矩形 17"/>
            <p:cNvSpPr/>
            <p:nvPr/>
          </p:nvSpPr>
          <p:spPr>
            <a:xfrm>
              <a:off x="3938132" y="4108430"/>
              <a:ext cx="3261786" cy="463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400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=1/tan </a:t>
              </a:r>
              <a:r>
                <a:rPr lang="el-GR" altLang="en-US" sz="2400" b="1" dirty="0">
                  <a:latin typeface="+mj-lt"/>
                  <a:ea typeface="Arial Unicode MS" pitchFamily="34" charset="-122"/>
                  <a:cs typeface="Arial Unicode MS" pitchFamily="34" charset="-122"/>
                </a:rPr>
                <a:t>δ</a:t>
              </a:r>
              <a:r>
                <a:rPr lang="en-US" altLang="en-US" sz="2400" b="1" dirty="0">
                  <a:latin typeface="+mj-lt"/>
                  <a:ea typeface="Arial Unicode MS" pitchFamily="34" charset="-122"/>
                  <a:cs typeface="Arial Unicode MS" pitchFamily="34" charset="-122"/>
                </a:rPr>
                <a:t> (loss tangent)</a:t>
              </a:r>
              <a:r>
                <a:rPr lang="en-US" altLang="en-US" sz="2400" b="1" dirty="0"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 </a:t>
              </a:r>
              <a:endParaRPr lang="zh-CN" altLang="en-US" sz="2400" b="1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981201" y="4949453"/>
            <a:ext cx="45719" cy="457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l"/>
            <a:endParaRPr lang="en-US" sz="2200" dirty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4304" y="4157383"/>
            <a:ext cx="10553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Goal: </a:t>
            </a:r>
            <a:r>
              <a:rPr lang="en-US" altLang="zh-CN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Near-Zero</a:t>
            </a:r>
            <a:r>
              <a:rPr lang="en-US" altLang="zh-CN" sz="24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Temperature Coefficient of Resonant Frequency (</a:t>
            </a:r>
            <a:r>
              <a:rPr lang="el-GR" altLang="zh-CN" sz="2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τ</a:t>
            </a:r>
            <a:r>
              <a:rPr lang="en-US" altLang="zh-CN" sz="2400" b="1" u="sng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f</a:t>
            </a:r>
            <a:r>
              <a:rPr lang="en-US" altLang="zh-CN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98193" y="1209541"/>
            <a:ext cx="177208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sz="2200" dirty="0"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7979512" y="467035"/>
            <a:ext cx="3443362" cy="3675848"/>
            <a:chOff x="6012160" y="276372"/>
            <a:chExt cx="3443362" cy="3675848"/>
          </a:xfrm>
        </p:grpSpPr>
        <p:grpSp>
          <p:nvGrpSpPr>
            <p:cNvPr id="33" name="Group 32"/>
            <p:cNvGrpSpPr/>
            <p:nvPr/>
          </p:nvGrpSpPr>
          <p:grpSpPr>
            <a:xfrm>
              <a:off x="6012160" y="908720"/>
              <a:ext cx="2983041" cy="3043500"/>
              <a:chOff x="6012160" y="908720"/>
              <a:chExt cx="2983041" cy="3043500"/>
            </a:xfrm>
          </p:grpSpPr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12160" y="908720"/>
                <a:ext cx="2983041" cy="2520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>
              <a:xfrm>
                <a:off x="6084168" y="3429000"/>
                <a:ext cx="276141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http://www.sengpielaudio.com/calculator-bandwidth.htm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471555" y="276372"/>
              <a:ext cx="2983967" cy="91440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l"/>
              <a:r>
                <a:rPr lang="en-US" sz="2200" dirty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A resonant peak</a:t>
              </a:r>
            </a:p>
          </p:txBody>
        </p:sp>
      </p:grpSp>
      <p:sp>
        <p:nvSpPr>
          <p:cNvPr id="35" name="Rectangle 34"/>
          <p:cNvSpPr/>
          <p:nvPr/>
        </p:nvSpPr>
        <p:spPr>
          <a:xfrm>
            <a:off x="1332909" y="6285528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Transition-metal additives are added to “tune”</a:t>
            </a:r>
            <a:r>
              <a:rPr lang="en-US" altLang="zh-CN" sz="2400" b="1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</a:t>
            </a:r>
            <a:r>
              <a:rPr lang="el-GR" altLang="zh-CN" sz="2400" b="1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τ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f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993524" y="5315377"/>
            <a:ext cx="3241964" cy="296320"/>
            <a:chOff x="6159779" y="5218400"/>
            <a:chExt cx="3241964" cy="296320"/>
          </a:xfrm>
        </p:grpSpPr>
        <p:cxnSp>
          <p:nvCxnSpPr>
            <p:cNvPr id="23" name="Straight Arrow Connector 22"/>
            <p:cNvCxnSpPr/>
            <p:nvPr/>
          </p:nvCxnSpPr>
          <p:spPr>
            <a:xfrm flipV="1">
              <a:off x="7636809" y="5260897"/>
              <a:ext cx="0" cy="22513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V="1">
              <a:off x="8653597" y="5289587"/>
              <a:ext cx="0" cy="22513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9401743" y="5218400"/>
              <a:ext cx="0" cy="22513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6159779" y="5260897"/>
              <a:ext cx="0" cy="22513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727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-1187989" y="169274"/>
            <a:ext cx="93203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Perovskite Ba(Zn</a:t>
            </a:r>
            <a:r>
              <a:rPr lang="en-US" altLang="en-US" sz="32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1/3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en-US" altLang="en-US" sz="32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2/3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)O</a:t>
            </a:r>
            <a:r>
              <a:rPr lang="en-US" altLang="en-US" sz="32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(BZT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99315" y="1842433"/>
            <a:ext cx="11793370" cy="4937379"/>
            <a:chOff x="199315" y="1842433"/>
            <a:chExt cx="11793370" cy="4937379"/>
          </a:xfrm>
        </p:grpSpPr>
        <p:grpSp>
          <p:nvGrpSpPr>
            <p:cNvPr id="16" name="Group 2"/>
            <p:cNvGrpSpPr>
              <a:grpSpLocks/>
            </p:cNvGrpSpPr>
            <p:nvPr/>
          </p:nvGrpSpPr>
          <p:grpSpPr bwMode="auto">
            <a:xfrm>
              <a:off x="199315" y="1842433"/>
              <a:ext cx="11793370" cy="4937379"/>
              <a:chOff x="325214" y="4066309"/>
              <a:chExt cx="9143708" cy="12581842"/>
            </a:xfrm>
          </p:grpSpPr>
          <p:sp>
            <p:nvSpPr>
              <p:cNvPr id="17" name="Rectangle 2"/>
              <p:cNvSpPr>
                <a:spLocks noChangeArrowheads="1"/>
              </p:cNvSpPr>
              <p:nvPr/>
            </p:nvSpPr>
            <p:spPr bwMode="auto">
              <a:xfrm>
                <a:off x="325214" y="13295351"/>
                <a:ext cx="9143708" cy="3352800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/>
              <a:lstStyle>
                <a:lvl1pPr marL="119063" indent="-119063"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lnSpc>
                    <a:spcPct val="105000"/>
                  </a:lnSpc>
                  <a:spcBef>
                    <a:spcPct val="0"/>
                  </a:spcBef>
                </a:pPr>
                <a:r>
                  <a:rPr lang="en-US" altLang="zh-CN" sz="3600" i="1" dirty="0">
                    <a:ea typeface="SimSun" pitchFamily="2" charset="-122"/>
                    <a:cs typeface="Times New Roman" pitchFamily="18" charset="0"/>
                  </a:rPr>
                  <a:t> </a:t>
                </a:r>
                <a:r>
                  <a:rPr lang="en-US" altLang="zh-CN" dirty="0">
                    <a:ea typeface="SimSun" pitchFamily="2" charset="-122"/>
                    <a:cs typeface="Times New Roman" pitchFamily="18" charset="0"/>
                  </a:rPr>
                  <a:t>Compact devices: </a:t>
                </a:r>
                <a:r>
                  <a:rPr lang="en-US" altLang="zh-CN" dirty="0">
                    <a:latin typeface="Symbol" pitchFamily="18" charset="2"/>
                    <a:ea typeface="SimSun" pitchFamily="2" charset="-122"/>
                    <a:cs typeface="Times New Roman" pitchFamily="18" charset="0"/>
                  </a:rPr>
                  <a:t>l</a:t>
                </a:r>
                <a:r>
                  <a:rPr lang="en-US" altLang="zh-CN" dirty="0">
                    <a:ea typeface="SimSun" pitchFamily="2" charset="-122"/>
                    <a:cs typeface="Times New Roman" pitchFamily="18" charset="0"/>
                  </a:rPr>
                  <a:t> ∞ </a:t>
                </a:r>
                <a:r>
                  <a:rPr lang="en-US" altLang="zh-CN" dirty="0">
                    <a:latin typeface="Symbol" pitchFamily="18" charset="2"/>
                    <a:ea typeface="SimSun" pitchFamily="2" charset="-122"/>
                    <a:cs typeface="Times New Roman" pitchFamily="18" charset="0"/>
                  </a:rPr>
                  <a:t>e</a:t>
                </a:r>
                <a:r>
                  <a:rPr lang="en-US" altLang="zh-CN" baseline="40000" dirty="0">
                    <a:latin typeface="Symbol" pitchFamily="18" charset="2"/>
                    <a:ea typeface="SimSun" pitchFamily="2" charset="-122"/>
                    <a:cs typeface="Times New Roman" pitchFamily="18" charset="0"/>
                  </a:rPr>
                  <a:t>-</a:t>
                </a:r>
                <a:r>
                  <a:rPr lang="en-US" altLang="zh-CN" baseline="30000" dirty="0">
                    <a:ea typeface="SimSun" pitchFamily="2" charset="-122"/>
                    <a:cs typeface="Times New Roman" pitchFamily="18" charset="0"/>
                  </a:rPr>
                  <a:t>½</a:t>
                </a:r>
                <a:r>
                  <a:rPr lang="en-US" altLang="zh-CN" dirty="0">
                    <a:ea typeface="SimSun" pitchFamily="2" charset="-122"/>
                    <a:cs typeface="Times New Roman" pitchFamily="18" charset="0"/>
                  </a:rPr>
                  <a:t> at specific device </a:t>
                </a:r>
                <a:r>
                  <a:rPr lang="en-US" altLang="zh-CN" dirty="0" smtClean="0">
                    <a:ea typeface="SimSun" pitchFamily="2" charset="-122"/>
                    <a:cs typeface="Times New Roman" pitchFamily="18" charset="0"/>
                  </a:rPr>
                  <a:t>frequency, </a:t>
                </a:r>
                <a:r>
                  <a:rPr lang="en-US" dirty="0" smtClean="0"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 </a:t>
                </a:r>
                <a:r>
                  <a:rPr lang="en-US" dirty="0">
                    <a:latin typeface="Arial" panose="020B0604020202020204" pitchFamily="34" charset="0"/>
                    <a:ea typeface="Arial Unicode MS" pitchFamily="34" charset="-122"/>
                    <a:cs typeface="Arial" panose="020B0604020202020204" pitchFamily="34" charset="0"/>
                  </a:rPr>
                  <a:t>ε</a:t>
                </a:r>
                <a:r>
                  <a:rPr lang="en-US" dirty="0">
                    <a:ea typeface="Arial Unicode MS" pitchFamily="34" charset="-122"/>
                    <a:cs typeface="Times New Roman" panose="02020603050405020304" pitchFamily="18" charset="0"/>
                  </a:rPr>
                  <a:t>=30</a:t>
                </a:r>
                <a:endParaRPr lang="en-US" altLang="zh-CN" dirty="0">
                  <a:ea typeface="SimSun" pitchFamily="2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05000"/>
                  </a:lnSpc>
                  <a:spcBef>
                    <a:spcPct val="0"/>
                  </a:spcBef>
                </a:pPr>
                <a:r>
                  <a:rPr lang="en-US" altLang="zh-CN" i="1" dirty="0" smtClean="0">
                    <a:ea typeface="SimSun" pitchFamily="2" charset="-122"/>
                    <a:cs typeface="Times New Roman" pitchFamily="18" charset="0"/>
                  </a:rPr>
                  <a:t>  tan </a:t>
                </a:r>
                <a:r>
                  <a:rPr lang="en-US" altLang="zh-CN" i="1" dirty="0">
                    <a:latin typeface="Symbol" pitchFamily="18" charset="2"/>
                    <a:ea typeface="SimSun" pitchFamily="2" charset="-122"/>
                    <a:cs typeface="Times New Roman" pitchFamily="18" charset="0"/>
                  </a:rPr>
                  <a:t>d</a:t>
                </a:r>
                <a:r>
                  <a:rPr lang="en-US" altLang="zh-CN" i="1" dirty="0">
                    <a:ea typeface="SimSun" pitchFamily="2" charset="-122"/>
                    <a:cs typeface="Times New Roman" pitchFamily="18" charset="0"/>
                  </a:rPr>
                  <a:t>  = </a:t>
                </a:r>
                <a:r>
                  <a:rPr lang="en-US" altLang="zh-CN" i="1" baseline="30000" dirty="0">
                    <a:ea typeface="SimSun" pitchFamily="2" charset="-122"/>
                    <a:cs typeface="Times New Roman" pitchFamily="18" charset="0"/>
                  </a:rPr>
                  <a:t>1</a:t>
                </a:r>
                <a:r>
                  <a:rPr lang="en-US" altLang="zh-CN" i="1" dirty="0">
                    <a:ea typeface="SimSun" pitchFamily="2" charset="-122"/>
                    <a:cs typeface="Times New Roman" pitchFamily="18" charset="0"/>
                  </a:rPr>
                  <a:t>/</a:t>
                </a:r>
                <a:r>
                  <a:rPr lang="en-US" altLang="zh-CN" i="1" baseline="-25000" dirty="0">
                    <a:ea typeface="SimSun" pitchFamily="2" charset="-122"/>
                    <a:cs typeface="Times New Roman" pitchFamily="18" charset="0"/>
                  </a:rPr>
                  <a:t>Q</a:t>
                </a:r>
                <a:r>
                  <a:rPr lang="en-US" altLang="zh-CN" i="1" dirty="0">
                    <a:ea typeface="SimSun" pitchFamily="2" charset="-122"/>
                    <a:cs typeface="Times New Roman" pitchFamily="18" charset="0"/>
                  </a:rPr>
                  <a:t> = </a:t>
                </a:r>
                <a:r>
                  <a:rPr lang="en-US" altLang="zh-CN" i="1" dirty="0" smtClean="0">
                    <a:ea typeface="SimSun" pitchFamily="2" charset="-122"/>
                    <a:cs typeface="Times New Roman" pitchFamily="18" charset="0"/>
                  </a:rPr>
                  <a:t>~1.6 x 10</a:t>
                </a:r>
                <a:r>
                  <a:rPr lang="en-US" altLang="zh-CN" i="1" baseline="30000" dirty="0" smtClean="0">
                    <a:ea typeface="SimSun" pitchFamily="2" charset="-122"/>
                    <a:cs typeface="Times New Roman" pitchFamily="18" charset="0"/>
                  </a:rPr>
                  <a:t>-5</a:t>
                </a:r>
                <a:r>
                  <a:rPr lang="en-US" altLang="zh-CN" i="1" dirty="0" smtClean="0">
                    <a:ea typeface="SimSun" pitchFamily="2" charset="-122"/>
                    <a:cs typeface="Times New Roman" pitchFamily="18" charset="0"/>
                  </a:rPr>
                  <a:t> </a:t>
                </a:r>
                <a:r>
                  <a:rPr lang="en-US" altLang="zh-CN" i="1" dirty="0">
                    <a:ea typeface="SimSun" pitchFamily="2" charset="-122"/>
                    <a:cs typeface="Times New Roman" pitchFamily="18" charset="0"/>
                  </a:rPr>
                  <a:t>@ 2 </a:t>
                </a:r>
                <a:r>
                  <a:rPr lang="en-US" altLang="zh-CN" i="1" dirty="0" smtClean="0">
                    <a:ea typeface="SimSun" pitchFamily="2" charset="-122"/>
                    <a:cs typeface="Times New Roman" pitchFamily="18" charset="0"/>
                  </a:rPr>
                  <a:t>GHz</a:t>
                </a:r>
                <a:r>
                  <a:rPr lang="en-US" altLang="zh-CN" dirty="0" smtClean="0">
                    <a:ea typeface="SimSun" pitchFamily="2" charset="-122"/>
                    <a:cs typeface="Times New Roman" pitchFamily="18" charset="0"/>
                  </a:rPr>
                  <a:t>, </a:t>
                </a:r>
                <a:r>
                  <a:rPr lang="en-US" altLang="zh-CN" i="1" dirty="0" smtClean="0">
                    <a:ea typeface="SimSun" pitchFamily="2" charset="-122"/>
                    <a:cs typeface="Times New Roman" pitchFamily="18" charset="0"/>
                  </a:rPr>
                  <a:t>Q </a:t>
                </a:r>
                <a:r>
                  <a:rPr lang="en-US" altLang="zh-CN" i="1" dirty="0">
                    <a:ea typeface="SimSun" pitchFamily="2" charset="-122"/>
                    <a:cs typeface="Times New Roman" pitchFamily="18" charset="0"/>
                  </a:rPr>
                  <a:t>= </a:t>
                </a:r>
                <a:r>
                  <a:rPr lang="en-US" altLang="zh-CN" i="1" dirty="0" smtClean="0">
                    <a:ea typeface="SimSun" pitchFamily="2" charset="-122"/>
                    <a:cs typeface="Times New Roman" pitchFamily="18" charset="0"/>
                  </a:rPr>
                  <a:t>~60,000</a:t>
                </a:r>
                <a:endParaRPr lang="en-US" altLang="zh-CN" i="1" dirty="0">
                  <a:ea typeface="SimSun" pitchFamily="2" charset="-122"/>
                  <a:cs typeface="Times New Roman" pitchFamily="18" charset="0"/>
                </a:endParaRPr>
              </a:p>
            </p:txBody>
          </p:sp>
          <p:sp>
            <p:nvSpPr>
              <p:cNvPr id="18" name="Rectangle 1"/>
              <p:cNvSpPr>
                <a:spLocks noChangeArrowheads="1"/>
              </p:cNvSpPr>
              <p:nvPr/>
            </p:nvSpPr>
            <p:spPr bwMode="auto">
              <a:xfrm flipH="1">
                <a:off x="2759904" y="4066309"/>
                <a:ext cx="102847" cy="338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>
                  <a:solidFill>
                    <a:srgbClr val="FFFFFF"/>
                  </a:solidFill>
                  <a:latin typeface="Arial Unicode MS" pitchFamily="34" charset="-128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4122769" y="2035031"/>
              <a:ext cx="90610" cy="277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2380927" y="1129926"/>
            <a:ext cx="356157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altLang="en-US" sz="32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Zr</a:t>
            </a:r>
            <a:r>
              <a:rPr lang="en-US" altLang="en-US" sz="32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</a:t>
            </a:r>
            <a:r>
              <a:rPr lang="en-US" alt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O</a:t>
            </a:r>
            <a:r>
              <a:rPr lang="en-US" altLang="en-US" sz="3200" baseline="-25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3200" baseline="30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endParaRPr lang="en-US" altLang="en-US" sz="3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Brace 12"/>
          <p:cNvSpPr/>
          <p:nvPr/>
        </p:nvSpPr>
        <p:spPr>
          <a:xfrm rot="5400000">
            <a:off x="3794908" y="28083"/>
            <a:ext cx="404667" cy="185659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组合 14"/>
          <p:cNvGrpSpPr/>
          <p:nvPr/>
        </p:nvGrpSpPr>
        <p:grpSpPr>
          <a:xfrm>
            <a:off x="18389" y="1842433"/>
            <a:ext cx="7620000" cy="3792083"/>
            <a:chOff x="-1908720" y="1728696"/>
            <a:chExt cx="7664609" cy="3563899"/>
          </a:xfrm>
        </p:grpSpPr>
        <p:grpSp>
          <p:nvGrpSpPr>
            <p:cNvPr id="22" name="组合 13"/>
            <p:cNvGrpSpPr/>
            <p:nvPr/>
          </p:nvGrpSpPr>
          <p:grpSpPr>
            <a:xfrm>
              <a:off x="-1908720" y="1728696"/>
              <a:ext cx="7664609" cy="3563899"/>
              <a:chOff x="1907704" y="1728696"/>
              <a:chExt cx="7664609" cy="3563899"/>
            </a:xfrm>
          </p:grpSpPr>
          <p:pic>
            <p:nvPicPr>
              <p:cNvPr id="24" name="Picture 6" descr="C:\My Documents\perovskite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7704" y="2257295"/>
                <a:ext cx="3629025" cy="3035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 flipV="1">
                <a:off x="5367338" y="2230246"/>
                <a:ext cx="886289" cy="35089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b="1" dirty="0">
                  <a:solidFill>
                    <a:srgbClr val="FFFFFF"/>
                  </a:solidFill>
                  <a:latin typeface="Arial Unicode MS" pitchFamily="34" charset="-128"/>
                </a:endParaRPr>
              </a:p>
            </p:txBody>
          </p:sp>
          <p:sp>
            <p:nvSpPr>
              <p:cNvPr id="26" name="Line 8"/>
              <p:cNvSpPr>
                <a:spLocks noChangeShapeType="1"/>
              </p:cNvSpPr>
              <p:nvPr/>
            </p:nvSpPr>
            <p:spPr bwMode="auto">
              <a:xfrm flipV="1">
                <a:off x="3944937" y="2026937"/>
                <a:ext cx="524992" cy="4462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b="1" dirty="0">
                  <a:solidFill>
                    <a:srgbClr val="FFFFFF"/>
                  </a:solidFill>
                  <a:latin typeface="Arial Unicode MS" pitchFamily="34" charset="-128"/>
                </a:endParaRPr>
              </a:p>
            </p:txBody>
          </p:sp>
          <p:sp>
            <p:nvSpPr>
              <p:cNvPr id="27" name="Text Box 10"/>
              <p:cNvSpPr txBox="1">
                <a:spLocks noChangeArrowheads="1"/>
              </p:cNvSpPr>
              <p:nvPr/>
            </p:nvSpPr>
            <p:spPr bwMode="auto">
              <a:xfrm>
                <a:off x="5049769" y="2931464"/>
                <a:ext cx="4522544" cy="11281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 smtClean="0">
                    <a:solidFill>
                      <a:srgbClr val="000000"/>
                    </a:solidFill>
                  </a:rPr>
                  <a:t> one Zn</a:t>
                </a:r>
                <a:r>
                  <a:rPr lang="en-US" altLang="en-US" sz="2400" baseline="30000" dirty="0" smtClean="0">
                    <a:solidFill>
                      <a:srgbClr val="000000"/>
                    </a:solidFill>
                  </a:rPr>
                  <a:t>2</a:t>
                </a:r>
                <a:r>
                  <a:rPr lang="en-US" altLang="en-US" sz="2400" baseline="30000" dirty="0">
                    <a:solidFill>
                      <a:srgbClr val="000000"/>
                    </a:solidFill>
                  </a:rPr>
                  <a:t>+</a:t>
                </a:r>
                <a:r>
                  <a:rPr lang="en-US" altLang="en-US" sz="2400" dirty="0">
                    <a:solidFill>
                      <a:srgbClr val="000000"/>
                    </a:solidFill>
                  </a:rPr>
                  <a:t> and </a:t>
                </a:r>
                <a:r>
                  <a:rPr lang="en-US" altLang="en-US" sz="2400" dirty="0" smtClean="0">
                    <a:solidFill>
                      <a:srgbClr val="000000"/>
                    </a:solidFill>
                  </a:rPr>
                  <a:t>two Ta</a:t>
                </a:r>
                <a:r>
                  <a:rPr lang="en-US" altLang="en-US" sz="2400" baseline="30000" dirty="0" smtClean="0">
                    <a:solidFill>
                      <a:srgbClr val="000000"/>
                    </a:solidFill>
                  </a:rPr>
                  <a:t>5+ </a:t>
                </a:r>
                <a:r>
                  <a:rPr lang="en-US" altLang="en-US" sz="2400" dirty="0" smtClean="0">
                    <a:solidFill>
                      <a:srgbClr val="000000"/>
                    </a:solidFill>
                  </a:rPr>
                  <a:t>results in average valence of </a:t>
                </a:r>
              </a:p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u="sng" baseline="30000" dirty="0" smtClean="0">
                    <a:solidFill>
                      <a:srgbClr val="000000"/>
                    </a:solidFill>
                  </a:rPr>
                  <a:t>(1 x 2) + (2 x 5)</a:t>
                </a:r>
                <a:r>
                  <a:rPr lang="en-US" altLang="en-US" sz="2400" u="sng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en-US" sz="2400" dirty="0" smtClean="0">
                    <a:solidFill>
                      <a:srgbClr val="000000"/>
                    </a:solidFill>
                  </a:rPr>
                  <a:t>= 4</a:t>
                </a:r>
                <a:endParaRPr lang="en-US" alt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Text Box 11"/>
              <p:cNvSpPr txBox="1">
                <a:spLocks noChangeArrowheads="1"/>
              </p:cNvSpPr>
              <p:nvPr/>
            </p:nvSpPr>
            <p:spPr bwMode="auto">
              <a:xfrm>
                <a:off x="6217466" y="2019084"/>
                <a:ext cx="737246" cy="4085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>
                    <a:solidFill>
                      <a:srgbClr val="000000"/>
                    </a:solidFill>
                  </a:rPr>
                  <a:t>Ba</a:t>
                </a:r>
                <a:r>
                  <a:rPr lang="en-US" altLang="en-US" sz="2400" baseline="30000" dirty="0">
                    <a:solidFill>
                      <a:srgbClr val="000000"/>
                    </a:solidFill>
                  </a:rPr>
                  <a:t>2+</a:t>
                </a:r>
                <a:endParaRPr lang="en-US" alt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Text Box 12"/>
              <p:cNvSpPr txBox="1">
                <a:spLocks noChangeArrowheads="1"/>
              </p:cNvSpPr>
              <p:nvPr/>
            </p:nvSpPr>
            <p:spPr bwMode="auto">
              <a:xfrm>
                <a:off x="4358789" y="1728696"/>
                <a:ext cx="561923" cy="4085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2400" dirty="0">
                    <a:solidFill>
                      <a:srgbClr val="000000"/>
                    </a:solidFill>
                  </a:rPr>
                  <a:t>O</a:t>
                </a:r>
                <a:r>
                  <a:rPr lang="en-US" altLang="en-US" sz="2400" baseline="30000" dirty="0">
                    <a:solidFill>
                      <a:srgbClr val="000000"/>
                    </a:solidFill>
                  </a:rPr>
                  <a:t>2-</a:t>
                </a:r>
                <a:endParaRPr lang="en-US" altLang="en-US" sz="24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V="1">
              <a:off x="295483" y="3289036"/>
              <a:ext cx="1660525" cy="3238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 b="1" dirty="0">
                <a:solidFill>
                  <a:srgbClr val="FFFFFF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30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4169391" y="4259428"/>
            <a:ext cx="2133600" cy="365125"/>
          </a:xfrm>
        </p:spPr>
        <p:txBody>
          <a:bodyPr/>
          <a:lstStyle/>
          <a:p>
            <a:pPr algn="ctr"/>
            <a:r>
              <a:rPr lang="en-US" altLang="en-US" sz="2400" b="1" baseline="30000" dirty="0" smtClean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zh-CN" altLang="en-US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74122" y="92329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+2           +5</a:t>
            </a:r>
            <a:endParaRPr lang="en-US" b="1" dirty="0"/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4471474" y="659621"/>
            <a:ext cx="8460995" cy="181652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39725" indent="-339725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9pPr>
          </a:lstStyle>
          <a:p>
            <a:pPr marL="0" indent="0" algn="ctr" eaLnBrk="1" hangingPunct="1">
              <a:lnSpc>
                <a:spcPct val="105000"/>
              </a:lnSpc>
            </a:pPr>
            <a:r>
              <a:rPr lang="en-US" altLang="en-US" sz="36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i="1" dirty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36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of ~30</a:t>
            </a:r>
            <a:endParaRPr lang="en-US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05000"/>
              </a:lnSpc>
            </a:pP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tan </a:t>
            </a:r>
            <a:r>
              <a:rPr lang="en-US" altLang="en-US" sz="2800" i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 = </a:t>
            </a:r>
            <a:r>
              <a:rPr lang="en-US" altLang="en-US" sz="3600" i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en-US" sz="36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/</a:t>
            </a:r>
            <a:r>
              <a:rPr lang="en-US" altLang="en-US" sz="3600" i="1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Q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= ~2x10</a:t>
            </a:r>
            <a:r>
              <a:rPr lang="en-US" altLang="en-US" sz="2800" i="1" baseline="30000" dirty="0">
                <a:solidFill>
                  <a:srgbClr val="FF0000"/>
                </a:solidFill>
                <a:latin typeface="Times New Roman" panose="02020603050405020304" pitchFamily="18" charset="0"/>
              </a:rPr>
              <a:t>-5</a:t>
            </a:r>
            <a:r>
              <a:rPr lang="en-US" altLang="en-US" sz="28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@ 2 GHz</a:t>
            </a: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en-US" altLang="en-US" sz="500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05000"/>
              </a:lnSpc>
            </a:pPr>
            <a:endParaRPr lang="en-US" altLang="en-US" sz="700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algn="ctr" eaLnBrk="1" hangingPunct="1">
              <a:lnSpc>
                <a:spcPct val="105000"/>
              </a:lnSpc>
            </a:pPr>
            <a:r>
              <a:rPr lang="en-US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en-US" sz="20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Devices w/ </a:t>
            </a:r>
            <a:r>
              <a:rPr lang="en-US" altLang="en-US" sz="2000" i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Q = ~55,000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(i.e. low-loss &amp; sharp bandwidth)</a:t>
            </a:r>
          </a:p>
          <a:p>
            <a:pPr marL="0" indent="0" algn="ctr" eaLnBrk="1" hangingPunct="1">
              <a:lnSpc>
                <a:spcPct val="105000"/>
              </a:lnSpc>
            </a:pP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    </a:t>
            </a:r>
            <a:r>
              <a:rPr lang="en-US" altLang="en-US" sz="2000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Compact devices</a:t>
            </a:r>
            <a:r>
              <a:rPr lang="en-US" altLang="en-US" sz="2000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  <a:r>
              <a:rPr lang="en-US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(</a:t>
            </a:r>
            <a:r>
              <a:rPr lang="en-US" altLang="en-US" sz="2000" baseline="30000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en-US" sz="2000" dirty="0">
                <a:solidFill>
                  <a:srgbClr val="FF0000"/>
                </a:solidFill>
                <a:latin typeface="Symbol" panose="05050102010706020507" pitchFamily="18" charset="2"/>
              </a:rPr>
              <a:t>/</a:t>
            </a:r>
            <a:r>
              <a:rPr lang="en-US" altLang="en-US" sz="2000" baseline="-25000" dirty="0">
                <a:solidFill>
                  <a:srgbClr val="FF0000"/>
                </a:solidFill>
                <a:latin typeface="Symbol" panose="05050102010706020507" pitchFamily="18" charset="2"/>
              </a:rPr>
              <a:t>2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=</a:t>
            </a:r>
            <a:r>
              <a:rPr lang="en-US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cm, rather than </a:t>
            </a:r>
            <a:r>
              <a:rPr lang="en-US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cm with </a:t>
            </a:r>
            <a:r>
              <a:rPr lang="en-US" altLang="en-US" sz="2000" dirty="0">
                <a:solidFill>
                  <a:srgbClr val="FF0000"/>
                </a:solidFill>
                <a:latin typeface="Symbol" panose="05050102010706020507" pitchFamily="18" charset="2"/>
              </a:rPr>
              <a:t>e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= </a:t>
            </a:r>
            <a:r>
              <a:rPr lang="en-US" altLang="en-US" sz="20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7.5)</a:t>
            </a:r>
            <a:endParaRPr lang="en-US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2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13"/>
          <p:cNvSpPr txBox="1">
            <a:spLocks noChangeArrowheads="1"/>
          </p:cNvSpPr>
          <p:nvPr/>
        </p:nvSpPr>
        <p:spPr bwMode="auto">
          <a:xfrm>
            <a:off x="3642043" y="82910"/>
            <a:ext cx="454643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u="sng" dirty="0" smtClean="0">
                <a:solidFill>
                  <a:srgbClr val="002060"/>
                </a:solidFill>
              </a:rPr>
              <a:t>Ba(Zn</a:t>
            </a:r>
            <a:r>
              <a:rPr lang="en-US" altLang="en-US" sz="2400" u="sng" baseline="-25000" dirty="0" smtClean="0">
                <a:solidFill>
                  <a:srgbClr val="002060"/>
                </a:solidFill>
              </a:rPr>
              <a:t>1/3</a:t>
            </a:r>
            <a:r>
              <a:rPr lang="en-US" altLang="en-US" sz="2400" u="sng" dirty="0" smtClean="0">
                <a:solidFill>
                  <a:srgbClr val="002060"/>
                </a:solidFill>
              </a:rPr>
              <a:t>Ta</a:t>
            </a:r>
            <a:r>
              <a:rPr lang="en-US" altLang="en-US" sz="2400" u="sng" baseline="-25000" dirty="0" smtClean="0">
                <a:solidFill>
                  <a:srgbClr val="002060"/>
                </a:solidFill>
              </a:rPr>
              <a:t>2/3</a:t>
            </a:r>
            <a:r>
              <a:rPr lang="en-US" altLang="en-US" sz="2400" u="sng" dirty="0" smtClean="0">
                <a:solidFill>
                  <a:srgbClr val="002060"/>
                </a:solidFill>
              </a:rPr>
              <a:t>)O</a:t>
            </a:r>
            <a:r>
              <a:rPr lang="en-US" altLang="en-US" sz="2400" u="sng" baseline="-25000" dirty="0" smtClean="0">
                <a:solidFill>
                  <a:srgbClr val="002060"/>
                </a:solidFill>
              </a:rPr>
              <a:t>3</a:t>
            </a:r>
            <a:r>
              <a:rPr lang="en-US" altLang="en-US" sz="2400" u="sng" dirty="0" smtClean="0">
                <a:solidFill>
                  <a:srgbClr val="002060"/>
                </a:solidFill>
              </a:rPr>
              <a:t> band structure </a:t>
            </a:r>
            <a:endParaRPr lang="en-US" altLang="en-US" sz="2400" u="sng" dirty="0">
              <a:solidFill>
                <a:srgbClr val="002060"/>
              </a:solidFill>
            </a:endParaRPr>
          </a:p>
        </p:txBody>
      </p:sp>
      <p:sp>
        <p:nvSpPr>
          <p:cNvPr id="46" name="Text Box 2"/>
          <p:cNvSpPr txBox="1">
            <a:spLocks noChangeArrowheads="1"/>
          </p:cNvSpPr>
          <p:nvPr/>
        </p:nvSpPr>
        <p:spPr bwMode="auto">
          <a:xfrm>
            <a:off x="-187037" y="598456"/>
            <a:ext cx="12566073" cy="225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CFEB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86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6858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803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4511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09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5560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01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47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92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r>
              <a:rPr lang="en-US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Band Structure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shows </a:t>
            </a:r>
            <a:r>
              <a:rPr lang="en-US" sz="2200" b="1" i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d-electron “covalent” bonding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- rigid &amp; </a:t>
            </a:r>
            <a:r>
              <a:rPr lang="en-US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directional</a:t>
            </a:r>
          </a:p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endParaRPr lang="en-US" sz="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r>
              <a:rPr lang="en-US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This arises from charge transfer from </a:t>
            </a:r>
          </a:p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r>
              <a:rPr lang="en-US" sz="2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emptying out Ta-5d (lower conduction band) to filled Zn-3d (upper valence band) levels </a:t>
            </a:r>
          </a:p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endParaRPr lang="en-US" sz="8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r>
              <a:rPr lang="en-US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angularly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rigid bonds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Mathematica1Mono"/>
              </a:rPr>
              <a:t> </a:t>
            </a:r>
            <a:r>
              <a:rPr 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  <a:sym typeface="Mathematica1Mono"/>
              </a:rPr>
              <a:t>→</a:t>
            </a:r>
            <a:r>
              <a:rPr lang="en-US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Mathematica1Mono"/>
              </a:rPr>
              <a:t>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↓ </a:t>
            </a:r>
            <a:r>
              <a:rPr lang="en-US" sz="2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anharmonicity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 phonon 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  <a:sym typeface="Mathematica1Mono"/>
              </a:rPr>
              <a:t>→</a:t>
            </a:r>
            <a:r>
              <a:rPr lang="en-US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Mathematica1Mono"/>
              </a:rPr>
              <a:t>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↓ 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sym typeface="Mathematica1Mono"/>
              </a:rPr>
              <a:t>microwave loss</a:t>
            </a:r>
            <a:r>
              <a:rPr lang="en-US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</a:t>
            </a:r>
          </a:p>
          <a:p>
            <a:pPr marL="0" indent="0" algn="ctr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70000"/>
              <a:defRPr/>
            </a:pP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2540382"/>
            <a:ext cx="9762939" cy="4097952"/>
            <a:chOff x="0" y="2499083"/>
            <a:chExt cx="9762939" cy="3777169"/>
          </a:xfrm>
        </p:grpSpPr>
        <p:grpSp>
          <p:nvGrpSpPr>
            <p:cNvPr id="38" name="Group 2"/>
            <p:cNvGrpSpPr>
              <a:grpSpLocks/>
            </p:cNvGrpSpPr>
            <p:nvPr/>
          </p:nvGrpSpPr>
          <p:grpSpPr bwMode="auto">
            <a:xfrm>
              <a:off x="6948230" y="2499083"/>
              <a:ext cx="2814709" cy="3777169"/>
              <a:chOff x="-1315188" y="140944"/>
              <a:chExt cx="4165600" cy="5568950"/>
            </a:xfrm>
          </p:grpSpPr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15188" y="140944"/>
                <a:ext cx="4165600" cy="55689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41" name="TextBox 8"/>
              <p:cNvSpPr txBox="1">
                <a:spLocks noChangeArrowheads="1"/>
              </p:cNvSpPr>
              <p:nvPr/>
            </p:nvSpPr>
            <p:spPr bwMode="auto">
              <a:xfrm>
                <a:off x="-437601" y="2650529"/>
                <a:ext cx="804702" cy="627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u="sng" dirty="0">
                    <a:solidFill>
                      <a:srgbClr val="FF0000"/>
                    </a:solidFill>
                    <a:latin typeface="Arial Unicode MS" pitchFamily="34" charset="-128"/>
                  </a:rPr>
                  <a:t>Zn</a:t>
                </a:r>
              </a:p>
            </p:txBody>
          </p:sp>
          <p:sp>
            <p:nvSpPr>
              <p:cNvPr id="42" name="TextBox 9"/>
              <p:cNvSpPr txBox="1">
                <a:spLocks noChangeArrowheads="1"/>
              </p:cNvSpPr>
              <p:nvPr/>
            </p:nvSpPr>
            <p:spPr bwMode="auto">
              <a:xfrm>
                <a:off x="90680" y="1911680"/>
                <a:ext cx="626775" cy="627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u="sng" dirty="0">
                    <a:solidFill>
                      <a:srgbClr val="FF0000"/>
                    </a:solidFill>
                    <a:latin typeface="Arial Unicode MS" pitchFamily="34" charset="-128"/>
                  </a:rPr>
                  <a:t>O</a:t>
                </a:r>
              </a:p>
            </p:txBody>
          </p:sp>
          <p:sp>
            <p:nvSpPr>
              <p:cNvPr id="43" name="TextBox 10"/>
              <p:cNvSpPr txBox="1">
                <a:spLocks noChangeArrowheads="1"/>
              </p:cNvSpPr>
              <p:nvPr/>
            </p:nvSpPr>
            <p:spPr bwMode="auto">
              <a:xfrm>
                <a:off x="796962" y="2575615"/>
                <a:ext cx="626775" cy="627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u="sng" dirty="0">
                    <a:solidFill>
                      <a:srgbClr val="FF0000"/>
                    </a:solidFill>
                    <a:latin typeface="Arial Unicode MS" pitchFamily="34" charset="-128"/>
                  </a:rPr>
                  <a:t>O</a:t>
                </a:r>
              </a:p>
            </p:txBody>
          </p:sp>
          <p:sp>
            <p:nvSpPr>
              <p:cNvPr id="44" name="TextBox 11"/>
              <p:cNvSpPr txBox="1">
                <a:spLocks noChangeArrowheads="1"/>
              </p:cNvSpPr>
              <p:nvPr/>
            </p:nvSpPr>
            <p:spPr bwMode="auto">
              <a:xfrm>
                <a:off x="796571" y="1255740"/>
                <a:ext cx="830797" cy="6273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u="sng" dirty="0">
                    <a:solidFill>
                      <a:srgbClr val="FF0000"/>
                    </a:solidFill>
                    <a:latin typeface="Arial Unicode MS" pitchFamily="34" charset="-128"/>
                  </a:rPr>
                  <a:t>Ba</a:t>
                </a:r>
              </a:p>
            </p:txBody>
          </p:sp>
        </p:grpSp>
        <p:sp>
          <p:nvSpPr>
            <p:cNvPr id="16386" name="Text Box 4"/>
            <p:cNvSpPr txBox="1">
              <a:spLocks noChangeArrowheads="1"/>
            </p:cNvSpPr>
            <p:nvPr/>
          </p:nvSpPr>
          <p:spPr bwMode="auto">
            <a:xfrm>
              <a:off x="3966018" y="3483347"/>
              <a:ext cx="184731" cy="391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en-US" sz="2400" u="sng">
                <a:solidFill>
                  <a:srgbClr val="002060"/>
                </a:solidFill>
                <a:latin typeface="Times New Roman" pitchFamily="18" charset="0"/>
              </a:endParaRPr>
            </a:p>
          </p:txBody>
        </p:sp>
        <p:sp>
          <p:nvSpPr>
            <p:cNvPr id="23" name="TextBox 1"/>
            <p:cNvSpPr txBox="1">
              <a:spLocks noChangeArrowheads="1"/>
            </p:cNvSpPr>
            <p:nvPr/>
          </p:nvSpPr>
          <p:spPr bwMode="auto">
            <a:xfrm>
              <a:off x="0" y="4039778"/>
              <a:ext cx="1693287" cy="312052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i="1" u="sng" dirty="0" smtClean="0">
                  <a:solidFill>
                    <a:schemeClr val="tx1"/>
                  </a:solidFill>
                </a:rPr>
                <a:t>Empty Ta (d) </a:t>
              </a:r>
            </a:p>
          </p:txBody>
        </p:sp>
        <p:sp>
          <p:nvSpPr>
            <p:cNvPr id="24" name="TextBox 1"/>
            <p:cNvSpPr txBox="1">
              <a:spLocks noChangeArrowheads="1"/>
            </p:cNvSpPr>
            <p:nvPr/>
          </p:nvSpPr>
          <p:spPr bwMode="auto">
            <a:xfrm>
              <a:off x="11122" y="4536495"/>
              <a:ext cx="1693287" cy="312052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i="1" u="sng" dirty="0" smtClean="0">
                  <a:solidFill>
                    <a:schemeClr val="tx1"/>
                  </a:solidFill>
                </a:rPr>
                <a:t>Full Zn (d</a:t>
              </a:r>
              <a:r>
                <a:rPr lang="en-US" altLang="en-US" i="1" u="sng" dirty="0">
                  <a:solidFill>
                    <a:schemeClr val="tx1"/>
                  </a:solidFill>
                </a:rPr>
                <a:t>)   </a:t>
              </a:r>
            </a:p>
          </p:txBody>
        </p:sp>
      </p:grpSp>
      <p:graphicFrame>
        <p:nvGraphicFramePr>
          <p:cNvPr id="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806160"/>
              </p:ext>
            </p:extLst>
          </p:nvPr>
        </p:nvGraphicFramePr>
        <p:xfrm>
          <a:off x="1873539" y="2507673"/>
          <a:ext cx="3690260" cy="4283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3" name="Image" r:id="rId4" imgW="19723810" imgH="18971429" progId="Photoshop.Image.3">
                  <p:embed/>
                </p:oleObj>
              </mc:Choice>
              <mc:Fallback>
                <p:oleObj name="Image" r:id="rId4" imgW="19723810" imgH="18971429" progId="Photoshop.Image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133" b="-3394"/>
                      <a:stretch>
                        <a:fillRect/>
                      </a:stretch>
                    </p:blipFill>
                    <p:spPr bwMode="auto">
                      <a:xfrm>
                        <a:off x="1873539" y="2507673"/>
                        <a:ext cx="3690260" cy="42838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Line 16"/>
          <p:cNvSpPr>
            <a:spLocks noChangeShapeType="1"/>
          </p:cNvSpPr>
          <p:nvPr/>
        </p:nvSpPr>
        <p:spPr bwMode="auto">
          <a:xfrm flipV="1">
            <a:off x="2219082" y="4525977"/>
            <a:ext cx="2879997" cy="23906"/>
          </a:xfrm>
          <a:prstGeom prst="line">
            <a:avLst/>
          </a:prstGeom>
          <a:noFill/>
          <a:ln w="19050">
            <a:solidFill>
              <a:srgbClr val="FF0066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b="1" u="sng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242420" y="4570913"/>
            <a:ext cx="2752619" cy="1621497"/>
          </a:xfrm>
          <a:prstGeom prst="rect">
            <a:avLst/>
          </a:pr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99079" y="2761687"/>
            <a:ext cx="464720" cy="3506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24" idx="3"/>
          </p:cNvCxnSpPr>
          <p:nvPr/>
        </p:nvCxnSpPr>
        <p:spPr>
          <a:xfrm flipV="1">
            <a:off x="1704409" y="4570913"/>
            <a:ext cx="514673" cy="3491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660618" y="4305055"/>
            <a:ext cx="608065" cy="507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83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2" descr="Sibo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12" b="31340"/>
          <a:stretch>
            <a:fillRect/>
          </a:stretch>
        </p:blipFill>
        <p:spPr bwMode="auto">
          <a:xfrm>
            <a:off x="6971006" y="1449388"/>
            <a:ext cx="4038600" cy="327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3" descr="PE0183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462" y="1002506"/>
            <a:ext cx="91598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44"/>
          <p:cNvSpPr txBox="1">
            <a:spLocks noChangeArrowheads="1"/>
          </p:cNvSpPr>
          <p:nvPr/>
        </p:nvSpPr>
        <p:spPr bwMode="auto">
          <a:xfrm>
            <a:off x="6764902" y="105229"/>
            <a:ext cx="40894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333CC"/>
                </a:solidFill>
              </a:rPr>
              <a:t>Directional covalent bonds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333CC"/>
                </a:solidFill>
              </a:rPr>
              <a:t>strong like covalent diamond</a:t>
            </a:r>
          </a:p>
        </p:txBody>
      </p:sp>
      <p:sp>
        <p:nvSpPr>
          <p:cNvPr id="18439" name="Text Box 45"/>
          <p:cNvSpPr txBox="1">
            <a:spLocks noChangeArrowheads="1"/>
          </p:cNvSpPr>
          <p:nvPr/>
        </p:nvSpPr>
        <p:spPr bwMode="auto">
          <a:xfrm>
            <a:off x="1387712" y="165554"/>
            <a:ext cx="398938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333CC"/>
                </a:solidFill>
              </a:rPr>
              <a:t>Non-directional ionic bonds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3333CC"/>
                </a:solidFill>
              </a:rPr>
              <a:t>weak like ionic </a:t>
            </a:r>
            <a:r>
              <a:rPr lang="en-US" altLang="en-US" sz="2400" dirty="0" err="1">
                <a:solidFill>
                  <a:srgbClr val="3333CC"/>
                </a:solidFill>
              </a:rPr>
              <a:t>NaCl</a:t>
            </a:r>
            <a:endParaRPr lang="en-US" altLang="en-US" sz="2400" dirty="0">
              <a:solidFill>
                <a:srgbClr val="3333CC"/>
              </a:solidFill>
            </a:endParaRPr>
          </a:p>
        </p:txBody>
      </p:sp>
      <p:pic>
        <p:nvPicPr>
          <p:cNvPr id="18440" name="Picture 46" descr="PE0183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31" y="1590568"/>
            <a:ext cx="915987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Box 1"/>
          <p:cNvSpPr txBox="1">
            <a:spLocks noChangeArrowheads="1"/>
          </p:cNvSpPr>
          <p:nvPr/>
        </p:nvSpPr>
        <p:spPr bwMode="auto">
          <a:xfrm>
            <a:off x="972868" y="4510554"/>
            <a:ext cx="45801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Low melt temperatures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Weak angular rigidity,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      with soft phonon modes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High microwave loss</a:t>
            </a:r>
          </a:p>
        </p:txBody>
      </p:sp>
      <p:sp>
        <p:nvSpPr>
          <p:cNvPr id="18442" name="TextBox 45"/>
          <p:cNvSpPr txBox="1">
            <a:spLocks noChangeArrowheads="1"/>
          </p:cNvSpPr>
          <p:nvPr/>
        </p:nvSpPr>
        <p:spPr bwMode="auto">
          <a:xfrm>
            <a:off x="7260041" y="4781551"/>
            <a:ext cx="4583306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High melt temperatures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Strong angular rigidity,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     with rigid phonon modes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</a:rPr>
              <a:t>Low microwave loss</a:t>
            </a:r>
          </a:p>
        </p:txBody>
      </p:sp>
      <p:grpSp>
        <p:nvGrpSpPr>
          <p:cNvPr id="2" name="Group 1"/>
          <p:cNvGrpSpPr/>
          <p:nvPr/>
        </p:nvGrpSpPr>
        <p:grpSpPr>
          <a:xfrm rot="10800000">
            <a:off x="94763" y="2255116"/>
            <a:ext cx="5945817" cy="1848279"/>
            <a:chOff x="33807" y="2509420"/>
            <a:chExt cx="5945817" cy="1848279"/>
          </a:xfrm>
        </p:grpSpPr>
        <p:grpSp>
          <p:nvGrpSpPr>
            <p:cNvPr id="18435" name="Group 38"/>
            <p:cNvGrpSpPr>
              <a:grpSpLocks/>
            </p:cNvGrpSpPr>
            <p:nvPr/>
          </p:nvGrpSpPr>
          <p:grpSpPr bwMode="auto">
            <a:xfrm>
              <a:off x="33807" y="2615254"/>
              <a:ext cx="996621" cy="1742445"/>
              <a:chOff x="307" y="508"/>
              <a:chExt cx="406" cy="1072"/>
            </a:xfrm>
          </p:grpSpPr>
          <p:grpSp>
            <p:nvGrpSpPr>
              <p:cNvPr id="18444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18474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18477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18469" name="Oval 17" descr="Bouquet"/>
              <p:cNvSpPr>
                <a:spLocks noChangeArrowheads="1"/>
              </p:cNvSpPr>
              <p:nvPr/>
            </p:nvSpPr>
            <p:spPr bwMode="auto">
              <a:xfrm>
                <a:off x="411" y="508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18461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18447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18450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18453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48" name="Group 38"/>
            <p:cNvGrpSpPr>
              <a:grpSpLocks/>
            </p:cNvGrpSpPr>
            <p:nvPr/>
          </p:nvGrpSpPr>
          <p:grpSpPr bwMode="auto">
            <a:xfrm>
              <a:off x="766885" y="2587622"/>
              <a:ext cx="996621" cy="1750572"/>
              <a:chOff x="307" y="762"/>
              <a:chExt cx="406" cy="1077"/>
            </a:xfrm>
          </p:grpSpPr>
          <p:grpSp>
            <p:nvGrpSpPr>
              <p:cNvPr id="49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55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56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50" name="Oval 17" descr="Bouquet"/>
              <p:cNvSpPr>
                <a:spLocks noChangeArrowheads="1"/>
              </p:cNvSpPr>
              <p:nvPr/>
            </p:nvSpPr>
            <p:spPr bwMode="auto">
              <a:xfrm>
                <a:off x="411" y="1546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51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52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53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54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57" name="Group 38"/>
            <p:cNvGrpSpPr>
              <a:grpSpLocks/>
            </p:cNvGrpSpPr>
            <p:nvPr/>
          </p:nvGrpSpPr>
          <p:grpSpPr bwMode="auto">
            <a:xfrm>
              <a:off x="1514700" y="2578643"/>
              <a:ext cx="996621" cy="1742445"/>
              <a:chOff x="307" y="508"/>
              <a:chExt cx="406" cy="1072"/>
            </a:xfrm>
          </p:grpSpPr>
          <p:grpSp>
            <p:nvGrpSpPr>
              <p:cNvPr id="58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64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65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59" name="Oval 17" descr="Bouquet"/>
              <p:cNvSpPr>
                <a:spLocks noChangeArrowheads="1"/>
              </p:cNvSpPr>
              <p:nvPr/>
            </p:nvSpPr>
            <p:spPr bwMode="auto">
              <a:xfrm>
                <a:off x="411" y="508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60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61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62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63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66" name="Group 38"/>
            <p:cNvGrpSpPr>
              <a:grpSpLocks/>
            </p:cNvGrpSpPr>
            <p:nvPr/>
          </p:nvGrpSpPr>
          <p:grpSpPr bwMode="auto">
            <a:xfrm>
              <a:off x="2262849" y="2548149"/>
              <a:ext cx="996621" cy="1755448"/>
              <a:chOff x="307" y="762"/>
              <a:chExt cx="406" cy="1080"/>
            </a:xfrm>
          </p:grpSpPr>
          <p:grpSp>
            <p:nvGrpSpPr>
              <p:cNvPr id="67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73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74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68" name="Oval 17" descr="Bouquet"/>
              <p:cNvSpPr>
                <a:spLocks noChangeArrowheads="1"/>
              </p:cNvSpPr>
              <p:nvPr/>
            </p:nvSpPr>
            <p:spPr bwMode="auto">
              <a:xfrm>
                <a:off x="406" y="1549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69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70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71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72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75" name="Group 38"/>
            <p:cNvGrpSpPr>
              <a:grpSpLocks/>
            </p:cNvGrpSpPr>
            <p:nvPr/>
          </p:nvGrpSpPr>
          <p:grpSpPr bwMode="auto">
            <a:xfrm>
              <a:off x="2996979" y="2557020"/>
              <a:ext cx="996621" cy="1742445"/>
              <a:chOff x="307" y="508"/>
              <a:chExt cx="406" cy="1072"/>
            </a:xfrm>
          </p:grpSpPr>
          <p:grpSp>
            <p:nvGrpSpPr>
              <p:cNvPr id="76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82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83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77" name="Oval 17" descr="Bouquet"/>
              <p:cNvSpPr>
                <a:spLocks noChangeArrowheads="1"/>
              </p:cNvSpPr>
              <p:nvPr/>
            </p:nvSpPr>
            <p:spPr bwMode="auto">
              <a:xfrm>
                <a:off x="411" y="508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78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79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80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81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84" name="Group 38"/>
            <p:cNvGrpSpPr>
              <a:grpSpLocks/>
            </p:cNvGrpSpPr>
            <p:nvPr/>
          </p:nvGrpSpPr>
          <p:grpSpPr bwMode="auto">
            <a:xfrm>
              <a:off x="3730057" y="2529388"/>
              <a:ext cx="996621" cy="1750572"/>
              <a:chOff x="307" y="762"/>
              <a:chExt cx="406" cy="1077"/>
            </a:xfrm>
          </p:grpSpPr>
          <p:grpSp>
            <p:nvGrpSpPr>
              <p:cNvPr id="85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91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92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86" name="Oval 17" descr="Bouquet"/>
              <p:cNvSpPr>
                <a:spLocks noChangeArrowheads="1"/>
              </p:cNvSpPr>
              <p:nvPr/>
            </p:nvSpPr>
            <p:spPr bwMode="auto">
              <a:xfrm>
                <a:off x="411" y="1546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87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88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89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90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93" name="Group 38"/>
            <p:cNvGrpSpPr>
              <a:grpSpLocks/>
            </p:cNvGrpSpPr>
            <p:nvPr/>
          </p:nvGrpSpPr>
          <p:grpSpPr bwMode="auto">
            <a:xfrm>
              <a:off x="4477872" y="2520409"/>
              <a:ext cx="996621" cy="1742445"/>
              <a:chOff x="307" y="508"/>
              <a:chExt cx="406" cy="1072"/>
            </a:xfrm>
          </p:grpSpPr>
          <p:grpSp>
            <p:nvGrpSpPr>
              <p:cNvPr id="94" name="Group 10" descr="Bouquet"/>
              <p:cNvGrpSpPr>
                <a:grpSpLocks/>
              </p:cNvGrpSpPr>
              <p:nvPr/>
            </p:nvGrpSpPr>
            <p:grpSpPr bwMode="auto">
              <a:xfrm>
                <a:off x="313" y="762"/>
                <a:ext cx="399" cy="305"/>
                <a:chOff x="313" y="762"/>
                <a:chExt cx="399" cy="305"/>
              </a:xfrm>
            </p:grpSpPr>
            <p:sp>
              <p:nvSpPr>
                <p:cNvPr id="100" name="Oval 4" descr="Bouquet"/>
                <p:cNvSpPr>
                  <a:spLocks noChangeArrowheads="1"/>
                </p:cNvSpPr>
                <p:nvPr/>
              </p:nvSpPr>
              <p:spPr bwMode="auto">
                <a:xfrm>
                  <a:off x="510" y="762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101" name="Oval 7" descr="Bouquet"/>
                <p:cNvSpPr>
                  <a:spLocks noChangeArrowheads="1"/>
                </p:cNvSpPr>
                <p:nvPr/>
              </p:nvSpPr>
              <p:spPr bwMode="auto">
                <a:xfrm>
                  <a:off x="313" y="774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  <p:sp>
            <p:nvSpPr>
              <p:cNvPr id="95" name="Oval 17" descr="Bouquet"/>
              <p:cNvSpPr>
                <a:spLocks noChangeArrowheads="1"/>
              </p:cNvSpPr>
              <p:nvPr/>
            </p:nvSpPr>
            <p:spPr bwMode="auto">
              <a:xfrm>
                <a:off x="411" y="508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96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grpSp>
            <p:nvGrpSpPr>
              <p:cNvPr id="97" name="Group 29" descr="Bouquet"/>
              <p:cNvGrpSpPr>
                <a:grpSpLocks/>
              </p:cNvGrpSpPr>
              <p:nvPr/>
            </p:nvGrpSpPr>
            <p:grpSpPr bwMode="auto">
              <a:xfrm>
                <a:off x="307" y="1287"/>
                <a:ext cx="406" cy="293"/>
                <a:chOff x="307" y="807"/>
                <a:chExt cx="406" cy="293"/>
              </a:xfrm>
            </p:grpSpPr>
            <p:sp>
              <p:nvSpPr>
                <p:cNvPr id="98" name="Oval 32" descr="Bouquet"/>
                <p:cNvSpPr>
                  <a:spLocks noChangeArrowheads="1"/>
                </p:cNvSpPr>
                <p:nvPr/>
              </p:nvSpPr>
              <p:spPr bwMode="auto">
                <a:xfrm>
                  <a:off x="511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  <p:sp>
              <p:nvSpPr>
                <p:cNvPr id="99" name="Oval 35" descr="Bouquet"/>
                <p:cNvSpPr>
                  <a:spLocks noChangeArrowheads="1"/>
                </p:cNvSpPr>
                <p:nvPr/>
              </p:nvSpPr>
              <p:spPr bwMode="auto">
                <a:xfrm>
                  <a:off x="307" y="807"/>
                  <a:ext cx="202" cy="293"/>
                </a:xfrm>
                <a:prstGeom prst="ellipse">
                  <a:avLst/>
                </a:prstGeom>
                <a:blipFill dpi="0" rotWithShape="0">
                  <a:blip r:embed="rId4"/>
                  <a:srcRect/>
                  <a:tile tx="0" ty="0" sx="100000" sy="100000" flip="none" algn="tl"/>
                </a:blip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>
                  <a:lvl1pPr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1pPr>
                  <a:lvl2pPr marL="742950" indent="-28575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2pPr>
                  <a:lvl3pPr marL="11430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3pPr>
                  <a:lvl4pPr marL="16002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4pPr>
                  <a:lvl5pPr marL="2057400" indent="-228600" eaLnBrk="0" hangingPunct="0"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 b="1">
                      <a:solidFill>
                        <a:srgbClr val="FFFFFF"/>
                      </a:solidFill>
                      <a:latin typeface="Arial Unicode MS" pitchFamily="34" charset="-128"/>
                    </a:defRPr>
                  </a:lvl9pPr>
                </a:lstStyle>
                <a:p>
                  <a:pPr algn="ctr"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altLang="en-US"/>
                </a:p>
              </p:txBody>
            </p:sp>
          </p:grpSp>
        </p:grpSp>
        <p:grpSp>
          <p:nvGrpSpPr>
            <p:cNvPr id="102" name="Group 38"/>
            <p:cNvGrpSpPr>
              <a:grpSpLocks/>
            </p:cNvGrpSpPr>
            <p:nvPr/>
          </p:nvGrpSpPr>
          <p:grpSpPr bwMode="auto">
            <a:xfrm>
              <a:off x="5226021" y="2509420"/>
              <a:ext cx="753603" cy="1735943"/>
              <a:chOff x="307" y="774"/>
              <a:chExt cx="307" cy="1068"/>
            </a:xfrm>
          </p:grpSpPr>
          <p:sp>
            <p:nvSpPr>
              <p:cNvPr id="110" name="Oval 7" descr="Bouquet"/>
              <p:cNvSpPr>
                <a:spLocks noChangeArrowheads="1"/>
              </p:cNvSpPr>
              <p:nvPr/>
            </p:nvSpPr>
            <p:spPr bwMode="auto">
              <a:xfrm>
                <a:off x="313" y="774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104" name="Oval 17" descr="Bouquet"/>
              <p:cNvSpPr>
                <a:spLocks noChangeArrowheads="1"/>
              </p:cNvSpPr>
              <p:nvPr/>
            </p:nvSpPr>
            <p:spPr bwMode="auto">
              <a:xfrm>
                <a:off x="406" y="1549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105" name="Oval 26" descr="Bouquet"/>
              <p:cNvSpPr>
                <a:spLocks noChangeArrowheads="1"/>
              </p:cNvSpPr>
              <p:nvPr/>
            </p:nvSpPr>
            <p:spPr bwMode="auto">
              <a:xfrm>
                <a:off x="412" y="1030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  <p:sp>
            <p:nvSpPr>
              <p:cNvPr id="108" name="Oval 35" descr="Bouquet"/>
              <p:cNvSpPr>
                <a:spLocks noChangeArrowheads="1"/>
              </p:cNvSpPr>
              <p:nvPr/>
            </p:nvSpPr>
            <p:spPr bwMode="auto">
              <a:xfrm>
                <a:off x="307" y="1287"/>
                <a:ext cx="202" cy="293"/>
              </a:xfrm>
              <a:prstGeom prst="ellipse">
                <a:avLst/>
              </a:prstGeom>
              <a:blipFill dpi="0" rotWithShape="0">
                <a:blip r:embed="rId4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>
                <a:lvl1pPr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1pPr>
                <a:lvl2pPr marL="742950" indent="-28575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2pPr>
                <a:lvl3pPr marL="11430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3pPr>
                <a:lvl4pPr marL="16002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4pPr>
                <a:lvl5pPr marL="2057400" indent="-228600" eaLnBrk="0" hangingPunct="0"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 b="1">
                    <a:solidFill>
                      <a:srgbClr val="FFFFFF"/>
                    </a:solidFill>
                    <a:latin typeface="Arial Unicode MS" pitchFamily="34" charset="-128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en-US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370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1524000" y="1735138"/>
            <a:ext cx="9259888" cy="12192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90488" indent="-90488"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47688" indent="-90488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0"/>
              </a:spcBef>
            </a:pPr>
            <a:r>
              <a:rPr lang="en-US" altLang="zh-CN" sz="2400" i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Ni-doping</a:t>
            </a:r>
            <a:r>
              <a:rPr lang="en-US" altLang="zh-CN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gives zero temp.-coefficient of resonant frequency</a:t>
            </a:r>
          </a:p>
          <a:p>
            <a:pPr eaLnBrk="1" hangingPunct="1">
              <a:lnSpc>
                <a:spcPct val="105000"/>
              </a:lnSpc>
              <a:spcBef>
                <a:spcPct val="0"/>
              </a:spcBef>
            </a:pPr>
            <a:endParaRPr lang="en-US" altLang="zh-CN" sz="2400" i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05000"/>
              </a:lnSpc>
              <a:spcBef>
                <a:spcPct val="0"/>
              </a:spcBef>
            </a:pPr>
            <a:endParaRPr lang="en-US" altLang="zh-CN" sz="2400" i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05000"/>
              </a:lnSpc>
              <a:spcBef>
                <a:spcPct val="0"/>
              </a:spcBef>
            </a:pPr>
            <a:endParaRPr lang="en-US" altLang="zh-CN" sz="2400" i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105000"/>
              </a:lnSpc>
              <a:spcBef>
                <a:spcPct val="0"/>
              </a:spcBef>
              <a:buNone/>
            </a:pPr>
            <a:endParaRPr lang="en-US" altLang="zh-CN" sz="1600" i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105000"/>
              </a:lnSpc>
              <a:spcBef>
                <a:spcPct val="0"/>
              </a:spcBef>
              <a:buFont typeface="Arial" charset="0"/>
              <a:buChar char="•"/>
            </a:pPr>
            <a:endParaRPr lang="en-US" altLang="zh-CN" sz="1600" i="1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105000"/>
              </a:lnSpc>
              <a:spcBef>
                <a:spcPct val="0"/>
              </a:spcBef>
              <a:buFont typeface="Arial" charset="0"/>
              <a:buChar char="•"/>
            </a:pPr>
            <a:r>
              <a:rPr lang="en-US" altLang="zh-CN" sz="2400" i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offsets thermal expansion w/ T-dependence of </a:t>
            </a:r>
            <a:r>
              <a:rPr lang="en-US" altLang="zh-CN" sz="2400" i="1" u="sng" dirty="0">
                <a:solidFill>
                  <a:srgbClr val="000000"/>
                </a:solidFill>
                <a:latin typeface="Symbol" pitchFamily="18" charset="2"/>
                <a:cs typeface="Times New Roman" pitchFamily="18" charset="0"/>
              </a:rPr>
              <a:t>e</a:t>
            </a:r>
          </a:p>
        </p:txBody>
      </p:sp>
      <p:grpSp>
        <p:nvGrpSpPr>
          <p:cNvPr id="116739" name="Group 3"/>
          <p:cNvGrpSpPr>
            <a:grpSpLocks/>
          </p:cNvGrpSpPr>
          <p:nvPr/>
        </p:nvGrpSpPr>
        <p:grpSpPr bwMode="auto">
          <a:xfrm>
            <a:off x="2971800" y="2546732"/>
            <a:ext cx="5791200" cy="1368266"/>
            <a:chOff x="1104" y="384"/>
            <a:chExt cx="3648" cy="1014"/>
          </a:xfrm>
        </p:grpSpPr>
        <p:grpSp>
          <p:nvGrpSpPr>
            <p:cNvPr id="116746" name="Group 4"/>
            <p:cNvGrpSpPr>
              <a:grpSpLocks/>
            </p:cNvGrpSpPr>
            <p:nvPr/>
          </p:nvGrpSpPr>
          <p:grpSpPr bwMode="auto">
            <a:xfrm>
              <a:off x="1440" y="384"/>
              <a:ext cx="3264" cy="528"/>
              <a:chOff x="1248" y="1296"/>
              <a:chExt cx="3264" cy="528"/>
            </a:xfrm>
          </p:grpSpPr>
          <p:sp>
            <p:nvSpPr>
              <p:cNvPr id="116752" name="Rectangle 5"/>
              <p:cNvSpPr>
                <a:spLocks noChangeArrowheads="1"/>
              </p:cNvSpPr>
              <p:nvPr/>
            </p:nvSpPr>
            <p:spPr bwMode="auto">
              <a:xfrm>
                <a:off x="1248" y="1296"/>
                <a:ext cx="3264" cy="528"/>
              </a:xfrm>
              <a:prstGeom prst="rect">
                <a:avLst/>
              </a:prstGeom>
              <a:solidFill>
                <a:srgbClr val="CCFF99"/>
              </a:solidFill>
              <a:ln w="9525">
                <a:miter lim="800000"/>
                <a:headEnd/>
                <a:tailEnd/>
              </a:ln>
              <a:effectLst/>
              <a:scene3d>
                <a:camera prst="legacyPerspectiveTopRight"/>
                <a:lightRig rig="legacyFlat2" dir="t"/>
              </a:scene3d>
              <a:sp3d extrusionH="3630600" prstMaterial="legacyPlastic">
                <a:bevelT w="13500" h="13500" prst="angle"/>
                <a:bevelB w="13500" h="13500" prst="angle"/>
                <a:extrusionClr>
                  <a:srgbClr val="CCFF99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>
                  <a:solidFill>
                    <a:srgbClr val="000000"/>
                  </a:solidFill>
                  <a:latin typeface="Arial" charset="0"/>
                  <a:ea typeface="SimSun" pitchFamily="2" charset="-122"/>
                </a:endParaRPr>
              </a:p>
            </p:txBody>
          </p:sp>
          <p:sp>
            <p:nvSpPr>
              <p:cNvPr id="116753" name="Arc 6"/>
              <p:cNvSpPr>
                <a:spLocks/>
              </p:cNvSpPr>
              <p:nvPr/>
            </p:nvSpPr>
            <p:spPr bwMode="auto">
              <a:xfrm>
                <a:off x="2880" y="1296"/>
                <a:ext cx="1632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88900">
                <a:solidFill>
                  <a:srgbClr val="99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754" name="Arc 7"/>
              <p:cNvSpPr>
                <a:spLocks/>
              </p:cNvSpPr>
              <p:nvPr/>
            </p:nvSpPr>
            <p:spPr bwMode="auto">
              <a:xfrm flipH="1">
                <a:off x="1248" y="1296"/>
                <a:ext cx="1632" cy="5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88900">
                <a:solidFill>
                  <a:srgbClr val="99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6747" name="Line 8"/>
            <p:cNvSpPr>
              <a:spLocks noChangeShapeType="1"/>
            </p:cNvSpPr>
            <p:nvPr/>
          </p:nvSpPr>
          <p:spPr bwMode="auto">
            <a:xfrm>
              <a:off x="1392" y="1008"/>
              <a:ext cx="33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748" name="Text Box 9"/>
            <p:cNvSpPr txBox="1">
              <a:spLocks noChangeArrowheads="1"/>
            </p:cNvSpPr>
            <p:nvPr/>
          </p:nvSpPr>
          <p:spPr bwMode="auto">
            <a:xfrm>
              <a:off x="2880" y="1056"/>
              <a:ext cx="305" cy="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aseline="30000">
                  <a:solidFill>
                    <a:srgbClr val="000000"/>
                  </a:solidFill>
                  <a:latin typeface="Symbol" pitchFamily="18" charset="2"/>
                  <a:ea typeface="SimSun" pitchFamily="2" charset="-122"/>
                </a:rPr>
                <a:t>l</a:t>
              </a:r>
              <a:r>
                <a:rPr lang="en-US" altLang="en-US" sz="24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</a:rPr>
                <a:t>/</a:t>
              </a:r>
              <a:r>
                <a:rPr lang="en-US" altLang="en-US" sz="2400" baseline="-25000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</a:rPr>
                <a:t>2</a:t>
              </a:r>
              <a:endParaRPr lang="en-US" altLang="en-US" sz="2400">
                <a:solidFill>
                  <a:srgbClr val="4F81BD"/>
                </a:solidFill>
                <a:latin typeface="Symbol" pitchFamily="18" charset="2"/>
                <a:ea typeface="SimSun" pitchFamily="2" charset="-122"/>
              </a:endParaRPr>
            </a:p>
          </p:txBody>
        </p:sp>
        <p:grpSp>
          <p:nvGrpSpPr>
            <p:cNvPr id="116749" name="Group 10"/>
            <p:cNvGrpSpPr>
              <a:grpSpLocks/>
            </p:cNvGrpSpPr>
            <p:nvPr/>
          </p:nvGrpSpPr>
          <p:grpSpPr bwMode="auto">
            <a:xfrm>
              <a:off x="1104" y="528"/>
              <a:ext cx="274" cy="433"/>
              <a:chOff x="1574" y="1308"/>
              <a:chExt cx="274" cy="433"/>
            </a:xfrm>
          </p:grpSpPr>
          <p:sp>
            <p:nvSpPr>
              <p:cNvPr id="116750" name="Text Box 11"/>
              <p:cNvSpPr txBox="1">
                <a:spLocks noChangeArrowheads="1"/>
              </p:cNvSpPr>
              <p:nvPr/>
            </p:nvSpPr>
            <p:spPr bwMode="auto">
              <a:xfrm>
                <a:off x="1574" y="1308"/>
                <a:ext cx="274" cy="4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>
                    <a:solidFill>
                      <a:srgbClr val="993366"/>
                    </a:solidFill>
                    <a:latin typeface="Times New Roman" pitchFamily="18" charset="0"/>
                    <a:ea typeface="SimSun" pitchFamily="2" charset="-122"/>
                  </a:rPr>
                  <a:t>E</a:t>
                </a:r>
                <a:endParaRPr lang="en-US" altLang="en-US" sz="2400">
                  <a:solidFill>
                    <a:srgbClr val="000000"/>
                  </a:solidFill>
                  <a:latin typeface="Arial" charset="0"/>
                  <a:ea typeface="SimSun" pitchFamily="2" charset="-122"/>
                </a:endParaRPr>
              </a:p>
            </p:txBody>
          </p:sp>
          <p:sp>
            <p:nvSpPr>
              <p:cNvPr id="116751" name="Line 12"/>
              <p:cNvSpPr>
                <a:spLocks noChangeShapeType="1"/>
              </p:cNvSpPr>
              <p:nvPr/>
            </p:nvSpPr>
            <p:spPr bwMode="auto">
              <a:xfrm>
                <a:off x="1632" y="1344"/>
                <a:ext cx="144" cy="0"/>
              </a:xfrm>
              <a:prstGeom prst="line">
                <a:avLst/>
              </a:prstGeom>
              <a:noFill/>
              <a:ln w="25400">
                <a:solidFill>
                  <a:srgbClr val="9933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742" name="Rectangle 6"/>
          <p:cNvSpPr>
            <a:spLocks noChangeArrowheads="1"/>
          </p:cNvSpPr>
          <p:nvPr/>
        </p:nvSpPr>
        <p:spPr bwMode="auto">
          <a:xfrm>
            <a:off x="1524001" y="1230313"/>
            <a:ext cx="94710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9063" indent="-119063"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u="sng" dirty="0" err="1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Zr</a:t>
            </a:r>
            <a:r>
              <a:rPr lang="en-US" altLang="en-US" sz="2400" u="sng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-doping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minimizes anneal times to attain high Quality Factors (Q)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66165" y="6453459"/>
            <a:ext cx="2743200" cy="365125"/>
          </a:xfrm>
        </p:spPr>
        <p:txBody>
          <a:bodyPr/>
          <a:lstStyle/>
          <a:p>
            <a:fld id="{53AFE6DB-8F8C-40A3-B96F-78CE3F3F6667}" type="slidenum">
              <a:rPr lang="en-US" smtClean="0"/>
              <a:t>9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827054" y="4266597"/>
            <a:ext cx="6894534" cy="2479581"/>
            <a:chOff x="1401924" y="4300176"/>
            <a:chExt cx="5978388" cy="2695597"/>
          </a:xfrm>
        </p:grpSpPr>
        <p:pic>
          <p:nvPicPr>
            <p:cNvPr id="24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1924" y="4300176"/>
              <a:ext cx="5978388" cy="26955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Straight Connector 24"/>
            <p:cNvCxnSpPr/>
            <p:nvPr/>
          </p:nvCxnSpPr>
          <p:spPr>
            <a:xfrm>
              <a:off x="2247646" y="5249415"/>
              <a:ext cx="4896544" cy="0"/>
            </a:xfrm>
            <a:prstGeom prst="line">
              <a:avLst/>
            </a:prstGeom>
            <a:ln w="28575"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458598" y="4726195"/>
              <a:ext cx="2026517" cy="52322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l-GR" altLang="zh-CN" sz="2800" dirty="0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τ</a:t>
              </a:r>
              <a:r>
                <a:rPr lang="en-US" altLang="zh-CN" sz="2800" baseline="-25000" dirty="0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f </a:t>
              </a:r>
              <a:r>
                <a:rPr lang="en-US" altLang="zh-CN" sz="2800" dirty="0">
                  <a:solidFill>
                    <a:srgbClr val="FF0000"/>
                  </a:solidFill>
                  <a:latin typeface="Times New Roman" pitchFamily="18" charset="0"/>
                  <a:ea typeface="Arial Unicode MS" pitchFamily="34" charset="-122"/>
                  <a:cs typeface="Times New Roman" pitchFamily="18" charset="0"/>
                </a:rPr>
                <a:t>= 0 ppm/K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8985503" y="5556521"/>
            <a:ext cx="34102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T. </a:t>
            </a:r>
            <a:r>
              <a:rPr lang="en-US" sz="1600" dirty="0" err="1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Negas</a:t>
            </a:r>
            <a:r>
              <a:rPr lang="en-US" sz="16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et al, Proceedings of the International Conference, Jackson, WY, July 17–20, 1990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7054" y="1791"/>
            <a:ext cx="74998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prstClr val="black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Transition-metal Additives are Commonly Added to “Tune”</a:t>
            </a:r>
            <a:r>
              <a:rPr lang="el-GR" altLang="zh-CN" sz="3200" dirty="0">
                <a:solidFill>
                  <a:prstClr val="black"/>
                </a:solidFill>
                <a:latin typeface="Times New Roman" pitchFamily="18" charset="0"/>
                <a:ea typeface="Arial Unicode MS" pitchFamily="34" charset="-122"/>
                <a:cs typeface="Times New Roman" pitchFamily="18" charset="0"/>
              </a:rPr>
              <a:t> τ</a:t>
            </a:r>
            <a:r>
              <a:rPr lang="en-US" altLang="zh-CN" sz="3200" baseline="-25000" dirty="0">
                <a:solidFill>
                  <a:prstClr val="black"/>
                </a:solidFill>
                <a:latin typeface="Times New Roman" pitchFamily="18" charset="0"/>
                <a:ea typeface="Arial Unicode MS" pitchFamily="34" charset="-122"/>
                <a:cs typeface="Times New Roman" pitchFamily="18" charset="0"/>
              </a:rPr>
              <a:t>f</a:t>
            </a:r>
            <a:r>
              <a:rPr lang="en-US" altLang="zh-CN" sz="3200" dirty="0">
                <a:solidFill>
                  <a:prstClr val="black"/>
                </a:solidFill>
                <a:latin typeface="Times New Roman" pitchFamily="18" charset="0"/>
                <a:ea typeface="Arial Unicode MS" pitchFamily="34" charset="-122"/>
                <a:cs typeface="Times New Roman" pitchFamily="18" charset="0"/>
              </a:rPr>
              <a:t> </a:t>
            </a:r>
            <a:r>
              <a:rPr lang="en-US" altLang="zh-CN" sz="3200" dirty="0">
                <a:solidFill>
                  <a:prstClr val="black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to Zero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02377" y="5139767"/>
            <a:ext cx="5482641" cy="0"/>
          </a:xfrm>
          <a:prstGeom prst="line">
            <a:avLst/>
          </a:prstGeom>
          <a:ln w="254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800600" y="4266597"/>
            <a:ext cx="0" cy="20233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3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9pPr>
          </a:lstStyle>
          <a:p>
            <a:pPr eaLnBrk="1" hangingPunct="1"/>
            <a:fld id="{B45AC9BE-4878-425B-8DF1-8AB8315B9CF6}" type="slidenum"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 eaLnBrk="1" hangingPunct="1"/>
              <a:t>10</a:t>
            </a:fld>
            <a:endParaRPr lang="en-US" altLang="zh-CN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765175"/>
          </a:xfrm>
        </p:spPr>
        <p:txBody>
          <a:bodyPr/>
          <a:lstStyle/>
          <a:p>
            <a:pPr eaLnBrk="1" hangingPunct="1"/>
            <a:r>
              <a:rPr lang="en-US" altLang="zh-CN" sz="3600">
                <a:ea typeface="宋体" panose="02010600030101010101" pitchFamily="2" charset="-122"/>
              </a:rPr>
              <a:t>Approach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981076"/>
            <a:ext cx="8497888" cy="51847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We will vary the temperature &amp;magnetic field to </a:t>
            </a:r>
            <a:r>
              <a:rPr lang="en-US" altLang="zh-CN" u="sng" dirty="0">
                <a:ea typeface="宋体" panose="02010600030101010101" pitchFamily="2" charset="-122"/>
                <a:cs typeface="Times New Roman" panose="02020603050405020304" pitchFamily="18" charset="0"/>
              </a:rPr>
              <a:t>identify the loss mechanism </a:t>
            </a: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in practical microwave dielectric </a:t>
            </a:r>
            <a:r>
              <a:rPr lang="en-US" altLang="zh-CN" dirty="0" smtClean="0">
                <a:ea typeface="宋体" panose="02010600030101010101" pitchFamily="2" charset="-122"/>
                <a:cs typeface="Times New Roman" panose="02020603050405020304" pitchFamily="18" charset="0"/>
              </a:rPr>
              <a:t>materials</a:t>
            </a:r>
          </a:p>
          <a:p>
            <a:pPr eaLnBrk="1" hangingPunct="1">
              <a:lnSpc>
                <a:spcPct val="90000"/>
              </a:lnSpc>
            </a:pPr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dirty="0" smtClean="0">
                <a:ea typeface="宋体" panose="02010600030101010101" pitchFamily="2" charset="-122"/>
                <a:cs typeface="Times New Roman" panose="02020603050405020304" pitchFamily="18" charset="0"/>
              </a:rPr>
              <a:t>Intrinsic loss</a:t>
            </a:r>
            <a:endParaRPr lang="en-US" altLang="zh-CN" dirty="0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 err="1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Anharmonic</a:t>
            </a:r>
            <a:r>
              <a:rPr lang="en-US" altLang="zh-CN" dirty="0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phonons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  <a:cs typeface="Times New Roman" panose="02020603050405020304" pitchFamily="18" charset="0"/>
              </a:rPr>
              <a:t>Extrinsic loss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a) Electrical carrier conduction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b) Softened </a:t>
            </a:r>
            <a:r>
              <a:rPr lang="en-US" altLang="zh-CN" dirty="0" err="1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anharmonic</a:t>
            </a:r>
            <a:r>
              <a:rPr lang="en-US" altLang="zh-CN" dirty="0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 phonons  from defects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dirty="0" smtClean="0">
                <a:solidFill>
                  <a:srgbClr val="0000FF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c) Electron paramagnetic “spin-flip”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ko-KR" dirty="0" smtClean="0">
                <a:solidFill>
                  <a:srgbClr val="0000FF"/>
                </a:solidFill>
                <a:ea typeface="굴림" panose="020B0600000101010101" pitchFamily="34" charset="-127"/>
                <a:cs typeface="Times New Roman" panose="02020603050405020304" pitchFamily="18" charset="0"/>
              </a:rPr>
              <a:t>d) 2-level systems from electric dipoles precession 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CN" dirty="0">
              <a:solidFill>
                <a:srgbClr val="0000FF"/>
              </a:solidFill>
              <a:ea typeface="宋体" panose="02010600030101010101" pitchFamily="2" charset="-122"/>
            </a:endParaRP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 rot="2034648">
            <a:off x="5739871" y="3855976"/>
            <a:ext cx="52562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anose="020B0604020202020204" pitchFamily="34" charset="-128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Prior to this work, no direct measurement! </a:t>
            </a:r>
          </a:p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No proof!</a:t>
            </a:r>
          </a:p>
        </p:txBody>
      </p:sp>
    </p:spTree>
    <p:extLst>
      <p:ext uri="{BB962C8B-B14F-4D97-AF65-F5344CB8AC3E}">
        <p14:creationId xmlns:p14="http://schemas.microsoft.com/office/powerpoint/2010/main" val="268458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5093F-5B15-4DF8-A787-A49E823CA3D6}" type="slidenum">
              <a:rPr lang="en-US" altLang="zh-CN"/>
              <a:pPr/>
              <a:t>11</a:t>
            </a:fld>
            <a:endParaRPr lang="en-US" altLang="zh-CN"/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title"/>
          </p:nvPr>
        </p:nvSpPr>
        <p:spPr>
          <a:xfrm>
            <a:off x="1413832" y="388282"/>
            <a:ext cx="7956550" cy="71437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2800" b="1" dirty="0"/>
              <a:t>Temperature dependence of </a:t>
            </a:r>
            <a:r>
              <a:rPr lang="en-US" altLang="zh-CN" sz="2800" b="1" dirty="0" smtClean="0"/>
              <a:t>commercial </a:t>
            </a:r>
            <a:r>
              <a:rPr lang="en-US" altLang="zh-CN" sz="2800" b="1" dirty="0"/>
              <a:t>materials </a:t>
            </a:r>
            <a:r>
              <a:rPr lang="en-US" altLang="zh-CN" sz="2800" b="1" dirty="0" smtClean="0"/>
              <a:t/>
            </a:r>
            <a:br>
              <a:rPr lang="en-US" altLang="zh-CN" sz="2800" b="1" dirty="0" smtClean="0"/>
            </a:br>
            <a:r>
              <a:rPr lang="en-US" altLang="zh-CN" sz="2800" b="1" dirty="0" smtClean="0"/>
              <a:t>(</a:t>
            </a:r>
            <a:r>
              <a:rPr lang="en-US" altLang="zh-CN" sz="2800" b="1" dirty="0"/>
              <a:t>from </a:t>
            </a:r>
            <a:r>
              <a:rPr lang="en-US" altLang="zh-CN" sz="2800" b="1" dirty="0" smtClean="0"/>
              <a:t>Trans-Tech </a:t>
            </a:r>
            <a:r>
              <a:rPr lang="en-US" altLang="zh-CN" sz="2800" b="1" dirty="0"/>
              <a:t>I</a:t>
            </a:r>
            <a:r>
              <a:rPr lang="en-US" altLang="zh-CN" sz="2800" b="1" dirty="0" smtClean="0"/>
              <a:t>nc</a:t>
            </a:r>
            <a:r>
              <a:rPr lang="en-US" altLang="zh-CN" sz="2800" b="1" dirty="0"/>
              <a:t>.)</a:t>
            </a:r>
            <a:endParaRPr lang="zh-CN" altLang="en-US" sz="2800" b="1" dirty="0"/>
          </a:p>
        </p:txBody>
      </p:sp>
      <p:pic>
        <p:nvPicPr>
          <p:cNvPr id="217094" name="Picture 6" descr="QvsT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49848"/>
          <a:stretch/>
        </p:blipFill>
        <p:spPr>
          <a:xfrm>
            <a:off x="1260764" y="2331813"/>
            <a:ext cx="7211725" cy="402453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4643428" y="1745320"/>
            <a:ext cx="30115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rgbClr val="0000FF"/>
                </a:solidFill>
              </a:rPr>
              <a:t>Ba(</a:t>
            </a:r>
            <a:r>
              <a:rPr lang="en-US" altLang="zh-CN" sz="2000" dirty="0" smtClean="0">
                <a:solidFill>
                  <a:srgbClr val="FF0000"/>
                </a:solidFill>
              </a:rPr>
              <a:t>Ni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0.04</a:t>
            </a:r>
            <a:r>
              <a:rPr lang="en-US" altLang="zh-CN" sz="2000" dirty="0" smtClean="0">
                <a:solidFill>
                  <a:srgbClr val="0000FF"/>
                </a:solidFill>
              </a:rPr>
              <a:t>Zr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0.03</a:t>
            </a:r>
            <a:r>
              <a:rPr lang="en-US" altLang="zh-CN" sz="2000" dirty="0" smtClean="0">
                <a:solidFill>
                  <a:srgbClr val="0000FF"/>
                </a:solidFill>
              </a:rPr>
              <a:t>Zn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0</a:t>
            </a:r>
            <a:r>
              <a:rPr lang="en-US" altLang="zh-CN" sz="2000" dirty="0" smtClean="0">
                <a:solidFill>
                  <a:srgbClr val="0000FF"/>
                </a:solidFill>
              </a:rPr>
              <a:t>.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29</a:t>
            </a:r>
            <a:r>
              <a:rPr lang="en-US" altLang="zh-CN" sz="2000" dirty="0" smtClean="0">
                <a:solidFill>
                  <a:srgbClr val="0000FF"/>
                </a:solidFill>
              </a:rPr>
              <a:t>Ta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0.64</a:t>
            </a:r>
            <a:r>
              <a:rPr lang="en-US" altLang="zh-CN" sz="2000" dirty="0" smtClean="0">
                <a:solidFill>
                  <a:srgbClr val="0000FF"/>
                </a:solidFill>
              </a:rPr>
              <a:t>)O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3</a:t>
            </a:r>
            <a:endParaRPr lang="en-US" altLang="zh-CN" sz="2000" baseline="-25000" dirty="0">
              <a:solidFill>
                <a:srgbClr val="0000FF"/>
              </a:solidFill>
            </a:endParaRPr>
          </a:p>
        </p:txBody>
      </p:sp>
      <p:sp>
        <p:nvSpPr>
          <p:cNvPr id="217098" name="Text Box 10"/>
          <p:cNvSpPr txBox="1">
            <a:spLocks noChangeArrowheads="1"/>
          </p:cNvSpPr>
          <p:nvPr/>
        </p:nvSpPr>
        <p:spPr bwMode="auto">
          <a:xfrm>
            <a:off x="1332171" y="1730261"/>
            <a:ext cx="3241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0000FF"/>
                </a:solidFill>
              </a:rPr>
              <a:t>Ba(Zn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0.13</a:t>
            </a:r>
            <a:r>
              <a:rPr lang="en-US" altLang="zh-CN" sz="2000" dirty="0" smtClean="0">
                <a:solidFill>
                  <a:srgbClr val="FF0000"/>
                </a:solidFill>
              </a:rPr>
              <a:t>Co</a:t>
            </a:r>
            <a:r>
              <a:rPr lang="en-US" altLang="zh-CN" sz="2000" baseline="-25000" dirty="0" smtClean="0">
                <a:solidFill>
                  <a:srgbClr val="FF0000"/>
                </a:solidFill>
              </a:rPr>
              <a:t>0.20</a:t>
            </a:r>
            <a:r>
              <a:rPr lang="en-US" altLang="zh-CN" sz="2000" dirty="0" smtClean="0">
                <a:solidFill>
                  <a:srgbClr val="0000FF"/>
                </a:solidFill>
              </a:rPr>
              <a:t>Nb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2/3</a:t>
            </a:r>
            <a:r>
              <a:rPr lang="en-US" altLang="zh-CN" sz="2000" dirty="0" smtClean="0">
                <a:solidFill>
                  <a:srgbClr val="0000FF"/>
                </a:solidFill>
              </a:rPr>
              <a:t>)O</a:t>
            </a:r>
            <a:r>
              <a:rPr lang="en-US" altLang="zh-CN" sz="2000" baseline="-25000" dirty="0" smtClean="0">
                <a:solidFill>
                  <a:srgbClr val="0000FF"/>
                </a:solidFill>
              </a:rPr>
              <a:t>3</a:t>
            </a:r>
            <a:endParaRPr lang="en-US" altLang="zh-CN" sz="2000" baseline="-25000" dirty="0">
              <a:solidFill>
                <a:srgbClr val="0000FF"/>
              </a:solidFill>
            </a:endParaRPr>
          </a:p>
        </p:txBody>
      </p:sp>
      <p:sp>
        <p:nvSpPr>
          <p:cNvPr id="217107" name="Line 19"/>
          <p:cNvSpPr>
            <a:spLocks noChangeShapeType="1"/>
          </p:cNvSpPr>
          <p:nvPr/>
        </p:nvSpPr>
        <p:spPr bwMode="auto">
          <a:xfrm flipV="1">
            <a:off x="5536624" y="3529256"/>
            <a:ext cx="3134302" cy="50459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7109" name="Text Box 21"/>
          <p:cNvSpPr txBox="1">
            <a:spLocks noChangeArrowheads="1"/>
          </p:cNvSpPr>
          <p:nvPr/>
        </p:nvSpPr>
        <p:spPr bwMode="auto">
          <a:xfrm>
            <a:off x="8670925" y="2147889"/>
            <a:ext cx="304481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altLang="zh-CN" sz="2400" b="1" dirty="0">
                <a:solidFill>
                  <a:srgbClr val="0000FF"/>
                </a:solidFill>
              </a:rPr>
              <a:t> Decrease of Q at low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temperature</a:t>
            </a:r>
          </a:p>
          <a:p>
            <a:pPr>
              <a:buFontTx/>
              <a:buChar char="•"/>
            </a:pPr>
            <a:endParaRPr lang="en-US" altLang="zh-CN" sz="2400" b="1" dirty="0">
              <a:solidFill>
                <a:srgbClr val="0000FF"/>
              </a:solidFill>
            </a:endParaRPr>
          </a:p>
          <a:p>
            <a:pPr>
              <a:buFontTx/>
              <a:buChar char="•"/>
            </a:pPr>
            <a:r>
              <a:rPr lang="en-US" altLang="zh-CN" sz="2400" b="1" dirty="0">
                <a:solidFill>
                  <a:srgbClr val="0000FF"/>
                </a:solidFill>
              </a:rPr>
              <a:t> General effect in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commercial microwave </a:t>
            </a:r>
            <a:r>
              <a:rPr lang="en-US" altLang="zh-CN" sz="2400" b="1" dirty="0">
                <a:solidFill>
                  <a:srgbClr val="0000FF"/>
                </a:solidFill>
              </a:rPr>
              <a:t>dielectric materials!</a:t>
            </a:r>
          </a:p>
          <a:p>
            <a:endParaRPr lang="en-US" altLang="zh-CN" sz="2400" dirty="0"/>
          </a:p>
        </p:txBody>
      </p:sp>
      <p:sp>
        <p:nvSpPr>
          <p:cNvPr id="2" name="Rectangle 1"/>
          <p:cNvSpPr/>
          <p:nvPr/>
        </p:nvSpPr>
        <p:spPr>
          <a:xfrm>
            <a:off x="1786743" y="2182737"/>
            <a:ext cx="5702401" cy="21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108" name="Line 20"/>
          <p:cNvSpPr>
            <a:spLocks noChangeShapeType="1"/>
          </p:cNvSpPr>
          <p:nvPr/>
        </p:nvSpPr>
        <p:spPr bwMode="auto">
          <a:xfrm flipV="1">
            <a:off x="4199658" y="2394736"/>
            <a:ext cx="4471267" cy="1270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292916" y="4743907"/>
            <a:ext cx="561860" cy="429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27285" y="4711718"/>
            <a:ext cx="561860" cy="462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105" name="Oval 17"/>
          <p:cNvSpPr>
            <a:spLocks noChangeArrowheads="1"/>
          </p:cNvSpPr>
          <p:nvPr/>
        </p:nvSpPr>
        <p:spPr bwMode="auto">
          <a:xfrm>
            <a:off x="4744460" y="2602334"/>
            <a:ext cx="792163" cy="3076154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7104" name="Oval 16"/>
          <p:cNvSpPr>
            <a:spLocks noChangeArrowheads="1"/>
          </p:cNvSpPr>
          <p:nvPr/>
        </p:nvSpPr>
        <p:spPr bwMode="auto">
          <a:xfrm>
            <a:off x="1951984" y="2453491"/>
            <a:ext cx="2247674" cy="2856639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 rot="16200000">
            <a:off x="-789780" y="3751694"/>
            <a:ext cx="3607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Quality factor (scaled to 10 </a:t>
            </a:r>
            <a:r>
              <a:rPr lang="en-US" sz="2000" b="1" dirty="0" err="1" smtClean="0"/>
              <a:t>GhZ</a:t>
            </a:r>
            <a:r>
              <a:rPr lang="en-US" sz="2000" b="1" dirty="0" smtClean="0"/>
              <a:t>)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7281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2888" y="836614"/>
            <a:ext cx="5905500" cy="4192587"/>
          </a:xfrm>
          <a:noFill/>
        </p:spPr>
      </p:pic>
      <p:sp>
        <p:nvSpPr>
          <p:cNvPr id="22531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934A2DCD-E01A-44A8-A0C7-DF97B84A1B94}" type="slidenum">
              <a:rPr lang="en-US" altLang="zh-CN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zh-CN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524000" y="212726"/>
            <a:ext cx="9144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400" u="sng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Unloaded Q factor </a:t>
            </a:r>
            <a:r>
              <a:rPr lang="en-US" altLang="ko-KR" sz="2400" u="sng">
                <a:solidFill>
                  <a:srgbClr val="0000FF"/>
                </a:solidFill>
                <a:ea typeface="굴림" pitchFamily="34" charset="-127"/>
              </a:rPr>
              <a:t>of BZT doped w/ various impurities @ 4.2K</a:t>
            </a:r>
            <a:endParaRPr lang="en-US" altLang="zh-CN" sz="2400" u="sng">
              <a:solidFill>
                <a:srgbClr val="0000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822785" y="4005263"/>
            <a:ext cx="6062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4.2K</a:t>
            </a:r>
            <a:endParaRPr lang="zh-CN" altLang="en-US">
              <a:solidFill>
                <a:srgbClr val="0000FF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1606183" y="5410201"/>
            <a:ext cx="908441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800">
                <a:solidFill>
                  <a:srgbClr val="0000FF"/>
                </a:solidFill>
                <a:latin typeface="+mn-lt"/>
                <a:ea typeface="宋体" pitchFamily="2" charset="-122"/>
              </a:rPr>
              <a:t> “Magnetic” transition metal impurities influence loss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800">
                <a:solidFill>
                  <a:srgbClr val="0000FF"/>
                </a:solidFill>
                <a:latin typeface="+mn-lt"/>
                <a:ea typeface="宋体" pitchFamily="2" charset="-122"/>
              </a:rPr>
              <a:t>  Spin mechanism involved; Not phonons or free carriers!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3792538" y="2205039"/>
            <a:ext cx="3167062" cy="2166937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792538" y="1557338"/>
            <a:ext cx="403225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00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9317" y="476251"/>
            <a:ext cx="10325686" cy="620713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zh-CN" sz="3200" b="1" i="1" u="sng">
                <a:latin typeface="Times New Roman" panose="02020603050405020304" pitchFamily="18" charset="0"/>
                <a:ea typeface="宋体" pitchFamily="2" charset="-122"/>
                <a:cs typeface="Times New Roman" panose="02020603050405020304" pitchFamily="18" charset="0"/>
              </a:rPr>
              <a:t>Magnetic-field dependence of Ni-doped samples  at 4.2K</a:t>
            </a:r>
          </a:p>
        </p:txBody>
      </p:sp>
      <p:pic>
        <p:nvPicPr>
          <p:cNvPr id="2355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484314"/>
            <a:ext cx="4967288" cy="3667125"/>
          </a:xfrm>
          <a:noFill/>
        </p:spPr>
      </p:pic>
      <p:sp>
        <p:nvSpPr>
          <p:cNvPr id="23556" name="Slide Number Placeholder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877865" y="6345039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fld id="{10DF9BCE-02C5-471F-91D8-EAE2AFFAF199}" type="slidenum">
              <a:rPr lang="en-US" altLang="zh-CN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zh-CN">
              <a:solidFill>
                <a:srgbClr val="000000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557" name="Text Box 10"/>
          <p:cNvSpPr txBox="1">
            <a:spLocks noChangeArrowheads="1"/>
          </p:cNvSpPr>
          <p:nvPr/>
        </p:nvSpPr>
        <p:spPr bwMode="auto">
          <a:xfrm>
            <a:off x="6635750" y="1295401"/>
            <a:ext cx="37084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 We can improve Q by orders of magnitude with applied field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400" dirty="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400" u="sng" dirty="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Shows is spin related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400" dirty="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 Magnetic dependence: Rule out the possibility of phonon &amp; free carrier conductive losses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zh-CN" sz="2400" dirty="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2400" dirty="0">
                <a:solidFill>
                  <a:schemeClr val="tx1"/>
                </a:solidFill>
                <a:latin typeface="Arial" pitchFamily="34" charset="0"/>
                <a:ea typeface="宋体" pitchFamily="2" charset="-122"/>
              </a:rPr>
              <a:t> Practical importance??</a:t>
            </a: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225837" y="5829475"/>
            <a:ext cx="97449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000" b="1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(% is fraction of Ni substitution on Zn-site, 15% corresponds to 1 atomic % Ni)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Commercial </a:t>
            </a:r>
            <a:r>
              <a:rPr lang="en-US" altLang="en-US" sz="2000" b="1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Ni-doping concentration is ~12</a:t>
            </a:r>
            <a:r>
              <a:rPr lang="en-US" altLang="en-US" sz="2000" b="1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15841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8"/>
          <p:cNvSpPr>
            <a:spLocks noChangeArrowheads="1"/>
          </p:cNvSpPr>
          <p:nvPr/>
        </p:nvSpPr>
        <p:spPr bwMode="auto">
          <a:xfrm>
            <a:off x="7620281" y="5474727"/>
            <a:ext cx="4465509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3.8% </a:t>
            </a:r>
            <a:r>
              <a:rPr lang="en-US" altLang="zh-CN" sz="2000" dirty="0" err="1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Mn</a:t>
            </a:r>
            <a:r>
              <a:rPr lang="en-US" altLang="zh-CN" sz="2000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altLang="zh-CN" sz="2000" dirty="0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doped </a:t>
            </a:r>
            <a:r>
              <a:rPr lang="en-US" altLang="zh-CN" sz="2000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BZT</a:t>
            </a:r>
          </a:p>
        </p:txBody>
      </p:sp>
      <p:sp>
        <p:nvSpPr>
          <p:cNvPr id="25604" name="Rectangle 16"/>
          <p:cNvSpPr>
            <a:spLocks noChangeArrowheads="1"/>
          </p:cNvSpPr>
          <p:nvPr/>
        </p:nvSpPr>
        <p:spPr bwMode="auto">
          <a:xfrm>
            <a:off x="8046250" y="5838632"/>
            <a:ext cx="3613572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6 peaks due to hyper fine structure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from I=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altLang="zh-CN" dirty="0" err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Mn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nuclear spins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i.e.  I = -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, -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, -½ , ½, 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2,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pic>
        <p:nvPicPr>
          <p:cNvPr id="25605" name="Picture 20" descr="95676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4" t="19128" r="14851" b="22477"/>
          <a:stretch/>
        </p:blipFill>
        <p:spPr>
          <a:xfrm>
            <a:off x="7338435" y="845784"/>
            <a:ext cx="4796580" cy="45401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Rectangle 13"/>
          <p:cNvSpPr>
            <a:spLocks noChangeArrowheads="1"/>
          </p:cNvSpPr>
          <p:nvPr/>
        </p:nvSpPr>
        <p:spPr bwMode="auto">
          <a:xfrm>
            <a:off x="10414433" y="2014538"/>
            <a:ext cx="104249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T=300K</a:t>
            </a:r>
            <a:endParaRPr lang="en-US" altLang="zh-CN" dirty="0"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25608" name="Group 12"/>
          <p:cNvGrpSpPr>
            <a:grpSpLocks/>
          </p:cNvGrpSpPr>
          <p:nvPr/>
        </p:nvGrpSpPr>
        <p:grpSpPr bwMode="auto">
          <a:xfrm>
            <a:off x="1194859" y="5498942"/>
            <a:ext cx="1822450" cy="1238783"/>
            <a:chOff x="80" y="3313"/>
            <a:chExt cx="1668" cy="2416"/>
          </a:xfrm>
        </p:grpSpPr>
        <p:sp>
          <p:nvSpPr>
            <p:cNvPr id="25613" name="Text Box 5"/>
            <p:cNvSpPr txBox="1">
              <a:spLocks noChangeArrowheads="1"/>
            </p:cNvSpPr>
            <p:nvPr/>
          </p:nvSpPr>
          <p:spPr bwMode="auto">
            <a:xfrm>
              <a:off x="80" y="3313"/>
              <a:ext cx="1668" cy="1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0" i="1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E=</a:t>
              </a:r>
              <a:r>
                <a:rPr lang="en-US" altLang="zh-CN" sz="3600" b="0" dirty="0" err="1">
                  <a:solidFill>
                    <a:srgbClr val="000000"/>
                  </a:solidFill>
                  <a:latin typeface="Symbol" pitchFamily="18" charset="2"/>
                  <a:ea typeface="宋体" pitchFamily="2" charset="-122"/>
                </a:rPr>
                <a:t>m</a:t>
              </a:r>
              <a:r>
                <a:rPr lang="en-US" altLang="zh-CN" sz="3600" b="0" baseline="-25000" dirty="0" err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B</a:t>
              </a:r>
              <a:r>
                <a:rPr lang="en-US" altLang="zh-CN" sz="3600" b="0" dirty="0" err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g</a:t>
              </a:r>
              <a:r>
                <a:rPr lang="en-US" altLang="zh-CN" sz="3600" dirty="0" err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B</a:t>
              </a:r>
              <a:endParaRPr lang="en-US" altLang="zh-CN" sz="2800" i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Wingdings" pitchFamily="2" charset="2"/>
              </a:endParaRPr>
            </a:p>
          </p:txBody>
        </p:sp>
        <p:sp>
          <p:nvSpPr>
            <p:cNvPr id="25614" name="Text Box 6"/>
            <p:cNvSpPr txBox="1">
              <a:spLocks noChangeArrowheads="1"/>
            </p:cNvSpPr>
            <p:nvPr/>
          </p:nvSpPr>
          <p:spPr bwMode="auto">
            <a:xfrm>
              <a:off x="260" y="4708"/>
              <a:ext cx="1413" cy="1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Zeeman</a:t>
              </a:r>
            </a:p>
          </p:txBody>
        </p:sp>
      </p:grpSp>
      <p:sp>
        <p:nvSpPr>
          <p:cNvPr id="25609" name="Text Box 5"/>
          <p:cNvSpPr txBox="1">
            <a:spLocks noChangeArrowheads="1"/>
          </p:cNvSpPr>
          <p:nvPr/>
        </p:nvSpPr>
        <p:spPr bwMode="auto">
          <a:xfrm>
            <a:off x="4379912" y="5498960"/>
            <a:ext cx="1258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b="0" i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E=</a:t>
            </a:r>
            <a:r>
              <a:rPr lang="en-US" altLang="zh-CN" sz="3600" b="0" i="1" dirty="0" err="1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h</a:t>
            </a:r>
            <a:r>
              <a:rPr lang="en-US" altLang="zh-CN" sz="3600" b="0" dirty="0" err="1">
                <a:solidFill>
                  <a:srgbClr val="000000"/>
                </a:solidFill>
                <a:latin typeface="Symbol" pitchFamily="18" charset="2"/>
                <a:ea typeface="宋体" pitchFamily="2" charset="-122"/>
              </a:rPr>
              <a:t>n</a:t>
            </a:r>
            <a:endParaRPr lang="en-US" altLang="zh-CN" sz="2800" i="1" dirty="0">
              <a:solidFill>
                <a:srgbClr val="000000"/>
              </a:solidFill>
              <a:latin typeface="Arial" pitchFamily="34" charset="0"/>
              <a:ea typeface="宋体" pitchFamily="2" charset="-122"/>
              <a:sym typeface="Wingdings" pitchFamily="2" charset="2"/>
            </a:endParaRPr>
          </a:p>
        </p:txBody>
      </p:sp>
      <p:sp>
        <p:nvSpPr>
          <p:cNvPr id="25610" name="TextBox 22"/>
          <p:cNvSpPr txBox="1">
            <a:spLocks noChangeArrowheads="1"/>
          </p:cNvSpPr>
          <p:nvPr/>
        </p:nvSpPr>
        <p:spPr bwMode="auto">
          <a:xfrm>
            <a:off x="3997325" y="6012975"/>
            <a:ext cx="2024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Microwave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photon</a:t>
            </a:r>
            <a:endParaRPr lang="en-US" altLang="en-US" dirty="0"/>
          </a:p>
        </p:txBody>
      </p:sp>
      <p:sp>
        <p:nvSpPr>
          <p:cNvPr id="25611" name="Left-Right Arrow 24"/>
          <p:cNvSpPr>
            <a:spLocks noChangeArrowheads="1"/>
          </p:cNvSpPr>
          <p:nvPr/>
        </p:nvSpPr>
        <p:spPr bwMode="auto">
          <a:xfrm>
            <a:off x="3111867" y="5673164"/>
            <a:ext cx="873077" cy="376692"/>
          </a:xfrm>
          <a:prstGeom prst="leftRightArrow">
            <a:avLst>
              <a:gd name="adj1" fmla="val 50000"/>
              <a:gd name="adj2" fmla="val 49879"/>
            </a:avLst>
          </a:prstGeom>
          <a:solidFill>
            <a:srgbClr val="00B050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sp>
        <p:nvSpPr>
          <p:cNvPr id="2561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914400"/>
          </a:xfrm>
        </p:spPr>
        <p:txBody>
          <a:bodyPr/>
          <a:lstStyle/>
          <a:p>
            <a:pPr eaLnBrk="1" hangingPunct="1"/>
            <a:r>
              <a:rPr lang="en-US" altLang="zh-CN" sz="4000" b="1" dirty="0">
                <a:ea typeface="宋体" pitchFamily="2" charset="-122"/>
              </a:rPr>
              <a:t>Electron Paramagnetic Resonance (EPR)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752262" y="650556"/>
            <a:ext cx="0" cy="4102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52262" y="4752656"/>
            <a:ext cx="51181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6200000">
                <a:off x="104562" y="2455384"/>
                <a:ext cx="6107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Δ</m:t>
                      </m:r>
                      <m:r>
                        <a:rPr lang="en-US" sz="3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04562" y="2455384"/>
                <a:ext cx="610745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06508" y="5006517"/>
                <a:ext cx="430905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𝐴𝑝𝑝𝑙𝑖𝑒𝑑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𝑚𝑎𝑔𝑛𝑒𝑡𝑖𝑐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𝑓𝑖𝑒𝑙𝑑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8" y="5006517"/>
                <a:ext cx="4309052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/>
          <p:nvPr/>
        </p:nvCxnSpPr>
        <p:spPr>
          <a:xfrm>
            <a:off x="752262" y="2739706"/>
            <a:ext cx="4207699" cy="1339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752262" y="1399856"/>
            <a:ext cx="4207699" cy="1339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3639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27576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4332410" y="2044381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3532310" y="2023743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926010" y="2023742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332410" y="2044381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371960" y="2372466"/>
                <a:ext cx="173829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h</m:t>
                      </m:r>
                      <m:r>
                        <a:rPr lang="en-US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𝜈</m:t>
                      </m:r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𝐵</m:t>
                      </m:r>
                    </m:oMath>
                  </m:oMathPara>
                </a14:m>
                <a:endParaRPr lang="en-US" sz="2400" b="0" dirty="0" smtClean="0">
                  <a:ea typeface="Cambria Math" charset="0"/>
                  <a:cs typeface="Cambria Math" charset="0"/>
                </a:endParaRPr>
              </a:p>
              <a:p>
                <a:pPr algn="ctr"/>
                <a:r>
                  <a:rPr lang="en-US" sz="2400" dirty="0" smtClean="0"/>
                  <a:t>40 </a:t>
                </a:r>
                <a:r>
                  <a:rPr lang="en-US" sz="2400" dirty="0" smtClean="0">
                    <a:latin typeface="Symbol" panose="05050102010706020507" pitchFamily="18" charset="2"/>
                  </a:rPr>
                  <a:t>m</a:t>
                </a:r>
                <a:r>
                  <a:rPr lang="en-US" sz="2400" dirty="0" smtClean="0"/>
                  <a:t>V</a:t>
                </a:r>
                <a:endParaRPr lang="en-US" sz="2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960" y="2372466"/>
                <a:ext cx="1738296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3860"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454911" y="3586561"/>
            <a:ext cx="121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Resonance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270122" y="650556"/>
            <a:ext cx="447114" cy="1169420"/>
            <a:chOff x="5270122" y="650556"/>
            <a:chExt cx="447114" cy="1169420"/>
          </a:xfrm>
        </p:grpSpPr>
        <p:cxnSp>
          <p:nvCxnSpPr>
            <p:cNvPr id="62" name="Straight Arrow Connector 61"/>
            <p:cNvCxnSpPr/>
            <p:nvPr/>
          </p:nvCxnSpPr>
          <p:spPr>
            <a:xfrm flipV="1">
              <a:off x="5469215" y="650556"/>
              <a:ext cx="0" cy="11694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urved Left Arrow 62"/>
            <p:cNvSpPr/>
            <p:nvPr/>
          </p:nvSpPr>
          <p:spPr>
            <a:xfrm>
              <a:off x="5270122" y="845784"/>
              <a:ext cx="447114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5333996" y="1262113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3098254" y="1027056"/>
            <a:ext cx="0" cy="37583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680795" y="478537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3400 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221194" y="3460431"/>
            <a:ext cx="496042" cy="1279340"/>
            <a:chOff x="5221194" y="3460431"/>
            <a:chExt cx="496042" cy="1279340"/>
          </a:xfrm>
        </p:grpSpPr>
        <p:cxnSp>
          <p:nvCxnSpPr>
            <p:cNvPr id="78" name="Straight Arrow Connector 77"/>
            <p:cNvCxnSpPr/>
            <p:nvPr/>
          </p:nvCxnSpPr>
          <p:spPr>
            <a:xfrm flipH="1">
              <a:off x="5485045" y="3460431"/>
              <a:ext cx="7984" cy="127934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Curved Left Arrow 78"/>
            <p:cNvSpPr/>
            <p:nvPr/>
          </p:nvSpPr>
          <p:spPr>
            <a:xfrm flipH="1">
              <a:off x="5221194" y="3694823"/>
              <a:ext cx="496042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5333346" y="4183606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>
            <a:off x="6272835" y="1962765"/>
            <a:ext cx="0" cy="1997469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10860" y="1377990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 rot="20569475">
            <a:off x="3286841" y="1395063"/>
            <a:ext cx="1035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Zeeman</a:t>
            </a:r>
            <a:endParaRPr lang="en-US" sz="2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2953326" y="5990535"/>
            <a:ext cx="121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Resonance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Left-Right Arrow 24"/>
          <p:cNvSpPr>
            <a:spLocks noChangeArrowheads="1"/>
          </p:cNvSpPr>
          <p:nvPr/>
        </p:nvSpPr>
        <p:spPr bwMode="auto">
          <a:xfrm rot="16200000">
            <a:off x="2353846" y="2689293"/>
            <a:ext cx="1493030" cy="140913"/>
          </a:xfrm>
          <a:prstGeom prst="leftRightArrow">
            <a:avLst>
              <a:gd name="adj1" fmla="val 50000"/>
              <a:gd name="adj2" fmla="val 49879"/>
            </a:avLst>
          </a:prstGeom>
          <a:solidFill>
            <a:srgbClr val="00B050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cxnSp>
        <p:nvCxnSpPr>
          <p:cNvPr id="59" name="Straight Arrow Connector 58"/>
          <p:cNvCxnSpPr>
            <a:stCxn id="43" idx="3"/>
          </p:cNvCxnSpPr>
          <p:nvPr/>
        </p:nvCxnSpPr>
        <p:spPr>
          <a:xfrm flipV="1">
            <a:off x="5515560" y="3075709"/>
            <a:ext cx="691276" cy="2177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031691" y="3237036"/>
            <a:ext cx="447114" cy="1169420"/>
            <a:chOff x="5270122" y="650556"/>
            <a:chExt cx="447114" cy="1169420"/>
          </a:xfrm>
        </p:grpSpPr>
        <p:cxnSp>
          <p:nvCxnSpPr>
            <p:cNvPr id="47" name="Straight Arrow Connector 46"/>
            <p:cNvCxnSpPr/>
            <p:nvPr/>
          </p:nvCxnSpPr>
          <p:spPr>
            <a:xfrm flipV="1">
              <a:off x="5469215" y="650556"/>
              <a:ext cx="0" cy="11694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Curved Left Arrow 47"/>
            <p:cNvSpPr/>
            <p:nvPr/>
          </p:nvSpPr>
          <p:spPr>
            <a:xfrm>
              <a:off x="5270122" y="845784"/>
              <a:ext cx="447114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333996" y="1262113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490830" y="3235602"/>
            <a:ext cx="496042" cy="1279340"/>
            <a:chOff x="5221194" y="3460431"/>
            <a:chExt cx="496042" cy="1279340"/>
          </a:xfrm>
        </p:grpSpPr>
        <p:cxnSp>
          <p:nvCxnSpPr>
            <p:cNvPr id="65" name="Straight Arrow Connector 64"/>
            <p:cNvCxnSpPr/>
            <p:nvPr/>
          </p:nvCxnSpPr>
          <p:spPr>
            <a:xfrm flipH="1">
              <a:off x="5485045" y="3460431"/>
              <a:ext cx="7984" cy="127934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Curved Left Arrow 65"/>
            <p:cNvSpPr/>
            <p:nvPr/>
          </p:nvSpPr>
          <p:spPr>
            <a:xfrm flipH="1">
              <a:off x="5221194" y="3694823"/>
              <a:ext cx="496042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5333346" y="4183606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" name="Straight Arrow Connector 5"/>
          <p:cNvCxnSpPr/>
          <p:nvPr/>
        </p:nvCxnSpPr>
        <p:spPr>
          <a:xfrm flipH="1" flipV="1">
            <a:off x="818262" y="2808413"/>
            <a:ext cx="405821" cy="416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914238" y="2828301"/>
            <a:ext cx="824613" cy="440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28837" y="2718800"/>
            <a:ext cx="107023" cy="664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4238" y="3225162"/>
            <a:ext cx="1072634" cy="1289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9575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19221999">
            <a:off x="641296" y="2687348"/>
            <a:ext cx="907117" cy="82959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5257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0812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49414" y="5129610"/>
            <a:ext cx="2630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Applied Magnetic Field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2266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  <p:bldP spid="25606" grpId="0"/>
      <p:bldP spid="25609" grpId="0"/>
      <p:bldP spid="25610" grpId="0"/>
      <p:bldP spid="25611" grpId="0" animBg="1"/>
      <p:bldP spid="58" grpId="0"/>
      <p:bldP spid="2" grpId="0"/>
      <p:bldP spid="63" grpId="0" animBg="1"/>
      <p:bldP spid="64" grpId="0" animBg="1"/>
      <p:bldP spid="79" grpId="0" animBg="1"/>
      <p:bldP spid="80" grpId="0" animBg="1"/>
      <p:bldP spid="25" grpId="0"/>
      <p:bldP spid="31" grpId="0"/>
      <p:bldP spid="99" grpId="0"/>
      <p:bldP spid="101" grpId="0" animBg="1"/>
      <p:bldP spid="48" grpId="0" animBg="1"/>
      <p:bldP spid="60" grpId="0" animBg="1"/>
      <p:bldP spid="66" grpId="0" animBg="1"/>
      <p:bldP spid="67" grpId="0" animBg="1"/>
      <p:bldP spid="11" grpId="0" animBg="1"/>
      <p:bldP spid="14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620281" y="5474727"/>
            <a:ext cx="4465509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3.8% </a:t>
            </a:r>
            <a:r>
              <a:rPr lang="en-US" altLang="zh-CN" sz="2000" dirty="0" err="1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Mn</a:t>
            </a:r>
            <a:r>
              <a:rPr lang="en-US" altLang="zh-CN" sz="2000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altLang="zh-CN" sz="2000" dirty="0" smtClean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doped </a:t>
            </a:r>
            <a:r>
              <a:rPr lang="en-US" altLang="zh-CN" sz="2000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BZT</a:t>
            </a: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8046250" y="5838632"/>
            <a:ext cx="3613572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6 peaks due to hyper fine structure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from I=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en-US" altLang="zh-CN" dirty="0" err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Mn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nuclear spins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i.e.  I = -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, -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, -½ , ½, 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2,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altLang="zh-CN" baseline="30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en-US" altLang="zh-CN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/</a:t>
            </a:r>
            <a:r>
              <a:rPr lang="en-US" altLang="zh-CN" baseline="-25000" dirty="0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</a:t>
            </a:r>
          </a:p>
        </p:txBody>
      </p:sp>
      <p:pic>
        <p:nvPicPr>
          <p:cNvPr id="7" name="Picture 20" descr="95676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4" t="19128" r="14851" b="22477"/>
          <a:stretch/>
        </p:blipFill>
        <p:spPr>
          <a:xfrm>
            <a:off x="7338435" y="845784"/>
            <a:ext cx="4796580" cy="45401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0414433" y="2014538"/>
            <a:ext cx="104249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0000FF"/>
                </a:solidFill>
                <a:ea typeface="Arial Unicode MS" pitchFamily="34" charset="-128"/>
                <a:cs typeface="Arial Unicode MS" pitchFamily="34" charset="-128"/>
              </a:rPr>
              <a:t>T=300K</a:t>
            </a:r>
            <a:endParaRPr lang="en-US" altLang="zh-CN" dirty="0"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194859" y="5498942"/>
            <a:ext cx="1822450" cy="1238783"/>
            <a:chOff x="80" y="3313"/>
            <a:chExt cx="1668" cy="2416"/>
          </a:xfrm>
        </p:grpSpPr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80" y="3313"/>
              <a:ext cx="1668" cy="1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0" i="1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E=</a:t>
              </a:r>
              <a:r>
                <a:rPr lang="en-US" altLang="zh-CN" sz="3600" b="0" dirty="0" err="1">
                  <a:solidFill>
                    <a:srgbClr val="000000"/>
                  </a:solidFill>
                  <a:latin typeface="Symbol" pitchFamily="18" charset="2"/>
                  <a:ea typeface="宋体" pitchFamily="2" charset="-122"/>
                </a:rPr>
                <a:t>m</a:t>
              </a:r>
              <a:r>
                <a:rPr lang="en-US" altLang="zh-CN" sz="3600" b="0" baseline="-25000" dirty="0" err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B</a:t>
              </a:r>
              <a:r>
                <a:rPr lang="en-US" altLang="zh-CN" sz="3600" b="0" dirty="0" err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g</a:t>
              </a:r>
              <a:r>
                <a:rPr lang="en-US" altLang="zh-CN" sz="3600" dirty="0" err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B</a:t>
              </a:r>
              <a:endParaRPr lang="en-US" altLang="zh-CN" sz="2800" i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Wingdings" pitchFamily="2" charset="2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60" y="4708"/>
              <a:ext cx="1413" cy="1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dirty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Zeeman</a:t>
              </a:r>
            </a:p>
          </p:txBody>
        </p:sp>
      </p:grp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379912" y="5498960"/>
            <a:ext cx="125888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600" b="0" i="1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E=</a:t>
            </a:r>
            <a:r>
              <a:rPr lang="en-US" altLang="zh-CN" sz="3600" b="0" i="1" dirty="0" err="1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h</a:t>
            </a:r>
            <a:r>
              <a:rPr lang="en-US" altLang="zh-CN" sz="3600" b="0" dirty="0" err="1">
                <a:solidFill>
                  <a:srgbClr val="000000"/>
                </a:solidFill>
                <a:latin typeface="Symbol" pitchFamily="18" charset="2"/>
                <a:ea typeface="宋体" pitchFamily="2" charset="-122"/>
              </a:rPr>
              <a:t>n</a:t>
            </a:r>
            <a:endParaRPr lang="en-US" altLang="zh-CN" sz="2800" i="1" dirty="0">
              <a:solidFill>
                <a:srgbClr val="000000"/>
              </a:solidFill>
              <a:latin typeface="Arial" pitchFamily="34" charset="0"/>
              <a:ea typeface="宋体" pitchFamily="2" charset="-122"/>
              <a:sym typeface="Wingdings" pitchFamily="2" charset="2"/>
            </a:endParaRPr>
          </a:p>
        </p:txBody>
      </p:sp>
      <p:sp>
        <p:nvSpPr>
          <p:cNvPr id="13" name="TextBox 22"/>
          <p:cNvSpPr txBox="1">
            <a:spLocks noChangeArrowheads="1"/>
          </p:cNvSpPr>
          <p:nvPr/>
        </p:nvSpPr>
        <p:spPr bwMode="auto">
          <a:xfrm>
            <a:off x="3997325" y="6012975"/>
            <a:ext cx="20240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Microwave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photon</a:t>
            </a:r>
            <a:endParaRPr lang="en-US" altLang="en-US" dirty="0"/>
          </a:p>
        </p:txBody>
      </p:sp>
      <p:sp>
        <p:nvSpPr>
          <p:cNvPr id="14" name="Left-Right Arrow 24"/>
          <p:cNvSpPr>
            <a:spLocks noChangeArrowheads="1"/>
          </p:cNvSpPr>
          <p:nvPr/>
        </p:nvSpPr>
        <p:spPr bwMode="auto">
          <a:xfrm>
            <a:off x="3111867" y="5673164"/>
            <a:ext cx="873077" cy="376692"/>
          </a:xfrm>
          <a:prstGeom prst="leftRightArrow">
            <a:avLst>
              <a:gd name="adj1" fmla="val 50000"/>
              <a:gd name="adj2" fmla="val 49879"/>
            </a:avLst>
          </a:prstGeom>
          <a:solidFill>
            <a:srgbClr val="00B050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8991600" cy="914400"/>
          </a:xfrm>
        </p:spPr>
        <p:txBody>
          <a:bodyPr/>
          <a:lstStyle/>
          <a:p>
            <a:pPr eaLnBrk="1" hangingPunct="1"/>
            <a:r>
              <a:rPr lang="en-US" altLang="zh-CN" sz="4000" b="1" dirty="0">
                <a:ea typeface="宋体" pitchFamily="2" charset="-122"/>
              </a:rPr>
              <a:t>Electron Paramagnetic Resonance (EPR)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52262" y="650556"/>
            <a:ext cx="0" cy="41021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752262" y="4752656"/>
            <a:ext cx="51181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 rot="16200000">
                <a:off x="104562" y="2455384"/>
                <a:ext cx="6107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32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Δ</m:t>
                      </m:r>
                      <m:r>
                        <a:rPr lang="en-US" sz="3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𝐸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04562" y="2455384"/>
                <a:ext cx="610745" cy="49244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06508" y="5006517"/>
                <a:ext cx="430905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𝐴𝑝𝑝𝑙𝑖𝑒𝑑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𝑚𝑎𝑔𝑛𝑒𝑡𝑖𝑐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𝑓𝑖𝑒𝑙𝑑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508" y="5006517"/>
                <a:ext cx="4309052" cy="49244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>
            <a:off x="752262" y="2739706"/>
            <a:ext cx="4207699" cy="1339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52262" y="1399856"/>
            <a:ext cx="4207699" cy="1339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3639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7576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332410" y="2044381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532310" y="2023743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926010" y="2023742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332410" y="2044381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71960" y="2372466"/>
                <a:ext cx="173829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h</m:t>
                      </m:r>
                      <m:r>
                        <a:rPr lang="en-US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𝜈</m:t>
                      </m:r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𝑒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𝐵</m:t>
                      </m:r>
                    </m:oMath>
                  </m:oMathPara>
                </a14:m>
                <a:endParaRPr lang="en-US" sz="2400" b="0" dirty="0" smtClean="0">
                  <a:ea typeface="Cambria Math" charset="0"/>
                  <a:cs typeface="Cambria Math" charset="0"/>
                </a:endParaRPr>
              </a:p>
              <a:p>
                <a:pPr algn="ctr"/>
                <a:r>
                  <a:rPr lang="en-US" sz="2400" dirty="0" smtClean="0"/>
                  <a:t>40 </a:t>
                </a:r>
                <a:r>
                  <a:rPr lang="en-US" sz="2400" dirty="0" smtClean="0">
                    <a:latin typeface="Symbol" panose="05050102010706020507" pitchFamily="18" charset="2"/>
                  </a:rPr>
                  <a:t>m</a:t>
                </a:r>
                <a:r>
                  <a:rPr lang="en-US" sz="2400" dirty="0" smtClean="0"/>
                  <a:t>V</a:t>
                </a:r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960" y="2372466"/>
                <a:ext cx="1738296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2105" r="-1754"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2454911" y="3586561"/>
            <a:ext cx="121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Resonance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270122" y="650556"/>
            <a:ext cx="447114" cy="1169420"/>
            <a:chOff x="5270122" y="650556"/>
            <a:chExt cx="447114" cy="1169420"/>
          </a:xfrm>
        </p:grpSpPr>
        <p:cxnSp>
          <p:nvCxnSpPr>
            <p:cNvPr id="31" name="Straight Arrow Connector 30"/>
            <p:cNvCxnSpPr/>
            <p:nvPr/>
          </p:nvCxnSpPr>
          <p:spPr>
            <a:xfrm flipV="1">
              <a:off x="5469215" y="650556"/>
              <a:ext cx="0" cy="11694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Curved Left Arrow 31"/>
            <p:cNvSpPr/>
            <p:nvPr/>
          </p:nvSpPr>
          <p:spPr>
            <a:xfrm>
              <a:off x="5270122" y="845784"/>
              <a:ext cx="447114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333996" y="1262113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2859098" y="1027056"/>
            <a:ext cx="0" cy="37583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680795" y="478537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3400 G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5221194" y="3460431"/>
            <a:ext cx="496042" cy="1279340"/>
            <a:chOff x="5221194" y="3460431"/>
            <a:chExt cx="496042" cy="1279340"/>
          </a:xfrm>
        </p:grpSpPr>
        <p:cxnSp>
          <p:nvCxnSpPr>
            <p:cNvPr id="37" name="Straight Arrow Connector 36"/>
            <p:cNvCxnSpPr/>
            <p:nvPr/>
          </p:nvCxnSpPr>
          <p:spPr>
            <a:xfrm flipH="1">
              <a:off x="5485045" y="3460431"/>
              <a:ext cx="7984" cy="127934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Curved Left Arrow 37"/>
            <p:cNvSpPr/>
            <p:nvPr/>
          </p:nvSpPr>
          <p:spPr>
            <a:xfrm flipH="1">
              <a:off x="5221194" y="3694823"/>
              <a:ext cx="496042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333346" y="4183606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0" name="Straight Arrow Connector 39"/>
          <p:cNvCxnSpPr/>
          <p:nvPr/>
        </p:nvCxnSpPr>
        <p:spPr>
          <a:xfrm>
            <a:off x="6272835" y="1962765"/>
            <a:ext cx="0" cy="1997469"/>
          </a:xfrm>
          <a:prstGeom prst="straightConnector1">
            <a:avLst/>
          </a:prstGeom>
          <a:ln w="698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110860" y="1377990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</a:t>
            </a:r>
            <a:endParaRPr lang="en-US" sz="3200" b="1" dirty="0"/>
          </a:p>
        </p:txBody>
      </p:sp>
      <p:sp>
        <p:nvSpPr>
          <p:cNvPr id="42" name="TextBox 41"/>
          <p:cNvSpPr txBox="1"/>
          <p:nvPr/>
        </p:nvSpPr>
        <p:spPr>
          <a:xfrm rot="20569475">
            <a:off x="3286841" y="1395063"/>
            <a:ext cx="1035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Zeeman</a:t>
            </a:r>
            <a:endParaRPr lang="en-US" sz="20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2953326" y="5990535"/>
            <a:ext cx="121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Resonance</a:t>
            </a:r>
            <a:endParaRPr lang="en-US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Left-Right Arrow 24"/>
          <p:cNvSpPr>
            <a:spLocks noChangeArrowheads="1"/>
          </p:cNvSpPr>
          <p:nvPr/>
        </p:nvSpPr>
        <p:spPr bwMode="auto">
          <a:xfrm rot="16200000">
            <a:off x="2353846" y="2689293"/>
            <a:ext cx="1493030" cy="140913"/>
          </a:xfrm>
          <a:prstGeom prst="leftRightArrow">
            <a:avLst>
              <a:gd name="adj1" fmla="val 50000"/>
              <a:gd name="adj2" fmla="val 49879"/>
            </a:avLst>
          </a:prstGeom>
          <a:solidFill>
            <a:srgbClr val="00B050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cxnSp>
        <p:nvCxnSpPr>
          <p:cNvPr id="45" name="Straight Arrow Connector 44"/>
          <p:cNvCxnSpPr>
            <a:stCxn id="19" idx="3"/>
          </p:cNvCxnSpPr>
          <p:nvPr/>
        </p:nvCxnSpPr>
        <p:spPr>
          <a:xfrm flipV="1">
            <a:off x="5515560" y="3075709"/>
            <a:ext cx="691276" cy="21770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1031691" y="3237036"/>
            <a:ext cx="447114" cy="1169420"/>
            <a:chOff x="5270122" y="650556"/>
            <a:chExt cx="447114" cy="1169420"/>
          </a:xfrm>
        </p:grpSpPr>
        <p:cxnSp>
          <p:nvCxnSpPr>
            <p:cNvPr id="47" name="Straight Arrow Connector 46"/>
            <p:cNvCxnSpPr/>
            <p:nvPr/>
          </p:nvCxnSpPr>
          <p:spPr>
            <a:xfrm flipV="1">
              <a:off x="5469215" y="650556"/>
              <a:ext cx="0" cy="116942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Curved Left Arrow 47"/>
            <p:cNvSpPr/>
            <p:nvPr/>
          </p:nvSpPr>
          <p:spPr>
            <a:xfrm>
              <a:off x="5270122" y="845784"/>
              <a:ext cx="447114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333996" y="1262113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490830" y="3235602"/>
            <a:ext cx="496042" cy="1279340"/>
            <a:chOff x="5221194" y="3460431"/>
            <a:chExt cx="496042" cy="1279340"/>
          </a:xfrm>
        </p:grpSpPr>
        <p:cxnSp>
          <p:nvCxnSpPr>
            <p:cNvPr id="51" name="Straight Arrow Connector 50"/>
            <p:cNvCxnSpPr/>
            <p:nvPr/>
          </p:nvCxnSpPr>
          <p:spPr>
            <a:xfrm flipH="1">
              <a:off x="5485045" y="3460431"/>
              <a:ext cx="7984" cy="1279340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Curved Left Arrow 51"/>
            <p:cNvSpPr/>
            <p:nvPr/>
          </p:nvSpPr>
          <p:spPr>
            <a:xfrm flipH="1">
              <a:off x="5221194" y="3694823"/>
              <a:ext cx="496042" cy="461502"/>
            </a:xfrm>
            <a:prstGeom prst="curvedLeftArrow">
              <a:avLst>
                <a:gd name="adj1" fmla="val 25000"/>
                <a:gd name="adj2" fmla="val 46880"/>
                <a:gd name="adj3" fmla="val 3730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33346" y="4183606"/>
              <a:ext cx="303399" cy="300099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4" name="Straight Arrow Connector 53"/>
          <p:cNvCxnSpPr/>
          <p:nvPr/>
        </p:nvCxnSpPr>
        <p:spPr>
          <a:xfrm flipH="1" flipV="1">
            <a:off x="818262" y="2808413"/>
            <a:ext cx="405821" cy="416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914238" y="2828301"/>
            <a:ext cx="824613" cy="440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728837" y="2718800"/>
            <a:ext cx="107023" cy="6649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14238" y="3225162"/>
            <a:ext cx="1072634" cy="1289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19575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Isosceles Triangle 58"/>
          <p:cNvSpPr/>
          <p:nvPr/>
        </p:nvSpPr>
        <p:spPr>
          <a:xfrm rot="19221999">
            <a:off x="641296" y="2687348"/>
            <a:ext cx="907117" cy="82959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5257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1081210" y="2009456"/>
            <a:ext cx="0" cy="145097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8449414" y="5129610"/>
            <a:ext cx="26307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Applied Magnetic Field</a:t>
            </a:r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548915" y="1145764"/>
            <a:ext cx="82105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g</a:t>
            </a:r>
            <a:r>
              <a:rPr lang="en-US" b="1" dirty="0" smtClean="0"/>
              <a:t>=2.01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01448953"/>
      </p:ext>
    </p:extLst>
  </p:cSld>
  <p:clrMapOvr>
    <a:masterClrMapping/>
  </p:clrMapOvr>
  <p:timing>
    <p:tnLst>
      <p:par>
        <p:cTn id="1" dur="indefinite" restart="never" nodeType="tmRoot"/>
      </p:par>
    </p:tnLst>
    <p:bldLst>
      <p:bldP spid="32" grpId="0" animBg="1"/>
      <p:bldP spid="33" grpId="0" animBg="1"/>
      <p:bldP spid="38" grpId="0" animBg="1"/>
      <p:bldP spid="39" grpId="0" animBg="1"/>
      <p:bldP spid="48" grpId="0" animBg="1"/>
      <p:bldP spid="49" grpId="0" animBg="1"/>
      <p:bldP spid="52" grpId="0" animBg="1"/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90760" y="228600"/>
            <a:ext cx="8001000" cy="69215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It is spin flips! </a:t>
            </a:r>
            <a:br>
              <a:rPr lang="en-US" altLang="zh-CN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800" b="1" dirty="0">
                <a:latin typeface="Times New Roman" pitchFamily="18" charset="0"/>
                <a:cs typeface="Times New Roman" pitchFamily="18" charset="0"/>
              </a:rPr>
              <a:t>Identify as EPR spin-flip mechanism!</a:t>
            </a:r>
          </a:p>
        </p:txBody>
      </p:sp>
      <p:pic>
        <p:nvPicPr>
          <p:cNvPr id="120835" name="Picture 8" descr="4362436324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1500" y="1454150"/>
            <a:ext cx="5491989" cy="4641850"/>
          </a:xfrm>
          <a:prstGeom prst="rect">
            <a:avLst/>
          </a:prstGeom>
        </p:spPr>
      </p:pic>
      <p:sp>
        <p:nvSpPr>
          <p:cNvPr id="120838" name="Text Box 13"/>
          <p:cNvSpPr txBox="1">
            <a:spLocks noChangeArrowheads="1"/>
          </p:cNvSpPr>
          <p:nvPr/>
        </p:nvSpPr>
        <p:spPr bwMode="auto">
          <a:xfrm>
            <a:off x="7104063" y="1371601"/>
            <a:ext cx="3563937" cy="646331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charset="0"/>
              </a:rPr>
              <a:t>Microwave-induced Spin flips in exchange-coupled clusters!</a:t>
            </a:r>
          </a:p>
        </p:txBody>
      </p:sp>
      <p:sp>
        <p:nvSpPr>
          <p:cNvPr id="120843" name="Line 392"/>
          <p:cNvSpPr>
            <a:spLocks noChangeShapeType="1"/>
          </p:cNvSpPr>
          <p:nvPr/>
        </p:nvSpPr>
        <p:spPr bwMode="auto">
          <a:xfrm flipH="1">
            <a:off x="3499128" y="1592263"/>
            <a:ext cx="3435070" cy="61064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4" name="Line 393"/>
          <p:cNvSpPr>
            <a:spLocks noChangeShapeType="1"/>
          </p:cNvSpPr>
          <p:nvPr/>
        </p:nvSpPr>
        <p:spPr bwMode="auto">
          <a:xfrm flipH="1">
            <a:off x="4054991" y="1592262"/>
            <a:ext cx="2883175" cy="1685926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5" name="Line 394"/>
          <p:cNvSpPr>
            <a:spLocks noChangeShapeType="1"/>
          </p:cNvSpPr>
          <p:nvPr/>
        </p:nvSpPr>
        <p:spPr bwMode="auto">
          <a:xfrm flipH="1">
            <a:off x="4164533" y="1599621"/>
            <a:ext cx="2773635" cy="249915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6" name="Text Box 395"/>
          <p:cNvSpPr txBox="1">
            <a:spLocks noChangeArrowheads="1"/>
          </p:cNvSpPr>
          <p:nvPr/>
        </p:nvSpPr>
        <p:spPr bwMode="auto">
          <a:xfrm>
            <a:off x="2233335" y="4334669"/>
            <a:ext cx="238708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rgbClr val="0000FF"/>
                </a:solidFill>
                <a:latin typeface="Arial" charset="0"/>
              </a:rPr>
              <a:t>Isolated defects</a:t>
            </a:r>
          </a:p>
        </p:txBody>
      </p:sp>
      <p:sp>
        <p:nvSpPr>
          <p:cNvPr id="120847" name="Line 396"/>
          <p:cNvSpPr>
            <a:spLocks noChangeShapeType="1"/>
          </p:cNvSpPr>
          <p:nvPr/>
        </p:nvSpPr>
        <p:spPr bwMode="auto">
          <a:xfrm flipH="1" flipV="1">
            <a:off x="2233892" y="4050280"/>
            <a:ext cx="200802" cy="36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0848" name="Line 397"/>
          <p:cNvSpPr>
            <a:spLocks noChangeShapeType="1"/>
          </p:cNvSpPr>
          <p:nvPr/>
        </p:nvSpPr>
        <p:spPr bwMode="auto">
          <a:xfrm flipV="1">
            <a:off x="2747645" y="4264560"/>
            <a:ext cx="93448" cy="1688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0849" name="Group 3"/>
          <p:cNvGrpSpPr>
            <a:grpSpLocks/>
          </p:cNvGrpSpPr>
          <p:nvPr/>
        </p:nvGrpSpPr>
        <p:grpSpPr bwMode="auto">
          <a:xfrm>
            <a:off x="1752601" y="1214440"/>
            <a:ext cx="4803775" cy="461666"/>
            <a:chOff x="228686" y="1214287"/>
            <a:chExt cx="4803081" cy="461368"/>
          </a:xfrm>
        </p:grpSpPr>
        <p:sp>
          <p:nvSpPr>
            <p:cNvPr id="120883" name="Text Box 10"/>
            <p:cNvSpPr txBox="1">
              <a:spLocks noChangeArrowheads="1"/>
            </p:cNvSpPr>
            <p:nvPr/>
          </p:nvSpPr>
          <p:spPr bwMode="auto">
            <a:xfrm>
              <a:off x="228686" y="1214287"/>
              <a:ext cx="4803081" cy="461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dirty="0">
                  <a:solidFill>
                    <a:srgbClr val="0000FF"/>
                  </a:solidFill>
                  <a:latin typeface="Arial" charset="0"/>
                </a:rPr>
                <a:t>Plotting </a:t>
              </a:r>
              <a:r>
                <a:rPr lang="en-US" altLang="zh-CN" sz="2400" b="1" baseline="30000" dirty="0">
                  <a:solidFill>
                    <a:srgbClr val="0000FF"/>
                  </a:solidFill>
                  <a:latin typeface="Arial" charset="0"/>
                </a:rPr>
                <a:t>1</a:t>
              </a:r>
              <a:r>
                <a:rPr lang="en-US" altLang="zh-CN" sz="2400" b="1" dirty="0">
                  <a:solidFill>
                    <a:srgbClr val="0000FF"/>
                  </a:solidFill>
                  <a:latin typeface="Arial" charset="0"/>
                </a:rPr>
                <a:t>/</a:t>
              </a:r>
              <a:r>
                <a:rPr lang="en-US" altLang="zh-CN" sz="2400" b="1" baseline="-25000" dirty="0">
                  <a:solidFill>
                    <a:srgbClr val="0000FF"/>
                  </a:solidFill>
                  <a:latin typeface="Arial" charset="0"/>
                </a:rPr>
                <a:t>Q</a:t>
              </a:r>
              <a:r>
                <a:rPr lang="en-US" altLang="zh-CN" sz="1800" b="1" dirty="0">
                  <a:solidFill>
                    <a:srgbClr val="0000FF"/>
                  </a:solidFill>
                  <a:latin typeface="Arial" charset="0"/>
                </a:rPr>
                <a:t> (i.e. loss tangent ∞absorption)</a:t>
              </a:r>
            </a:p>
          </p:txBody>
        </p:sp>
        <p:sp>
          <p:nvSpPr>
            <p:cNvPr id="3" name="Rectangle 2"/>
            <p:cNvSpPr/>
            <p:nvPr/>
          </p:nvSpPr>
          <p:spPr>
            <a:xfrm flipH="1">
              <a:off x="3657191" y="1385624"/>
              <a:ext cx="46031" cy="2141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eaLnBrk="1" hangingPunct="1">
                <a:defRPr/>
              </a:pPr>
              <a:endParaRPr lang="zh-CN" altLang="zh-CN" sz="1800" b="0">
                <a:latin typeface="Calibri" pitchFamily="34" charset="0"/>
              </a:endParaRPr>
            </a:p>
          </p:txBody>
        </p:sp>
      </p:grpSp>
      <p:sp>
        <p:nvSpPr>
          <p:cNvPr id="120875" name="TextBox 20"/>
          <p:cNvSpPr txBox="1">
            <a:spLocks noChangeArrowheads="1"/>
          </p:cNvSpPr>
          <p:nvPr/>
        </p:nvSpPr>
        <p:spPr bwMode="auto">
          <a:xfrm>
            <a:off x="9840914" y="3278189"/>
            <a:ext cx="422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000000"/>
                </a:solidFill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B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9840914" y="3278188"/>
            <a:ext cx="4222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9696450" y="2414588"/>
            <a:ext cx="0" cy="2297112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888" name="Straight Connector 37887"/>
          <p:cNvCxnSpPr/>
          <p:nvPr/>
        </p:nvCxnSpPr>
        <p:spPr>
          <a:xfrm flipH="1">
            <a:off x="6556375" y="2787651"/>
            <a:ext cx="763588" cy="317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6457952" y="2603224"/>
            <a:ext cx="2832099" cy="2895875"/>
            <a:chOff x="5795963" y="1758950"/>
            <a:chExt cx="1970087" cy="2606675"/>
          </a:xfrm>
        </p:grpSpPr>
        <p:pic>
          <p:nvPicPr>
            <p:cNvPr id="120837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963" y="1758950"/>
              <a:ext cx="1970087" cy="2605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" name="Straight Arrow Connector 3"/>
            <p:cNvCxnSpPr/>
            <p:nvPr/>
          </p:nvCxnSpPr>
          <p:spPr>
            <a:xfrm>
              <a:off x="6156325" y="1843088"/>
              <a:ext cx="0" cy="263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6011863" y="2139950"/>
              <a:ext cx="152400" cy="2667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6019800" y="2498725"/>
              <a:ext cx="136525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6011863" y="2919413"/>
              <a:ext cx="0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7532688" y="2767013"/>
              <a:ext cx="0" cy="263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7016750" y="2498725"/>
              <a:ext cx="152400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6804025" y="1846263"/>
              <a:ext cx="134938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>
              <a:off x="7313613" y="3054350"/>
              <a:ext cx="207962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7092950" y="2236788"/>
              <a:ext cx="0" cy="26193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 flipH="1">
              <a:off x="7380288" y="2066925"/>
              <a:ext cx="152400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7473950" y="2498725"/>
              <a:ext cx="134938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6999288" y="2805113"/>
              <a:ext cx="0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6524625" y="3254375"/>
              <a:ext cx="0" cy="26352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>
              <a:off x="7304088" y="3681413"/>
              <a:ext cx="152400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6843713" y="3502025"/>
              <a:ext cx="207962" cy="2667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6569075" y="3708400"/>
              <a:ext cx="163513" cy="2413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>
              <a:off x="5935663" y="3829050"/>
              <a:ext cx="152400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6389688" y="2973388"/>
              <a:ext cx="134937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6711950" y="4097338"/>
              <a:ext cx="0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H="1">
              <a:off x="6516688" y="2282825"/>
              <a:ext cx="152400" cy="2682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6084888" y="3198813"/>
              <a:ext cx="0" cy="26828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6019800" y="3560763"/>
              <a:ext cx="280988" cy="12065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>
              <a:off x="7456488" y="3386138"/>
              <a:ext cx="17462" cy="23495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H="1">
              <a:off x="6300788" y="2654300"/>
              <a:ext cx="141287" cy="24447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7019925" y="3848100"/>
              <a:ext cx="84138" cy="2667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0881" name="TextBox 37907"/>
          <p:cNvSpPr txBox="1">
            <a:spLocks noChangeArrowheads="1"/>
          </p:cNvSpPr>
          <p:nvPr/>
        </p:nvSpPr>
        <p:spPr bwMode="auto">
          <a:xfrm rot="-5400000">
            <a:off x="-358682" y="3397854"/>
            <a:ext cx="369452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  <a:latin typeface="Arial" charset="0"/>
                <a:ea typeface="SimSun" pitchFamily="2" charset="-122"/>
              </a:rPr>
              <a:t>Loss tangent (1/Q)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E6DB-8F8C-40A3-B96F-78CE3F3F666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93250" y="6238422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8BE3557-A468-4E70-AE58-E5BDA9DB601F}" type="slidenum">
              <a:rPr lang="en-US" altLang="zh-CN" sz="1600">
                <a:latin typeface="Arial" charset="0"/>
                <a:ea typeface="SimSun" pitchFamily="2" charset="-122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zh-CN" sz="1600">
              <a:latin typeface="Arial" charset="0"/>
              <a:ea typeface="SimSun" pitchFamily="2" charset="-122"/>
            </a:endParaRPr>
          </a:p>
        </p:txBody>
      </p:sp>
      <p:sp>
        <p:nvSpPr>
          <p:cNvPr id="135173" name="Text Box 21"/>
          <p:cNvSpPr txBox="1">
            <a:spLocks noChangeArrowheads="1"/>
          </p:cNvSpPr>
          <p:nvPr/>
        </p:nvSpPr>
        <p:spPr bwMode="auto">
          <a:xfrm>
            <a:off x="1752600" y="925514"/>
            <a:ext cx="8763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i="1">
                <a:solidFill>
                  <a:srgbClr val="0000FF"/>
                </a:solidFill>
                <a:latin typeface="Arial" charset="0"/>
                <a:ea typeface="SimSun" pitchFamily="2" charset="-122"/>
                <a:sym typeface="Symbol" pitchFamily="18" charset="2"/>
              </a:rPr>
              <a:t></a:t>
            </a:r>
            <a:r>
              <a:rPr lang="en-US" altLang="zh-CN" sz="1800" i="1">
                <a:solidFill>
                  <a:srgbClr val="0000FF"/>
                </a:solidFill>
                <a:latin typeface="Arial" charset="0"/>
                <a:ea typeface="SimSun" pitchFamily="2" charset="-122"/>
              </a:rPr>
              <a:t>  ALLOWS TUNING OF MICROWAVE PROPERTIES</a:t>
            </a:r>
            <a:endParaRPr lang="en-US" altLang="zh-CN" sz="1800" i="1">
              <a:latin typeface="Arial" charset="0"/>
              <a:ea typeface="SimSun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52600" y="1393371"/>
            <a:ext cx="8458200" cy="4757057"/>
            <a:chOff x="3492500" y="1393372"/>
            <a:chExt cx="4224338" cy="4198938"/>
          </a:xfrm>
        </p:grpSpPr>
        <p:pic>
          <p:nvPicPr>
            <p:cNvPr id="135175" name="Picture 5" descr="457848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52" r="10605"/>
            <a:stretch>
              <a:fillRect/>
            </a:stretch>
          </p:blipFill>
          <p:spPr bwMode="auto">
            <a:xfrm>
              <a:off x="3492500" y="1393372"/>
              <a:ext cx="4224338" cy="4198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5176" name="Rectangle 2"/>
            <p:cNvSpPr txBox="1">
              <a:spLocks noChangeArrowheads="1"/>
            </p:cNvSpPr>
            <p:nvPr/>
          </p:nvSpPr>
          <p:spPr bwMode="auto">
            <a:xfrm>
              <a:off x="4464050" y="3157086"/>
              <a:ext cx="3252788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2000" dirty="0" smtClean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Co-doped Ba(Zn</a:t>
              </a:r>
              <a:r>
                <a:rPr lang="en-US" altLang="ja-JP" sz="2000" baseline="-25000" dirty="0" smtClean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1/3</a:t>
              </a:r>
              <a:r>
                <a:rPr lang="en-US" altLang="ja-JP" sz="2000" dirty="0" smtClean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Nb</a:t>
              </a:r>
              <a:r>
                <a:rPr lang="en-US" altLang="ja-JP" sz="2000" baseline="-25000" dirty="0" smtClean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2/3</a:t>
              </a:r>
              <a:r>
                <a:rPr lang="en-US" altLang="ja-JP" sz="2000" dirty="0" smtClean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)O</a:t>
              </a:r>
              <a:r>
                <a:rPr lang="en-US" altLang="ja-JP" sz="2000" baseline="-25000" dirty="0" smtClean="0">
                  <a:solidFill>
                    <a:srgbClr val="000000"/>
                  </a:solidFill>
                  <a:latin typeface="Calibri" pitchFamily="34" charset="0"/>
                  <a:ea typeface="MS PGothic" pitchFamily="34" charset="-128"/>
                </a:rPr>
                <a:t>3</a:t>
              </a:r>
              <a:endParaRPr lang="en-US" altLang="en-US" sz="3600" dirty="0">
                <a:solidFill>
                  <a:srgbClr val="000000"/>
                </a:solidFill>
                <a:latin typeface="Calibri" pitchFamily="34" charset="0"/>
                <a:ea typeface="SimSun" pitchFamily="2" charset="-122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4371975" y="2069647"/>
              <a:ext cx="3240088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631950" y="177575"/>
            <a:ext cx="8928100" cy="6207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zh-CN" sz="3200" b="1" u="sng" dirty="0">
                <a:latin typeface="Times New Roman" panose="02020603050405020304" pitchFamily="18" charset="0"/>
                <a:ea typeface="SimSun" pitchFamily="2" charset="-122"/>
                <a:cs typeface="Times New Roman" panose="02020603050405020304" pitchFamily="18" charset="0"/>
              </a:rPr>
              <a:t>Best properties in a magnetic-field- so far</a:t>
            </a:r>
          </a:p>
        </p:txBody>
      </p:sp>
    </p:spTree>
    <p:extLst>
      <p:ext uri="{BB962C8B-B14F-4D97-AF65-F5344CB8AC3E}">
        <p14:creationId xmlns:p14="http://schemas.microsoft.com/office/powerpoint/2010/main" val="326862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138" name="Object 10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440874"/>
              </p:ext>
            </p:extLst>
          </p:nvPr>
        </p:nvGraphicFramePr>
        <p:xfrm>
          <a:off x="3940630" y="2627085"/>
          <a:ext cx="4812088" cy="3609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Image" r:id="rId3" imgW="6095238" imgH="4571429" progId="Photoshop.Image.3">
                  <p:embed/>
                </p:oleObj>
              </mc:Choice>
              <mc:Fallback>
                <p:oleObj name="Image" r:id="rId3" imgW="6095238" imgH="4571429" progId="Photoshop.Image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630" y="2627085"/>
                        <a:ext cx="4812088" cy="36090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139" name="Text Box 1034"/>
          <p:cNvSpPr txBox="1">
            <a:spLocks noChangeArrowheads="1"/>
          </p:cNvSpPr>
          <p:nvPr/>
        </p:nvSpPr>
        <p:spPr bwMode="auto">
          <a:xfrm>
            <a:off x="4490585" y="1839687"/>
            <a:ext cx="27844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 Unicode MS" panose="020B0604020202020204" pitchFamily="34" charset="-128"/>
              </a:rPr>
              <a:t>Ba(Zn</a:t>
            </a:r>
            <a:r>
              <a:rPr lang="en-US" altLang="en-US" sz="2800" baseline="-25000" dirty="0">
                <a:latin typeface="Arial Unicode MS" panose="020B0604020202020204" pitchFamily="34" charset="-128"/>
              </a:rPr>
              <a:t>1/3</a:t>
            </a:r>
            <a:r>
              <a:rPr lang="en-US" altLang="en-US" sz="2800" dirty="0">
                <a:latin typeface="Arial Unicode MS" panose="020B0604020202020204" pitchFamily="34" charset="-128"/>
              </a:rPr>
              <a:t>Ta</a:t>
            </a:r>
            <a:r>
              <a:rPr lang="en-US" altLang="en-US" sz="2800" baseline="-25000" dirty="0">
                <a:latin typeface="Arial Unicode MS" panose="020B0604020202020204" pitchFamily="34" charset="-128"/>
              </a:rPr>
              <a:t>2/3</a:t>
            </a:r>
            <a:r>
              <a:rPr lang="en-US" altLang="en-US" sz="2800" dirty="0">
                <a:latin typeface="Arial Unicode MS" panose="020B0604020202020204" pitchFamily="34" charset="-128"/>
              </a:rPr>
              <a:t>)O</a:t>
            </a:r>
            <a:r>
              <a:rPr lang="en-US" altLang="en-US" sz="2800" baseline="-25000" dirty="0">
                <a:latin typeface="Arial Unicode MS" panose="020B0604020202020204" pitchFamily="34" charset="-128"/>
              </a:rPr>
              <a:t>3</a:t>
            </a:r>
            <a:endParaRPr lang="en-US" altLang="en-US" sz="2800" dirty="0">
              <a:latin typeface="Arial Unicode MS" panose="020B0604020202020204" pitchFamily="34" charset="-128"/>
            </a:endParaRPr>
          </a:p>
        </p:txBody>
      </p:sp>
      <p:sp>
        <p:nvSpPr>
          <p:cNvPr id="219140" name="Text Box 1035"/>
          <p:cNvSpPr txBox="1">
            <a:spLocks noChangeArrowheads="1"/>
          </p:cNvSpPr>
          <p:nvPr/>
        </p:nvSpPr>
        <p:spPr bwMode="auto">
          <a:xfrm>
            <a:off x="2442935" y="3932238"/>
            <a:ext cx="13223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 Unicode MS" panose="020B0604020202020204" pitchFamily="34" charset="-128"/>
              </a:rPr>
              <a:t>Q&gt;40,000</a:t>
            </a:r>
          </a:p>
        </p:txBody>
      </p:sp>
      <p:sp>
        <p:nvSpPr>
          <p:cNvPr id="219141" name="Text Box 1036"/>
          <p:cNvSpPr txBox="1">
            <a:spLocks noChangeArrowheads="1"/>
          </p:cNvSpPr>
          <p:nvPr/>
        </p:nvSpPr>
        <p:spPr bwMode="auto">
          <a:xfrm>
            <a:off x="8752718" y="3932238"/>
            <a:ext cx="13223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 Unicode MS" panose="020B0604020202020204" pitchFamily="34" charset="-128"/>
              </a:rPr>
              <a:t>Q&lt;15,000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7056" y="762000"/>
            <a:ext cx="923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u="sng" dirty="0" smtClean="0"/>
              <a:t>Degraded microwave properties at room temperature 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303520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2" name="Picture 2" descr="absorbance_energy_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6" t="17778" r="14493" b="13333"/>
          <a:stretch>
            <a:fillRect/>
          </a:stretch>
        </p:blipFill>
        <p:spPr bwMode="auto">
          <a:xfrm>
            <a:off x="3602038" y="2413000"/>
            <a:ext cx="43434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3" name="Rectangle 4"/>
          <p:cNvSpPr>
            <a:spLocks noChangeArrowheads="1"/>
          </p:cNvSpPr>
          <p:nvPr/>
        </p:nvSpPr>
        <p:spPr bwMode="auto">
          <a:xfrm>
            <a:off x="1612610" y="122823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000000"/>
              </a:solidFill>
              <a:latin typeface="Arial Unicode MS" panose="020B0604020202020204" pitchFamily="34" charset="-128"/>
            </a:endParaRPr>
          </a:p>
        </p:txBody>
      </p:sp>
      <p:sp>
        <p:nvSpPr>
          <p:cNvPr id="201734" name="Rectangle 7"/>
          <p:cNvSpPr>
            <a:spLocks noChangeArrowheads="1"/>
          </p:cNvSpPr>
          <p:nvPr/>
        </p:nvSpPr>
        <p:spPr bwMode="auto">
          <a:xfrm>
            <a:off x="3657600" y="3938588"/>
            <a:ext cx="3810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FFFFFF"/>
              </a:solidFill>
              <a:latin typeface="Arial Unicode MS" panose="020B0604020202020204" pitchFamily="34" charset="-128"/>
            </a:endParaRPr>
          </a:p>
        </p:txBody>
      </p:sp>
      <p:sp>
        <p:nvSpPr>
          <p:cNvPr id="201736" name="Text Box 12"/>
          <p:cNvSpPr txBox="1">
            <a:spLocks noChangeArrowheads="1"/>
          </p:cNvSpPr>
          <p:nvPr/>
        </p:nvSpPr>
        <p:spPr bwMode="auto">
          <a:xfrm>
            <a:off x="3276601" y="5081588"/>
            <a:ext cx="1946275" cy="252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CC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 Unicode MS" panose="020B0604020202020204" pitchFamily="34" charset="-128"/>
              </a:rPr>
              <a:t>Photon energy (eV)</a:t>
            </a:r>
          </a:p>
        </p:txBody>
      </p:sp>
      <p:sp>
        <p:nvSpPr>
          <p:cNvPr id="240653" name="Text Box 13"/>
          <p:cNvSpPr txBox="1">
            <a:spLocks noChangeArrowheads="1"/>
          </p:cNvSpPr>
          <p:nvPr/>
        </p:nvSpPr>
        <p:spPr bwMode="auto">
          <a:xfrm>
            <a:off x="2297114" y="1614488"/>
            <a:ext cx="71951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FF0066"/>
                </a:solidFill>
              </a:rPr>
              <a:t>Color Centers!!!!  </a:t>
            </a:r>
            <a:r>
              <a:rPr lang="en-US" sz="2800" dirty="0">
                <a:solidFill>
                  <a:srgbClr val="FFC000"/>
                </a:solidFill>
              </a:rPr>
              <a:t>High Q, yellow. </a:t>
            </a:r>
            <a:r>
              <a:rPr lang="en-US" sz="280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Low Q, brown.</a:t>
            </a:r>
          </a:p>
        </p:txBody>
      </p:sp>
      <p:sp>
        <p:nvSpPr>
          <p:cNvPr id="201738" name="TextBox 1"/>
          <p:cNvSpPr txBox="1">
            <a:spLocks noChangeArrowheads="1"/>
          </p:cNvSpPr>
          <p:nvPr/>
        </p:nvSpPr>
        <p:spPr bwMode="auto">
          <a:xfrm>
            <a:off x="3278982" y="2144713"/>
            <a:ext cx="16414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Ba(Zn</a:t>
            </a:r>
            <a:r>
              <a:rPr lang="en-US" altLang="en-US" sz="1600" baseline="-3000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1/3</a:t>
            </a: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altLang="en-US" sz="1600" baseline="-3000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2/3</a:t>
            </a:r>
            <a:r>
              <a:rPr lang="en-US" altLang="en-US" sz="160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)O</a:t>
            </a:r>
            <a:r>
              <a:rPr lang="en-US" altLang="en-US" sz="1600" baseline="-3000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altLang="en-US" sz="1600">
              <a:latin typeface="Arial" panose="020B0604020202020204" pitchFamily="34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1740" name="Rectangle 5"/>
          <p:cNvSpPr>
            <a:spLocks noChangeArrowheads="1"/>
          </p:cNvSpPr>
          <p:nvPr/>
        </p:nvSpPr>
        <p:spPr bwMode="auto">
          <a:xfrm>
            <a:off x="1524000" y="5334000"/>
            <a:ext cx="91440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59436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tabLst>
                <a:tab pos="59436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59436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5943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5943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943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943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943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9436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Optical measurements of </a:t>
            </a:r>
            <a:r>
              <a:rPr lang="en-US" alt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Ba(Zn</a:t>
            </a:r>
            <a:r>
              <a:rPr lang="en-US" altLang="en-US" sz="1800" baseline="-300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1/3</a:t>
            </a:r>
            <a:r>
              <a:rPr lang="en-US" alt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altLang="en-US" sz="1800" baseline="-300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2/3</a:t>
            </a:r>
            <a:r>
              <a:rPr lang="en-US" alt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)O</a:t>
            </a:r>
            <a:r>
              <a:rPr lang="en-US" altLang="en-US" sz="1800" baseline="-300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altLang="en-US" sz="1800" dirty="0" smtClean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1800" dirty="0">
              <a:solidFill>
                <a:srgbClr val="000000"/>
              </a:solidFill>
              <a:latin typeface="Arial" panose="020B0604020202020204" pitchFamily="34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ea typeface="Times" panose="02020603050405020304" pitchFamily="18" charset="0"/>
                <a:cs typeface="Times New Roman" panose="02020603050405020304" pitchFamily="18" charset="0"/>
              </a:rPr>
              <a:t>Enhanced background from optically active point defects for lower Q materials Correlates microwave loss to point defect concentrations.  </a:t>
            </a:r>
            <a:endParaRPr lang="en-US" altLang="en-US" sz="1800" dirty="0">
              <a:latin typeface="Arial" panose="020B0604020202020204" pitchFamily="34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1741" name="Object 1026"/>
          <p:cNvGraphicFramePr>
            <a:graphicFrameLocks noChangeAspect="1"/>
          </p:cNvGraphicFramePr>
          <p:nvPr/>
        </p:nvGraphicFramePr>
        <p:xfrm>
          <a:off x="6926264" y="304800"/>
          <a:ext cx="1760537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Image" r:id="rId4" imgW="6095238" imgH="4571429" progId="Photoshop.Image.3">
                  <p:embed/>
                </p:oleObj>
              </mc:Choice>
              <mc:Fallback>
                <p:oleObj name="Image" r:id="rId4" imgW="6095238" imgH="4571429" progId="Photoshop.Image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4" y="304800"/>
                        <a:ext cx="1760537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1742" name="Text Box 1034"/>
          <p:cNvSpPr txBox="1">
            <a:spLocks noChangeArrowheads="1"/>
          </p:cNvSpPr>
          <p:nvPr/>
        </p:nvSpPr>
        <p:spPr bwMode="auto">
          <a:xfrm>
            <a:off x="2168526" y="695326"/>
            <a:ext cx="2784475" cy="523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 Unicode MS" panose="020B0604020202020204" pitchFamily="34" charset="-128"/>
              </a:rPr>
              <a:t>Ba(Zn</a:t>
            </a:r>
            <a:r>
              <a:rPr lang="en-US" altLang="en-US" sz="2800" baseline="-25000">
                <a:latin typeface="Arial Unicode MS" panose="020B0604020202020204" pitchFamily="34" charset="-128"/>
              </a:rPr>
              <a:t>1/3</a:t>
            </a:r>
            <a:r>
              <a:rPr lang="en-US" altLang="en-US" sz="2800">
                <a:latin typeface="Arial Unicode MS" panose="020B0604020202020204" pitchFamily="34" charset="-128"/>
              </a:rPr>
              <a:t>Ta</a:t>
            </a:r>
            <a:r>
              <a:rPr lang="en-US" altLang="en-US" sz="2800" baseline="-25000">
                <a:latin typeface="Arial Unicode MS" panose="020B0604020202020204" pitchFamily="34" charset="-128"/>
              </a:rPr>
              <a:t>2/3</a:t>
            </a:r>
            <a:r>
              <a:rPr lang="en-US" altLang="en-US" sz="2800">
                <a:latin typeface="Arial Unicode MS" panose="020B0604020202020204" pitchFamily="34" charset="-128"/>
              </a:rPr>
              <a:t>)O</a:t>
            </a:r>
            <a:r>
              <a:rPr lang="en-US" altLang="en-US" sz="2800" baseline="-25000">
                <a:latin typeface="Arial Unicode MS" panose="020B0604020202020204" pitchFamily="34" charset="-128"/>
              </a:rPr>
              <a:t>3</a:t>
            </a:r>
            <a:endParaRPr lang="en-US" altLang="en-US" sz="2800">
              <a:latin typeface="Arial Unicode MS" panose="020B0604020202020204" pitchFamily="34" charset="-128"/>
            </a:endParaRPr>
          </a:p>
        </p:txBody>
      </p:sp>
      <p:sp>
        <p:nvSpPr>
          <p:cNvPr id="201743" name="Text Box 1035"/>
          <p:cNvSpPr txBox="1">
            <a:spLocks noChangeArrowheads="1"/>
          </p:cNvSpPr>
          <p:nvPr/>
        </p:nvSpPr>
        <p:spPr bwMode="auto">
          <a:xfrm>
            <a:off x="5434014" y="823913"/>
            <a:ext cx="13239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 Unicode MS" panose="020B0604020202020204" pitchFamily="34" charset="-128"/>
              </a:rPr>
              <a:t>Q&gt;40,000</a:t>
            </a:r>
          </a:p>
        </p:txBody>
      </p:sp>
      <p:sp>
        <p:nvSpPr>
          <p:cNvPr id="201744" name="Text Box 1036"/>
          <p:cNvSpPr txBox="1">
            <a:spLocks noChangeArrowheads="1"/>
          </p:cNvSpPr>
          <p:nvPr/>
        </p:nvSpPr>
        <p:spPr bwMode="auto">
          <a:xfrm>
            <a:off x="8736014" y="838200"/>
            <a:ext cx="13223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 Unicode MS" panose="020B0604020202020204" pitchFamily="34" charset="-128"/>
              </a:rPr>
              <a:t>Q&lt;15,000</a:t>
            </a:r>
          </a:p>
        </p:txBody>
      </p:sp>
    </p:spTree>
    <p:extLst>
      <p:ext uri="{BB962C8B-B14F-4D97-AF65-F5344CB8AC3E}">
        <p14:creationId xmlns:p14="http://schemas.microsoft.com/office/powerpoint/2010/main" val="241646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7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5831116" y="6356351"/>
            <a:ext cx="2844800" cy="365125"/>
          </a:xfrm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DFAB3E-BA6F-44FB-AC60-EC6CE84ECBD5}" type="slidenum">
              <a:rPr lang="en-US" altLang="zh-CN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496915" y="1295400"/>
            <a:ext cx="5954713" cy="4941887"/>
            <a:chOff x="2711451" y="1557339"/>
            <a:chExt cx="5954713" cy="4941887"/>
          </a:xfrm>
        </p:grpSpPr>
        <p:pic>
          <p:nvPicPr>
            <p:cNvPr id="10" name="Picture 8" descr="5474743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1" y="1557339"/>
              <a:ext cx="5954713" cy="494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583114" y="1916114"/>
              <a:ext cx="217487" cy="3889375"/>
            </a:xfrm>
            <a:prstGeom prst="rect">
              <a:avLst/>
            </a:prstGeom>
            <a:solidFill>
              <a:schemeClr val="accent1">
                <a:alpha val="29019"/>
              </a:schemeClr>
            </a:solidFill>
            <a:ln w="317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zh-CN" sz="1600" b="1">
                <a:solidFill>
                  <a:srgbClr val="FFFFFF"/>
                </a:solidFill>
                <a:latin typeface="Arial Unicode MS" panose="020B0604020202020204" pitchFamily="34" charset="-128"/>
              </a:endParaRPr>
            </a:p>
          </p:txBody>
        </p:sp>
      </p:grp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069773" y="373856"/>
            <a:ext cx="6095999" cy="4556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EPR finds free-carrier conduction loss peak (i.e. g=2) </a:t>
            </a:r>
          </a:p>
          <a:p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correlates with Q at 300 K</a:t>
            </a:r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56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3654904"/>
            <a:ext cx="8229600" cy="11430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- (α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½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½ τ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1638467" y="746880"/>
            <a:ext cx="9052149" cy="3184542"/>
            <a:chOff x="322683" y="3629008"/>
            <a:chExt cx="9052149" cy="318454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683" y="3629008"/>
              <a:ext cx="8364117" cy="293410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8460432" y="5899150"/>
              <a:ext cx="914400" cy="91440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l"/>
              <a:r>
                <a:rPr lang="en-US" sz="2000" b="1" dirty="0">
                  <a:ea typeface="Arial Unicode MS" pitchFamily="34" charset="-122"/>
                  <a:cs typeface="Arial Unicode MS" pitchFamily="34" charset="-122"/>
                </a:rPr>
                <a:t>MHz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55535" y="3281594"/>
            <a:ext cx="5832648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r>
              <a:rPr lang="en-US" sz="1600" dirty="0">
                <a:ea typeface="Arial Unicode MS" pitchFamily="34" charset="-122"/>
                <a:cs typeface="Arial Unicode MS" pitchFamily="34" charset="-122"/>
              </a:rPr>
              <a:t>L. Miller, RF filters applications for dummies, a Wiley brand, 2015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9536" y="30976"/>
            <a:ext cx="9217024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Why is Zero/Near-Zero </a:t>
            </a:r>
            <a:r>
              <a:rPr lang="el-GR" sz="36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τ</a:t>
            </a:r>
            <a:r>
              <a:rPr lang="en-US" sz="3600" baseline="-250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f</a:t>
            </a:r>
            <a:r>
              <a:rPr lang="en-US" sz="36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So Important?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4300" y="4886488"/>
            <a:ext cx="11963400" cy="1692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independently determine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3200" b="1" baseline="-25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α</a:t>
            </a:r>
            <a:r>
              <a:rPr lang="en-US" sz="3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τ</a:t>
            </a:r>
            <a:r>
              <a:rPr lang="en-US" sz="3200" b="1" baseline="-25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µ </a:t>
            </a:r>
            <a:r>
              <a:rPr 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3200" b="1" baseline="-25000" dirty="0" err="1">
                <a:solidFill>
                  <a:prstClr val="black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sz="3200" b="1" baseline="-25000" dirty="0">
                <a:solidFill>
                  <a:prstClr val="black"/>
                </a:solidFill>
                <a:latin typeface="Symbol" panose="05050102010706020507" pitchFamily="18" charset="2"/>
                <a:cs typeface="Times New Roman" panose="02020603050405020304" pitchFamily="18" charset="0"/>
              </a:rPr>
              <a:t> </a:t>
            </a:r>
            <a:endParaRPr lang="en-US" sz="100" b="1" baseline="-25000" dirty="0">
              <a:solidFill>
                <a:prstClr val="black"/>
              </a:solidFill>
              <a:latin typeface="Symbol" panose="05050102010706020507" pitchFamily="18" charset="2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en-US" sz="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experiment and simulation will be used to understand the fundamental mechanism for each factor!</a:t>
            </a:r>
            <a:endParaRPr lang="en-US" sz="32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2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9" descr="Picture1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3"/>
          <a:stretch/>
        </p:blipFill>
        <p:spPr>
          <a:xfrm>
            <a:off x="3657600" y="1368177"/>
            <a:ext cx="6217920" cy="441145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FF00">
                    <a:alpha val="49019"/>
                  </a:srgbClr>
                </a:solidFill>
              </a14:hiddenFill>
            </a:ext>
          </a:extLst>
        </p:spPr>
      </p:pic>
      <p:sp>
        <p:nvSpPr>
          <p:cNvPr id="144388" name="Text Box 21"/>
          <p:cNvSpPr txBox="1">
            <a:spLocks noChangeArrowheads="1"/>
          </p:cNvSpPr>
          <p:nvPr/>
        </p:nvSpPr>
        <p:spPr bwMode="auto">
          <a:xfrm>
            <a:off x="2286000" y="223839"/>
            <a:ext cx="838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err="1">
                <a:solidFill>
                  <a:srgbClr val="0000FF"/>
                </a:solidFill>
                <a:latin typeface="Arial Unicode MS" pitchFamily="34" charset="-128"/>
              </a:rPr>
              <a:t>Kramers-Kronig</a:t>
            </a:r>
            <a:r>
              <a:rPr lang="en-US" altLang="en-US" sz="2400" b="1" dirty="0">
                <a:solidFill>
                  <a:srgbClr val="0000FF"/>
                </a:solidFill>
                <a:latin typeface="Arial Unicode MS" pitchFamily="34" charset="-128"/>
              </a:rPr>
              <a:t> (KK) of complex dielectric constant</a:t>
            </a:r>
          </a:p>
        </p:txBody>
      </p:sp>
      <p:sp>
        <p:nvSpPr>
          <p:cNvPr id="144395" name="Rectangle 1"/>
          <p:cNvSpPr>
            <a:spLocks noChangeArrowheads="1"/>
          </p:cNvSpPr>
          <p:nvPr/>
        </p:nvSpPr>
        <p:spPr bwMode="auto">
          <a:xfrm>
            <a:off x="2438400" y="773668"/>
            <a:ext cx="8686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Arial Unicode MS" pitchFamily="34" charset="-128"/>
              </a:rPr>
              <a:t>-indicates that a change in </a:t>
            </a:r>
            <a:r>
              <a:rPr lang="en-US" altLang="zh-CN" sz="2000" b="1" dirty="0">
                <a:latin typeface="Symbol" pitchFamily="18" charset="2"/>
              </a:rPr>
              <a:t>e</a:t>
            </a:r>
            <a:r>
              <a:rPr lang="en-US" altLang="zh-CN" sz="2000" b="1" dirty="0">
                <a:latin typeface="Arial Unicode MS" pitchFamily="34" charset="-128"/>
              </a:rPr>
              <a:t> is associated with a loss mechanism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061686" y="1504335"/>
            <a:ext cx="6899435" cy="4382730"/>
            <a:chOff x="537685" y="1504335"/>
            <a:chExt cx="6899435" cy="4382730"/>
          </a:xfrm>
        </p:grpSpPr>
        <p:sp>
          <p:nvSpPr>
            <p:cNvPr id="144387" name="Rectangle 13"/>
            <p:cNvSpPr>
              <a:spLocks noChangeArrowheads="1"/>
            </p:cNvSpPr>
            <p:nvPr/>
          </p:nvSpPr>
          <p:spPr bwMode="auto">
            <a:xfrm>
              <a:off x="3855720" y="1504335"/>
              <a:ext cx="609600" cy="4363065"/>
            </a:xfrm>
            <a:prstGeom prst="rect">
              <a:avLst/>
            </a:prstGeom>
            <a:solidFill>
              <a:srgbClr val="00FF00">
                <a:alpha val="29019"/>
              </a:srgbClr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 dirty="0">
                <a:solidFill>
                  <a:srgbClr val="FFFFFF"/>
                </a:solidFill>
                <a:latin typeface="Arial Unicode MS" pitchFamily="34" charset="-128"/>
              </a:endParaRPr>
            </a:p>
          </p:txBody>
        </p:sp>
        <p:sp>
          <p:nvSpPr>
            <p:cNvPr id="144389" name="Rectangle 4"/>
            <p:cNvSpPr>
              <a:spLocks noChangeArrowheads="1"/>
            </p:cNvSpPr>
            <p:nvPr/>
          </p:nvSpPr>
          <p:spPr bwMode="auto">
            <a:xfrm>
              <a:off x="2133600" y="2776538"/>
              <a:ext cx="1371600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rgbClr val="FFFFFF"/>
                  </a:solidFill>
                  <a:latin typeface="Arial Unicode MS" pitchFamily="34" charset="-128"/>
                </a:rPr>
                <a:t>\</a:t>
              </a:r>
            </a:p>
          </p:txBody>
        </p:sp>
        <p:sp>
          <p:nvSpPr>
            <p:cNvPr id="144390" name="TextBox 18"/>
            <p:cNvSpPr txBox="1">
              <a:spLocks noChangeArrowheads="1"/>
            </p:cNvSpPr>
            <p:nvPr/>
          </p:nvSpPr>
          <p:spPr bwMode="auto">
            <a:xfrm>
              <a:off x="2189788" y="2647890"/>
              <a:ext cx="15135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i="1" dirty="0" err="1">
                  <a:latin typeface="Symbol" pitchFamily="18" charset="2"/>
                </a:rPr>
                <a:t>a</a:t>
              </a:r>
              <a:r>
                <a:rPr lang="en-US" altLang="en-US" sz="2000" i="1" baseline="-25000" dirty="0" err="1">
                  <a:latin typeface="Arial Unicode MS" pitchFamily="34" charset="-128"/>
                </a:rPr>
                <a:t>microwave</a:t>
              </a:r>
              <a:r>
                <a:rPr lang="en-US" altLang="en-US" sz="2000" i="1" baseline="-25000" dirty="0">
                  <a:latin typeface="Arial Unicode MS" pitchFamily="34" charset="-128"/>
                </a:rPr>
                <a:t> loss</a:t>
              </a:r>
              <a:endParaRPr lang="en-US" altLang="en-US" sz="2400" i="1" baseline="-25000" dirty="0">
                <a:latin typeface="Arial Unicode MS" pitchFamily="34" charset="-128"/>
              </a:endParaRPr>
            </a:p>
          </p:txBody>
        </p:sp>
        <p:sp>
          <p:nvSpPr>
            <p:cNvPr id="144391" name="TextBox 1"/>
            <p:cNvSpPr txBox="1">
              <a:spLocks noChangeArrowheads="1"/>
            </p:cNvSpPr>
            <p:nvPr/>
          </p:nvSpPr>
          <p:spPr bwMode="auto">
            <a:xfrm>
              <a:off x="1299685" y="2435541"/>
              <a:ext cx="388937" cy="646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3600" b="1" dirty="0">
                  <a:latin typeface="Symbol" pitchFamily="18" charset="2"/>
                </a:rPr>
                <a:t>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685" y="4495800"/>
              <a:ext cx="1524000" cy="9541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dirty="0"/>
                <a:t>Loss tangent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779520" y="2041762"/>
              <a:ext cx="3607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dirty="0" smtClean="0"/>
                <a:t>0 </a:t>
              </a:r>
              <a:r>
                <a:rPr lang="en-US" dirty="0">
                  <a:latin typeface="Symbol" panose="05050102010706020507" pitchFamily="18" charset="2"/>
                </a:rPr>
                <a:t>m</a:t>
              </a:r>
              <a:r>
                <a:rPr lang="en-US" dirty="0"/>
                <a:t>V                 30 mV                  1 eV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151120" y="1524000"/>
              <a:ext cx="914400" cy="4363065"/>
            </a:xfrm>
            <a:prstGeom prst="rect">
              <a:avLst/>
            </a:prstGeom>
            <a:solidFill>
              <a:srgbClr val="FFFF00">
                <a:alpha val="29019"/>
              </a:srgbClr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 dirty="0">
                <a:solidFill>
                  <a:srgbClr val="FFFFFF"/>
                </a:solidFill>
                <a:latin typeface="Arial Unicode MS" pitchFamily="34" charset="-128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675120" y="1524000"/>
              <a:ext cx="762000" cy="4363065"/>
            </a:xfrm>
            <a:prstGeom prst="rect">
              <a:avLst/>
            </a:prstGeom>
            <a:solidFill>
              <a:srgbClr val="FFFF00">
                <a:alpha val="29019"/>
              </a:srgbClr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600" dirty="0">
                <a:solidFill>
                  <a:srgbClr val="FFFFFF"/>
                </a:solidFill>
                <a:latin typeface="Arial Unicode MS" pitchFamily="34" charset="-128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133600" y="1752600"/>
              <a:ext cx="0" cy="2133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4648200"/>
              <a:ext cx="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2228466" y="1905000"/>
              <a:ext cx="1429134" cy="8077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196840" y="6124695"/>
            <a:ext cx="40934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Microwave         phonon             electronic </a:t>
            </a:r>
          </a:p>
          <a:p>
            <a:r>
              <a:rPr lang="en-US" dirty="0"/>
              <a:t>      loss              absorption         transitions</a:t>
            </a:r>
          </a:p>
        </p:txBody>
      </p:sp>
    </p:spTree>
    <p:extLst>
      <p:ext uri="{BB962C8B-B14F-4D97-AF65-F5344CB8AC3E}">
        <p14:creationId xmlns:p14="http://schemas.microsoft.com/office/powerpoint/2010/main" val="182130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1573998" y="152400"/>
            <a:ext cx="8686800" cy="114300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 smtClean="0">
                <a:latin typeface="Arial Unicode MS" pitchFamily="34" charset="-128"/>
              </a:rPr>
              <a:t>If there are EPR losses, then there are also changes to the magnetic permeability (</a:t>
            </a:r>
            <a:r>
              <a:rPr lang="el-GR" altLang="zh-CN" sz="2800" b="1" dirty="0" smtClean="0">
                <a:latin typeface="Arial Unicode MS" pitchFamily="34" charset="-128"/>
              </a:rPr>
              <a:t>μ</a:t>
            </a:r>
            <a:r>
              <a:rPr lang="en-US" altLang="zh-CN" sz="2800" b="1" baseline="-25000" dirty="0" smtClean="0">
                <a:latin typeface="Arial Unicode MS" pitchFamily="34" charset="-128"/>
              </a:rPr>
              <a:t>r</a:t>
            </a:r>
            <a:r>
              <a:rPr lang="en-US" altLang="zh-CN" sz="2800" b="1" dirty="0" smtClean="0">
                <a:latin typeface="Arial Unicode MS" pitchFamily="34" charset="-128"/>
              </a:rPr>
              <a:t>)!</a:t>
            </a:r>
            <a:endParaRPr lang="zh-CN" altLang="en-US" sz="28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659279" y="4620478"/>
            <a:ext cx="3937429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14"/>
          <p:cNvSpPr txBox="1"/>
          <p:nvPr/>
        </p:nvSpPr>
        <p:spPr>
          <a:xfrm>
            <a:off x="2172982" y="4293096"/>
            <a:ext cx="1946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 smtClean="0"/>
              <a:t>KK equations:</a:t>
            </a:r>
            <a:endParaRPr lang="zh-CN" altLang="en-US" sz="2400" b="1" dirty="0"/>
          </a:p>
        </p:txBody>
      </p:sp>
      <p:sp>
        <p:nvSpPr>
          <p:cNvPr id="5" name="灯片编号占位符 4"/>
          <p:cNvSpPr>
            <a:spLocks noGrp="1"/>
          </p:cNvSpPr>
          <p:nvPr/>
        </p:nvSpPr>
        <p:spPr>
          <a:xfrm>
            <a:off x="789859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13308-F349-4B6D-A68A-DD1791B4A57B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6" name="矩形 15"/>
          <p:cNvSpPr/>
          <p:nvPr/>
        </p:nvSpPr>
        <p:spPr>
          <a:xfrm>
            <a:off x="6277438" y="5220489"/>
            <a:ext cx="368273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 dirty="0" err="1"/>
              <a:t>μ</a:t>
            </a:r>
            <a:r>
              <a:rPr lang="en-US" altLang="zh-CN" sz="3200" i="1" baseline="-25000" dirty="0" err="1"/>
              <a:t>r</a:t>
            </a:r>
            <a:r>
              <a:rPr lang="en-US" altLang="zh-CN" sz="3200" i="1" dirty="0"/>
              <a:t>(B) = </a:t>
            </a:r>
            <a:r>
              <a:rPr lang="en-US" altLang="zh-CN" sz="3200" i="1" dirty="0" err="1"/>
              <a:t>μ</a:t>
            </a:r>
            <a:r>
              <a:rPr lang="en-US" altLang="zh-CN" sz="3200" i="1" baseline="-25000" dirty="0" err="1"/>
              <a:t>r</a:t>
            </a:r>
            <a:r>
              <a:rPr lang="en-US" altLang="zh-CN" sz="3200" i="1" dirty="0"/>
              <a:t>’(B) - </a:t>
            </a:r>
            <a:r>
              <a:rPr lang="en-US" altLang="zh-CN" sz="3200" i="1" dirty="0" err="1"/>
              <a:t>jμ</a:t>
            </a:r>
            <a:r>
              <a:rPr lang="en-US" altLang="zh-CN" sz="3200" i="1" baseline="-25000" dirty="0" err="1"/>
              <a:t>r</a:t>
            </a:r>
            <a:r>
              <a:rPr lang="en-US" altLang="zh-CN" sz="3200" i="1" dirty="0"/>
              <a:t>’’(B)</a:t>
            </a:r>
            <a:endParaRPr lang="zh-CN" altLang="en-US" sz="3200" dirty="0"/>
          </a:p>
        </p:txBody>
      </p:sp>
      <p:sp>
        <p:nvSpPr>
          <p:cNvPr id="7" name="矩形 16"/>
          <p:cNvSpPr/>
          <p:nvPr/>
        </p:nvSpPr>
        <p:spPr>
          <a:xfrm>
            <a:off x="5845390" y="5868561"/>
            <a:ext cx="4718215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i="1" dirty="0" smtClean="0"/>
              <a:t>Loss tangent=</a:t>
            </a:r>
            <a:r>
              <a:rPr lang="en-US" altLang="zh-CN" sz="3200" i="1" dirty="0" err="1" smtClean="0"/>
              <a:t>μ</a:t>
            </a:r>
            <a:r>
              <a:rPr lang="en-US" altLang="zh-CN" sz="3200" i="1" baseline="-25000" dirty="0" err="1" smtClean="0"/>
              <a:t>r</a:t>
            </a:r>
            <a:r>
              <a:rPr lang="en-US" altLang="zh-CN" sz="3200" i="1" dirty="0"/>
              <a:t>’’(B)/μ</a:t>
            </a:r>
            <a:r>
              <a:rPr lang="en-US" altLang="zh-CN" sz="3200" i="1" baseline="-25000" dirty="0"/>
              <a:t> r</a:t>
            </a:r>
            <a:r>
              <a:rPr lang="en-US" altLang="zh-CN" sz="3200" i="1" dirty="0"/>
              <a:t>’(B</a:t>
            </a:r>
            <a:r>
              <a:rPr lang="en-US" altLang="zh-CN" sz="3200" i="1" dirty="0" smtClean="0"/>
              <a:t>)</a:t>
            </a:r>
            <a:endParaRPr lang="zh-CN" altLang="en-US" sz="3200" dirty="0"/>
          </a:p>
        </p:txBody>
      </p:sp>
      <p:grpSp>
        <p:nvGrpSpPr>
          <p:cNvPr id="9" name="Group 8"/>
          <p:cNvGrpSpPr/>
          <p:nvPr/>
        </p:nvGrpSpPr>
        <p:grpSpPr>
          <a:xfrm>
            <a:off x="1421598" y="1268760"/>
            <a:ext cx="9348804" cy="3066728"/>
            <a:chOff x="76200" y="1484783"/>
            <a:chExt cx="9348804" cy="3066728"/>
          </a:xfrm>
        </p:grpSpPr>
        <p:grpSp>
          <p:nvGrpSpPr>
            <p:cNvPr id="13" name="Group 12"/>
            <p:cNvGrpSpPr/>
            <p:nvPr/>
          </p:nvGrpSpPr>
          <p:grpSpPr>
            <a:xfrm>
              <a:off x="76200" y="1484783"/>
              <a:ext cx="9348804" cy="3066728"/>
              <a:chOff x="76200" y="1484783"/>
              <a:chExt cx="9348804" cy="3066728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76200" y="1484783"/>
                <a:ext cx="9348804" cy="3066728"/>
                <a:chOff x="72008" y="1484783"/>
                <a:chExt cx="9352996" cy="3066728"/>
              </a:xfrm>
            </p:grpSpPr>
            <p:grpSp>
              <p:nvGrpSpPr>
                <p:cNvPr id="20" name="Group 19"/>
                <p:cNvGrpSpPr/>
                <p:nvPr/>
              </p:nvGrpSpPr>
              <p:grpSpPr>
                <a:xfrm>
                  <a:off x="72008" y="1484783"/>
                  <a:ext cx="9352996" cy="3066728"/>
                  <a:chOff x="72008" y="1484783"/>
                  <a:chExt cx="9352996" cy="3066728"/>
                </a:xfrm>
              </p:grpSpPr>
              <p:grpSp>
                <p:nvGrpSpPr>
                  <p:cNvPr id="23" name="组合 19"/>
                  <p:cNvGrpSpPr/>
                  <p:nvPr/>
                </p:nvGrpSpPr>
                <p:grpSpPr>
                  <a:xfrm>
                    <a:off x="72008" y="1484783"/>
                    <a:ext cx="9352996" cy="3066728"/>
                    <a:chOff x="365918" y="1484784"/>
                    <a:chExt cx="8988773" cy="2585316"/>
                  </a:xfrm>
                </p:grpSpPr>
                <p:pic>
                  <p:nvPicPr>
                    <p:cNvPr id="25" name="Picture 2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65918" y="1484784"/>
                      <a:ext cx="8549482" cy="23241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pic>
                <p:sp>
                  <p:nvSpPr>
                    <p:cNvPr id="26" name="TextBox 20"/>
                    <p:cNvSpPr txBox="1"/>
                    <p:nvPr/>
                  </p:nvSpPr>
                  <p:spPr>
                    <a:xfrm>
                      <a:off x="1087150" y="3731546"/>
                      <a:ext cx="3994853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600" b="1" dirty="0" smtClean="0"/>
                        <a:t>                Magnetic field (Gauss)</a:t>
                      </a:r>
                      <a:endParaRPr lang="zh-CN" altLang="en-US" sz="1600" b="1" dirty="0"/>
                    </a:p>
                  </p:txBody>
                </p:sp>
                <p:sp>
                  <p:nvSpPr>
                    <p:cNvPr id="27" name="TextBox 21"/>
                    <p:cNvSpPr txBox="1"/>
                    <p:nvPr/>
                  </p:nvSpPr>
                  <p:spPr>
                    <a:xfrm>
                      <a:off x="5359838" y="3702490"/>
                      <a:ext cx="3994853" cy="3385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zh-CN" sz="1600" b="1" dirty="0" smtClean="0"/>
                        <a:t>                Magnetic field (Gauss)</a:t>
                      </a:r>
                      <a:endParaRPr lang="zh-CN" altLang="en-US" sz="1600" b="1" dirty="0"/>
                    </a:p>
                  </p:txBody>
                </p:sp>
              </p:grp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1101968" y="1753014"/>
                    <a:ext cx="2353208" cy="18288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vert="horz" wrap="none" lIns="91440" tIns="45720" rIns="91440" bIns="45720" rtlCol="0" anchor="ctr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l"/>
                    <a:r>
                      <a:rPr lang="en-US" sz="1600" b="1" dirty="0" smtClean="0"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rPr>
                      <a:t>0.05 at.% Mn-BZT, 50K</a:t>
                    </a:r>
                  </a:p>
                </p:txBody>
              </p:sp>
            </p:grpSp>
            <p:sp>
              <p:nvSpPr>
                <p:cNvPr id="21" name="TextBox 24"/>
                <p:cNvSpPr txBox="1"/>
                <p:nvPr/>
              </p:nvSpPr>
              <p:spPr>
                <a:xfrm>
                  <a:off x="5459152" y="1709513"/>
                  <a:ext cx="1561120" cy="5847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rtlCol="0" anchor="ctr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600" b="1" dirty="0" smtClean="0"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0.05 at.% </a:t>
                  </a:r>
                </a:p>
                <a:p>
                  <a:pPr algn="l"/>
                  <a:r>
                    <a:rPr lang="en-US" sz="1600" b="1" dirty="0" smtClean="0"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Mn-BZT, 50K</a:t>
                  </a: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>
                  <a:off x="6859099" y="1736809"/>
                  <a:ext cx="274320" cy="18288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2886748" y="2016204"/>
                <a:ext cx="1443514" cy="1188067"/>
                <a:chOff x="2886748" y="2016204"/>
                <a:chExt cx="1443514" cy="1188067"/>
              </a:xfrm>
            </p:grpSpPr>
            <p:sp>
              <p:nvSpPr>
                <p:cNvPr id="18" name="TextBox 6"/>
                <p:cNvSpPr txBox="1"/>
                <p:nvPr/>
              </p:nvSpPr>
              <p:spPr>
                <a:xfrm>
                  <a:off x="2886748" y="2619496"/>
                  <a:ext cx="1440160" cy="584775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rtlCol="0" anchor="ctr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600" b="1" dirty="0"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Black dots</a:t>
                  </a:r>
                  <a:r>
                    <a:rPr lang="en-US" sz="1600" dirty="0"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: </a:t>
                  </a:r>
                  <a:r>
                    <a:rPr lang="en-US" sz="1600" dirty="0" smtClean="0"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Measurement </a:t>
                  </a:r>
                </a:p>
              </p:txBody>
            </p:sp>
            <p:sp>
              <p:nvSpPr>
                <p:cNvPr id="19" name="TextBox 25"/>
                <p:cNvSpPr txBox="1"/>
                <p:nvPr/>
              </p:nvSpPr>
              <p:spPr>
                <a:xfrm>
                  <a:off x="2890102" y="2016204"/>
                  <a:ext cx="1440160" cy="584775"/>
                </a:xfrm>
                <a:prstGeom prst="rect">
                  <a:avLst/>
                </a:prstGeom>
              </p:spPr>
              <p:txBody>
                <a:bodyPr vert="horz" wrap="square" lIns="91440" tIns="45720" rIns="91440" bIns="45720" rtlCol="0" anchor="ctr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600" b="1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Red line</a:t>
                  </a:r>
                  <a:r>
                    <a:rPr lang="en-US" sz="1600" dirty="0" smtClean="0">
                      <a:latin typeface="Arial" panose="020B0604020202020204" pitchFamily="34" charset="0"/>
                      <a:ea typeface="Arial Unicode MS" pitchFamily="34" charset="-122"/>
                      <a:cs typeface="Arial" panose="020B0604020202020204" pitchFamily="34" charset="0"/>
                    </a:rPr>
                    <a:t>: KK transformed </a:t>
                  </a:r>
                </a:p>
              </p:txBody>
            </p:sp>
          </p:grpSp>
        </p:grpSp>
        <p:sp>
          <p:nvSpPr>
            <p:cNvPr id="14" name="TextBox 26"/>
            <p:cNvSpPr txBox="1"/>
            <p:nvPr/>
          </p:nvSpPr>
          <p:spPr>
            <a:xfrm>
              <a:off x="7194236" y="3317294"/>
              <a:ext cx="1440160" cy="584775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Black dots</a:t>
              </a:r>
              <a:r>
                <a:rPr lang="en-US" sz="1600" dirty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: </a:t>
              </a:r>
              <a:r>
                <a:rPr lang="en-US" sz="16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Measurement </a:t>
              </a:r>
            </a:p>
          </p:txBody>
        </p:sp>
        <p:sp>
          <p:nvSpPr>
            <p:cNvPr id="15" name="TextBox 27"/>
            <p:cNvSpPr txBox="1"/>
            <p:nvPr/>
          </p:nvSpPr>
          <p:spPr>
            <a:xfrm>
              <a:off x="7197590" y="2714002"/>
              <a:ext cx="1440160" cy="584775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dirty="0" smtClean="0">
                  <a:solidFill>
                    <a:srgbClr val="FF0000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Red line</a:t>
              </a:r>
              <a:r>
                <a:rPr lang="en-US" sz="16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: KK transformed 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30"/>
              <p:cNvSpPr/>
              <p:nvPr/>
            </p:nvSpPr>
            <p:spPr>
              <a:xfrm>
                <a:off x="6578960" y="4397762"/>
                <a:ext cx="3347865" cy="806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0">
                              <a:latin typeface="Cambria Math"/>
                            </a:rPr>
                            <m:t>𝐟</m:t>
                          </m:r>
                        </m:e>
                        <m:sub>
                          <m:r>
                            <a:rPr lang="en-US" altLang="zh-CN" sz="2400" b="0" i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0" i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CN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zh-CN" sz="2400" b="0" i="0">
                              <a:latin typeface="Cambria Math"/>
                            </a:rPr>
                            <m:t>c</m:t>
                          </m:r>
                        </m:num>
                        <m:den>
                          <m:r>
                            <a:rPr lang="en-US" altLang="zh-CN" sz="2400" b="0" i="0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altLang="zh-CN" sz="2400" b="0" i="0">
                              <a:latin typeface="Cambria Math"/>
                            </a:rPr>
                            <m:t>l</m:t>
                          </m:r>
                          <m:rad>
                            <m:radPr>
                              <m:degHide m:val="on"/>
                              <m:ctrlPr>
                                <a:rPr lang="zh-CN" altLang="zh-CN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0" smtClean="0">
                                      <a:latin typeface="Cambria Math"/>
                                    </a:rPr>
                                    <m:t>𝛍</m:t>
                                  </m:r>
                                </m:e>
                                <m:sub>
                                  <m:r>
                                    <a:rPr lang="en-US" altLang="zh-CN" sz="2400" b="1" i="0" smtClean="0">
                                      <a:latin typeface="Cambria Math"/>
                                    </a:rPr>
                                    <m:t>𝐫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0" smtClean="0">
                                      <a:latin typeface="Cambria Math"/>
                                    </a:rPr>
                                    <m:t>𝛆</m:t>
                                  </m:r>
                                </m:e>
                                <m:sub>
                                  <m:r>
                                    <a:rPr lang="en-US" altLang="zh-CN" sz="2400" b="1" i="0" smtClean="0">
                                      <a:latin typeface="Cambria Math"/>
                                    </a:rPr>
                                    <m:t>𝐫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zh-CN" altLang="en-US" sz="2400" dirty="0"/>
              </a:p>
            </p:txBody>
          </p:sp>
        </mc:Choice>
        <mc:Fallback>
          <p:sp>
            <p:nvSpPr>
              <p:cNvPr id="10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960" y="4397762"/>
                <a:ext cx="3347865" cy="80624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3989511" y="1295400"/>
            <a:ext cx="0" cy="260402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669464" y="3423654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g=2.0</a:t>
            </a:r>
            <a:endParaRPr lang="zh-CN" altLang="en-US" dirty="0">
              <a:solidFill>
                <a:srgbClr val="FF0000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565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52600" y="214245"/>
            <a:ext cx="8382000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Phonon Dispersion Curves from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Density Functional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Theory Calculations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752600" y="1328134"/>
            <a:ext cx="4464736" cy="4937635"/>
            <a:chOff x="303595" y="1030536"/>
            <a:chExt cx="4253221" cy="298433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556" y="1097448"/>
              <a:ext cx="3840480" cy="291742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03595" y="1030536"/>
              <a:ext cx="4253221" cy="2232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rtlCol="0" anchor="ctr">
              <a:spAutoFit/>
            </a:bodyPr>
            <a:lstStyle/>
            <a:p>
              <a:pPr algn="ctr"/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Ba(Zn</a:t>
              </a:r>
              <a:r>
                <a:rPr lang="en-US" b="1" baseline="-250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1/3</a:t>
              </a:r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Ta</a:t>
              </a:r>
              <a:r>
                <a:rPr lang="en-US" b="1" baseline="-250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2/3</a:t>
              </a:r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)O</a:t>
              </a:r>
              <a:r>
                <a:rPr lang="en-US" b="1" baseline="-250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3</a:t>
              </a:r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 </a:t>
              </a:r>
              <a:endParaRPr lang="en-US" b="1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943600" y="1328134"/>
            <a:ext cx="4743748" cy="5023300"/>
            <a:chOff x="4580849" y="1045088"/>
            <a:chExt cx="4463238" cy="311212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80849" y="1085329"/>
              <a:ext cx="4023360" cy="3071883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790866" y="1045088"/>
              <a:ext cx="4253221" cy="2288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rtlCol="0" anchor="ctr">
              <a:spAutoFit/>
            </a:bodyPr>
            <a:lstStyle/>
            <a:p>
              <a:pPr algn="ctr"/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Ba(Ni</a:t>
              </a:r>
              <a:r>
                <a:rPr lang="en-US" b="1" baseline="-250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1/3</a:t>
              </a:r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Ta</a:t>
              </a:r>
              <a:r>
                <a:rPr lang="en-US" b="1" baseline="-250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2/3</a:t>
              </a:r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)O</a:t>
              </a:r>
              <a:r>
                <a:rPr lang="en-US" b="1" baseline="-25000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3</a:t>
              </a:r>
              <a:r>
                <a:rPr lang="en-US" b="1" dirty="0" smtClean="0"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 </a:t>
              </a:r>
              <a:endParaRPr lang="en-US" b="1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685693" y="6391683"/>
            <a:ext cx="6853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Black</a:t>
            </a:r>
            <a:r>
              <a:rPr lang="en-US" b="1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is for 0 K and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R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ed is for 300 K, a 0.2% expanded lattice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54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74" y="-15766"/>
            <a:ext cx="11928764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Thermal expansion coefficient measurement with dilatometer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Good agreement between experimental results and Density Functional Calculations!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72144" y="1208041"/>
            <a:ext cx="11397342" cy="3522964"/>
            <a:chOff x="179512" y="2343997"/>
            <a:chExt cx="8568396" cy="3591881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0228" y="2343997"/>
              <a:ext cx="4297680" cy="3591881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512" y="2343997"/>
              <a:ext cx="4297680" cy="3591881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932900" y="4761505"/>
                <a:ext cx="1479186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𝛂</m:t>
                          </m:r>
                        </m:e>
                        <m:sub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𝐋</m:t>
                          </m:r>
                        </m:sub>
                      </m:sSub>
                      <m:r>
                        <a:rPr lang="en-US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𝛄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sz="24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𝐂</m:t>
                              </m:r>
                            </m:e>
                            <m:sub>
                              <m:r>
                                <a:rPr lang="en-US" sz="2400" b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𝐯</m:t>
                              </m:r>
                            </m:sub>
                          </m:sSub>
                        </m:num>
                        <m:den>
                          <m:r>
                            <a:rPr lang="en-US" sz="2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𝟑𝐁</m:t>
                          </m:r>
                        </m:den>
                      </m:f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00" y="4761504"/>
                <a:ext cx="1479186" cy="7861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932900" y="5612107"/>
                <a:ext cx="2699200" cy="7442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avg</m:t>
                          </m:r>
                        </m:sub>
                      </m:sSub>
                      <m:r>
                        <a:rPr lang="en-US" sz="2000" dirty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f>
                        <m:f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ln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⁡[</m:t>
                          </m:r>
                          <m:sSub>
                            <m:sSub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D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k</m:t>
                              </m:r>
                            </m:e>
                          </m:d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])</m:t>
                          </m:r>
                        </m:num>
                        <m:den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𝜕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lnV</m:t>
                          </m:r>
                          <m:r>
                            <a:rPr lang="en-US" sz="2000" dirty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00" y="5612106"/>
                <a:ext cx="2699200" cy="74424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4936900" y="4811812"/>
          <a:ext cx="5434684" cy="18634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731"/>
                <a:gridCol w="1949446"/>
                <a:gridCol w="2433507"/>
              </a:tblGrid>
              <a:tr h="9490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Avg. Gruneisen parameter (</a:t>
                      </a:r>
                      <a:r>
                        <a:rPr lang="el-GR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Bulk Modulus </a:t>
                      </a: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(B)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GPa)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80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BZT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4.11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359 GPa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80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BNT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235 GPa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16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650600" y="85660"/>
            <a:ext cx="8971384" cy="11430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Measurements of Temperature Dependence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Magnetic Permeability (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l-G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581890" y="5560475"/>
            <a:ext cx="10771909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ea typeface="Arial Unicode MS" pitchFamily="34" charset="-122"/>
                <a:cs typeface="Arial Unicode MS" pitchFamily="34" charset="-122"/>
              </a:rPr>
              <a:t>µ of BNT (3.3 – 300 K) and 0.8 at.% Ni-BZT </a:t>
            </a:r>
            <a:r>
              <a:rPr lang="en-US" sz="2400" dirty="0" smtClean="0">
                <a:ea typeface="Arial Unicode MS" pitchFamily="34" charset="-122"/>
                <a:cs typeface="Arial Unicode MS" pitchFamily="34" charset="-122"/>
              </a:rPr>
              <a:t>accurately </a:t>
            </a:r>
            <a:r>
              <a:rPr lang="en-US" sz="2400" dirty="0">
                <a:ea typeface="Arial Unicode MS" pitchFamily="34" charset="-122"/>
                <a:cs typeface="Arial Unicode MS" pitchFamily="34" charset="-122"/>
              </a:rPr>
              <a:t>fit by Curie-Weiss </a:t>
            </a:r>
            <a:r>
              <a:rPr lang="en-US" sz="2400" dirty="0" smtClean="0">
                <a:ea typeface="Arial Unicode MS" pitchFamily="34" charset="-122"/>
                <a:cs typeface="Arial Unicode MS" pitchFamily="34" charset="-122"/>
              </a:rPr>
              <a:t>law</a:t>
            </a:r>
            <a:endParaRPr lang="en-US" sz="2400" dirty="0">
              <a:ea typeface="Arial Unicode MS" pitchFamily="34" charset="-122"/>
              <a:cs typeface="Arial Unicode MS" pitchFamily="34" charset="-122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>
                <a:ea typeface="Arial Unicode MS" pitchFamily="34" charset="-122"/>
                <a:cs typeface="Arial Unicode MS" pitchFamily="34" charset="-122"/>
              </a:rPr>
              <a:t>T</a:t>
            </a:r>
            <a:r>
              <a:rPr lang="en-US" sz="2400" baseline="-25000" dirty="0" err="1">
                <a:ea typeface="Arial Unicode MS" pitchFamily="34" charset="-122"/>
                <a:cs typeface="Arial Unicode MS" pitchFamily="34" charset="-122"/>
              </a:rPr>
              <a:t>Neel</a:t>
            </a:r>
            <a:r>
              <a:rPr lang="en-US" sz="2400" baseline="-25000" dirty="0"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sz="2400" dirty="0">
                <a:ea typeface="Arial Unicode MS" pitchFamily="34" charset="-122"/>
                <a:cs typeface="Arial Unicode MS" pitchFamily="34" charset="-122"/>
              </a:rPr>
              <a:t>= 3.3 K is </a:t>
            </a:r>
            <a:r>
              <a:rPr lang="en-US" sz="2400" dirty="0" smtClean="0">
                <a:ea typeface="Arial Unicode MS" pitchFamily="34" charset="-122"/>
                <a:cs typeface="Arial Unicode MS" pitchFamily="34" charset="-122"/>
              </a:rPr>
              <a:t>observed</a:t>
            </a:r>
            <a:r>
              <a:rPr lang="en-US" sz="2400" dirty="0"/>
              <a:t>.</a:t>
            </a:r>
            <a:endParaRPr lang="en-US" sz="2400" dirty="0">
              <a:ea typeface="Arial Unicode MS" pitchFamily="34" charset="-122"/>
              <a:cs typeface="Arial Unicode MS" pitchFamily="34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68016" y="1213226"/>
            <a:ext cx="6942584" cy="4120774"/>
            <a:chOff x="144016" y="1213226"/>
            <a:chExt cx="4114800" cy="3678138"/>
          </a:xfrm>
        </p:grpSpPr>
        <p:pic>
          <p:nvPicPr>
            <p:cNvPr id="3075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16" y="1213226"/>
              <a:ext cx="4114800" cy="367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Connector 5"/>
            <p:cNvCxnSpPr/>
            <p:nvPr/>
          </p:nvCxnSpPr>
          <p:spPr>
            <a:xfrm>
              <a:off x="2771800" y="1264320"/>
              <a:ext cx="0" cy="1741840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690458" y="2054270"/>
              <a:ext cx="1331640" cy="91440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l"/>
              <a:r>
                <a:rPr lang="en-US" sz="1600" b="1" dirty="0" err="1">
                  <a:solidFill>
                    <a:srgbClr val="FF0000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T</a:t>
              </a:r>
              <a:r>
                <a:rPr lang="en-US" sz="1600" b="1" baseline="-25000" dirty="0" err="1">
                  <a:solidFill>
                    <a:srgbClr val="FF0000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Neel</a:t>
              </a:r>
              <a:r>
                <a:rPr lang="en-US" sz="1600" b="1" dirty="0">
                  <a:solidFill>
                    <a:srgbClr val="FF0000"/>
                  </a:solidFill>
                  <a:latin typeface="Arial" panose="020B0604020202020204" pitchFamily="34" charset="0"/>
                  <a:ea typeface="Arial Unicode MS" pitchFamily="34" charset="-122"/>
                  <a:cs typeface="Arial" panose="020B0604020202020204" pitchFamily="34" charset="0"/>
                </a:rPr>
                <a:t>=3.3K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939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456" y="44624"/>
            <a:ext cx="9468544" cy="11430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Inferred Temperature Dependence of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Dielectric Constant (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l-GR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711656" y="836713"/>
            <a:ext cx="8973972" cy="4275163"/>
            <a:chOff x="187656" y="910465"/>
            <a:chExt cx="8973972" cy="4275163"/>
          </a:xfrm>
        </p:grpSpPr>
        <p:sp>
          <p:nvSpPr>
            <p:cNvPr id="12" name="Rectangle 11"/>
            <p:cNvSpPr/>
            <p:nvPr/>
          </p:nvSpPr>
          <p:spPr>
            <a:xfrm>
              <a:off x="771013" y="1101534"/>
              <a:ext cx="354366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τ</a:t>
              </a:r>
              <a:r>
                <a:rPr lang="en-US" sz="2800" baseline="-250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ε </a:t>
              </a:r>
              <a:r>
                <a:rPr lang="en-US" sz="28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= - (2 τ</a:t>
              </a:r>
              <a:r>
                <a:rPr lang="en-US" sz="2800" baseline="-250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f</a:t>
              </a:r>
              <a:r>
                <a:rPr lang="en-US" sz="28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 + 2 α</a:t>
              </a:r>
              <a:r>
                <a:rPr lang="en-US" sz="2800" baseline="-250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L</a:t>
              </a:r>
              <a:r>
                <a:rPr lang="en-US" sz="28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 + τ</a:t>
              </a:r>
              <a:r>
                <a:rPr lang="en-US" sz="2800" baseline="-250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µ</a:t>
              </a:r>
              <a:r>
                <a:rPr lang="en-US" sz="2800" dirty="0">
                  <a:latin typeface="Times New Roman" panose="02020603050405020304" pitchFamily="18" charset="0"/>
                  <a:ea typeface="SimSun" panose="02010600030101010101" pitchFamily="2" charset="-122"/>
                </a:rPr>
                <a:t>) </a:t>
              </a:r>
              <a:endParaRPr lang="en-US" sz="2800" dirty="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87656" y="1700808"/>
              <a:ext cx="8782616" cy="3484820"/>
              <a:chOff x="187656" y="1880756"/>
              <a:chExt cx="8782616" cy="3484820"/>
            </a:xfrm>
          </p:grpSpPr>
          <p:pic>
            <p:nvPicPr>
              <p:cNvPr id="10" name="Picture 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656" y="1880756"/>
                <a:ext cx="4389120" cy="3484820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1152" y="1880756"/>
                <a:ext cx="4389120" cy="3484820"/>
              </a:xfrm>
              <a:prstGeom prst="rect">
                <a:avLst/>
              </a:prstGeom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5241892" y="910465"/>
              <a:ext cx="3919736" cy="91440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Autofit/>
            </a:bodyPr>
            <a:lstStyle/>
            <a:p>
              <a:pPr algn="l"/>
              <a:r>
                <a:rPr lang="el-GR" sz="2400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ε</a:t>
              </a:r>
              <a:r>
                <a:rPr lang="en-US" sz="2400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 is the integration of </a:t>
              </a:r>
              <a:r>
                <a:rPr lang="el-GR" sz="2400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τ</a:t>
              </a:r>
              <a:r>
                <a:rPr lang="el-GR" sz="2400" baseline="-25000" dirty="0">
                  <a:latin typeface="Times New Roman" panose="02020603050405020304" pitchFamily="18" charset="0"/>
                  <a:ea typeface="Arial Unicode MS" pitchFamily="34" charset="-122"/>
                  <a:cs typeface="Times New Roman" panose="02020603050405020304" pitchFamily="18" charset="0"/>
                </a:rPr>
                <a:t>ε</a:t>
              </a:r>
              <a:endParaRPr lang="en-US" sz="2400" baseline="-250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4399128" y="1395360"/>
              <a:ext cx="731520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1752600" y="5140404"/>
            <a:ext cx="8839200" cy="11079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At low T, </a:t>
            </a:r>
            <a:r>
              <a:rPr lang="el-GR" sz="22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τ</a:t>
            </a:r>
            <a:r>
              <a:rPr lang="el-GR" sz="2200" baseline="-25000" dirty="0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ε</a:t>
            </a:r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scales with the Ni concentration.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Surprisingly, </a:t>
            </a:r>
            <a:r>
              <a:rPr lang="el-GR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ε</a:t>
            </a:r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can be fit with equation, Constant/T + </a:t>
            </a:r>
            <a:r>
              <a:rPr lang="el-GR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ε</a:t>
            </a:r>
            <a:r>
              <a:rPr lang="el-GR" sz="2200" baseline="-250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∞</a:t>
            </a:r>
            <a:r>
              <a:rPr lang="en-US" sz="2200" dirty="0"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 at low T, resulting from the paraelectric defects. </a:t>
            </a:r>
          </a:p>
        </p:txBody>
      </p:sp>
    </p:spTree>
    <p:extLst>
      <p:ext uri="{BB962C8B-B14F-4D97-AF65-F5344CB8AC3E}">
        <p14:creationId xmlns:p14="http://schemas.microsoft.com/office/powerpoint/2010/main" val="265705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86345" y="0"/>
            <a:ext cx="8101013" cy="69215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en-US" altLang="zh-CN" sz="4000" dirty="0"/>
              <a:t>Summary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-1" y="677718"/>
            <a:ext cx="12496801" cy="401839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 smtClean="0">
                <a:ea typeface="SimSun" pitchFamily="2" charset="-122"/>
              </a:rPr>
              <a:t>Transition </a:t>
            </a:r>
            <a:r>
              <a:rPr lang="en-US" altLang="zh-CN" sz="2400" b="1" dirty="0">
                <a:ea typeface="SimSun" pitchFamily="2" charset="-122"/>
              </a:rPr>
              <a:t>metal impurities dominate loss tangent at cryogenic temperature in high performance microwave dielectrics </a:t>
            </a:r>
          </a:p>
          <a:p>
            <a:pPr marL="401638" lvl="1" indent="-166688" eaLnBrk="1" hangingPunct="1">
              <a:lnSpc>
                <a:spcPct val="80000"/>
              </a:lnSpc>
              <a:spcBef>
                <a:spcPts val="1200"/>
              </a:spcBef>
            </a:pPr>
            <a:r>
              <a:rPr lang="en-US" altLang="ko-KR" sz="2200" b="1" dirty="0" smtClean="0">
                <a:ea typeface="Gulim" pitchFamily="34" charset="-127"/>
              </a:rPr>
              <a:t>From resonant </a:t>
            </a:r>
            <a:r>
              <a:rPr lang="en-US" altLang="ko-KR" sz="2200" b="1" dirty="0">
                <a:ea typeface="Gulim" pitchFamily="34" charset="-127"/>
              </a:rPr>
              <a:t>spin excitations of unpaired transition metal d-electrons in exchange-coupled </a:t>
            </a:r>
            <a:r>
              <a:rPr lang="en-US" altLang="ko-KR" sz="2200" b="1" dirty="0" smtClean="0">
                <a:ea typeface="Gulim" pitchFamily="34" charset="-127"/>
              </a:rPr>
              <a:t>clusters</a:t>
            </a:r>
            <a:endParaRPr lang="en-US" altLang="zh-CN" sz="2200" b="1" dirty="0">
              <a:ea typeface="SimSun" pitchFamily="2" charset="-122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>
                <a:ea typeface="SimSun" pitchFamily="2" charset="-122"/>
              </a:rPr>
              <a:t>The room temperature loss is tentatively associated with electrical </a:t>
            </a:r>
            <a:r>
              <a:rPr lang="en-US" altLang="zh-CN" sz="2400" b="1" dirty="0" smtClean="0">
                <a:ea typeface="SimSun" pitchFamily="2" charset="-122"/>
              </a:rPr>
              <a:t>conduction, even in commercially produced material </a:t>
            </a:r>
            <a:endParaRPr lang="en-US" altLang="zh-CN" sz="2400" b="1" dirty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>
                <a:ea typeface="SimSun" pitchFamily="2" charset="-122"/>
              </a:rPr>
              <a:t>We are exploring the potential to use magnetic fields to </a:t>
            </a:r>
            <a:r>
              <a:rPr lang="en-US" altLang="zh-CN" sz="2400" b="1" dirty="0" smtClean="0">
                <a:ea typeface="SimSun" pitchFamily="2" charset="-122"/>
              </a:rPr>
              <a:t>improve </a:t>
            </a:r>
            <a:r>
              <a:rPr lang="en-US" altLang="zh-CN" sz="2400" b="1" dirty="0">
                <a:ea typeface="SimSun" pitchFamily="2" charset="-122"/>
              </a:rPr>
              <a:t>Q </a:t>
            </a:r>
            <a:r>
              <a:rPr lang="en-US" altLang="zh-CN" sz="2400" b="1" dirty="0" smtClean="0">
                <a:ea typeface="SimSun" pitchFamily="2" charset="-122"/>
              </a:rPr>
              <a:t>and tune </a:t>
            </a:r>
            <a:r>
              <a:rPr lang="en-US" altLang="zh-CN" sz="2400" b="1" dirty="0">
                <a:ea typeface="SimSun" pitchFamily="2" charset="-122"/>
              </a:rPr>
              <a:t>the microwave performance </a:t>
            </a:r>
            <a:endParaRPr lang="en-US" altLang="zh-CN" sz="2400" b="1" dirty="0" smtClean="0">
              <a:ea typeface="SimSun" pitchFamily="2" charset="-122"/>
            </a:endParaRPr>
          </a:p>
          <a:p>
            <a:pPr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2400" b="1" dirty="0">
                <a:ea typeface="SimSun" pitchFamily="2" charset="-122"/>
              </a:rPr>
              <a:t>First principle electron and phonon band structure calculations can be used to understand relevant properties of interest to the microwave dielectric community </a:t>
            </a:r>
          </a:p>
          <a:p>
            <a:pPr marL="401638" lvl="1" indent="-234950">
              <a:lnSpc>
                <a:spcPct val="80000"/>
              </a:lnSpc>
              <a:spcBef>
                <a:spcPts val="1200"/>
              </a:spcBef>
            </a:pPr>
            <a:r>
              <a:rPr lang="en-US" altLang="zh-CN" sz="2200" b="1" dirty="0">
                <a:ea typeface="SimSun" pitchFamily="2" charset="-122"/>
              </a:rPr>
              <a:t>including </a:t>
            </a:r>
            <a:r>
              <a:rPr lang="en-US" altLang="zh-CN" sz="2200" b="1" dirty="0">
                <a:latin typeface="Symbol" panose="05050102010706020507" pitchFamily="18" charset="2"/>
                <a:ea typeface="SimSun" pitchFamily="2" charset="-122"/>
                <a:cs typeface="Adobe Devanagari" panose="02040503050201020203" pitchFamily="18" charset="0"/>
              </a:rPr>
              <a:t>e</a:t>
            </a:r>
            <a:r>
              <a:rPr lang="en-US" altLang="zh-CN" sz="2200" b="1" dirty="0">
                <a:ea typeface="SimSun" pitchFamily="2" charset="-122"/>
              </a:rPr>
              <a:t>,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α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τ</a:t>
            </a:r>
            <a:r>
              <a:rPr lang="en-US" sz="22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b="1" baseline="-25000" dirty="0" err="1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altLang="zh-CN" sz="2200" b="1" dirty="0">
                <a:ea typeface="SimSun" pitchFamily="2" charset="-122"/>
              </a:rPr>
              <a:t> </a:t>
            </a:r>
          </a:p>
          <a:p>
            <a:pPr marL="401638" lvl="1" indent="-234950">
              <a:lnSpc>
                <a:spcPct val="80000"/>
              </a:lnSpc>
              <a:spcBef>
                <a:spcPts val="1200"/>
              </a:spcBef>
            </a:pPr>
            <a:r>
              <a:rPr lang="en-US" altLang="zh-CN" sz="2200" b="1" dirty="0">
                <a:ea typeface="SimSun" pitchFamily="2" charset="-122"/>
              </a:rPr>
              <a:t>additional work is needed to predict </a:t>
            </a:r>
            <a:r>
              <a:rPr lang="en-US" altLang="zh-CN" sz="2200" b="1" dirty="0" err="1">
                <a:ea typeface="SimSun" pitchFamily="2" charset="-122"/>
              </a:rPr>
              <a:t>anharmonic</a:t>
            </a:r>
            <a:r>
              <a:rPr lang="en-US" altLang="zh-CN" sz="2200" b="1" dirty="0">
                <a:ea typeface="SimSun" pitchFamily="2" charset="-122"/>
              </a:rPr>
              <a:t> phonon loss in complex dielectrics (Wu and </a:t>
            </a:r>
            <a:r>
              <a:rPr lang="en-US" altLang="zh-CN" sz="2200" b="1" dirty="0" err="1">
                <a:ea typeface="SimSun" pitchFamily="2" charset="-122"/>
              </a:rPr>
              <a:t>Ceder</a:t>
            </a:r>
            <a:r>
              <a:rPr lang="en-US" altLang="zh-CN" sz="2200" b="1" dirty="0">
                <a:ea typeface="SimSun" pitchFamily="2" charset="-122"/>
              </a:rPr>
              <a:t>, 2001) 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en-US" altLang="zh-CN" sz="2400" b="1" dirty="0" smtClean="0">
              <a:ea typeface="SimSun" pitchFamily="2" charset="-122"/>
            </a:endParaRPr>
          </a:p>
        </p:txBody>
      </p:sp>
      <p:sp>
        <p:nvSpPr>
          <p:cNvPr id="137221" name="TextBox 1"/>
          <p:cNvSpPr txBox="1">
            <a:spLocks noChangeArrowheads="1"/>
          </p:cNvSpPr>
          <p:nvPr/>
        </p:nvSpPr>
        <p:spPr bwMode="auto">
          <a:xfrm>
            <a:off x="1586345" y="4710546"/>
            <a:ext cx="9414164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ts val="600"/>
              </a:spcBef>
              <a:buNone/>
              <a:defRPr/>
            </a:pP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Microwave loss in the high performance dielectric Ba(Zn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1/3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Ta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2/3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)O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 at 4.2K</a:t>
            </a:r>
            <a:r>
              <a:rPr lang="en-US" sz="2000" b="1" dirty="0">
                <a:solidFill>
                  <a:srgbClr val="000000"/>
                </a:solidFill>
                <a:ea typeface="Times New Roman"/>
              </a:rPr>
              <a:t>, </a:t>
            </a:r>
            <a:r>
              <a:rPr lang="en-US" sz="2000" b="1" i="1" dirty="0">
                <a:solidFill>
                  <a:srgbClr val="000000"/>
                </a:solidFill>
                <a:ea typeface="Times New Roman"/>
              </a:rPr>
              <a:t>     </a:t>
            </a:r>
            <a:r>
              <a:rPr lang="en-US" sz="2000" b="1" i="1" dirty="0" smtClean="0">
                <a:solidFill>
                  <a:srgbClr val="000000"/>
                </a:solidFill>
                <a:ea typeface="Times New Roman"/>
              </a:rPr>
              <a:t>    Phys</a:t>
            </a:r>
            <a:r>
              <a:rPr lang="en-US" sz="2000" b="1" i="1" dirty="0">
                <a:solidFill>
                  <a:srgbClr val="000000"/>
                </a:solidFill>
                <a:ea typeface="Times New Roman"/>
              </a:rPr>
              <a:t>. Rev. Letters</a:t>
            </a:r>
            <a:r>
              <a:rPr lang="en-US" sz="2000" b="1" dirty="0">
                <a:solidFill>
                  <a:srgbClr val="000000"/>
                </a:solidFill>
                <a:ea typeface="Times New Roman"/>
              </a:rPr>
              <a:t> 109, 257601 (2012</a:t>
            </a:r>
            <a:r>
              <a:rPr lang="en-US" sz="2000" b="1" dirty="0" smtClean="0">
                <a:solidFill>
                  <a:srgbClr val="000000"/>
                </a:solidFill>
                <a:ea typeface="Times New Roman"/>
              </a:rPr>
              <a:t>) </a:t>
            </a:r>
            <a:endParaRPr lang="en-US" sz="1050" b="1" dirty="0">
              <a:solidFill>
                <a:srgbClr val="FFFFFF"/>
              </a:solidFill>
              <a:ea typeface="Times New Roman"/>
            </a:endParaRPr>
          </a:p>
          <a:p>
            <a:pPr algn="ctr" fontAlgn="base">
              <a:spcBef>
                <a:spcPts val="600"/>
              </a:spcBef>
              <a:buNone/>
              <a:tabLst>
                <a:tab pos="-323850" algn="l"/>
                <a:tab pos="-114300" algn="l"/>
                <a:tab pos="228600" algn="l"/>
              </a:tabLst>
              <a:defRPr/>
            </a:pP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Dominance of paramagnetic loss in microwave dielectric s at cryogenic  </a:t>
            </a:r>
            <a:r>
              <a:rPr lang="en-US" sz="2000" b="1" u="sng" dirty="0" smtClean="0">
                <a:solidFill>
                  <a:srgbClr val="000000"/>
                </a:solidFill>
                <a:ea typeface="Times New Roman"/>
              </a:rPr>
              <a:t>temperatures </a:t>
            </a:r>
            <a:r>
              <a:rPr lang="en-US" sz="2000" b="1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ea typeface="Times New Roman"/>
              </a:rPr>
              <a:t>Appl. Phys. Lett. </a:t>
            </a:r>
            <a:r>
              <a:rPr lang="en-US" sz="2000" b="1" dirty="0">
                <a:solidFill>
                  <a:srgbClr val="000000"/>
                </a:solidFill>
                <a:ea typeface="Times New Roman"/>
              </a:rPr>
              <a:t>101</a:t>
            </a:r>
            <a:r>
              <a:rPr lang="en-US" sz="2000" b="1" i="1" dirty="0">
                <a:solidFill>
                  <a:srgbClr val="000000"/>
                </a:solidFill>
                <a:ea typeface="Times New Roman"/>
              </a:rPr>
              <a:t>, </a:t>
            </a:r>
            <a:r>
              <a:rPr lang="en-US" sz="2000" b="1" dirty="0">
                <a:solidFill>
                  <a:srgbClr val="000000"/>
                </a:solidFill>
                <a:ea typeface="Times New Roman"/>
              </a:rPr>
              <a:t>252901 (2012</a:t>
            </a:r>
            <a:r>
              <a:rPr lang="en-US" sz="2000" b="1" dirty="0" smtClean="0">
                <a:solidFill>
                  <a:srgbClr val="000000"/>
                </a:solidFill>
                <a:ea typeface="Times New Roman"/>
              </a:rPr>
              <a:t>)</a:t>
            </a:r>
            <a:endParaRPr lang="en-US" sz="2000" b="1" dirty="0">
              <a:solidFill>
                <a:srgbClr val="000000"/>
              </a:solidFill>
              <a:ea typeface="Times New Roman"/>
            </a:endParaRPr>
          </a:p>
          <a:p>
            <a:pPr algn="ctr" fontAlgn="base">
              <a:spcBef>
                <a:spcPts val="600"/>
              </a:spcBef>
              <a:buNone/>
              <a:tabLst>
                <a:tab pos="-323850" algn="l"/>
                <a:tab pos="-114300" algn="l"/>
                <a:tab pos="228600" algn="l"/>
              </a:tabLst>
              <a:defRPr/>
            </a:pP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Main source of loss in Ba(Zn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1/3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Ta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2/3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)O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  and Ba(Zn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1/3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Nb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2/3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)O</a:t>
            </a:r>
            <a:r>
              <a:rPr lang="en-US" sz="2000" b="1" u="sng" baseline="-25000" dirty="0">
                <a:solidFill>
                  <a:srgbClr val="000000"/>
                </a:solidFill>
                <a:ea typeface="Times New Roman"/>
              </a:rPr>
              <a:t>3</a:t>
            </a:r>
            <a:r>
              <a:rPr lang="en-US" sz="2000" b="1" u="sng" dirty="0">
                <a:solidFill>
                  <a:srgbClr val="000000"/>
                </a:solidFill>
                <a:ea typeface="Times New Roman"/>
              </a:rPr>
              <a:t> at low </a:t>
            </a:r>
            <a:r>
              <a:rPr lang="en-US" sz="2000" b="1" u="sng" dirty="0" smtClean="0">
                <a:solidFill>
                  <a:srgbClr val="000000"/>
                </a:solidFill>
                <a:ea typeface="Times New Roman"/>
              </a:rPr>
              <a:t>temperatures </a:t>
            </a:r>
            <a:r>
              <a:rPr lang="en-US" sz="2000" b="1" dirty="0" smtClean="0">
                <a:solidFill>
                  <a:srgbClr val="000000"/>
                </a:solidFill>
                <a:ea typeface="Times New Roman"/>
              </a:rPr>
              <a:t>            </a:t>
            </a:r>
            <a:r>
              <a:rPr lang="en-US" sz="2000" b="1" i="1" dirty="0">
                <a:solidFill>
                  <a:srgbClr val="000000"/>
                </a:solidFill>
                <a:ea typeface="Times New Roman"/>
              </a:rPr>
              <a:t>J. Am. Ceram. Soc. </a:t>
            </a:r>
            <a:r>
              <a:rPr lang="en-US" sz="2000" b="1" dirty="0">
                <a:solidFill>
                  <a:srgbClr val="000000"/>
                </a:solidFill>
                <a:ea typeface="Times New Roman"/>
              </a:rPr>
              <a:t>(2015</a:t>
            </a:r>
            <a:r>
              <a:rPr lang="en-US" sz="2000" b="1" dirty="0" smtClean="0">
                <a:solidFill>
                  <a:srgbClr val="000000"/>
                </a:solidFill>
                <a:ea typeface="Times New Roman"/>
              </a:rPr>
              <a:t>)</a:t>
            </a:r>
            <a:endParaRPr lang="en-US" sz="2000" b="1" dirty="0">
              <a:solidFill>
                <a:srgbClr val="000000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861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b="2917"/>
          <a:stretch>
            <a:fillRect/>
          </a:stretch>
        </p:blipFill>
        <p:spPr bwMode="auto">
          <a:xfrm>
            <a:off x="1774826" y="1206500"/>
            <a:ext cx="2924175" cy="427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1558925" y="6477000"/>
            <a:ext cx="6400800" cy="381000"/>
          </a:xfrm>
        </p:spPr>
        <p:txBody>
          <a:bodyPr/>
          <a:lstStyle/>
          <a:p>
            <a:pPr>
              <a:defRPr/>
            </a:pPr>
            <a:r>
              <a:rPr lang="en-US" b="0">
                <a:ea typeface="宋体" pitchFamily="2" charset="-122"/>
              </a:rPr>
              <a:t>Nate Newman                                                           Materials Program</a:t>
            </a:r>
            <a:endParaRPr lang="en-US" b="0" i="0">
              <a:ea typeface="宋体" pitchFamily="2" charset="-122"/>
            </a:endParaRPr>
          </a:p>
        </p:txBody>
      </p:sp>
      <p:pic>
        <p:nvPicPr>
          <p:cNvPr id="20484" name="Picture 5" descr="RF dipping probe_8_22_2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6" t="6799" b="2499"/>
          <a:stretch>
            <a:fillRect/>
          </a:stretch>
        </p:blipFill>
        <p:spPr bwMode="auto">
          <a:xfrm>
            <a:off x="7464426" y="642938"/>
            <a:ext cx="2805113" cy="552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cavity 1_8_22_2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2" r="12569" b="11476"/>
          <a:stretch>
            <a:fillRect/>
          </a:stretch>
        </p:blipFill>
        <p:spPr bwMode="auto">
          <a:xfrm>
            <a:off x="4656139" y="1201738"/>
            <a:ext cx="2668587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Line 14"/>
          <p:cNvSpPr>
            <a:spLocks noChangeShapeType="1"/>
          </p:cNvSpPr>
          <p:nvPr/>
        </p:nvSpPr>
        <p:spPr bwMode="auto">
          <a:xfrm flipH="1" flipV="1">
            <a:off x="5803900" y="3679825"/>
            <a:ext cx="12700" cy="928688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20487" name="Text Box 15"/>
          <p:cNvSpPr txBox="1">
            <a:spLocks noChangeArrowheads="1"/>
          </p:cNvSpPr>
          <p:nvPr/>
        </p:nvSpPr>
        <p:spPr bwMode="auto">
          <a:xfrm>
            <a:off x="5159376" y="3817938"/>
            <a:ext cx="625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FF0066"/>
                </a:solidFill>
              </a:rPr>
              <a:t>1 cm</a:t>
            </a:r>
          </a:p>
        </p:txBody>
      </p:sp>
      <p:sp>
        <p:nvSpPr>
          <p:cNvPr id="20488" name="Text Box 18"/>
          <p:cNvSpPr txBox="1">
            <a:spLocks noChangeArrowheads="1"/>
          </p:cNvSpPr>
          <p:nvPr/>
        </p:nvSpPr>
        <p:spPr bwMode="auto">
          <a:xfrm>
            <a:off x="9202739" y="4689475"/>
            <a:ext cx="974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HP 8510</a:t>
            </a:r>
          </a:p>
        </p:txBody>
      </p:sp>
      <p:pic>
        <p:nvPicPr>
          <p:cNvPr id="20489" name="Picture 6" descr="HP8510_8_22_20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1" t="10759" r="16754" b="9869"/>
          <a:stretch>
            <a:fillRect/>
          </a:stretch>
        </p:blipFill>
        <p:spPr bwMode="auto">
          <a:xfrm>
            <a:off x="8886826" y="2565400"/>
            <a:ext cx="15271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Line 9"/>
          <p:cNvSpPr>
            <a:spLocks noChangeShapeType="1"/>
          </p:cNvSpPr>
          <p:nvPr/>
        </p:nvSpPr>
        <p:spPr bwMode="auto">
          <a:xfrm>
            <a:off x="4295775" y="3429000"/>
            <a:ext cx="1182688" cy="96838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20491" name="Text Box 13"/>
          <p:cNvSpPr txBox="1">
            <a:spLocks noChangeArrowheads="1"/>
          </p:cNvSpPr>
          <p:nvPr/>
        </p:nvSpPr>
        <p:spPr bwMode="auto">
          <a:xfrm>
            <a:off x="1992314" y="236539"/>
            <a:ext cx="813593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u="sng">
                <a:solidFill>
                  <a:srgbClr val="000000"/>
                </a:solidFill>
              </a:rPr>
              <a:t>Microwave dipping probe measurement system</a:t>
            </a:r>
          </a:p>
        </p:txBody>
      </p:sp>
      <p:sp>
        <p:nvSpPr>
          <p:cNvPr id="20492" name="Text Box 13"/>
          <p:cNvSpPr txBox="1">
            <a:spLocks noChangeArrowheads="1"/>
          </p:cNvSpPr>
          <p:nvPr/>
        </p:nvSpPr>
        <p:spPr bwMode="auto">
          <a:xfrm>
            <a:off x="2759075" y="6096000"/>
            <a:ext cx="35052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Parallel plate &amp; dielectric cavity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1797051" y="5754689"/>
            <a:ext cx="24987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Schematic</a:t>
            </a:r>
          </a:p>
        </p:txBody>
      </p:sp>
      <p:sp>
        <p:nvSpPr>
          <p:cNvPr id="20494" name="Text Box 13"/>
          <p:cNvSpPr txBox="1">
            <a:spLocks noChangeArrowheads="1"/>
          </p:cNvSpPr>
          <p:nvPr/>
        </p:nvSpPr>
        <p:spPr bwMode="auto">
          <a:xfrm>
            <a:off x="4821239" y="5805489"/>
            <a:ext cx="24987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Picture</a:t>
            </a: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9064626" y="5084763"/>
            <a:ext cx="1204913" cy="107721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i="1" dirty="0">
                <a:solidFill>
                  <a:srgbClr val="FF0000"/>
                </a:solidFill>
                <a:latin typeface="Arial Unicode MS" pitchFamily="34" charset="-128"/>
              </a:rPr>
              <a:t>Dip into    2-400 K   0-9 T Dewar</a:t>
            </a:r>
          </a:p>
        </p:txBody>
      </p:sp>
      <p:sp>
        <p:nvSpPr>
          <p:cNvPr id="20496" name="Oval 8"/>
          <p:cNvSpPr>
            <a:spLocks noChangeArrowheads="1"/>
          </p:cNvSpPr>
          <p:nvPr/>
        </p:nvSpPr>
        <p:spPr bwMode="auto">
          <a:xfrm>
            <a:off x="8415339" y="5591265"/>
            <a:ext cx="530225" cy="476071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sp>
        <p:nvSpPr>
          <p:cNvPr id="20497" name="Line 9"/>
          <p:cNvSpPr>
            <a:spLocks noChangeShapeType="1"/>
          </p:cNvSpPr>
          <p:nvPr/>
        </p:nvSpPr>
        <p:spPr bwMode="auto">
          <a:xfrm>
            <a:off x="6600825" y="4365625"/>
            <a:ext cx="1798638" cy="1276350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rgbClr val="FFFFFF"/>
              </a:solidFill>
              <a:latin typeface="Arial Unicode MS" pitchFamily="34" charset="-128"/>
            </a:endParaRPr>
          </a:p>
        </p:txBody>
      </p:sp>
      <p:sp>
        <p:nvSpPr>
          <p:cNvPr id="20498" name="Line 9"/>
          <p:cNvSpPr>
            <a:spLocks noChangeShapeType="1"/>
          </p:cNvSpPr>
          <p:nvPr/>
        </p:nvSpPr>
        <p:spPr bwMode="auto">
          <a:xfrm flipH="1">
            <a:off x="8945564" y="5486400"/>
            <a:ext cx="257175" cy="268288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rgbClr val="FFFFFF"/>
              </a:solidFill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72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947863" y="6781800"/>
            <a:ext cx="6400800" cy="381000"/>
          </a:xfrm>
        </p:spPr>
        <p:txBody>
          <a:bodyPr/>
          <a:lstStyle/>
          <a:p>
            <a:pPr algn="ctr">
              <a:defRPr/>
            </a:pPr>
            <a:r>
              <a:rPr lang="en-US" smtClean="0"/>
              <a:t>Nate Newman                   Materials Program                </a:t>
            </a:r>
            <a:endParaRPr lang="en-US" i="0"/>
          </a:p>
        </p:txBody>
      </p:sp>
      <p:sp>
        <p:nvSpPr>
          <p:cNvPr id="46083" name="Text Box 9"/>
          <p:cNvSpPr txBox="1">
            <a:spLocks noChangeArrowheads="1"/>
          </p:cNvSpPr>
          <p:nvPr/>
        </p:nvSpPr>
        <p:spPr bwMode="auto">
          <a:xfrm>
            <a:off x="8193088" y="4781550"/>
            <a:ext cx="18161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B </a:t>
            </a:r>
            <a:r>
              <a:rPr lang="en-US" altLang="zh-CN" sz="2000" baseline="-25000">
                <a:solidFill>
                  <a:srgbClr val="000000"/>
                </a:solidFill>
                <a:latin typeface="Arial" pitchFamily="34" charset="0"/>
                <a:ea typeface="宋体" pitchFamily="2" charset="-122"/>
                <a:cs typeface="Arial" pitchFamily="34" charset="0"/>
              </a:rPr>
              <a:t>┴</a:t>
            </a:r>
            <a:r>
              <a:rPr lang="en-US" altLang="zh-CN" sz="20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 to z plane</a:t>
            </a:r>
          </a:p>
        </p:txBody>
      </p:sp>
      <p:pic>
        <p:nvPicPr>
          <p:cNvPr id="46084" name="Picture 10" descr="46572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731838"/>
            <a:ext cx="3276600" cy="414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5" name="Rectangle 8"/>
          <p:cNvSpPr>
            <a:spLocks noChangeArrowheads="1"/>
          </p:cNvSpPr>
          <p:nvPr/>
        </p:nvSpPr>
        <p:spPr bwMode="auto">
          <a:xfrm>
            <a:off x="5257800" y="-76200"/>
            <a:ext cx="5334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</a:rPr>
              <a:t>8% Ni  Species 2</a:t>
            </a:r>
          </a:p>
        </p:txBody>
      </p:sp>
      <p:pic>
        <p:nvPicPr>
          <p:cNvPr id="46086" name="Picture 12" descr="e56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685801"/>
            <a:ext cx="3276600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7" name="Rectangle 13"/>
          <p:cNvSpPr>
            <a:spLocks noChangeArrowheads="1"/>
          </p:cNvSpPr>
          <p:nvPr/>
        </p:nvSpPr>
        <p:spPr bwMode="auto">
          <a:xfrm>
            <a:off x="4270375" y="4775201"/>
            <a:ext cx="3500438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B  || to z axis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(no transition in this range)</a:t>
            </a:r>
          </a:p>
        </p:txBody>
      </p:sp>
      <p:sp>
        <p:nvSpPr>
          <p:cNvPr id="46088" name="Rectangle 3"/>
          <p:cNvSpPr>
            <a:spLocks noChangeArrowheads="1"/>
          </p:cNvSpPr>
          <p:nvPr/>
        </p:nvSpPr>
        <p:spPr bwMode="auto">
          <a:xfrm>
            <a:off x="1600200" y="4781550"/>
            <a:ext cx="3200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B  || to z axis</a:t>
            </a:r>
          </a:p>
        </p:txBody>
      </p:sp>
      <p:sp>
        <p:nvSpPr>
          <p:cNvPr id="46089" name="AutoShape 14"/>
          <p:cNvSpPr>
            <a:spLocks/>
          </p:cNvSpPr>
          <p:nvPr/>
        </p:nvSpPr>
        <p:spPr bwMode="auto">
          <a:xfrm rot="5400000">
            <a:off x="7543800" y="488692"/>
            <a:ext cx="304800" cy="394216"/>
          </a:xfrm>
          <a:prstGeom prst="leftBrace">
            <a:avLst>
              <a:gd name="adj1" fmla="val 14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pic>
        <p:nvPicPr>
          <p:cNvPr id="46090" name="Picture 4" descr="57274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/>
          <a:stretch>
            <a:fillRect/>
          </a:stretch>
        </p:blipFill>
        <p:spPr>
          <a:xfrm>
            <a:off x="1524001" y="481013"/>
            <a:ext cx="2894013" cy="4373562"/>
          </a:xfrm>
        </p:spPr>
      </p:pic>
      <p:sp>
        <p:nvSpPr>
          <p:cNvPr id="46091" name="AutoShape 15"/>
          <p:cNvSpPr>
            <a:spLocks/>
          </p:cNvSpPr>
          <p:nvPr/>
        </p:nvSpPr>
        <p:spPr bwMode="auto">
          <a:xfrm rot="5400000">
            <a:off x="3086100" y="488692"/>
            <a:ext cx="304800" cy="394216"/>
          </a:xfrm>
          <a:prstGeom prst="leftBrace">
            <a:avLst>
              <a:gd name="adj1" fmla="val 72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/>
          </a:p>
        </p:txBody>
      </p:sp>
      <p:sp>
        <p:nvSpPr>
          <p:cNvPr id="4609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-304800"/>
            <a:ext cx="5181600" cy="11430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宋体" pitchFamily="2" charset="-122"/>
              </a:rPr>
              <a:t>8% Ni  Species 1</a:t>
            </a:r>
          </a:p>
        </p:txBody>
      </p:sp>
      <p:sp>
        <p:nvSpPr>
          <p:cNvPr id="13" name="Footer Placeholder 3"/>
          <p:cNvSpPr txBox="1">
            <a:spLocks/>
          </p:cNvSpPr>
          <p:nvPr/>
        </p:nvSpPr>
        <p:spPr bwMode="auto">
          <a:xfrm>
            <a:off x="1947863" y="6858000"/>
            <a:ext cx="6400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b="1" i="1" kern="1200" smtClean="0">
                <a:solidFill>
                  <a:srgbClr val="9A18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rgbClr val="FFFFFF"/>
                </a:solidFill>
                <a:latin typeface="Arial Unicode MS" pitchFamily="34" charset="-128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050"/>
              <a:t>Nate Newman                                                           Materials Program</a:t>
            </a:r>
            <a:endParaRPr lang="en-US" sz="1050" i="0"/>
          </a:p>
        </p:txBody>
      </p:sp>
      <p:sp>
        <p:nvSpPr>
          <p:cNvPr id="46094" name="Text Box 4"/>
          <p:cNvSpPr txBox="1">
            <a:spLocks noChangeArrowheads="1"/>
          </p:cNvSpPr>
          <p:nvPr/>
        </p:nvSpPr>
        <p:spPr bwMode="auto">
          <a:xfrm>
            <a:off x="7910514" y="6923088"/>
            <a:ext cx="2147887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1pPr>
            <a:lvl2pPr marL="742950" indent="-28575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2pPr>
            <a:lvl3pPr marL="11430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3pPr>
            <a:lvl4pPr marL="16002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4pPr>
            <a:lvl5pPr marL="2057400" indent="-228600" eaLnBrk="0" hangingPunct="0"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FFFF"/>
                </a:solidFill>
                <a:latin typeface="Arial Unicode MS" pitchFamily="34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1200" b="0">
                <a:solidFill>
                  <a:srgbClr val="000000"/>
                </a:solidFill>
                <a:latin typeface="Arial" pitchFamily="34" charset="0"/>
                <a:ea typeface="宋体" pitchFamily="2" charset="-122"/>
              </a:rPr>
              <a:t>Pictures from Bruker website</a:t>
            </a:r>
          </a:p>
        </p:txBody>
      </p:sp>
      <p:grpSp>
        <p:nvGrpSpPr>
          <p:cNvPr id="46095" name="Group 12"/>
          <p:cNvGrpSpPr>
            <a:grpSpLocks/>
          </p:cNvGrpSpPr>
          <p:nvPr/>
        </p:nvGrpSpPr>
        <p:grpSpPr bwMode="auto">
          <a:xfrm>
            <a:off x="2195513" y="5538788"/>
            <a:ext cx="7239000" cy="742950"/>
            <a:chOff x="204" y="3249"/>
            <a:chExt cx="4560" cy="468"/>
          </a:xfrm>
        </p:grpSpPr>
        <p:sp>
          <p:nvSpPr>
            <p:cNvPr id="46096" name="Text Box 5"/>
            <p:cNvSpPr txBox="1">
              <a:spLocks noChangeArrowheads="1"/>
            </p:cNvSpPr>
            <p:nvPr/>
          </p:nvSpPr>
          <p:spPr bwMode="auto">
            <a:xfrm>
              <a:off x="204" y="3249"/>
              <a:ext cx="456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0" i="1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H=</a:t>
              </a:r>
              <a:r>
                <a:rPr lang="en-US" altLang="zh-CN" sz="2400" b="0">
                  <a:solidFill>
                    <a:srgbClr val="000000"/>
                  </a:solidFill>
                  <a:latin typeface="Symbol" pitchFamily="18" charset="2"/>
                  <a:ea typeface="宋体" pitchFamily="2" charset="-122"/>
                </a:rPr>
                <a:t>m</a:t>
              </a:r>
              <a:r>
                <a:rPr lang="en-US" altLang="zh-CN" sz="2400" b="0" baseline="-2500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B</a:t>
              </a:r>
              <a:r>
                <a:rPr lang="en-US" altLang="zh-CN" sz="2400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g</a:t>
              </a:r>
              <a:r>
                <a:rPr lang="en-US" altLang="zh-CN" sz="240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B</a:t>
              </a:r>
              <a:r>
                <a:rPr lang="en-US" altLang="zh-CN" sz="2400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</a:t>
              </a:r>
              <a:r>
                <a:rPr lang="en-US" altLang="zh-CN" sz="240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S</a:t>
              </a:r>
              <a:r>
                <a:rPr lang="en-US" altLang="zh-CN" sz="2400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+</a:t>
              </a:r>
              <a:r>
                <a:rPr lang="en-US" altLang="zh-CN" sz="2400" b="0">
                  <a:solidFill>
                    <a:srgbClr val="000000"/>
                  </a:solidFill>
                  <a:latin typeface="Malgun Gothic" pitchFamily="34" charset="-127"/>
                  <a:ea typeface="Malgun Gothic" pitchFamily="34" charset="-127"/>
                  <a:sym typeface="Wingdings" pitchFamily="2" charset="2"/>
                </a:rPr>
                <a:t>1/2</a:t>
              </a:r>
              <a:r>
                <a:rPr lang="en-US" altLang="zh-CN" sz="2400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J(S(S+1)-2s(s+1))+D(S</a:t>
              </a:r>
              <a:r>
                <a:rPr lang="en-US" altLang="zh-CN" sz="2400" b="0" baseline="-2500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z</a:t>
              </a:r>
              <a:r>
                <a:rPr lang="en-US" altLang="zh-CN" sz="2400" b="0" baseline="3000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2</a:t>
              </a:r>
              <a:r>
                <a:rPr lang="en-US" altLang="zh-CN" sz="2400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  <a:sym typeface="Wingdings" pitchFamily="2" charset="2"/>
                </a:rPr>
                <a:t>-1/3S(S+1))</a:t>
              </a:r>
              <a:endParaRPr lang="en-US" altLang="zh-CN" sz="2400" i="1">
                <a:solidFill>
                  <a:srgbClr val="000000"/>
                </a:solidFill>
                <a:latin typeface="Arial" pitchFamily="34" charset="0"/>
                <a:ea typeface="宋体" pitchFamily="2" charset="-122"/>
                <a:sym typeface="Wingdings" pitchFamily="2" charset="2"/>
              </a:endParaRPr>
            </a:p>
          </p:txBody>
        </p:sp>
        <p:sp>
          <p:nvSpPr>
            <p:cNvPr id="46097" name="Text Box 6"/>
            <p:cNvSpPr txBox="1">
              <a:spLocks noChangeArrowheads="1"/>
            </p:cNvSpPr>
            <p:nvPr/>
          </p:nvSpPr>
          <p:spPr bwMode="auto">
            <a:xfrm>
              <a:off x="597" y="3504"/>
              <a:ext cx="59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Zeeman</a:t>
              </a:r>
            </a:p>
          </p:txBody>
        </p:sp>
        <p:sp>
          <p:nvSpPr>
            <p:cNvPr id="46098" name="Text Box 7"/>
            <p:cNvSpPr txBox="1">
              <a:spLocks noChangeArrowheads="1"/>
            </p:cNvSpPr>
            <p:nvPr/>
          </p:nvSpPr>
          <p:spPr bwMode="auto">
            <a:xfrm>
              <a:off x="1605" y="3504"/>
              <a:ext cx="132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Exchange interaction</a:t>
              </a:r>
            </a:p>
          </p:txBody>
        </p:sp>
        <p:sp>
          <p:nvSpPr>
            <p:cNvPr id="46099" name="Text Box 8"/>
            <p:cNvSpPr txBox="1">
              <a:spLocks noChangeArrowheads="1"/>
            </p:cNvSpPr>
            <p:nvPr/>
          </p:nvSpPr>
          <p:spPr bwMode="auto">
            <a:xfrm>
              <a:off x="3357" y="3483"/>
              <a:ext cx="112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1pPr>
              <a:lvl2pPr marL="742950" indent="-28575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2pPr>
              <a:lvl3pPr marL="11430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3pPr>
              <a:lvl4pPr marL="16002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4pPr>
              <a:lvl5pPr marL="2057400" indent="-228600" eaLnBrk="0" hangingPunct="0"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rgbClr val="FFFFFF"/>
                  </a:solidFill>
                  <a:latin typeface="Arial Unicode MS" pitchFamily="34" charset="-128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0">
                  <a:solidFill>
                    <a:srgbClr val="000000"/>
                  </a:solidFill>
                  <a:latin typeface="Arial" pitchFamily="34" charset="0"/>
                  <a:ea typeface="宋体" pitchFamily="2" charset="-122"/>
                </a:rPr>
                <a:t>Zero field splitting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01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灯片编号占位符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976A8D-218F-4759-83B0-D9465D32D1E9}" type="slidenum">
              <a:rPr lang="en-US" altLang="zh-CN" sz="1400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zh-CN" sz="1400">
              <a:solidFill>
                <a:srgbClr val="000000"/>
              </a:solidFill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38" y="115889"/>
            <a:ext cx="8883650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183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3253</TotalTime>
  <Words>1603</Words>
  <Application>Microsoft Office PowerPoint</Application>
  <PresentationFormat>Widescreen</PresentationFormat>
  <Paragraphs>322</Paragraphs>
  <Slides>31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51" baseType="lpstr">
      <vt:lpstr>Arial Unicode MS</vt:lpstr>
      <vt:lpstr>Gulim</vt:lpstr>
      <vt:lpstr>Gulim</vt:lpstr>
      <vt:lpstr>Malgun Gothic</vt:lpstr>
      <vt:lpstr>MS PGothic</vt:lpstr>
      <vt:lpstr>SimSun</vt:lpstr>
      <vt:lpstr>SimSun</vt:lpstr>
      <vt:lpstr>Adobe Devanagari</vt:lpstr>
      <vt:lpstr>Arial</vt:lpstr>
      <vt:lpstr>Calibri</vt:lpstr>
      <vt:lpstr>Calibri Light</vt:lpstr>
      <vt:lpstr>Cambria Math</vt:lpstr>
      <vt:lpstr>Mathematica1Mono</vt:lpstr>
      <vt:lpstr>Symbol</vt:lpstr>
      <vt:lpstr>Times</vt:lpstr>
      <vt:lpstr>Times New Roman</vt:lpstr>
      <vt:lpstr>Wingdings</vt:lpstr>
      <vt:lpstr>Office Theme</vt:lpstr>
      <vt:lpstr>Custom Design</vt:lpstr>
      <vt:lpstr>Image</vt:lpstr>
      <vt:lpstr>PowerPoint Presentation</vt:lpstr>
      <vt:lpstr>PowerPoint Presentation</vt:lpstr>
      <vt:lpstr>PowerPoint Presentation</vt:lpstr>
      <vt:lpstr>PowerPoint Presentation</vt:lpstr>
      <vt:lpstr>Critical Device Parameters for Resonators and Filters, Q &amp; tf </vt:lpstr>
      <vt:lpstr>PowerPoint Presentation</vt:lpstr>
      <vt:lpstr>PowerPoint Presentation</vt:lpstr>
      <vt:lpstr>PowerPoint Presentation</vt:lpstr>
      <vt:lpstr>PowerPoint Presentation</vt:lpstr>
      <vt:lpstr>Approach</vt:lpstr>
      <vt:lpstr>Temperature dependence of commercial materials  (from Trans-Tech Inc.)</vt:lpstr>
      <vt:lpstr>PowerPoint Presentation</vt:lpstr>
      <vt:lpstr>Magnetic-field dependence of Ni-doped samples  at 4.2K</vt:lpstr>
      <vt:lpstr>Electron Paramagnetic Resonance (EPR)</vt:lpstr>
      <vt:lpstr>Electron Paramagnetic Resonance (EPR)</vt:lpstr>
      <vt:lpstr>It is spin flips!  Identify as EPR spin-flip mechanism!</vt:lpstr>
      <vt:lpstr>Best properties in a magnetic-field- so far</vt:lpstr>
      <vt:lpstr>PowerPoint Presentation</vt:lpstr>
      <vt:lpstr>PowerPoint Presentation</vt:lpstr>
      <vt:lpstr>PowerPoint Presentation</vt:lpstr>
      <vt:lpstr>τf = - (αL + ½ τµ+ ½ τε)</vt:lpstr>
      <vt:lpstr>PowerPoint Presentation</vt:lpstr>
      <vt:lpstr>PowerPoint Presentation</vt:lpstr>
      <vt:lpstr>Phonon Dispersion Curves from  Density Functional Theory Calculations</vt:lpstr>
      <vt:lpstr>Thermal expansion coefficient measurement with dilatometer  Good agreement between experimental results and Density Functional Calculations!</vt:lpstr>
      <vt:lpstr>Measurements of Temperature Dependence  of Magnetic Permeability (τµ)</vt:lpstr>
      <vt:lpstr>Inferred Temperature Dependence of  Dielectric Constant (τε)</vt:lpstr>
      <vt:lpstr>Summary</vt:lpstr>
      <vt:lpstr>PowerPoint Presentation</vt:lpstr>
      <vt:lpstr>8% Ni  Species 1</vt:lpstr>
      <vt:lpstr>PowerPoint Presentation</vt:lpstr>
    </vt:vector>
  </TitlesOfParts>
  <Company>Arizona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 Newman</dc:creator>
  <cp:lastModifiedBy>Nathan Newman</cp:lastModifiedBy>
  <cp:revision>140</cp:revision>
  <dcterms:created xsi:type="dcterms:W3CDTF">2016-06-13T18:28:08Z</dcterms:created>
  <dcterms:modified xsi:type="dcterms:W3CDTF">2016-07-20T07:51:15Z</dcterms:modified>
</cp:coreProperties>
</file>