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393" r:id="rId2"/>
    <p:sldId id="257" r:id="rId3"/>
    <p:sldId id="322" r:id="rId4"/>
    <p:sldId id="270" r:id="rId5"/>
    <p:sldId id="377" r:id="rId6"/>
    <p:sldId id="324" r:id="rId7"/>
    <p:sldId id="271" r:id="rId8"/>
    <p:sldId id="272" r:id="rId9"/>
    <p:sldId id="327" r:id="rId10"/>
    <p:sldId id="379" r:id="rId11"/>
    <p:sldId id="378" r:id="rId12"/>
    <p:sldId id="325" r:id="rId13"/>
    <p:sldId id="380" r:id="rId14"/>
    <p:sldId id="326" r:id="rId15"/>
    <p:sldId id="328" r:id="rId16"/>
    <p:sldId id="329" r:id="rId17"/>
    <p:sldId id="330" r:id="rId18"/>
    <p:sldId id="331" r:id="rId19"/>
    <p:sldId id="332" r:id="rId20"/>
    <p:sldId id="381" r:id="rId21"/>
    <p:sldId id="384" r:id="rId22"/>
    <p:sldId id="383" r:id="rId23"/>
    <p:sldId id="350" r:id="rId24"/>
    <p:sldId id="333" r:id="rId25"/>
    <p:sldId id="392" r:id="rId26"/>
    <p:sldId id="334" r:id="rId27"/>
    <p:sldId id="336" r:id="rId28"/>
    <p:sldId id="337" r:id="rId29"/>
    <p:sldId id="386" r:id="rId30"/>
    <p:sldId id="385" r:id="rId31"/>
    <p:sldId id="338" r:id="rId32"/>
    <p:sldId id="341" r:id="rId33"/>
    <p:sldId id="388" r:id="rId34"/>
    <p:sldId id="339" r:id="rId35"/>
    <p:sldId id="345" r:id="rId36"/>
    <p:sldId id="344" r:id="rId37"/>
    <p:sldId id="389" r:id="rId38"/>
    <p:sldId id="346" r:id="rId39"/>
    <p:sldId id="387" r:id="rId40"/>
    <p:sldId id="390" r:id="rId41"/>
    <p:sldId id="347" r:id="rId42"/>
    <p:sldId id="352" r:id="rId43"/>
    <p:sldId id="353" r:id="rId44"/>
    <p:sldId id="348" r:id="rId45"/>
    <p:sldId id="361" r:id="rId46"/>
    <p:sldId id="296" r:id="rId47"/>
    <p:sldId id="293" r:id="rId48"/>
    <p:sldId id="307" r:id="rId49"/>
    <p:sldId id="301" r:id="rId50"/>
    <p:sldId id="373" r:id="rId51"/>
    <p:sldId id="391" r:id="rId52"/>
    <p:sldId id="268" r:id="rId53"/>
    <p:sldId id="395"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908" autoAdjust="0"/>
  </p:normalViewPr>
  <p:slideViewPr>
    <p:cSldViewPr showGuides="1">
      <p:cViewPr>
        <p:scale>
          <a:sx n="100" d="100"/>
          <a:sy n="100" d="100"/>
        </p:scale>
        <p:origin x="-516" y="1116"/>
      </p:cViewPr>
      <p:guideLst>
        <p:guide orient="horz" pos="3888"/>
        <p:guide orient="horz" pos="3456"/>
        <p:guide orient="horz" pos="2592"/>
        <p:guide orient="horz" pos="1728"/>
        <p:guide orient="horz" pos="864"/>
        <p:guide orient="horz" pos="432"/>
        <p:guide pos="414"/>
        <p:guide pos="822"/>
        <p:guide pos="1650"/>
        <p:guide pos="2466"/>
        <p:guide pos="3294"/>
        <p:guide pos="4110"/>
        <p:guide pos="4938"/>
        <p:guide pos="5346"/>
      </p:guideLst>
    </p:cSldViewPr>
  </p:slideViewPr>
  <p:notesTextViewPr>
    <p:cViewPr>
      <p:scale>
        <a:sx n="1" d="1"/>
        <a:sy n="1" d="1"/>
      </p:scale>
      <p:origin x="0" y="0"/>
    </p:cViewPr>
  </p:notesTextViewPr>
  <p:sorterViewPr>
    <p:cViewPr>
      <p:scale>
        <a:sx n="100" d="100"/>
        <a:sy n="100" d="100"/>
      </p:scale>
      <p:origin x="0" y="16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9FBD24-E94E-4C50-8B57-A992DF1F7408}" type="doc">
      <dgm:prSet loTypeId="urn:microsoft.com/office/officeart/2005/8/layout/orgChart1" loCatId="hierarchy" qsTypeId="urn:microsoft.com/office/officeart/2005/8/quickstyle/simple1#1" qsCatId="simple" csTypeId="urn:microsoft.com/office/officeart/2005/8/colors/accent1_2#1" csCatId="accent1"/>
      <dgm:spPr/>
    </dgm:pt>
    <dgm:pt modelId="{09A2F301-7914-4DEA-ADD0-C487B5681E7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latin typeface="Arial" pitchFamily="34" charset="0"/>
              <a:cs typeface="Arial" pitchFamily="34" charset="0"/>
            </a:rPr>
            <a:t>Curative strategies</a:t>
          </a:r>
        </a:p>
      </dgm:t>
    </dgm:pt>
    <dgm:pt modelId="{D3B74C71-7590-4799-AF36-A066059F504F}" type="parTrans" cxnId="{83242779-83E2-48DE-8F4B-382D2F858202}">
      <dgm:prSet/>
      <dgm:spPr/>
      <dgm:t>
        <a:bodyPr/>
        <a:lstStyle/>
        <a:p>
          <a:endParaRPr lang="en-US"/>
        </a:p>
      </dgm:t>
    </dgm:pt>
    <dgm:pt modelId="{570EA744-7BFE-4F0A-A7C8-18A90FBC05E5}" type="sibTrans" cxnId="{83242779-83E2-48DE-8F4B-382D2F858202}">
      <dgm:prSet/>
      <dgm:spPr/>
      <dgm:t>
        <a:bodyPr/>
        <a:lstStyle/>
        <a:p>
          <a:endParaRPr lang="en-US"/>
        </a:p>
      </dgm:t>
    </dgm:pt>
    <dgm:pt modelId="{E1483D51-4789-4405-BAA0-926FFFEA9D0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latin typeface="Arial" pitchFamily="34" charset="0"/>
              <a:cs typeface="Arial" pitchFamily="34" charset="0"/>
            </a:rPr>
            <a:t>Gene therapy</a:t>
          </a:r>
        </a:p>
      </dgm:t>
    </dgm:pt>
    <dgm:pt modelId="{F1ADA80F-4BBE-47C0-8793-94001EE45B45}" type="parTrans" cxnId="{12E9B3AD-C74E-4E4C-B3EF-6933D749E7E8}">
      <dgm:prSet/>
      <dgm:spPr/>
      <dgm:t>
        <a:bodyPr/>
        <a:lstStyle/>
        <a:p>
          <a:endParaRPr lang="en-US"/>
        </a:p>
      </dgm:t>
    </dgm:pt>
    <dgm:pt modelId="{A2F0BDB1-A225-4ADE-90F8-B81F514C2012}" type="sibTrans" cxnId="{12E9B3AD-C74E-4E4C-B3EF-6933D749E7E8}">
      <dgm:prSet/>
      <dgm:spPr/>
      <dgm:t>
        <a:bodyPr/>
        <a:lstStyle/>
        <a:p>
          <a:endParaRPr lang="en-US"/>
        </a:p>
      </dgm:t>
    </dgm:pt>
    <dgm:pt modelId="{155E6A1A-E949-4F40-8670-71B11321B9D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latin typeface="Arial" pitchFamily="34" charset="0"/>
              <a:cs typeface="Arial" pitchFamily="34" charset="0"/>
            </a:rPr>
            <a:t>Vaccination /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latin typeface="Arial" pitchFamily="34" charset="0"/>
              <a:cs typeface="Arial" pitchFamily="34" charset="0"/>
            </a:rPr>
            <a:t>immune based Rx</a:t>
          </a:r>
        </a:p>
      </dgm:t>
    </dgm:pt>
    <dgm:pt modelId="{D68CDE17-0A25-44FB-9FEE-1AF84D800D4C}" type="parTrans" cxnId="{1D1DA4CA-CAE0-4C73-B69D-EACC00285A9B}">
      <dgm:prSet/>
      <dgm:spPr/>
      <dgm:t>
        <a:bodyPr/>
        <a:lstStyle/>
        <a:p>
          <a:endParaRPr lang="en-US"/>
        </a:p>
      </dgm:t>
    </dgm:pt>
    <dgm:pt modelId="{9B067878-2E92-40BE-A9EA-A00AFCD14C69}" type="sibTrans" cxnId="{1D1DA4CA-CAE0-4C73-B69D-EACC00285A9B}">
      <dgm:prSet/>
      <dgm:spPr/>
      <dgm:t>
        <a:bodyPr/>
        <a:lstStyle/>
        <a:p>
          <a:endParaRPr lang="en-US"/>
        </a:p>
      </dgm:t>
    </dgm:pt>
    <dgm:pt modelId="{9A4A7A8C-14E7-4718-86F0-0EC20120BE9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latin typeface="Arial" pitchFamily="34" charset="0"/>
              <a:cs typeface="Arial" pitchFamily="34" charset="0"/>
            </a:rPr>
            <a:t>Reactivation</a:t>
          </a:r>
        </a:p>
      </dgm:t>
    </dgm:pt>
    <dgm:pt modelId="{AB05A141-FF4E-4CB1-8526-74B76480418A}" type="parTrans" cxnId="{AE7A5E6F-CE28-47C8-9334-DCDF0743022D}">
      <dgm:prSet/>
      <dgm:spPr/>
      <dgm:t>
        <a:bodyPr/>
        <a:lstStyle/>
        <a:p>
          <a:endParaRPr lang="en-US"/>
        </a:p>
      </dgm:t>
    </dgm:pt>
    <dgm:pt modelId="{33FA0E0A-5128-4C47-8E60-571D596C13B1}" type="sibTrans" cxnId="{AE7A5E6F-CE28-47C8-9334-DCDF0743022D}">
      <dgm:prSet/>
      <dgm:spPr/>
      <dgm:t>
        <a:bodyPr/>
        <a:lstStyle/>
        <a:p>
          <a:endParaRPr lang="en-US"/>
        </a:p>
      </dgm:t>
    </dgm:pt>
    <dgm:pt modelId="{85217507-E614-445B-9DFB-2F532C61E8FC}" type="pres">
      <dgm:prSet presAssocID="{DC9FBD24-E94E-4C50-8B57-A992DF1F7408}" presName="hierChild1" presStyleCnt="0">
        <dgm:presLayoutVars>
          <dgm:orgChart val="1"/>
          <dgm:chPref val="1"/>
          <dgm:dir/>
          <dgm:animOne val="branch"/>
          <dgm:animLvl val="lvl"/>
          <dgm:resizeHandles/>
        </dgm:presLayoutVars>
      </dgm:prSet>
      <dgm:spPr/>
    </dgm:pt>
    <dgm:pt modelId="{51C329B8-E44D-4C31-AF94-4A78E0A51835}" type="pres">
      <dgm:prSet presAssocID="{09A2F301-7914-4DEA-ADD0-C487B5681E72}" presName="hierRoot1" presStyleCnt="0">
        <dgm:presLayoutVars>
          <dgm:hierBranch/>
        </dgm:presLayoutVars>
      </dgm:prSet>
      <dgm:spPr/>
    </dgm:pt>
    <dgm:pt modelId="{8B33B5DB-4206-47D8-BAC6-7FD6B782EB38}" type="pres">
      <dgm:prSet presAssocID="{09A2F301-7914-4DEA-ADD0-C487B5681E72}" presName="rootComposite1" presStyleCnt="0"/>
      <dgm:spPr/>
    </dgm:pt>
    <dgm:pt modelId="{DD60F3B2-77AA-4F14-819E-700F61D5E95A}" type="pres">
      <dgm:prSet presAssocID="{09A2F301-7914-4DEA-ADD0-C487B5681E72}" presName="rootText1" presStyleLbl="node0" presStyleIdx="0" presStyleCnt="1">
        <dgm:presLayoutVars>
          <dgm:chPref val="3"/>
        </dgm:presLayoutVars>
      </dgm:prSet>
      <dgm:spPr/>
      <dgm:t>
        <a:bodyPr/>
        <a:lstStyle/>
        <a:p>
          <a:endParaRPr lang="en-US"/>
        </a:p>
      </dgm:t>
    </dgm:pt>
    <dgm:pt modelId="{733D902A-E768-476F-977F-EE740D62E005}" type="pres">
      <dgm:prSet presAssocID="{09A2F301-7914-4DEA-ADD0-C487B5681E72}" presName="rootConnector1" presStyleLbl="node1" presStyleIdx="0" presStyleCnt="0"/>
      <dgm:spPr/>
      <dgm:t>
        <a:bodyPr/>
        <a:lstStyle/>
        <a:p>
          <a:endParaRPr lang="en-US"/>
        </a:p>
      </dgm:t>
    </dgm:pt>
    <dgm:pt modelId="{65584987-C6A0-4F5A-B24D-2D0DC6DB63D6}" type="pres">
      <dgm:prSet presAssocID="{09A2F301-7914-4DEA-ADD0-C487B5681E72}" presName="hierChild2" presStyleCnt="0"/>
      <dgm:spPr/>
    </dgm:pt>
    <dgm:pt modelId="{730B5A16-D95B-45F1-8DE7-036D5F812302}" type="pres">
      <dgm:prSet presAssocID="{F1ADA80F-4BBE-47C0-8793-94001EE45B45}" presName="Name35" presStyleLbl="parChTrans1D2" presStyleIdx="0" presStyleCnt="3"/>
      <dgm:spPr/>
      <dgm:t>
        <a:bodyPr/>
        <a:lstStyle/>
        <a:p>
          <a:endParaRPr lang="en-US"/>
        </a:p>
      </dgm:t>
    </dgm:pt>
    <dgm:pt modelId="{A6335B60-B3E2-402A-A1BA-83DFC9BDBB69}" type="pres">
      <dgm:prSet presAssocID="{E1483D51-4789-4405-BAA0-926FFFEA9D00}" presName="hierRoot2" presStyleCnt="0">
        <dgm:presLayoutVars>
          <dgm:hierBranch/>
        </dgm:presLayoutVars>
      </dgm:prSet>
      <dgm:spPr/>
    </dgm:pt>
    <dgm:pt modelId="{C23D6DFC-5913-4509-ACD3-C9AD95EA2168}" type="pres">
      <dgm:prSet presAssocID="{E1483D51-4789-4405-BAA0-926FFFEA9D00}" presName="rootComposite" presStyleCnt="0"/>
      <dgm:spPr/>
    </dgm:pt>
    <dgm:pt modelId="{C768BDE0-5FF7-4DB2-BB33-93C68FD0139D}" type="pres">
      <dgm:prSet presAssocID="{E1483D51-4789-4405-BAA0-926FFFEA9D00}" presName="rootText" presStyleLbl="node2" presStyleIdx="0" presStyleCnt="3">
        <dgm:presLayoutVars>
          <dgm:chPref val="3"/>
        </dgm:presLayoutVars>
      </dgm:prSet>
      <dgm:spPr/>
      <dgm:t>
        <a:bodyPr/>
        <a:lstStyle/>
        <a:p>
          <a:endParaRPr lang="en-US"/>
        </a:p>
      </dgm:t>
    </dgm:pt>
    <dgm:pt modelId="{9A3D3F49-136F-4A3E-8D5F-AE218BB668F1}" type="pres">
      <dgm:prSet presAssocID="{E1483D51-4789-4405-BAA0-926FFFEA9D00}" presName="rootConnector" presStyleLbl="node2" presStyleIdx="0" presStyleCnt="3"/>
      <dgm:spPr/>
      <dgm:t>
        <a:bodyPr/>
        <a:lstStyle/>
        <a:p>
          <a:endParaRPr lang="en-US"/>
        </a:p>
      </dgm:t>
    </dgm:pt>
    <dgm:pt modelId="{701C4534-FA18-47B0-9186-61CCCC1C0D0B}" type="pres">
      <dgm:prSet presAssocID="{E1483D51-4789-4405-BAA0-926FFFEA9D00}" presName="hierChild4" presStyleCnt="0"/>
      <dgm:spPr/>
    </dgm:pt>
    <dgm:pt modelId="{575C93B0-9D19-407D-B596-112E31D23EA6}" type="pres">
      <dgm:prSet presAssocID="{E1483D51-4789-4405-BAA0-926FFFEA9D00}" presName="hierChild5" presStyleCnt="0"/>
      <dgm:spPr/>
    </dgm:pt>
    <dgm:pt modelId="{2C095C0E-B089-4C43-A2B4-EF0009E93268}" type="pres">
      <dgm:prSet presAssocID="{D68CDE17-0A25-44FB-9FEE-1AF84D800D4C}" presName="Name35" presStyleLbl="parChTrans1D2" presStyleIdx="1" presStyleCnt="3"/>
      <dgm:spPr/>
      <dgm:t>
        <a:bodyPr/>
        <a:lstStyle/>
        <a:p>
          <a:endParaRPr lang="en-US"/>
        </a:p>
      </dgm:t>
    </dgm:pt>
    <dgm:pt modelId="{C7082B57-07BC-4E45-AD36-0561D3D10F47}" type="pres">
      <dgm:prSet presAssocID="{155E6A1A-E949-4F40-8670-71B11321B9D7}" presName="hierRoot2" presStyleCnt="0">
        <dgm:presLayoutVars>
          <dgm:hierBranch/>
        </dgm:presLayoutVars>
      </dgm:prSet>
      <dgm:spPr/>
    </dgm:pt>
    <dgm:pt modelId="{0F0AB231-0D4B-4611-A232-51DBC4BDDFCC}" type="pres">
      <dgm:prSet presAssocID="{155E6A1A-E949-4F40-8670-71B11321B9D7}" presName="rootComposite" presStyleCnt="0"/>
      <dgm:spPr/>
    </dgm:pt>
    <dgm:pt modelId="{659BC7DD-60A2-4BDD-8AFF-724EF5160772}" type="pres">
      <dgm:prSet presAssocID="{155E6A1A-E949-4F40-8670-71B11321B9D7}" presName="rootText" presStyleLbl="node2" presStyleIdx="1" presStyleCnt="3">
        <dgm:presLayoutVars>
          <dgm:chPref val="3"/>
        </dgm:presLayoutVars>
      </dgm:prSet>
      <dgm:spPr/>
      <dgm:t>
        <a:bodyPr/>
        <a:lstStyle/>
        <a:p>
          <a:endParaRPr lang="en-US"/>
        </a:p>
      </dgm:t>
    </dgm:pt>
    <dgm:pt modelId="{C9AC37DB-9C64-4BDE-813B-AFAACF423254}" type="pres">
      <dgm:prSet presAssocID="{155E6A1A-E949-4F40-8670-71B11321B9D7}" presName="rootConnector" presStyleLbl="node2" presStyleIdx="1" presStyleCnt="3"/>
      <dgm:spPr/>
      <dgm:t>
        <a:bodyPr/>
        <a:lstStyle/>
        <a:p>
          <a:endParaRPr lang="en-US"/>
        </a:p>
      </dgm:t>
    </dgm:pt>
    <dgm:pt modelId="{A4B2B1C3-E41C-4F57-A8AB-5D4B48250045}" type="pres">
      <dgm:prSet presAssocID="{155E6A1A-E949-4F40-8670-71B11321B9D7}" presName="hierChild4" presStyleCnt="0"/>
      <dgm:spPr/>
    </dgm:pt>
    <dgm:pt modelId="{D5FA1EBD-C83E-45C0-88EA-B1C726B14573}" type="pres">
      <dgm:prSet presAssocID="{155E6A1A-E949-4F40-8670-71B11321B9D7}" presName="hierChild5" presStyleCnt="0"/>
      <dgm:spPr/>
    </dgm:pt>
    <dgm:pt modelId="{451278DB-F70F-4C8C-9DA6-FC50CE94A611}" type="pres">
      <dgm:prSet presAssocID="{AB05A141-FF4E-4CB1-8526-74B76480418A}" presName="Name35" presStyleLbl="parChTrans1D2" presStyleIdx="2" presStyleCnt="3"/>
      <dgm:spPr/>
      <dgm:t>
        <a:bodyPr/>
        <a:lstStyle/>
        <a:p>
          <a:endParaRPr lang="en-US"/>
        </a:p>
      </dgm:t>
    </dgm:pt>
    <dgm:pt modelId="{C755A960-50EF-4E58-AB17-0DF1D79DFDB6}" type="pres">
      <dgm:prSet presAssocID="{9A4A7A8C-14E7-4718-86F0-0EC20120BE91}" presName="hierRoot2" presStyleCnt="0">
        <dgm:presLayoutVars>
          <dgm:hierBranch/>
        </dgm:presLayoutVars>
      </dgm:prSet>
      <dgm:spPr/>
    </dgm:pt>
    <dgm:pt modelId="{10104DF7-FEAB-4EEC-896A-1240350B20D0}" type="pres">
      <dgm:prSet presAssocID="{9A4A7A8C-14E7-4718-86F0-0EC20120BE91}" presName="rootComposite" presStyleCnt="0"/>
      <dgm:spPr/>
    </dgm:pt>
    <dgm:pt modelId="{AC38DC1C-63FC-40AB-92F6-9FF74B41FAEF}" type="pres">
      <dgm:prSet presAssocID="{9A4A7A8C-14E7-4718-86F0-0EC20120BE91}" presName="rootText" presStyleLbl="node2" presStyleIdx="2" presStyleCnt="3">
        <dgm:presLayoutVars>
          <dgm:chPref val="3"/>
        </dgm:presLayoutVars>
      </dgm:prSet>
      <dgm:spPr/>
      <dgm:t>
        <a:bodyPr/>
        <a:lstStyle/>
        <a:p>
          <a:endParaRPr lang="en-US"/>
        </a:p>
      </dgm:t>
    </dgm:pt>
    <dgm:pt modelId="{8D009E38-A9CD-4D3D-BEBA-827B16C069FD}" type="pres">
      <dgm:prSet presAssocID="{9A4A7A8C-14E7-4718-86F0-0EC20120BE91}" presName="rootConnector" presStyleLbl="node2" presStyleIdx="2" presStyleCnt="3"/>
      <dgm:spPr/>
      <dgm:t>
        <a:bodyPr/>
        <a:lstStyle/>
        <a:p>
          <a:endParaRPr lang="en-US"/>
        </a:p>
      </dgm:t>
    </dgm:pt>
    <dgm:pt modelId="{8F97DE59-03B3-47EA-98A9-AC7DC06BDA51}" type="pres">
      <dgm:prSet presAssocID="{9A4A7A8C-14E7-4718-86F0-0EC20120BE91}" presName="hierChild4" presStyleCnt="0"/>
      <dgm:spPr/>
    </dgm:pt>
    <dgm:pt modelId="{C6E47725-5AF4-4502-8633-FEDB24DAE2C5}" type="pres">
      <dgm:prSet presAssocID="{9A4A7A8C-14E7-4718-86F0-0EC20120BE91}" presName="hierChild5" presStyleCnt="0"/>
      <dgm:spPr/>
    </dgm:pt>
    <dgm:pt modelId="{FFE9691A-670B-4244-85D5-CD01A1CD2E78}" type="pres">
      <dgm:prSet presAssocID="{09A2F301-7914-4DEA-ADD0-C487B5681E72}" presName="hierChild3" presStyleCnt="0"/>
      <dgm:spPr/>
    </dgm:pt>
  </dgm:ptLst>
  <dgm:cxnLst>
    <dgm:cxn modelId="{236E32F8-F0C2-4342-B3F6-786D9DAA8FEF}" type="presOf" srcId="{155E6A1A-E949-4F40-8670-71B11321B9D7}" destId="{659BC7DD-60A2-4BDD-8AFF-724EF5160772}" srcOrd="0" destOrd="0" presId="urn:microsoft.com/office/officeart/2005/8/layout/orgChart1"/>
    <dgm:cxn modelId="{1D1DA4CA-CAE0-4C73-B69D-EACC00285A9B}" srcId="{09A2F301-7914-4DEA-ADD0-C487B5681E72}" destId="{155E6A1A-E949-4F40-8670-71B11321B9D7}" srcOrd="1" destOrd="0" parTransId="{D68CDE17-0A25-44FB-9FEE-1AF84D800D4C}" sibTransId="{9B067878-2E92-40BE-A9EA-A00AFCD14C69}"/>
    <dgm:cxn modelId="{551E305F-09F6-4FCC-8526-2A386AD64B06}" type="presOf" srcId="{E1483D51-4789-4405-BAA0-926FFFEA9D00}" destId="{9A3D3F49-136F-4A3E-8D5F-AE218BB668F1}" srcOrd="1" destOrd="0" presId="urn:microsoft.com/office/officeart/2005/8/layout/orgChart1"/>
    <dgm:cxn modelId="{C40B5D57-F86F-4660-A090-548A5A1B756E}" type="presOf" srcId="{9A4A7A8C-14E7-4718-86F0-0EC20120BE91}" destId="{AC38DC1C-63FC-40AB-92F6-9FF74B41FAEF}" srcOrd="0" destOrd="0" presId="urn:microsoft.com/office/officeart/2005/8/layout/orgChart1"/>
    <dgm:cxn modelId="{CBB024DC-7AFB-4144-AB15-1BBFD2B80369}" type="presOf" srcId="{D68CDE17-0A25-44FB-9FEE-1AF84D800D4C}" destId="{2C095C0E-B089-4C43-A2B4-EF0009E93268}" srcOrd="0" destOrd="0" presId="urn:microsoft.com/office/officeart/2005/8/layout/orgChart1"/>
    <dgm:cxn modelId="{8742510B-C373-410F-8C30-CF58EE1622EB}" type="presOf" srcId="{9A4A7A8C-14E7-4718-86F0-0EC20120BE91}" destId="{8D009E38-A9CD-4D3D-BEBA-827B16C069FD}" srcOrd="1" destOrd="0" presId="urn:microsoft.com/office/officeart/2005/8/layout/orgChart1"/>
    <dgm:cxn modelId="{12E9B3AD-C74E-4E4C-B3EF-6933D749E7E8}" srcId="{09A2F301-7914-4DEA-ADD0-C487B5681E72}" destId="{E1483D51-4789-4405-BAA0-926FFFEA9D00}" srcOrd="0" destOrd="0" parTransId="{F1ADA80F-4BBE-47C0-8793-94001EE45B45}" sibTransId="{A2F0BDB1-A225-4ADE-90F8-B81F514C2012}"/>
    <dgm:cxn modelId="{27696FCD-8C49-41D5-A4A0-8DDA6BAF483F}" type="presOf" srcId="{09A2F301-7914-4DEA-ADD0-C487B5681E72}" destId="{733D902A-E768-476F-977F-EE740D62E005}" srcOrd="1" destOrd="0" presId="urn:microsoft.com/office/officeart/2005/8/layout/orgChart1"/>
    <dgm:cxn modelId="{4CB32952-519A-46B7-A0FB-82240B0994B9}" type="presOf" srcId="{F1ADA80F-4BBE-47C0-8793-94001EE45B45}" destId="{730B5A16-D95B-45F1-8DE7-036D5F812302}" srcOrd="0" destOrd="0" presId="urn:microsoft.com/office/officeart/2005/8/layout/orgChart1"/>
    <dgm:cxn modelId="{DB4F4C64-49BA-4D8F-B86A-6AC186866864}" type="presOf" srcId="{09A2F301-7914-4DEA-ADD0-C487B5681E72}" destId="{DD60F3B2-77AA-4F14-819E-700F61D5E95A}" srcOrd="0" destOrd="0" presId="urn:microsoft.com/office/officeart/2005/8/layout/orgChart1"/>
    <dgm:cxn modelId="{AE7A5E6F-CE28-47C8-9334-DCDF0743022D}" srcId="{09A2F301-7914-4DEA-ADD0-C487B5681E72}" destId="{9A4A7A8C-14E7-4718-86F0-0EC20120BE91}" srcOrd="2" destOrd="0" parTransId="{AB05A141-FF4E-4CB1-8526-74B76480418A}" sibTransId="{33FA0E0A-5128-4C47-8E60-571D596C13B1}"/>
    <dgm:cxn modelId="{DD2127E8-3446-456D-985D-1C0C5033CEDB}" type="presOf" srcId="{DC9FBD24-E94E-4C50-8B57-A992DF1F7408}" destId="{85217507-E614-445B-9DFB-2F532C61E8FC}" srcOrd="0" destOrd="0" presId="urn:microsoft.com/office/officeart/2005/8/layout/orgChart1"/>
    <dgm:cxn modelId="{83242779-83E2-48DE-8F4B-382D2F858202}" srcId="{DC9FBD24-E94E-4C50-8B57-A992DF1F7408}" destId="{09A2F301-7914-4DEA-ADD0-C487B5681E72}" srcOrd="0" destOrd="0" parTransId="{D3B74C71-7590-4799-AF36-A066059F504F}" sibTransId="{570EA744-7BFE-4F0A-A7C8-18A90FBC05E5}"/>
    <dgm:cxn modelId="{F4B90695-C078-4DF0-9032-815DA824EA87}" type="presOf" srcId="{E1483D51-4789-4405-BAA0-926FFFEA9D00}" destId="{C768BDE0-5FF7-4DB2-BB33-93C68FD0139D}" srcOrd="0" destOrd="0" presId="urn:microsoft.com/office/officeart/2005/8/layout/orgChart1"/>
    <dgm:cxn modelId="{E178825E-68EB-4C1F-A0C8-B9FBC4CFB532}" type="presOf" srcId="{155E6A1A-E949-4F40-8670-71B11321B9D7}" destId="{C9AC37DB-9C64-4BDE-813B-AFAACF423254}" srcOrd="1" destOrd="0" presId="urn:microsoft.com/office/officeart/2005/8/layout/orgChart1"/>
    <dgm:cxn modelId="{A33BF4B2-548A-45DB-94AE-BCF94BE8D2D7}" type="presOf" srcId="{AB05A141-FF4E-4CB1-8526-74B76480418A}" destId="{451278DB-F70F-4C8C-9DA6-FC50CE94A611}" srcOrd="0" destOrd="0" presId="urn:microsoft.com/office/officeart/2005/8/layout/orgChart1"/>
    <dgm:cxn modelId="{6EEB9746-34B7-4B58-B4D8-93AC2BE9772A}" type="presParOf" srcId="{85217507-E614-445B-9DFB-2F532C61E8FC}" destId="{51C329B8-E44D-4C31-AF94-4A78E0A51835}" srcOrd="0" destOrd="0" presId="urn:microsoft.com/office/officeart/2005/8/layout/orgChart1"/>
    <dgm:cxn modelId="{80C6528D-71C0-4FE8-B495-3953A9BEDA5B}" type="presParOf" srcId="{51C329B8-E44D-4C31-AF94-4A78E0A51835}" destId="{8B33B5DB-4206-47D8-BAC6-7FD6B782EB38}" srcOrd="0" destOrd="0" presId="urn:microsoft.com/office/officeart/2005/8/layout/orgChart1"/>
    <dgm:cxn modelId="{E87144CA-6F18-42D6-90A3-F4573C5A8593}" type="presParOf" srcId="{8B33B5DB-4206-47D8-BAC6-7FD6B782EB38}" destId="{DD60F3B2-77AA-4F14-819E-700F61D5E95A}" srcOrd="0" destOrd="0" presId="urn:microsoft.com/office/officeart/2005/8/layout/orgChart1"/>
    <dgm:cxn modelId="{A000DB01-AA7D-44F7-A73C-4016AC3CDE0B}" type="presParOf" srcId="{8B33B5DB-4206-47D8-BAC6-7FD6B782EB38}" destId="{733D902A-E768-476F-977F-EE740D62E005}" srcOrd="1" destOrd="0" presId="urn:microsoft.com/office/officeart/2005/8/layout/orgChart1"/>
    <dgm:cxn modelId="{62772A0A-335B-453C-A3DC-2A722E9D978D}" type="presParOf" srcId="{51C329B8-E44D-4C31-AF94-4A78E0A51835}" destId="{65584987-C6A0-4F5A-B24D-2D0DC6DB63D6}" srcOrd="1" destOrd="0" presId="urn:microsoft.com/office/officeart/2005/8/layout/orgChart1"/>
    <dgm:cxn modelId="{FC43CF87-2A10-4CB6-9D4E-EDA6EE14426A}" type="presParOf" srcId="{65584987-C6A0-4F5A-B24D-2D0DC6DB63D6}" destId="{730B5A16-D95B-45F1-8DE7-036D5F812302}" srcOrd="0" destOrd="0" presId="urn:microsoft.com/office/officeart/2005/8/layout/orgChart1"/>
    <dgm:cxn modelId="{480FE10D-7798-48E4-800B-1C65B97AA49B}" type="presParOf" srcId="{65584987-C6A0-4F5A-B24D-2D0DC6DB63D6}" destId="{A6335B60-B3E2-402A-A1BA-83DFC9BDBB69}" srcOrd="1" destOrd="0" presId="urn:microsoft.com/office/officeart/2005/8/layout/orgChart1"/>
    <dgm:cxn modelId="{94205BE3-658A-40F3-9C3A-85C3180B4E91}" type="presParOf" srcId="{A6335B60-B3E2-402A-A1BA-83DFC9BDBB69}" destId="{C23D6DFC-5913-4509-ACD3-C9AD95EA2168}" srcOrd="0" destOrd="0" presId="urn:microsoft.com/office/officeart/2005/8/layout/orgChart1"/>
    <dgm:cxn modelId="{68100B2A-99D0-4B67-B17A-1D5F25CDEA63}" type="presParOf" srcId="{C23D6DFC-5913-4509-ACD3-C9AD95EA2168}" destId="{C768BDE0-5FF7-4DB2-BB33-93C68FD0139D}" srcOrd="0" destOrd="0" presId="urn:microsoft.com/office/officeart/2005/8/layout/orgChart1"/>
    <dgm:cxn modelId="{33DB78D0-697F-4305-A55B-2DF6F77D26BD}" type="presParOf" srcId="{C23D6DFC-5913-4509-ACD3-C9AD95EA2168}" destId="{9A3D3F49-136F-4A3E-8D5F-AE218BB668F1}" srcOrd="1" destOrd="0" presId="urn:microsoft.com/office/officeart/2005/8/layout/orgChart1"/>
    <dgm:cxn modelId="{18FCB8BD-8210-48BF-B0B7-B04979084FE9}" type="presParOf" srcId="{A6335B60-B3E2-402A-A1BA-83DFC9BDBB69}" destId="{701C4534-FA18-47B0-9186-61CCCC1C0D0B}" srcOrd="1" destOrd="0" presId="urn:microsoft.com/office/officeart/2005/8/layout/orgChart1"/>
    <dgm:cxn modelId="{DB299C9D-6862-42DF-B7CA-8D9E4533B9C7}" type="presParOf" srcId="{A6335B60-B3E2-402A-A1BA-83DFC9BDBB69}" destId="{575C93B0-9D19-407D-B596-112E31D23EA6}" srcOrd="2" destOrd="0" presId="urn:microsoft.com/office/officeart/2005/8/layout/orgChart1"/>
    <dgm:cxn modelId="{6200C86B-EF77-41B8-9BBF-BE866A8F3642}" type="presParOf" srcId="{65584987-C6A0-4F5A-B24D-2D0DC6DB63D6}" destId="{2C095C0E-B089-4C43-A2B4-EF0009E93268}" srcOrd="2" destOrd="0" presId="urn:microsoft.com/office/officeart/2005/8/layout/orgChart1"/>
    <dgm:cxn modelId="{B65D39C9-C429-499C-986C-C37006285D2B}" type="presParOf" srcId="{65584987-C6A0-4F5A-B24D-2D0DC6DB63D6}" destId="{C7082B57-07BC-4E45-AD36-0561D3D10F47}" srcOrd="3" destOrd="0" presId="urn:microsoft.com/office/officeart/2005/8/layout/orgChart1"/>
    <dgm:cxn modelId="{DCC65438-F653-417C-BD97-160977BDF867}" type="presParOf" srcId="{C7082B57-07BC-4E45-AD36-0561D3D10F47}" destId="{0F0AB231-0D4B-4611-A232-51DBC4BDDFCC}" srcOrd="0" destOrd="0" presId="urn:microsoft.com/office/officeart/2005/8/layout/orgChart1"/>
    <dgm:cxn modelId="{1E0A2ECB-B2B1-4796-ABD5-E16E69D38487}" type="presParOf" srcId="{0F0AB231-0D4B-4611-A232-51DBC4BDDFCC}" destId="{659BC7DD-60A2-4BDD-8AFF-724EF5160772}" srcOrd="0" destOrd="0" presId="urn:microsoft.com/office/officeart/2005/8/layout/orgChart1"/>
    <dgm:cxn modelId="{00C77359-70BB-4D31-A404-708D58C7100C}" type="presParOf" srcId="{0F0AB231-0D4B-4611-A232-51DBC4BDDFCC}" destId="{C9AC37DB-9C64-4BDE-813B-AFAACF423254}" srcOrd="1" destOrd="0" presId="urn:microsoft.com/office/officeart/2005/8/layout/orgChart1"/>
    <dgm:cxn modelId="{D0B77F7F-F8B3-473F-88CA-102169A9B4D3}" type="presParOf" srcId="{C7082B57-07BC-4E45-AD36-0561D3D10F47}" destId="{A4B2B1C3-E41C-4F57-A8AB-5D4B48250045}" srcOrd="1" destOrd="0" presId="urn:microsoft.com/office/officeart/2005/8/layout/orgChart1"/>
    <dgm:cxn modelId="{82BE57A4-D2BE-41C8-85EF-B63773C29F44}" type="presParOf" srcId="{C7082B57-07BC-4E45-AD36-0561D3D10F47}" destId="{D5FA1EBD-C83E-45C0-88EA-B1C726B14573}" srcOrd="2" destOrd="0" presId="urn:microsoft.com/office/officeart/2005/8/layout/orgChart1"/>
    <dgm:cxn modelId="{AD2F48B9-EBCA-42D4-AA9B-14BFA7CABADB}" type="presParOf" srcId="{65584987-C6A0-4F5A-B24D-2D0DC6DB63D6}" destId="{451278DB-F70F-4C8C-9DA6-FC50CE94A611}" srcOrd="4" destOrd="0" presId="urn:microsoft.com/office/officeart/2005/8/layout/orgChart1"/>
    <dgm:cxn modelId="{1E1F19AD-C761-4E6F-81DF-07161E5A7F10}" type="presParOf" srcId="{65584987-C6A0-4F5A-B24D-2D0DC6DB63D6}" destId="{C755A960-50EF-4E58-AB17-0DF1D79DFDB6}" srcOrd="5" destOrd="0" presId="urn:microsoft.com/office/officeart/2005/8/layout/orgChart1"/>
    <dgm:cxn modelId="{5E9BB4E1-2B05-47B5-A8C4-24ABFDCD797B}" type="presParOf" srcId="{C755A960-50EF-4E58-AB17-0DF1D79DFDB6}" destId="{10104DF7-FEAB-4EEC-896A-1240350B20D0}" srcOrd="0" destOrd="0" presId="urn:microsoft.com/office/officeart/2005/8/layout/orgChart1"/>
    <dgm:cxn modelId="{19EE4218-0A9A-449C-940E-59431952DB68}" type="presParOf" srcId="{10104DF7-FEAB-4EEC-896A-1240350B20D0}" destId="{AC38DC1C-63FC-40AB-92F6-9FF74B41FAEF}" srcOrd="0" destOrd="0" presId="urn:microsoft.com/office/officeart/2005/8/layout/orgChart1"/>
    <dgm:cxn modelId="{3B56FC6E-ECB4-4435-8D29-DC262BE9220E}" type="presParOf" srcId="{10104DF7-FEAB-4EEC-896A-1240350B20D0}" destId="{8D009E38-A9CD-4D3D-BEBA-827B16C069FD}" srcOrd="1" destOrd="0" presId="urn:microsoft.com/office/officeart/2005/8/layout/orgChart1"/>
    <dgm:cxn modelId="{413B4C46-3202-4E22-B980-56D103CED4C0}" type="presParOf" srcId="{C755A960-50EF-4E58-AB17-0DF1D79DFDB6}" destId="{8F97DE59-03B3-47EA-98A9-AC7DC06BDA51}" srcOrd="1" destOrd="0" presId="urn:microsoft.com/office/officeart/2005/8/layout/orgChart1"/>
    <dgm:cxn modelId="{22931126-A5AD-4FB9-8B86-755588788B45}" type="presParOf" srcId="{C755A960-50EF-4E58-AB17-0DF1D79DFDB6}" destId="{C6E47725-5AF4-4502-8633-FEDB24DAE2C5}" srcOrd="2" destOrd="0" presId="urn:microsoft.com/office/officeart/2005/8/layout/orgChart1"/>
    <dgm:cxn modelId="{5B3FAF1E-4C4B-4F2A-BC0B-6A59F9217257}" type="presParOf" srcId="{51C329B8-E44D-4C31-AF94-4A78E0A51835}" destId="{FFE9691A-670B-4244-85D5-CD01A1CD2E7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6E1E6F-44A7-41BB-8ECE-679E607809D9}" type="datetimeFigureOut">
              <a:rPr lang="en-US" smtClean="0"/>
              <a:t>8/31/2016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0C9F5-9678-4A97-A29B-4E53BFD810C7}" type="slidenum">
              <a:rPr lang="en-US" smtClean="0"/>
              <a:t>‹#›</a:t>
            </a:fld>
            <a:endParaRPr lang="en-US"/>
          </a:p>
        </p:txBody>
      </p:sp>
    </p:spTree>
    <p:extLst>
      <p:ext uri="{BB962C8B-B14F-4D97-AF65-F5344CB8AC3E}">
        <p14:creationId xmlns:p14="http://schemas.microsoft.com/office/powerpoint/2010/main" val="419643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978592-48C5-45C1-96F0-BD360B5C98D3}" type="slidenum">
              <a:rPr lang="en-US" smtClean="0"/>
              <a:t>2</a:t>
            </a:fld>
            <a:endParaRPr lang="en-US"/>
          </a:p>
        </p:txBody>
      </p:sp>
      <p:sp>
        <p:nvSpPr>
          <p:cNvPr id="5" name="Footer Placeholder 4"/>
          <p:cNvSpPr>
            <a:spLocks noGrp="1"/>
          </p:cNvSpPr>
          <p:nvPr>
            <p:ph type="ftr" sz="quarter" idx="11"/>
          </p:nvPr>
        </p:nvSpPr>
        <p:spPr/>
        <p:txBody>
          <a:bodyPr/>
          <a:lstStyle/>
          <a:p>
            <a:r>
              <a:rPr lang="en-US" smtClean="0"/>
              <a:t>test</a:t>
            </a:r>
            <a:endParaRPr lang="en-US"/>
          </a:p>
        </p:txBody>
      </p:sp>
    </p:spTree>
    <p:extLst>
      <p:ext uri="{BB962C8B-B14F-4D97-AF65-F5344CB8AC3E}">
        <p14:creationId xmlns:p14="http://schemas.microsoft.com/office/powerpoint/2010/main" val="27679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4" name="Group 43"/>
          <p:cNvGrpSpPr/>
          <p:nvPr/>
        </p:nvGrpSpPr>
        <p:grpSpPr>
          <a:xfrm>
            <a:off x="658813" y="684213"/>
            <a:ext cx="1263650" cy="1376362"/>
            <a:chOff x="658813" y="684213"/>
            <a:chExt cx="1263650" cy="1376362"/>
          </a:xfrm>
          <a:solidFill>
            <a:srgbClr val="FFFFFF"/>
          </a:solidFill>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
        <p:nvSpPr>
          <p:cNvPr id="2" name="Title 1"/>
          <p:cNvSpPr>
            <a:spLocks noGrp="1"/>
          </p:cNvSpPr>
          <p:nvPr>
            <p:ph type="ctrTitle"/>
          </p:nvPr>
        </p:nvSpPr>
        <p:spPr>
          <a:xfrm>
            <a:off x="658368" y="2743200"/>
            <a:ext cx="7827264" cy="1371600"/>
          </a:xfrm>
        </p:spPr>
        <p:txBody>
          <a:bodyPr lIns="0" rIns="0" anchor="b" anchorCtr="0">
            <a:noAutofit/>
          </a:bodyPr>
          <a:lstStyle>
            <a:lvl1pPr algn="l">
              <a:defRPr sz="36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58368" y="4114800"/>
            <a:ext cx="7827264" cy="685800"/>
          </a:xfrm>
        </p:spPr>
        <p:txBody>
          <a:bodyPr lIns="0" tIns="228600" rIns="0">
            <a:normAutofit/>
          </a:bodyPr>
          <a:lstStyle>
            <a:lvl1pPr marL="0" indent="0" algn="l">
              <a:spcBef>
                <a:spcPts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spTree>
    <p:extLst>
      <p:ext uri="{BB962C8B-B14F-4D97-AF65-F5344CB8AC3E}">
        <p14:creationId xmlns:p14="http://schemas.microsoft.com/office/powerpoint/2010/main" val="2900270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grpSp>
        <p:nvGrpSpPr>
          <p:cNvPr id="44" name="Group 43"/>
          <p:cNvGrpSpPr/>
          <p:nvPr/>
        </p:nvGrpSpPr>
        <p:grpSpPr>
          <a:xfrm>
            <a:off x="120650" y="6299200"/>
            <a:ext cx="420688" cy="458788"/>
            <a:chOff x="120650" y="6299200"/>
            <a:chExt cx="420688" cy="458788"/>
          </a:xfrm>
          <a:solidFill>
            <a:srgbClr val="FFFFFF"/>
          </a:solidFill>
        </p:grpSpPr>
        <p:sp>
          <p:nvSpPr>
            <p:cNvPr id="45"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46" name="Group 45"/>
            <p:cNvGrpSpPr/>
            <p:nvPr userDrawn="1"/>
          </p:nvGrpSpPr>
          <p:grpSpPr>
            <a:xfrm>
              <a:off x="120650" y="6299200"/>
              <a:ext cx="420688" cy="187326"/>
              <a:chOff x="120650" y="6299200"/>
              <a:chExt cx="420688" cy="187326"/>
            </a:xfrm>
            <a:grpFill/>
          </p:grpSpPr>
          <p:sp>
            <p:nvSpPr>
              <p:cNvPr id="47"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48"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49"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50"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51"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52"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53"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54"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55"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56"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3681582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316736" y="1673352"/>
            <a:ext cx="6528816"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7252582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743200"/>
            <a:ext cx="7827264" cy="1371600"/>
          </a:xfrm>
        </p:spPr>
        <p:txBody>
          <a:bodyPr anchor="b" anchorCtr="0"/>
          <a:lstStyle>
            <a:lvl1pPr algn="l">
              <a:defRPr sz="36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4114800"/>
            <a:ext cx="7827264" cy="685800"/>
          </a:xfrm>
        </p:spPr>
        <p:txBody>
          <a:bodyPr anchor="t" anchorCtr="0"/>
          <a:lstStyle>
            <a:lvl1pPr marL="0" indent="0">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grpSp>
        <p:nvGrpSpPr>
          <p:cNvPr id="19" name="Group 18"/>
          <p:cNvGrpSpPr/>
          <p:nvPr/>
        </p:nvGrpSpPr>
        <p:grpSpPr>
          <a:xfrm>
            <a:off x="120650" y="6299200"/>
            <a:ext cx="420688" cy="458788"/>
            <a:chOff x="120650" y="6299200"/>
            <a:chExt cx="420688" cy="458788"/>
          </a:xfrm>
          <a:solidFill>
            <a:srgbClr val="FFFFFF"/>
          </a:solidFill>
        </p:grpSpPr>
        <p:sp>
          <p:nvSpPr>
            <p:cNvPr id="3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3" name="Group 32"/>
            <p:cNvGrpSpPr/>
            <p:nvPr userDrawn="1"/>
          </p:nvGrpSpPr>
          <p:grpSpPr>
            <a:xfrm>
              <a:off x="120650" y="6299200"/>
              <a:ext cx="420688" cy="187326"/>
              <a:chOff x="120650" y="6299200"/>
              <a:chExt cx="420688" cy="187326"/>
            </a:xfrm>
            <a:grpFill/>
          </p:grpSpPr>
          <p:sp>
            <p:nvSpPr>
              <p:cNvPr id="3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03183029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B1B748-5483-405F-96DE-7D293F0756EA}" type="datetimeFigureOut">
              <a:rPr lang="en-US" smtClean="0"/>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53FA5-AE81-45E0-8206-920AA27813B4}"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8860048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B1B748-5483-405F-96DE-7D293F0756EA}" type="datetimeFigureOut">
              <a:rPr lang="en-US" smtClean="0"/>
              <a:t>8/31/2016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C53FA5-AE81-45E0-8206-920AA27813B4}" type="slidenum">
              <a:rPr lang="en-US" smtClean="0"/>
              <a:t>‹#›</a:t>
            </a:fld>
            <a:endParaRPr lang="en-US"/>
          </a:p>
        </p:txBody>
      </p:sp>
      <p:grpSp>
        <p:nvGrpSpPr>
          <p:cNvPr id="22" name="Group 21"/>
          <p:cNvGrpSpPr/>
          <p:nvPr/>
        </p:nvGrpSpPr>
        <p:grpSpPr>
          <a:xfrm>
            <a:off x="120650" y="6299200"/>
            <a:ext cx="420688" cy="458788"/>
            <a:chOff x="120650" y="6299200"/>
            <a:chExt cx="420688" cy="458788"/>
          </a:xfrm>
          <a:solidFill>
            <a:srgbClr val="FFFFFF"/>
          </a:solidFill>
        </p:grpSpPr>
        <p:sp>
          <p:nvSpPr>
            <p:cNvPr id="35"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6" name="Group 35"/>
            <p:cNvGrpSpPr/>
            <p:nvPr userDrawn="1"/>
          </p:nvGrpSpPr>
          <p:grpSpPr>
            <a:xfrm>
              <a:off x="120650" y="6299200"/>
              <a:ext cx="420688" cy="187326"/>
              <a:chOff x="120650" y="6299200"/>
              <a:chExt cx="420688" cy="187326"/>
            </a:xfrm>
            <a:grpFill/>
          </p:grpSpPr>
          <p:sp>
            <p:nvSpPr>
              <p:cNvPr id="37"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8"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9"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40"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41"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2"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3"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4"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5"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6"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990438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B1B748-5483-405F-96DE-7D293F0756EA}" type="datetimeFigureOut">
              <a:rPr lang="en-US" smtClean="0"/>
              <a:t>8/31/2016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C53FA5-AE81-45E0-8206-920AA27813B4}" type="slidenum">
              <a:rPr lang="en-US" smtClean="0"/>
              <a:t>‹#›</a:t>
            </a:fld>
            <a:endParaRPr lang="en-US"/>
          </a:p>
        </p:txBody>
      </p:sp>
      <p:grpSp>
        <p:nvGrpSpPr>
          <p:cNvPr id="18" name="Group 17"/>
          <p:cNvGrpSpPr/>
          <p:nvPr/>
        </p:nvGrpSpPr>
        <p:grpSpPr>
          <a:xfrm>
            <a:off x="120650" y="6299200"/>
            <a:ext cx="420688" cy="458788"/>
            <a:chOff x="120650" y="6299200"/>
            <a:chExt cx="420688" cy="458788"/>
          </a:xfrm>
          <a:solidFill>
            <a:srgbClr val="FFFFFF"/>
          </a:solidFill>
        </p:grpSpPr>
        <p:sp>
          <p:nvSpPr>
            <p:cNvPr id="31"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2" name="Group 31"/>
            <p:cNvGrpSpPr/>
            <p:nvPr userDrawn="1"/>
          </p:nvGrpSpPr>
          <p:grpSpPr>
            <a:xfrm>
              <a:off x="120650" y="6299200"/>
              <a:ext cx="420688" cy="187326"/>
              <a:chOff x="120650" y="6299200"/>
              <a:chExt cx="420688" cy="187326"/>
            </a:xfrm>
            <a:grpFill/>
          </p:grpSpPr>
          <p:sp>
            <p:nvSpPr>
              <p:cNvPr id="33"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4"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5"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6"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7"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8"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9"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0"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1"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2"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7804998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1B748-5483-405F-96DE-7D293F0756EA}" type="datetimeFigureOut">
              <a:rPr lang="en-US" smtClean="0"/>
              <a:t>8/31/2016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C53FA5-AE81-45E0-8206-920AA27813B4}" type="slidenum">
              <a:rPr lang="en-US" smtClean="0"/>
              <a:t>‹#›</a:t>
            </a:fld>
            <a:endParaRPr lang="en-US"/>
          </a:p>
        </p:txBody>
      </p:sp>
      <p:grpSp>
        <p:nvGrpSpPr>
          <p:cNvPr id="17" name="Group 16"/>
          <p:cNvGrpSpPr/>
          <p:nvPr/>
        </p:nvGrpSpPr>
        <p:grpSpPr>
          <a:xfrm>
            <a:off x="120650" y="6299200"/>
            <a:ext cx="420688" cy="458788"/>
            <a:chOff x="120650" y="6299200"/>
            <a:chExt cx="420688" cy="458788"/>
          </a:xfrm>
          <a:solidFill>
            <a:srgbClr val="FFFFFF"/>
          </a:solidFill>
        </p:grpSpPr>
        <p:sp>
          <p:nvSpPr>
            <p:cNvPr id="30"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1" name="Group 30"/>
            <p:cNvGrpSpPr/>
            <p:nvPr userDrawn="1"/>
          </p:nvGrpSpPr>
          <p:grpSpPr>
            <a:xfrm>
              <a:off x="120650" y="6299200"/>
              <a:ext cx="420688" cy="187326"/>
              <a:chOff x="120650" y="6299200"/>
              <a:chExt cx="420688" cy="187326"/>
            </a:xfrm>
            <a:grpFill/>
          </p:grpSpPr>
          <p:sp>
            <p:nvSpPr>
              <p:cNvPr id="32"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3"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4"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5"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6"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7"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38"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39"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0"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1"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2172523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1B748-5483-405F-96DE-7D293F0756EA}" type="datetimeFigureOut">
              <a:rPr lang="en-US" smtClean="0"/>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53FA5-AE81-45E0-8206-920AA27813B4}"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33418889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B1B748-5483-405F-96DE-7D293F0756EA}" type="datetimeFigureOut">
              <a:rPr lang="en-US" smtClean="0"/>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53FA5-AE81-45E0-8206-920AA27813B4}" type="slidenum">
              <a:rPr lang="en-US" smtClean="0"/>
              <a:t>‹#›</a:t>
            </a:fld>
            <a:endParaRPr lang="en-US"/>
          </a:p>
        </p:txBody>
      </p:sp>
      <p:grpSp>
        <p:nvGrpSpPr>
          <p:cNvPr id="20" name="Group 19"/>
          <p:cNvGrpSpPr/>
          <p:nvPr/>
        </p:nvGrpSpPr>
        <p:grpSpPr>
          <a:xfrm>
            <a:off x="120650" y="6299200"/>
            <a:ext cx="420688" cy="458788"/>
            <a:chOff x="120650" y="6299200"/>
            <a:chExt cx="420688" cy="458788"/>
          </a:xfrm>
          <a:solidFill>
            <a:srgbClr val="FFFFFF"/>
          </a:solidFill>
        </p:grpSpPr>
        <p:sp>
          <p:nvSpPr>
            <p:cNvPr id="33"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34" name="Group 33"/>
            <p:cNvGrpSpPr/>
            <p:nvPr userDrawn="1"/>
          </p:nvGrpSpPr>
          <p:grpSpPr>
            <a:xfrm>
              <a:off x="120650" y="6299200"/>
              <a:ext cx="420688" cy="187326"/>
              <a:chOff x="120650" y="6299200"/>
              <a:chExt cx="420688" cy="187326"/>
            </a:xfrm>
            <a:grpFill/>
          </p:grpSpPr>
          <p:sp>
            <p:nvSpPr>
              <p:cNvPr id="35"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p>
            </p:txBody>
          </p:sp>
          <p:sp>
            <p:nvSpPr>
              <p:cNvPr id="36"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p>
            </p:txBody>
          </p:sp>
          <p:sp>
            <p:nvSpPr>
              <p:cNvPr id="37"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p>
            </p:txBody>
          </p:sp>
          <p:sp>
            <p:nvSpPr>
              <p:cNvPr id="38"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p>
            </p:txBody>
          </p:sp>
          <p:sp>
            <p:nvSpPr>
              <p:cNvPr id="39"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0"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p>
            </p:txBody>
          </p:sp>
          <p:sp>
            <p:nvSpPr>
              <p:cNvPr id="41"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p>
            </p:txBody>
          </p:sp>
          <p:sp>
            <p:nvSpPr>
              <p:cNvPr id="42"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p>
            </p:txBody>
          </p:sp>
          <p:sp>
            <p:nvSpPr>
              <p:cNvPr id="43"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p>
            </p:txBody>
          </p:sp>
          <p:sp>
            <p:nvSpPr>
              <p:cNvPr id="44"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p>
            </p:txBody>
          </p:sp>
        </p:grpSp>
      </p:grpSp>
    </p:spTree>
    <p:extLst>
      <p:ext uri="{BB962C8B-B14F-4D97-AF65-F5344CB8AC3E}">
        <p14:creationId xmlns:p14="http://schemas.microsoft.com/office/powerpoint/2010/main" val="12926855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p:nvPr>
        </p:nvSpPr>
        <p:spPr>
          <a:xfrm>
            <a:off x="0" y="2733675"/>
            <a:ext cx="9144000" cy="1371600"/>
          </a:xfrm>
        </p:spPr>
        <p:txBody>
          <a:bodyPr anchor="ctr" anchorCtr="0"/>
          <a:lstStyle>
            <a:lvl1pPr algn="ctr">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B1B748-5483-405F-96DE-7D293F0756EA}" type="datetimeFigureOut">
              <a:rPr lang="en-US" smtClean="0"/>
              <a:t>8/31/2016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C53FA5-AE81-45E0-8206-920AA27813B4}" type="slidenum">
              <a:rPr lang="en-US" smtClean="0"/>
              <a:t>‹#›</a:t>
            </a:fld>
            <a:endParaRPr lang="en-US"/>
          </a:p>
        </p:txBody>
      </p:sp>
      <p:grpSp>
        <p:nvGrpSpPr>
          <p:cNvPr id="18" name="Group 17"/>
          <p:cNvGrpSpPr/>
          <p:nvPr/>
        </p:nvGrpSpPr>
        <p:grpSpPr>
          <a:xfrm>
            <a:off x="3940175" y="684213"/>
            <a:ext cx="1263650" cy="1376362"/>
            <a:chOff x="658813" y="684213"/>
            <a:chExt cx="1263650" cy="1376362"/>
          </a:xfrm>
          <a:solidFill>
            <a:srgbClr val="FFFFFF"/>
          </a:solidFill>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extLst>
      <p:ext uri="{BB962C8B-B14F-4D97-AF65-F5344CB8AC3E}">
        <p14:creationId xmlns:p14="http://schemas.microsoft.com/office/powerpoint/2010/main" val="10603602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spTree>
    <p:extLst>
      <p:ext uri="{BB962C8B-B14F-4D97-AF65-F5344CB8AC3E}">
        <p14:creationId xmlns:p14="http://schemas.microsoft.com/office/powerpoint/2010/main" val="3578086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1B748-5483-405F-96DE-7D293F0756EA}" type="datetimeFigureOut">
              <a:rPr lang="en-US" smtClean="0"/>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53FA5-AE81-45E0-8206-920AA27813B4}" type="slidenum">
              <a:rPr lang="en-US" smtClean="0"/>
              <a:t>‹#›</a:t>
            </a:fld>
            <a:endParaRPr lang="en-US"/>
          </a:p>
        </p:txBody>
      </p:sp>
    </p:spTree>
    <p:extLst>
      <p:ext uri="{BB962C8B-B14F-4D97-AF65-F5344CB8AC3E}">
        <p14:creationId xmlns:p14="http://schemas.microsoft.com/office/powerpoint/2010/main" val="308194990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3FB1384-6F31-4516-AE59-99458AB8BCBB}" type="slidenum">
              <a:rPr lang="en-US"/>
              <a:pPr>
                <a:defRPr/>
              </a:pPr>
              <a:t>‹#›</a:t>
            </a:fld>
            <a:endParaRPr lang="en-US"/>
          </a:p>
        </p:txBody>
      </p:sp>
    </p:spTree>
    <p:extLst>
      <p:ext uri="{BB962C8B-B14F-4D97-AF65-F5344CB8AC3E}">
        <p14:creationId xmlns:p14="http://schemas.microsoft.com/office/powerpoint/2010/main" val="1334366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58368" y="1371600"/>
            <a:ext cx="7827264" cy="4800600"/>
          </a:xfrm>
          <a:prstGeom prst="rect">
            <a:avLst/>
          </a:prstGeom>
        </p:spPr>
        <p:txBody>
          <a:bodyPr vert="horz" lIns="0" tIns="228600" rIns="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485632" y="6528816"/>
            <a:ext cx="658368" cy="109728"/>
          </a:xfrm>
          <a:prstGeom prst="rect">
            <a:avLst/>
          </a:prstGeom>
        </p:spPr>
        <p:txBody>
          <a:bodyPr vert="horz" lIns="91440" tIns="0" rIns="91440" bIns="0" rtlCol="0" anchor="ctr"/>
          <a:lstStyle>
            <a:lvl1pPr algn="r">
              <a:defRPr sz="700">
                <a:solidFill>
                  <a:schemeClr val="bg2">
                    <a:lumMod val="60000"/>
                    <a:lumOff val="40000"/>
                  </a:schemeClr>
                </a:solidFill>
              </a:defRPr>
            </a:lvl1pPr>
          </a:lstStyle>
          <a:p>
            <a:fld id="{5BB1B748-5483-405F-96DE-7D293F0756EA}" type="datetimeFigureOut">
              <a:rPr lang="en-US" smtClean="0"/>
              <a:t>8/31/2016</a:t>
            </a:fld>
            <a:endParaRPr lang="en-US"/>
          </a:p>
        </p:txBody>
      </p:sp>
      <p:sp>
        <p:nvSpPr>
          <p:cNvPr id="5" name="Footer Placeholder 4"/>
          <p:cNvSpPr>
            <a:spLocks noGrp="1"/>
          </p:cNvSpPr>
          <p:nvPr>
            <p:ph type="ftr" sz="quarter" idx="3"/>
          </p:nvPr>
        </p:nvSpPr>
        <p:spPr>
          <a:xfrm>
            <a:off x="1984248" y="6172200"/>
            <a:ext cx="6510528" cy="457200"/>
          </a:xfrm>
          <a:prstGeom prst="rect">
            <a:avLst/>
          </a:prstGeom>
        </p:spPr>
        <p:txBody>
          <a:bodyPr vert="horz" lIns="0" tIns="45720" rIns="0" bIns="0" rtlCol="0" anchor="t" anchorCtr="0"/>
          <a:lstStyle>
            <a:lvl1pPr algn="r">
              <a:lnSpc>
                <a:spcPct val="90000"/>
              </a:lnSpc>
              <a:defRPr sz="12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CDC53FA5-AE81-45E0-8206-920AA27813B4}" type="slidenum">
              <a:rPr lang="en-US" smtClean="0"/>
              <a:t>‹#›</a:t>
            </a:fld>
            <a:endParaRPr lang="en-US"/>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pPr lvl="0"/>
            <a:r>
              <a:rPr lang="en-US" sz="700" dirty="0" smtClean="0">
                <a:solidFill>
                  <a:schemeClr val="bg2">
                    <a:lumMod val="60000"/>
                    <a:lumOff val="40000"/>
                  </a:schemeClr>
                </a:solidFill>
              </a:rPr>
              <a:t>©2012 MFMER  |  slide-</a:t>
            </a:r>
            <a:fld id="{D445C29B-035B-48ED-941F-A66A11A8A322}" type="slidenum">
              <a:rPr lang="en-US" sz="700" smtClean="0">
                <a:solidFill>
                  <a:schemeClr val="bg2">
                    <a:lumMod val="60000"/>
                    <a:lumOff val="40000"/>
                  </a:schemeClr>
                </a:solidFill>
              </a:rPr>
              <a:pPr lvl="0"/>
              <a:t>‹#›</a:t>
            </a:fld>
            <a:endParaRPr lang="en-US" sz="700" dirty="0" smtClean="0">
              <a:solidFill>
                <a:schemeClr val="bg2">
                  <a:lumMod val="60000"/>
                  <a:lumOff val="40000"/>
                </a:schemeClr>
              </a:solidFill>
            </a:endParaRPr>
          </a:p>
        </p:txBody>
      </p:sp>
    </p:spTree>
    <p:extLst>
      <p:ext uri="{BB962C8B-B14F-4D97-AF65-F5344CB8AC3E}">
        <p14:creationId xmlns:p14="http://schemas.microsoft.com/office/powerpoint/2010/main" val="12790816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chemeClr val="tx1"/>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dx.doi.org/10.1016/j.ebiom.2015.05.012"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upload.wikimedia.org/wikipedia/commons/1/17/Efavirenz_skeletal.sv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png"/><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Conferences</a:t>
            </a:r>
          </a:p>
        </p:txBody>
      </p:sp>
      <p:sp>
        <p:nvSpPr>
          <p:cNvPr id="3" name="Content Placeholder 2"/>
          <p:cNvSpPr>
            <a:spLocks noGrp="1"/>
          </p:cNvSpPr>
          <p:nvPr>
            <p:ph idx="1"/>
          </p:nvPr>
        </p:nvSpPr>
        <p:spPr>
          <a:xfrm>
            <a:off x="457200" y="1935165"/>
            <a:ext cx="8229600" cy="4465637"/>
          </a:xfrm>
        </p:spPr>
        <p:txBody>
          <a:bodyPr>
            <a:normAutofit fontScale="85000" lnSpcReduction="20000"/>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208256575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3200"/>
            <a:ext cx="8534400" cy="1371600"/>
          </a:xfrm>
        </p:spPr>
        <p:txBody>
          <a:bodyPr/>
          <a:lstStyle/>
          <a:p>
            <a:r>
              <a:rPr lang="en-US" dirty="0"/>
              <a:t>Investigation of </a:t>
            </a:r>
            <a:r>
              <a:rPr lang="en-US" dirty="0" err="1" smtClean="0"/>
              <a:t>Efavirenz</a:t>
            </a:r>
            <a:r>
              <a:rPr lang="en-US" dirty="0" smtClean="0"/>
              <a:t> discontinuation </a:t>
            </a:r>
            <a:r>
              <a:rPr lang="en-US" dirty="0"/>
              <a:t>in multi-ethnic populations of </a:t>
            </a:r>
            <a:r>
              <a:rPr lang="en-US" dirty="0" smtClean="0"/>
              <a:t>HIV positive</a:t>
            </a:r>
            <a:r>
              <a:rPr lang="en-US" dirty="0"/>
              <a:t/>
            </a:r>
            <a:br>
              <a:rPr lang="en-US" dirty="0"/>
            </a:br>
            <a:r>
              <a:rPr lang="en-US" dirty="0"/>
              <a:t>individuals by genetic </a:t>
            </a:r>
            <a:r>
              <a:rPr lang="en-US" dirty="0" smtClean="0"/>
              <a:t>analysis.</a:t>
            </a:r>
            <a:endParaRPr lang="en-US" sz="2800" dirty="0">
              <a:solidFill>
                <a:schemeClr val="accent2"/>
              </a:solidFill>
            </a:endParaRPr>
          </a:p>
        </p:txBody>
      </p:sp>
      <p:sp>
        <p:nvSpPr>
          <p:cNvPr id="3" name="Subtitle 2"/>
          <p:cNvSpPr>
            <a:spLocks noGrp="1"/>
          </p:cNvSpPr>
          <p:nvPr>
            <p:ph type="subTitle" idx="1"/>
          </p:nvPr>
        </p:nvSpPr>
        <p:spPr>
          <a:xfrm>
            <a:off x="658368" y="4114800"/>
            <a:ext cx="7827264" cy="1219200"/>
          </a:xfrm>
        </p:spPr>
        <p:txBody>
          <a:bodyPr>
            <a:noAutofit/>
          </a:bodyPr>
          <a:lstStyle/>
          <a:p>
            <a:pPr>
              <a:lnSpc>
                <a:spcPct val="120000"/>
              </a:lnSpc>
              <a:spcBef>
                <a:spcPts val="0"/>
              </a:spcBef>
            </a:pPr>
            <a:r>
              <a:rPr lang="en-US" sz="1600" dirty="0" smtClean="0"/>
              <a:t>Nathan W Cummins, MD</a:t>
            </a:r>
          </a:p>
          <a:p>
            <a:pPr>
              <a:lnSpc>
                <a:spcPct val="120000"/>
              </a:lnSpc>
              <a:spcBef>
                <a:spcPts val="0"/>
              </a:spcBef>
            </a:pPr>
            <a:r>
              <a:rPr lang="en-US" sz="1600" dirty="0" smtClean="0"/>
              <a:t>Assistant Professor of Medicine</a:t>
            </a:r>
          </a:p>
          <a:p>
            <a:pPr>
              <a:lnSpc>
                <a:spcPct val="120000"/>
              </a:lnSpc>
              <a:spcBef>
                <a:spcPts val="0"/>
              </a:spcBef>
            </a:pPr>
            <a:r>
              <a:rPr lang="en-US" sz="1600" dirty="0" smtClean="0"/>
              <a:t>Consultant in Infectious Diseases</a:t>
            </a:r>
          </a:p>
          <a:p>
            <a:pPr>
              <a:lnSpc>
                <a:spcPct val="120000"/>
              </a:lnSpc>
              <a:spcBef>
                <a:spcPts val="0"/>
              </a:spcBef>
            </a:pPr>
            <a:r>
              <a:rPr lang="en-US" sz="1600" dirty="0" smtClean="0"/>
              <a:t>Mayo Clinic Rochester, USA</a:t>
            </a:r>
          </a:p>
        </p:txBody>
      </p:sp>
      <p:sp>
        <p:nvSpPr>
          <p:cNvPr id="5" name="TextBox 4"/>
          <p:cNvSpPr txBox="1"/>
          <p:nvPr/>
        </p:nvSpPr>
        <p:spPr>
          <a:xfrm>
            <a:off x="658368" y="5715000"/>
            <a:ext cx="7827264" cy="609600"/>
          </a:xfrm>
          <a:prstGeom prst="rect">
            <a:avLst/>
          </a:prstGeom>
        </p:spPr>
        <p:txBody>
          <a:bodyPr vert="horz" lIns="0" tIns="228600" rIns="0" bIns="45720" rtlCol="0">
            <a:noAutofit/>
          </a:bodyPr>
          <a:lstStyle>
            <a:lvl1pPr lvl="0" indent="0">
              <a:lnSpc>
                <a:spcPct val="90000"/>
              </a:lnSpc>
              <a:spcBef>
                <a:spcPts val="0"/>
              </a:spcBef>
              <a:buClr>
                <a:schemeClr val="tx2"/>
              </a:buClr>
              <a:buSzPct val="120000"/>
              <a:buFont typeface="Arial" pitchFamily="34" charset="0"/>
              <a:buNone/>
              <a:defRPr lang="en-US" smtClean="0">
                <a:solidFill>
                  <a:schemeClr val="accent5"/>
                </a:solidFill>
              </a:defRPr>
            </a:lvl1pPr>
            <a:lvl2pPr marL="800100" indent="-228600">
              <a:lnSpc>
                <a:spcPct val="90000"/>
              </a:lnSpc>
              <a:spcBef>
                <a:spcPts val="600"/>
              </a:spcBef>
              <a:buClr>
                <a:schemeClr val="accent5"/>
              </a:buClr>
              <a:buSzPct val="120000"/>
              <a:buFont typeface="Arial" pitchFamily="34" charset="0"/>
              <a:buChar char="•"/>
              <a:defRPr lang="en-US" sz="2800" smtClean="0"/>
            </a:lvl2pPr>
            <a:lvl3pPr marL="1143000" indent="-228600">
              <a:lnSpc>
                <a:spcPct val="90000"/>
              </a:lnSpc>
              <a:spcBef>
                <a:spcPts val="600"/>
              </a:spcBef>
              <a:buClr>
                <a:schemeClr val="accent5"/>
              </a:buClr>
              <a:buFont typeface="Arial" pitchFamily="34" charset="0"/>
              <a:buChar char="•"/>
              <a:defRPr lang="en-US" sz="2800" smtClean="0"/>
            </a:lvl3pPr>
            <a:lvl4pPr marL="1600200" indent="-228600">
              <a:lnSpc>
                <a:spcPct val="90000"/>
              </a:lnSpc>
              <a:spcBef>
                <a:spcPts val="600"/>
              </a:spcBef>
              <a:buClr>
                <a:schemeClr val="accent5"/>
              </a:buClr>
              <a:buFont typeface="Arial" pitchFamily="34" charset="0"/>
              <a:buChar char="•"/>
              <a:defRPr lang="en-US" sz="2800" smtClean="0"/>
            </a:lvl4pPr>
            <a:lvl5pPr marL="2057400" indent="-228600">
              <a:lnSpc>
                <a:spcPct val="90000"/>
              </a:lnSpc>
              <a:spcBef>
                <a:spcPts val="600"/>
              </a:spcBef>
              <a:buClr>
                <a:schemeClr val="accent5"/>
              </a:buClr>
              <a:buFont typeface="Arial" pitchFamily="34" charset="0"/>
              <a:buChar char="•"/>
              <a:defRPr lang="en-US" sz="2800" dirty="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solidFill>
                  <a:schemeClr val="bg2">
                    <a:lumMod val="40000"/>
                    <a:lumOff val="60000"/>
                  </a:schemeClr>
                </a:solidFill>
              </a:rPr>
              <a:t>7th Pharmacovigilance &amp; Pharmaceutical </a:t>
            </a:r>
            <a:r>
              <a:rPr lang="en-US" dirty="0" smtClean="0">
                <a:solidFill>
                  <a:schemeClr val="bg2">
                    <a:lumMod val="40000"/>
                    <a:lumOff val="60000"/>
                  </a:schemeClr>
                </a:solidFill>
              </a:rPr>
              <a:t>Industry</a:t>
            </a:r>
          </a:p>
          <a:p>
            <a:r>
              <a:rPr lang="en-US" dirty="0" smtClean="0">
                <a:solidFill>
                  <a:schemeClr val="bg2">
                    <a:lumMod val="40000"/>
                    <a:lumOff val="60000"/>
                  </a:schemeClr>
                </a:solidFill>
              </a:rPr>
              <a:t>August 22, 2016</a:t>
            </a:r>
          </a:p>
          <a:p>
            <a:r>
              <a:rPr lang="en-US" dirty="0" smtClean="0">
                <a:solidFill>
                  <a:schemeClr val="bg2">
                    <a:lumMod val="40000"/>
                    <a:lumOff val="60000"/>
                  </a:schemeClr>
                </a:solidFill>
              </a:rPr>
              <a:t>Vienna, Austria</a:t>
            </a:r>
            <a:endParaRPr lang="en-US" dirty="0">
              <a:solidFill>
                <a:schemeClr val="bg2">
                  <a:lumMod val="40000"/>
                  <a:lumOff val="60000"/>
                </a:schemeClr>
              </a:solidFill>
            </a:endParaRPr>
          </a:p>
        </p:txBody>
      </p:sp>
    </p:spTree>
    <p:extLst>
      <p:ext uri="{BB962C8B-B14F-4D97-AF65-F5344CB8AC3E}">
        <p14:creationId xmlns:p14="http://schemas.microsoft.com/office/powerpoint/2010/main" val="2542194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81000" y="1447800"/>
            <a:ext cx="8305800" cy="4649788"/>
          </a:xfrm>
          <a:prstGeom prst="rect">
            <a:avLst/>
          </a:prstGeom>
        </p:spPr>
        <p:txBody>
          <a:bodyPr/>
          <a:lst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chemeClr val="tx1"/>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2"/>
              </a:buClr>
              <a:defRPr/>
            </a:pPr>
            <a:r>
              <a:rPr lang="en-US" sz="1800" u="sng" dirty="0" smtClean="0"/>
              <a:t>Speaker’s Commercial Interest/Off-Label Use:</a:t>
            </a:r>
            <a:br>
              <a:rPr lang="en-US" sz="1800" u="sng" dirty="0" smtClean="0"/>
            </a:br>
            <a:r>
              <a:rPr lang="en-US" sz="1800" dirty="0" smtClean="0"/>
              <a:t>No disclosures</a:t>
            </a:r>
            <a:br>
              <a:rPr lang="en-US" sz="1800" dirty="0" smtClean="0"/>
            </a:br>
            <a:r>
              <a:rPr lang="en-US" sz="1800" dirty="0" smtClean="0"/>
              <a:t/>
            </a:r>
            <a:br>
              <a:rPr lang="en-US" sz="1800" dirty="0" smtClean="0"/>
            </a:br>
            <a:endParaRPr lang="en-US" sz="1800" dirty="0"/>
          </a:p>
        </p:txBody>
      </p:sp>
      <p:sp>
        <p:nvSpPr>
          <p:cNvPr id="3" name="Rectangle 2"/>
          <p:cNvSpPr txBox="1">
            <a:spLocks noChangeArrowheads="1"/>
          </p:cNvSpPr>
          <p:nvPr/>
        </p:nvSpPr>
        <p:spPr>
          <a:xfrm>
            <a:off x="685800" y="458788"/>
            <a:ext cx="7772400" cy="1143000"/>
          </a:xfrm>
          <a:prstGeom prst="rect">
            <a:avLst/>
          </a:prstGeom>
        </p:spPr>
        <p:txBody>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defRPr/>
            </a:pPr>
            <a:r>
              <a:rPr lang="en-US" sz="4400" smtClean="0">
                <a:solidFill>
                  <a:schemeClr val="tx1"/>
                </a:solidFill>
                <a:latin typeface="+mn-lt"/>
                <a:ea typeface="+mn-ea"/>
                <a:cs typeface="+mn-cs"/>
              </a:rPr>
              <a:t>Disclosures</a:t>
            </a:r>
            <a:endParaRPr lang="en-US" sz="4400" dirty="0">
              <a:solidFill>
                <a:schemeClr val="tx1"/>
              </a:solidFill>
              <a:latin typeface="+mn-lt"/>
              <a:ea typeface="+mn-ea"/>
              <a:cs typeface="+mn-cs"/>
            </a:endParaRPr>
          </a:p>
        </p:txBody>
      </p:sp>
      <p:sp>
        <p:nvSpPr>
          <p:cNvPr id="4" name="Rectangle 2"/>
          <p:cNvSpPr txBox="1">
            <a:spLocks noChangeArrowheads="1"/>
          </p:cNvSpPr>
          <p:nvPr/>
        </p:nvSpPr>
        <p:spPr>
          <a:xfrm>
            <a:off x="647700" y="2895600"/>
            <a:ext cx="7772400" cy="1143000"/>
          </a:xfrm>
          <a:prstGeom prst="rect">
            <a:avLst/>
          </a:prstGeom>
        </p:spPr>
        <p:txBody>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US" altLang="en-US" sz="4400" dirty="0" smtClean="0">
                <a:solidFill>
                  <a:schemeClr val="tx1"/>
                </a:solidFill>
              </a:rPr>
              <a:t>Objectives</a:t>
            </a:r>
            <a:endParaRPr lang="en-US" altLang="en-US" sz="4400" dirty="0" smtClean="0">
              <a:solidFill>
                <a:schemeClr val="tx1"/>
              </a:solidFill>
              <a:cs typeface="Arial" charset="0"/>
            </a:endParaRPr>
          </a:p>
        </p:txBody>
      </p:sp>
      <p:sp>
        <p:nvSpPr>
          <p:cNvPr id="5" name="Rectangle 3"/>
          <p:cNvSpPr txBox="1">
            <a:spLocks noChangeArrowheads="1"/>
          </p:cNvSpPr>
          <p:nvPr/>
        </p:nvSpPr>
        <p:spPr>
          <a:xfrm>
            <a:off x="647700" y="3808412"/>
            <a:ext cx="7772400" cy="1905000"/>
          </a:xfrm>
          <a:prstGeom prst="rect">
            <a:avLst/>
          </a:prstGeom>
        </p:spPr>
        <p:txBody>
          <a:bodyPr/>
          <a:lstStyle>
            <a:lvl1pPr marL="228600" indent="-228600" algn="l" defTabSz="914400" rtl="0" eaLnBrk="1" latinLnBrk="0" hangingPunct="1">
              <a:lnSpc>
                <a:spcPct val="90000"/>
              </a:lnSpc>
              <a:spcBef>
                <a:spcPts val="1500"/>
              </a:spcBef>
              <a:buClr>
                <a:schemeClr val="tx2"/>
              </a:buClr>
              <a:buFont typeface="Arial" pitchFamily="34" charset="0"/>
              <a:buChar char="•"/>
              <a:defRPr sz="2800" kern="1200">
                <a:solidFill>
                  <a:schemeClr val="tx1"/>
                </a:solidFill>
                <a:latin typeface="+mn-lt"/>
                <a:ea typeface="+mn-ea"/>
                <a:cs typeface="+mn-cs"/>
              </a:defRPr>
            </a:lvl1pPr>
            <a:lvl2pPr marL="692150" indent="-23495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Clr>
                <a:schemeClr val="bg2">
                  <a:lumMod val="40000"/>
                  <a:lumOff val="60000"/>
                </a:schemeClr>
              </a:buClr>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bg2"/>
              </a:buClr>
              <a:buFontTx/>
              <a:buNone/>
              <a:defRPr/>
            </a:pPr>
            <a:endParaRPr lang="en-US" sz="1800" dirty="0" smtClean="0"/>
          </a:p>
          <a:p>
            <a:pPr marL="342900" indent="-342900">
              <a:buClr>
                <a:schemeClr val="bg2"/>
              </a:buClr>
              <a:buFontTx/>
              <a:buAutoNum type="arabicPeriod"/>
              <a:defRPr/>
            </a:pPr>
            <a:r>
              <a:rPr lang="en-US" sz="1800" dirty="0" smtClean="0"/>
              <a:t>Recognize the potential benefits of </a:t>
            </a:r>
            <a:r>
              <a:rPr lang="en-US" sz="1800" dirty="0" err="1" smtClean="0"/>
              <a:t>pharmacogenetics</a:t>
            </a:r>
            <a:r>
              <a:rPr lang="en-US" sz="1800" dirty="0" smtClean="0"/>
              <a:t> to improve safety of approved HIV medications.</a:t>
            </a:r>
          </a:p>
          <a:p>
            <a:pPr marL="342900" indent="-342900">
              <a:buClr>
                <a:schemeClr val="bg2"/>
              </a:buClr>
              <a:buFontTx/>
              <a:buAutoNum type="arabicPeriod"/>
              <a:defRPr/>
            </a:pPr>
            <a:r>
              <a:rPr lang="en-US" sz="1800" dirty="0" smtClean="0"/>
              <a:t>Define barriers to translation of potential </a:t>
            </a:r>
            <a:r>
              <a:rPr lang="en-US" sz="1800" dirty="0" err="1" smtClean="0"/>
              <a:t>pharmacogenetic</a:t>
            </a:r>
            <a:r>
              <a:rPr lang="en-US" sz="1800" dirty="0" smtClean="0"/>
              <a:t> tests for antiretroviral medications.</a:t>
            </a:r>
          </a:p>
        </p:txBody>
      </p:sp>
    </p:spTree>
    <p:extLst>
      <p:ext uri="{BB962C8B-B14F-4D97-AF65-F5344CB8AC3E}">
        <p14:creationId xmlns:p14="http://schemas.microsoft.com/office/powerpoint/2010/main" val="4096469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54013" y="501650"/>
            <a:ext cx="8789987" cy="5341938"/>
          </a:xfrm>
          <a:prstGeom prst="rect">
            <a:avLst/>
          </a:prstGeom>
          <a:noFill/>
          <a:ln>
            <a:noFill/>
          </a:ln>
        </p:spPr>
        <p:txBody>
          <a:bodyPr lIns="91408" tIns="45704" rIns="91408" bIns="45704">
            <a:spAutoFit/>
          </a:bodyPr>
          <a:lstStyle>
            <a:lvl1pPr defTabSz="517525" eaLnBrk="0" hangingPunct="0">
              <a:tabLst>
                <a:tab pos="231775" algn="l"/>
              </a:tabLst>
              <a:defRPr sz="3900" b="1">
                <a:solidFill>
                  <a:srgbClr val="000066"/>
                </a:solidFill>
                <a:latin typeface="Arial" charset="0"/>
                <a:cs typeface="Arial" charset="0"/>
              </a:defRPr>
            </a:lvl1pPr>
            <a:lvl2pPr marL="742950" indent="-285750" defTabSz="517525" eaLnBrk="0" hangingPunct="0">
              <a:tabLst>
                <a:tab pos="231775" algn="l"/>
              </a:tabLst>
              <a:defRPr sz="3900" b="1">
                <a:solidFill>
                  <a:srgbClr val="000066"/>
                </a:solidFill>
                <a:latin typeface="Arial" charset="0"/>
                <a:cs typeface="Arial" charset="0"/>
              </a:defRPr>
            </a:lvl2pPr>
            <a:lvl3pPr marL="1143000" indent="-228600" defTabSz="517525" eaLnBrk="0" hangingPunct="0">
              <a:tabLst>
                <a:tab pos="231775" algn="l"/>
              </a:tabLst>
              <a:defRPr sz="3900" b="1">
                <a:solidFill>
                  <a:srgbClr val="000066"/>
                </a:solidFill>
                <a:latin typeface="Arial" charset="0"/>
                <a:cs typeface="Arial" charset="0"/>
              </a:defRPr>
            </a:lvl3pPr>
            <a:lvl4pPr marL="1600200" indent="-228600" defTabSz="517525" eaLnBrk="0" hangingPunct="0">
              <a:tabLst>
                <a:tab pos="231775" algn="l"/>
              </a:tabLst>
              <a:defRPr sz="3900" b="1">
                <a:solidFill>
                  <a:srgbClr val="000066"/>
                </a:solidFill>
                <a:latin typeface="Arial" charset="0"/>
                <a:cs typeface="Arial" charset="0"/>
              </a:defRPr>
            </a:lvl4pPr>
            <a:lvl5pPr marL="2057400" indent="-228600" defTabSz="517525" eaLnBrk="0" hangingPunct="0">
              <a:tabLst>
                <a:tab pos="231775" algn="l"/>
              </a:tabLst>
              <a:defRPr sz="3900" b="1">
                <a:solidFill>
                  <a:srgbClr val="000066"/>
                </a:solidFill>
                <a:latin typeface="Arial" charset="0"/>
                <a:cs typeface="Arial" charset="0"/>
              </a:defRPr>
            </a:lvl5pPr>
            <a:lvl6pPr marL="25146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6pPr>
            <a:lvl7pPr marL="29718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7pPr>
            <a:lvl8pPr marL="34290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8pPr>
            <a:lvl9pPr marL="38862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9pPr>
          </a:lstStyle>
          <a:p>
            <a:pPr marL="457200" indent="-457200" eaLnBrk="1" fontAlgn="auto" hangingPunct="1">
              <a:spcBef>
                <a:spcPts val="0"/>
              </a:spcBef>
              <a:spcAft>
                <a:spcPct val="100000"/>
              </a:spcAft>
              <a:buClr>
                <a:schemeClr val="tx2"/>
              </a:buClr>
              <a:buSzPct val="130000"/>
              <a:buFont typeface="Arial" pitchFamily="34" charset="0"/>
              <a:buChar char="•"/>
              <a:defRPr/>
            </a:pPr>
            <a:endParaRPr lang="en-US" sz="2800" dirty="0">
              <a:solidFill>
                <a:schemeClr val="tx1"/>
              </a:solidFill>
              <a:ea typeface="MS PGothic" pitchFamily="34" charset="-128"/>
            </a:endParaRPr>
          </a:p>
          <a:p>
            <a:pPr marL="342900" indent="-342900" eaLnBrk="1" fontAlgn="auto" hangingPunct="1">
              <a:spcBef>
                <a:spcPts val="0"/>
              </a:spcBef>
              <a:spcAft>
                <a:spcPct val="100000"/>
              </a:spcAft>
              <a:buClr>
                <a:schemeClr val="tx2"/>
              </a:buClr>
              <a:buSzPct val="130000"/>
              <a:buFont typeface="Arial" pitchFamily="34" charset="0"/>
              <a:buChar char="•"/>
              <a:defRPr/>
            </a:pPr>
            <a:r>
              <a:rPr lang="en-US" sz="2400" b="0" dirty="0">
                <a:solidFill>
                  <a:schemeClr val="tx1"/>
                </a:solidFill>
                <a:ea typeface="MS PGothic" pitchFamily="34" charset="-128"/>
              </a:rPr>
              <a:t> </a:t>
            </a:r>
            <a:r>
              <a:rPr lang="en-US" sz="2500" b="0" dirty="0">
                <a:solidFill>
                  <a:schemeClr val="tx1"/>
                </a:solidFill>
                <a:ea typeface="MS PGothic" pitchFamily="34" charset="-128"/>
              </a:rPr>
              <a:t>Including </a:t>
            </a:r>
            <a:r>
              <a:rPr lang="en-US" sz="2500" dirty="0">
                <a:solidFill>
                  <a:schemeClr val="tx1"/>
                </a:solidFill>
                <a:ea typeface="MS PGothic" pitchFamily="34" charset="-128"/>
              </a:rPr>
              <a:t>3.3 million children</a:t>
            </a:r>
            <a:r>
              <a:rPr lang="en-US" sz="2500" b="0" dirty="0">
                <a:solidFill>
                  <a:schemeClr val="tx1"/>
                </a:solidFill>
                <a:ea typeface="MS PGothic" pitchFamily="34" charset="-128"/>
              </a:rPr>
              <a:t> less than 15 years</a:t>
            </a:r>
          </a:p>
          <a:p>
            <a:pPr marL="342900" indent="-342900" eaLnBrk="1" fontAlgn="auto" hangingPunct="1">
              <a:spcBef>
                <a:spcPts val="0"/>
              </a:spcBef>
              <a:spcAft>
                <a:spcPct val="100000"/>
              </a:spcAft>
              <a:buClr>
                <a:schemeClr val="tx2"/>
              </a:buClr>
              <a:buSzPct val="130000"/>
              <a:buFont typeface="Arial" pitchFamily="34" charset="0"/>
              <a:buChar char="•"/>
              <a:defRPr/>
            </a:pPr>
            <a:r>
              <a:rPr lang="en-US" sz="2500" dirty="0">
                <a:solidFill>
                  <a:schemeClr val="tx1"/>
                </a:solidFill>
                <a:ea typeface="MS PGothic" pitchFamily="34" charset="-128"/>
              </a:rPr>
              <a:t> 2.5 millions new infections</a:t>
            </a:r>
            <a:r>
              <a:rPr lang="en-US" sz="2500" b="0" dirty="0">
                <a:solidFill>
                  <a:schemeClr val="tx1"/>
                </a:solidFill>
                <a:ea typeface="MS PGothic" pitchFamily="34" charset="-128"/>
              </a:rPr>
              <a:t> (</a:t>
            </a:r>
            <a:r>
              <a:rPr lang="en-GB" sz="2500" b="0" dirty="0">
                <a:solidFill>
                  <a:schemeClr val="tx1"/>
                </a:solidFill>
                <a:ea typeface="MS PGothic" pitchFamily="34" charset="-128"/>
              </a:rPr>
              <a:t>including 330 000 children); </a:t>
            </a:r>
            <a:br>
              <a:rPr lang="en-GB" sz="2500" b="0" dirty="0">
                <a:solidFill>
                  <a:schemeClr val="tx1"/>
                </a:solidFill>
                <a:ea typeface="MS PGothic" pitchFamily="34" charset="-128"/>
              </a:rPr>
            </a:br>
            <a:r>
              <a:rPr lang="en-GB" sz="2500" b="0" dirty="0">
                <a:solidFill>
                  <a:schemeClr val="tx1"/>
                </a:solidFill>
                <a:ea typeface="MS PGothic" pitchFamily="34" charset="-128"/>
              </a:rPr>
              <a:t>  22% less than in 2001</a:t>
            </a:r>
          </a:p>
          <a:p>
            <a:pPr marL="342900" indent="-342900" eaLnBrk="1" fontAlgn="auto" hangingPunct="1">
              <a:spcBef>
                <a:spcPts val="0"/>
              </a:spcBef>
              <a:spcAft>
                <a:spcPct val="100000"/>
              </a:spcAft>
              <a:buClr>
                <a:schemeClr val="tx2"/>
              </a:buClr>
              <a:buSzPct val="130000"/>
              <a:buFont typeface="Arial" pitchFamily="34" charset="0"/>
              <a:buChar char="•"/>
              <a:defRPr/>
            </a:pPr>
            <a:r>
              <a:rPr lang="en-GB" sz="2500" b="0" dirty="0">
                <a:solidFill>
                  <a:schemeClr val="tx1"/>
                </a:solidFill>
                <a:ea typeface="MS PGothic" pitchFamily="34" charset="-128"/>
              </a:rPr>
              <a:t> </a:t>
            </a:r>
            <a:r>
              <a:rPr lang="en-GB" sz="2500" dirty="0">
                <a:solidFill>
                  <a:schemeClr val="tx1"/>
                </a:solidFill>
                <a:ea typeface="MS PGothic" pitchFamily="34" charset="-128"/>
              </a:rPr>
              <a:t>1.7 million people died of AIDS</a:t>
            </a:r>
            <a:r>
              <a:rPr lang="en-GB" sz="2500" b="0" dirty="0">
                <a:solidFill>
                  <a:schemeClr val="tx1"/>
                </a:solidFill>
                <a:ea typeface="MS PGothic" pitchFamily="34" charset="-128"/>
              </a:rPr>
              <a:t> in 2011</a:t>
            </a:r>
          </a:p>
          <a:p>
            <a:pPr marL="342900" indent="-342900" eaLnBrk="1" fontAlgn="auto" hangingPunct="1">
              <a:spcBef>
                <a:spcPts val="0"/>
              </a:spcBef>
              <a:spcAft>
                <a:spcPct val="100000"/>
              </a:spcAft>
              <a:buClr>
                <a:schemeClr val="tx2"/>
              </a:buClr>
              <a:buSzPct val="130000"/>
              <a:buFont typeface="Arial" pitchFamily="34" charset="0"/>
              <a:buChar char="•"/>
              <a:defRPr/>
            </a:pPr>
            <a:r>
              <a:rPr lang="en-GB" sz="2500" b="0" dirty="0">
                <a:solidFill>
                  <a:schemeClr val="tx1"/>
                </a:solidFill>
                <a:ea typeface="MS PGothic" pitchFamily="34" charset="-128"/>
              </a:rPr>
              <a:t> Each day almost </a:t>
            </a:r>
            <a:r>
              <a:rPr lang="en-GB" sz="2500" b="0" dirty="0" smtClean="0">
                <a:solidFill>
                  <a:schemeClr val="tx1"/>
                </a:solidFill>
                <a:ea typeface="MS PGothic" pitchFamily="34" charset="-128"/>
              </a:rPr>
              <a:t>7,000 </a:t>
            </a:r>
            <a:r>
              <a:rPr lang="en-GB" sz="2500" b="0" dirty="0">
                <a:solidFill>
                  <a:schemeClr val="tx1"/>
                </a:solidFill>
                <a:ea typeface="MS PGothic" pitchFamily="34" charset="-128"/>
              </a:rPr>
              <a:t>people newly infected</a:t>
            </a:r>
          </a:p>
          <a:p>
            <a:pPr marL="342900" indent="-342900" eaLnBrk="1" fontAlgn="auto" hangingPunct="1">
              <a:spcBef>
                <a:spcPts val="0"/>
              </a:spcBef>
              <a:spcAft>
                <a:spcPts val="0"/>
              </a:spcAft>
              <a:buClr>
                <a:schemeClr val="tx2"/>
              </a:buClr>
              <a:buSzPct val="130000"/>
              <a:buFont typeface="Arial" pitchFamily="34" charset="0"/>
              <a:buChar char="•"/>
              <a:defRPr/>
            </a:pPr>
            <a:r>
              <a:rPr lang="en-GB" sz="2500" b="0" dirty="0">
                <a:solidFill>
                  <a:schemeClr val="tx1"/>
                </a:solidFill>
                <a:ea typeface="MS PGothic" pitchFamily="34" charset="-128"/>
              </a:rPr>
              <a:t> Each day </a:t>
            </a:r>
            <a:r>
              <a:rPr lang="en-GB" sz="2500" b="0" dirty="0" smtClean="0">
                <a:solidFill>
                  <a:schemeClr val="tx1"/>
                </a:solidFill>
                <a:ea typeface="MS PGothic" pitchFamily="34" charset="-128"/>
              </a:rPr>
              <a:t>3,950 </a:t>
            </a:r>
            <a:r>
              <a:rPr lang="en-GB" sz="2500" b="0" dirty="0">
                <a:solidFill>
                  <a:schemeClr val="tx1"/>
                </a:solidFill>
                <a:ea typeface="MS PGothic" pitchFamily="34" charset="-128"/>
              </a:rPr>
              <a:t>more people on antiretroviral therapy</a:t>
            </a:r>
          </a:p>
          <a:p>
            <a:pPr marL="457200" indent="-457200" eaLnBrk="1" fontAlgn="auto" hangingPunct="1">
              <a:spcBef>
                <a:spcPts val="0"/>
              </a:spcBef>
              <a:spcAft>
                <a:spcPts val="0"/>
              </a:spcAft>
              <a:buClr>
                <a:schemeClr val="tx2"/>
              </a:buClr>
              <a:buSzPct val="130000"/>
              <a:buFont typeface="Arial" pitchFamily="34" charset="0"/>
              <a:buChar char="•"/>
              <a:defRPr/>
            </a:pPr>
            <a:endParaRPr lang="en-GB" sz="2800" b="0" dirty="0">
              <a:solidFill>
                <a:schemeClr val="tx1"/>
              </a:solidFill>
              <a:ea typeface="MS PGothic" pitchFamily="34" charset="-128"/>
            </a:endParaRPr>
          </a:p>
        </p:txBody>
      </p:sp>
      <p:sp>
        <p:nvSpPr>
          <p:cNvPr id="18435" name="Rectangle 2"/>
          <p:cNvSpPr txBox="1">
            <a:spLocks noChangeArrowheads="1"/>
          </p:cNvSpPr>
          <p:nvPr/>
        </p:nvSpPr>
        <p:spPr bwMode="auto">
          <a:xfrm>
            <a:off x="33338" y="161925"/>
            <a:ext cx="9144000" cy="984250"/>
          </a:xfrm>
          <a:prstGeom prst="rect">
            <a:avLst/>
          </a:prstGeom>
          <a:noFill/>
          <a:ln>
            <a:noFill/>
          </a:ln>
          <a:extLst/>
        </p:spPr>
        <p:txBody>
          <a:bodyPr lIns="80147" tIns="40074" rIns="80147" bIns="40074"/>
          <a:lstStyle>
            <a:lvl1pPr defTabSz="517525" eaLnBrk="0" hangingPunct="0">
              <a:defRPr sz="3900" b="1">
                <a:solidFill>
                  <a:srgbClr val="000066"/>
                </a:solidFill>
                <a:latin typeface="Arial" pitchFamily="34" charset="0"/>
                <a:cs typeface="Arial" pitchFamily="34" charset="0"/>
              </a:defRPr>
            </a:lvl1pPr>
            <a:lvl2pPr marL="742950" indent="-285750" defTabSz="517525" eaLnBrk="0" hangingPunct="0">
              <a:defRPr sz="3900" b="1">
                <a:solidFill>
                  <a:srgbClr val="000066"/>
                </a:solidFill>
                <a:latin typeface="Arial" pitchFamily="34" charset="0"/>
                <a:cs typeface="Arial" pitchFamily="34" charset="0"/>
              </a:defRPr>
            </a:lvl2pPr>
            <a:lvl3pPr marL="1143000" indent="-228600" defTabSz="517525" eaLnBrk="0" hangingPunct="0">
              <a:defRPr sz="3900" b="1">
                <a:solidFill>
                  <a:srgbClr val="000066"/>
                </a:solidFill>
                <a:latin typeface="Arial" pitchFamily="34" charset="0"/>
                <a:cs typeface="Arial" pitchFamily="34" charset="0"/>
              </a:defRPr>
            </a:lvl3pPr>
            <a:lvl4pPr marL="1600200" indent="-228600" defTabSz="517525" eaLnBrk="0" hangingPunct="0">
              <a:defRPr sz="3900" b="1">
                <a:solidFill>
                  <a:srgbClr val="000066"/>
                </a:solidFill>
                <a:latin typeface="Arial" pitchFamily="34" charset="0"/>
                <a:cs typeface="Arial" pitchFamily="34" charset="0"/>
              </a:defRPr>
            </a:lvl4pPr>
            <a:lvl5pPr marL="2057400" indent="-228600" defTabSz="517525" eaLnBrk="0" hangingPunct="0">
              <a:defRPr sz="3900" b="1">
                <a:solidFill>
                  <a:srgbClr val="000066"/>
                </a:solidFill>
                <a:latin typeface="Arial" pitchFamily="34" charset="0"/>
                <a:cs typeface="Arial" pitchFamily="34" charset="0"/>
              </a:defRPr>
            </a:lvl5pPr>
            <a:lvl6pPr marL="25146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6pPr>
            <a:lvl7pPr marL="29718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7pPr>
            <a:lvl8pPr marL="34290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8pPr>
            <a:lvl9pPr marL="38862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9pPr>
          </a:lstStyle>
          <a:p>
            <a:pPr algn="ctr" fontAlgn="auto">
              <a:spcBef>
                <a:spcPts val="0"/>
              </a:spcBef>
              <a:spcAft>
                <a:spcPts val="0"/>
              </a:spcAft>
              <a:defRPr/>
            </a:pPr>
            <a:r>
              <a:rPr lang="en-US" sz="2800" dirty="0">
                <a:solidFill>
                  <a:schemeClr val="tx2"/>
                </a:solidFill>
                <a:latin typeface="+mj-lt"/>
                <a:ea typeface="ＭＳ Ｐゴシック" pitchFamily="34" charset="-128"/>
              </a:rPr>
              <a:t>Globally, 34.0 million people living with HIV in 2011 </a:t>
            </a:r>
          </a:p>
        </p:txBody>
      </p:sp>
      <p:cxnSp>
        <p:nvCxnSpPr>
          <p:cNvPr id="4" name="Straight Connector 3"/>
          <p:cNvCxnSpPr/>
          <p:nvPr/>
        </p:nvCxnSpPr>
        <p:spPr>
          <a:xfrm>
            <a:off x="354013" y="908050"/>
            <a:ext cx="8499475" cy="1588"/>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20484" name="TextBox 4"/>
          <p:cNvSpPr txBox="1">
            <a:spLocks noChangeArrowheads="1"/>
          </p:cNvSpPr>
          <p:nvPr/>
        </p:nvSpPr>
        <p:spPr bwMode="auto">
          <a:xfrm>
            <a:off x="990600" y="6397625"/>
            <a:ext cx="5029200" cy="307975"/>
          </a:xfrm>
          <a:prstGeom prst="rect">
            <a:avLst/>
          </a:prstGeom>
          <a:noFill/>
          <a:ln w="9525">
            <a:noFill/>
            <a:miter lim="800000"/>
            <a:headEnd/>
            <a:tailEnd/>
          </a:ln>
        </p:spPr>
        <p:txBody>
          <a:bodyPr>
            <a:spAutoFit/>
          </a:bodyPr>
          <a:lstStyle/>
          <a:p>
            <a:r>
              <a:rPr lang="en-US" sz="1400"/>
              <a:t>http://www.who.int/hiv/en/</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383275" y="5529019"/>
            <a:ext cx="6593291" cy="36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33" tIns="42666" rIns="85333" bIns="42666">
            <a:spAutoFit/>
          </a:bodyPr>
          <a:lstStyle/>
          <a:p>
            <a:pPr algn="ctr" defTabSz="425782"/>
            <a:r>
              <a:rPr lang="en-US">
                <a:ea typeface="MS PGothic" pitchFamily="34" charset="-128"/>
                <a:cs typeface="Arial Bold" pitchFamily="34" charset="0"/>
              </a:rPr>
              <a:t>Total: 34.0 million </a:t>
            </a:r>
            <a:r>
              <a:rPr lang="en-US" sz="1600">
                <a:ea typeface="MS PGothic" pitchFamily="34" charset="-128"/>
                <a:cs typeface="Arial Bold" pitchFamily="34" charset="0"/>
              </a:rPr>
              <a:t>[31.4 million – 35.9 million]</a:t>
            </a:r>
          </a:p>
        </p:txBody>
      </p:sp>
      <p:sp>
        <p:nvSpPr>
          <p:cNvPr id="8195" name="Freeform 3"/>
          <p:cNvSpPr>
            <a:spLocks/>
          </p:cNvSpPr>
          <p:nvPr/>
        </p:nvSpPr>
        <p:spPr bwMode="auto">
          <a:xfrm>
            <a:off x="988247" y="1736458"/>
            <a:ext cx="6969314" cy="3588103"/>
          </a:xfrm>
          <a:custGeom>
            <a:avLst/>
            <a:gdLst>
              <a:gd name="T0" fmla="*/ 2147483647 w 4939"/>
              <a:gd name="T1" fmla="*/ 2147483647 h 2260"/>
              <a:gd name="T2" fmla="*/ 2147483647 w 4939"/>
              <a:gd name="T3" fmla="*/ 2147483647 h 2260"/>
              <a:gd name="T4" fmla="*/ 2147483647 w 4939"/>
              <a:gd name="T5" fmla="*/ 2147483647 h 2260"/>
              <a:gd name="T6" fmla="*/ 2147483647 w 4939"/>
              <a:gd name="T7" fmla="*/ 2147483647 h 2260"/>
              <a:gd name="T8" fmla="*/ 2147483647 w 4939"/>
              <a:gd name="T9" fmla="*/ 2147483647 h 2260"/>
              <a:gd name="T10" fmla="*/ 2147483647 w 4939"/>
              <a:gd name="T11" fmla="*/ 2147483647 h 2260"/>
              <a:gd name="T12" fmla="*/ 2147483647 w 4939"/>
              <a:gd name="T13" fmla="*/ 2147483647 h 2260"/>
              <a:gd name="T14" fmla="*/ 2147483647 w 4939"/>
              <a:gd name="T15" fmla="*/ 2147483647 h 2260"/>
              <a:gd name="T16" fmla="*/ 2147483647 w 4939"/>
              <a:gd name="T17" fmla="*/ 2147483647 h 2260"/>
              <a:gd name="T18" fmla="*/ 2147483647 w 4939"/>
              <a:gd name="T19" fmla="*/ 2147483647 h 2260"/>
              <a:gd name="T20" fmla="*/ 0 w 4939"/>
              <a:gd name="T21" fmla="*/ 2147483647 h 2260"/>
              <a:gd name="T22" fmla="*/ 2147483647 w 4939"/>
              <a:gd name="T23" fmla="*/ 2147483647 h 2260"/>
              <a:gd name="T24" fmla="*/ 2147483647 w 4939"/>
              <a:gd name="T25" fmla="*/ 2147483647 h 2260"/>
              <a:gd name="T26" fmla="*/ 2147483647 w 4939"/>
              <a:gd name="T27" fmla="*/ 2147483647 h 2260"/>
              <a:gd name="T28" fmla="*/ 2147483647 w 4939"/>
              <a:gd name="T29" fmla="*/ 2147483647 h 2260"/>
              <a:gd name="T30" fmla="*/ 2147483647 w 4939"/>
              <a:gd name="T31" fmla="*/ 2147483647 h 2260"/>
              <a:gd name="T32" fmla="*/ 2147483647 w 4939"/>
              <a:gd name="T33" fmla="*/ 2147483647 h 2260"/>
              <a:gd name="T34" fmla="*/ 2147483647 w 4939"/>
              <a:gd name="T35" fmla="*/ 2147483647 h 2260"/>
              <a:gd name="T36" fmla="*/ 2147483647 w 4939"/>
              <a:gd name="T37" fmla="*/ 2147483647 h 2260"/>
              <a:gd name="T38" fmla="*/ 2147483647 w 4939"/>
              <a:gd name="T39" fmla="*/ 2147483647 h 2260"/>
              <a:gd name="T40" fmla="*/ 2147483647 w 4939"/>
              <a:gd name="T41" fmla="*/ 2147483647 h 2260"/>
              <a:gd name="T42" fmla="*/ 2147483647 w 4939"/>
              <a:gd name="T43" fmla="*/ 0 h 2260"/>
              <a:gd name="T44" fmla="*/ 2147483647 w 4939"/>
              <a:gd name="T45" fmla="*/ 2147483647 h 2260"/>
              <a:gd name="T46" fmla="*/ 2147483647 w 4939"/>
              <a:gd name="T47" fmla="*/ 2147483647 h 2260"/>
              <a:gd name="T48" fmla="*/ 2147483647 w 4939"/>
              <a:gd name="T49" fmla="*/ 2147483647 h 2260"/>
              <a:gd name="T50" fmla="*/ 2147483647 w 4939"/>
              <a:gd name="T51" fmla="*/ 2147483647 h 2260"/>
              <a:gd name="T52" fmla="*/ 2147483647 w 4939"/>
              <a:gd name="T53" fmla="*/ 2147483647 h 2260"/>
              <a:gd name="T54" fmla="*/ 2147483647 w 4939"/>
              <a:gd name="T55" fmla="*/ 2147483647 h 2260"/>
              <a:gd name="T56" fmla="*/ 2147483647 w 4939"/>
              <a:gd name="T57" fmla="*/ 2147483647 h 2260"/>
              <a:gd name="T58" fmla="*/ 2147483647 w 4939"/>
              <a:gd name="T59" fmla="*/ 2147483647 h 2260"/>
              <a:gd name="T60" fmla="*/ 2147483647 w 4939"/>
              <a:gd name="T61" fmla="*/ 2147483647 h 2260"/>
              <a:gd name="T62" fmla="*/ 2147483647 w 4939"/>
              <a:gd name="T63" fmla="*/ 2147483647 h 2260"/>
              <a:gd name="T64" fmla="*/ 2147483647 w 4939"/>
              <a:gd name="T65" fmla="*/ 2147483647 h 2260"/>
              <a:gd name="T66" fmla="*/ 2147483647 w 4939"/>
              <a:gd name="T67" fmla="*/ 2147483647 h 2260"/>
              <a:gd name="T68" fmla="*/ 2147483647 w 4939"/>
              <a:gd name="T69" fmla="*/ 2147483647 h 2260"/>
              <a:gd name="T70" fmla="*/ 2147483647 w 4939"/>
              <a:gd name="T71" fmla="*/ 2147483647 h 2260"/>
              <a:gd name="T72" fmla="*/ 2147483647 w 4939"/>
              <a:gd name="T73" fmla="*/ 2147483647 h 2260"/>
              <a:gd name="T74" fmla="*/ 2147483647 w 4939"/>
              <a:gd name="T75" fmla="*/ 2147483647 h 2260"/>
              <a:gd name="T76" fmla="*/ 2147483647 w 4939"/>
              <a:gd name="T77" fmla="*/ 2147483647 h 2260"/>
              <a:gd name="T78" fmla="*/ 2147483647 w 4939"/>
              <a:gd name="T79" fmla="*/ 2147483647 h 2260"/>
              <a:gd name="T80" fmla="*/ 2147483647 w 4939"/>
              <a:gd name="T81" fmla="*/ 2147483647 h 2260"/>
              <a:gd name="T82" fmla="*/ 2147483647 w 4939"/>
              <a:gd name="T83" fmla="*/ 2147483647 h 2260"/>
              <a:gd name="T84" fmla="*/ 2147483647 w 4939"/>
              <a:gd name="T85" fmla="*/ 2147483647 h 226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39"/>
              <a:gd name="T130" fmla="*/ 0 h 2260"/>
              <a:gd name="T131" fmla="*/ 4939 w 4939"/>
              <a:gd name="T132" fmla="*/ 2260 h 226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39" h="2260">
                <a:moveTo>
                  <a:pt x="1441" y="2260"/>
                </a:moveTo>
                <a:lnTo>
                  <a:pt x="1351" y="2237"/>
                </a:lnTo>
                <a:lnTo>
                  <a:pt x="1264" y="2213"/>
                </a:lnTo>
                <a:lnTo>
                  <a:pt x="1181" y="2186"/>
                </a:lnTo>
                <a:lnTo>
                  <a:pt x="1100" y="2160"/>
                </a:lnTo>
                <a:lnTo>
                  <a:pt x="1020" y="2133"/>
                </a:lnTo>
                <a:lnTo>
                  <a:pt x="946" y="2105"/>
                </a:lnTo>
                <a:lnTo>
                  <a:pt x="874" y="2075"/>
                </a:lnTo>
                <a:lnTo>
                  <a:pt x="803" y="2045"/>
                </a:lnTo>
                <a:lnTo>
                  <a:pt x="736" y="2015"/>
                </a:lnTo>
                <a:lnTo>
                  <a:pt x="673" y="1983"/>
                </a:lnTo>
                <a:lnTo>
                  <a:pt x="612" y="1951"/>
                </a:lnTo>
                <a:lnTo>
                  <a:pt x="554" y="1917"/>
                </a:lnTo>
                <a:lnTo>
                  <a:pt x="499" y="1884"/>
                </a:lnTo>
                <a:lnTo>
                  <a:pt x="446" y="1850"/>
                </a:lnTo>
                <a:lnTo>
                  <a:pt x="397" y="1815"/>
                </a:lnTo>
                <a:lnTo>
                  <a:pt x="351" y="1780"/>
                </a:lnTo>
                <a:lnTo>
                  <a:pt x="307" y="1744"/>
                </a:lnTo>
                <a:lnTo>
                  <a:pt x="266" y="1709"/>
                </a:lnTo>
                <a:lnTo>
                  <a:pt x="229" y="1672"/>
                </a:lnTo>
                <a:lnTo>
                  <a:pt x="194" y="1635"/>
                </a:lnTo>
                <a:lnTo>
                  <a:pt x="162" y="1596"/>
                </a:lnTo>
                <a:lnTo>
                  <a:pt x="134" y="1559"/>
                </a:lnTo>
                <a:lnTo>
                  <a:pt x="107" y="1520"/>
                </a:lnTo>
                <a:lnTo>
                  <a:pt x="84" y="1481"/>
                </a:lnTo>
                <a:lnTo>
                  <a:pt x="63" y="1442"/>
                </a:lnTo>
                <a:lnTo>
                  <a:pt x="46" y="1401"/>
                </a:lnTo>
                <a:lnTo>
                  <a:pt x="31" y="1363"/>
                </a:lnTo>
                <a:lnTo>
                  <a:pt x="19" y="1322"/>
                </a:lnTo>
                <a:lnTo>
                  <a:pt x="10" y="1283"/>
                </a:lnTo>
                <a:lnTo>
                  <a:pt x="3" y="1242"/>
                </a:lnTo>
                <a:lnTo>
                  <a:pt x="0" y="1202"/>
                </a:lnTo>
                <a:lnTo>
                  <a:pt x="0" y="1161"/>
                </a:lnTo>
                <a:lnTo>
                  <a:pt x="1" y="1120"/>
                </a:lnTo>
                <a:lnTo>
                  <a:pt x="7" y="1082"/>
                </a:lnTo>
                <a:lnTo>
                  <a:pt x="16" y="1041"/>
                </a:lnTo>
                <a:lnTo>
                  <a:pt x="26" y="1000"/>
                </a:lnTo>
                <a:lnTo>
                  <a:pt x="40" y="960"/>
                </a:lnTo>
                <a:lnTo>
                  <a:pt x="56" y="919"/>
                </a:lnTo>
                <a:lnTo>
                  <a:pt x="76" y="878"/>
                </a:lnTo>
                <a:lnTo>
                  <a:pt x="99" y="839"/>
                </a:lnTo>
                <a:lnTo>
                  <a:pt x="123" y="799"/>
                </a:lnTo>
                <a:lnTo>
                  <a:pt x="152" y="760"/>
                </a:lnTo>
                <a:lnTo>
                  <a:pt x="182" y="719"/>
                </a:lnTo>
                <a:lnTo>
                  <a:pt x="215" y="680"/>
                </a:lnTo>
                <a:lnTo>
                  <a:pt x="252" y="641"/>
                </a:lnTo>
                <a:lnTo>
                  <a:pt x="291" y="603"/>
                </a:lnTo>
                <a:lnTo>
                  <a:pt x="333" y="566"/>
                </a:lnTo>
                <a:lnTo>
                  <a:pt x="378" y="527"/>
                </a:lnTo>
                <a:lnTo>
                  <a:pt x="425" y="490"/>
                </a:lnTo>
                <a:lnTo>
                  <a:pt x="476" y="452"/>
                </a:lnTo>
                <a:lnTo>
                  <a:pt x="529" y="417"/>
                </a:lnTo>
                <a:lnTo>
                  <a:pt x="586" y="380"/>
                </a:lnTo>
                <a:lnTo>
                  <a:pt x="644" y="345"/>
                </a:lnTo>
                <a:lnTo>
                  <a:pt x="706" y="311"/>
                </a:lnTo>
                <a:lnTo>
                  <a:pt x="770" y="276"/>
                </a:lnTo>
                <a:lnTo>
                  <a:pt x="839" y="242"/>
                </a:lnTo>
                <a:lnTo>
                  <a:pt x="907" y="210"/>
                </a:lnTo>
                <a:lnTo>
                  <a:pt x="980" y="177"/>
                </a:lnTo>
                <a:lnTo>
                  <a:pt x="1056" y="147"/>
                </a:lnTo>
                <a:lnTo>
                  <a:pt x="1135" y="115"/>
                </a:lnTo>
                <a:lnTo>
                  <a:pt x="1216" y="85"/>
                </a:lnTo>
                <a:lnTo>
                  <a:pt x="1299" y="57"/>
                </a:lnTo>
                <a:lnTo>
                  <a:pt x="1388" y="28"/>
                </a:lnTo>
                <a:lnTo>
                  <a:pt x="1476" y="0"/>
                </a:lnTo>
                <a:lnTo>
                  <a:pt x="3463" y="0"/>
                </a:lnTo>
                <a:lnTo>
                  <a:pt x="3551" y="28"/>
                </a:lnTo>
                <a:lnTo>
                  <a:pt x="3640" y="57"/>
                </a:lnTo>
                <a:lnTo>
                  <a:pt x="3723" y="85"/>
                </a:lnTo>
                <a:lnTo>
                  <a:pt x="3804" y="115"/>
                </a:lnTo>
                <a:lnTo>
                  <a:pt x="3883" y="147"/>
                </a:lnTo>
                <a:lnTo>
                  <a:pt x="3957" y="177"/>
                </a:lnTo>
                <a:lnTo>
                  <a:pt x="4032" y="210"/>
                </a:lnTo>
                <a:lnTo>
                  <a:pt x="4100" y="242"/>
                </a:lnTo>
                <a:lnTo>
                  <a:pt x="4169" y="276"/>
                </a:lnTo>
                <a:lnTo>
                  <a:pt x="4233" y="311"/>
                </a:lnTo>
                <a:lnTo>
                  <a:pt x="4295" y="345"/>
                </a:lnTo>
                <a:lnTo>
                  <a:pt x="4353" y="380"/>
                </a:lnTo>
                <a:lnTo>
                  <a:pt x="4410" y="417"/>
                </a:lnTo>
                <a:lnTo>
                  <a:pt x="4463" y="452"/>
                </a:lnTo>
                <a:lnTo>
                  <a:pt x="4514" y="490"/>
                </a:lnTo>
                <a:lnTo>
                  <a:pt x="4561" y="527"/>
                </a:lnTo>
                <a:lnTo>
                  <a:pt x="4606" y="566"/>
                </a:lnTo>
                <a:lnTo>
                  <a:pt x="4648" y="603"/>
                </a:lnTo>
                <a:lnTo>
                  <a:pt x="4687" y="641"/>
                </a:lnTo>
                <a:lnTo>
                  <a:pt x="4724" y="680"/>
                </a:lnTo>
                <a:lnTo>
                  <a:pt x="4757" y="719"/>
                </a:lnTo>
                <a:lnTo>
                  <a:pt x="4787" y="760"/>
                </a:lnTo>
                <a:lnTo>
                  <a:pt x="4816" y="799"/>
                </a:lnTo>
                <a:lnTo>
                  <a:pt x="4840" y="839"/>
                </a:lnTo>
                <a:lnTo>
                  <a:pt x="4863" y="878"/>
                </a:lnTo>
                <a:lnTo>
                  <a:pt x="4883" y="919"/>
                </a:lnTo>
                <a:lnTo>
                  <a:pt x="4899" y="960"/>
                </a:lnTo>
                <a:lnTo>
                  <a:pt x="4913" y="1000"/>
                </a:lnTo>
                <a:lnTo>
                  <a:pt x="4923" y="1041"/>
                </a:lnTo>
                <a:lnTo>
                  <a:pt x="4932" y="1082"/>
                </a:lnTo>
                <a:lnTo>
                  <a:pt x="4938" y="1120"/>
                </a:lnTo>
                <a:lnTo>
                  <a:pt x="4939" y="1161"/>
                </a:lnTo>
                <a:lnTo>
                  <a:pt x="4939" y="1202"/>
                </a:lnTo>
                <a:lnTo>
                  <a:pt x="4936" y="1242"/>
                </a:lnTo>
                <a:lnTo>
                  <a:pt x="4929" y="1283"/>
                </a:lnTo>
                <a:lnTo>
                  <a:pt x="4920" y="1322"/>
                </a:lnTo>
                <a:lnTo>
                  <a:pt x="4908" y="1363"/>
                </a:lnTo>
                <a:lnTo>
                  <a:pt x="4893" y="1401"/>
                </a:lnTo>
                <a:lnTo>
                  <a:pt x="4876" y="1442"/>
                </a:lnTo>
                <a:lnTo>
                  <a:pt x="4855" y="1481"/>
                </a:lnTo>
                <a:lnTo>
                  <a:pt x="4832" y="1520"/>
                </a:lnTo>
                <a:lnTo>
                  <a:pt x="4805" y="1559"/>
                </a:lnTo>
                <a:lnTo>
                  <a:pt x="4777" y="1596"/>
                </a:lnTo>
                <a:lnTo>
                  <a:pt x="4745" y="1635"/>
                </a:lnTo>
                <a:lnTo>
                  <a:pt x="4710" y="1672"/>
                </a:lnTo>
                <a:lnTo>
                  <a:pt x="4671" y="1709"/>
                </a:lnTo>
                <a:lnTo>
                  <a:pt x="4630" y="1744"/>
                </a:lnTo>
                <a:lnTo>
                  <a:pt x="4588" y="1780"/>
                </a:lnTo>
                <a:lnTo>
                  <a:pt x="4540" y="1815"/>
                </a:lnTo>
                <a:lnTo>
                  <a:pt x="4493" y="1850"/>
                </a:lnTo>
                <a:lnTo>
                  <a:pt x="4440" y="1884"/>
                </a:lnTo>
                <a:lnTo>
                  <a:pt x="4385" y="1917"/>
                </a:lnTo>
                <a:lnTo>
                  <a:pt x="4327" y="1951"/>
                </a:lnTo>
                <a:lnTo>
                  <a:pt x="4265" y="1983"/>
                </a:lnTo>
                <a:lnTo>
                  <a:pt x="4201" y="2015"/>
                </a:lnTo>
                <a:lnTo>
                  <a:pt x="4136" y="2045"/>
                </a:lnTo>
                <a:lnTo>
                  <a:pt x="4065" y="2075"/>
                </a:lnTo>
                <a:lnTo>
                  <a:pt x="3993" y="2105"/>
                </a:lnTo>
                <a:lnTo>
                  <a:pt x="3917" y="2133"/>
                </a:lnTo>
                <a:lnTo>
                  <a:pt x="3839" y="2160"/>
                </a:lnTo>
                <a:lnTo>
                  <a:pt x="3758" y="2186"/>
                </a:lnTo>
                <a:lnTo>
                  <a:pt x="3673" y="2213"/>
                </a:lnTo>
                <a:lnTo>
                  <a:pt x="3587" y="2237"/>
                </a:lnTo>
                <a:lnTo>
                  <a:pt x="3496" y="2260"/>
                </a:lnTo>
                <a:lnTo>
                  <a:pt x="1441" y="2260"/>
                </a:lnTo>
                <a:close/>
              </a:path>
            </a:pathLst>
          </a:custGeom>
          <a:solidFill>
            <a:srgbClr val="C7EAFB"/>
          </a:solidFill>
          <a:ln>
            <a:noFill/>
          </a:ln>
          <a:extLst>
            <a:ext uri="{91240B29-F687-4F45-9708-019B960494DF}">
              <a14:hiddenLine xmlns:a14="http://schemas.microsoft.com/office/drawing/2010/main" w="9525">
                <a:solidFill>
                  <a:srgbClr val="000000"/>
                </a:solidFill>
                <a:round/>
                <a:headEnd/>
                <a:tailEnd/>
              </a14:hiddenLine>
            </a:ext>
          </a:extLst>
        </p:spPr>
        <p:txBody>
          <a:bodyPr lIns="85333" tIns="42666" rIns="85333" bIns="42666"/>
          <a:lstStyle/>
          <a:p>
            <a:endParaRPr lang="en-US">
              <a:solidFill>
                <a:schemeClr val="bg1"/>
              </a:solidFill>
            </a:endParaRPr>
          </a:p>
        </p:txBody>
      </p:sp>
      <p:sp>
        <p:nvSpPr>
          <p:cNvPr id="8196" name="Freeform 4"/>
          <p:cNvSpPr>
            <a:spLocks/>
          </p:cNvSpPr>
          <p:nvPr/>
        </p:nvSpPr>
        <p:spPr bwMode="auto">
          <a:xfrm>
            <a:off x="988247" y="1736458"/>
            <a:ext cx="6969314" cy="3588103"/>
          </a:xfrm>
          <a:custGeom>
            <a:avLst/>
            <a:gdLst>
              <a:gd name="T0" fmla="*/ 2147483647 w 4939"/>
              <a:gd name="T1" fmla="*/ 2147483647 h 2260"/>
              <a:gd name="T2" fmla="*/ 2147483647 w 4939"/>
              <a:gd name="T3" fmla="*/ 2147483647 h 2260"/>
              <a:gd name="T4" fmla="*/ 2147483647 w 4939"/>
              <a:gd name="T5" fmla="*/ 2147483647 h 2260"/>
              <a:gd name="T6" fmla="*/ 2147483647 w 4939"/>
              <a:gd name="T7" fmla="*/ 2147483647 h 2260"/>
              <a:gd name="T8" fmla="*/ 2147483647 w 4939"/>
              <a:gd name="T9" fmla="*/ 2147483647 h 2260"/>
              <a:gd name="T10" fmla="*/ 2147483647 w 4939"/>
              <a:gd name="T11" fmla="*/ 2147483647 h 2260"/>
              <a:gd name="T12" fmla="*/ 2147483647 w 4939"/>
              <a:gd name="T13" fmla="*/ 2147483647 h 2260"/>
              <a:gd name="T14" fmla="*/ 2147483647 w 4939"/>
              <a:gd name="T15" fmla="*/ 2147483647 h 2260"/>
              <a:gd name="T16" fmla="*/ 2147483647 w 4939"/>
              <a:gd name="T17" fmla="*/ 2147483647 h 2260"/>
              <a:gd name="T18" fmla="*/ 2147483647 w 4939"/>
              <a:gd name="T19" fmla="*/ 2147483647 h 2260"/>
              <a:gd name="T20" fmla="*/ 0 w 4939"/>
              <a:gd name="T21" fmla="*/ 2147483647 h 2260"/>
              <a:gd name="T22" fmla="*/ 2147483647 w 4939"/>
              <a:gd name="T23" fmla="*/ 2147483647 h 2260"/>
              <a:gd name="T24" fmla="*/ 2147483647 w 4939"/>
              <a:gd name="T25" fmla="*/ 2147483647 h 2260"/>
              <a:gd name="T26" fmla="*/ 2147483647 w 4939"/>
              <a:gd name="T27" fmla="*/ 2147483647 h 2260"/>
              <a:gd name="T28" fmla="*/ 2147483647 w 4939"/>
              <a:gd name="T29" fmla="*/ 2147483647 h 2260"/>
              <a:gd name="T30" fmla="*/ 2147483647 w 4939"/>
              <a:gd name="T31" fmla="*/ 2147483647 h 2260"/>
              <a:gd name="T32" fmla="*/ 2147483647 w 4939"/>
              <a:gd name="T33" fmla="*/ 2147483647 h 2260"/>
              <a:gd name="T34" fmla="*/ 2147483647 w 4939"/>
              <a:gd name="T35" fmla="*/ 2147483647 h 2260"/>
              <a:gd name="T36" fmla="*/ 2147483647 w 4939"/>
              <a:gd name="T37" fmla="*/ 2147483647 h 2260"/>
              <a:gd name="T38" fmla="*/ 2147483647 w 4939"/>
              <a:gd name="T39" fmla="*/ 2147483647 h 2260"/>
              <a:gd name="T40" fmla="*/ 2147483647 w 4939"/>
              <a:gd name="T41" fmla="*/ 2147483647 h 2260"/>
              <a:gd name="T42" fmla="*/ 2147483647 w 4939"/>
              <a:gd name="T43" fmla="*/ 0 h 2260"/>
              <a:gd name="T44" fmla="*/ 2147483647 w 4939"/>
              <a:gd name="T45" fmla="*/ 2147483647 h 2260"/>
              <a:gd name="T46" fmla="*/ 2147483647 w 4939"/>
              <a:gd name="T47" fmla="*/ 2147483647 h 2260"/>
              <a:gd name="T48" fmla="*/ 2147483647 w 4939"/>
              <a:gd name="T49" fmla="*/ 2147483647 h 2260"/>
              <a:gd name="T50" fmla="*/ 2147483647 w 4939"/>
              <a:gd name="T51" fmla="*/ 2147483647 h 2260"/>
              <a:gd name="T52" fmla="*/ 2147483647 w 4939"/>
              <a:gd name="T53" fmla="*/ 2147483647 h 2260"/>
              <a:gd name="T54" fmla="*/ 2147483647 w 4939"/>
              <a:gd name="T55" fmla="*/ 2147483647 h 2260"/>
              <a:gd name="T56" fmla="*/ 2147483647 w 4939"/>
              <a:gd name="T57" fmla="*/ 2147483647 h 2260"/>
              <a:gd name="T58" fmla="*/ 2147483647 w 4939"/>
              <a:gd name="T59" fmla="*/ 2147483647 h 2260"/>
              <a:gd name="T60" fmla="*/ 2147483647 w 4939"/>
              <a:gd name="T61" fmla="*/ 2147483647 h 2260"/>
              <a:gd name="T62" fmla="*/ 2147483647 w 4939"/>
              <a:gd name="T63" fmla="*/ 2147483647 h 2260"/>
              <a:gd name="T64" fmla="*/ 2147483647 w 4939"/>
              <a:gd name="T65" fmla="*/ 2147483647 h 2260"/>
              <a:gd name="T66" fmla="*/ 2147483647 w 4939"/>
              <a:gd name="T67" fmla="*/ 2147483647 h 2260"/>
              <a:gd name="T68" fmla="*/ 2147483647 w 4939"/>
              <a:gd name="T69" fmla="*/ 2147483647 h 2260"/>
              <a:gd name="T70" fmla="*/ 2147483647 w 4939"/>
              <a:gd name="T71" fmla="*/ 2147483647 h 2260"/>
              <a:gd name="T72" fmla="*/ 2147483647 w 4939"/>
              <a:gd name="T73" fmla="*/ 2147483647 h 2260"/>
              <a:gd name="T74" fmla="*/ 2147483647 w 4939"/>
              <a:gd name="T75" fmla="*/ 2147483647 h 2260"/>
              <a:gd name="T76" fmla="*/ 2147483647 w 4939"/>
              <a:gd name="T77" fmla="*/ 2147483647 h 2260"/>
              <a:gd name="T78" fmla="*/ 2147483647 w 4939"/>
              <a:gd name="T79" fmla="*/ 2147483647 h 2260"/>
              <a:gd name="T80" fmla="*/ 2147483647 w 4939"/>
              <a:gd name="T81" fmla="*/ 2147483647 h 2260"/>
              <a:gd name="T82" fmla="*/ 2147483647 w 4939"/>
              <a:gd name="T83" fmla="*/ 2147483647 h 2260"/>
              <a:gd name="T84" fmla="*/ 2147483647 w 4939"/>
              <a:gd name="T85" fmla="*/ 2147483647 h 226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39"/>
              <a:gd name="T130" fmla="*/ 0 h 2260"/>
              <a:gd name="T131" fmla="*/ 4939 w 4939"/>
              <a:gd name="T132" fmla="*/ 2260 h 226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39" h="2260">
                <a:moveTo>
                  <a:pt x="1441" y="2260"/>
                </a:moveTo>
                <a:lnTo>
                  <a:pt x="1351" y="2237"/>
                </a:lnTo>
                <a:lnTo>
                  <a:pt x="1264" y="2213"/>
                </a:lnTo>
                <a:lnTo>
                  <a:pt x="1181" y="2186"/>
                </a:lnTo>
                <a:lnTo>
                  <a:pt x="1100" y="2160"/>
                </a:lnTo>
                <a:lnTo>
                  <a:pt x="1020" y="2133"/>
                </a:lnTo>
                <a:lnTo>
                  <a:pt x="946" y="2105"/>
                </a:lnTo>
                <a:lnTo>
                  <a:pt x="874" y="2075"/>
                </a:lnTo>
                <a:lnTo>
                  <a:pt x="803" y="2045"/>
                </a:lnTo>
                <a:lnTo>
                  <a:pt x="736" y="2015"/>
                </a:lnTo>
                <a:lnTo>
                  <a:pt x="673" y="1983"/>
                </a:lnTo>
                <a:lnTo>
                  <a:pt x="612" y="1951"/>
                </a:lnTo>
                <a:lnTo>
                  <a:pt x="554" y="1917"/>
                </a:lnTo>
                <a:lnTo>
                  <a:pt x="499" y="1884"/>
                </a:lnTo>
                <a:lnTo>
                  <a:pt x="446" y="1850"/>
                </a:lnTo>
                <a:lnTo>
                  <a:pt x="397" y="1815"/>
                </a:lnTo>
                <a:lnTo>
                  <a:pt x="351" y="1780"/>
                </a:lnTo>
                <a:lnTo>
                  <a:pt x="307" y="1744"/>
                </a:lnTo>
                <a:lnTo>
                  <a:pt x="266" y="1709"/>
                </a:lnTo>
                <a:lnTo>
                  <a:pt x="229" y="1672"/>
                </a:lnTo>
                <a:lnTo>
                  <a:pt x="194" y="1635"/>
                </a:lnTo>
                <a:lnTo>
                  <a:pt x="162" y="1596"/>
                </a:lnTo>
                <a:lnTo>
                  <a:pt x="134" y="1559"/>
                </a:lnTo>
                <a:lnTo>
                  <a:pt x="107" y="1520"/>
                </a:lnTo>
                <a:lnTo>
                  <a:pt x="84" y="1481"/>
                </a:lnTo>
                <a:lnTo>
                  <a:pt x="63" y="1442"/>
                </a:lnTo>
                <a:lnTo>
                  <a:pt x="46" y="1401"/>
                </a:lnTo>
                <a:lnTo>
                  <a:pt x="31" y="1363"/>
                </a:lnTo>
                <a:lnTo>
                  <a:pt x="19" y="1322"/>
                </a:lnTo>
                <a:lnTo>
                  <a:pt x="10" y="1283"/>
                </a:lnTo>
                <a:lnTo>
                  <a:pt x="3" y="1242"/>
                </a:lnTo>
                <a:lnTo>
                  <a:pt x="0" y="1202"/>
                </a:lnTo>
                <a:lnTo>
                  <a:pt x="0" y="1161"/>
                </a:lnTo>
                <a:lnTo>
                  <a:pt x="1" y="1120"/>
                </a:lnTo>
                <a:lnTo>
                  <a:pt x="7" y="1082"/>
                </a:lnTo>
                <a:lnTo>
                  <a:pt x="16" y="1041"/>
                </a:lnTo>
                <a:lnTo>
                  <a:pt x="26" y="1000"/>
                </a:lnTo>
                <a:lnTo>
                  <a:pt x="40" y="960"/>
                </a:lnTo>
                <a:lnTo>
                  <a:pt x="56" y="919"/>
                </a:lnTo>
                <a:lnTo>
                  <a:pt x="76" y="878"/>
                </a:lnTo>
                <a:lnTo>
                  <a:pt x="99" y="839"/>
                </a:lnTo>
                <a:lnTo>
                  <a:pt x="123" y="799"/>
                </a:lnTo>
                <a:lnTo>
                  <a:pt x="152" y="760"/>
                </a:lnTo>
                <a:lnTo>
                  <a:pt x="182" y="719"/>
                </a:lnTo>
                <a:lnTo>
                  <a:pt x="215" y="680"/>
                </a:lnTo>
                <a:lnTo>
                  <a:pt x="252" y="641"/>
                </a:lnTo>
                <a:lnTo>
                  <a:pt x="291" y="603"/>
                </a:lnTo>
                <a:lnTo>
                  <a:pt x="333" y="566"/>
                </a:lnTo>
                <a:lnTo>
                  <a:pt x="378" y="527"/>
                </a:lnTo>
                <a:lnTo>
                  <a:pt x="425" y="490"/>
                </a:lnTo>
                <a:lnTo>
                  <a:pt x="476" y="452"/>
                </a:lnTo>
                <a:lnTo>
                  <a:pt x="529" y="417"/>
                </a:lnTo>
                <a:lnTo>
                  <a:pt x="586" y="380"/>
                </a:lnTo>
                <a:lnTo>
                  <a:pt x="644" y="345"/>
                </a:lnTo>
                <a:lnTo>
                  <a:pt x="706" y="311"/>
                </a:lnTo>
                <a:lnTo>
                  <a:pt x="770" y="276"/>
                </a:lnTo>
                <a:lnTo>
                  <a:pt x="839" y="242"/>
                </a:lnTo>
                <a:lnTo>
                  <a:pt x="907" y="210"/>
                </a:lnTo>
                <a:lnTo>
                  <a:pt x="980" y="177"/>
                </a:lnTo>
                <a:lnTo>
                  <a:pt x="1056" y="147"/>
                </a:lnTo>
                <a:lnTo>
                  <a:pt x="1135" y="115"/>
                </a:lnTo>
                <a:lnTo>
                  <a:pt x="1216" y="85"/>
                </a:lnTo>
                <a:lnTo>
                  <a:pt x="1299" y="57"/>
                </a:lnTo>
                <a:lnTo>
                  <a:pt x="1388" y="28"/>
                </a:lnTo>
                <a:lnTo>
                  <a:pt x="1476" y="0"/>
                </a:lnTo>
                <a:lnTo>
                  <a:pt x="3463" y="0"/>
                </a:lnTo>
                <a:lnTo>
                  <a:pt x="3551" y="28"/>
                </a:lnTo>
                <a:lnTo>
                  <a:pt x="3640" y="57"/>
                </a:lnTo>
                <a:lnTo>
                  <a:pt x="3723" y="85"/>
                </a:lnTo>
                <a:lnTo>
                  <a:pt x="3804" y="115"/>
                </a:lnTo>
                <a:lnTo>
                  <a:pt x="3883" y="147"/>
                </a:lnTo>
                <a:lnTo>
                  <a:pt x="3957" y="177"/>
                </a:lnTo>
                <a:lnTo>
                  <a:pt x="4032" y="210"/>
                </a:lnTo>
                <a:lnTo>
                  <a:pt x="4100" y="242"/>
                </a:lnTo>
                <a:lnTo>
                  <a:pt x="4169" y="276"/>
                </a:lnTo>
                <a:lnTo>
                  <a:pt x="4233" y="311"/>
                </a:lnTo>
                <a:lnTo>
                  <a:pt x="4295" y="345"/>
                </a:lnTo>
                <a:lnTo>
                  <a:pt x="4353" y="380"/>
                </a:lnTo>
                <a:lnTo>
                  <a:pt x="4410" y="417"/>
                </a:lnTo>
                <a:lnTo>
                  <a:pt x="4463" y="452"/>
                </a:lnTo>
                <a:lnTo>
                  <a:pt x="4514" y="490"/>
                </a:lnTo>
                <a:lnTo>
                  <a:pt x="4561" y="527"/>
                </a:lnTo>
                <a:lnTo>
                  <a:pt x="4606" y="566"/>
                </a:lnTo>
                <a:lnTo>
                  <a:pt x="4648" y="603"/>
                </a:lnTo>
                <a:lnTo>
                  <a:pt x="4687" y="641"/>
                </a:lnTo>
                <a:lnTo>
                  <a:pt x="4724" y="680"/>
                </a:lnTo>
                <a:lnTo>
                  <a:pt x="4757" y="719"/>
                </a:lnTo>
                <a:lnTo>
                  <a:pt x="4787" y="760"/>
                </a:lnTo>
                <a:lnTo>
                  <a:pt x="4816" y="799"/>
                </a:lnTo>
                <a:lnTo>
                  <a:pt x="4840" y="839"/>
                </a:lnTo>
                <a:lnTo>
                  <a:pt x="4863" y="878"/>
                </a:lnTo>
                <a:lnTo>
                  <a:pt x="4883" y="919"/>
                </a:lnTo>
                <a:lnTo>
                  <a:pt x="4899" y="960"/>
                </a:lnTo>
                <a:lnTo>
                  <a:pt x="4913" y="1000"/>
                </a:lnTo>
                <a:lnTo>
                  <a:pt x="4923" y="1041"/>
                </a:lnTo>
                <a:lnTo>
                  <a:pt x="4932" y="1082"/>
                </a:lnTo>
                <a:lnTo>
                  <a:pt x="4938" y="1120"/>
                </a:lnTo>
                <a:lnTo>
                  <a:pt x="4939" y="1161"/>
                </a:lnTo>
                <a:lnTo>
                  <a:pt x="4939" y="1202"/>
                </a:lnTo>
                <a:lnTo>
                  <a:pt x="4936" y="1242"/>
                </a:lnTo>
                <a:lnTo>
                  <a:pt x="4929" y="1283"/>
                </a:lnTo>
                <a:lnTo>
                  <a:pt x="4920" y="1322"/>
                </a:lnTo>
                <a:lnTo>
                  <a:pt x="4908" y="1363"/>
                </a:lnTo>
                <a:lnTo>
                  <a:pt x="4893" y="1401"/>
                </a:lnTo>
                <a:lnTo>
                  <a:pt x="4876" y="1442"/>
                </a:lnTo>
                <a:lnTo>
                  <a:pt x="4855" y="1481"/>
                </a:lnTo>
                <a:lnTo>
                  <a:pt x="4832" y="1520"/>
                </a:lnTo>
                <a:lnTo>
                  <a:pt x="4805" y="1559"/>
                </a:lnTo>
                <a:lnTo>
                  <a:pt x="4777" y="1596"/>
                </a:lnTo>
                <a:lnTo>
                  <a:pt x="4745" y="1635"/>
                </a:lnTo>
                <a:lnTo>
                  <a:pt x="4710" y="1672"/>
                </a:lnTo>
                <a:lnTo>
                  <a:pt x="4671" y="1709"/>
                </a:lnTo>
                <a:lnTo>
                  <a:pt x="4630" y="1744"/>
                </a:lnTo>
                <a:lnTo>
                  <a:pt x="4588" y="1780"/>
                </a:lnTo>
                <a:lnTo>
                  <a:pt x="4540" y="1815"/>
                </a:lnTo>
                <a:lnTo>
                  <a:pt x="4493" y="1850"/>
                </a:lnTo>
                <a:lnTo>
                  <a:pt x="4440" y="1884"/>
                </a:lnTo>
                <a:lnTo>
                  <a:pt x="4385" y="1917"/>
                </a:lnTo>
                <a:lnTo>
                  <a:pt x="4327" y="1951"/>
                </a:lnTo>
                <a:lnTo>
                  <a:pt x="4265" y="1983"/>
                </a:lnTo>
                <a:lnTo>
                  <a:pt x="4201" y="2015"/>
                </a:lnTo>
                <a:lnTo>
                  <a:pt x="4136" y="2045"/>
                </a:lnTo>
                <a:lnTo>
                  <a:pt x="4065" y="2075"/>
                </a:lnTo>
                <a:lnTo>
                  <a:pt x="3993" y="2105"/>
                </a:lnTo>
                <a:lnTo>
                  <a:pt x="3917" y="2133"/>
                </a:lnTo>
                <a:lnTo>
                  <a:pt x="3839" y="2160"/>
                </a:lnTo>
                <a:lnTo>
                  <a:pt x="3758" y="2186"/>
                </a:lnTo>
                <a:lnTo>
                  <a:pt x="3673" y="2213"/>
                </a:lnTo>
                <a:lnTo>
                  <a:pt x="3587" y="2237"/>
                </a:lnTo>
                <a:lnTo>
                  <a:pt x="3496" y="2260"/>
                </a:lnTo>
                <a:lnTo>
                  <a:pt x="1441" y="2260"/>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197" name="Freeform 5"/>
          <p:cNvSpPr>
            <a:spLocks noEditPoints="1"/>
          </p:cNvSpPr>
          <p:nvPr/>
        </p:nvSpPr>
        <p:spPr bwMode="auto">
          <a:xfrm>
            <a:off x="2533062" y="1871803"/>
            <a:ext cx="4912728" cy="3455637"/>
          </a:xfrm>
          <a:custGeom>
            <a:avLst/>
            <a:gdLst>
              <a:gd name="T0" fmla="*/ 2147483647 w 3482"/>
              <a:gd name="T1" fmla="*/ 2147483647 h 2177"/>
              <a:gd name="T2" fmla="*/ 2147483647 w 3482"/>
              <a:gd name="T3" fmla="*/ 2147483647 h 2177"/>
              <a:gd name="T4" fmla="*/ 2147483647 w 3482"/>
              <a:gd name="T5" fmla="*/ 2147483647 h 2177"/>
              <a:gd name="T6" fmla="*/ 2147483647 w 3482"/>
              <a:gd name="T7" fmla="*/ 2147483647 h 2177"/>
              <a:gd name="T8" fmla="*/ 2147483647 w 3482"/>
              <a:gd name="T9" fmla="*/ 2147483647 h 2177"/>
              <a:gd name="T10" fmla="*/ 2147483647 w 3482"/>
              <a:gd name="T11" fmla="*/ 2147483647 h 2177"/>
              <a:gd name="T12" fmla="*/ 2147483647 w 3482"/>
              <a:gd name="T13" fmla="*/ 2147483647 h 2177"/>
              <a:gd name="T14" fmla="*/ 2147483647 w 3482"/>
              <a:gd name="T15" fmla="*/ 2147483647 h 2177"/>
              <a:gd name="T16" fmla="*/ 2147483647 w 3482"/>
              <a:gd name="T17" fmla="*/ 2147483647 h 2177"/>
              <a:gd name="T18" fmla="*/ 2147483647 w 3482"/>
              <a:gd name="T19" fmla="*/ 2147483647 h 2177"/>
              <a:gd name="T20" fmla="*/ 2147483647 w 3482"/>
              <a:gd name="T21" fmla="*/ 2147483647 h 2177"/>
              <a:gd name="T22" fmla="*/ 2147483647 w 3482"/>
              <a:gd name="T23" fmla="*/ 2147483647 h 2177"/>
              <a:gd name="T24" fmla="*/ 2147483647 w 3482"/>
              <a:gd name="T25" fmla="*/ 2147483647 h 2177"/>
              <a:gd name="T26" fmla="*/ 2147483647 w 3482"/>
              <a:gd name="T27" fmla="*/ 2147483647 h 2177"/>
              <a:gd name="T28" fmla="*/ 2147483647 w 3482"/>
              <a:gd name="T29" fmla="*/ 2147483647 h 2177"/>
              <a:gd name="T30" fmla="*/ 2147483647 w 3482"/>
              <a:gd name="T31" fmla="*/ 2147483647 h 2177"/>
              <a:gd name="T32" fmla="*/ 2147483647 w 3482"/>
              <a:gd name="T33" fmla="*/ 2147483647 h 2177"/>
              <a:gd name="T34" fmla="*/ 2147483647 w 3482"/>
              <a:gd name="T35" fmla="*/ 2147483647 h 2177"/>
              <a:gd name="T36" fmla="*/ 2147483647 w 3482"/>
              <a:gd name="T37" fmla="*/ 2147483647 h 2177"/>
              <a:gd name="T38" fmla="*/ 2147483647 w 3482"/>
              <a:gd name="T39" fmla="*/ 2147483647 h 2177"/>
              <a:gd name="T40" fmla="*/ 2147483647 w 3482"/>
              <a:gd name="T41" fmla="*/ 2147483647 h 2177"/>
              <a:gd name="T42" fmla="*/ 2147483647 w 3482"/>
              <a:gd name="T43" fmla="*/ 2147483647 h 2177"/>
              <a:gd name="T44" fmla="*/ 2147483647 w 3482"/>
              <a:gd name="T45" fmla="*/ 2147483647 h 2177"/>
              <a:gd name="T46" fmla="*/ 2147483647 w 3482"/>
              <a:gd name="T47" fmla="*/ 2147483647 h 2177"/>
              <a:gd name="T48" fmla="*/ 2147483647 w 3482"/>
              <a:gd name="T49" fmla="*/ 2147483647 h 2177"/>
              <a:gd name="T50" fmla="*/ 2147483647 w 3482"/>
              <a:gd name="T51" fmla="*/ 2147483647 h 2177"/>
              <a:gd name="T52" fmla="*/ 2147483647 w 3482"/>
              <a:gd name="T53" fmla="*/ 2147483647 h 2177"/>
              <a:gd name="T54" fmla="*/ 2147483647 w 3482"/>
              <a:gd name="T55" fmla="*/ 2147483647 h 2177"/>
              <a:gd name="T56" fmla="*/ 2147483647 w 3482"/>
              <a:gd name="T57" fmla="*/ 2147483647 h 2177"/>
              <a:gd name="T58" fmla="*/ 2147483647 w 3482"/>
              <a:gd name="T59" fmla="*/ 2147483647 h 2177"/>
              <a:gd name="T60" fmla="*/ 2147483647 w 3482"/>
              <a:gd name="T61" fmla="*/ 2147483647 h 2177"/>
              <a:gd name="T62" fmla="*/ 2147483647 w 3482"/>
              <a:gd name="T63" fmla="*/ 2147483647 h 2177"/>
              <a:gd name="T64" fmla="*/ 2147483647 w 3482"/>
              <a:gd name="T65" fmla="*/ 2147483647 h 2177"/>
              <a:gd name="T66" fmla="*/ 2147483647 w 3482"/>
              <a:gd name="T67" fmla="*/ 2147483647 h 2177"/>
              <a:gd name="T68" fmla="*/ 2147483647 w 3482"/>
              <a:gd name="T69" fmla="*/ 2147483647 h 2177"/>
              <a:gd name="T70" fmla="*/ 2147483647 w 3482"/>
              <a:gd name="T71" fmla="*/ 2147483647 h 2177"/>
              <a:gd name="T72" fmla="*/ 2147483647 w 3482"/>
              <a:gd name="T73" fmla="*/ 2147483647 h 2177"/>
              <a:gd name="T74" fmla="*/ 2147483647 w 3482"/>
              <a:gd name="T75" fmla="*/ 2147483647 h 2177"/>
              <a:gd name="T76" fmla="*/ 2147483647 w 3482"/>
              <a:gd name="T77" fmla="*/ 2147483647 h 2177"/>
              <a:gd name="T78" fmla="*/ 2147483647 w 3482"/>
              <a:gd name="T79" fmla="*/ 2147483647 h 2177"/>
              <a:gd name="T80" fmla="*/ 2147483647 w 3482"/>
              <a:gd name="T81" fmla="*/ 2147483647 h 2177"/>
              <a:gd name="T82" fmla="*/ 2147483647 w 3482"/>
              <a:gd name="T83" fmla="*/ 2147483647 h 2177"/>
              <a:gd name="T84" fmla="*/ 2147483647 w 3482"/>
              <a:gd name="T85" fmla="*/ 2147483647 h 2177"/>
              <a:gd name="T86" fmla="*/ 2147483647 w 3482"/>
              <a:gd name="T87" fmla="*/ 2147483647 h 2177"/>
              <a:gd name="T88" fmla="*/ 2147483647 w 3482"/>
              <a:gd name="T89" fmla="*/ 2147483647 h 2177"/>
              <a:gd name="T90" fmla="*/ 2147483647 w 3482"/>
              <a:gd name="T91" fmla="*/ 2147483647 h 2177"/>
              <a:gd name="T92" fmla="*/ 2147483647 w 3482"/>
              <a:gd name="T93" fmla="*/ 2147483647 h 2177"/>
              <a:gd name="T94" fmla="*/ 2147483647 w 3482"/>
              <a:gd name="T95" fmla="*/ 2147483647 h 2177"/>
              <a:gd name="T96" fmla="*/ 2147483647 w 3482"/>
              <a:gd name="T97" fmla="*/ 2147483647 h 2177"/>
              <a:gd name="T98" fmla="*/ 2147483647 w 3482"/>
              <a:gd name="T99" fmla="*/ 2147483647 h 2177"/>
              <a:gd name="T100" fmla="*/ 2147483647 w 3482"/>
              <a:gd name="T101" fmla="*/ 2147483647 h 2177"/>
              <a:gd name="T102" fmla="*/ 2147483647 w 3482"/>
              <a:gd name="T103" fmla="*/ 2147483647 h 2177"/>
              <a:gd name="T104" fmla="*/ 2147483647 w 3482"/>
              <a:gd name="T105" fmla="*/ 2147483647 h 2177"/>
              <a:gd name="T106" fmla="*/ 2147483647 w 3482"/>
              <a:gd name="T107" fmla="*/ 2147483647 h 2177"/>
              <a:gd name="T108" fmla="*/ 2147483647 w 3482"/>
              <a:gd name="T109" fmla="*/ 2147483647 h 2177"/>
              <a:gd name="T110" fmla="*/ 2147483647 w 3482"/>
              <a:gd name="T111" fmla="*/ 2147483647 h 2177"/>
              <a:gd name="T112" fmla="*/ 2147483647 w 3482"/>
              <a:gd name="T113" fmla="*/ 2147483647 h 2177"/>
              <a:gd name="T114" fmla="*/ 2147483647 w 3482"/>
              <a:gd name="T115" fmla="*/ 2147483647 h 2177"/>
              <a:gd name="T116" fmla="*/ 2147483647 w 3482"/>
              <a:gd name="T117" fmla="*/ 2147483647 h 2177"/>
              <a:gd name="T118" fmla="*/ 2147483647 w 3482"/>
              <a:gd name="T119" fmla="*/ 2147483647 h 2177"/>
              <a:gd name="T120" fmla="*/ 2147483647 w 3482"/>
              <a:gd name="T121" fmla="*/ 2147483647 h 2177"/>
              <a:gd name="T122" fmla="*/ 2147483647 w 3482"/>
              <a:gd name="T123" fmla="*/ 2147483647 h 2177"/>
              <a:gd name="T124" fmla="*/ 2147483647 w 3482"/>
              <a:gd name="T125" fmla="*/ 2147483647 h 21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82"/>
              <a:gd name="T190" fmla="*/ 0 h 2177"/>
              <a:gd name="T191" fmla="*/ 3482 w 3482"/>
              <a:gd name="T192" fmla="*/ 2177 h 217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82" h="2177">
                <a:moveTo>
                  <a:pt x="2645" y="2108"/>
                </a:moveTo>
                <a:lnTo>
                  <a:pt x="2635" y="2106"/>
                </a:lnTo>
                <a:lnTo>
                  <a:pt x="2628" y="2105"/>
                </a:lnTo>
                <a:lnTo>
                  <a:pt x="2622" y="2105"/>
                </a:lnTo>
                <a:lnTo>
                  <a:pt x="2619" y="2106"/>
                </a:lnTo>
                <a:lnTo>
                  <a:pt x="2617" y="2108"/>
                </a:lnTo>
                <a:lnTo>
                  <a:pt x="2612" y="2110"/>
                </a:lnTo>
                <a:lnTo>
                  <a:pt x="2605" y="2112"/>
                </a:lnTo>
                <a:lnTo>
                  <a:pt x="2594" y="2112"/>
                </a:lnTo>
                <a:lnTo>
                  <a:pt x="2590" y="2108"/>
                </a:lnTo>
                <a:lnTo>
                  <a:pt x="2587" y="2101"/>
                </a:lnTo>
                <a:lnTo>
                  <a:pt x="2582" y="2096"/>
                </a:lnTo>
                <a:lnTo>
                  <a:pt x="2578" y="2089"/>
                </a:lnTo>
                <a:lnTo>
                  <a:pt x="2575" y="2082"/>
                </a:lnTo>
                <a:lnTo>
                  <a:pt x="2571" y="2075"/>
                </a:lnTo>
                <a:lnTo>
                  <a:pt x="2569" y="2069"/>
                </a:lnTo>
                <a:lnTo>
                  <a:pt x="2567" y="2066"/>
                </a:lnTo>
                <a:lnTo>
                  <a:pt x="2578" y="2062"/>
                </a:lnTo>
                <a:lnTo>
                  <a:pt x="2587" y="2057"/>
                </a:lnTo>
                <a:lnTo>
                  <a:pt x="2598" y="2052"/>
                </a:lnTo>
                <a:lnTo>
                  <a:pt x="2608" y="2044"/>
                </a:lnTo>
                <a:lnTo>
                  <a:pt x="2617" y="2037"/>
                </a:lnTo>
                <a:lnTo>
                  <a:pt x="2628" y="2029"/>
                </a:lnTo>
                <a:lnTo>
                  <a:pt x="2636" y="2020"/>
                </a:lnTo>
                <a:lnTo>
                  <a:pt x="2647" y="2011"/>
                </a:lnTo>
                <a:lnTo>
                  <a:pt x="2652" y="2011"/>
                </a:lnTo>
                <a:lnTo>
                  <a:pt x="2658" y="2011"/>
                </a:lnTo>
                <a:lnTo>
                  <a:pt x="2663" y="2013"/>
                </a:lnTo>
                <a:lnTo>
                  <a:pt x="2668" y="2014"/>
                </a:lnTo>
                <a:lnTo>
                  <a:pt x="2672" y="2016"/>
                </a:lnTo>
                <a:lnTo>
                  <a:pt x="2677" y="2018"/>
                </a:lnTo>
                <a:lnTo>
                  <a:pt x="2682" y="2018"/>
                </a:lnTo>
                <a:lnTo>
                  <a:pt x="2689" y="2018"/>
                </a:lnTo>
                <a:lnTo>
                  <a:pt x="2700" y="2009"/>
                </a:lnTo>
                <a:lnTo>
                  <a:pt x="2712" y="2000"/>
                </a:lnTo>
                <a:lnTo>
                  <a:pt x="2725" y="1993"/>
                </a:lnTo>
                <a:lnTo>
                  <a:pt x="2737" y="1986"/>
                </a:lnTo>
                <a:lnTo>
                  <a:pt x="2749" y="1979"/>
                </a:lnTo>
                <a:lnTo>
                  <a:pt x="2764" y="1972"/>
                </a:lnTo>
                <a:lnTo>
                  <a:pt x="2774" y="1963"/>
                </a:lnTo>
                <a:lnTo>
                  <a:pt x="2785" y="1954"/>
                </a:lnTo>
                <a:lnTo>
                  <a:pt x="2788" y="1954"/>
                </a:lnTo>
                <a:lnTo>
                  <a:pt x="2794" y="1956"/>
                </a:lnTo>
                <a:lnTo>
                  <a:pt x="2797" y="1960"/>
                </a:lnTo>
                <a:lnTo>
                  <a:pt x="2802" y="1963"/>
                </a:lnTo>
                <a:lnTo>
                  <a:pt x="2808" y="1967"/>
                </a:lnTo>
                <a:lnTo>
                  <a:pt x="2811" y="1970"/>
                </a:lnTo>
                <a:lnTo>
                  <a:pt x="2817" y="1972"/>
                </a:lnTo>
                <a:lnTo>
                  <a:pt x="2820" y="1972"/>
                </a:lnTo>
                <a:lnTo>
                  <a:pt x="2824" y="1965"/>
                </a:lnTo>
                <a:lnTo>
                  <a:pt x="2825" y="1960"/>
                </a:lnTo>
                <a:lnTo>
                  <a:pt x="2825" y="1954"/>
                </a:lnTo>
                <a:lnTo>
                  <a:pt x="2825" y="1949"/>
                </a:lnTo>
                <a:lnTo>
                  <a:pt x="2824" y="1944"/>
                </a:lnTo>
                <a:lnTo>
                  <a:pt x="2822" y="1938"/>
                </a:lnTo>
                <a:lnTo>
                  <a:pt x="2817" y="1933"/>
                </a:lnTo>
                <a:lnTo>
                  <a:pt x="2811" y="1926"/>
                </a:lnTo>
                <a:lnTo>
                  <a:pt x="2758" y="1926"/>
                </a:lnTo>
                <a:lnTo>
                  <a:pt x="2741" y="1907"/>
                </a:lnTo>
                <a:lnTo>
                  <a:pt x="2739" y="1908"/>
                </a:lnTo>
                <a:lnTo>
                  <a:pt x="2735" y="1908"/>
                </a:lnTo>
                <a:lnTo>
                  <a:pt x="2732" y="1910"/>
                </a:lnTo>
                <a:lnTo>
                  <a:pt x="2728" y="1912"/>
                </a:lnTo>
                <a:lnTo>
                  <a:pt x="2725" y="1914"/>
                </a:lnTo>
                <a:lnTo>
                  <a:pt x="2721" y="1915"/>
                </a:lnTo>
                <a:lnTo>
                  <a:pt x="2719" y="1915"/>
                </a:lnTo>
                <a:lnTo>
                  <a:pt x="2716" y="1917"/>
                </a:lnTo>
                <a:lnTo>
                  <a:pt x="2698" y="1898"/>
                </a:lnTo>
                <a:lnTo>
                  <a:pt x="2686" y="1898"/>
                </a:lnTo>
                <a:lnTo>
                  <a:pt x="2672" y="1898"/>
                </a:lnTo>
                <a:lnTo>
                  <a:pt x="2659" y="1898"/>
                </a:lnTo>
                <a:lnTo>
                  <a:pt x="2647" y="1894"/>
                </a:lnTo>
                <a:lnTo>
                  <a:pt x="2635" y="1891"/>
                </a:lnTo>
                <a:lnTo>
                  <a:pt x="2624" y="1887"/>
                </a:lnTo>
                <a:lnTo>
                  <a:pt x="2613" y="1880"/>
                </a:lnTo>
                <a:lnTo>
                  <a:pt x="2603" y="1870"/>
                </a:lnTo>
                <a:lnTo>
                  <a:pt x="2585" y="1875"/>
                </a:lnTo>
                <a:lnTo>
                  <a:pt x="2566" y="1878"/>
                </a:lnTo>
                <a:lnTo>
                  <a:pt x="2543" y="1880"/>
                </a:lnTo>
                <a:lnTo>
                  <a:pt x="2520" y="1880"/>
                </a:lnTo>
                <a:lnTo>
                  <a:pt x="2497" y="1880"/>
                </a:lnTo>
                <a:lnTo>
                  <a:pt x="2476" y="1880"/>
                </a:lnTo>
                <a:lnTo>
                  <a:pt x="2456" y="1884"/>
                </a:lnTo>
                <a:lnTo>
                  <a:pt x="2439" y="1889"/>
                </a:lnTo>
                <a:lnTo>
                  <a:pt x="2433" y="1889"/>
                </a:lnTo>
                <a:lnTo>
                  <a:pt x="2428" y="1885"/>
                </a:lnTo>
                <a:lnTo>
                  <a:pt x="2421" y="1884"/>
                </a:lnTo>
                <a:lnTo>
                  <a:pt x="2414" y="1880"/>
                </a:lnTo>
                <a:lnTo>
                  <a:pt x="2407" y="1877"/>
                </a:lnTo>
                <a:lnTo>
                  <a:pt x="2400" y="1873"/>
                </a:lnTo>
                <a:lnTo>
                  <a:pt x="2393" y="1871"/>
                </a:lnTo>
                <a:lnTo>
                  <a:pt x="2386" y="1870"/>
                </a:lnTo>
                <a:lnTo>
                  <a:pt x="2368" y="1889"/>
                </a:lnTo>
                <a:lnTo>
                  <a:pt x="2318" y="1889"/>
                </a:lnTo>
                <a:lnTo>
                  <a:pt x="2265" y="1887"/>
                </a:lnTo>
                <a:lnTo>
                  <a:pt x="2213" y="1887"/>
                </a:lnTo>
                <a:lnTo>
                  <a:pt x="2160" y="1887"/>
                </a:lnTo>
                <a:lnTo>
                  <a:pt x="2133" y="1889"/>
                </a:lnTo>
                <a:lnTo>
                  <a:pt x="2107" y="1892"/>
                </a:lnTo>
                <a:lnTo>
                  <a:pt x="2082" y="1896"/>
                </a:lnTo>
                <a:lnTo>
                  <a:pt x="2055" y="1901"/>
                </a:lnTo>
                <a:lnTo>
                  <a:pt x="2031" y="1907"/>
                </a:lnTo>
                <a:lnTo>
                  <a:pt x="2006" y="1915"/>
                </a:lnTo>
                <a:lnTo>
                  <a:pt x="1981" y="1924"/>
                </a:lnTo>
                <a:lnTo>
                  <a:pt x="1958" y="1935"/>
                </a:lnTo>
                <a:lnTo>
                  <a:pt x="1956" y="1926"/>
                </a:lnTo>
                <a:lnTo>
                  <a:pt x="1953" y="1921"/>
                </a:lnTo>
                <a:lnTo>
                  <a:pt x="1951" y="1919"/>
                </a:lnTo>
                <a:lnTo>
                  <a:pt x="1949" y="1917"/>
                </a:lnTo>
                <a:lnTo>
                  <a:pt x="1946" y="1915"/>
                </a:lnTo>
                <a:lnTo>
                  <a:pt x="1942" y="1912"/>
                </a:lnTo>
                <a:lnTo>
                  <a:pt x="1939" y="1907"/>
                </a:lnTo>
                <a:lnTo>
                  <a:pt x="1932" y="1898"/>
                </a:lnTo>
                <a:lnTo>
                  <a:pt x="1921" y="1898"/>
                </a:lnTo>
                <a:lnTo>
                  <a:pt x="1911" y="1898"/>
                </a:lnTo>
                <a:lnTo>
                  <a:pt x="1898" y="1900"/>
                </a:lnTo>
                <a:lnTo>
                  <a:pt x="1886" y="1900"/>
                </a:lnTo>
                <a:lnTo>
                  <a:pt x="1873" y="1901"/>
                </a:lnTo>
                <a:lnTo>
                  <a:pt x="1863" y="1901"/>
                </a:lnTo>
                <a:lnTo>
                  <a:pt x="1854" y="1905"/>
                </a:lnTo>
                <a:lnTo>
                  <a:pt x="1845" y="1907"/>
                </a:lnTo>
                <a:lnTo>
                  <a:pt x="1845" y="1903"/>
                </a:lnTo>
                <a:lnTo>
                  <a:pt x="1843" y="1901"/>
                </a:lnTo>
                <a:lnTo>
                  <a:pt x="1843" y="1898"/>
                </a:lnTo>
                <a:lnTo>
                  <a:pt x="1842" y="1894"/>
                </a:lnTo>
                <a:lnTo>
                  <a:pt x="1840" y="1891"/>
                </a:lnTo>
                <a:lnTo>
                  <a:pt x="1838" y="1887"/>
                </a:lnTo>
                <a:lnTo>
                  <a:pt x="1836" y="1884"/>
                </a:lnTo>
                <a:lnTo>
                  <a:pt x="1836" y="1880"/>
                </a:lnTo>
                <a:lnTo>
                  <a:pt x="1785" y="1880"/>
                </a:lnTo>
                <a:lnTo>
                  <a:pt x="1767" y="1898"/>
                </a:lnTo>
                <a:lnTo>
                  <a:pt x="1741" y="1900"/>
                </a:lnTo>
                <a:lnTo>
                  <a:pt x="1713" y="1900"/>
                </a:lnTo>
                <a:lnTo>
                  <a:pt x="1684" y="1903"/>
                </a:lnTo>
                <a:lnTo>
                  <a:pt x="1654" y="1907"/>
                </a:lnTo>
                <a:lnTo>
                  <a:pt x="1626" y="1912"/>
                </a:lnTo>
                <a:lnTo>
                  <a:pt x="1600" y="1917"/>
                </a:lnTo>
                <a:lnTo>
                  <a:pt x="1573" y="1926"/>
                </a:lnTo>
                <a:lnTo>
                  <a:pt x="1548" y="1935"/>
                </a:lnTo>
                <a:lnTo>
                  <a:pt x="1540" y="1931"/>
                </a:lnTo>
                <a:lnTo>
                  <a:pt x="1527" y="1926"/>
                </a:lnTo>
                <a:lnTo>
                  <a:pt x="1515" y="1924"/>
                </a:lnTo>
                <a:lnTo>
                  <a:pt x="1503" y="1923"/>
                </a:lnTo>
                <a:lnTo>
                  <a:pt x="1476" y="1921"/>
                </a:lnTo>
                <a:lnTo>
                  <a:pt x="1448" y="1921"/>
                </a:lnTo>
                <a:lnTo>
                  <a:pt x="1420" y="1921"/>
                </a:lnTo>
                <a:lnTo>
                  <a:pt x="1391" y="1924"/>
                </a:lnTo>
                <a:lnTo>
                  <a:pt x="1365" y="1926"/>
                </a:lnTo>
                <a:lnTo>
                  <a:pt x="1340" y="1926"/>
                </a:lnTo>
                <a:lnTo>
                  <a:pt x="1322" y="1945"/>
                </a:lnTo>
                <a:lnTo>
                  <a:pt x="1308" y="1938"/>
                </a:lnTo>
                <a:lnTo>
                  <a:pt x="1294" y="1935"/>
                </a:lnTo>
                <a:lnTo>
                  <a:pt x="1280" y="1935"/>
                </a:lnTo>
                <a:lnTo>
                  <a:pt x="1266" y="1935"/>
                </a:lnTo>
                <a:lnTo>
                  <a:pt x="1252" y="1937"/>
                </a:lnTo>
                <a:lnTo>
                  <a:pt x="1238" y="1940"/>
                </a:lnTo>
                <a:lnTo>
                  <a:pt x="1225" y="1944"/>
                </a:lnTo>
                <a:lnTo>
                  <a:pt x="1211" y="1949"/>
                </a:lnTo>
                <a:lnTo>
                  <a:pt x="1185" y="1960"/>
                </a:lnTo>
                <a:lnTo>
                  <a:pt x="1158" y="1970"/>
                </a:lnTo>
                <a:lnTo>
                  <a:pt x="1144" y="1976"/>
                </a:lnTo>
                <a:lnTo>
                  <a:pt x="1132" y="1979"/>
                </a:lnTo>
                <a:lnTo>
                  <a:pt x="1118" y="1981"/>
                </a:lnTo>
                <a:lnTo>
                  <a:pt x="1105" y="1983"/>
                </a:lnTo>
                <a:lnTo>
                  <a:pt x="1088" y="1997"/>
                </a:lnTo>
                <a:lnTo>
                  <a:pt x="1070" y="2009"/>
                </a:lnTo>
                <a:lnTo>
                  <a:pt x="1050" y="2020"/>
                </a:lnTo>
                <a:lnTo>
                  <a:pt x="1031" y="2029"/>
                </a:lnTo>
                <a:lnTo>
                  <a:pt x="1012" y="2037"/>
                </a:lnTo>
                <a:lnTo>
                  <a:pt x="992" y="2046"/>
                </a:lnTo>
                <a:lnTo>
                  <a:pt x="974" y="2059"/>
                </a:lnTo>
                <a:lnTo>
                  <a:pt x="957" y="2075"/>
                </a:lnTo>
                <a:lnTo>
                  <a:pt x="941" y="2067"/>
                </a:lnTo>
                <a:lnTo>
                  <a:pt x="921" y="2060"/>
                </a:lnTo>
                <a:lnTo>
                  <a:pt x="902" y="2055"/>
                </a:lnTo>
                <a:lnTo>
                  <a:pt x="883" y="2050"/>
                </a:lnTo>
                <a:lnTo>
                  <a:pt x="861" y="2044"/>
                </a:lnTo>
                <a:lnTo>
                  <a:pt x="840" y="2041"/>
                </a:lnTo>
                <a:lnTo>
                  <a:pt x="821" y="2039"/>
                </a:lnTo>
                <a:lnTo>
                  <a:pt x="801" y="2037"/>
                </a:lnTo>
                <a:lnTo>
                  <a:pt x="784" y="2018"/>
                </a:lnTo>
                <a:lnTo>
                  <a:pt x="784" y="2016"/>
                </a:lnTo>
                <a:lnTo>
                  <a:pt x="784" y="2013"/>
                </a:lnTo>
                <a:lnTo>
                  <a:pt x="786" y="2009"/>
                </a:lnTo>
                <a:lnTo>
                  <a:pt x="787" y="2006"/>
                </a:lnTo>
                <a:lnTo>
                  <a:pt x="789" y="2002"/>
                </a:lnTo>
                <a:lnTo>
                  <a:pt x="791" y="1999"/>
                </a:lnTo>
                <a:lnTo>
                  <a:pt x="791" y="1995"/>
                </a:lnTo>
                <a:lnTo>
                  <a:pt x="791" y="1991"/>
                </a:lnTo>
                <a:lnTo>
                  <a:pt x="786" y="1984"/>
                </a:lnTo>
                <a:lnTo>
                  <a:pt x="778" y="1976"/>
                </a:lnTo>
                <a:lnTo>
                  <a:pt x="771" y="1968"/>
                </a:lnTo>
                <a:lnTo>
                  <a:pt x="764" y="1961"/>
                </a:lnTo>
                <a:lnTo>
                  <a:pt x="757" y="1954"/>
                </a:lnTo>
                <a:lnTo>
                  <a:pt x="748" y="1949"/>
                </a:lnTo>
                <a:lnTo>
                  <a:pt x="740" y="1945"/>
                </a:lnTo>
                <a:lnTo>
                  <a:pt x="731" y="1945"/>
                </a:lnTo>
                <a:lnTo>
                  <a:pt x="729" y="1937"/>
                </a:lnTo>
                <a:lnTo>
                  <a:pt x="727" y="1930"/>
                </a:lnTo>
                <a:lnTo>
                  <a:pt x="722" y="1921"/>
                </a:lnTo>
                <a:lnTo>
                  <a:pt x="717" y="1914"/>
                </a:lnTo>
                <a:lnTo>
                  <a:pt x="711" y="1907"/>
                </a:lnTo>
                <a:lnTo>
                  <a:pt x="704" y="1900"/>
                </a:lnTo>
                <a:lnTo>
                  <a:pt x="699" y="1894"/>
                </a:lnTo>
                <a:lnTo>
                  <a:pt x="695" y="1889"/>
                </a:lnTo>
                <a:lnTo>
                  <a:pt x="699" y="1885"/>
                </a:lnTo>
                <a:lnTo>
                  <a:pt x="703" y="1880"/>
                </a:lnTo>
                <a:lnTo>
                  <a:pt x="706" y="1875"/>
                </a:lnTo>
                <a:lnTo>
                  <a:pt x="710" y="1870"/>
                </a:lnTo>
                <a:lnTo>
                  <a:pt x="713" y="1864"/>
                </a:lnTo>
                <a:lnTo>
                  <a:pt x="715" y="1861"/>
                </a:lnTo>
                <a:lnTo>
                  <a:pt x="718" y="1855"/>
                </a:lnTo>
                <a:lnTo>
                  <a:pt x="722" y="1852"/>
                </a:lnTo>
                <a:lnTo>
                  <a:pt x="725" y="1852"/>
                </a:lnTo>
                <a:lnTo>
                  <a:pt x="729" y="1854"/>
                </a:lnTo>
                <a:lnTo>
                  <a:pt x="733" y="1854"/>
                </a:lnTo>
                <a:lnTo>
                  <a:pt x="734" y="1855"/>
                </a:lnTo>
                <a:lnTo>
                  <a:pt x="738" y="1857"/>
                </a:lnTo>
                <a:lnTo>
                  <a:pt x="741" y="1859"/>
                </a:lnTo>
                <a:lnTo>
                  <a:pt x="745" y="1861"/>
                </a:lnTo>
                <a:lnTo>
                  <a:pt x="748" y="1861"/>
                </a:lnTo>
                <a:lnTo>
                  <a:pt x="731" y="1841"/>
                </a:lnTo>
                <a:lnTo>
                  <a:pt x="713" y="1841"/>
                </a:lnTo>
                <a:lnTo>
                  <a:pt x="710" y="1845"/>
                </a:lnTo>
                <a:lnTo>
                  <a:pt x="703" y="1850"/>
                </a:lnTo>
                <a:lnTo>
                  <a:pt x="695" y="1857"/>
                </a:lnTo>
                <a:lnTo>
                  <a:pt x="687" y="1866"/>
                </a:lnTo>
                <a:lnTo>
                  <a:pt x="680" y="1877"/>
                </a:lnTo>
                <a:lnTo>
                  <a:pt x="672" y="1885"/>
                </a:lnTo>
                <a:lnTo>
                  <a:pt x="665" y="1894"/>
                </a:lnTo>
                <a:lnTo>
                  <a:pt x="662" y="1898"/>
                </a:lnTo>
                <a:lnTo>
                  <a:pt x="667" y="1905"/>
                </a:lnTo>
                <a:lnTo>
                  <a:pt x="671" y="1912"/>
                </a:lnTo>
                <a:lnTo>
                  <a:pt x="674" y="1919"/>
                </a:lnTo>
                <a:lnTo>
                  <a:pt x="678" y="1926"/>
                </a:lnTo>
                <a:lnTo>
                  <a:pt x="681" y="1933"/>
                </a:lnTo>
                <a:lnTo>
                  <a:pt x="685" y="1940"/>
                </a:lnTo>
                <a:lnTo>
                  <a:pt x="690" y="1947"/>
                </a:lnTo>
                <a:lnTo>
                  <a:pt x="695" y="1954"/>
                </a:lnTo>
                <a:lnTo>
                  <a:pt x="685" y="1963"/>
                </a:lnTo>
                <a:lnTo>
                  <a:pt x="674" y="1970"/>
                </a:lnTo>
                <a:lnTo>
                  <a:pt x="660" y="1976"/>
                </a:lnTo>
                <a:lnTo>
                  <a:pt x="646" y="1979"/>
                </a:lnTo>
                <a:lnTo>
                  <a:pt x="632" y="1981"/>
                </a:lnTo>
                <a:lnTo>
                  <a:pt x="618" y="1981"/>
                </a:lnTo>
                <a:lnTo>
                  <a:pt x="605" y="1983"/>
                </a:lnTo>
                <a:lnTo>
                  <a:pt x="591" y="1983"/>
                </a:lnTo>
                <a:lnTo>
                  <a:pt x="574" y="1963"/>
                </a:lnTo>
                <a:lnTo>
                  <a:pt x="567" y="1963"/>
                </a:lnTo>
                <a:lnTo>
                  <a:pt x="558" y="1965"/>
                </a:lnTo>
                <a:lnTo>
                  <a:pt x="547" y="1967"/>
                </a:lnTo>
                <a:lnTo>
                  <a:pt x="535" y="1968"/>
                </a:lnTo>
                <a:lnTo>
                  <a:pt x="524" y="1972"/>
                </a:lnTo>
                <a:lnTo>
                  <a:pt x="514" y="1976"/>
                </a:lnTo>
                <a:lnTo>
                  <a:pt x="503" y="1979"/>
                </a:lnTo>
                <a:lnTo>
                  <a:pt x="496" y="1983"/>
                </a:lnTo>
                <a:lnTo>
                  <a:pt x="478" y="1963"/>
                </a:lnTo>
                <a:lnTo>
                  <a:pt x="475" y="1963"/>
                </a:lnTo>
                <a:lnTo>
                  <a:pt x="469" y="1965"/>
                </a:lnTo>
                <a:lnTo>
                  <a:pt x="466" y="1967"/>
                </a:lnTo>
                <a:lnTo>
                  <a:pt x="461" y="1968"/>
                </a:lnTo>
                <a:lnTo>
                  <a:pt x="455" y="1970"/>
                </a:lnTo>
                <a:lnTo>
                  <a:pt x="452" y="1970"/>
                </a:lnTo>
                <a:lnTo>
                  <a:pt x="446" y="1972"/>
                </a:lnTo>
                <a:lnTo>
                  <a:pt x="443" y="1972"/>
                </a:lnTo>
                <a:lnTo>
                  <a:pt x="439" y="1968"/>
                </a:lnTo>
                <a:lnTo>
                  <a:pt x="436" y="1965"/>
                </a:lnTo>
                <a:lnTo>
                  <a:pt x="431" y="1960"/>
                </a:lnTo>
                <a:lnTo>
                  <a:pt x="425" y="1956"/>
                </a:lnTo>
                <a:lnTo>
                  <a:pt x="418" y="1953"/>
                </a:lnTo>
                <a:lnTo>
                  <a:pt x="413" y="1951"/>
                </a:lnTo>
                <a:lnTo>
                  <a:pt x="406" y="1951"/>
                </a:lnTo>
                <a:lnTo>
                  <a:pt x="401" y="1954"/>
                </a:lnTo>
                <a:lnTo>
                  <a:pt x="452" y="2011"/>
                </a:lnTo>
                <a:lnTo>
                  <a:pt x="441" y="2011"/>
                </a:lnTo>
                <a:lnTo>
                  <a:pt x="431" y="2011"/>
                </a:lnTo>
                <a:lnTo>
                  <a:pt x="420" y="2007"/>
                </a:lnTo>
                <a:lnTo>
                  <a:pt x="409" y="2002"/>
                </a:lnTo>
                <a:lnTo>
                  <a:pt x="397" y="1997"/>
                </a:lnTo>
                <a:lnTo>
                  <a:pt x="386" y="1991"/>
                </a:lnTo>
                <a:lnTo>
                  <a:pt x="376" y="1986"/>
                </a:lnTo>
                <a:lnTo>
                  <a:pt x="365" y="1983"/>
                </a:lnTo>
                <a:lnTo>
                  <a:pt x="355" y="1984"/>
                </a:lnTo>
                <a:lnTo>
                  <a:pt x="344" y="1986"/>
                </a:lnTo>
                <a:lnTo>
                  <a:pt x="333" y="1984"/>
                </a:lnTo>
                <a:lnTo>
                  <a:pt x="325" y="1983"/>
                </a:lnTo>
                <a:lnTo>
                  <a:pt x="316" y="1979"/>
                </a:lnTo>
                <a:lnTo>
                  <a:pt x="310" y="1976"/>
                </a:lnTo>
                <a:lnTo>
                  <a:pt x="305" y="1970"/>
                </a:lnTo>
                <a:lnTo>
                  <a:pt x="303" y="1963"/>
                </a:lnTo>
                <a:lnTo>
                  <a:pt x="298" y="1963"/>
                </a:lnTo>
                <a:lnTo>
                  <a:pt x="286" y="1965"/>
                </a:lnTo>
                <a:lnTo>
                  <a:pt x="272" y="1965"/>
                </a:lnTo>
                <a:lnTo>
                  <a:pt x="256" y="1967"/>
                </a:lnTo>
                <a:lnTo>
                  <a:pt x="238" y="1967"/>
                </a:lnTo>
                <a:lnTo>
                  <a:pt x="222" y="1967"/>
                </a:lnTo>
                <a:lnTo>
                  <a:pt x="208" y="1965"/>
                </a:lnTo>
                <a:lnTo>
                  <a:pt x="199" y="1963"/>
                </a:lnTo>
                <a:lnTo>
                  <a:pt x="199" y="1967"/>
                </a:lnTo>
                <a:lnTo>
                  <a:pt x="201" y="1972"/>
                </a:lnTo>
                <a:lnTo>
                  <a:pt x="203" y="1977"/>
                </a:lnTo>
                <a:lnTo>
                  <a:pt x="204" y="1981"/>
                </a:lnTo>
                <a:lnTo>
                  <a:pt x="206" y="1986"/>
                </a:lnTo>
                <a:lnTo>
                  <a:pt x="206" y="1991"/>
                </a:lnTo>
                <a:lnTo>
                  <a:pt x="208" y="1997"/>
                </a:lnTo>
                <a:lnTo>
                  <a:pt x="208" y="2000"/>
                </a:lnTo>
                <a:lnTo>
                  <a:pt x="197" y="2000"/>
                </a:lnTo>
                <a:lnTo>
                  <a:pt x="187" y="2000"/>
                </a:lnTo>
                <a:lnTo>
                  <a:pt x="176" y="1999"/>
                </a:lnTo>
                <a:lnTo>
                  <a:pt x="166" y="1999"/>
                </a:lnTo>
                <a:lnTo>
                  <a:pt x="155" y="1999"/>
                </a:lnTo>
                <a:lnTo>
                  <a:pt x="146" y="1997"/>
                </a:lnTo>
                <a:lnTo>
                  <a:pt x="137" y="1993"/>
                </a:lnTo>
                <a:lnTo>
                  <a:pt x="130" y="1991"/>
                </a:lnTo>
                <a:lnTo>
                  <a:pt x="123" y="1993"/>
                </a:lnTo>
                <a:lnTo>
                  <a:pt x="114" y="1997"/>
                </a:lnTo>
                <a:lnTo>
                  <a:pt x="107" y="1999"/>
                </a:lnTo>
                <a:lnTo>
                  <a:pt x="99" y="1999"/>
                </a:lnTo>
                <a:lnTo>
                  <a:pt x="91" y="1999"/>
                </a:lnTo>
                <a:lnTo>
                  <a:pt x="83" y="2000"/>
                </a:lnTo>
                <a:lnTo>
                  <a:pt x="76" y="2000"/>
                </a:lnTo>
                <a:lnTo>
                  <a:pt x="68" y="2000"/>
                </a:lnTo>
                <a:lnTo>
                  <a:pt x="68" y="2007"/>
                </a:lnTo>
                <a:lnTo>
                  <a:pt x="67" y="2013"/>
                </a:lnTo>
                <a:lnTo>
                  <a:pt x="65" y="2018"/>
                </a:lnTo>
                <a:lnTo>
                  <a:pt x="63" y="2021"/>
                </a:lnTo>
                <a:lnTo>
                  <a:pt x="61" y="2027"/>
                </a:lnTo>
                <a:lnTo>
                  <a:pt x="58" y="2030"/>
                </a:lnTo>
                <a:lnTo>
                  <a:pt x="54" y="2034"/>
                </a:lnTo>
                <a:lnTo>
                  <a:pt x="51" y="2037"/>
                </a:lnTo>
                <a:lnTo>
                  <a:pt x="44" y="2034"/>
                </a:lnTo>
                <a:lnTo>
                  <a:pt x="38" y="2032"/>
                </a:lnTo>
                <a:lnTo>
                  <a:pt x="31" y="2030"/>
                </a:lnTo>
                <a:lnTo>
                  <a:pt x="24" y="2030"/>
                </a:lnTo>
                <a:lnTo>
                  <a:pt x="19" y="2030"/>
                </a:lnTo>
                <a:lnTo>
                  <a:pt x="12" y="2032"/>
                </a:lnTo>
                <a:lnTo>
                  <a:pt x="5" y="2034"/>
                </a:lnTo>
                <a:lnTo>
                  <a:pt x="0" y="2037"/>
                </a:lnTo>
                <a:lnTo>
                  <a:pt x="5" y="2041"/>
                </a:lnTo>
                <a:lnTo>
                  <a:pt x="10" y="2041"/>
                </a:lnTo>
                <a:lnTo>
                  <a:pt x="15" y="2041"/>
                </a:lnTo>
                <a:lnTo>
                  <a:pt x="23" y="2041"/>
                </a:lnTo>
                <a:lnTo>
                  <a:pt x="28" y="2041"/>
                </a:lnTo>
                <a:lnTo>
                  <a:pt x="35" y="2039"/>
                </a:lnTo>
                <a:lnTo>
                  <a:pt x="42" y="2037"/>
                </a:lnTo>
                <a:lnTo>
                  <a:pt x="51" y="2037"/>
                </a:lnTo>
                <a:lnTo>
                  <a:pt x="63" y="2046"/>
                </a:lnTo>
                <a:lnTo>
                  <a:pt x="77" y="2053"/>
                </a:lnTo>
                <a:lnTo>
                  <a:pt x="91" y="2059"/>
                </a:lnTo>
                <a:lnTo>
                  <a:pt x="109" y="2062"/>
                </a:lnTo>
                <a:lnTo>
                  <a:pt x="125" y="2067"/>
                </a:lnTo>
                <a:lnTo>
                  <a:pt x="141" y="2073"/>
                </a:lnTo>
                <a:lnTo>
                  <a:pt x="155" y="2078"/>
                </a:lnTo>
                <a:lnTo>
                  <a:pt x="167" y="2087"/>
                </a:lnTo>
                <a:lnTo>
                  <a:pt x="174" y="2087"/>
                </a:lnTo>
                <a:lnTo>
                  <a:pt x="182" y="2089"/>
                </a:lnTo>
                <a:lnTo>
                  <a:pt x="189" y="2092"/>
                </a:lnTo>
                <a:lnTo>
                  <a:pt x="197" y="2097"/>
                </a:lnTo>
                <a:lnTo>
                  <a:pt x="204" y="2103"/>
                </a:lnTo>
                <a:lnTo>
                  <a:pt x="213" y="2108"/>
                </a:lnTo>
                <a:lnTo>
                  <a:pt x="220" y="2113"/>
                </a:lnTo>
                <a:lnTo>
                  <a:pt x="227" y="2113"/>
                </a:lnTo>
                <a:lnTo>
                  <a:pt x="234" y="2120"/>
                </a:lnTo>
                <a:lnTo>
                  <a:pt x="238" y="2122"/>
                </a:lnTo>
                <a:lnTo>
                  <a:pt x="243" y="2124"/>
                </a:lnTo>
                <a:lnTo>
                  <a:pt x="250" y="2126"/>
                </a:lnTo>
                <a:lnTo>
                  <a:pt x="256" y="2129"/>
                </a:lnTo>
                <a:lnTo>
                  <a:pt x="263" y="2133"/>
                </a:lnTo>
                <a:lnTo>
                  <a:pt x="268" y="2136"/>
                </a:lnTo>
                <a:lnTo>
                  <a:pt x="273" y="2138"/>
                </a:lnTo>
                <a:lnTo>
                  <a:pt x="277" y="2138"/>
                </a:lnTo>
                <a:lnTo>
                  <a:pt x="272" y="2142"/>
                </a:lnTo>
                <a:lnTo>
                  <a:pt x="266" y="2143"/>
                </a:lnTo>
                <a:lnTo>
                  <a:pt x="261" y="2145"/>
                </a:lnTo>
                <a:lnTo>
                  <a:pt x="256" y="2145"/>
                </a:lnTo>
                <a:lnTo>
                  <a:pt x="250" y="2143"/>
                </a:lnTo>
                <a:lnTo>
                  <a:pt x="245" y="2140"/>
                </a:lnTo>
                <a:lnTo>
                  <a:pt x="240" y="2136"/>
                </a:lnTo>
                <a:lnTo>
                  <a:pt x="234" y="2129"/>
                </a:lnTo>
                <a:lnTo>
                  <a:pt x="227" y="2129"/>
                </a:lnTo>
                <a:lnTo>
                  <a:pt x="224" y="2128"/>
                </a:lnTo>
                <a:lnTo>
                  <a:pt x="219" y="2126"/>
                </a:lnTo>
                <a:lnTo>
                  <a:pt x="215" y="2122"/>
                </a:lnTo>
                <a:lnTo>
                  <a:pt x="212" y="2120"/>
                </a:lnTo>
                <a:lnTo>
                  <a:pt x="208" y="2119"/>
                </a:lnTo>
                <a:lnTo>
                  <a:pt x="203" y="2117"/>
                </a:lnTo>
                <a:lnTo>
                  <a:pt x="197" y="2117"/>
                </a:lnTo>
                <a:lnTo>
                  <a:pt x="192" y="2113"/>
                </a:lnTo>
                <a:lnTo>
                  <a:pt x="187" y="2112"/>
                </a:lnTo>
                <a:lnTo>
                  <a:pt x="180" y="2112"/>
                </a:lnTo>
                <a:lnTo>
                  <a:pt x="173" y="2110"/>
                </a:lnTo>
                <a:lnTo>
                  <a:pt x="164" y="2110"/>
                </a:lnTo>
                <a:lnTo>
                  <a:pt x="157" y="2112"/>
                </a:lnTo>
                <a:lnTo>
                  <a:pt x="151" y="2112"/>
                </a:lnTo>
                <a:lnTo>
                  <a:pt x="148" y="2112"/>
                </a:lnTo>
                <a:lnTo>
                  <a:pt x="144" y="2110"/>
                </a:lnTo>
                <a:lnTo>
                  <a:pt x="141" y="2108"/>
                </a:lnTo>
                <a:lnTo>
                  <a:pt x="136" y="2106"/>
                </a:lnTo>
                <a:lnTo>
                  <a:pt x="132" y="2103"/>
                </a:lnTo>
                <a:lnTo>
                  <a:pt x="127" y="2099"/>
                </a:lnTo>
                <a:lnTo>
                  <a:pt x="121" y="2097"/>
                </a:lnTo>
                <a:lnTo>
                  <a:pt x="116" y="2096"/>
                </a:lnTo>
                <a:lnTo>
                  <a:pt x="109" y="2094"/>
                </a:lnTo>
                <a:lnTo>
                  <a:pt x="107" y="2108"/>
                </a:lnTo>
                <a:lnTo>
                  <a:pt x="143" y="2119"/>
                </a:lnTo>
                <a:lnTo>
                  <a:pt x="176" y="2129"/>
                </a:lnTo>
                <a:lnTo>
                  <a:pt x="208" y="2138"/>
                </a:lnTo>
                <a:lnTo>
                  <a:pt x="238" y="2145"/>
                </a:lnTo>
                <a:lnTo>
                  <a:pt x="266" y="2154"/>
                </a:lnTo>
                <a:lnTo>
                  <a:pt x="295" y="2161"/>
                </a:lnTo>
                <a:lnTo>
                  <a:pt x="321" y="2168"/>
                </a:lnTo>
                <a:lnTo>
                  <a:pt x="348" y="2175"/>
                </a:lnTo>
                <a:lnTo>
                  <a:pt x="2405" y="2177"/>
                </a:lnTo>
                <a:lnTo>
                  <a:pt x="2442" y="2166"/>
                </a:lnTo>
                <a:lnTo>
                  <a:pt x="2474" y="2158"/>
                </a:lnTo>
                <a:lnTo>
                  <a:pt x="2504" y="2149"/>
                </a:lnTo>
                <a:lnTo>
                  <a:pt x="2532" y="2142"/>
                </a:lnTo>
                <a:lnTo>
                  <a:pt x="2559" y="2135"/>
                </a:lnTo>
                <a:lnTo>
                  <a:pt x="2585" y="2126"/>
                </a:lnTo>
                <a:lnTo>
                  <a:pt x="2613" y="2119"/>
                </a:lnTo>
                <a:lnTo>
                  <a:pt x="2645" y="2108"/>
                </a:lnTo>
                <a:close/>
                <a:moveTo>
                  <a:pt x="1958" y="921"/>
                </a:moveTo>
                <a:lnTo>
                  <a:pt x="1956" y="936"/>
                </a:lnTo>
                <a:lnTo>
                  <a:pt x="1951" y="954"/>
                </a:lnTo>
                <a:lnTo>
                  <a:pt x="1944" y="972"/>
                </a:lnTo>
                <a:lnTo>
                  <a:pt x="1935" y="989"/>
                </a:lnTo>
                <a:lnTo>
                  <a:pt x="1923" y="1007"/>
                </a:lnTo>
                <a:lnTo>
                  <a:pt x="1911" y="1019"/>
                </a:lnTo>
                <a:lnTo>
                  <a:pt x="1903" y="1025"/>
                </a:lnTo>
                <a:lnTo>
                  <a:pt x="1896" y="1028"/>
                </a:lnTo>
                <a:lnTo>
                  <a:pt x="1888" y="1032"/>
                </a:lnTo>
                <a:lnTo>
                  <a:pt x="1880" y="1032"/>
                </a:lnTo>
                <a:lnTo>
                  <a:pt x="1879" y="1039"/>
                </a:lnTo>
                <a:lnTo>
                  <a:pt x="1877" y="1046"/>
                </a:lnTo>
                <a:lnTo>
                  <a:pt x="1873" y="1053"/>
                </a:lnTo>
                <a:lnTo>
                  <a:pt x="1870" y="1060"/>
                </a:lnTo>
                <a:lnTo>
                  <a:pt x="1859" y="1073"/>
                </a:lnTo>
                <a:lnTo>
                  <a:pt x="1847" y="1085"/>
                </a:lnTo>
                <a:lnTo>
                  <a:pt x="1835" y="1097"/>
                </a:lnTo>
                <a:lnTo>
                  <a:pt x="1820" y="1108"/>
                </a:lnTo>
                <a:lnTo>
                  <a:pt x="1810" y="1117"/>
                </a:lnTo>
                <a:lnTo>
                  <a:pt x="1801" y="1126"/>
                </a:lnTo>
                <a:lnTo>
                  <a:pt x="1801" y="1163"/>
                </a:lnTo>
                <a:lnTo>
                  <a:pt x="1819" y="1180"/>
                </a:lnTo>
                <a:lnTo>
                  <a:pt x="1819" y="1191"/>
                </a:lnTo>
                <a:lnTo>
                  <a:pt x="1817" y="1198"/>
                </a:lnTo>
                <a:lnTo>
                  <a:pt x="1817" y="1205"/>
                </a:lnTo>
                <a:lnTo>
                  <a:pt x="1815" y="1212"/>
                </a:lnTo>
                <a:lnTo>
                  <a:pt x="1815" y="1217"/>
                </a:lnTo>
                <a:lnTo>
                  <a:pt x="1815" y="1224"/>
                </a:lnTo>
                <a:lnTo>
                  <a:pt x="1817" y="1230"/>
                </a:lnTo>
                <a:lnTo>
                  <a:pt x="1819" y="1237"/>
                </a:lnTo>
                <a:lnTo>
                  <a:pt x="1815" y="1240"/>
                </a:lnTo>
                <a:lnTo>
                  <a:pt x="1813" y="1246"/>
                </a:lnTo>
                <a:lnTo>
                  <a:pt x="1812" y="1249"/>
                </a:lnTo>
                <a:lnTo>
                  <a:pt x="1810" y="1255"/>
                </a:lnTo>
                <a:lnTo>
                  <a:pt x="1808" y="1260"/>
                </a:lnTo>
                <a:lnTo>
                  <a:pt x="1806" y="1265"/>
                </a:lnTo>
                <a:lnTo>
                  <a:pt x="1805" y="1270"/>
                </a:lnTo>
                <a:lnTo>
                  <a:pt x="1801" y="1274"/>
                </a:lnTo>
                <a:lnTo>
                  <a:pt x="1792" y="1283"/>
                </a:lnTo>
                <a:lnTo>
                  <a:pt x="1776" y="1283"/>
                </a:lnTo>
                <a:lnTo>
                  <a:pt x="1767" y="1292"/>
                </a:lnTo>
                <a:lnTo>
                  <a:pt x="1764" y="1297"/>
                </a:lnTo>
                <a:lnTo>
                  <a:pt x="1762" y="1302"/>
                </a:lnTo>
                <a:lnTo>
                  <a:pt x="1762" y="1308"/>
                </a:lnTo>
                <a:lnTo>
                  <a:pt x="1760" y="1313"/>
                </a:lnTo>
                <a:lnTo>
                  <a:pt x="1759" y="1318"/>
                </a:lnTo>
                <a:lnTo>
                  <a:pt x="1755" y="1322"/>
                </a:lnTo>
                <a:lnTo>
                  <a:pt x="1748" y="1322"/>
                </a:lnTo>
                <a:lnTo>
                  <a:pt x="1741" y="1320"/>
                </a:lnTo>
                <a:lnTo>
                  <a:pt x="1741" y="1327"/>
                </a:lnTo>
                <a:lnTo>
                  <a:pt x="1741" y="1332"/>
                </a:lnTo>
                <a:lnTo>
                  <a:pt x="1743" y="1338"/>
                </a:lnTo>
                <a:lnTo>
                  <a:pt x="1744" y="1343"/>
                </a:lnTo>
                <a:lnTo>
                  <a:pt x="1746" y="1348"/>
                </a:lnTo>
                <a:lnTo>
                  <a:pt x="1748" y="1355"/>
                </a:lnTo>
                <a:lnTo>
                  <a:pt x="1748" y="1361"/>
                </a:lnTo>
                <a:lnTo>
                  <a:pt x="1750" y="1368"/>
                </a:lnTo>
                <a:lnTo>
                  <a:pt x="1746" y="1371"/>
                </a:lnTo>
                <a:lnTo>
                  <a:pt x="1743" y="1373"/>
                </a:lnTo>
                <a:lnTo>
                  <a:pt x="1739" y="1376"/>
                </a:lnTo>
                <a:lnTo>
                  <a:pt x="1734" y="1380"/>
                </a:lnTo>
                <a:lnTo>
                  <a:pt x="1730" y="1382"/>
                </a:lnTo>
                <a:lnTo>
                  <a:pt x="1725" y="1384"/>
                </a:lnTo>
                <a:lnTo>
                  <a:pt x="1720" y="1385"/>
                </a:lnTo>
                <a:lnTo>
                  <a:pt x="1714" y="1385"/>
                </a:lnTo>
                <a:lnTo>
                  <a:pt x="1714" y="1389"/>
                </a:lnTo>
                <a:lnTo>
                  <a:pt x="1713" y="1394"/>
                </a:lnTo>
                <a:lnTo>
                  <a:pt x="1713" y="1398"/>
                </a:lnTo>
                <a:lnTo>
                  <a:pt x="1711" y="1401"/>
                </a:lnTo>
                <a:lnTo>
                  <a:pt x="1711" y="1405"/>
                </a:lnTo>
                <a:lnTo>
                  <a:pt x="1711" y="1407"/>
                </a:lnTo>
                <a:lnTo>
                  <a:pt x="1713" y="1407"/>
                </a:lnTo>
                <a:lnTo>
                  <a:pt x="1714" y="1405"/>
                </a:lnTo>
                <a:lnTo>
                  <a:pt x="1714" y="1422"/>
                </a:lnTo>
                <a:lnTo>
                  <a:pt x="1707" y="1429"/>
                </a:lnTo>
                <a:lnTo>
                  <a:pt x="1697" y="1435"/>
                </a:lnTo>
                <a:lnTo>
                  <a:pt x="1688" y="1442"/>
                </a:lnTo>
                <a:lnTo>
                  <a:pt x="1677" y="1449"/>
                </a:lnTo>
                <a:lnTo>
                  <a:pt x="1669" y="1456"/>
                </a:lnTo>
                <a:lnTo>
                  <a:pt x="1660" y="1465"/>
                </a:lnTo>
                <a:lnTo>
                  <a:pt x="1658" y="1470"/>
                </a:lnTo>
                <a:lnTo>
                  <a:pt x="1656" y="1475"/>
                </a:lnTo>
                <a:lnTo>
                  <a:pt x="1654" y="1481"/>
                </a:lnTo>
                <a:lnTo>
                  <a:pt x="1653" y="1488"/>
                </a:lnTo>
                <a:lnTo>
                  <a:pt x="1635" y="1491"/>
                </a:lnTo>
                <a:lnTo>
                  <a:pt x="1617" y="1495"/>
                </a:lnTo>
                <a:lnTo>
                  <a:pt x="1600" y="1498"/>
                </a:lnTo>
                <a:lnTo>
                  <a:pt x="1584" y="1500"/>
                </a:lnTo>
                <a:lnTo>
                  <a:pt x="1568" y="1502"/>
                </a:lnTo>
                <a:lnTo>
                  <a:pt x="1550" y="1504"/>
                </a:lnTo>
                <a:lnTo>
                  <a:pt x="1533" y="1505"/>
                </a:lnTo>
                <a:lnTo>
                  <a:pt x="1513" y="1505"/>
                </a:lnTo>
                <a:lnTo>
                  <a:pt x="1504" y="1495"/>
                </a:lnTo>
                <a:lnTo>
                  <a:pt x="1497" y="1482"/>
                </a:lnTo>
                <a:lnTo>
                  <a:pt x="1490" y="1468"/>
                </a:lnTo>
                <a:lnTo>
                  <a:pt x="1483" y="1454"/>
                </a:lnTo>
                <a:lnTo>
                  <a:pt x="1478" y="1442"/>
                </a:lnTo>
                <a:lnTo>
                  <a:pt x="1471" y="1428"/>
                </a:lnTo>
                <a:lnTo>
                  <a:pt x="1462" y="1415"/>
                </a:lnTo>
                <a:lnTo>
                  <a:pt x="1453" y="1405"/>
                </a:lnTo>
                <a:lnTo>
                  <a:pt x="1453" y="1401"/>
                </a:lnTo>
                <a:lnTo>
                  <a:pt x="1455" y="1398"/>
                </a:lnTo>
                <a:lnTo>
                  <a:pt x="1455" y="1394"/>
                </a:lnTo>
                <a:lnTo>
                  <a:pt x="1457" y="1391"/>
                </a:lnTo>
                <a:lnTo>
                  <a:pt x="1458" y="1387"/>
                </a:lnTo>
                <a:lnTo>
                  <a:pt x="1460" y="1384"/>
                </a:lnTo>
                <a:lnTo>
                  <a:pt x="1462" y="1380"/>
                </a:lnTo>
                <a:lnTo>
                  <a:pt x="1462" y="1376"/>
                </a:lnTo>
                <a:lnTo>
                  <a:pt x="1458" y="1368"/>
                </a:lnTo>
                <a:lnTo>
                  <a:pt x="1457" y="1361"/>
                </a:lnTo>
                <a:lnTo>
                  <a:pt x="1455" y="1352"/>
                </a:lnTo>
                <a:lnTo>
                  <a:pt x="1453" y="1343"/>
                </a:lnTo>
                <a:lnTo>
                  <a:pt x="1453" y="1334"/>
                </a:lnTo>
                <a:lnTo>
                  <a:pt x="1453" y="1325"/>
                </a:lnTo>
                <a:lnTo>
                  <a:pt x="1453" y="1318"/>
                </a:lnTo>
                <a:lnTo>
                  <a:pt x="1453" y="1311"/>
                </a:lnTo>
                <a:lnTo>
                  <a:pt x="1448" y="1308"/>
                </a:lnTo>
                <a:lnTo>
                  <a:pt x="1442" y="1304"/>
                </a:lnTo>
                <a:lnTo>
                  <a:pt x="1439" y="1300"/>
                </a:lnTo>
                <a:lnTo>
                  <a:pt x="1437" y="1295"/>
                </a:lnTo>
                <a:lnTo>
                  <a:pt x="1434" y="1292"/>
                </a:lnTo>
                <a:lnTo>
                  <a:pt x="1432" y="1286"/>
                </a:lnTo>
                <a:lnTo>
                  <a:pt x="1430" y="1281"/>
                </a:lnTo>
                <a:lnTo>
                  <a:pt x="1427" y="1274"/>
                </a:lnTo>
                <a:lnTo>
                  <a:pt x="1428" y="1269"/>
                </a:lnTo>
                <a:lnTo>
                  <a:pt x="1430" y="1263"/>
                </a:lnTo>
                <a:lnTo>
                  <a:pt x="1434" y="1258"/>
                </a:lnTo>
                <a:lnTo>
                  <a:pt x="1437" y="1251"/>
                </a:lnTo>
                <a:lnTo>
                  <a:pt x="1441" y="1244"/>
                </a:lnTo>
                <a:lnTo>
                  <a:pt x="1446" y="1237"/>
                </a:lnTo>
                <a:lnTo>
                  <a:pt x="1450" y="1232"/>
                </a:lnTo>
                <a:lnTo>
                  <a:pt x="1453" y="1228"/>
                </a:lnTo>
                <a:lnTo>
                  <a:pt x="1453" y="1171"/>
                </a:lnTo>
                <a:lnTo>
                  <a:pt x="1427" y="1143"/>
                </a:lnTo>
                <a:lnTo>
                  <a:pt x="1427" y="1106"/>
                </a:lnTo>
                <a:lnTo>
                  <a:pt x="1420" y="1095"/>
                </a:lnTo>
                <a:lnTo>
                  <a:pt x="1412" y="1085"/>
                </a:lnTo>
                <a:lnTo>
                  <a:pt x="1411" y="1074"/>
                </a:lnTo>
                <a:lnTo>
                  <a:pt x="1409" y="1064"/>
                </a:lnTo>
                <a:lnTo>
                  <a:pt x="1407" y="1051"/>
                </a:lnTo>
                <a:lnTo>
                  <a:pt x="1409" y="1039"/>
                </a:lnTo>
                <a:lnTo>
                  <a:pt x="1409" y="1027"/>
                </a:lnTo>
                <a:lnTo>
                  <a:pt x="1409" y="1014"/>
                </a:lnTo>
                <a:lnTo>
                  <a:pt x="1398" y="1004"/>
                </a:lnTo>
                <a:lnTo>
                  <a:pt x="1386" y="997"/>
                </a:lnTo>
                <a:lnTo>
                  <a:pt x="1372" y="991"/>
                </a:lnTo>
                <a:lnTo>
                  <a:pt x="1356" y="989"/>
                </a:lnTo>
                <a:lnTo>
                  <a:pt x="1340" y="986"/>
                </a:lnTo>
                <a:lnTo>
                  <a:pt x="1326" y="986"/>
                </a:lnTo>
                <a:lnTo>
                  <a:pt x="1310" y="986"/>
                </a:lnTo>
                <a:lnTo>
                  <a:pt x="1296" y="986"/>
                </a:lnTo>
                <a:lnTo>
                  <a:pt x="1278" y="1004"/>
                </a:lnTo>
                <a:lnTo>
                  <a:pt x="1269" y="1004"/>
                </a:lnTo>
                <a:lnTo>
                  <a:pt x="1257" y="1002"/>
                </a:lnTo>
                <a:lnTo>
                  <a:pt x="1246" y="998"/>
                </a:lnTo>
                <a:lnTo>
                  <a:pt x="1236" y="995"/>
                </a:lnTo>
                <a:lnTo>
                  <a:pt x="1223" y="991"/>
                </a:lnTo>
                <a:lnTo>
                  <a:pt x="1213" y="988"/>
                </a:lnTo>
                <a:lnTo>
                  <a:pt x="1202" y="986"/>
                </a:lnTo>
                <a:lnTo>
                  <a:pt x="1192" y="986"/>
                </a:lnTo>
                <a:lnTo>
                  <a:pt x="1174" y="1004"/>
                </a:lnTo>
                <a:lnTo>
                  <a:pt x="1158" y="995"/>
                </a:lnTo>
                <a:lnTo>
                  <a:pt x="1142" y="984"/>
                </a:lnTo>
                <a:lnTo>
                  <a:pt x="1126" y="970"/>
                </a:lnTo>
                <a:lnTo>
                  <a:pt x="1110" y="956"/>
                </a:lnTo>
                <a:lnTo>
                  <a:pt x="1095" y="940"/>
                </a:lnTo>
                <a:lnTo>
                  <a:pt x="1080" y="924"/>
                </a:lnTo>
                <a:lnTo>
                  <a:pt x="1066" y="908"/>
                </a:lnTo>
                <a:lnTo>
                  <a:pt x="1052" y="894"/>
                </a:lnTo>
                <a:lnTo>
                  <a:pt x="1056" y="887"/>
                </a:lnTo>
                <a:lnTo>
                  <a:pt x="1057" y="882"/>
                </a:lnTo>
                <a:lnTo>
                  <a:pt x="1057" y="878"/>
                </a:lnTo>
                <a:lnTo>
                  <a:pt x="1059" y="875"/>
                </a:lnTo>
                <a:lnTo>
                  <a:pt x="1057" y="871"/>
                </a:lnTo>
                <a:lnTo>
                  <a:pt x="1057" y="868"/>
                </a:lnTo>
                <a:lnTo>
                  <a:pt x="1056" y="862"/>
                </a:lnTo>
                <a:lnTo>
                  <a:pt x="1052" y="857"/>
                </a:lnTo>
                <a:lnTo>
                  <a:pt x="1056" y="848"/>
                </a:lnTo>
                <a:lnTo>
                  <a:pt x="1057" y="841"/>
                </a:lnTo>
                <a:lnTo>
                  <a:pt x="1059" y="832"/>
                </a:lnTo>
                <a:lnTo>
                  <a:pt x="1059" y="823"/>
                </a:lnTo>
                <a:lnTo>
                  <a:pt x="1061" y="814"/>
                </a:lnTo>
                <a:lnTo>
                  <a:pt x="1061" y="806"/>
                </a:lnTo>
                <a:lnTo>
                  <a:pt x="1061" y="799"/>
                </a:lnTo>
                <a:lnTo>
                  <a:pt x="1061" y="792"/>
                </a:lnTo>
                <a:lnTo>
                  <a:pt x="1043" y="774"/>
                </a:lnTo>
                <a:lnTo>
                  <a:pt x="1201" y="604"/>
                </a:lnTo>
                <a:lnTo>
                  <a:pt x="1204" y="606"/>
                </a:lnTo>
                <a:lnTo>
                  <a:pt x="1211" y="606"/>
                </a:lnTo>
                <a:lnTo>
                  <a:pt x="1216" y="606"/>
                </a:lnTo>
                <a:lnTo>
                  <a:pt x="1223" y="608"/>
                </a:lnTo>
                <a:lnTo>
                  <a:pt x="1229" y="606"/>
                </a:lnTo>
                <a:lnTo>
                  <a:pt x="1231" y="604"/>
                </a:lnTo>
                <a:lnTo>
                  <a:pt x="1231" y="601"/>
                </a:lnTo>
                <a:lnTo>
                  <a:pt x="1227" y="595"/>
                </a:lnTo>
                <a:lnTo>
                  <a:pt x="1232" y="595"/>
                </a:lnTo>
                <a:lnTo>
                  <a:pt x="1243" y="595"/>
                </a:lnTo>
                <a:lnTo>
                  <a:pt x="1255" y="595"/>
                </a:lnTo>
                <a:lnTo>
                  <a:pt x="1271" y="594"/>
                </a:lnTo>
                <a:lnTo>
                  <a:pt x="1287" y="594"/>
                </a:lnTo>
                <a:lnTo>
                  <a:pt x="1301" y="592"/>
                </a:lnTo>
                <a:lnTo>
                  <a:pt x="1314" y="590"/>
                </a:lnTo>
                <a:lnTo>
                  <a:pt x="1322" y="587"/>
                </a:lnTo>
                <a:lnTo>
                  <a:pt x="1333" y="588"/>
                </a:lnTo>
                <a:lnTo>
                  <a:pt x="1344" y="590"/>
                </a:lnTo>
                <a:lnTo>
                  <a:pt x="1354" y="590"/>
                </a:lnTo>
                <a:lnTo>
                  <a:pt x="1365" y="590"/>
                </a:lnTo>
                <a:lnTo>
                  <a:pt x="1377" y="588"/>
                </a:lnTo>
                <a:lnTo>
                  <a:pt x="1388" y="588"/>
                </a:lnTo>
                <a:lnTo>
                  <a:pt x="1398" y="587"/>
                </a:lnTo>
                <a:lnTo>
                  <a:pt x="1409" y="587"/>
                </a:lnTo>
                <a:lnTo>
                  <a:pt x="1416" y="599"/>
                </a:lnTo>
                <a:lnTo>
                  <a:pt x="1425" y="610"/>
                </a:lnTo>
                <a:lnTo>
                  <a:pt x="1432" y="618"/>
                </a:lnTo>
                <a:lnTo>
                  <a:pt x="1441" y="627"/>
                </a:lnTo>
                <a:lnTo>
                  <a:pt x="1450" y="634"/>
                </a:lnTo>
                <a:lnTo>
                  <a:pt x="1460" y="643"/>
                </a:lnTo>
                <a:lnTo>
                  <a:pt x="1469" y="650"/>
                </a:lnTo>
                <a:lnTo>
                  <a:pt x="1480" y="661"/>
                </a:lnTo>
                <a:lnTo>
                  <a:pt x="1513" y="661"/>
                </a:lnTo>
                <a:lnTo>
                  <a:pt x="1515" y="657"/>
                </a:lnTo>
                <a:lnTo>
                  <a:pt x="1515" y="654"/>
                </a:lnTo>
                <a:lnTo>
                  <a:pt x="1517" y="650"/>
                </a:lnTo>
                <a:lnTo>
                  <a:pt x="1518" y="647"/>
                </a:lnTo>
                <a:lnTo>
                  <a:pt x="1520" y="643"/>
                </a:lnTo>
                <a:lnTo>
                  <a:pt x="1522" y="640"/>
                </a:lnTo>
                <a:lnTo>
                  <a:pt x="1522" y="636"/>
                </a:lnTo>
                <a:lnTo>
                  <a:pt x="1522" y="632"/>
                </a:lnTo>
                <a:lnTo>
                  <a:pt x="1538" y="634"/>
                </a:lnTo>
                <a:lnTo>
                  <a:pt x="1554" y="638"/>
                </a:lnTo>
                <a:lnTo>
                  <a:pt x="1570" y="641"/>
                </a:lnTo>
                <a:lnTo>
                  <a:pt x="1586" y="645"/>
                </a:lnTo>
                <a:lnTo>
                  <a:pt x="1601" y="650"/>
                </a:lnTo>
                <a:lnTo>
                  <a:pt x="1617" y="652"/>
                </a:lnTo>
                <a:lnTo>
                  <a:pt x="1635" y="654"/>
                </a:lnTo>
                <a:lnTo>
                  <a:pt x="1653" y="652"/>
                </a:lnTo>
                <a:lnTo>
                  <a:pt x="1658" y="652"/>
                </a:lnTo>
                <a:lnTo>
                  <a:pt x="1661" y="654"/>
                </a:lnTo>
                <a:lnTo>
                  <a:pt x="1665" y="655"/>
                </a:lnTo>
                <a:lnTo>
                  <a:pt x="1670" y="655"/>
                </a:lnTo>
                <a:lnTo>
                  <a:pt x="1674" y="657"/>
                </a:lnTo>
                <a:lnTo>
                  <a:pt x="1676" y="659"/>
                </a:lnTo>
                <a:lnTo>
                  <a:pt x="1679" y="661"/>
                </a:lnTo>
                <a:lnTo>
                  <a:pt x="1688" y="670"/>
                </a:lnTo>
                <a:lnTo>
                  <a:pt x="1732" y="754"/>
                </a:lnTo>
                <a:lnTo>
                  <a:pt x="1750" y="754"/>
                </a:lnTo>
                <a:lnTo>
                  <a:pt x="1752" y="760"/>
                </a:lnTo>
                <a:lnTo>
                  <a:pt x="1753" y="767"/>
                </a:lnTo>
                <a:lnTo>
                  <a:pt x="1755" y="776"/>
                </a:lnTo>
                <a:lnTo>
                  <a:pt x="1757" y="786"/>
                </a:lnTo>
                <a:lnTo>
                  <a:pt x="1757" y="797"/>
                </a:lnTo>
                <a:lnTo>
                  <a:pt x="1757" y="806"/>
                </a:lnTo>
                <a:lnTo>
                  <a:pt x="1759" y="814"/>
                </a:lnTo>
                <a:lnTo>
                  <a:pt x="1759" y="820"/>
                </a:lnTo>
                <a:lnTo>
                  <a:pt x="1767" y="830"/>
                </a:lnTo>
                <a:lnTo>
                  <a:pt x="1782" y="846"/>
                </a:lnTo>
                <a:lnTo>
                  <a:pt x="1799" y="864"/>
                </a:lnTo>
                <a:lnTo>
                  <a:pt x="1819" y="885"/>
                </a:lnTo>
                <a:lnTo>
                  <a:pt x="1838" y="903"/>
                </a:lnTo>
                <a:lnTo>
                  <a:pt x="1856" y="919"/>
                </a:lnTo>
                <a:lnTo>
                  <a:pt x="1863" y="924"/>
                </a:lnTo>
                <a:lnTo>
                  <a:pt x="1870" y="929"/>
                </a:lnTo>
                <a:lnTo>
                  <a:pt x="1875" y="931"/>
                </a:lnTo>
                <a:lnTo>
                  <a:pt x="1880" y="929"/>
                </a:lnTo>
                <a:lnTo>
                  <a:pt x="1882" y="931"/>
                </a:lnTo>
                <a:lnTo>
                  <a:pt x="1888" y="931"/>
                </a:lnTo>
                <a:lnTo>
                  <a:pt x="1895" y="933"/>
                </a:lnTo>
                <a:lnTo>
                  <a:pt x="1903" y="935"/>
                </a:lnTo>
                <a:lnTo>
                  <a:pt x="1914" y="936"/>
                </a:lnTo>
                <a:lnTo>
                  <a:pt x="1925" y="938"/>
                </a:lnTo>
                <a:lnTo>
                  <a:pt x="1933" y="938"/>
                </a:lnTo>
                <a:lnTo>
                  <a:pt x="1941" y="938"/>
                </a:lnTo>
                <a:lnTo>
                  <a:pt x="1958" y="921"/>
                </a:lnTo>
                <a:lnTo>
                  <a:pt x="1960" y="924"/>
                </a:lnTo>
                <a:lnTo>
                  <a:pt x="1962" y="928"/>
                </a:lnTo>
                <a:lnTo>
                  <a:pt x="1963" y="929"/>
                </a:lnTo>
                <a:lnTo>
                  <a:pt x="1963" y="931"/>
                </a:lnTo>
                <a:lnTo>
                  <a:pt x="1962" y="929"/>
                </a:lnTo>
                <a:lnTo>
                  <a:pt x="1960" y="926"/>
                </a:lnTo>
                <a:lnTo>
                  <a:pt x="1958" y="921"/>
                </a:lnTo>
                <a:close/>
                <a:moveTo>
                  <a:pt x="1888" y="1368"/>
                </a:moveTo>
                <a:lnTo>
                  <a:pt x="1845" y="1368"/>
                </a:lnTo>
                <a:lnTo>
                  <a:pt x="1828" y="1348"/>
                </a:lnTo>
                <a:lnTo>
                  <a:pt x="1845" y="1331"/>
                </a:lnTo>
                <a:lnTo>
                  <a:pt x="1840" y="1327"/>
                </a:lnTo>
                <a:lnTo>
                  <a:pt x="1836" y="1323"/>
                </a:lnTo>
                <a:lnTo>
                  <a:pt x="1835" y="1320"/>
                </a:lnTo>
                <a:lnTo>
                  <a:pt x="1836" y="1315"/>
                </a:lnTo>
                <a:lnTo>
                  <a:pt x="1838" y="1311"/>
                </a:lnTo>
                <a:lnTo>
                  <a:pt x="1842" y="1306"/>
                </a:lnTo>
                <a:lnTo>
                  <a:pt x="1847" y="1300"/>
                </a:lnTo>
                <a:lnTo>
                  <a:pt x="1854" y="1293"/>
                </a:lnTo>
                <a:lnTo>
                  <a:pt x="1852" y="1290"/>
                </a:lnTo>
                <a:lnTo>
                  <a:pt x="1852" y="1286"/>
                </a:lnTo>
                <a:lnTo>
                  <a:pt x="1850" y="1283"/>
                </a:lnTo>
                <a:lnTo>
                  <a:pt x="1849" y="1279"/>
                </a:lnTo>
                <a:lnTo>
                  <a:pt x="1847" y="1276"/>
                </a:lnTo>
                <a:lnTo>
                  <a:pt x="1845" y="1272"/>
                </a:lnTo>
                <a:lnTo>
                  <a:pt x="1845" y="1269"/>
                </a:lnTo>
                <a:lnTo>
                  <a:pt x="1845" y="1265"/>
                </a:lnTo>
                <a:lnTo>
                  <a:pt x="1863" y="1246"/>
                </a:lnTo>
                <a:lnTo>
                  <a:pt x="1896" y="1246"/>
                </a:lnTo>
                <a:lnTo>
                  <a:pt x="1902" y="1239"/>
                </a:lnTo>
                <a:lnTo>
                  <a:pt x="1907" y="1232"/>
                </a:lnTo>
                <a:lnTo>
                  <a:pt x="1911" y="1226"/>
                </a:lnTo>
                <a:lnTo>
                  <a:pt x="1914" y="1219"/>
                </a:lnTo>
                <a:lnTo>
                  <a:pt x="1918" y="1212"/>
                </a:lnTo>
                <a:lnTo>
                  <a:pt x="1921" y="1205"/>
                </a:lnTo>
                <a:lnTo>
                  <a:pt x="1925" y="1198"/>
                </a:lnTo>
                <a:lnTo>
                  <a:pt x="1932" y="1191"/>
                </a:lnTo>
                <a:lnTo>
                  <a:pt x="1932" y="1198"/>
                </a:lnTo>
                <a:lnTo>
                  <a:pt x="1933" y="1207"/>
                </a:lnTo>
                <a:lnTo>
                  <a:pt x="1937" y="1214"/>
                </a:lnTo>
                <a:lnTo>
                  <a:pt x="1941" y="1223"/>
                </a:lnTo>
                <a:lnTo>
                  <a:pt x="1942" y="1230"/>
                </a:lnTo>
                <a:lnTo>
                  <a:pt x="1946" y="1237"/>
                </a:lnTo>
                <a:lnTo>
                  <a:pt x="1948" y="1242"/>
                </a:lnTo>
                <a:lnTo>
                  <a:pt x="1948" y="1246"/>
                </a:lnTo>
                <a:lnTo>
                  <a:pt x="1944" y="1247"/>
                </a:lnTo>
                <a:lnTo>
                  <a:pt x="1942" y="1249"/>
                </a:lnTo>
                <a:lnTo>
                  <a:pt x="1937" y="1255"/>
                </a:lnTo>
                <a:lnTo>
                  <a:pt x="1933" y="1260"/>
                </a:lnTo>
                <a:lnTo>
                  <a:pt x="1926" y="1274"/>
                </a:lnTo>
                <a:lnTo>
                  <a:pt x="1919" y="1292"/>
                </a:lnTo>
                <a:lnTo>
                  <a:pt x="1912" y="1311"/>
                </a:lnTo>
                <a:lnTo>
                  <a:pt x="1905" y="1329"/>
                </a:lnTo>
                <a:lnTo>
                  <a:pt x="1900" y="1345"/>
                </a:lnTo>
                <a:lnTo>
                  <a:pt x="1896" y="1359"/>
                </a:lnTo>
                <a:lnTo>
                  <a:pt x="1893" y="1359"/>
                </a:lnTo>
                <a:lnTo>
                  <a:pt x="1889" y="1359"/>
                </a:lnTo>
                <a:lnTo>
                  <a:pt x="1888" y="1359"/>
                </a:lnTo>
                <a:lnTo>
                  <a:pt x="1886" y="1359"/>
                </a:lnTo>
                <a:lnTo>
                  <a:pt x="1884" y="1361"/>
                </a:lnTo>
                <a:lnTo>
                  <a:pt x="1884" y="1362"/>
                </a:lnTo>
                <a:lnTo>
                  <a:pt x="1886" y="1364"/>
                </a:lnTo>
                <a:lnTo>
                  <a:pt x="1888" y="1368"/>
                </a:lnTo>
                <a:close/>
                <a:moveTo>
                  <a:pt x="2855" y="373"/>
                </a:moveTo>
                <a:lnTo>
                  <a:pt x="2855" y="385"/>
                </a:lnTo>
                <a:lnTo>
                  <a:pt x="2857" y="394"/>
                </a:lnTo>
                <a:lnTo>
                  <a:pt x="2861" y="403"/>
                </a:lnTo>
                <a:lnTo>
                  <a:pt x="2862" y="410"/>
                </a:lnTo>
                <a:lnTo>
                  <a:pt x="2866" y="417"/>
                </a:lnTo>
                <a:lnTo>
                  <a:pt x="2869" y="424"/>
                </a:lnTo>
                <a:lnTo>
                  <a:pt x="2871" y="433"/>
                </a:lnTo>
                <a:lnTo>
                  <a:pt x="2871" y="445"/>
                </a:lnTo>
                <a:lnTo>
                  <a:pt x="2875" y="447"/>
                </a:lnTo>
                <a:lnTo>
                  <a:pt x="2878" y="447"/>
                </a:lnTo>
                <a:lnTo>
                  <a:pt x="2882" y="449"/>
                </a:lnTo>
                <a:lnTo>
                  <a:pt x="2885" y="450"/>
                </a:lnTo>
                <a:lnTo>
                  <a:pt x="2887" y="452"/>
                </a:lnTo>
                <a:lnTo>
                  <a:pt x="2891" y="454"/>
                </a:lnTo>
                <a:lnTo>
                  <a:pt x="2894" y="456"/>
                </a:lnTo>
                <a:lnTo>
                  <a:pt x="2898" y="456"/>
                </a:lnTo>
                <a:lnTo>
                  <a:pt x="2900" y="463"/>
                </a:lnTo>
                <a:lnTo>
                  <a:pt x="2901" y="470"/>
                </a:lnTo>
                <a:lnTo>
                  <a:pt x="2905" y="475"/>
                </a:lnTo>
                <a:lnTo>
                  <a:pt x="2908" y="481"/>
                </a:lnTo>
                <a:lnTo>
                  <a:pt x="2914" y="486"/>
                </a:lnTo>
                <a:lnTo>
                  <a:pt x="2919" y="489"/>
                </a:lnTo>
                <a:lnTo>
                  <a:pt x="2926" y="493"/>
                </a:lnTo>
                <a:lnTo>
                  <a:pt x="2933" y="493"/>
                </a:lnTo>
                <a:lnTo>
                  <a:pt x="2926" y="486"/>
                </a:lnTo>
                <a:lnTo>
                  <a:pt x="2921" y="479"/>
                </a:lnTo>
                <a:lnTo>
                  <a:pt x="2917" y="472"/>
                </a:lnTo>
                <a:lnTo>
                  <a:pt x="2914" y="465"/>
                </a:lnTo>
                <a:lnTo>
                  <a:pt x="2912" y="458"/>
                </a:lnTo>
                <a:lnTo>
                  <a:pt x="2912" y="450"/>
                </a:lnTo>
                <a:lnTo>
                  <a:pt x="2912" y="443"/>
                </a:lnTo>
                <a:lnTo>
                  <a:pt x="2915" y="436"/>
                </a:lnTo>
                <a:lnTo>
                  <a:pt x="2905" y="433"/>
                </a:lnTo>
                <a:lnTo>
                  <a:pt x="2896" y="427"/>
                </a:lnTo>
                <a:lnTo>
                  <a:pt x="2887" y="420"/>
                </a:lnTo>
                <a:lnTo>
                  <a:pt x="2878" y="412"/>
                </a:lnTo>
                <a:lnTo>
                  <a:pt x="2869" y="403"/>
                </a:lnTo>
                <a:lnTo>
                  <a:pt x="2864" y="392"/>
                </a:lnTo>
                <a:lnTo>
                  <a:pt x="2859" y="382"/>
                </a:lnTo>
                <a:lnTo>
                  <a:pt x="2855" y="373"/>
                </a:lnTo>
                <a:close/>
                <a:moveTo>
                  <a:pt x="2960" y="521"/>
                </a:moveTo>
                <a:lnTo>
                  <a:pt x="2963" y="519"/>
                </a:lnTo>
                <a:lnTo>
                  <a:pt x="2967" y="519"/>
                </a:lnTo>
                <a:lnTo>
                  <a:pt x="2972" y="518"/>
                </a:lnTo>
                <a:lnTo>
                  <a:pt x="2975" y="516"/>
                </a:lnTo>
                <a:lnTo>
                  <a:pt x="2981" y="514"/>
                </a:lnTo>
                <a:lnTo>
                  <a:pt x="2986" y="512"/>
                </a:lnTo>
                <a:lnTo>
                  <a:pt x="2990" y="512"/>
                </a:lnTo>
                <a:lnTo>
                  <a:pt x="2993" y="511"/>
                </a:lnTo>
                <a:lnTo>
                  <a:pt x="2990" y="511"/>
                </a:lnTo>
                <a:lnTo>
                  <a:pt x="2984" y="509"/>
                </a:lnTo>
                <a:lnTo>
                  <a:pt x="2979" y="505"/>
                </a:lnTo>
                <a:lnTo>
                  <a:pt x="2972" y="502"/>
                </a:lnTo>
                <a:lnTo>
                  <a:pt x="2965" y="496"/>
                </a:lnTo>
                <a:lnTo>
                  <a:pt x="2960" y="491"/>
                </a:lnTo>
                <a:lnTo>
                  <a:pt x="2954" y="488"/>
                </a:lnTo>
                <a:lnTo>
                  <a:pt x="2951" y="484"/>
                </a:lnTo>
                <a:lnTo>
                  <a:pt x="2933" y="502"/>
                </a:lnTo>
                <a:lnTo>
                  <a:pt x="2933" y="507"/>
                </a:lnTo>
                <a:lnTo>
                  <a:pt x="2935" y="512"/>
                </a:lnTo>
                <a:lnTo>
                  <a:pt x="2937" y="518"/>
                </a:lnTo>
                <a:lnTo>
                  <a:pt x="2938" y="525"/>
                </a:lnTo>
                <a:lnTo>
                  <a:pt x="2940" y="532"/>
                </a:lnTo>
                <a:lnTo>
                  <a:pt x="2940" y="539"/>
                </a:lnTo>
                <a:lnTo>
                  <a:pt x="2942" y="544"/>
                </a:lnTo>
                <a:lnTo>
                  <a:pt x="2942" y="548"/>
                </a:lnTo>
                <a:lnTo>
                  <a:pt x="2960" y="548"/>
                </a:lnTo>
                <a:lnTo>
                  <a:pt x="2960" y="604"/>
                </a:lnTo>
                <a:lnTo>
                  <a:pt x="2956" y="604"/>
                </a:lnTo>
                <a:lnTo>
                  <a:pt x="2951" y="606"/>
                </a:lnTo>
                <a:lnTo>
                  <a:pt x="2947" y="606"/>
                </a:lnTo>
                <a:lnTo>
                  <a:pt x="2944" y="608"/>
                </a:lnTo>
                <a:lnTo>
                  <a:pt x="2940" y="610"/>
                </a:lnTo>
                <a:lnTo>
                  <a:pt x="2937" y="611"/>
                </a:lnTo>
                <a:lnTo>
                  <a:pt x="2935" y="613"/>
                </a:lnTo>
                <a:lnTo>
                  <a:pt x="2933" y="613"/>
                </a:lnTo>
                <a:lnTo>
                  <a:pt x="2933" y="631"/>
                </a:lnTo>
                <a:lnTo>
                  <a:pt x="2930" y="632"/>
                </a:lnTo>
                <a:lnTo>
                  <a:pt x="2926" y="632"/>
                </a:lnTo>
                <a:lnTo>
                  <a:pt x="2921" y="634"/>
                </a:lnTo>
                <a:lnTo>
                  <a:pt x="2915" y="638"/>
                </a:lnTo>
                <a:lnTo>
                  <a:pt x="2912" y="640"/>
                </a:lnTo>
                <a:lnTo>
                  <a:pt x="2907" y="643"/>
                </a:lnTo>
                <a:lnTo>
                  <a:pt x="2903" y="647"/>
                </a:lnTo>
                <a:lnTo>
                  <a:pt x="2900" y="650"/>
                </a:lnTo>
                <a:lnTo>
                  <a:pt x="2926" y="678"/>
                </a:lnTo>
                <a:lnTo>
                  <a:pt x="2926" y="650"/>
                </a:lnTo>
                <a:lnTo>
                  <a:pt x="2933" y="647"/>
                </a:lnTo>
                <a:lnTo>
                  <a:pt x="2942" y="643"/>
                </a:lnTo>
                <a:lnTo>
                  <a:pt x="2952" y="640"/>
                </a:lnTo>
                <a:lnTo>
                  <a:pt x="2965" y="638"/>
                </a:lnTo>
                <a:lnTo>
                  <a:pt x="2977" y="634"/>
                </a:lnTo>
                <a:lnTo>
                  <a:pt x="2990" y="632"/>
                </a:lnTo>
                <a:lnTo>
                  <a:pt x="3000" y="632"/>
                </a:lnTo>
                <a:lnTo>
                  <a:pt x="3011" y="631"/>
                </a:lnTo>
                <a:lnTo>
                  <a:pt x="3011" y="625"/>
                </a:lnTo>
                <a:lnTo>
                  <a:pt x="3009" y="618"/>
                </a:lnTo>
                <a:lnTo>
                  <a:pt x="3005" y="611"/>
                </a:lnTo>
                <a:lnTo>
                  <a:pt x="3002" y="604"/>
                </a:lnTo>
                <a:lnTo>
                  <a:pt x="2997" y="599"/>
                </a:lnTo>
                <a:lnTo>
                  <a:pt x="2993" y="594"/>
                </a:lnTo>
                <a:lnTo>
                  <a:pt x="2988" y="588"/>
                </a:lnTo>
                <a:lnTo>
                  <a:pt x="2984" y="585"/>
                </a:lnTo>
                <a:lnTo>
                  <a:pt x="3002" y="567"/>
                </a:lnTo>
                <a:lnTo>
                  <a:pt x="2960" y="521"/>
                </a:lnTo>
                <a:close/>
                <a:moveTo>
                  <a:pt x="1278" y="325"/>
                </a:moveTo>
                <a:lnTo>
                  <a:pt x="1275" y="327"/>
                </a:lnTo>
                <a:lnTo>
                  <a:pt x="1271" y="327"/>
                </a:lnTo>
                <a:lnTo>
                  <a:pt x="1266" y="329"/>
                </a:lnTo>
                <a:lnTo>
                  <a:pt x="1261" y="330"/>
                </a:lnTo>
                <a:lnTo>
                  <a:pt x="1257" y="332"/>
                </a:lnTo>
                <a:lnTo>
                  <a:pt x="1252" y="334"/>
                </a:lnTo>
                <a:lnTo>
                  <a:pt x="1248" y="334"/>
                </a:lnTo>
                <a:lnTo>
                  <a:pt x="1245" y="334"/>
                </a:lnTo>
                <a:lnTo>
                  <a:pt x="1245" y="341"/>
                </a:lnTo>
                <a:lnTo>
                  <a:pt x="1246" y="348"/>
                </a:lnTo>
                <a:lnTo>
                  <a:pt x="1250" y="355"/>
                </a:lnTo>
                <a:lnTo>
                  <a:pt x="1254" y="362"/>
                </a:lnTo>
                <a:lnTo>
                  <a:pt x="1259" y="367"/>
                </a:lnTo>
                <a:lnTo>
                  <a:pt x="1262" y="373"/>
                </a:lnTo>
                <a:lnTo>
                  <a:pt x="1266" y="376"/>
                </a:lnTo>
                <a:lnTo>
                  <a:pt x="1269" y="380"/>
                </a:lnTo>
                <a:lnTo>
                  <a:pt x="1245" y="410"/>
                </a:lnTo>
                <a:lnTo>
                  <a:pt x="1246" y="415"/>
                </a:lnTo>
                <a:lnTo>
                  <a:pt x="1248" y="419"/>
                </a:lnTo>
                <a:lnTo>
                  <a:pt x="1248" y="420"/>
                </a:lnTo>
                <a:lnTo>
                  <a:pt x="1248" y="422"/>
                </a:lnTo>
                <a:lnTo>
                  <a:pt x="1248" y="424"/>
                </a:lnTo>
                <a:lnTo>
                  <a:pt x="1248" y="427"/>
                </a:lnTo>
                <a:lnTo>
                  <a:pt x="1250" y="431"/>
                </a:lnTo>
                <a:lnTo>
                  <a:pt x="1254" y="436"/>
                </a:lnTo>
                <a:lnTo>
                  <a:pt x="1261" y="429"/>
                </a:lnTo>
                <a:lnTo>
                  <a:pt x="1268" y="424"/>
                </a:lnTo>
                <a:lnTo>
                  <a:pt x="1278" y="419"/>
                </a:lnTo>
                <a:lnTo>
                  <a:pt x="1289" y="415"/>
                </a:lnTo>
                <a:lnTo>
                  <a:pt x="1299" y="410"/>
                </a:lnTo>
                <a:lnTo>
                  <a:pt x="1310" y="406"/>
                </a:lnTo>
                <a:lnTo>
                  <a:pt x="1321" y="403"/>
                </a:lnTo>
                <a:lnTo>
                  <a:pt x="1331" y="399"/>
                </a:lnTo>
                <a:lnTo>
                  <a:pt x="1324" y="396"/>
                </a:lnTo>
                <a:lnTo>
                  <a:pt x="1317" y="392"/>
                </a:lnTo>
                <a:lnTo>
                  <a:pt x="1310" y="389"/>
                </a:lnTo>
                <a:lnTo>
                  <a:pt x="1305" y="385"/>
                </a:lnTo>
                <a:lnTo>
                  <a:pt x="1298" y="380"/>
                </a:lnTo>
                <a:lnTo>
                  <a:pt x="1291" y="374"/>
                </a:lnTo>
                <a:lnTo>
                  <a:pt x="1285" y="369"/>
                </a:lnTo>
                <a:lnTo>
                  <a:pt x="1278" y="362"/>
                </a:lnTo>
                <a:lnTo>
                  <a:pt x="1278" y="353"/>
                </a:lnTo>
                <a:lnTo>
                  <a:pt x="1280" y="346"/>
                </a:lnTo>
                <a:lnTo>
                  <a:pt x="1280" y="341"/>
                </a:lnTo>
                <a:lnTo>
                  <a:pt x="1282" y="337"/>
                </a:lnTo>
                <a:lnTo>
                  <a:pt x="1282" y="334"/>
                </a:lnTo>
                <a:lnTo>
                  <a:pt x="1282" y="330"/>
                </a:lnTo>
                <a:lnTo>
                  <a:pt x="1280" y="329"/>
                </a:lnTo>
                <a:lnTo>
                  <a:pt x="1278" y="325"/>
                </a:lnTo>
                <a:close/>
                <a:moveTo>
                  <a:pt x="1227" y="362"/>
                </a:moveTo>
                <a:lnTo>
                  <a:pt x="1225" y="366"/>
                </a:lnTo>
                <a:lnTo>
                  <a:pt x="1225" y="371"/>
                </a:lnTo>
                <a:lnTo>
                  <a:pt x="1223" y="376"/>
                </a:lnTo>
                <a:lnTo>
                  <a:pt x="1222" y="380"/>
                </a:lnTo>
                <a:lnTo>
                  <a:pt x="1222" y="385"/>
                </a:lnTo>
                <a:lnTo>
                  <a:pt x="1220" y="390"/>
                </a:lnTo>
                <a:lnTo>
                  <a:pt x="1218" y="396"/>
                </a:lnTo>
                <a:lnTo>
                  <a:pt x="1218" y="399"/>
                </a:lnTo>
                <a:lnTo>
                  <a:pt x="1213" y="399"/>
                </a:lnTo>
                <a:lnTo>
                  <a:pt x="1206" y="401"/>
                </a:lnTo>
                <a:lnTo>
                  <a:pt x="1202" y="403"/>
                </a:lnTo>
                <a:lnTo>
                  <a:pt x="1197" y="405"/>
                </a:lnTo>
                <a:lnTo>
                  <a:pt x="1193" y="408"/>
                </a:lnTo>
                <a:lnTo>
                  <a:pt x="1190" y="412"/>
                </a:lnTo>
                <a:lnTo>
                  <a:pt x="1186" y="415"/>
                </a:lnTo>
                <a:lnTo>
                  <a:pt x="1183" y="417"/>
                </a:lnTo>
                <a:lnTo>
                  <a:pt x="1183" y="412"/>
                </a:lnTo>
                <a:lnTo>
                  <a:pt x="1185" y="406"/>
                </a:lnTo>
                <a:lnTo>
                  <a:pt x="1185" y="403"/>
                </a:lnTo>
                <a:lnTo>
                  <a:pt x="1186" y="399"/>
                </a:lnTo>
                <a:lnTo>
                  <a:pt x="1186" y="396"/>
                </a:lnTo>
                <a:lnTo>
                  <a:pt x="1186" y="392"/>
                </a:lnTo>
                <a:lnTo>
                  <a:pt x="1186" y="387"/>
                </a:lnTo>
                <a:lnTo>
                  <a:pt x="1183" y="380"/>
                </a:lnTo>
                <a:lnTo>
                  <a:pt x="1186" y="380"/>
                </a:lnTo>
                <a:lnTo>
                  <a:pt x="1192" y="378"/>
                </a:lnTo>
                <a:lnTo>
                  <a:pt x="1197" y="374"/>
                </a:lnTo>
                <a:lnTo>
                  <a:pt x="1202" y="371"/>
                </a:lnTo>
                <a:lnTo>
                  <a:pt x="1208" y="369"/>
                </a:lnTo>
                <a:lnTo>
                  <a:pt x="1213" y="366"/>
                </a:lnTo>
                <a:lnTo>
                  <a:pt x="1220" y="364"/>
                </a:lnTo>
                <a:lnTo>
                  <a:pt x="1227" y="362"/>
                </a:lnTo>
                <a:close/>
                <a:moveTo>
                  <a:pt x="2567" y="986"/>
                </a:moveTo>
                <a:lnTo>
                  <a:pt x="2576" y="989"/>
                </a:lnTo>
                <a:lnTo>
                  <a:pt x="2582" y="993"/>
                </a:lnTo>
                <a:lnTo>
                  <a:pt x="2587" y="997"/>
                </a:lnTo>
                <a:lnTo>
                  <a:pt x="2592" y="1000"/>
                </a:lnTo>
                <a:lnTo>
                  <a:pt x="2596" y="1005"/>
                </a:lnTo>
                <a:lnTo>
                  <a:pt x="2599" y="1011"/>
                </a:lnTo>
                <a:lnTo>
                  <a:pt x="2605" y="1016"/>
                </a:lnTo>
                <a:lnTo>
                  <a:pt x="2610" y="1023"/>
                </a:lnTo>
                <a:lnTo>
                  <a:pt x="2620" y="1023"/>
                </a:lnTo>
                <a:lnTo>
                  <a:pt x="2629" y="1027"/>
                </a:lnTo>
                <a:lnTo>
                  <a:pt x="2636" y="1030"/>
                </a:lnTo>
                <a:lnTo>
                  <a:pt x="2643" y="1035"/>
                </a:lnTo>
                <a:lnTo>
                  <a:pt x="2658" y="1048"/>
                </a:lnTo>
                <a:lnTo>
                  <a:pt x="2668" y="1064"/>
                </a:lnTo>
                <a:lnTo>
                  <a:pt x="2679" y="1081"/>
                </a:lnTo>
                <a:lnTo>
                  <a:pt x="2688" y="1097"/>
                </a:lnTo>
                <a:lnTo>
                  <a:pt x="2696" y="1113"/>
                </a:lnTo>
                <a:lnTo>
                  <a:pt x="2705" y="1126"/>
                </a:lnTo>
                <a:lnTo>
                  <a:pt x="2702" y="1126"/>
                </a:lnTo>
                <a:lnTo>
                  <a:pt x="2698" y="1127"/>
                </a:lnTo>
                <a:lnTo>
                  <a:pt x="2693" y="1127"/>
                </a:lnTo>
                <a:lnTo>
                  <a:pt x="2689" y="1129"/>
                </a:lnTo>
                <a:lnTo>
                  <a:pt x="2684" y="1131"/>
                </a:lnTo>
                <a:lnTo>
                  <a:pt x="2679" y="1133"/>
                </a:lnTo>
                <a:lnTo>
                  <a:pt x="2675" y="1134"/>
                </a:lnTo>
                <a:lnTo>
                  <a:pt x="2670" y="1134"/>
                </a:lnTo>
                <a:lnTo>
                  <a:pt x="2658" y="1120"/>
                </a:lnTo>
                <a:lnTo>
                  <a:pt x="2643" y="1103"/>
                </a:lnTo>
                <a:lnTo>
                  <a:pt x="2629" y="1083"/>
                </a:lnTo>
                <a:lnTo>
                  <a:pt x="2615" y="1064"/>
                </a:lnTo>
                <a:lnTo>
                  <a:pt x="2603" y="1044"/>
                </a:lnTo>
                <a:lnTo>
                  <a:pt x="2589" y="1023"/>
                </a:lnTo>
                <a:lnTo>
                  <a:pt x="2578" y="1004"/>
                </a:lnTo>
                <a:lnTo>
                  <a:pt x="2567" y="986"/>
                </a:lnTo>
                <a:close/>
                <a:moveTo>
                  <a:pt x="2698" y="1143"/>
                </a:moveTo>
                <a:lnTo>
                  <a:pt x="2714" y="1140"/>
                </a:lnTo>
                <a:lnTo>
                  <a:pt x="2730" y="1138"/>
                </a:lnTo>
                <a:lnTo>
                  <a:pt x="2744" y="1138"/>
                </a:lnTo>
                <a:lnTo>
                  <a:pt x="2758" y="1141"/>
                </a:lnTo>
                <a:lnTo>
                  <a:pt x="2774" y="1145"/>
                </a:lnTo>
                <a:lnTo>
                  <a:pt x="2788" y="1148"/>
                </a:lnTo>
                <a:lnTo>
                  <a:pt x="2804" y="1152"/>
                </a:lnTo>
                <a:lnTo>
                  <a:pt x="2820" y="1152"/>
                </a:lnTo>
                <a:lnTo>
                  <a:pt x="2808" y="1156"/>
                </a:lnTo>
                <a:lnTo>
                  <a:pt x="2794" y="1156"/>
                </a:lnTo>
                <a:lnTo>
                  <a:pt x="2778" y="1156"/>
                </a:lnTo>
                <a:lnTo>
                  <a:pt x="2762" y="1156"/>
                </a:lnTo>
                <a:lnTo>
                  <a:pt x="2744" y="1152"/>
                </a:lnTo>
                <a:lnTo>
                  <a:pt x="2728" y="1150"/>
                </a:lnTo>
                <a:lnTo>
                  <a:pt x="2712" y="1147"/>
                </a:lnTo>
                <a:lnTo>
                  <a:pt x="2698" y="1143"/>
                </a:lnTo>
                <a:close/>
                <a:moveTo>
                  <a:pt x="2855" y="1097"/>
                </a:moveTo>
                <a:lnTo>
                  <a:pt x="2850" y="1097"/>
                </a:lnTo>
                <a:lnTo>
                  <a:pt x="2847" y="1099"/>
                </a:lnTo>
                <a:lnTo>
                  <a:pt x="2841" y="1101"/>
                </a:lnTo>
                <a:lnTo>
                  <a:pt x="2838" y="1103"/>
                </a:lnTo>
                <a:lnTo>
                  <a:pt x="2832" y="1103"/>
                </a:lnTo>
                <a:lnTo>
                  <a:pt x="2827" y="1104"/>
                </a:lnTo>
                <a:lnTo>
                  <a:pt x="2824" y="1106"/>
                </a:lnTo>
                <a:lnTo>
                  <a:pt x="2820" y="1106"/>
                </a:lnTo>
                <a:lnTo>
                  <a:pt x="2813" y="1103"/>
                </a:lnTo>
                <a:lnTo>
                  <a:pt x="2806" y="1099"/>
                </a:lnTo>
                <a:lnTo>
                  <a:pt x="2797" y="1097"/>
                </a:lnTo>
                <a:lnTo>
                  <a:pt x="2790" y="1095"/>
                </a:lnTo>
                <a:lnTo>
                  <a:pt x="2781" y="1094"/>
                </a:lnTo>
                <a:lnTo>
                  <a:pt x="2774" y="1094"/>
                </a:lnTo>
                <a:lnTo>
                  <a:pt x="2765" y="1095"/>
                </a:lnTo>
                <a:lnTo>
                  <a:pt x="2758" y="1097"/>
                </a:lnTo>
                <a:lnTo>
                  <a:pt x="2756" y="1092"/>
                </a:lnTo>
                <a:lnTo>
                  <a:pt x="2755" y="1087"/>
                </a:lnTo>
                <a:lnTo>
                  <a:pt x="2753" y="1083"/>
                </a:lnTo>
                <a:lnTo>
                  <a:pt x="2753" y="1080"/>
                </a:lnTo>
                <a:lnTo>
                  <a:pt x="2753" y="1076"/>
                </a:lnTo>
                <a:lnTo>
                  <a:pt x="2755" y="1073"/>
                </a:lnTo>
                <a:lnTo>
                  <a:pt x="2756" y="1067"/>
                </a:lnTo>
                <a:lnTo>
                  <a:pt x="2758" y="1060"/>
                </a:lnTo>
                <a:lnTo>
                  <a:pt x="2741" y="1042"/>
                </a:lnTo>
                <a:lnTo>
                  <a:pt x="2749" y="1039"/>
                </a:lnTo>
                <a:lnTo>
                  <a:pt x="2758" y="1034"/>
                </a:lnTo>
                <a:lnTo>
                  <a:pt x="2767" y="1030"/>
                </a:lnTo>
                <a:lnTo>
                  <a:pt x="2776" y="1025"/>
                </a:lnTo>
                <a:lnTo>
                  <a:pt x="2786" y="1021"/>
                </a:lnTo>
                <a:lnTo>
                  <a:pt x="2795" y="1018"/>
                </a:lnTo>
                <a:lnTo>
                  <a:pt x="2804" y="1014"/>
                </a:lnTo>
                <a:lnTo>
                  <a:pt x="2811" y="1014"/>
                </a:lnTo>
                <a:lnTo>
                  <a:pt x="2811" y="1011"/>
                </a:lnTo>
                <a:lnTo>
                  <a:pt x="2811" y="1007"/>
                </a:lnTo>
                <a:lnTo>
                  <a:pt x="2813" y="1004"/>
                </a:lnTo>
                <a:lnTo>
                  <a:pt x="2813" y="1002"/>
                </a:lnTo>
                <a:lnTo>
                  <a:pt x="2815" y="998"/>
                </a:lnTo>
                <a:lnTo>
                  <a:pt x="2818" y="997"/>
                </a:lnTo>
                <a:lnTo>
                  <a:pt x="2824" y="997"/>
                </a:lnTo>
                <a:lnTo>
                  <a:pt x="2829" y="995"/>
                </a:lnTo>
                <a:lnTo>
                  <a:pt x="2832" y="988"/>
                </a:lnTo>
                <a:lnTo>
                  <a:pt x="2839" y="979"/>
                </a:lnTo>
                <a:lnTo>
                  <a:pt x="2847" y="968"/>
                </a:lnTo>
                <a:lnTo>
                  <a:pt x="2854" y="958"/>
                </a:lnTo>
                <a:lnTo>
                  <a:pt x="2861" y="947"/>
                </a:lnTo>
                <a:lnTo>
                  <a:pt x="2866" y="938"/>
                </a:lnTo>
                <a:lnTo>
                  <a:pt x="2869" y="929"/>
                </a:lnTo>
                <a:lnTo>
                  <a:pt x="2871" y="921"/>
                </a:lnTo>
                <a:lnTo>
                  <a:pt x="2871" y="926"/>
                </a:lnTo>
                <a:lnTo>
                  <a:pt x="2869" y="933"/>
                </a:lnTo>
                <a:lnTo>
                  <a:pt x="2866" y="940"/>
                </a:lnTo>
                <a:lnTo>
                  <a:pt x="2862" y="949"/>
                </a:lnTo>
                <a:lnTo>
                  <a:pt x="2861" y="958"/>
                </a:lnTo>
                <a:lnTo>
                  <a:pt x="2857" y="965"/>
                </a:lnTo>
                <a:lnTo>
                  <a:pt x="2855" y="972"/>
                </a:lnTo>
                <a:lnTo>
                  <a:pt x="2855" y="977"/>
                </a:lnTo>
                <a:lnTo>
                  <a:pt x="2871" y="977"/>
                </a:lnTo>
                <a:lnTo>
                  <a:pt x="2873" y="981"/>
                </a:lnTo>
                <a:lnTo>
                  <a:pt x="2873" y="986"/>
                </a:lnTo>
                <a:lnTo>
                  <a:pt x="2869" y="993"/>
                </a:lnTo>
                <a:lnTo>
                  <a:pt x="2866" y="998"/>
                </a:lnTo>
                <a:lnTo>
                  <a:pt x="2862" y="1005"/>
                </a:lnTo>
                <a:lnTo>
                  <a:pt x="2859" y="1009"/>
                </a:lnTo>
                <a:lnTo>
                  <a:pt x="2855" y="1012"/>
                </a:lnTo>
                <a:lnTo>
                  <a:pt x="2855" y="1014"/>
                </a:lnTo>
                <a:lnTo>
                  <a:pt x="2880" y="1042"/>
                </a:lnTo>
                <a:lnTo>
                  <a:pt x="2855" y="1071"/>
                </a:lnTo>
                <a:lnTo>
                  <a:pt x="2855" y="1076"/>
                </a:lnTo>
                <a:lnTo>
                  <a:pt x="2855" y="1081"/>
                </a:lnTo>
                <a:lnTo>
                  <a:pt x="2857" y="1085"/>
                </a:lnTo>
                <a:lnTo>
                  <a:pt x="2857" y="1087"/>
                </a:lnTo>
                <a:lnTo>
                  <a:pt x="2859" y="1090"/>
                </a:lnTo>
                <a:lnTo>
                  <a:pt x="2857" y="1092"/>
                </a:lnTo>
                <a:lnTo>
                  <a:pt x="2857" y="1094"/>
                </a:lnTo>
                <a:lnTo>
                  <a:pt x="2855" y="1097"/>
                </a:lnTo>
                <a:close/>
                <a:moveTo>
                  <a:pt x="2864" y="781"/>
                </a:moveTo>
                <a:lnTo>
                  <a:pt x="2864" y="784"/>
                </a:lnTo>
                <a:lnTo>
                  <a:pt x="2864" y="790"/>
                </a:lnTo>
                <a:lnTo>
                  <a:pt x="2866" y="795"/>
                </a:lnTo>
                <a:lnTo>
                  <a:pt x="2868" y="800"/>
                </a:lnTo>
                <a:lnTo>
                  <a:pt x="2869" y="806"/>
                </a:lnTo>
                <a:lnTo>
                  <a:pt x="2871" y="809"/>
                </a:lnTo>
                <a:lnTo>
                  <a:pt x="2871" y="814"/>
                </a:lnTo>
                <a:lnTo>
                  <a:pt x="2873" y="818"/>
                </a:lnTo>
                <a:lnTo>
                  <a:pt x="2855" y="837"/>
                </a:lnTo>
                <a:lnTo>
                  <a:pt x="2855" y="855"/>
                </a:lnTo>
                <a:lnTo>
                  <a:pt x="2855" y="859"/>
                </a:lnTo>
                <a:lnTo>
                  <a:pt x="2859" y="864"/>
                </a:lnTo>
                <a:lnTo>
                  <a:pt x="2862" y="868"/>
                </a:lnTo>
                <a:lnTo>
                  <a:pt x="2868" y="873"/>
                </a:lnTo>
                <a:lnTo>
                  <a:pt x="2880" y="882"/>
                </a:lnTo>
                <a:lnTo>
                  <a:pt x="2894" y="890"/>
                </a:lnTo>
                <a:lnTo>
                  <a:pt x="2910" y="899"/>
                </a:lnTo>
                <a:lnTo>
                  <a:pt x="2924" y="905"/>
                </a:lnTo>
                <a:lnTo>
                  <a:pt x="2935" y="910"/>
                </a:lnTo>
                <a:lnTo>
                  <a:pt x="2942" y="912"/>
                </a:lnTo>
                <a:lnTo>
                  <a:pt x="2938" y="905"/>
                </a:lnTo>
                <a:lnTo>
                  <a:pt x="2931" y="890"/>
                </a:lnTo>
                <a:lnTo>
                  <a:pt x="2921" y="873"/>
                </a:lnTo>
                <a:lnTo>
                  <a:pt x="2908" y="853"/>
                </a:lnTo>
                <a:lnTo>
                  <a:pt x="2896" y="832"/>
                </a:lnTo>
                <a:lnTo>
                  <a:pt x="2882" y="813"/>
                </a:lnTo>
                <a:lnTo>
                  <a:pt x="2871" y="795"/>
                </a:lnTo>
                <a:lnTo>
                  <a:pt x="2864" y="781"/>
                </a:lnTo>
                <a:close/>
                <a:moveTo>
                  <a:pt x="2915" y="1060"/>
                </a:moveTo>
                <a:lnTo>
                  <a:pt x="2912" y="1062"/>
                </a:lnTo>
                <a:lnTo>
                  <a:pt x="2908" y="1065"/>
                </a:lnTo>
                <a:lnTo>
                  <a:pt x="2903" y="1069"/>
                </a:lnTo>
                <a:lnTo>
                  <a:pt x="2898" y="1074"/>
                </a:lnTo>
                <a:lnTo>
                  <a:pt x="2894" y="1080"/>
                </a:lnTo>
                <a:lnTo>
                  <a:pt x="2889" y="1083"/>
                </a:lnTo>
                <a:lnTo>
                  <a:pt x="2885" y="1087"/>
                </a:lnTo>
                <a:lnTo>
                  <a:pt x="2882" y="1088"/>
                </a:lnTo>
                <a:lnTo>
                  <a:pt x="2882" y="1095"/>
                </a:lnTo>
                <a:lnTo>
                  <a:pt x="2882" y="1104"/>
                </a:lnTo>
                <a:lnTo>
                  <a:pt x="2884" y="1115"/>
                </a:lnTo>
                <a:lnTo>
                  <a:pt x="2885" y="1124"/>
                </a:lnTo>
                <a:lnTo>
                  <a:pt x="2887" y="1134"/>
                </a:lnTo>
                <a:lnTo>
                  <a:pt x="2889" y="1141"/>
                </a:lnTo>
                <a:lnTo>
                  <a:pt x="2889" y="1148"/>
                </a:lnTo>
                <a:lnTo>
                  <a:pt x="2891" y="1154"/>
                </a:lnTo>
                <a:lnTo>
                  <a:pt x="2891" y="1150"/>
                </a:lnTo>
                <a:lnTo>
                  <a:pt x="2892" y="1145"/>
                </a:lnTo>
                <a:lnTo>
                  <a:pt x="2896" y="1140"/>
                </a:lnTo>
                <a:lnTo>
                  <a:pt x="2900" y="1136"/>
                </a:lnTo>
                <a:lnTo>
                  <a:pt x="2901" y="1131"/>
                </a:lnTo>
                <a:lnTo>
                  <a:pt x="2905" y="1127"/>
                </a:lnTo>
                <a:lnTo>
                  <a:pt x="2907" y="1126"/>
                </a:lnTo>
                <a:lnTo>
                  <a:pt x="2908" y="1126"/>
                </a:lnTo>
                <a:lnTo>
                  <a:pt x="2910" y="1126"/>
                </a:lnTo>
                <a:lnTo>
                  <a:pt x="2914" y="1126"/>
                </a:lnTo>
                <a:lnTo>
                  <a:pt x="2917" y="1124"/>
                </a:lnTo>
                <a:lnTo>
                  <a:pt x="2921" y="1124"/>
                </a:lnTo>
                <a:lnTo>
                  <a:pt x="2922" y="1122"/>
                </a:lnTo>
                <a:lnTo>
                  <a:pt x="2926" y="1120"/>
                </a:lnTo>
                <a:lnTo>
                  <a:pt x="2930" y="1118"/>
                </a:lnTo>
                <a:lnTo>
                  <a:pt x="2933" y="1115"/>
                </a:lnTo>
                <a:lnTo>
                  <a:pt x="2915" y="1097"/>
                </a:lnTo>
                <a:lnTo>
                  <a:pt x="2915" y="1090"/>
                </a:lnTo>
                <a:lnTo>
                  <a:pt x="2917" y="1083"/>
                </a:lnTo>
                <a:lnTo>
                  <a:pt x="2921" y="1078"/>
                </a:lnTo>
                <a:lnTo>
                  <a:pt x="2922" y="1073"/>
                </a:lnTo>
                <a:lnTo>
                  <a:pt x="2922" y="1067"/>
                </a:lnTo>
                <a:lnTo>
                  <a:pt x="2922" y="1064"/>
                </a:lnTo>
                <a:lnTo>
                  <a:pt x="2921" y="1062"/>
                </a:lnTo>
                <a:lnTo>
                  <a:pt x="2915" y="1060"/>
                </a:lnTo>
                <a:close/>
                <a:moveTo>
                  <a:pt x="3081" y="1097"/>
                </a:moveTo>
                <a:lnTo>
                  <a:pt x="3071" y="1101"/>
                </a:lnTo>
                <a:lnTo>
                  <a:pt x="3066" y="1101"/>
                </a:lnTo>
                <a:lnTo>
                  <a:pt x="3062" y="1101"/>
                </a:lnTo>
                <a:lnTo>
                  <a:pt x="3062" y="1099"/>
                </a:lnTo>
                <a:lnTo>
                  <a:pt x="3064" y="1097"/>
                </a:lnTo>
                <a:lnTo>
                  <a:pt x="3066" y="1095"/>
                </a:lnTo>
                <a:lnTo>
                  <a:pt x="3069" y="1092"/>
                </a:lnTo>
                <a:lnTo>
                  <a:pt x="3073" y="1088"/>
                </a:lnTo>
                <a:lnTo>
                  <a:pt x="3069" y="1085"/>
                </a:lnTo>
                <a:lnTo>
                  <a:pt x="3067" y="1081"/>
                </a:lnTo>
                <a:lnTo>
                  <a:pt x="3064" y="1078"/>
                </a:lnTo>
                <a:lnTo>
                  <a:pt x="3058" y="1076"/>
                </a:lnTo>
                <a:lnTo>
                  <a:pt x="3055" y="1074"/>
                </a:lnTo>
                <a:lnTo>
                  <a:pt x="3050" y="1073"/>
                </a:lnTo>
                <a:lnTo>
                  <a:pt x="3044" y="1071"/>
                </a:lnTo>
                <a:lnTo>
                  <a:pt x="3039" y="1071"/>
                </a:lnTo>
                <a:lnTo>
                  <a:pt x="3057" y="1051"/>
                </a:lnTo>
                <a:lnTo>
                  <a:pt x="3060" y="1051"/>
                </a:lnTo>
                <a:lnTo>
                  <a:pt x="3062" y="1053"/>
                </a:lnTo>
                <a:lnTo>
                  <a:pt x="3066" y="1055"/>
                </a:lnTo>
                <a:lnTo>
                  <a:pt x="3069" y="1057"/>
                </a:lnTo>
                <a:lnTo>
                  <a:pt x="3073" y="1058"/>
                </a:lnTo>
                <a:lnTo>
                  <a:pt x="3076" y="1058"/>
                </a:lnTo>
                <a:lnTo>
                  <a:pt x="3078" y="1060"/>
                </a:lnTo>
                <a:lnTo>
                  <a:pt x="3081" y="1060"/>
                </a:lnTo>
                <a:lnTo>
                  <a:pt x="3081" y="1064"/>
                </a:lnTo>
                <a:lnTo>
                  <a:pt x="3083" y="1067"/>
                </a:lnTo>
                <a:lnTo>
                  <a:pt x="3085" y="1071"/>
                </a:lnTo>
                <a:lnTo>
                  <a:pt x="3085" y="1074"/>
                </a:lnTo>
                <a:lnTo>
                  <a:pt x="3087" y="1078"/>
                </a:lnTo>
                <a:lnTo>
                  <a:pt x="3088" y="1081"/>
                </a:lnTo>
                <a:lnTo>
                  <a:pt x="3090" y="1085"/>
                </a:lnTo>
                <a:lnTo>
                  <a:pt x="3090" y="1088"/>
                </a:lnTo>
                <a:lnTo>
                  <a:pt x="3096" y="1088"/>
                </a:lnTo>
                <a:lnTo>
                  <a:pt x="3101" y="1087"/>
                </a:lnTo>
                <a:lnTo>
                  <a:pt x="3106" y="1085"/>
                </a:lnTo>
                <a:lnTo>
                  <a:pt x="3111" y="1083"/>
                </a:lnTo>
                <a:lnTo>
                  <a:pt x="3115" y="1080"/>
                </a:lnTo>
                <a:lnTo>
                  <a:pt x="3119" y="1076"/>
                </a:lnTo>
                <a:lnTo>
                  <a:pt x="3122" y="1074"/>
                </a:lnTo>
                <a:lnTo>
                  <a:pt x="3126" y="1071"/>
                </a:lnTo>
                <a:lnTo>
                  <a:pt x="3136" y="1071"/>
                </a:lnTo>
                <a:lnTo>
                  <a:pt x="3150" y="1074"/>
                </a:lnTo>
                <a:lnTo>
                  <a:pt x="3166" y="1078"/>
                </a:lnTo>
                <a:lnTo>
                  <a:pt x="3182" y="1083"/>
                </a:lnTo>
                <a:lnTo>
                  <a:pt x="3198" y="1092"/>
                </a:lnTo>
                <a:lnTo>
                  <a:pt x="3209" y="1101"/>
                </a:lnTo>
                <a:lnTo>
                  <a:pt x="3214" y="1106"/>
                </a:lnTo>
                <a:lnTo>
                  <a:pt x="3217" y="1111"/>
                </a:lnTo>
                <a:lnTo>
                  <a:pt x="3219" y="1118"/>
                </a:lnTo>
                <a:lnTo>
                  <a:pt x="3221" y="1126"/>
                </a:lnTo>
                <a:lnTo>
                  <a:pt x="3233" y="1129"/>
                </a:lnTo>
                <a:lnTo>
                  <a:pt x="3246" y="1134"/>
                </a:lnTo>
                <a:lnTo>
                  <a:pt x="3258" y="1143"/>
                </a:lnTo>
                <a:lnTo>
                  <a:pt x="3269" y="1152"/>
                </a:lnTo>
                <a:lnTo>
                  <a:pt x="3277" y="1164"/>
                </a:lnTo>
                <a:lnTo>
                  <a:pt x="3285" y="1177"/>
                </a:lnTo>
                <a:lnTo>
                  <a:pt x="3288" y="1191"/>
                </a:lnTo>
                <a:lnTo>
                  <a:pt x="3290" y="1209"/>
                </a:lnTo>
                <a:lnTo>
                  <a:pt x="3281" y="1203"/>
                </a:lnTo>
                <a:lnTo>
                  <a:pt x="3270" y="1198"/>
                </a:lnTo>
                <a:lnTo>
                  <a:pt x="3262" y="1191"/>
                </a:lnTo>
                <a:lnTo>
                  <a:pt x="3253" y="1184"/>
                </a:lnTo>
                <a:lnTo>
                  <a:pt x="3244" y="1177"/>
                </a:lnTo>
                <a:lnTo>
                  <a:pt x="3235" y="1168"/>
                </a:lnTo>
                <a:lnTo>
                  <a:pt x="3228" y="1159"/>
                </a:lnTo>
                <a:lnTo>
                  <a:pt x="3221" y="1152"/>
                </a:lnTo>
                <a:lnTo>
                  <a:pt x="3217" y="1154"/>
                </a:lnTo>
                <a:lnTo>
                  <a:pt x="3212" y="1156"/>
                </a:lnTo>
                <a:lnTo>
                  <a:pt x="3209" y="1159"/>
                </a:lnTo>
                <a:lnTo>
                  <a:pt x="3205" y="1163"/>
                </a:lnTo>
                <a:lnTo>
                  <a:pt x="3202" y="1166"/>
                </a:lnTo>
                <a:lnTo>
                  <a:pt x="3198" y="1168"/>
                </a:lnTo>
                <a:lnTo>
                  <a:pt x="3196" y="1170"/>
                </a:lnTo>
                <a:lnTo>
                  <a:pt x="3194" y="1171"/>
                </a:lnTo>
                <a:lnTo>
                  <a:pt x="3189" y="1171"/>
                </a:lnTo>
                <a:lnTo>
                  <a:pt x="3184" y="1170"/>
                </a:lnTo>
                <a:lnTo>
                  <a:pt x="3179" y="1168"/>
                </a:lnTo>
                <a:lnTo>
                  <a:pt x="3173" y="1166"/>
                </a:lnTo>
                <a:lnTo>
                  <a:pt x="3168" y="1164"/>
                </a:lnTo>
                <a:lnTo>
                  <a:pt x="3163" y="1163"/>
                </a:lnTo>
                <a:lnTo>
                  <a:pt x="3157" y="1163"/>
                </a:lnTo>
                <a:lnTo>
                  <a:pt x="3150" y="1163"/>
                </a:lnTo>
                <a:lnTo>
                  <a:pt x="3150" y="1159"/>
                </a:lnTo>
                <a:lnTo>
                  <a:pt x="3149" y="1156"/>
                </a:lnTo>
                <a:lnTo>
                  <a:pt x="3147" y="1152"/>
                </a:lnTo>
                <a:lnTo>
                  <a:pt x="3145" y="1148"/>
                </a:lnTo>
                <a:lnTo>
                  <a:pt x="3143" y="1147"/>
                </a:lnTo>
                <a:lnTo>
                  <a:pt x="3140" y="1145"/>
                </a:lnTo>
                <a:lnTo>
                  <a:pt x="3136" y="1145"/>
                </a:lnTo>
                <a:lnTo>
                  <a:pt x="3134" y="1143"/>
                </a:lnTo>
                <a:lnTo>
                  <a:pt x="3134" y="1140"/>
                </a:lnTo>
                <a:lnTo>
                  <a:pt x="3134" y="1136"/>
                </a:lnTo>
                <a:lnTo>
                  <a:pt x="3133" y="1133"/>
                </a:lnTo>
                <a:lnTo>
                  <a:pt x="3133" y="1129"/>
                </a:lnTo>
                <a:lnTo>
                  <a:pt x="3133" y="1126"/>
                </a:lnTo>
                <a:lnTo>
                  <a:pt x="3131" y="1122"/>
                </a:lnTo>
                <a:lnTo>
                  <a:pt x="3127" y="1118"/>
                </a:lnTo>
                <a:lnTo>
                  <a:pt x="3126" y="1115"/>
                </a:lnTo>
                <a:lnTo>
                  <a:pt x="3090" y="1115"/>
                </a:lnTo>
                <a:lnTo>
                  <a:pt x="3090" y="1106"/>
                </a:lnTo>
                <a:lnTo>
                  <a:pt x="3088" y="1101"/>
                </a:lnTo>
                <a:lnTo>
                  <a:pt x="3087" y="1097"/>
                </a:lnTo>
                <a:lnTo>
                  <a:pt x="3085" y="1095"/>
                </a:lnTo>
                <a:lnTo>
                  <a:pt x="3083" y="1097"/>
                </a:lnTo>
                <a:lnTo>
                  <a:pt x="3081" y="1097"/>
                </a:lnTo>
                <a:close/>
                <a:moveTo>
                  <a:pt x="3186" y="1191"/>
                </a:moveTo>
                <a:lnTo>
                  <a:pt x="3182" y="1200"/>
                </a:lnTo>
                <a:lnTo>
                  <a:pt x="3179" y="1207"/>
                </a:lnTo>
                <a:lnTo>
                  <a:pt x="3175" y="1212"/>
                </a:lnTo>
                <a:lnTo>
                  <a:pt x="3170" y="1217"/>
                </a:lnTo>
                <a:lnTo>
                  <a:pt x="3168" y="1221"/>
                </a:lnTo>
                <a:lnTo>
                  <a:pt x="3166" y="1224"/>
                </a:lnTo>
                <a:lnTo>
                  <a:pt x="3166" y="1230"/>
                </a:lnTo>
                <a:lnTo>
                  <a:pt x="3168" y="1237"/>
                </a:lnTo>
                <a:lnTo>
                  <a:pt x="3164" y="1240"/>
                </a:lnTo>
                <a:lnTo>
                  <a:pt x="3161" y="1244"/>
                </a:lnTo>
                <a:lnTo>
                  <a:pt x="3156" y="1249"/>
                </a:lnTo>
                <a:lnTo>
                  <a:pt x="3152" y="1256"/>
                </a:lnTo>
                <a:lnTo>
                  <a:pt x="3149" y="1262"/>
                </a:lnTo>
                <a:lnTo>
                  <a:pt x="3145" y="1269"/>
                </a:lnTo>
                <a:lnTo>
                  <a:pt x="3143" y="1276"/>
                </a:lnTo>
                <a:lnTo>
                  <a:pt x="3141" y="1283"/>
                </a:lnTo>
                <a:lnTo>
                  <a:pt x="3108" y="1283"/>
                </a:lnTo>
                <a:lnTo>
                  <a:pt x="3103" y="1279"/>
                </a:lnTo>
                <a:lnTo>
                  <a:pt x="3097" y="1274"/>
                </a:lnTo>
                <a:lnTo>
                  <a:pt x="3092" y="1269"/>
                </a:lnTo>
                <a:lnTo>
                  <a:pt x="3085" y="1263"/>
                </a:lnTo>
                <a:lnTo>
                  <a:pt x="3080" y="1258"/>
                </a:lnTo>
                <a:lnTo>
                  <a:pt x="3073" y="1255"/>
                </a:lnTo>
                <a:lnTo>
                  <a:pt x="3067" y="1249"/>
                </a:lnTo>
                <a:lnTo>
                  <a:pt x="3064" y="1246"/>
                </a:lnTo>
                <a:lnTo>
                  <a:pt x="3081" y="1246"/>
                </a:lnTo>
                <a:lnTo>
                  <a:pt x="3080" y="1239"/>
                </a:lnTo>
                <a:lnTo>
                  <a:pt x="3080" y="1233"/>
                </a:lnTo>
                <a:lnTo>
                  <a:pt x="3081" y="1228"/>
                </a:lnTo>
                <a:lnTo>
                  <a:pt x="3083" y="1223"/>
                </a:lnTo>
                <a:lnTo>
                  <a:pt x="3087" y="1219"/>
                </a:lnTo>
                <a:lnTo>
                  <a:pt x="3090" y="1216"/>
                </a:lnTo>
                <a:lnTo>
                  <a:pt x="3096" y="1212"/>
                </a:lnTo>
                <a:lnTo>
                  <a:pt x="3099" y="1209"/>
                </a:lnTo>
                <a:lnTo>
                  <a:pt x="3094" y="1207"/>
                </a:lnTo>
                <a:lnTo>
                  <a:pt x="3090" y="1205"/>
                </a:lnTo>
                <a:lnTo>
                  <a:pt x="3083" y="1202"/>
                </a:lnTo>
                <a:lnTo>
                  <a:pt x="3076" y="1198"/>
                </a:lnTo>
                <a:lnTo>
                  <a:pt x="3071" y="1194"/>
                </a:lnTo>
                <a:lnTo>
                  <a:pt x="3064" y="1189"/>
                </a:lnTo>
                <a:lnTo>
                  <a:pt x="3058" y="1184"/>
                </a:lnTo>
                <a:lnTo>
                  <a:pt x="3055" y="1180"/>
                </a:lnTo>
                <a:lnTo>
                  <a:pt x="3050" y="1186"/>
                </a:lnTo>
                <a:lnTo>
                  <a:pt x="3043" y="1194"/>
                </a:lnTo>
                <a:lnTo>
                  <a:pt x="3037" y="1205"/>
                </a:lnTo>
                <a:lnTo>
                  <a:pt x="3032" y="1216"/>
                </a:lnTo>
                <a:lnTo>
                  <a:pt x="3027" y="1228"/>
                </a:lnTo>
                <a:lnTo>
                  <a:pt x="3020" y="1237"/>
                </a:lnTo>
                <a:lnTo>
                  <a:pt x="3016" y="1240"/>
                </a:lnTo>
                <a:lnTo>
                  <a:pt x="3013" y="1242"/>
                </a:lnTo>
                <a:lnTo>
                  <a:pt x="3007" y="1244"/>
                </a:lnTo>
                <a:lnTo>
                  <a:pt x="3004" y="1246"/>
                </a:lnTo>
                <a:lnTo>
                  <a:pt x="2986" y="1246"/>
                </a:lnTo>
                <a:lnTo>
                  <a:pt x="2968" y="1228"/>
                </a:lnTo>
                <a:lnTo>
                  <a:pt x="2951" y="1228"/>
                </a:lnTo>
                <a:lnTo>
                  <a:pt x="2947" y="1230"/>
                </a:lnTo>
                <a:lnTo>
                  <a:pt x="2942" y="1235"/>
                </a:lnTo>
                <a:lnTo>
                  <a:pt x="2935" y="1242"/>
                </a:lnTo>
                <a:lnTo>
                  <a:pt x="2930" y="1251"/>
                </a:lnTo>
                <a:lnTo>
                  <a:pt x="2922" y="1258"/>
                </a:lnTo>
                <a:lnTo>
                  <a:pt x="2917" y="1267"/>
                </a:lnTo>
                <a:lnTo>
                  <a:pt x="2912" y="1272"/>
                </a:lnTo>
                <a:lnTo>
                  <a:pt x="2908" y="1274"/>
                </a:lnTo>
                <a:lnTo>
                  <a:pt x="2900" y="1263"/>
                </a:lnTo>
                <a:lnTo>
                  <a:pt x="2894" y="1265"/>
                </a:lnTo>
                <a:lnTo>
                  <a:pt x="2889" y="1270"/>
                </a:lnTo>
                <a:lnTo>
                  <a:pt x="2884" y="1276"/>
                </a:lnTo>
                <a:lnTo>
                  <a:pt x="2878" y="1283"/>
                </a:lnTo>
                <a:lnTo>
                  <a:pt x="2873" y="1290"/>
                </a:lnTo>
                <a:lnTo>
                  <a:pt x="2868" y="1295"/>
                </a:lnTo>
                <a:lnTo>
                  <a:pt x="2864" y="1299"/>
                </a:lnTo>
                <a:lnTo>
                  <a:pt x="2864" y="1300"/>
                </a:lnTo>
                <a:lnTo>
                  <a:pt x="2861" y="1300"/>
                </a:lnTo>
                <a:lnTo>
                  <a:pt x="2857" y="1300"/>
                </a:lnTo>
                <a:lnTo>
                  <a:pt x="2854" y="1299"/>
                </a:lnTo>
                <a:lnTo>
                  <a:pt x="2850" y="1297"/>
                </a:lnTo>
                <a:lnTo>
                  <a:pt x="2847" y="1295"/>
                </a:lnTo>
                <a:lnTo>
                  <a:pt x="2845" y="1293"/>
                </a:lnTo>
                <a:lnTo>
                  <a:pt x="2841" y="1293"/>
                </a:lnTo>
                <a:lnTo>
                  <a:pt x="2838" y="1292"/>
                </a:lnTo>
                <a:lnTo>
                  <a:pt x="2785" y="1339"/>
                </a:lnTo>
                <a:lnTo>
                  <a:pt x="2781" y="1338"/>
                </a:lnTo>
                <a:lnTo>
                  <a:pt x="2778" y="1338"/>
                </a:lnTo>
                <a:lnTo>
                  <a:pt x="2772" y="1336"/>
                </a:lnTo>
                <a:lnTo>
                  <a:pt x="2767" y="1334"/>
                </a:lnTo>
                <a:lnTo>
                  <a:pt x="2764" y="1332"/>
                </a:lnTo>
                <a:lnTo>
                  <a:pt x="2758" y="1331"/>
                </a:lnTo>
                <a:lnTo>
                  <a:pt x="2755" y="1331"/>
                </a:lnTo>
                <a:lnTo>
                  <a:pt x="2749" y="1329"/>
                </a:lnTo>
                <a:lnTo>
                  <a:pt x="2748" y="1332"/>
                </a:lnTo>
                <a:lnTo>
                  <a:pt x="2744" y="1334"/>
                </a:lnTo>
                <a:lnTo>
                  <a:pt x="2741" y="1336"/>
                </a:lnTo>
                <a:lnTo>
                  <a:pt x="2737" y="1338"/>
                </a:lnTo>
                <a:lnTo>
                  <a:pt x="2734" y="1338"/>
                </a:lnTo>
                <a:lnTo>
                  <a:pt x="2730" y="1339"/>
                </a:lnTo>
                <a:lnTo>
                  <a:pt x="2728" y="1339"/>
                </a:lnTo>
                <a:lnTo>
                  <a:pt x="2725" y="1339"/>
                </a:lnTo>
                <a:lnTo>
                  <a:pt x="2725" y="1346"/>
                </a:lnTo>
                <a:lnTo>
                  <a:pt x="2726" y="1353"/>
                </a:lnTo>
                <a:lnTo>
                  <a:pt x="2726" y="1359"/>
                </a:lnTo>
                <a:lnTo>
                  <a:pt x="2728" y="1366"/>
                </a:lnTo>
                <a:lnTo>
                  <a:pt x="2730" y="1371"/>
                </a:lnTo>
                <a:lnTo>
                  <a:pt x="2732" y="1376"/>
                </a:lnTo>
                <a:lnTo>
                  <a:pt x="2732" y="1382"/>
                </a:lnTo>
                <a:lnTo>
                  <a:pt x="2732" y="1385"/>
                </a:lnTo>
                <a:lnTo>
                  <a:pt x="2716" y="1405"/>
                </a:lnTo>
                <a:lnTo>
                  <a:pt x="2716" y="1410"/>
                </a:lnTo>
                <a:lnTo>
                  <a:pt x="2718" y="1417"/>
                </a:lnTo>
                <a:lnTo>
                  <a:pt x="2718" y="1424"/>
                </a:lnTo>
                <a:lnTo>
                  <a:pt x="2719" y="1431"/>
                </a:lnTo>
                <a:lnTo>
                  <a:pt x="2721" y="1437"/>
                </a:lnTo>
                <a:lnTo>
                  <a:pt x="2723" y="1442"/>
                </a:lnTo>
                <a:lnTo>
                  <a:pt x="2725" y="1447"/>
                </a:lnTo>
                <a:lnTo>
                  <a:pt x="2725" y="1451"/>
                </a:lnTo>
                <a:lnTo>
                  <a:pt x="2721" y="1458"/>
                </a:lnTo>
                <a:lnTo>
                  <a:pt x="2718" y="1467"/>
                </a:lnTo>
                <a:lnTo>
                  <a:pt x="2716" y="1474"/>
                </a:lnTo>
                <a:lnTo>
                  <a:pt x="2712" y="1482"/>
                </a:lnTo>
                <a:lnTo>
                  <a:pt x="2711" y="1491"/>
                </a:lnTo>
                <a:lnTo>
                  <a:pt x="2709" y="1500"/>
                </a:lnTo>
                <a:lnTo>
                  <a:pt x="2707" y="1509"/>
                </a:lnTo>
                <a:lnTo>
                  <a:pt x="2707" y="1516"/>
                </a:lnTo>
                <a:lnTo>
                  <a:pt x="2728" y="1514"/>
                </a:lnTo>
                <a:lnTo>
                  <a:pt x="2755" y="1513"/>
                </a:lnTo>
                <a:lnTo>
                  <a:pt x="2781" y="1507"/>
                </a:lnTo>
                <a:lnTo>
                  <a:pt x="2809" y="1502"/>
                </a:lnTo>
                <a:lnTo>
                  <a:pt x="2836" y="1493"/>
                </a:lnTo>
                <a:lnTo>
                  <a:pt x="2861" y="1484"/>
                </a:lnTo>
                <a:lnTo>
                  <a:pt x="2873" y="1479"/>
                </a:lnTo>
                <a:lnTo>
                  <a:pt x="2882" y="1472"/>
                </a:lnTo>
                <a:lnTo>
                  <a:pt x="2891" y="1467"/>
                </a:lnTo>
                <a:lnTo>
                  <a:pt x="2900" y="1460"/>
                </a:lnTo>
                <a:lnTo>
                  <a:pt x="2933" y="1460"/>
                </a:lnTo>
                <a:lnTo>
                  <a:pt x="2951" y="1477"/>
                </a:lnTo>
                <a:lnTo>
                  <a:pt x="2947" y="1481"/>
                </a:lnTo>
                <a:lnTo>
                  <a:pt x="2944" y="1484"/>
                </a:lnTo>
                <a:lnTo>
                  <a:pt x="2942" y="1490"/>
                </a:lnTo>
                <a:lnTo>
                  <a:pt x="2938" y="1493"/>
                </a:lnTo>
                <a:lnTo>
                  <a:pt x="2937" y="1498"/>
                </a:lnTo>
                <a:lnTo>
                  <a:pt x="2935" y="1504"/>
                </a:lnTo>
                <a:lnTo>
                  <a:pt x="2933" y="1509"/>
                </a:lnTo>
                <a:lnTo>
                  <a:pt x="2933" y="1516"/>
                </a:lnTo>
                <a:lnTo>
                  <a:pt x="2942" y="1511"/>
                </a:lnTo>
                <a:lnTo>
                  <a:pt x="2952" y="1504"/>
                </a:lnTo>
                <a:lnTo>
                  <a:pt x="2967" y="1497"/>
                </a:lnTo>
                <a:lnTo>
                  <a:pt x="2981" y="1490"/>
                </a:lnTo>
                <a:lnTo>
                  <a:pt x="2997" y="1484"/>
                </a:lnTo>
                <a:lnTo>
                  <a:pt x="3009" y="1479"/>
                </a:lnTo>
                <a:lnTo>
                  <a:pt x="3021" y="1477"/>
                </a:lnTo>
                <a:lnTo>
                  <a:pt x="3028" y="1477"/>
                </a:lnTo>
                <a:lnTo>
                  <a:pt x="3023" y="1482"/>
                </a:lnTo>
                <a:lnTo>
                  <a:pt x="3016" y="1488"/>
                </a:lnTo>
                <a:lnTo>
                  <a:pt x="3007" y="1493"/>
                </a:lnTo>
                <a:lnTo>
                  <a:pt x="3000" y="1500"/>
                </a:lnTo>
                <a:lnTo>
                  <a:pt x="2993" y="1505"/>
                </a:lnTo>
                <a:lnTo>
                  <a:pt x="2991" y="1511"/>
                </a:lnTo>
                <a:lnTo>
                  <a:pt x="2991" y="1513"/>
                </a:lnTo>
                <a:lnTo>
                  <a:pt x="2993" y="1514"/>
                </a:lnTo>
                <a:lnTo>
                  <a:pt x="2998" y="1516"/>
                </a:lnTo>
                <a:lnTo>
                  <a:pt x="3004" y="1516"/>
                </a:lnTo>
                <a:lnTo>
                  <a:pt x="2997" y="1516"/>
                </a:lnTo>
                <a:lnTo>
                  <a:pt x="2993" y="1520"/>
                </a:lnTo>
                <a:lnTo>
                  <a:pt x="2990" y="1525"/>
                </a:lnTo>
                <a:lnTo>
                  <a:pt x="2990" y="1532"/>
                </a:lnTo>
                <a:lnTo>
                  <a:pt x="2988" y="1539"/>
                </a:lnTo>
                <a:lnTo>
                  <a:pt x="2990" y="1546"/>
                </a:lnTo>
                <a:lnTo>
                  <a:pt x="2991" y="1555"/>
                </a:lnTo>
                <a:lnTo>
                  <a:pt x="2995" y="1562"/>
                </a:lnTo>
                <a:lnTo>
                  <a:pt x="3055" y="1534"/>
                </a:lnTo>
                <a:lnTo>
                  <a:pt x="3081" y="1562"/>
                </a:lnTo>
                <a:lnTo>
                  <a:pt x="3254" y="1385"/>
                </a:lnTo>
                <a:lnTo>
                  <a:pt x="3254" y="1375"/>
                </a:lnTo>
                <a:lnTo>
                  <a:pt x="3253" y="1366"/>
                </a:lnTo>
                <a:lnTo>
                  <a:pt x="3251" y="1359"/>
                </a:lnTo>
                <a:lnTo>
                  <a:pt x="3247" y="1352"/>
                </a:lnTo>
                <a:lnTo>
                  <a:pt x="3244" y="1346"/>
                </a:lnTo>
                <a:lnTo>
                  <a:pt x="3240" y="1343"/>
                </a:lnTo>
                <a:lnTo>
                  <a:pt x="3235" y="1339"/>
                </a:lnTo>
                <a:lnTo>
                  <a:pt x="3228" y="1339"/>
                </a:lnTo>
                <a:lnTo>
                  <a:pt x="3228" y="1300"/>
                </a:lnTo>
                <a:lnTo>
                  <a:pt x="3226" y="1300"/>
                </a:lnTo>
                <a:lnTo>
                  <a:pt x="3223" y="1300"/>
                </a:lnTo>
                <a:lnTo>
                  <a:pt x="3219" y="1299"/>
                </a:lnTo>
                <a:lnTo>
                  <a:pt x="3216" y="1297"/>
                </a:lnTo>
                <a:lnTo>
                  <a:pt x="3212" y="1295"/>
                </a:lnTo>
                <a:lnTo>
                  <a:pt x="3209" y="1293"/>
                </a:lnTo>
                <a:lnTo>
                  <a:pt x="3205" y="1293"/>
                </a:lnTo>
                <a:lnTo>
                  <a:pt x="3202" y="1292"/>
                </a:lnTo>
                <a:lnTo>
                  <a:pt x="3203" y="1288"/>
                </a:lnTo>
                <a:lnTo>
                  <a:pt x="3203" y="1285"/>
                </a:lnTo>
                <a:lnTo>
                  <a:pt x="3205" y="1281"/>
                </a:lnTo>
                <a:lnTo>
                  <a:pt x="3207" y="1278"/>
                </a:lnTo>
                <a:lnTo>
                  <a:pt x="3209" y="1274"/>
                </a:lnTo>
                <a:lnTo>
                  <a:pt x="3210" y="1270"/>
                </a:lnTo>
                <a:lnTo>
                  <a:pt x="3210" y="1267"/>
                </a:lnTo>
                <a:lnTo>
                  <a:pt x="3210" y="1263"/>
                </a:lnTo>
                <a:lnTo>
                  <a:pt x="3210" y="1246"/>
                </a:lnTo>
                <a:lnTo>
                  <a:pt x="3209" y="1246"/>
                </a:lnTo>
                <a:lnTo>
                  <a:pt x="3205" y="1244"/>
                </a:lnTo>
                <a:lnTo>
                  <a:pt x="3202" y="1242"/>
                </a:lnTo>
                <a:lnTo>
                  <a:pt x="3198" y="1240"/>
                </a:lnTo>
                <a:lnTo>
                  <a:pt x="3194" y="1239"/>
                </a:lnTo>
                <a:lnTo>
                  <a:pt x="3193" y="1239"/>
                </a:lnTo>
                <a:lnTo>
                  <a:pt x="3189" y="1237"/>
                </a:lnTo>
                <a:lnTo>
                  <a:pt x="3186" y="1237"/>
                </a:lnTo>
                <a:lnTo>
                  <a:pt x="3186" y="1230"/>
                </a:lnTo>
                <a:lnTo>
                  <a:pt x="3187" y="1224"/>
                </a:lnTo>
                <a:lnTo>
                  <a:pt x="3187" y="1219"/>
                </a:lnTo>
                <a:lnTo>
                  <a:pt x="3189" y="1214"/>
                </a:lnTo>
                <a:lnTo>
                  <a:pt x="3189" y="1209"/>
                </a:lnTo>
                <a:lnTo>
                  <a:pt x="3189" y="1203"/>
                </a:lnTo>
                <a:lnTo>
                  <a:pt x="3187" y="1196"/>
                </a:lnTo>
                <a:lnTo>
                  <a:pt x="3186" y="1191"/>
                </a:lnTo>
                <a:close/>
                <a:moveTo>
                  <a:pt x="3203" y="1636"/>
                </a:moveTo>
                <a:lnTo>
                  <a:pt x="3246" y="1636"/>
                </a:lnTo>
                <a:lnTo>
                  <a:pt x="3263" y="1619"/>
                </a:lnTo>
                <a:lnTo>
                  <a:pt x="3279" y="1617"/>
                </a:lnTo>
                <a:lnTo>
                  <a:pt x="3293" y="1613"/>
                </a:lnTo>
                <a:lnTo>
                  <a:pt x="3306" y="1608"/>
                </a:lnTo>
                <a:lnTo>
                  <a:pt x="3318" y="1601"/>
                </a:lnTo>
                <a:lnTo>
                  <a:pt x="3329" y="1592"/>
                </a:lnTo>
                <a:lnTo>
                  <a:pt x="3339" y="1583"/>
                </a:lnTo>
                <a:lnTo>
                  <a:pt x="3350" y="1573"/>
                </a:lnTo>
                <a:lnTo>
                  <a:pt x="3359" y="1562"/>
                </a:lnTo>
                <a:lnTo>
                  <a:pt x="3341" y="1544"/>
                </a:lnTo>
                <a:lnTo>
                  <a:pt x="3307" y="1581"/>
                </a:lnTo>
                <a:lnTo>
                  <a:pt x="3272" y="1581"/>
                </a:lnTo>
                <a:lnTo>
                  <a:pt x="3265" y="1589"/>
                </a:lnTo>
                <a:lnTo>
                  <a:pt x="3256" y="1596"/>
                </a:lnTo>
                <a:lnTo>
                  <a:pt x="3247" y="1603"/>
                </a:lnTo>
                <a:lnTo>
                  <a:pt x="3237" y="1610"/>
                </a:lnTo>
                <a:lnTo>
                  <a:pt x="3228" y="1617"/>
                </a:lnTo>
                <a:lnTo>
                  <a:pt x="3219" y="1624"/>
                </a:lnTo>
                <a:lnTo>
                  <a:pt x="3210" y="1629"/>
                </a:lnTo>
                <a:lnTo>
                  <a:pt x="3203" y="1636"/>
                </a:lnTo>
                <a:close/>
                <a:moveTo>
                  <a:pt x="3376" y="1581"/>
                </a:moveTo>
                <a:lnTo>
                  <a:pt x="3383" y="1576"/>
                </a:lnTo>
                <a:lnTo>
                  <a:pt x="3390" y="1571"/>
                </a:lnTo>
                <a:lnTo>
                  <a:pt x="3399" y="1564"/>
                </a:lnTo>
                <a:lnTo>
                  <a:pt x="3406" y="1558"/>
                </a:lnTo>
                <a:lnTo>
                  <a:pt x="3413" y="1551"/>
                </a:lnTo>
                <a:lnTo>
                  <a:pt x="3421" y="1544"/>
                </a:lnTo>
                <a:lnTo>
                  <a:pt x="3426" y="1539"/>
                </a:lnTo>
                <a:lnTo>
                  <a:pt x="3429" y="1534"/>
                </a:lnTo>
                <a:lnTo>
                  <a:pt x="3433" y="1536"/>
                </a:lnTo>
                <a:lnTo>
                  <a:pt x="3436" y="1536"/>
                </a:lnTo>
                <a:lnTo>
                  <a:pt x="3440" y="1537"/>
                </a:lnTo>
                <a:lnTo>
                  <a:pt x="3442" y="1539"/>
                </a:lnTo>
                <a:lnTo>
                  <a:pt x="3445" y="1541"/>
                </a:lnTo>
                <a:lnTo>
                  <a:pt x="3449" y="1543"/>
                </a:lnTo>
                <a:lnTo>
                  <a:pt x="3452" y="1544"/>
                </a:lnTo>
                <a:lnTo>
                  <a:pt x="3456" y="1544"/>
                </a:lnTo>
                <a:lnTo>
                  <a:pt x="3459" y="1541"/>
                </a:lnTo>
                <a:lnTo>
                  <a:pt x="3463" y="1539"/>
                </a:lnTo>
                <a:lnTo>
                  <a:pt x="3465" y="1537"/>
                </a:lnTo>
                <a:lnTo>
                  <a:pt x="3468" y="1536"/>
                </a:lnTo>
                <a:lnTo>
                  <a:pt x="3472" y="1536"/>
                </a:lnTo>
                <a:lnTo>
                  <a:pt x="3475" y="1536"/>
                </a:lnTo>
                <a:lnTo>
                  <a:pt x="3479" y="1534"/>
                </a:lnTo>
                <a:lnTo>
                  <a:pt x="3482" y="1534"/>
                </a:lnTo>
                <a:lnTo>
                  <a:pt x="3472" y="1525"/>
                </a:lnTo>
                <a:lnTo>
                  <a:pt x="3465" y="1518"/>
                </a:lnTo>
                <a:lnTo>
                  <a:pt x="3456" y="1513"/>
                </a:lnTo>
                <a:lnTo>
                  <a:pt x="3449" y="1507"/>
                </a:lnTo>
                <a:lnTo>
                  <a:pt x="3443" y="1502"/>
                </a:lnTo>
                <a:lnTo>
                  <a:pt x="3438" y="1495"/>
                </a:lnTo>
                <a:lnTo>
                  <a:pt x="3433" y="1488"/>
                </a:lnTo>
                <a:lnTo>
                  <a:pt x="3429" y="1479"/>
                </a:lnTo>
                <a:lnTo>
                  <a:pt x="3428" y="1490"/>
                </a:lnTo>
                <a:lnTo>
                  <a:pt x="3424" y="1498"/>
                </a:lnTo>
                <a:lnTo>
                  <a:pt x="3417" y="1505"/>
                </a:lnTo>
                <a:lnTo>
                  <a:pt x="3410" y="1514"/>
                </a:lnTo>
                <a:lnTo>
                  <a:pt x="3401" y="1520"/>
                </a:lnTo>
                <a:lnTo>
                  <a:pt x="3392" y="1525"/>
                </a:lnTo>
                <a:lnTo>
                  <a:pt x="3385" y="1530"/>
                </a:lnTo>
                <a:lnTo>
                  <a:pt x="3376" y="1534"/>
                </a:lnTo>
                <a:lnTo>
                  <a:pt x="3376" y="1581"/>
                </a:lnTo>
                <a:close/>
                <a:moveTo>
                  <a:pt x="851" y="297"/>
                </a:moveTo>
                <a:lnTo>
                  <a:pt x="847" y="297"/>
                </a:lnTo>
                <a:lnTo>
                  <a:pt x="842" y="295"/>
                </a:lnTo>
                <a:lnTo>
                  <a:pt x="837" y="291"/>
                </a:lnTo>
                <a:lnTo>
                  <a:pt x="830" y="288"/>
                </a:lnTo>
                <a:lnTo>
                  <a:pt x="824" y="284"/>
                </a:lnTo>
                <a:lnTo>
                  <a:pt x="817" y="283"/>
                </a:lnTo>
                <a:lnTo>
                  <a:pt x="812" y="281"/>
                </a:lnTo>
                <a:lnTo>
                  <a:pt x="808" y="279"/>
                </a:lnTo>
                <a:lnTo>
                  <a:pt x="808" y="272"/>
                </a:lnTo>
                <a:lnTo>
                  <a:pt x="807" y="267"/>
                </a:lnTo>
                <a:lnTo>
                  <a:pt x="805" y="261"/>
                </a:lnTo>
                <a:lnTo>
                  <a:pt x="805" y="256"/>
                </a:lnTo>
                <a:lnTo>
                  <a:pt x="803" y="251"/>
                </a:lnTo>
                <a:lnTo>
                  <a:pt x="801" y="245"/>
                </a:lnTo>
                <a:lnTo>
                  <a:pt x="800" y="240"/>
                </a:lnTo>
                <a:lnTo>
                  <a:pt x="800" y="233"/>
                </a:lnTo>
                <a:lnTo>
                  <a:pt x="803" y="228"/>
                </a:lnTo>
                <a:lnTo>
                  <a:pt x="808" y="222"/>
                </a:lnTo>
                <a:lnTo>
                  <a:pt x="812" y="217"/>
                </a:lnTo>
                <a:lnTo>
                  <a:pt x="817" y="210"/>
                </a:lnTo>
                <a:lnTo>
                  <a:pt x="823" y="203"/>
                </a:lnTo>
                <a:lnTo>
                  <a:pt x="826" y="196"/>
                </a:lnTo>
                <a:lnTo>
                  <a:pt x="831" y="191"/>
                </a:lnTo>
                <a:lnTo>
                  <a:pt x="835" y="185"/>
                </a:lnTo>
                <a:lnTo>
                  <a:pt x="817" y="168"/>
                </a:lnTo>
                <a:lnTo>
                  <a:pt x="817" y="164"/>
                </a:lnTo>
                <a:lnTo>
                  <a:pt x="819" y="161"/>
                </a:lnTo>
                <a:lnTo>
                  <a:pt x="821" y="157"/>
                </a:lnTo>
                <a:lnTo>
                  <a:pt x="823" y="154"/>
                </a:lnTo>
                <a:lnTo>
                  <a:pt x="823" y="150"/>
                </a:lnTo>
                <a:lnTo>
                  <a:pt x="824" y="147"/>
                </a:lnTo>
                <a:lnTo>
                  <a:pt x="826" y="143"/>
                </a:lnTo>
                <a:lnTo>
                  <a:pt x="826" y="139"/>
                </a:lnTo>
                <a:lnTo>
                  <a:pt x="782" y="93"/>
                </a:lnTo>
                <a:lnTo>
                  <a:pt x="777" y="93"/>
                </a:lnTo>
                <a:lnTo>
                  <a:pt x="770" y="92"/>
                </a:lnTo>
                <a:lnTo>
                  <a:pt x="763" y="90"/>
                </a:lnTo>
                <a:lnTo>
                  <a:pt x="757" y="88"/>
                </a:lnTo>
                <a:lnTo>
                  <a:pt x="752" y="86"/>
                </a:lnTo>
                <a:lnTo>
                  <a:pt x="747" y="85"/>
                </a:lnTo>
                <a:lnTo>
                  <a:pt x="741" y="85"/>
                </a:lnTo>
                <a:lnTo>
                  <a:pt x="738" y="83"/>
                </a:lnTo>
                <a:lnTo>
                  <a:pt x="748" y="74"/>
                </a:lnTo>
                <a:lnTo>
                  <a:pt x="761" y="65"/>
                </a:lnTo>
                <a:lnTo>
                  <a:pt x="773" y="58"/>
                </a:lnTo>
                <a:lnTo>
                  <a:pt x="787" y="51"/>
                </a:lnTo>
                <a:lnTo>
                  <a:pt x="800" y="44"/>
                </a:lnTo>
                <a:lnTo>
                  <a:pt x="812" y="37"/>
                </a:lnTo>
                <a:lnTo>
                  <a:pt x="824" y="28"/>
                </a:lnTo>
                <a:lnTo>
                  <a:pt x="835" y="17"/>
                </a:lnTo>
                <a:lnTo>
                  <a:pt x="838" y="19"/>
                </a:lnTo>
                <a:lnTo>
                  <a:pt x="840" y="19"/>
                </a:lnTo>
                <a:lnTo>
                  <a:pt x="844" y="21"/>
                </a:lnTo>
                <a:lnTo>
                  <a:pt x="847" y="23"/>
                </a:lnTo>
                <a:lnTo>
                  <a:pt x="851" y="25"/>
                </a:lnTo>
                <a:lnTo>
                  <a:pt x="854" y="26"/>
                </a:lnTo>
                <a:lnTo>
                  <a:pt x="856" y="28"/>
                </a:lnTo>
                <a:lnTo>
                  <a:pt x="860" y="28"/>
                </a:lnTo>
                <a:lnTo>
                  <a:pt x="886" y="0"/>
                </a:lnTo>
                <a:lnTo>
                  <a:pt x="904" y="17"/>
                </a:lnTo>
                <a:lnTo>
                  <a:pt x="909" y="17"/>
                </a:lnTo>
                <a:lnTo>
                  <a:pt x="916" y="17"/>
                </a:lnTo>
                <a:lnTo>
                  <a:pt x="923" y="16"/>
                </a:lnTo>
                <a:lnTo>
                  <a:pt x="929" y="14"/>
                </a:lnTo>
                <a:lnTo>
                  <a:pt x="934" y="12"/>
                </a:lnTo>
                <a:lnTo>
                  <a:pt x="939" y="10"/>
                </a:lnTo>
                <a:lnTo>
                  <a:pt x="943" y="9"/>
                </a:lnTo>
                <a:lnTo>
                  <a:pt x="946" y="9"/>
                </a:lnTo>
                <a:lnTo>
                  <a:pt x="946" y="37"/>
                </a:lnTo>
                <a:lnTo>
                  <a:pt x="957" y="37"/>
                </a:lnTo>
                <a:lnTo>
                  <a:pt x="964" y="37"/>
                </a:lnTo>
                <a:lnTo>
                  <a:pt x="969" y="37"/>
                </a:lnTo>
                <a:lnTo>
                  <a:pt x="974" y="35"/>
                </a:lnTo>
                <a:lnTo>
                  <a:pt x="978" y="33"/>
                </a:lnTo>
                <a:lnTo>
                  <a:pt x="980" y="30"/>
                </a:lnTo>
                <a:lnTo>
                  <a:pt x="982" y="25"/>
                </a:lnTo>
                <a:lnTo>
                  <a:pt x="982" y="17"/>
                </a:lnTo>
                <a:lnTo>
                  <a:pt x="985" y="19"/>
                </a:lnTo>
                <a:lnTo>
                  <a:pt x="989" y="19"/>
                </a:lnTo>
                <a:lnTo>
                  <a:pt x="992" y="21"/>
                </a:lnTo>
                <a:lnTo>
                  <a:pt x="994" y="23"/>
                </a:lnTo>
                <a:lnTo>
                  <a:pt x="997" y="25"/>
                </a:lnTo>
                <a:lnTo>
                  <a:pt x="1001" y="26"/>
                </a:lnTo>
                <a:lnTo>
                  <a:pt x="1005" y="28"/>
                </a:lnTo>
                <a:lnTo>
                  <a:pt x="1008" y="28"/>
                </a:lnTo>
                <a:lnTo>
                  <a:pt x="1015" y="21"/>
                </a:lnTo>
                <a:lnTo>
                  <a:pt x="1024" y="16"/>
                </a:lnTo>
                <a:lnTo>
                  <a:pt x="1033" y="10"/>
                </a:lnTo>
                <a:lnTo>
                  <a:pt x="1043" y="9"/>
                </a:lnTo>
                <a:lnTo>
                  <a:pt x="1052" y="7"/>
                </a:lnTo>
                <a:lnTo>
                  <a:pt x="1063" y="5"/>
                </a:lnTo>
                <a:lnTo>
                  <a:pt x="1070" y="7"/>
                </a:lnTo>
                <a:lnTo>
                  <a:pt x="1079" y="9"/>
                </a:lnTo>
                <a:lnTo>
                  <a:pt x="1086" y="7"/>
                </a:lnTo>
                <a:lnTo>
                  <a:pt x="1095" y="3"/>
                </a:lnTo>
                <a:lnTo>
                  <a:pt x="1105" y="2"/>
                </a:lnTo>
                <a:lnTo>
                  <a:pt x="1118" y="2"/>
                </a:lnTo>
                <a:lnTo>
                  <a:pt x="1128" y="2"/>
                </a:lnTo>
                <a:lnTo>
                  <a:pt x="1139" y="0"/>
                </a:lnTo>
                <a:lnTo>
                  <a:pt x="1148" y="0"/>
                </a:lnTo>
                <a:lnTo>
                  <a:pt x="1156" y="0"/>
                </a:lnTo>
                <a:lnTo>
                  <a:pt x="1174" y="17"/>
                </a:lnTo>
                <a:lnTo>
                  <a:pt x="1121" y="17"/>
                </a:lnTo>
                <a:lnTo>
                  <a:pt x="1121" y="37"/>
                </a:lnTo>
                <a:lnTo>
                  <a:pt x="1126" y="39"/>
                </a:lnTo>
                <a:lnTo>
                  <a:pt x="1137" y="40"/>
                </a:lnTo>
                <a:lnTo>
                  <a:pt x="1148" y="39"/>
                </a:lnTo>
                <a:lnTo>
                  <a:pt x="1162" y="37"/>
                </a:lnTo>
                <a:lnTo>
                  <a:pt x="1176" y="33"/>
                </a:lnTo>
                <a:lnTo>
                  <a:pt x="1188" y="30"/>
                </a:lnTo>
                <a:lnTo>
                  <a:pt x="1201" y="28"/>
                </a:lnTo>
                <a:lnTo>
                  <a:pt x="1208" y="28"/>
                </a:lnTo>
                <a:lnTo>
                  <a:pt x="1197" y="33"/>
                </a:lnTo>
                <a:lnTo>
                  <a:pt x="1186" y="40"/>
                </a:lnTo>
                <a:lnTo>
                  <a:pt x="1176" y="51"/>
                </a:lnTo>
                <a:lnTo>
                  <a:pt x="1165" y="63"/>
                </a:lnTo>
                <a:lnTo>
                  <a:pt x="1158" y="78"/>
                </a:lnTo>
                <a:lnTo>
                  <a:pt x="1153" y="92"/>
                </a:lnTo>
                <a:lnTo>
                  <a:pt x="1153" y="99"/>
                </a:lnTo>
                <a:lnTo>
                  <a:pt x="1153" y="106"/>
                </a:lnTo>
                <a:lnTo>
                  <a:pt x="1153" y="113"/>
                </a:lnTo>
                <a:lnTo>
                  <a:pt x="1156" y="120"/>
                </a:lnTo>
                <a:lnTo>
                  <a:pt x="1139" y="139"/>
                </a:lnTo>
                <a:lnTo>
                  <a:pt x="1135" y="139"/>
                </a:lnTo>
                <a:lnTo>
                  <a:pt x="1132" y="138"/>
                </a:lnTo>
                <a:lnTo>
                  <a:pt x="1128" y="136"/>
                </a:lnTo>
                <a:lnTo>
                  <a:pt x="1126" y="134"/>
                </a:lnTo>
                <a:lnTo>
                  <a:pt x="1123" y="132"/>
                </a:lnTo>
                <a:lnTo>
                  <a:pt x="1119" y="131"/>
                </a:lnTo>
                <a:lnTo>
                  <a:pt x="1116" y="131"/>
                </a:lnTo>
                <a:lnTo>
                  <a:pt x="1112" y="131"/>
                </a:lnTo>
                <a:lnTo>
                  <a:pt x="1112" y="168"/>
                </a:lnTo>
                <a:lnTo>
                  <a:pt x="1103" y="168"/>
                </a:lnTo>
                <a:lnTo>
                  <a:pt x="1096" y="166"/>
                </a:lnTo>
                <a:lnTo>
                  <a:pt x="1089" y="166"/>
                </a:lnTo>
                <a:lnTo>
                  <a:pt x="1084" y="164"/>
                </a:lnTo>
                <a:lnTo>
                  <a:pt x="1077" y="164"/>
                </a:lnTo>
                <a:lnTo>
                  <a:pt x="1072" y="164"/>
                </a:lnTo>
                <a:lnTo>
                  <a:pt x="1066" y="164"/>
                </a:lnTo>
                <a:lnTo>
                  <a:pt x="1061" y="168"/>
                </a:lnTo>
                <a:lnTo>
                  <a:pt x="1061" y="171"/>
                </a:lnTo>
                <a:lnTo>
                  <a:pt x="1063" y="175"/>
                </a:lnTo>
                <a:lnTo>
                  <a:pt x="1066" y="177"/>
                </a:lnTo>
                <a:lnTo>
                  <a:pt x="1070" y="180"/>
                </a:lnTo>
                <a:lnTo>
                  <a:pt x="1075" y="182"/>
                </a:lnTo>
                <a:lnTo>
                  <a:pt x="1079" y="184"/>
                </a:lnTo>
                <a:lnTo>
                  <a:pt x="1082" y="185"/>
                </a:lnTo>
                <a:lnTo>
                  <a:pt x="1088" y="185"/>
                </a:lnTo>
                <a:lnTo>
                  <a:pt x="1079" y="192"/>
                </a:lnTo>
                <a:lnTo>
                  <a:pt x="1056" y="205"/>
                </a:lnTo>
                <a:lnTo>
                  <a:pt x="1024" y="219"/>
                </a:lnTo>
                <a:lnTo>
                  <a:pt x="987" y="237"/>
                </a:lnTo>
                <a:lnTo>
                  <a:pt x="950" y="253"/>
                </a:lnTo>
                <a:lnTo>
                  <a:pt x="914" y="267"/>
                </a:lnTo>
                <a:lnTo>
                  <a:pt x="884" y="276"/>
                </a:lnTo>
                <a:lnTo>
                  <a:pt x="869" y="279"/>
                </a:lnTo>
                <a:lnTo>
                  <a:pt x="869" y="283"/>
                </a:lnTo>
                <a:lnTo>
                  <a:pt x="867" y="286"/>
                </a:lnTo>
                <a:lnTo>
                  <a:pt x="865" y="290"/>
                </a:lnTo>
                <a:lnTo>
                  <a:pt x="863" y="291"/>
                </a:lnTo>
                <a:lnTo>
                  <a:pt x="861" y="293"/>
                </a:lnTo>
                <a:lnTo>
                  <a:pt x="858" y="295"/>
                </a:lnTo>
                <a:lnTo>
                  <a:pt x="854" y="297"/>
                </a:lnTo>
                <a:lnTo>
                  <a:pt x="851" y="297"/>
                </a:lnTo>
                <a:close/>
                <a:moveTo>
                  <a:pt x="1165" y="242"/>
                </a:moveTo>
                <a:lnTo>
                  <a:pt x="1155" y="238"/>
                </a:lnTo>
                <a:lnTo>
                  <a:pt x="1144" y="237"/>
                </a:lnTo>
                <a:lnTo>
                  <a:pt x="1132" y="235"/>
                </a:lnTo>
                <a:lnTo>
                  <a:pt x="1118" y="235"/>
                </a:lnTo>
                <a:lnTo>
                  <a:pt x="1105" y="235"/>
                </a:lnTo>
                <a:lnTo>
                  <a:pt x="1093" y="237"/>
                </a:lnTo>
                <a:lnTo>
                  <a:pt x="1080" y="238"/>
                </a:lnTo>
                <a:lnTo>
                  <a:pt x="1070" y="242"/>
                </a:lnTo>
                <a:lnTo>
                  <a:pt x="1088" y="260"/>
                </a:lnTo>
                <a:lnTo>
                  <a:pt x="1098" y="260"/>
                </a:lnTo>
                <a:lnTo>
                  <a:pt x="1109" y="260"/>
                </a:lnTo>
                <a:lnTo>
                  <a:pt x="1119" y="258"/>
                </a:lnTo>
                <a:lnTo>
                  <a:pt x="1130" y="258"/>
                </a:lnTo>
                <a:lnTo>
                  <a:pt x="1140" y="256"/>
                </a:lnTo>
                <a:lnTo>
                  <a:pt x="1149" y="253"/>
                </a:lnTo>
                <a:lnTo>
                  <a:pt x="1158" y="247"/>
                </a:lnTo>
                <a:lnTo>
                  <a:pt x="1165" y="242"/>
                </a:lnTo>
                <a:close/>
                <a:moveTo>
                  <a:pt x="1983" y="475"/>
                </a:moveTo>
                <a:lnTo>
                  <a:pt x="1976" y="479"/>
                </a:lnTo>
                <a:lnTo>
                  <a:pt x="1969" y="481"/>
                </a:lnTo>
                <a:lnTo>
                  <a:pt x="1963" y="484"/>
                </a:lnTo>
                <a:lnTo>
                  <a:pt x="1962" y="488"/>
                </a:lnTo>
                <a:lnTo>
                  <a:pt x="1960" y="493"/>
                </a:lnTo>
                <a:lnTo>
                  <a:pt x="1958" y="500"/>
                </a:lnTo>
                <a:lnTo>
                  <a:pt x="1958" y="509"/>
                </a:lnTo>
                <a:lnTo>
                  <a:pt x="1958" y="521"/>
                </a:lnTo>
                <a:lnTo>
                  <a:pt x="1969" y="519"/>
                </a:lnTo>
                <a:lnTo>
                  <a:pt x="1976" y="518"/>
                </a:lnTo>
                <a:lnTo>
                  <a:pt x="1981" y="512"/>
                </a:lnTo>
                <a:lnTo>
                  <a:pt x="1983" y="505"/>
                </a:lnTo>
                <a:lnTo>
                  <a:pt x="1985" y="498"/>
                </a:lnTo>
                <a:lnTo>
                  <a:pt x="1985" y="491"/>
                </a:lnTo>
                <a:lnTo>
                  <a:pt x="1983" y="482"/>
                </a:lnTo>
                <a:lnTo>
                  <a:pt x="1983" y="475"/>
                </a:lnTo>
                <a:close/>
                <a:moveTo>
                  <a:pt x="1879" y="495"/>
                </a:moveTo>
                <a:lnTo>
                  <a:pt x="1882" y="493"/>
                </a:lnTo>
                <a:lnTo>
                  <a:pt x="1886" y="493"/>
                </a:lnTo>
                <a:lnTo>
                  <a:pt x="1888" y="491"/>
                </a:lnTo>
                <a:lnTo>
                  <a:pt x="1891" y="488"/>
                </a:lnTo>
                <a:lnTo>
                  <a:pt x="1893" y="486"/>
                </a:lnTo>
                <a:lnTo>
                  <a:pt x="1895" y="482"/>
                </a:lnTo>
                <a:lnTo>
                  <a:pt x="1896" y="479"/>
                </a:lnTo>
                <a:lnTo>
                  <a:pt x="1896" y="475"/>
                </a:lnTo>
                <a:lnTo>
                  <a:pt x="1886" y="475"/>
                </a:lnTo>
                <a:lnTo>
                  <a:pt x="1875" y="475"/>
                </a:lnTo>
                <a:lnTo>
                  <a:pt x="1863" y="477"/>
                </a:lnTo>
                <a:lnTo>
                  <a:pt x="1852" y="481"/>
                </a:lnTo>
                <a:lnTo>
                  <a:pt x="1842" y="484"/>
                </a:lnTo>
                <a:lnTo>
                  <a:pt x="1835" y="491"/>
                </a:lnTo>
                <a:lnTo>
                  <a:pt x="1831" y="495"/>
                </a:lnTo>
                <a:lnTo>
                  <a:pt x="1829" y="500"/>
                </a:lnTo>
                <a:lnTo>
                  <a:pt x="1828" y="505"/>
                </a:lnTo>
                <a:lnTo>
                  <a:pt x="1828" y="512"/>
                </a:lnTo>
                <a:lnTo>
                  <a:pt x="1833" y="512"/>
                </a:lnTo>
                <a:lnTo>
                  <a:pt x="1840" y="516"/>
                </a:lnTo>
                <a:lnTo>
                  <a:pt x="1847" y="518"/>
                </a:lnTo>
                <a:lnTo>
                  <a:pt x="1852" y="523"/>
                </a:lnTo>
                <a:lnTo>
                  <a:pt x="1858" y="526"/>
                </a:lnTo>
                <a:lnTo>
                  <a:pt x="1863" y="532"/>
                </a:lnTo>
                <a:lnTo>
                  <a:pt x="1866" y="537"/>
                </a:lnTo>
                <a:lnTo>
                  <a:pt x="1870" y="541"/>
                </a:lnTo>
                <a:lnTo>
                  <a:pt x="1870" y="595"/>
                </a:lnTo>
                <a:lnTo>
                  <a:pt x="1877" y="597"/>
                </a:lnTo>
                <a:lnTo>
                  <a:pt x="1884" y="599"/>
                </a:lnTo>
                <a:lnTo>
                  <a:pt x="1889" y="602"/>
                </a:lnTo>
                <a:lnTo>
                  <a:pt x="1895" y="606"/>
                </a:lnTo>
                <a:lnTo>
                  <a:pt x="1900" y="611"/>
                </a:lnTo>
                <a:lnTo>
                  <a:pt x="1905" y="615"/>
                </a:lnTo>
                <a:lnTo>
                  <a:pt x="1911" y="620"/>
                </a:lnTo>
                <a:lnTo>
                  <a:pt x="1914" y="624"/>
                </a:lnTo>
                <a:lnTo>
                  <a:pt x="1941" y="595"/>
                </a:lnTo>
                <a:lnTo>
                  <a:pt x="1923" y="578"/>
                </a:lnTo>
                <a:lnTo>
                  <a:pt x="1923" y="574"/>
                </a:lnTo>
                <a:lnTo>
                  <a:pt x="1925" y="571"/>
                </a:lnTo>
                <a:lnTo>
                  <a:pt x="1925" y="567"/>
                </a:lnTo>
                <a:lnTo>
                  <a:pt x="1926" y="564"/>
                </a:lnTo>
                <a:lnTo>
                  <a:pt x="1928" y="560"/>
                </a:lnTo>
                <a:lnTo>
                  <a:pt x="1930" y="556"/>
                </a:lnTo>
                <a:lnTo>
                  <a:pt x="1932" y="553"/>
                </a:lnTo>
                <a:lnTo>
                  <a:pt x="1932" y="549"/>
                </a:lnTo>
                <a:lnTo>
                  <a:pt x="1926" y="546"/>
                </a:lnTo>
                <a:lnTo>
                  <a:pt x="1921" y="541"/>
                </a:lnTo>
                <a:lnTo>
                  <a:pt x="1916" y="535"/>
                </a:lnTo>
                <a:lnTo>
                  <a:pt x="1909" y="530"/>
                </a:lnTo>
                <a:lnTo>
                  <a:pt x="1903" y="526"/>
                </a:lnTo>
                <a:lnTo>
                  <a:pt x="1896" y="521"/>
                </a:lnTo>
                <a:lnTo>
                  <a:pt x="1891" y="516"/>
                </a:lnTo>
                <a:lnTo>
                  <a:pt x="1888" y="512"/>
                </a:lnTo>
                <a:lnTo>
                  <a:pt x="1888" y="509"/>
                </a:lnTo>
                <a:lnTo>
                  <a:pt x="1889" y="505"/>
                </a:lnTo>
                <a:lnTo>
                  <a:pt x="1889" y="502"/>
                </a:lnTo>
                <a:lnTo>
                  <a:pt x="1889" y="500"/>
                </a:lnTo>
                <a:lnTo>
                  <a:pt x="1889" y="496"/>
                </a:lnTo>
                <a:lnTo>
                  <a:pt x="1888" y="495"/>
                </a:lnTo>
                <a:lnTo>
                  <a:pt x="1884" y="495"/>
                </a:lnTo>
                <a:lnTo>
                  <a:pt x="1879" y="495"/>
                </a:lnTo>
                <a:close/>
                <a:moveTo>
                  <a:pt x="1997" y="723"/>
                </a:moveTo>
                <a:lnTo>
                  <a:pt x="1997" y="726"/>
                </a:lnTo>
                <a:lnTo>
                  <a:pt x="1997" y="728"/>
                </a:lnTo>
                <a:lnTo>
                  <a:pt x="1999" y="730"/>
                </a:lnTo>
                <a:lnTo>
                  <a:pt x="2001" y="731"/>
                </a:lnTo>
                <a:lnTo>
                  <a:pt x="2002" y="731"/>
                </a:lnTo>
                <a:lnTo>
                  <a:pt x="2004" y="733"/>
                </a:lnTo>
                <a:lnTo>
                  <a:pt x="2004" y="735"/>
                </a:lnTo>
                <a:lnTo>
                  <a:pt x="2006" y="739"/>
                </a:lnTo>
                <a:lnTo>
                  <a:pt x="2008" y="739"/>
                </a:lnTo>
                <a:lnTo>
                  <a:pt x="2011" y="740"/>
                </a:lnTo>
                <a:lnTo>
                  <a:pt x="2013" y="740"/>
                </a:lnTo>
                <a:lnTo>
                  <a:pt x="2016" y="742"/>
                </a:lnTo>
                <a:lnTo>
                  <a:pt x="2018" y="742"/>
                </a:lnTo>
                <a:lnTo>
                  <a:pt x="2022" y="744"/>
                </a:lnTo>
                <a:lnTo>
                  <a:pt x="2024" y="744"/>
                </a:lnTo>
                <a:lnTo>
                  <a:pt x="2027" y="744"/>
                </a:lnTo>
                <a:lnTo>
                  <a:pt x="2061" y="744"/>
                </a:lnTo>
                <a:lnTo>
                  <a:pt x="2052" y="753"/>
                </a:lnTo>
                <a:lnTo>
                  <a:pt x="2045" y="760"/>
                </a:lnTo>
                <a:lnTo>
                  <a:pt x="2038" y="769"/>
                </a:lnTo>
                <a:lnTo>
                  <a:pt x="2031" y="779"/>
                </a:lnTo>
                <a:lnTo>
                  <a:pt x="2025" y="788"/>
                </a:lnTo>
                <a:lnTo>
                  <a:pt x="2018" y="799"/>
                </a:lnTo>
                <a:lnTo>
                  <a:pt x="2009" y="809"/>
                </a:lnTo>
                <a:lnTo>
                  <a:pt x="2001" y="820"/>
                </a:lnTo>
                <a:lnTo>
                  <a:pt x="1965" y="820"/>
                </a:lnTo>
                <a:lnTo>
                  <a:pt x="1965" y="823"/>
                </a:lnTo>
                <a:lnTo>
                  <a:pt x="1965" y="827"/>
                </a:lnTo>
                <a:lnTo>
                  <a:pt x="1963" y="830"/>
                </a:lnTo>
                <a:lnTo>
                  <a:pt x="1962" y="834"/>
                </a:lnTo>
                <a:lnTo>
                  <a:pt x="1960" y="837"/>
                </a:lnTo>
                <a:lnTo>
                  <a:pt x="1958" y="841"/>
                </a:lnTo>
                <a:lnTo>
                  <a:pt x="1958" y="843"/>
                </a:lnTo>
                <a:lnTo>
                  <a:pt x="1958" y="846"/>
                </a:lnTo>
                <a:lnTo>
                  <a:pt x="1948" y="848"/>
                </a:lnTo>
                <a:lnTo>
                  <a:pt x="1937" y="852"/>
                </a:lnTo>
                <a:lnTo>
                  <a:pt x="1925" y="857"/>
                </a:lnTo>
                <a:lnTo>
                  <a:pt x="1914" y="862"/>
                </a:lnTo>
                <a:lnTo>
                  <a:pt x="1902" y="869"/>
                </a:lnTo>
                <a:lnTo>
                  <a:pt x="1891" y="875"/>
                </a:lnTo>
                <a:lnTo>
                  <a:pt x="1880" y="880"/>
                </a:lnTo>
                <a:lnTo>
                  <a:pt x="1870" y="885"/>
                </a:lnTo>
                <a:lnTo>
                  <a:pt x="1866" y="880"/>
                </a:lnTo>
                <a:lnTo>
                  <a:pt x="1861" y="876"/>
                </a:lnTo>
                <a:lnTo>
                  <a:pt x="1854" y="871"/>
                </a:lnTo>
                <a:lnTo>
                  <a:pt x="1849" y="868"/>
                </a:lnTo>
                <a:lnTo>
                  <a:pt x="1842" y="862"/>
                </a:lnTo>
                <a:lnTo>
                  <a:pt x="1836" y="859"/>
                </a:lnTo>
                <a:lnTo>
                  <a:pt x="1831" y="857"/>
                </a:lnTo>
                <a:lnTo>
                  <a:pt x="1828" y="857"/>
                </a:lnTo>
                <a:lnTo>
                  <a:pt x="1828" y="820"/>
                </a:lnTo>
                <a:lnTo>
                  <a:pt x="1824" y="816"/>
                </a:lnTo>
                <a:lnTo>
                  <a:pt x="1819" y="811"/>
                </a:lnTo>
                <a:lnTo>
                  <a:pt x="1815" y="806"/>
                </a:lnTo>
                <a:lnTo>
                  <a:pt x="1810" y="799"/>
                </a:lnTo>
                <a:lnTo>
                  <a:pt x="1806" y="793"/>
                </a:lnTo>
                <a:lnTo>
                  <a:pt x="1803" y="786"/>
                </a:lnTo>
                <a:lnTo>
                  <a:pt x="1801" y="779"/>
                </a:lnTo>
                <a:lnTo>
                  <a:pt x="1801" y="774"/>
                </a:lnTo>
                <a:lnTo>
                  <a:pt x="1796" y="774"/>
                </a:lnTo>
                <a:lnTo>
                  <a:pt x="1792" y="774"/>
                </a:lnTo>
                <a:lnTo>
                  <a:pt x="1789" y="772"/>
                </a:lnTo>
                <a:lnTo>
                  <a:pt x="1785" y="770"/>
                </a:lnTo>
                <a:lnTo>
                  <a:pt x="1780" y="765"/>
                </a:lnTo>
                <a:lnTo>
                  <a:pt x="1775" y="756"/>
                </a:lnTo>
                <a:lnTo>
                  <a:pt x="1769" y="747"/>
                </a:lnTo>
                <a:lnTo>
                  <a:pt x="1764" y="739"/>
                </a:lnTo>
                <a:lnTo>
                  <a:pt x="1757" y="731"/>
                </a:lnTo>
                <a:lnTo>
                  <a:pt x="1748" y="726"/>
                </a:lnTo>
                <a:lnTo>
                  <a:pt x="1716" y="726"/>
                </a:lnTo>
                <a:lnTo>
                  <a:pt x="1709" y="712"/>
                </a:lnTo>
                <a:lnTo>
                  <a:pt x="1702" y="700"/>
                </a:lnTo>
                <a:lnTo>
                  <a:pt x="1697" y="689"/>
                </a:lnTo>
                <a:lnTo>
                  <a:pt x="1692" y="678"/>
                </a:lnTo>
                <a:lnTo>
                  <a:pt x="1686" y="670"/>
                </a:lnTo>
                <a:lnTo>
                  <a:pt x="1681" y="663"/>
                </a:lnTo>
                <a:lnTo>
                  <a:pt x="1672" y="657"/>
                </a:lnTo>
                <a:lnTo>
                  <a:pt x="1663" y="654"/>
                </a:lnTo>
                <a:lnTo>
                  <a:pt x="1669" y="654"/>
                </a:lnTo>
                <a:lnTo>
                  <a:pt x="1674" y="650"/>
                </a:lnTo>
                <a:lnTo>
                  <a:pt x="1679" y="647"/>
                </a:lnTo>
                <a:lnTo>
                  <a:pt x="1683" y="643"/>
                </a:lnTo>
                <a:lnTo>
                  <a:pt x="1686" y="638"/>
                </a:lnTo>
                <a:lnTo>
                  <a:pt x="1690" y="632"/>
                </a:lnTo>
                <a:lnTo>
                  <a:pt x="1693" y="627"/>
                </a:lnTo>
                <a:lnTo>
                  <a:pt x="1697" y="624"/>
                </a:lnTo>
                <a:lnTo>
                  <a:pt x="1695" y="620"/>
                </a:lnTo>
                <a:lnTo>
                  <a:pt x="1695" y="617"/>
                </a:lnTo>
                <a:lnTo>
                  <a:pt x="1693" y="613"/>
                </a:lnTo>
                <a:lnTo>
                  <a:pt x="1692" y="610"/>
                </a:lnTo>
                <a:lnTo>
                  <a:pt x="1690" y="606"/>
                </a:lnTo>
                <a:lnTo>
                  <a:pt x="1688" y="602"/>
                </a:lnTo>
                <a:lnTo>
                  <a:pt x="1688" y="599"/>
                </a:lnTo>
                <a:lnTo>
                  <a:pt x="1688" y="595"/>
                </a:lnTo>
                <a:lnTo>
                  <a:pt x="1714" y="567"/>
                </a:lnTo>
                <a:lnTo>
                  <a:pt x="1707" y="567"/>
                </a:lnTo>
                <a:lnTo>
                  <a:pt x="1700" y="567"/>
                </a:lnTo>
                <a:lnTo>
                  <a:pt x="1695" y="565"/>
                </a:lnTo>
                <a:lnTo>
                  <a:pt x="1688" y="564"/>
                </a:lnTo>
                <a:lnTo>
                  <a:pt x="1683" y="562"/>
                </a:lnTo>
                <a:lnTo>
                  <a:pt x="1677" y="560"/>
                </a:lnTo>
                <a:lnTo>
                  <a:pt x="1674" y="560"/>
                </a:lnTo>
                <a:lnTo>
                  <a:pt x="1670" y="560"/>
                </a:lnTo>
                <a:lnTo>
                  <a:pt x="1653" y="560"/>
                </a:lnTo>
                <a:lnTo>
                  <a:pt x="1626" y="587"/>
                </a:lnTo>
                <a:lnTo>
                  <a:pt x="1624" y="585"/>
                </a:lnTo>
                <a:lnTo>
                  <a:pt x="1621" y="583"/>
                </a:lnTo>
                <a:lnTo>
                  <a:pt x="1616" y="578"/>
                </a:lnTo>
                <a:lnTo>
                  <a:pt x="1609" y="572"/>
                </a:lnTo>
                <a:lnTo>
                  <a:pt x="1603" y="565"/>
                </a:lnTo>
                <a:lnTo>
                  <a:pt x="1598" y="560"/>
                </a:lnTo>
                <a:lnTo>
                  <a:pt x="1593" y="553"/>
                </a:lnTo>
                <a:lnTo>
                  <a:pt x="1591" y="549"/>
                </a:lnTo>
                <a:lnTo>
                  <a:pt x="1591" y="532"/>
                </a:lnTo>
                <a:lnTo>
                  <a:pt x="1617" y="519"/>
                </a:lnTo>
                <a:lnTo>
                  <a:pt x="1639" y="511"/>
                </a:lnTo>
                <a:lnTo>
                  <a:pt x="1660" y="505"/>
                </a:lnTo>
                <a:lnTo>
                  <a:pt x="1677" y="503"/>
                </a:lnTo>
                <a:lnTo>
                  <a:pt x="1693" y="502"/>
                </a:lnTo>
                <a:lnTo>
                  <a:pt x="1707" y="502"/>
                </a:lnTo>
                <a:lnTo>
                  <a:pt x="1720" y="502"/>
                </a:lnTo>
                <a:lnTo>
                  <a:pt x="1732" y="502"/>
                </a:lnTo>
                <a:lnTo>
                  <a:pt x="1729" y="505"/>
                </a:lnTo>
                <a:lnTo>
                  <a:pt x="1730" y="509"/>
                </a:lnTo>
                <a:lnTo>
                  <a:pt x="1732" y="512"/>
                </a:lnTo>
                <a:lnTo>
                  <a:pt x="1737" y="516"/>
                </a:lnTo>
                <a:lnTo>
                  <a:pt x="1743" y="521"/>
                </a:lnTo>
                <a:lnTo>
                  <a:pt x="1748" y="525"/>
                </a:lnTo>
                <a:lnTo>
                  <a:pt x="1753" y="528"/>
                </a:lnTo>
                <a:lnTo>
                  <a:pt x="1757" y="532"/>
                </a:lnTo>
                <a:lnTo>
                  <a:pt x="1757" y="528"/>
                </a:lnTo>
                <a:lnTo>
                  <a:pt x="1759" y="525"/>
                </a:lnTo>
                <a:lnTo>
                  <a:pt x="1760" y="521"/>
                </a:lnTo>
                <a:lnTo>
                  <a:pt x="1762" y="516"/>
                </a:lnTo>
                <a:lnTo>
                  <a:pt x="1764" y="512"/>
                </a:lnTo>
                <a:lnTo>
                  <a:pt x="1764" y="509"/>
                </a:lnTo>
                <a:lnTo>
                  <a:pt x="1766" y="505"/>
                </a:lnTo>
                <a:lnTo>
                  <a:pt x="1766" y="502"/>
                </a:lnTo>
                <a:lnTo>
                  <a:pt x="1759" y="498"/>
                </a:lnTo>
                <a:lnTo>
                  <a:pt x="1748" y="489"/>
                </a:lnTo>
                <a:lnTo>
                  <a:pt x="1736" y="479"/>
                </a:lnTo>
                <a:lnTo>
                  <a:pt x="1723" y="466"/>
                </a:lnTo>
                <a:lnTo>
                  <a:pt x="1711" y="454"/>
                </a:lnTo>
                <a:lnTo>
                  <a:pt x="1700" y="449"/>
                </a:lnTo>
                <a:lnTo>
                  <a:pt x="1697" y="447"/>
                </a:lnTo>
                <a:lnTo>
                  <a:pt x="1693" y="447"/>
                </a:lnTo>
                <a:lnTo>
                  <a:pt x="1690" y="450"/>
                </a:lnTo>
                <a:lnTo>
                  <a:pt x="1688" y="456"/>
                </a:lnTo>
                <a:lnTo>
                  <a:pt x="1697" y="466"/>
                </a:lnTo>
                <a:lnTo>
                  <a:pt x="1693" y="468"/>
                </a:lnTo>
                <a:lnTo>
                  <a:pt x="1692" y="470"/>
                </a:lnTo>
                <a:lnTo>
                  <a:pt x="1688" y="472"/>
                </a:lnTo>
                <a:lnTo>
                  <a:pt x="1684" y="472"/>
                </a:lnTo>
                <a:lnTo>
                  <a:pt x="1676" y="472"/>
                </a:lnTo>
                <a:lnTo>
                  <a:pt x="1665" y="468"/>
                </a:lnTo>
                <a:lnTo>
                  <a:pt x="1656" y="465"/>
                </a:lnTo>
                <a:lnTo>
                  <a:pt x="1647" y="461"/>
                </a:lnTo>
                <a:lnTo>
                  <a:pt x="1640" y="458"/>
                </a:lnTo>
                <a:lnTo>
                  <a:pt x="1635" y="456"/>
                </a:lnTo>
                <a:lnTo>
                  <a:pt x="1635" y="463"/>
                </a:lnTo>
                <a:lnTo>
                  <a:pt x="1633" y="468"/>
                </a:lnTo>
                <a:lnTo>
                  <a:pt x="1631" y="472"/>
                </a:lnTo>
                <a:lnTo>
                  <a:pt x="1628" y="473"/>
                </a:lnTo>
                <a:lnTo>
                  <a:pt x="1624" y="477"/>
                </a:lnTo>
                <a:lnTo>
                  <a:pt x="1621" y="479"/>
                </a:lnTo>
                <a:lnTo>
                  <a:pt x="1616" y="481"/>
                </a:lnTo>
                <a:lnTo>
                  <a:pt x="1609" y="484"/>
                </a:lnTo>
                <a:lnTo>
                  <a:pt x="1609" y="489"/>
                </a:lnTo>
                <a:lnTo>
                  <a:pt x="1609" y="493"/>
                </a:lnTo>
                <a:lnTo>
                  <a:pt x="1610" y="496"/>
                </a:lnTo>
                <a:lnTo>
                  <a:pt x="1610" y="498"/>
                </a:lnTo>
                <a:lnTo>
                  <a:pt x="1612" y="500"/>
                </a:lnTo>
                <a:lnTo>
                  <a:pt x="1612" y="502"/>
                </a:lnTo>
                <a:lnTo>
                  <a:pt x="1612" y="505"/>
                </a:lnTo>
                <a:lnTo>
                  <a:pt x="1612" y="511"/>
                </a:lnTo>
                <a:lnTo>
                  <a:pt x="1614" y="512"/>
                </a:lnTo>
                <a:lnTo>
                  <a:pt x="1614" y="514"/>
                </a:lnTo>
                <a:lnTo>
                  <a:pt x="1614" y="516"/>
                </a:lnTo>
                <a:lnTo>
                  <a:pt x="1610" y="518"/>
                </a:lnTo>
                <a:lnTo>
                  <a:pt x="1607" y="519"/>
                </a:lnTo>
                <a:lnTo>
                  <a:pt x="1603" y="519"/>
                </a:lnTo>
                <a:lnTo>
                  <a:pt x="1600" y="519"/>
                </a:lnTo>
                <a:lnTo>
                  <a:pt x="1596" y="516"/>
                </a:lnTo>
                <a:lnTo>
                  <a:pt x="1591" y="519"/>
                </a:lnTo>
                <a:lnTo>
                  <a:pt x="1589" y="521"/>
                </a:lnTo>
                <a:lnTo>
                  <a:pt x="1587" y="523"/>
                </a:lnTo>
                <a:lnTo>
                  <a:pt x="1586" y="521"/>
                </a:lnTo>
                <a:lnTo>
                  <a:pt x="1582" y="521"/>
                </a:lnTo>
                <a:lnTo>
                  <a:pt x="1573" y="521"/>
                </a:lnTo>
                <a:lnTo>
                  <a:pt x="1557" y="541"/>
                </a:lnTo>
                <a:lnTo>
                  <a:pt x="1557" y="544"/>
                </a:lnTo>
                <a:lnTo>
                  <a:pt x="1559" y="549"/>
                </a:lnTo>
                <a:lnTo>
                  <a:pt x="1559" y="553"/>
                </a:lnTo>
                <a:lnTo>
                  <a:pt x="1561" y="560"/>
                </a:lnTo>
                <a:lnTo>
                  <a:pt x="1563" y="565"/>
                </a:lnTo>
                <a:lnTo>
                  <a:pt x="1564" y="572"/>
                </a:lnTo>
                <a:lnTo>
                  <a:pt x="1564" y="579"/>
                </a:lnTo>
                <a:lnTo>
                  <a:pt x="1564" y="587"/>
                </a:lnTo>
                <a:lnTo>
                  <a:pt x="1559" y="585"/>
                </a:lnTo>
                <a:lnTo>
                  <a:pt x="1554" y="581"/>
                </a:lnTo>
                <a:lnTo>
                  <a:pt x="1548" y="574"/>
                </a:lnTo>
                <a:lnTo>
                  <a:pt x="1543" y="567"/>
                </a:lnTo>
                <a:lnTo>
                  <a:pt x="1536" y="558"/>
                </a:lnTo>
                <a:lnTo>
                  <a:pt x="1531" y="551"/>
                </a:lnTo>
                <a:lnTo>
                  <a:pt x="1522" y="544"/>
                </a:lnTo>
                <a:lnTo>
                  <a:pt x="1513" y="541"/>
                </a:lnTo>
                <a:lnTo>
                  <a:pt x="1513" y="535"/>
                </a:lnTo>
                <a:lnTo>
                  <a:pt x="1513" y="530"/>
                </a:lnTo>
                <a:lnTo>
                  <a:pt x="1511" y="525"/>
                </a:lnTo>
                <a:lnTo>
                  <a:pt x="1506" y="518"/>
                </a:lnTo>
                <a:lnTo>
                  <a:pt x="1497" y="507"/>
                </a:lnTo>
                <a:lnTo>
                  <a:pt x="1483" y="498"/>
                </a:lnTo>
                <a:lnTo>
                  <a:pt x="1469" y="491"/>
                </a:lnTo>
                <a:lnTo>
                  <a:pt x="1455" y="486"/>
                </a:lnTo>
                <a:lnTo>
                  <a:pt x="1450" y="484"/>
                </a:lnTo>
                <a:lnTo>
                  <a:pt x="1444" y="482"/>
                </a:lnTo>
                <a:lnTo>
                  <a:pt x="1439" y="484"/>
                </a:lnTo>
                <a:lnTo>
                  <a:pt x="1435" y="484"/>
                </a:lnTo>
                <a:lnTo>
                  <a:pt x="1439" y="488"/>
                </a:lnTo>
                <a:lnTo>
                  <a:pt x="1442" y="493"/>
                </a:lnTo>
                <a:lnTo>
                  <a:pt x="1446" y="496"/>
                </a:lnTo>
                <a:lnTo>
                  <a:pt x="1450" y="500"/>
                </a:lnTo>
                <a:lnTo>
                  <a:pt x="1453" y="503"/>
                </a:lnTo>
                <a:lnTo>
                  <a:pt x="1458" y="505"/>
                </a:lnTo>
                <a:lnTo>
                  <a:pt x="1464" y="505"/>
                </a:lnTo>
                <a:lnTo>
                  <a:pt x="1469" y="502"/>
                </a:lnTo>
                <a:lnTo>
                  <a:pt x="1471" y="509"/>
                </a:lnTo>
                <a:lnTo>
                  <a:pt x="1471" y="516"/>
                </a:lnTo>
                <a:lnTo>
                  <a:pt x="1473" y="521"/>
                </a:lnTo>
                <a:lnTo>
                  <a:pt x="1474" y="525"/>
                </a:lnTo>
                <a:lnTo>
                  <a:pt x="1478" y="530"/>
                </a:lnTo>
                <a:lnTo>
                  <a:pt x="1481" y="534"/>
                </a:lnTo>
                <a:lnTo>
                  <a:pt x="1485" y="537"/>
                </a:lnTo>
                <a:lnTo>
                  <a:pt x="1487" y="541"/>
                </a:lnTo>
                <a:lnTo>
                  <a:pt x="1487" y="544"/>
                </a:lnTo>
                <a:lnTo>
                  <a:pt x="1487" y="548"/>
                </a:lnTo>
                <a:lnTo>
                  <a:pt x="1485" y="551"/>
                </a:lnTo>
                <a:lnTo>
                  <a:pt x="1483" y="555"/>
                </a:lnTo>
                <a:lnTo>
                  <a:pt x="1481" y="558"/>
                </a:lnTo>
                <a:lnTo>
                  <a:pt x="1480" y="562"/>
                </a:lnTo>
                <a:lnTo>
                  <a:pt x="1480" y="565"/>
                </a:lnTo>
                <a:lnTo>
                  <a:pt x="1478" y="567"/>
                </a:lnTo>
                <a:lnTo>
                  <a:pt x="1478" y="565"/>
                </a:lnTo>
                <a:lnTo>
                  <a:pt x="1478" y="562"/>
                </a:lnTo>
                <a:lnTo>
                  <a:pt x="1476" y="558"/>
                </a:lnTo>
                <a:lnTo>
                  <a:pt x="1474" y="555"/>
                </a:lnTo>
                <a:lnTo>
                  <a:pt x="1473" y="551"/>
                </a:lnTo>
                <a:lnTo>
                  <a:pt x="1471" y="548"/>
                </a:lnTo>
                <a:lnTo>
                  <a:pt x="1471" y="544"/>
                </a:lnTo>
                <a:lnTo>
                  <a:pt x="1469" y="541"/>
                </a:lnTo>
                <a:lnTo>
                  <a:pt x="1464" y="539"/>
                </a:lnTo>
                <a:lnTo>
                  <a:pt x="1457" y="537"/>
                </a:lnTo>
                <a:lnTo>
                  <a:pt x="1451" y="534"/>
                </a:lnTo>
                <a:lnTo>
                  <a:pt x="1446" y="528"/>
                </a:lnTo>
                <a:lnTo>
                  <a:pt x="1441" y="523"/>
                </a:lnTo>
                <a:lnTo>
                  <a:pt x="1437" y="516"/>
                </a:lnTo>
                <a:lnTo>
                  <a:pt x="1435" y="509"/>
                </a:lnTo>
                <a:lnTo>
                  <a:pt x="1435" y="502"/>
                </a:lnTo>
                <a:lnTo>
                  <a:pt x="1428" y="502"/>
                </a:lnTo>
                <a:lnTo>
                  <a:pt x="1423" y="502"/>
                </a:lnTo>
                <a:lnTo>
                  <a:pt x="1418" y="500"/>
                </a:lnTo>
                <a:lnTo>
                  <a:pt x="1414" y="496"/>
                </a:lnTo>
                <a:lnTo>
                  <a:pt x="1411" y="495"/>
                </a:lnTo>
                <a:lnTo>
                  <a:pt x="1407" y="491"/>
                </a:lnTo>
                <a:lnTo>
                  <a:pt x="1404" y="488"/>
                </a:lnTo>
                <a:lnTo>
                  <a:pt x="1400" y="484"/>
                </a:lnTo>
                <a:lnTo>
                  <a:pt x="1397" y="486"/>
                </a:lnTo>
                <a:lnTo>
                  <a:pt x="1393" y="486"/>
                </a:lnTo>
                <a:lnTo>
                  <a:pt x="1390" y="488"/>
                </a:lnTo>
                <a:lnTo>
                  <a:pt x="1388" y="489"/>
                </a:lnTo>
                <a:lnTo>
                  <a:pt x="1384" y="491"/>
                </a:lnTo>
                <a:lnTo>
                  <a:pt x="1381" y="493"/>
                </a:lnTo>
                <a:lnTo>
                  <a:pt x="1377" y="493"/>
                </a:lnTo>
                <a:lnTo>
                  <a:pt x="1375" y="495"/>
                </a:lnTo>
                <a:lnTo>
                  <a:pt x="1367" y="484"/>
                </a:lnTo>
                <a:lnTo>
                  <a:pt x="1356" y="486"/>
                </a:lnTo>
                <a:lnTo>
                  <a:pt x="1347" y="491"/>
                </a:lnTo>
                <a:lnTo>
                  <a:pt x="1337" y="500"/>
                </a:lnTo>
                <a:lnTo>
                  <a:pt x="1326" y="507"/>
                </a:lnTo>
                <a:lnTo>
                  <a:pt x="1317" y="516"/>
                </a:lnTo>
                <a:lnTo>
                  <a:pt x="1307" y="523"/>
                </a:lnTo>
                <a:lnTo>
                  <a:pt x="1298" y="528"/>
                </a:lnTo>
                <a:lnTo>
                  <a:pt x="1287" y="532"/>
                </a:lnTo>
                <a:lnTo>
                  <a:pt x="1287" y="567"/>
                </a:lnTo>
                <a:lnTo>
                  <a:pt x="1275" y="569"/>
                </a:lnTo>
                <a:lnTo>
                  <a:pt x="1261" y="569"/>
                </a:lnTo>
                <a:lnTo>
                  <a:pt x="1245" y="571"/>
                </a:lnTo>
                <a:lnTo>
                  <a:pt x="1231" y="572"/>
                </a:lnTo>
                <a:lnTo>
                  <a:pt x="1216" y="574"/>
                </a:lnTo>
                <a:lnTo>
                  <a:pt x="1202" y="576"/>
                </a:lnTo>
                <a:lnTo>
                  <a:pt x="1188" y="578"/>
                </a:lnTo>
                <a:lnTo>
                  <a:pt x="1174" y="578"/>
                </a:lnTo>
                <a:lnTo>
                  <a:pt x="1174" y="572"/>
                </a:lnTo>
                <a:lnTo>
                  <a:pt x="1174" y="567"/>
                </a:lnTo>
                <a:lnTo>
                  <a:pt x="1174" y="562"/>
                </a:lnTo>
                <a:lnTo>
                  <a:pt x="1176" y="556"/>
                </a:lnTo>
                <a:lnTo>
                  <a:pt x="1176" y="551"/>
                </a:lnTo>
                <a:lnTo>
                  <a:pt x="1178" y="548"/>
                </a:lnTo>
                <a:lnTo>
                  <a:pt x="1179" y="548"/>
                </a:lnTo>
                <a:lnTo>
                  <a:pt x="1183" y="549"/>
                </a:lnTo>
                <a:lnTo>
                  <a:pt x="1179" y="542"/>
                </a:lnTo>
                <a:lnTo>
                  <a:pt x="1178" y="539"/>
                </a:lnTo>
                <a:lnTo>
                  <a:pt x="1178" y="534"/>
                </a:lnTo>
                <a:lnTo>
                  <a:pt x="1176" y="530"/>
                </a:lnTo>
                <a:lnTo>
                  <a:pt x="1178" y="526"/>
                </a:lnTo>
                <a:lnTo>
                  <a:pt x="1178" y="523"/>
                </a:lnTo>
                <a:lnTo>
                  <a:pt x="1179" y="518"/>
                </a:lnTo>
                <a:lnTo>
                  <a:pt x="1183" y="512"/>
                </a:lnTo>
                <a:lnTo>
                  <a:pt x="1183" y="509"/>
                </a:lnTo>
                <a:lnTo>
                  <a:pt x="1181" y="505"/>
                </a:lnTo>
                <a:lnTo>
                  <a:pt x="1179" y="502"/>
                </a:lnTo>
                <a:lnTo>
                  <a:pt x="1179" y="498"/>
                </a:lnTo>
                <a:lnTo>
                  <a:pt x="1178" y="495"/>
                </a:lnTo>
                <a:lnTo>
                  <a:pt x="1176" y="491"/>
                </a:lnTo>
                <a:lnTo>
                  <a:pt x="1174" y="488"/>
                </a:lnTo>
                <a:lnTo>
                  <a:pt x="1174" y="484"/>
                </a:lnTo>
                <a:lnTo>
                  <a:pt x="1185" y="486"/>
                </a:lnTo>
                <a:lnTo>
                  <a:pt x="1197" y="488"/>
                </a:lnTo>
                <a:lnTo>
                  <a:pt x="1209" y="489"/>
                </a:lnTo>
                <a:lnTo>
                  <a:pt x="1222" y="493"/>
                </a:lnTo>
                <a:lnTo>
                  <a:pt x="1236" y="495"/>
                </a:lnTo>
                <a:lnTo>
                  <a:pt x="1248" y="496"/>
                </a:lnTo>
                <a:lnTo>
                  <a:pt x="1259" y="496"/>
                </a:lnTo>
                <a:lnTo>
                  <a:pt x="1269" y="495"/>
                </a:lnTo>
                <a:lnTo>
                  <a:pt x="1268" y="488"/>
                </a:lnTo>
                <a:lnTo>
                  <a:pt x="1266" y="481"/>
                </a:lnTo>
                <a:lnTo>
                  <a:pt x="1266" y="475"/>
                </a:lnTo>
                <a:lnTo>
                  <a:pt x="1266" y="470"/>
                </a:lnTo>
                <a:lnTo>
                  <a:pt x="1268" y="463"/>
                </a:lnTo>
                <a:lnTo>
                  <a:pt x="1269" y="456"/>
                </a:lnTo>
                <a:lnTo>
                  <a:pt x="1269" y="447"/>
                </a:lnTo>
                <a:lnTo>
                  <a:pt x="1269" y="438"/>
                </a:lnTo>
                <a:lnTo>
                  <a:pt x="1266" y="438"/>
                </a:lnTo>
                <a:lnTo>
                  <a:pt x="1264" y="436"/>
                </a:lnTo>
                <a:lnTo>
                  <a:pt x="1261" y="435"/>
                </a:lnTo>
                <a:lnTo>
                  <a:pt x="1257" y="433"/>
                </a:lnTo>
                <a:lnTo>
                  <a:pt x="1254" y="431"/>
                </a:lnTo>
                <a:lnTo>
                  <a:pt x="1250" y="431"/>
                </a:lnTo>
                <a:lnTo>
                  <a:pt x="1248" y="429"/>
                </a:lnTo>
                <a:lnTo>
                  <a:pt x="1245" y="429"/>
                </a:lnTo>
                <a:lnTo>
                  <a:pt x="1252" y="427"/>
                </a:lnTo>
                <a:lnTo>
                  <a:pt x="1259" y="427"/>
                </a:lnTo>
                <a:lnTo>
                  <a:pt x="1266" y="426"/>
                </a:lnTo>
                <a:lnTo>
                  <a:pt x="1275" y="424"/>
                </a:lnTo>
                <a:lnTo>
                  <a:pt x="1282" y="422"/>
                </a:lnTo>
                <a:lnTo>
                  <a:pt x="1291" y="420"/>
                </a:lnTo>
                <a:lnTo>
                  <a:pt x="1298" y="420"/>
                </a:lnTo>
                <a:lnTo>
                  <a:pt x="1305" y="419"/>
                </a:lnTo>
                <a:lnTo>
                  <a:pt x="1349" y="373"/>
                </a:lnTo>
                <a:lnTo>
                  <a:pt x="1352" y="373"/>
                </a:lnTo>
                <a:lnTo>
                  <a:pt x="1356" y="373"/>
                </a:lnTo>
                <a:lnTo>
                  <a:pt x="1361" y="373"/>
                </a:lnTo>
                <a:lnTo>
                  <a:pt x="1367" y="371"/>
                </a:lnTo>
                <a:lnTo>
                  <a:pt x="1374" y="371"/>
                </a:lnTo>
                <a:lnTo>
                  <a:pt x="1379" y="369"/>
                </a:lnTo>
                <a:lnTo>
                  <a:pt x="1384" y="367"/>
                </a:lnTo>
                <a:lnTo>
                  <a:pt x="1391" y="364"/>
                </a:lnTo>
                <a:lnTo>
                  <a:pt x="1386" y="357"/>
                </a:lnTo>
                <a:lnTo>
                  <a:pt x="1382" y="351"/>
                </a:lnTo>
                <a:lnTo>
                  <a:pt x="1381" y="346"/>
                </a:lnTo>
                <a:lnTo>
                  <a:pt x="1381" y="341"/>
                </a:lnTo>
                <a:lnTo>
                  <a:pt x="1382" y="337"/>
                </a:lnTo>
                <a:lnTo>
                  <a:pt x="1386" y="334"/>
                </a:lnTo>
                <a:lnTo>
                  <a:pt x="1391" y="330"/>
                </a:lnTo>
                <a:lnTo>
                  <a:pt x="1400" y="327"/>
                </a:lnTo>
                <a:lnTo>
                  <a:pt x="1400" y="332"/>
                </a:lnTo>
                <a:lnTo>
                  <a:pt x="1402" y="339"/>
                </a:lnTo>
                <a:lnTo>
                  <a:pt x="1404" y="344"/>
                </a:lnTo>
                <a:lnTo>
                  <a:pt x="1405" y="348"/>
                </a:lnTo>
                <a:lnTo>
                  <a:pt x="1407" y="353"/>
                </a:lnTo>
                <a:lnTo>
                  <a:pt x="1411" y="357"/>
                </a:lnTo>
                <a:lnTo>
                  <a:pt x="1414" y="360"/>
                </a:lnTo>
                <a:lnTo>
                  <a:pt x="1418" y="364"/>
                </a:lnTo>
                <a:lnTo>
                  <a:pt x="1423" y="360"/>
                </a:lnTo>
                <a:lnTo>
                  <a:pt x="1427" y="359"/>
                </a:lnTo>
                <a:lnTo>
                  <a:pt x="1428" y="359"/>
                </a:lnTo>
                <a:lnTo>
                  <a:pt x="1430" y="359"/>
                </a:lnTo>
                <a:lnTo>
                  <a:pt x="1432" y="359"/>
                </a:lnTo>
                <a:lnTo>
                  <a:pt x="1435" y="359"/>
                </a:lnTo>
                <a:lnTo>
                  <a:pt x="1439" y="357"/>
                </a:lnTo>
                <a:lnTo>
                  <a:pt x="1444" y="353"/>
                </a:lnTo>
                <a:lnTo>
                  <a:pt x="1444" y="355"/>
                </a:lnTo>
                <a:lnTo>
                  <a:pt x="1446" y="357"/>
                </a:lnTo>
                <a:lnTo>
                  <a:pt x="1450" y="360"/>
                </a:lnTo>
                <a:lnTo>
                  <a:pt x="1453" y="364"/>
                </a:lnTo>
                <a:lnTo>
                  <a:pt x="1458" y="367"/>
                </a:lnTo>
                <a:lnTo>
                  <a:pt x="1462" y="369"/>
                </a:lnTo>
                <a:lnTo>
                  <a:pt x="1465" y="373"/>
                </a:lnTo>
                <a:lnTo>
                  <a:pt x="1469" y="373"/>
                </a:lnTo>
                <a:lnTo>
                  <a:pt x="1480" y="367"/>
                </a:lnTo>
                <a:lnTo>
                  <a:pt x="1490" y="362"/>
                </a:lnTo>
                <a:lnTo>
                  <a:pt x="1501" y="353"/>
                </a:lnTo>
                <a:lnTo>
                  <a:pt x="1513" y="344"/>
                </a:lnTo>
                <a:lnTo>
                  <a:pt x="1524" y="336"/>
                </a:lnTo>
                <a:lnTo>
                  <a:pt x="1536" y="329"/>
                </a:lnTo>
                <a:lnTo>
                  <a:pt x="1547" y="321"/>
                </a:lnTo>
                <a:lnTo>
                  <a:pt x="1557" y="318"/>
                </a:lnTo>
                <a:lnTo>
                  <a:pt x="1556" y="311"/>
                </a:lnTo>
                <a:lnTo>
                  <a:pt x="1556" y="304"/>
                </a:lnTo>
                <a:lnTo>
                  <a:pt x="1559" y="300"/>
                </a:lnTo>
                <a:lnTo>
                  <a:pt x="1564" y="295"/>
                </a:lnTo>
                <a:lnTo>
                  <a:pt x="1571" y="291"/>
                </a:lnTo>
                <a:lnTo>
                  <a:pt x="1577" y="286"/>
                </a:lnTo>
                <a:lnTo>
                  <a:pt x="1586" y="284"/>
                </a:lnTo>
                <a:lnTo>
                  <a:pt x="1591" y="281"/>
                </a:lnTo>
                <a:lnTo>
                  <a:pt x="1582" y="281"/>
                </a:lnTo>
                <a:lnTo>
                  <a:pt x="1571" y="281"/>
                </a:lnTo>
                <a:lnTo>
                  <a:pt x="1559" y="279"/>
                </a:lnTo>
                <a:lnTo>
                  <a:pt x="1548" y="279"/>
                </a:lnTo>
                <a:lnTo>
                  <a:pt x="1538" y="277"/>
                </a:lnTo>
                <a:lnTo>
                  <a:pt x="1529" y="276"/>
                </a:lnTo>
                <a:lnTo>
                  <a:pt x="1520" y="274"/>
                </a:lnTo>
                <a:lnTo>
                  <a:pt x="1513" y="270"/>
                </a:lnTo>
                <a:lnTo>
                  <a:pt x="1548" y="233"/>
                </a:lnTo>
                <a:lnTo>
                  <a:pt x="1545" y="233"/>
                </a:lnTo>
                <a:lnTo>
                  <a:pt x="1541" y="231"/>
                </a:lnTo>
                <a:lnTo>
                  <a:pt x="1538" y="230"/>
                </a:lnTo>
                <a:lnTo>
                  <a:pt x="1534" y="228"/>
                </a:lnTo>
                <a:lnTo>
                  <a:pt x="1533" y="226"/>
                </a:lnTo>
                <a:lnTo>
                  <a:pt x="1529" y="224"/>
                </a:lnTo>
                <a:lnTo>
                  <a:pt x="1526" y="224"/>
                </a:lnTo>
                <a:lnTo>
                  <a:pt x="1522" y="224"/>
                </a:lnTo>
                <a:lnTo>
                  <a:pt x="1469" y="281"/>
                </a:lnTo>
                <a:lnTo>
                  <a:pt x="1469" y="284"/>
                </a:lnTo>
                <a:lnTo>
                  <a:pt x="1469" y="288"/>
                </a:lnTo>
                <a:lnTo>
                  <a:pt x="1469" y="293"/>
                </a:lnTo>
                <a:lnTo>
                  <a:pt x="1469" y="298"/>
                </a:lnTo>
                <a:lnTo>
                  <a:pt x="1467" y="304"/>
                </a:lnTo>
                <a:lnTo>
                  <a:pt x="1465" y="309"/>
                </a:lnTo>
                <a:lnTo>
                  <a:pt x="1464" y="313"/>
                </a:lnTo>
                <a:lnTo>
                  <a:pt x="1460" y="318"/>
                </a:lnTo>
                <a:lnTo>
                  <a:pt x="1462" y="316"/>
                </a:lnTo>
                <a:lnTo>
                  <a:pt x="1464" y="316"/>
                </a:lnTo>
                <a:lnTo>
                  <a:pt x="1462" y="320"/>
                </a:lnTo>
                <a:lnTo>
                  <a:pt x="1460" y="325"/>
                </a:lnTo>
                <a:lnTo>
                  <a:pt x="1457" y="332"/>
                </a:lnTo>
                <a:lnTo>
                  <a:pt x="1451" y="339"/>
                </a:lnTo>
                <a:lnTo>
                  <a:pt x="1444" y="346"/>
                </a:lnTo>
                <a:lnTo>
                  <a:pt x="1435" y="351"/>
                </a:lnTo>
                <a:lnTo>
                  <a:pt x="1427" y="353"/>
                </a:lnTo>
                <a:lnTo>
                  <a:pt x="1428" y="344"/>
                </a:lnTo>
                <a:lnTo>
                  <a:pt x="1430" y="337"/>
                </a:lnTo>
                <a:lnTo>
                  <a:pt x="1428" y="332"/>
                </a:lnTo>
                <a:lnTo>
                  <a:pt x="1427" y="327"/>
                </a:lnTo>
                <a:lnTo>
                  <a:pt x="1425" y="323"/>
                </a:lnTo>
                <a:lnTo>
                  <a:pt x="1420" y="320"/>
                </a:lnTo>
                <a:lnTo>
                  <a:pt x="1414" y="314"/>
                </a:lnTo>
                <a:lnTo>
                  <a:pt x="1409" y="307"/>
                </a:lnTo>
                <a:lnTo>
                  <a:pt x="1409" y="302"/>
                </a:lnTo>
                <a:lnTo>
                  <a:pt x="1411" y="297"/>
                </a:lnTo>
                <a:lnTo>
                  <a:pt x="1411" y="293"/>
                </a:lnTo>
                <a:lnTo>
                  <a:pt x="1412" y="290"/>
                </a:lnTo>
                <a:lnTo>
                  <a:pt x="1412" y="284"/>
                </a:lnTo>
                <a:lnTo>
                  <a:pt x="1412" y="281"/>
                </a:lnTo>
                <a:lnTo>
                  <a:pt x="1411" y="276"/>
                </a:lnTo>
                <a:lnTo>
                  <a:pt x="1409" y="270"/>
                </a:lnTo>
                <a:lnTo>
                  <a:pt x="1405" y="277"/>
                </a:lnTo>
                <a:lnTo>
                  <a:pt x="1402" y="284"/>
                </a:lnTo>
                <a:lnTo>
                  <a:pt x="1398" y="290"/>
                </a:lnTo>
                <a:lnTo>
                  <a:pt x="1393" y="297"/>
                </a:lnTo>
                <a:lnTo>
                  <a:pt x="1388" y="300"/>
                </a:lnTo>
                <a:lnTo>
                  <a:pt x="1382" y="304"/>
                </a:lnTo>
                <a:lnTo>
                  <a:pt x="1375" y="307"/>
                </a:lnTo>
                <a:lnTo>
                  <a:pt x="1367" y="307"/>
                </a:lnTo>
                <a:lnTo>
                  <a:pt x="1365" y="304"/>
                </a:lnTo>
                <a:lnTo>
                  <a:pt x="1363" y="298"/>
                </a:lnTo>
                <a:lnTo>
                  <a:pt x="1361" y="295"/>
                </a:lnTo>
                <a:lnTo>
                  <a:pt x="1358" y="290"/>
                </a:lnTo>
                <a:lnTo>
                  <a:pt x="1354" y="284"/>
                </a:lnTo>
                <a:lnTo>
                  <a:pt x="1351" y="279"/>
                </a:lnTo>
                <a:lnTo>
                  <a:pt x="1349" y="274"/>
                </a:lnTo>
                <a:lnTo>
                  <a:pt x="1349" y="270"/>
                </a:lnTo>
                <a:lnTo>
                  <a:pt x="1354" y="261"/>
                </a:lnTo>
                <a:lnTo>
                  <a:pt x="1361" y="256"/>
                </a:lnTo>
                <a:lnTo>
                  <a:pt x="1368" y="251"/>
                </a:lnTo>
                <a:lnTo>
                  <a:pt x="1374" y="249"/>
                </a:lnTo>
                <a:lnTo>
                  <a:pt x="1381" y="247"/>
                </a:lnTo>
                <a:lnTo>
                  <a:pt x="1388" y="247"/>
                </a:lnTo>
                <a:lnTo>
                  <a:pt x="1393" y="245"/>
                </a:lnTo>
                <a:lnTo>
                  <a:pt x="1400" y="242"/>
                </a:lnTo>
                <a:lnTo>
                  <a:pt x="1409" y="233"/>
                </a:lnTo>
                <a:lnTo>
                  <a:pt x="1416" y="221"/>
                </a:lnTo>
                <a:lnTo>
                  <a:pt x="1425" y="208"/>
                </a:lnTo>
                <a:lnTo>
                  <a:pt x="1434" y="198"/>
                </a:lnTo>
                <a:lnTo>
                  <a:pt x="1444" y="187"/>
                </a:lnTo>
                <a:lnTo>
                  <a:pt x="1455" y="178"/>
                </a:lnTo>
                <a:lnTo>
                  <a:pt x="1465" y="169"/>
                </a:lnTo>
                <a:lnTo>
                  <a:pt x="1478" y="159"/>
                </a:lnTo>
                <a:lnTo>
                  <a:pt x="1487" y="150"/>
                </a:lnTo>
                <a:lnTo>
                  <a:pt x="1573" y="150"/>
                </a:lnTo>
                <a:lnTo>
                  <a:pt x="1591" y="168"/>
                </a:lnTo>
                <a:lnTo>
                  <a:pt x="1626" y="168"/>
                </a:lnTo>
                <a:lnTo>
                  <a:pt x="1633" y="175"/>
                </a:lnTo>
                <a:lnTo>
                  <a:pt x="1640" y="180"/>
                </a:lnTo>
                <a:lnTo>
                  <a:pt x="1646" y="185"/>
                </a:lnTo>
                <a:lnTo>
                  <a:pt x="1653" y="187"/>
                </a:lnTo>
                <a:lnTo>
                  <a:pt x="1660" y="191"/>
                </a:lnTo>
                <a:lnTo>
                  <a:pt x="1665" y="191"/>
                </a:lnTo>
                <a:lnTo>
                  <a:pt x="1672" y="189"/>
                </a:lnTo>
                <a:lnTo>
                  <a:pt x="1679" y="187"/>
                </a:lnTo>
                <a:lnTo>
                  <a:pt x="1697" y="205"/>
                </a:lnTo>
                <a:lnTo>
                  <a:pt x="1679" y="224"/>
                </a:lnTo>
                <a:lnTo>
                  <a:pt x="1644" y="224"/>
                </a:lnTo>
                <a:lnTo>
                  <a:pt x="1626" y="205"/>
                </a:lnTo>
                <a:lnTo>
                  <a:pt x="1617" y="215"/>
                </a:lnTo>
                <a:lnTo>
                  <a:pt x="1653" y="253"/>
                </a:lnTo>
                <a:lnTo>
                  <a:pt x="1670" y="253"/>
                </a:lnTo>
                <a:lnTo>
                  <a:pt x="1674" y="251"/>
                </a:lnTo>
                <a:lnTo>
                  <a:pt x="1681" y="245"/>
                </a:lnTo>
                <a:lnTo>
                  <a:pt x="1688" y="240"/>
                </a:lnTo>
                <a:lnTo>
                  <a:pt x="1695" y="233"/>
                </a:lnTo>
                <a:lnTo>
                  <a:pt x="1702" y="226"/>
                </a:lnTo>
                <a:lnTo>
                  <a:pt x="1707" y="221"/>
                </a:lnTo>
                <a:lnTo>
                  <a:pt x="1713" y="217"/>
                </a:lnTo>
                <a:lnTo>
                  <a:pt x="1714" y="215"/>
                </a:lnTo>
                <a:lnTo>
                  <a:pt x="1732" y="215"/>
                </a:lnTo>
                <a:lnTo>
                  <a:pt x="1757" y="187"/>
                </a:lnTo>
                <a:lnTo>
                  <a:pt x="1775" y="205"/>
                </a:lnTo>
                <a:lnTo>
                  <a:pt x="1801" y="177"/>
                </a:lnTo>
                <a:lnTo>
                  <a:pt x="1819" y="196"/>
                </a:lnTo>
                <a:lnTo>
                  <a:pt x="1824" y="192"/>
                </a:lnTo>
                <a:lnTo>
                  <a:pt x="1831" y="191"/>
                </a:lnTo>
                <a:lnTo>
                  <a:pt x="1838" y="189"/>
                </a:lnTo>
                <a:lnTo>
                  <a:pt x="1843" y="187"/>
                </a:lnTo>
                <a:lnTo>
                  <a:pt x="1850" y="185"/>
                </a:lnTo>
                <a:lnTo>
                  <a:pt x="1858" y="184"/>
                </a:lnTo>
                <a:lnTo>
                  <a:pt x="1863" y="180"/>
                </a:lnTo>
                <a:lnTo>
                  <a:pt x="1870" y="177"/>
                </a:lnTo>
                <a:lnTo>
                  <a:pt x="1845" y="150"/>
                </a:lnTo>
                <a:lnTo>
                  <a:pt x="1854" y="154"/>
                </a:lnTo>
                <a:lnTo>
                  <a:pt x="1865" y="157"/>
                </a:lnTo>
                <a:lnTo>
                  <a:pt x="1873" y="161"/>
                </a:lnTo>
                <a:lnTo>
                  <a:pt x="1884" y="162"/>
                </a:lnTo>
                <a:lnTo>
                  <a:pt x="1895" y="166"/>
                </a:lnTo>
                <a:lnTo>
                  <a:pt x="1907" y="168"/>
                </a:lnTo>
                <a:lnTo>
                  <a:pt x="1919" y="168"/>
                </a:lnTo>
                <a:lnTo>
                  <a:pt x="1932" y="168"/>
                </a:lnTo>
                <a:lnTo>
                  <a:pt x="1932" y="164"/>
                </a:lnTo>
                <a:lnTo>
                  <a:pt x="1933" y="161"/>
                </a:lnTo>
                <a:lnTo>
                  <a:pt x="1933" y="157"/>
                </a:lnTo>
                <a:lnTo>
                  <a:pt x="1935" y="154"/>
                </a:lnTo>
                <a:lnTo>
                  <a:pt x="1937" y="150"/>
                </a:lnTo>
                <a:lnTo>
                  <a:pt x="1939" y="147"/>
                </a:lnTo>
                <a:lnTo>
                  <a:pt x="1941" y="143"/>
                </a:lnTo>
                <a:lnTo>
                  <a:pt x="1941" y="139"/>
                </a:lnTo>
                <a:lnTo>
                  <a:pt x="1983" y="187"/>
                </a:lnTo>
                <a:lnTo>
                  <a:pt x="1983" y="191"/>
                </a:lnTo>
                <a:lnTo>
                  <a:pt x="1983" y="194"/>
                </a:lnTo>
                <a:lnTo>
                  <a:pt x="1981" y="198"/>
                </a:lnTo>
                <a:lnTo>
                  <a:pt x="1979" y="201"/>
                </a:lnTo>
                <a:lnTo>
                  <a:pt x="1978" y="205"/>
                </a:lnTo>
                <a:lnTo>
                  <a:pt x="1976" y="208"/>
                </a:lnTo>
                <a:lnTo>
                  <a:pt x="1976" y="212"/>
                </a:lnTo>
                <a:lnTo>
                  <a:pt x="1974" y="215"/>
                </a:lnTo>
                <a:lnTo>
                  <a:pt x="2009" y="215"/>
                </a:lnTo>
                <a:lnTo>
                  <a:pt x="2009" y="177"/>
                </a:lnTo>
                <a:lnTo>
                  <a:pt x="2016" y="184"/>
                </a:lnTo>
                <a:lnTo>
                  <a:pt x="2024" y="189"/>
                </a:lnTo>
                <a:lnTo>
                  <a:pt x="2032" y="192"/>
                </a:lnTo>
                <a:lnTo>
                  <a:pt x="2039" y="194"/>
                </a:lnTo>
                <a:lnTo>
                  <a:pt x="2048" y="198"/>
                </a:lnTo>
                <a:lnTo>
                  <a:pt x="2057" y="200"/>
                </a:lnTo>
                <a:lnTo>
                  <a:pt x="2064" y="203"/>
                </a:lnTo>
                <a:lnTo>
                  <a:pt x="2071" y="205"/>
                </a:lnTo>
                <a:lnTo>
                  <a:pt x="2071" y="201"/>
                </a:lnTo>
                <a:lnTo>
                  <a:pt x="2069" y="198"/>
                </a:lnTo>
                <a:lnTo>
                  <a:pt x="2068" y="194"/>
                </a:lnTo>
                <a:lnTo>
                  <a:pt x="2066" y="191"/>
                </a:lnTo>
                <a:lnTo>
                  <a:pt x="2064" y="187"/>
                </a:lnTo>
                <a:lnTo>
                  <a:pt x="2062" y="184"/>
                </a:lnTo>
                <a:lnTo>
                  <a:pt x="2062" y="180"/>
                </a:lnTo>
                <a:lnTo>
                  <a:pt x="2061" y="177"/>
                </a:lnTo>
                <a:lnTo>
                  <a:pt x="2045" y="177"/>
                </a:lnTo>
                <a:lnTo>
                  <a:pt x="2036" y="187"/>
                </a:lnTo>
                <a:lnTo>
                  <a:pt x="2018" y="187"/>
                </a:lnTo>
                <a:lnTo>
                  <a:pt x="1992" y="159"/>
                </a:lnTo>
                <a:lnTo>
                  <a:pt x="2002" y="157"/>
                </a:lnTo>
                <a:lnTo>
                  <a:pt x="2011" y="155"/>
                </a:lnTo>
                <a:lnTo>
                  <a:pt x="2022" y="155"/>
                </a:lnTo>
                <a:lnTo>
                  <a:pt x="2031" y="154"/>
                </a:lnTo>
                <a:lnTo>
                  <a:pt x="2041" y="154"/>
                </a:lnTo>
                <a:lnTo>
                  <a:pt x="2052" y="154"/>
                </a:lnTo>
                <a:lnTo>
                  <a:pt x="2061" y="152"/>
                </a:lnTo>
                <a:lnTo>
                  <a:pt x="2071" y="150"/>
                </a:lnTo>
                <a:lnTo>
                  <a:pt x="2068" y="150"/>
                </a:lnTo>
                <a:lnTo>
                  <a:pt x="2064" y="148"/>
                </a:lnTo>
                <a:lnTo>
                  <a:pt x="2061" y="147"/>
                </a:lnTo>
                <a:lnTo>
                  <a:pt x="2057" y="145"/>
                </a:lnTo>
                <a:lnTo>
                  <a:pt x="2054" y="143"/>
                </a:lnTo>
                <a:lnTo>
                  <a:pt x="2052" y="141"/>
                </a:lnTo>
                <a:lnTo>
                  <a:pt x="2048" y="141"/>
                </a:lnTo>
                <a:lnTo>
                  <a:pt x="2045" y="139"/>
                </a:lnTo>
                <a:lnTo>
                  <a:pt x="2048" y="136"/>
                </a:lnTo>
                <a:lnTo>
                  <a:pt x="2052" y="131"/>
                </a:lnTo>
                <a:lnTo>
                  <a:pt x="2057" y="124"/>
                </a:lnTo>
                <a:lnTo>
                  <a:pt x="2061" y="116"/>
                </a:lnTo>
                <a:lnTo>
                  <a:pt x="2064" y="109"/>
                </a:lnTo>
                <a:lnTo>
                  <a:pt x="2068" y="104"/>
                </a:lnTo>
                <a:lnTo>
                  <a:pt x="2069" y="99"/>
                </a:lnTo>
                <a:lnTo>
                  <a:pt x="2071" y="93"/>
                </a:lnTo>
                <a:lnTo>
                  <a:pt x="2078" y="93"/>
                </a:lnTo>
                <a:lnTo>
                  <a:pt x="2085" y="93"/>
                </a:lnTo>
                <a:lnTo>
                  <a:pt x="2092" y="95"/>
                </a:lnTo>
                <a:lnTo>
                  <a:pt x="2101" y="95"/>
                </a:lnTo>
                <a:lnTo>
                  <a:pt x="2108" y="97"/>
                </a:lnTo>
                <a:lnTo>
                  <a:pt x="2117" y="97"/>
                </a:lnTo>
                <a:lnTo>
                  <a:pt x="2124" y="101"/>
                </a:lnTo>
                <a:lnTo>
                  <a:pt x="2131" y="104"/>
                </a:lnTo>
                <a:lnTo>
                  <a:pt x="2135" y="102"/>
                </a:lnTo>
                <a:lnTo>
                  <a:pt x="2138" y="102"/>
                </a:lnTo>
                <a:lnTo>
                  <a:pt x="2142" y="101"/>
                </a:lnTo>
                <a:lnTo>
                  <a:pt x="2144" y="99"/>
                </a:lnTo>
                <a:lnTo>
                  <a:pt x="2147" y="97"/>
                </a:lnTo>
                <a:lnTo>
                  <a:pt x="2151" y="95"/>
                </a:lnTo>
                <a:lnTo>
                  <a:pt x="2154" y="93"/>
                </a:lnTo>
                <a:lnTo>
                  <a:pt x="2158" y="93"/>
                </a:lnTo>
                <a:lnTo>
                  <a:pt x="2158" y="90"/>
                </a:lnTo>
                <a:lnTo>
                  <a:pt x="2158" y="86"/>
                </a:lnTo>
                <a:lnTo>
                  <a:pt x="2158" y="83"/>
                </a:lnTo>
                <a:lnTo>
                  <a:pt x="2160" y="79"/>
                </a:lnTo>
                <a:lnTo>
                  <a:pt x="2160" y="76"/>
                </a:lnTo>
                <a:lnTo>
                  <a:pt x="2161" y="72"/>
                </a:lnTo>
                <a:lnTo>
                  <a:pt x="2163" y="69"/>
                </a:lnTo>
                <a:lnTo>
                  <a:pt x="2167" y="65"/>
                </a:lnTo>
                <a:lnTo>
                  <a:pt x="2211" y="93"/>
                </a:lnTo>
                <a:lnTo>
                  <a:pt x="2202" y="85"/>
                </a:lnTo>
                <a:lnTo>
                  <a:pt x="2220" y="85"/>
                </a:lnTo>
                <a:lnTo>
                  <a:pt x="2202" y="85"/>
                </a:lnTo>
                <a:lnTo>
                  <a:pt x="2209" y="85"/>
                </a:lnTo>
                <a:lnTo>
                  <a:pt x="2218" y="85"/>
                </a:lnTo>
                <a:lnTo>
                  <a:pt x="2228" y="85"/>
                </a:lnTo>
                <a:lnTo>
                  <a:pt x="2241" y="83"/>
                </a:lnTo>
                <a:lnTo>
                  <a:pt x="2251" y="83"/>
                </a:lnTo>
                <a:lnTo>
                  <a:pt x="2262" y="81"/>
                </a:lnTo>
                <a:lnTo>
                  <a:pt x="2273" y="78"/>
                </a:lnTo>
                <a:lnTo>
                  <a:pt x="2280" y="76"/>
                </a:lnTo>
                <a:lnTo>
                  <a:pt x="2280" y="79"/>
                </a:lnTo>
                <a:lnTo>
                  <a:pt x="2278" y="83"/>
                </a:lnTo>
                <a:lnTo>
                  <a:pt x="2276" y="86"/>
                </a:lnTo>
                <a:lnTo>
                  <a:pt x="2276" y="90"/>
                </a:lnTo>
                <a:lnTo>
                  <a:pt x="2274" y="93"/>
                </a:lnTo>
                <a:lnTo>
                  <a:pt x="2273" y="97"/>
                </a:lnTo>
                <a:lnTo>
                  <a:pt x="2271" y="101"/>
                </a:lnTo>
                <a:lnTo>
                  <a:pt x="2271" y="104"/>
                </a:lnTo>
                <a:lnTo>
                  <a:pt x="2288" y="122"/>
                </a:lnTo>
                <a:lnTo>
                  <a:pt x="2281" y="125"/>
                </a:lnTo>
                <a:lnTo>
                  <a:pt x="2274" y="131"/>
                </a:lnTo>
                <a:lnTo>
                  <a:pt x="2265" y="136"/>
                </a:lnTo>
                <a:lnTo>
                  <a:pt x="2258" y="141"/>
                </a:lnTo>
                <a:lnTo>
                  <a:pt x="2250" y="148"/>
                </a:lnTo>
                <a:lnTo>
                  <a:pt x="2243" y="155"/>
                </a:lnTo>
                <a:lnTo>
                  <a:pt x="2234" y="162"/>
                </a:lnTo>
                <a:lnTo>
                  <a:pt x="2228" y="168"/>
                </a:lnTo>
                <a:lnTo>
                  <a:pt x="2235" y="161"/>
                </a:lnTo>
                <a:lnTo>
                  <a:pt x="2246" y="154"/>
                </a:lnTo>
                <a:lnTo>
                  <a:pt x="2257" y="150"/>
                </a:lnTo>
                <a:lnTo>
                  <a:pt x="2269" y="147"/>
                </a:lnTo>
                <a:lnTo>
                  <a:pt x="2281" y="143"/>
                </a:lnTo>
                <a:lnTo>
                  <a:pt x="2294" y="141"/>
                </a:lnTo>
                <a:lnTo>
                  <a:pt x="2308" y="141"/>
                </a:lnTo>
                <a:lnTo>
                  <a:pt x="2320" y="141"/>
                </a:lnTo>
                <a:lnTo>
                  <a:pt x="2348" y="143"/>
                </a:lnTo>
                <a:lnTo>
                  <a:pt x="2377" y="147"/>
                </a:lnTo>
                <a:lnTo>
                  <a:pt x="2403" y="148"/>
                </a:lnTo>
                <a:lnTo>
                  <a:pt x="2428" y="150"/>
                </a:lnTo>
                <a:lnTo>
                  <a:pt x="2454" y="177"/>
                </a:lnTo>
                <a:lnTo>
                  <a:pt x="2470" y="171"/>
                </a:lnTo>
                <a:lnTo>
                  <a:pt x="2486" y="168"/>
                </a:lnTo>
                <a:lnTo>
                  <a:pt x="2506" y="168"/>
                </a:lnTo>
                <a:lnTo>
                  <a:pt x="2527" y="169"/>
                </a:lnTo>
                <a:lnTo>
                  <a:pt x="2569" y="175"/>
                </a:lnTo>
                <a:lnTo>
                  <a:pt x="2615" y="185"/>
                </a:lnTo>
                <a:lnTo>
                  <a:pt x="2663" y="198"/>
                </a:lnTo>
                <a:lnTo>
                  <a:pt x="2707" y="208"/>
                </a:lnTo>
                <a:lnTo>
                  <a:pt x="2728" y="212"/>
                </a:lnTo>
                <a:lnTo>
                  <a:pt x="2749" y="214"/>
                </a:lnTo>
                <a:lnTo>
                  <a:pt x="2767" y="215"/>
                </a:lnTo>
                <a:lnTo>
                  <a:pt x="2785" y="215"/>
                </a:lnTo>
                <a:lnTo>
                  <a:pt x="2792" y="215"/>
                </a:lnTo>
                <a:lnTo>
                  <a:pt x="2797" y="214"/>
                </a:lnTo>
                <a:lnTo>
                  <a:pt x="2804" y="212"/>
                </a:lnTo>
                <a:lnTo>
                  <a:pt x="2811" y="212"/>
                </a:lnTo>
                <a:lnTo>
                  <a:pt x="2817" y="210"/>
                </a:lnTo>
                <a:lnTo>
                  <a:pt x="2824" y="210"/>
                </a:lnTo>
                <a:lnTo>
                  <a:pt x="2831" y="212"/>
                </a:lnTo>
                <a:lnTo>
                  <a:pt x="2838" y="215"/>
                </a:lnTo>
                <a:lnTo>
                  <a:pt x="2839" y="215"/>
                </a:lnTo>
                <a:lnTo>
                  <a:pt x="2843" y="214"/>
                </a:lnTo>
                <a:lnTo>
                  <a:pt x="2847" y="212"/>
                </a:lnTo>
                <a:lnTo>
                  <a:pt x="2850" y="210"/>
                </a:lnTo>
                <a:lnTo>
                  <a:pt x="2854" y="208"/>
                </a:lnTo>
                <a:lnTo>
                  <a:pt x="2857" y="207"/>
                </a:lnTo>
                <a:lnTo>
                  <a:pt x="2859" y="207"/>
                </a:lnTo>
                <a:lnTo>
                  <a:pt x="2862" y="205"/>
                </a:lnTo>
                <a:lnTo>
                  <a:pt x="2880" y="224"/>
                </a:lnTo>
                <a:lnTo>
                  <a:pt x="2889" y="222"/>
                </a:lnTo>
                <a:lnTo>
                  <a:pt x="2898" y="222"/>
                </a:lnTo>
                <a:lnTo>
                  <a:pt x="2903" y="221"/>
                </a:lnTo>
                <a:lnTo>
                  <a:pt x="2910" y="221"/>
                </a:lnTo>
                <a:lnTo>
                  <a:pt x="2915" y="219"/>
                </a:lnTo>
                <a:lnTo>
                  <a:pt x="2921" y="221"/>
                </a:lnTo>
                <a:lnTo>
                  <a:pt x="2926" y="221"/>
                </a:lnTo>
                <a:lnTo>
                  <a:pt x="2933" y="224"/>
                </a:lnTo>
                <a:lnTo>
                  <a:pt x="2951" y="205"/>
                </a:lnTo>
                <a:lnTo>
                  <a:pt x="2933" y="205"/>
                </a:lnTo>
                <a:lnTo>
                  <a:pt x="2945" y="207"/>
                </a:lnTo>
                <a:lnTo>
                  <a:pt x="2960" y="208"/>
                </a:lnTo>
                <a:lnTo>
                  <a:pt x="2972" y="212"/>
                </a:lnTo>
                <a:lnTo>
                  <a:pt x="2984" y="214"/>
                </a:lnTo>
                <a:lnTo>
                  <a:pt x="2998" y="217"/>
                </a:lnTo>
                <a:lnTo>
                  <a:pt x="3011" y="221"/>
                </a:lnTo>
                <a:lnTo>
                  <a:pt x="3025" y="222"/>
                </a:lnTo>
                <a:lnTo>
                  <a:pt x="3037" y="224"/>
                </a:lnTo>
                <a:lnTo>
                  <a:pt x="3055" y="242"/>
                </a:lnTo>
                <a:lnTo>
                  <a:pt x="3062" y="242"/>
                </a:lnTo>
                <a:lnTo>
                  <a:pt x="3069" y="242"/>
                </a:lnTo>
                <a:lnTo>
                  <a:pt x="3076" y="244"/>
                </a:lnTo>
                <a:lnTo>
                  <a:pt x="3085" y="244"/>
                </a:lnTo>
                <a:lnTo>
                  <a:pt x="3094" y="245"/>
                </a:lnTo>
                <a:lnTo>
                  <a:pt x="3101" y="247"/>
                </a:lnTo>
                <a:lnTo>
                  <a:pt x="3108" y="249"/>
                </a:lnTo>
                <a:lnTo>
                  <a:pt x="3115" y="253"/>
                </a:lnTo>
                <a:lnTo>
                  <a:pt x="3113" y="258"/>
                </a:lnTo>
                <a:lnTo>
                  <a:pt x="3111" y="261"/>
                </a:lnTo>
                <a:lnTo>
                  <a:pt x="3111" y="263"/>
                </a:lnTo>
                <a:lnTo>
                  <a:pt x="3111" y="265"/>
                </a:lnTo>
                <a:lnTo>
                  <a:pt x="3111" y="268"/>
                </a:lnTo>
                <a:lnTo>
                  <a:pt x="3110" y="270"/>
                </a:lnTo>
                <a:lnTo>
                  <a:pt x="3110" y="274"/>
                </a:lnTo>
                <a:lnTo>
                  <a:pt x="3106" y="281"/>
                </a:lnTo>
                <a:lnTo>
                  <a:pt x="3088" y="261"/>
                </a:lnTo>
                <a:lnTo>
                  <a:pt x="3037" y="261"/>
                </a:lnTo>
                <a:lnTo>
                  <a:pt x="3037" y="258"/>
                </a:lnTo>
                <a:lnTo>
                  <a:pt x="3036" y="253"/>
                </a:lnTo>
                <a:lnTo>
                  <a:pt x="3032" y="249"/>
                </a:lnTo>
                <a:lnTo>
                  <a:pt x="3028" y="244"/>
                </a:lnTo>
                <a:lnTo>
                  <a:pt x="3025" y="240"/>
                </a:lnTo>
                <a:lnTo>
                  <a:pt x="3023" y="237"/>
                </a:lnTo>
                <a:lnTo>
                  <a:pt x="3021" y="233"/>
                </a:lnTo>
                <a:lnTo>
                  <a:pt x="3020" y="233"/>
                </a:lnTo>
                <a:lnTo>
                  <a:pt x="3020" y="237"/>
                </a:lnTo>
                <a:lnTo>
                  <a:pt x="3020" y="240"/>
                </a:lnTo>
                <a:lnTo>
                  <a:pt x="3020" y="245"/>
                </a:lnTo>
                <a:lnTo>
                  <a:pt x="3021" y="249"/>
                </a:lnTo>
                <a:lnTo>
                  <a:pt x="3028" y="260"/>
                </a:lnTo>
                <a:lnTo>
                  <a:pt x="3037" y="268"/>
                </a:lnTo>
                <a:lnTo>
                  <a:pt x="3048" y="276"/>
                </a:lnTo>
                <a:lnTo>
                  <a:pt x="3058" y="283"/>
                </a:lnTo>
                <a:lnTo>
                  <a:pt x="3071" y="288"/>
                </a:lnTo>
                <a:lnTo>
                  <a:pt x="3081" y="290"/>
                </a:lnTo>
                <a:lnTo>
                  <a:pt x="3080" y="293"/>
                </a:lnTo>
                <a:lnTo>
                  <a:pt x="3078" y="297"/>
                </a:lnTo>
                <a:lnTo>
                  <a:pt x="3076" y="302"/>
                </a:lnTo>
                <a:lnTo>
                  <a:pt x="3073" y="307"/>
                </a:lnTo>
                <a:lnTo>
                  <a:pt x="3069" y="311"/>
                </a:lnTo>
                <a:lnTo>
                  <a:pt x="3066" y="314"/>
                </a:lnTo>
                <a:lnTo>
                  <a:pt x="3064" y="316"/>
                </a:lnTo>
                <a:lnTo>
                  <a:pt x="3064" y="318"/>
                </a:lnTo>
                <a:lnTo>
                  <a:pt x="3060" y="318"/>
                </a:lnTo>
                <a:lnTo>
                  <a:pt x="3057" y="318"/>
                </a:lnTo>
                <a:lnTo>
                  <a:pt x="3053" y="320"/>
                </a:lnTo>
                <a:lnTo>
                  <a:pt x="3050" y="321"/>
                </a:lnTo>
                <a:lnTo>
                  <a:pt x="3046" y="323"/>
                </a:lnTo>
                <a:lnTo>
                  <a:pt x="3044" y="325"/>
                </a:lnTo>
                <a:lnTo>
                  <a:pt x="3041" y="327"/>
                </a:lnTo>
                <a:lnTo>
                  <a:pt x="3037" y="327"/>
                </a:lnTo>
                <a:lnTo>
                  <a:pt x="3032" y="327"/>
                </a:lnTo>
                <a:lnTo>
                  <a:pt x="3025" y="325"/>
                </a:lnTo>
                <a:lnTo>
                  <a:pt x="3021" y="323"/>
                </a:lnTo>
                <a:lnTo>
                  <a:pt x="3016" y="323"/>
                </a:lnTo>
                <a:lnTo>
                  <a:pt x="3011" y="323"/>
                </a:lnTo>
                <a:lnTo>
                  <a:pt x="3005" y="323"/>
                </a:lnTo>
                <a:lnTo>
                  <a:pt x="3000" y="323"/>
                </a:lnTo>
                <a:lnTo>
                  <a:pt x="2993" y="327"/>
                </a:lnTo>
                <a:lnTo>
                  <a:pt x="2995" y="336"/>
                </a:lnTo>
                <a:lnTo>
                  <a:pt x="2998" y="344"/>
                </a:lnTo>
                <a:lnTo>
                  <a:pt x="3002" y="351"/>
                </a:lnTo>
                <a:lnTo>
                  <a:pt x="3009" y="357"/>
                </a:lnTo>
                <a:lnTo>
                  <a:pt x="3016" y="362"/>
                </a:lnTo>
                <a:lnTo>
                  <a:pt x="3023" y="366"/>
                </a:lnTo>
                <a:lnTo>
                  <a:pt x="3030" y="369"/>
                </a:lnTo>
                <a:lnTo>
                  <a:pt x="3037" y="373"/>
                </a:lnTo>
                <a:lnTo>
                  <a:pt x="3037" y="380"/>
                </a:lnTo>
                <a:lnTo>
                  <a:pt x="3039" y="389"/>
                </a:lnTo>
                <a:lnTo>
                  <a:pt x="3041" y="396"/>
                </a:lnTo>
                <a:lnTo>
                  <a:pt x="3041" y="405"/>
                </a:lnTo>
                <a:lnTo>
                  <a:pt x="3043" y="413"/>
                </a:lnTo>
                <a:lnTo>
                  <a:pt x="3044" y="422"/>
                </a:lnTo>
                <a:lnTo>
                  <a:pt x="3046" y="431"/>
                </a:lnTo>
                <a:lnTo>
                  <a:pt x="3046" y="438"/>
                </a:lnTo>
                <a:lnTo>
                  <a:pt x="3036" y="427"/>
                </a:lnTo>
                <a:lnTo>
                  <a:pt x="3023" y="420"/>
                </a:lnTo>
                <a:lnTo>
                  <a:pt x="3011" y="412"/>
                </a:lnTo>
                <a:lnTo>
                  <a:pt x="2998" y="405"/>
                </a:lnTo>
                <a:lnTo>
                  <a:pt x="2984" y="397"/>
                </a:lnTo>
                <a:lnTo>
                  <a:pt x="2972" y="390"/>
                </a:lnTo>
                <a:lnTo>
                  <a:pt x="2961" y="383"/>
                </a:lnTo>
                <a:lnTo>
                  <a:pt x="2951" y="373"/>
                </a:lnTo>
                <a:lnTo>
                  <a:pt x="2951" y="369"/>
                </a:lnTo>
                <a:lnTo>
                  <a:pt x="2951" y="366"/>
                </a:lnTo>
                <a:lnTo>
                  <a:pt x="2952" y="362"/>
                </a:lnTo>
                <a:lnTo>
                  <a:pt x="2954" y="359"/>
                </a:lnTo>
                <a:lnTo>
                  <a:pt x="2956" y="355"/>
                </a:lnTo>
                <a:lnTo>
                  <a:pt x="2958" y="351"/>
                </a:lnTo>
                <a:lnTo>
                  <a:pt x="2958" y="348"/>
                </a:lnTo>
                <a:lnTo>
                  <a:pt x="2960" y="344"/>
                </a:lnTo>
                <a:lnTo>
                  <a:pt x="2958" y="341"/>
                </a:lnTo>
                <a:lnTo>
                  <a:pt x="2956" y="334"/>
                </a:lnTo>
                <a:lnTo>
                  <a:pt x="2952" y="329"/>
                </a:lnTo>
                <a:lnTo>
                  <a:pt x="2951" y="320"/>
                </a:lnTo>
                <a:lnTo>
                  <a:pt x="2947" y="313"/>
                </a:lnTo>
                <a:lnTo>
                  <a:pt x="2944" y="304"/>
                </a:lnTo>
                <a:lnTo>
                  <a:pt x="2942" y="297"/>
                </a:lnTo>
                <a:lnTo>
                  <a:pt x="2942" y="290"/>
                </a:lnTo>
                <a:lnTo>
                  <a:pt x="2935" y="291"/>
                </a:lnTo>
                <a:lnTo>
                  <a:pt x="2931" y="293"/>
                </a:lnTo>
                <a:lnTo>
                  <a:pt x="2928" y="293"/>
                </a:lnTo>
                <a:lnTo>
                  <a:pt x="2924" y="293"/>
                </a:lnTo>
                <a:lnTo>
                  <a:pt x="2921" y="291"/>
                </a:lnTo>
                <a:lnTo>
                  <a:pt x="2917" y="290"/>
                </a:lnTo>
                <a:lnTo>
                  <a:pt x="2912" y="290"/>
                </a:lnTo>
                <a:lnTo>
                  <a:pt x="2907" y="290"/>
                </a:lnTo>
                <a:lnTo>
                  <a:pt x="2903" y="297"/>
                </a:lnTo>
                <a:lnTo>
                  <a:pt x="2898" y="304"/>
                </a:lnTo>
                <a:lnTo>
                  <a:pt x="2894" y="313"/>
                </a:lnTo>
                <a:lnTo>
                  <a:pt x="2887" y="321"/>
                </a:lnTo>
                <a:lnTo>
                  <a:pt x="2882" y="330"/>
                </a:lnTo>
                <a:lnTo>
                  <a:pt x="2877" y="339"/>
                </a:lnTo>
                <a:lnTo>
                  <a:pt x="2869" y="346"/>
                </a:lnTo>
                <a:lnTo>
                  <a:pt x="2862" y="353"/>
                </a:lnTo>
                <a:lnTo>
                  <a:pt x="2854" y="353"/>
                </a:lnTo>
                <a:lnTo>
                  <a:pt x="2847" y="351"/>
                </a:lnTo>
                <a:lnTo>
                  <a:pt x="2841" y="350"/>
                </a:lnTo>
                <a:lnTo>
                  <a:pt x="2836" y="346"/>
                </a:lnTo>
                <a:lnTo>
                  <a:pt x="2832" y="343"/>
                </a:lnTo>
                <a:lnTo>
                  <a:pt x="2831" y="339"/>
                </a:lnTo>
                <a:lnTo>
                  <a:pt x="2829" y="332"/>
                </a:lnTo>
                <a:lnTo>
                  <a:pt x="2829" y="327"/>
                </a:lnTo>
                <a:lnTo>
                  <a:pt x="2811" y="344"/>
                </a:lnTo>
                <a:lnTo>
                  <a:pt x="2794" y="327"/>
                </a:lnTo>
                <a:lnTo>
                  <a:pt x="2790" y="330"/>
                </a:lnTo>
                <a:lnTo>
                  <a:pt x="2785" y="336"/>
                </a:lnTo>
                <a:lnTo>
                  <a:pt x="2778" y="343"/>
                </a:lnTo>
                <a:lnTo>
                  <a:pt x="2772" y="350"/>
                </a:lnTo>
                <a:lnTo>
                  <a:pt x="2767" y="359"/>
                </a:lnTo>
                <a:lnTo>
                  <a:pt x="2762" y="367"/>
                </a:lnTo>
                <a:lnTo>
                  <a:pt x="2760" y="374"/>
                </a:lnTo>
                <a:lnTo>
                  <a:pt x="2758" y="382"/>
                </a:lnTo>
                <a:lnTo>
                  <a:pt x="2762" y="382"/>
                </a:lnTo>
                <a:lnTo>
                  <a:pt x="2767" y="385"/>
                </a:lnTo>
                <a:lnTo>
                  <a:pt x="2771" y="387"/>
                </a:lnTo>
                <a:lnTo>
                  <a:pt x="2776" y="390"/>
                </a:lnTo>
                <a:lnTo>
                  <a:pt x="2781" y="394"/>
                </a:lnTo>
                <a:lnTo>
                  <a:pt x="2785" y="397"/>
                </a:lnTo>
                <a:lnTo>
                  <a:pt x="2790" y="399"/>
                </a:lnTo>
                <a:lnTo>
                  <a:pt x="2794" y="401"/>
                </a:lnTo>
                <a:lnTo>
                  <a:pt x="2802" y="390"/>
                </a:lnTo>
                <a:lnTo>
                  <a:pt x="2809" y="392"/>
                </a:lnTo>
                <a:lnTo>
                  <a:pt x="2817" y="396"/>
                </a:lnTo>
                <a:lnTo>
                  <a:pt x="2824" y="401"/>
                </a:lnTo>
                <a:lnTo>
                  <a:pt x="2831" y="406"/>
                </a:lnTo>
                <a:lnTo>
                  <a:pt x="2838" y="413"/>
                </a:lnTo>
                <a:lnTo>
                  <a:pt x="2845" y="419"/>
                </a:lnTo>
                <a:lnTo>
                  <a:pt x="2850" y="424"/>
                </a:lnTo>
                <a:lnTo>
                  <a:pt x="2855" y="429"/>
                </a:lnTo>
                <a:lnTo>
                  <a:pt x="2855" y="466"/>
                </a:lnTo>
                <a:lnTo>
                  <a:pt x="2857" y="470"/>
                </a:lnTo>
                <a:lnTo>
                  <a:pt x="2862" y="473"/>
                </a:lnTo>
                <a:lnTo>
                  <a:pt x="2866" y="477"/>
                </a:lnTo>
                <a:lnTo>
                  <a:pt x="2871" y="481"/>
                </a:lnTo>
                <a:lnTo>
                  <a:pt x="2877" y="484"/>
                </a:lnTo>
                <a:lnTo>
                  <a:pt x="2882" y="488"/>
                </a:lnTo>
                <a:lnTo>
                  <a:pt x="2885" y="491"/>
                </a:lnTo>
                <a:lnTo>
                  <a:pt x="2889" y="495"/>
                </a:lnTo>
                <a:lnTo>
                  <a:pt x="2889" y="498"/>
                </a:lnTo>
                <a:lnTo>
                  <a:pt x="2887" y="503"/>
                </a:lnTo>
                <a:lnTo>
                  <a:pt x="2884" y="511"/>
                </a:lnTo>
                <a:lnTo>
                  <a:pt x="2880" y="518"/>
                </a:lnTo>
                <a:lnTo>
                  <a:pt x="2877" y="523"/>
                </a:lnTo>
                <a:lnTo>
                  <a:pt x="2875" y="530"/>
                </a:lnTo>
                <a:lnTo>
                  <a:pt x="2873" y="535"/>
                </a:lnTo>
                <a:lnTo>
                  <a:pt x="2871" y="541"/>
                </a:lnTo>
                <a:lnTo>
                  <a:pt x="2868" y="541"/>
                </a:lnTo>
                <a:lnTo>
                  <a:pt x="2864" y="539"/>
                </a:lnTo>
                <a:lnTo>
                  <a:pt x="2859" y="539"/>
                </a:lnTo>
                <a:lnTo>
                  <a:pt x="2855" y="537"/>
                </a:lnTo>
                <a:lnTo>
                  <a:pt x="2852" y="539"/>
                </a:lnTo>
                <a:lnTo>
                  <a:pt x="2848" y="541"/>
                </a:lnTo>
                <a:lnTo>
                  <a:pt x="2847" y="544"/>
                </a:lnTo>
                <a:lnTo>
                  <a:pt x="2847" y="549"/>
                </a:lnTo>
                <a:lnTo>
                  <a:pt x="2847" y="567"/>
                </a:lnTo>
                <a:lnTo>
                  <a:pt x="2848" y="579"/>
                </a:lnTo>
                <a:lnTo>
                  <a:pt x="2852" y="590"/>
                </a:lnTo>
                <a:lnTo>
                  <a:pt x="2859" y="602"/>
                </a:lnTo>
                <a:lnTo>
                  <a:pt x="2868" y="615"/>
                </a:lnTo>
                <a:lnTo>
                  <a:pt x="2875" y="627"/>
                </a:lnTo>
                <a:lnTo>
                  <a:pt x="2882" y="638"/>
                </a:lnTo>
                <a:lnTo>
                  <a:pt x="2887" y="650"/>
                </a:lnTo>
                <a:lnTo>
                  <a:pt x="2889" y="661"/>
                </a:lnTo>
                <a:lnTo>
                  <a:pt x="2880" y="661"/>
                </a:lnTo>
                <a:lnTo>
                  <a:pt x="2875" y="659"/>
                </a:lnTo>
                <a:lnTo>
                  <a:pt x="2871" y="657"/>
                </a:lnTo>
                <a:lnTo>
                  <a:pt x="2869" y="654"/>
                </a:lnTo>
                <a:lnTo>
                  <a:pt x="2868" y="650"/>
                </a:lnTo>
                <a:lnTo>
                  <a:pt x="2866" y="645"/>
                </a:lnTo>
                <a:lnTo>
                  <a:pt x="2866" y="640"/>
                </a:lnTo>
                <a:lnTo>
                  <a:pt x="2862" y="632"/>
                </a:lnTo>
                <a:lnTo>
                  <a:pt x="2855" y="624"/>
                </a:lnTo>
                <a:lnTo>
                  <a:pt x="2845" y="620"/>
                </a:lnTo>
                <a:lnTo>
                  <a:pt x="2836" y="613"/>
                </a:lnTo>
                <a:lnTo>
                  <a:pt x="2829" y="606"/>
                </a:lnTo>
                <a:lnTo>
                  <a:pt x="2820" y="599"/>
                </a:lnTo>
                <a:lnTo>
                  <a:pt x="2813" y="592"/>
                </a:lnTo>
                <a:lnTo>
                  <a:pt x="2808" y="583"/>
                </a:lnTo>
                <a:lnTo>
                  <a:pt x="2801" y="576"/>
                </a:lnTo>
                <a:lnTo>
                  <a:pt x="2794" y="567"/>
                </a:lnTo>
                <a:lnTo>
                  <a:pt x="2786" y="571"/>
                </a:lnTo>
                <a:lnTo>
                  <a:pt x="2779" y="574"/>
                </a:lnTo>
                <a:lnTo>
                  <a:pt x="2771" y="579"/>
                </a:lnTo>
                <a:lnTo>
                  <a:pt x="2762" y="583"/>
                </a:lnTo>
                <a:lnTo>
                  <a:pt x="2755" y="588"/>
                </a:lnTo>
                <a:lnTo>
                  <a:pt x="2746" y="594"/>
                </a:lnTo>
                <a:lnTo>
                  <a:pt x="2739" y="599"/>
                </a:lnTo>
                <a:lnTo>
                  <a:pt x="2732" y="606"/>
                </a:lnTo>
                <a:lnTo>
                  <a:pt x="2739" y="606"/>
                </a:lnTo>
                <a:lnTo>
                  <a:pt x="2744" y="608"/>
                </a:lnTo>
                <a:lnTo>
                  <a:pt x="2751" y="608"/>
                </a:lnTo>
                <a:lnTo>
                  <a:pt x="2756" y="610"/>
                </a:lnTo>
                <a:lnTo>
                  <a:pt x="2764" y="611"/>
                </a:lnTo>
                <a:lnTo>
                  <a:pt x="2767" y="613"/>
                </a:lnTo>
                <a:lnTo>
                  <a:pt x="2772" y="613"/>
                </a:lnTo>
                <a:lnTo>
                  <a:pt x="2776" y="615"/>
                </a:lnTo>
                <a:lnTo>
                  <a:pt x="2776" y="620"/>
                </a:lnTo>
                <a:lnTo>
                  <a:pt x="2776" y="625"/>
                </a:lnTo>
                <a:lnTo>
                  <a:pt x="2778" y="631"/>
                </a:lnTo>
                <a:lnTo>
                  <a:pt x="2781" y="636"/>
                </a:lnTo>
                <a:lnTo>
                  <a:pt x="2788" y="647"/>
                </a:lnTo>
                <a:lnTo>
                  <a:pt x="2799" y="657"/>
                </a:lnTo>
                <a:lnTo>
                  <a:pt x="2809" y="670"/>
                </a:lnTo>
                <a:lnTo>
                  <a:pt x="2818" y="682"/>
                </a:lnTo>
                <a:lnTo>
                  <a:pt x="2822" y="687"/>
                </a:lnTo>
                <a:lnTo>
                  <a:pt x="2825" y="694"/>
                </a:lnTo>
                <a:lnTo>
                  <a:pt x="2827" y="700"/>
                </a:lnTo>
                <a:lnTo>
                  <a:pt x="2829" y="707"/>
                </a:lnTo>
                <a:lnTo>
                  <a:pt x="2832" y="708"/>
                </a:lnTo>
                <a:lnTo>
                  <a:pt x="2836" y="710"/>
                </a:lnTo>
                <a:lnTo>
                  <a:pt x="2839" y="712"/>
                </a:lnTo>
                <a:lnTo>
                  <a:pt x="2845" y="716"/>
                </a:lnTo>
                <a:lnTo>
                  <a:pt x="2848" y="719"/>
                </a:lnTo>
                <a:lnTo>
                  <a:pt x="2852" y="723"/>
                </a:lnTo>
                <a:lnTo>
                  <a:pt x="2854" y="724"/>
                </a:lnTo>
                <a:lnTo>
                  <a:pt x="2855" y="726"/>
                </a:lnTo>
                <a:lnTo>
                  <a:pt x="2854" y="730"/>
                </a:lnTo>
                <a:lnTo>
                  <a:pt x="2854" y="735"/>
                </a:lnTo>
                <a:lnTo>
                  <a:pt x="2852" y="740"/>
                </a:lnTo>
                <a:lnTo>
                  <a:pt x="2850" y="746"/>
                </a:lnTo>
                <a:lnTo>
                  <a:pt x="2848" y="753"/>
                </a:lnTo>
                <a:lnTo>
                  <a:pt x="2847" y="760"/>
                </a:lnTo>
                <a:lnTo>
                  <a:pt x="2847" y="767"/>
                </a:lnTo>
                <a:lnTo>
                  <a:pt x="2847" y="774"/>
                </a:lnTo>
                <a:lnTo>
                  <a:pt x="2829" y="792"/>
                </a:lnTo>
                <a:lnTo>
                  <a:pt x="2794" y="792"/>
                </a:lnTo>
                <a:lnTo>
                  <a:pt x="2788" y="797"/>
                </a:lnTo>
                <a:lnTo>
                  <a:pt x="2783" y="800"/>
                </a:lnTo>
                <a:lnTo>
                  <a:pt x="2779" y="802"/>
                </a:lnTo>
                <a:lnTo>
                  <a:pt x="2776" y="802"/>
                </a:lnTo>
                <a:lnTo>
                  <a:pt x="2772" y="802"/>
                </a:lnTo>
                <a:lnTo>
                  <a:pt x="2769" y="802"/>
                </a:lnTo>
                <a:lnTo>
                  <a:pt x="2764" y="800"/>
                </a:lnTo>
                <a:lnTo>
                  <a:pt x="2758" y="800"/>
                </a:lnTo>
                <a:lnTo>
                  <a:pt x="2776" y="781"/>
                </a:lnTo>
                <a:lnTo>
                  <a:pt x="2771" y="784"/>
                </a:lnTo>
                <a:lnTo>
                  <a:pt x="2767" y="786"/>
                </a:lnTo>
                <a:lnTo>
                  <a:pt x="2764" y="786"/>
                </a:lnTo>
                <a:lnTo>
                  <a:pt x="2762" y="788"/>
                </a:lnTo>
                <a:lnTo>
                  <a:pt x="2758" y="792"/>
                </a:lnTo>
                <a:lnTo>
                  <a:pt x="2755" y="795"/>
                </a:lnTo>
                <a:lnTo>
                  <a:pt x="2749" y="800"/>
                </a:lnTo>
                <a:lnTo>
                  <a:pt x="2742" y="797"/>
                </a:lnTo>
                <a:lnTo>
                  <a:pt x="2737" y="795"/>
                </a:lnTo>
                <a:lnTo>
                  <a:pt x="2730" y="793"/>
                </a:lnTo>
                <a:lnTo>
                  <a:pt x="2723" y="793"/>
                </a:lnTo>
                <a:lnTo>
                  <a:pt x="2718" y="793"/>
                </a:lnTo>
                <a:lnTo>
                  <a:pt x="2711" y="795"/>
                </a:lnTo>
                <a:lnTo>
                  <a:pt x="2703" y="797"/>
                </a:lnTo>
                <a:lnTo>
                  <a:pt x="2698" y="800"/>
                </a:lnTo>
                <a:lnTo>
                  <a:pt x="2700" y="807"/>
                </a:lnTo>
                <a:lnTo>
                  <a:pt x="2702" y="816"/>
                </a:lnTo>
                <a:lnTo>
                  <a:pt x="2707" y="823"/>
                </a:lnTo>
                <a:lnTo>
                  <a:pt x="2712" y="832"/>
                </a:lnTo>
                <a:lnTo>
                  <a:pt x="2718" y="839"/>
                </a:lnTo>
                <a:lnTo>
                  <a:pt x="2723" y="846"/>
                </a:lnTo>
                <a:lnTo>
                  <a:pt x="2728" y="852"/>
                </a:lnTo>
                <a:lnTo>
                  <a:pt x="2732" y="857"/>
                </a:lnTo>
                <a:lnTo>
                  <a:pt x="2732" y="860"/>
                </a:lnTo>
                <a:lnTo>
                  <a:pt x="2730" y="864"/>
                </a:lnTo>
                <a:lnTo>
                  <a:pt x="2730" y="868"/>
                </a:lnTo>
                <a:lnTo>
                  <a:pt x="2728" y="871"/>
                </a:lnTo>
                <a:lnTo>
                  <a:pt x="2726" y="875"/>
                </a:lnTo>
                <a:lnTo>
                  <a:pt x="2725" y="878"/>
                </a:lnTo>
                <a:lnTo>
                  <a:pt x="2725" y="882"/>
                </a:lnTo>
                <a:lnTo>
                  <a:pt x="2723" y="885"/>
                </a:lnTo>
                <a:lnTo>
                  <a:pt x="2726" y="889"/>
                </a:lnTo>
                <a:lnTo>
                  <a:pt x="2732" y="892"/>
                </a:lnTo>
                <a:lnTo>
                  <a:pt x="2735" y="898"/>
                </a:lnTo>
                <a:lnTo>
                  <a:pt x="2739" y="905"/>
                </a:lnTo>
                <a:lnTo>
                  <a:pt x="2744" y="910"/>
                </a:lnTo>
                <a:lnTo>
                  <a:pt x="2746" y="917"/>
                </a:lnTo>
                <a:lnTo>
                  <a:pt x="2749" y="924"/>
                </a:lnTo>
                <a:lnTo>
                  <a:pt x="2749" y="931"/>
                </a:lnTo>
                <a:lnTo>
                  <a:pt x="2744" y="931"/>
                </a:lnTo>
                <a:lnTo>
                  <a:pt x="2739" y="933"/>
                </a:lnTo>
                <a:lnTo>
                  <a:pt x="2735" y="935"/>
                </a:lnTo>
                <a:lnTo>
                  <a:pt x="2734" y="938"/>
                </a:lnTo>
                <a:lnTo>
                  <a:pt x="2730" y="942"/>
                </a:lnTo>
                <a:lnTo>
                  <a:pt x="2728" y="947"/>
                </a:lnTo>
                <a:lnTo>
                  <a:pt x="2726" y="952"/>
                </a:lnTo>
                <a:lnTo>
                  <a:pt x="2723" y="958"/>
                </a:lnTo>
                <a:lnTo>
                  <a:pt x="2718" y="956"/>
                </a:lnTo>
                <a:lnTo>
                  <a:pt x="2707" y="949"/>
                </a:lnTo>
                <a:lnTo>
                  <a:pt x="2691" y="940"/>
                </a:lnTo>
                <a:lnTo>
                  <a:pt x="2675" y="929"/>
                </a:lnTo>
                <a:lnTo>
                  <a:pt x="2659" y="919"/>
                </a:lnTo>
                <a:lnTo>
                  <a:pt x="2645" y="908"/>
                </a:lnTo>
                <a:lnTo>
                  <a:pt x="2635" y="899"/>
                </a:lnTo>
                <a:lnTo>
                  <a:pt x="2628" y="894"/>
                </a:lnTo>
                <a:lnTo>
                  <a:pt x="2624" y="903"/>
                </a:lnTo>
                <a:lnTo>
                  <a:pt x="2624" y="913"/>
                </a:lnTo>
                <a:lnTo>
                  <a:pt x="2624" y="924"/>
                </a:lnTo>
                <a:lnTo>
                  <a:pt x="2628" y="933"/>
                </a:lnTo>
                <a:lnTo>
                  <a:pt x="2638" y="951"/>
                </a:lnTo>
                <a:lnTo>
                  <a:pt x="2654" y="968"/>
                </a:lnTo>
                <a:lnTo>
                  <a:pt x="2668" y="986"/>
                </a:lnTo>
                <a:lnTo>
                  <a:pt x="2684" y="1004"/>
                </a:lnTo>
                <a:lnTo>
                  <a:pt x="2689" y="1012"/>
                </a:lnTo>
                <a:lnTo>
                  <a:pt x="2695" y="1023"/>
                </a:lnTo>
                <a:lnTo>
                  <a:pt x="2696" y="1032"/>
                </a:lnTo>
                <a:lnTo>
                  <a:pt x="2698" y="1042"/>
                </a:lnTo>
                <a:lnTo>
                  <a:pt x="2688" y="1041"/>
                </a:lnTo>
                <a:lnTo>
                  <a:pt x="2677" y="1039"/>
                </a:lnTo>
                <a:lnTo>
                  <a:pt x="2666" y="1034"/>
                </a:lnTo>
                <a:lnTo>
                  <a:pt x="2658" y="1027"/>
                </a:lnTo>
                <a:lnTo>
                  <a:pt x="2647" y="1018"/>
                </a:lnTo>
                <a:lnTo>
                  <a:pt x="2636" y="1007"/>
                </a:lnTo>
                <a:lnTo>
                  <a:pt x="2628" y="997"/>
                </a:lnTo>
                <a:lnTo>
                  <a:pt x="2619" y="986"/>
                </a:lnTo>
                <a:lnTo>
                  <a:pt x="2612" y="974"/>
                </a:lnTo>
                <a:lnTo>
                  <a:pt x="2605" y="961"/>
                </a:lnTo>
                <a:lnTo>
                  <a:pt x="2599" y="949"/>
                </a:lnTo>
                <a:lnTo>
                  <a:pt x="2594" y="936"/>
                </a:lnTo>
                <a:lnTo>
                  <a:pt x="2592" y="924"/>
                </a:lnTo>
                <a:lnTo>
                  <a:pt x="2590" y="913"/>
                </a:lnTo>
                <a:lnTo>
                  <a:pt x="2590" y="903"/>
                </a:lnTo>
                <a:lnTo>
                  <a:pt x="2592" y="894"/>
                </a:lnTo>
                <a:lnTo>
                  <a:pt x="2589" y="892"/>
                </a:lnTo>
                <a:lnTo>
                  <a:pt x="2587" y="892"/>
                </a:lnTo>
                <a:lnTo>
                  <a:pt x="2583" y="890"/>
                </a:lnTo>
                <a:lnTo>
                  <a:pt x="2580" y="889"/>
                </a:lnTo>
                <a:lnTo>
                  <a:pt x="2576" y="887"/>
                </a:lnTo>
                <a:lnTo>
                  <a:pt x="2573" y="885"/>
                </a:lnTo>
                <a:lnTo>
                  <a:pt x="2571" y="885"/>
                </a:lnTo>
                <a:lnTo>
                  <a:pt x="2567" y="885"/>
                </a:lnTo>
                <a:lnTo>
                  <a:pt x="2560" y="875"/>
                </a:lnTo>
                <a:lnTo>
                  <a:pt x="2550" y="859"/>
                </a:lnTo>
                <a:lnTo>
                  <a:pt x="2536" y="839"/>
                </a:lnTo>
                <a:lnTo>
                  <a:pt x="2522" y="818"/>
                </a:lnTo>
                <a:lnTo>
                  <a:pt x="2507" y="799"/>
                </a:lnTo>
                <a:lnTo>
                  <a:pt x="2495" y="784"/>
                </a:lnTo>
                <a:lnTo>
                  <a:pt x="2490" y="774"/>
                </a:lnTo>
                <a:lnTo>
                  <a:pt x="2488" y="774"/>
                </a:lnTo>
                <a:lnTo>
                  <a:pt x="2484" y="772"/>
                </a:lnTo>
                <a:lnTo>
                  <a:pt x="2483" y="772"/>
                </a:lnTo>
                <a:lnTo>
                  <a:pt x="2479" y="770"/>
                </a:lnTo>
                <a:lnTo>
                  <a:pt x="2476" y="769"/>
                </a:lnTo>
                <a:lnTo>
                  <a:pt x="2472" y="767"/>
                </a:lnTo>
                <a:lnTo>
                  <a:pt x="2469" y="765"/>
                </a:lnTo>
                <a:lnTo>
                  <a:pt x="2465" y="763"/>
                </a:lnTo>
                <a:lnTo>
                  <a:pt x="2462" y="763"/>
                </a:lnTo>
                <a:lnTo>
                  <a:pt x="2458" y="767"/>
                </a:lnTo>
                <a:lnTo>
                  <a:pt x="2454" y="769"/>
                </a:lnTo>
                <a:lnTo>
                  <a:pt x="2449" y="770"/>
                </a:lnTo>
                <a:lnTo>
                  <a:pt x="2446" y="772"/>
                </a:lnTo>
                <a:lnTo>
                  <a:pt x="2440" y="774"/>
                </a:lnTo>
                <a:lnTo>
                  <a:pt x="2435" y="776"/>
                </a:lnTo>
                <a:lnTo>
                  <a:pt x="2432" y="779"/>
                </a:lnTo>
                <a:lnTo>
                  <a:pt x="2428" y="781"/>
                </a:lnTo>
                <a:lnTo>
                  <a:pt x="2419" y="792"/>
                </a:lnTo>
                <a:lnTo>
                  <a:pt x="2419" y="809"/>
                </a:lnTo>
                <a:lnTo>
                  <a:pt x="2410" y="820"/>
                </a:lnTo>
                <a:lnTo>
                  <a:pt x="2393" y="820"/>
                </a:lnTo>
                <a:lnTo>
                  <a:pt x="2384" y="829"/>
                </a:lnTo>
                <a:lnTo>
                  <a:pt x="2380" y="836"/>
                </a:lnTo>
                <a:lnTo>
                  <a:pt x="2377" y="841"/>
                </a:lnTo>
                <a:lnTo>
                  <a:pt x="2373" y="846"/>
                </a:lnTo>
                <a:lnTo>
                  <a:pt x="2370" y="852"/>
                </a:lnTo>
                <a:lnTo>
                  <a:pt x="2366" y="857"/>
                </a:lnTo>
                <a:lnTo>
                  <a:pt x="2361" y="862"/>
                </a:lnTo>
                <a:lnTo>
                  <a:pt x="2356" y="869"/>
                </a:lnTo>
                <a:lnTo>
                  <a:pt x="2348" y="875"/>
                </a:lnTo>
                <a:lnTo>
                  <a:pt x="2352" y="882"/>
                </a:lnTo>
                <a:lnTo>
                  <a:pt x="2354" y="889"/>
                </a:lnTo>
                <a:lnTo>
                  <a:pt x="2356" y="896"/>
                </a:lnTo>
                <a:lnTo>
                  <a:pt x="2357" y="901"/>
                </a:lnTo>
                <a:lnTo>
                  <a:pt x="2357" y="908"/>
                </a:lnTo>
                <a:lnTo>
                  <a:pt x="2357" y="913"/>
                </a:lnTo>
                <a:lnTo>
                  <a:pt x="2357" y="917"/>
                </a:lnTo>
                <a:lnTo>
                  <a:pt x="2357" y="922"/>
                </a:lnTo>
                <a:lnTo>
                  <a:pt x="2333" y="951"/>
                </a:lnTo>
                <a:lnTo>
                  <a:pt x="2315" y="951"/>
                </a:lnTo>
                <a:lnTo>
                  <a:pt x="2311" y="949"/>
                </a:lnTo>
                <a:lnTo>
                  <a:pt x="2306" y="944"/>
                </a:lnTo>
                <a:lnTo>
                  <a:pt x="2303" y="938"/>
                </a:lnTo>
                <a:lnTo>
                  <a:pt x="2297" y="929"/>
                </a:lnTo>
                <a:lnTo>
                  <a:pt x="2294" y="922"/>
                </a:lnTo>
                <a:lnTo>
                  <a:pt x="2292" y="913"/>
                </a:lnTo>
                <a:lnTo>
                  <a:pt x="2288" y="908"/>
                </a:lnTo>
                <a:lnTo>
                  <a:pt x="2288" y="903"/>
                </a:lnTo>
                <a:lnTo>
                  <a:pt x="2285" y="903"/>
                </a:lnTo>
                <a:lnTo>
                  <a:pt x="2281" y="901"/>
                </a:lnTo>
                <a:lnTo>
                  <a:pt x="2278" y="899"/>
                </a:lnTo>
                <a:lnTo>
                  <a:pt x="2276" y="898"/>
                </a:lnTo>
                <a:lnTo>
                  <a:pt x="2273" y="896"/>
                </a:lnTo>
                <a:lnTo>
                  <a:pt x="2269" y="894"/>
                </a:lnTo>
                <a:lnTo>
                  <a:pt x="2265" y="894"/>
                </a:lnTo>
                <a:lnTo>
                  <a:pt x="2262" y="894"/>
                </a:lnTo>
                <a:lnTo>
                  <a:pt x="2262" y="887"/>
                </a:lnTo>
                <a:lnTo>
                  <a:pt x="2260" y="882"/>
                </a:lnTo>
                <a:lnTo>
                  <a:pt x="2260" y="876"/>
                </a:lnTo>
                <a:lnTo>
                  <a:pt x="2258" y="871"/>
                </a:lnTo>
                <a:lnTo>
                  <a:pt x="2258" y="866"/>
                </a:lnTo>
                <a:lnTo>
                  <a:pt x="2258" y="859"/>
                </a:lnTo>
                <a:lnTo>
                  <a:pt x="2260" y="853"/>
                </a:lnTo>
                <a:lnTo>
                  <a:pt x="2262" y="846"/>
                </a:lnTo>
                <a:lnTo>
                  <a:pt x="2257" y="839"/>
                </a:lnTo>
                <a:lnTo>
                  <a:pt x="2250" y="829"/>
                </a:lnTo>
                <a:lnTo>
                  <a:pt x="2246" y="816"/>
                </a:lnTo>
                <a:lnTo>
                  <a:pt x="2243" y="804"/>
                </a:lnTo>
                <a:lnTo>
                  <a:pt x="2239" y="792"/>
                </a:lnTo>
                <a:lnTo>
                  <a:pt x="2237" y="777"/>
                </a:lnTo>
                <a:lnTo>
                  <a:pt x="2235" y="765"/>
                </a:lnTo>
                <a:lnTo>
                  <a:pt x="2235" y="754"/>
                </a:lnTo>
                <a:lnTo>
                  <a:pt x="2235" y="758"/>
                </a:lnTo>
                <a:lnTo>
                  <a:pt x="2234" y="761"/>
                </a:lnTo>
                <a:lnTo>
                  <a:pt x="2234" y="765"/>
                </a:lnTo>
                <a:lnTo>
                  <a:pt x="2232" y="769"/>
                </a:lnTo>
                <a:lnTo>
                  <a:pt x="2230" y="772"/>
                </a:lnTo>
                <a:lnTo>
                  <a:pt x="2228" y="776"/>
                </a:lnTo>
                <a:lnTo>
                  <a:pt x="2228" y="779"/>
                </a:lnTo>
                <a:lnTo>
                  <a:pt x="2228" y="781"/>
                </a:lnTo>
                <a:lnTo>
                  <a:pt x="2221" y="781"/>
                </a:lnTo>
                <a:lnTo>
                  <a:pt x="2216" y="781"/>
                </a:lnTo>
                <a:lnTo>
                  <a:pt x="2211" y="779"/>
                </a:lnTo>
                <a:lnTo>
                  <a:pt x="2207" y="776"/>
                </a:lnTo>
                <a:lnTo>
                  <a:pt x="2202" y="774"/>
                </a:lnTo>
                <a:lnTo>
                  <a:pt x="2198" y="770"/>
                </a:lnTo>
                <a:lnTo>
                  <a:pt x="2195" y="767"/>
                </a:lnTo>
                <a:lnTo>
                  <a:pt x="2193" y="763"/>
                </a:lnTo>
                <a:lnTo>
                  <a:pt x="2158" y="763"/>
                </a:lnTo>
                <a:lnTo>
                  <a:pt x="2158" y="760"/>
                </a:lnTo>
                <a:lnTo>
                  <a:pt x="2160" y="756"/>
                </a:lnTo>
                <a:lnTo>
                  <a:pt x="2161" y="753"/>
                </a:lnTo>
                <a:lnTo>
                  <a:pt x="2161" y="749"/>
                </a:lnTo>
                <a:lnTo>
                  <a:pt x="2163" y="746"/>
                </a:lnTo>
                <a:lnTo>
                  <a:pt x="2165" y="742"/>
                </a:lnTo>
                <a:lnTo>
                  <a:pt x="2167" y="739"/>
                </a:lnTo>
                <a:lnTo>
                  <a:pt x="2167" y="735"/>
                </a:lnTo>
                <a:lnTo>
                  <a:pt x="2161" y="737"/>
                </a:lnTo>
                <a:lnTo>
                  <a:pt x="2156" y="737"/>
                </a:lnTo>
                <a:lnTo>
                  <a:pt x="2152" y="737"/>
                </a:lnTo>
                <a:lnTo>
                  <a:pt x="2151" y="733"/>
                </a:lnTo>
                <a:lnTo>
                  <a:pt x="2149" y="730"/>
                </a:lnTo>
                <a:lnTo>
                  <a:pt x="2149" y="724"/>
                </a:lnTo>
                <a:lnTo>
                  <a:pt x="2149" y="721"/>
                </a:lnTo>
                <a:lnTo>
                  <a:pt x="2149" y="717"/>
                </a:lnTo>
                <a:lnTo>
                  <a:pt x="2114" y="754"/>
                </a:lnTo>
                <a:lnTo>
                  <a:pt x="2110" y="753"/>
                </a:lnTo>
                <a:lnTo>
                  <a:pt x="2105" y="751"/>
                </a:lnTo>
                <a:lnTo>
                  <a:pt x="2099" y="747"/>
                </a:lnTo>
                <a:lnTo>
                  <a:pt x="2092" y="744"/>
                </a:lnTo>
                <a:lnTo>
                  <a:pt x="2085" y="739"/>
                </a:lnTo>
                <a:lnTo>
                  <a:pt x="2080" y="735"/>
                </a:lnTo>
                <a:lnTo>
                  <a:pt x="2075" y="730"/>
                </a:lnTo>
                <a:lnTo>
                  <a:pt x="2071" y="726"/>
                </a:lnTo>
                <a:lnTo>
                  <a:pt x="2064" y="728"/>
                </a:lnTo>
                <a:lnTo>
                  <a:pt x="2057" y="728"/>
                </a:lnTo>
                <a:lnTo>
                  <a:pt x="2048" y="726"/>
                </a:lnTo>
                <a:lnTo>
                  <a:pt x="2041" y="724"/>
                </a:lnTo>
                <a:lnTo>
                  <a:pt x="2034" y="719"/>
                </a:lnTo>
                <a:lnTo>
                  <a:pt x="2027" y="716"/>
                </a:lnTo>
                <a:lnTo>
                  <a:pt x="2022" y="710"/>
                </a:lnTo>
                <a:lnTo>
                  <a:pt x="2018" y="707"/>
                </a:lnTo>
                <a:lnTo>
                  <a:pt x="2011" y="714"/>
                </a:lnTo>
                <a:lnTo>
                  <a:pt x="2002" y="717"/>
                </a:lnTo>
                <a:lnTo>
                  <a:pt x="1994" y="721"/>
                </a:lnTo>
                <a:lnTo>
                  <a:pt x="1983" y="723"/>
                </a:lnTo>
                <a:lnTo>
                  <a:pt x="1974" y="723"/>
                </a:lnTo>
                <a:lnTo>
                  <a:pt x="1963" y="723"/>
                </a:lnTo>
                <a:lnTo>
                  <a:pt x="1955" y="721"/>
                </a:lnTo>
                <a:lnTo>
                  <a:pt x="1948" y="717"/>
                </a:lnTo>
                <a:lnTo>
                  <a:pt x="1941" y="707"/>
                </a:lnTo>
                <a:lnTo>
                  <a:pt x="1937" y="700"/>
                </a:lnTo>
                <a:lnTo>
                  <a:pt x="1933" y="691"/>
                </a:lnTo>
                <a:lnTo>
                  <a:pt x="1928" y="682"/>
                </a:lnTo>
                <a:lnTo>
                  <a:pt x="1923" y="675"/>
                </a:lnTo>
                <a:lnTo>
                  <a:pt x="1918" y="670"/>
                </a:lnTo>
                <a:lnTo>
                  <a:pt x="1909" y="666"/>
                </a:lnTo>
                <a:lnTo>
                  <a:pt x="1905" y="666"/>
                </a:lnTo>
                <a:lnTo>
                  <a:pt x="1900" y="666"/>
                </a:lnTo>
                <a:lnTo>
                  <a:pt x="1895" y="668"/>
                </a:lnTo>
                <a:lnTo>
                  <a:pt x="1888" y="671"/>
                </a:lnTo>
                <a:lnTo>
                  <a:pt x="1898" y="680"/>
                </a:lnTo>
                <a:lnTo>
                  <a:pt x="1907" y="691"/>
                </a:lnTo>
                <a:lnTo>
                  <a:pt x="1916" y="700"/>
                </a:lnTo>
                <a:lnTo>
                  <a:pt x="1926" y="708"/>
                </a:lnTo>
                <a:lnTo>
                  <a:pt x="1935" y="719"/>
                </a:lnTo>
                <a:lnTo>
                  <a:pt x="1942" y="730"/>
                </a:lnTo>
                <a:lnTo>
                  <a:pt x="1951" y="740"/>
                </a:lnTo>
                <a:lnTo>
                  <a:pt x="1958" y="754"/>
                </a:lnTo>
                <a:lnTo>
                  <a:pt x="1963" y="753"/>
                </a:lnTo>
                <a:lnTo>
                  <a:pt x="1969" y="751"/>
                </a:lnTo>
                <a:lnTo>
                  <a:pt x="1974" y="749"/>
                </a:lnTo>
                <a:lnTo>
                  <a:pt x="1978" y="746"/>
                </a:lnTo>
                <a:lnTo>
                  <a:pt x="1983" y="744"/>
                </a:lnTo>
                <a:lnTo>
                  <a:pt x="1986" y="740"/>
                </a:lnTo>
                <a:lnTo>
                  <a:pt x="1990" y="739"/>
                </a:lnTo>
                <a:lnTo>
                  <a:pt x="1994" y="739"/>
                </a:lnTo>
                <a:lnTo>
                  <a:pt x="1997" y="723"/>
                </a:lnTo>
                <a:close/>
              </a:path>
            </a:pathLst>
          </a:custGeom>
          <a:solidFill>
            <a:srgbClr val="DACFC6"/>
          </a:solidFill>
          <a:ln>
            <a:noFill/>
          </a:ln>
          <a:extLst>
            <a:ext uri="{91240B29-F687-4F45-9708-019B960494DF}">
              <a14:hiddenLine xmlns:a14="http://schemas.microsoft.com/office/drawing/2010/main" w="9525">
                <a:solidFill>
                  <a:srgbClr val="000000"/>
                </a:solidFill>
                <a:round/>
                <a:headEnd/>
                <a:tailEnd/>
              </a14:hiddenLine>
            </a:ext>
          </a:extLst>
        </p:spPr>
        <p:txBody>
          <a:bodyPr lIns="85333" tIns="42666" rIns="85333" bIns="42666"/>
          <a:lstStyle/>
          <a:p>
            <a:endParaRPr lang="en-US">
              <a:solidFill>
                <a:schemeClr val="bg1"/>
              </a:solidFill>
            </a:endParaRPr>
          </a:p>
        </p:txBody>
      </p:sp>
      <p:sp>
        <p:nvSpPr>
          <p:cNvPr id="8198" name="Freeform 6"/>
          <p:cNvSpPr>
            <a:spLocks noEditPoints="1"/>
          </p:cNvSpPr>
          <p:nvPr/>
        </p:nvSpPr>
        <p:spPr bwMode="auto">
          <a:xfrm>
            <a:off x="1734862" y="1871804"/>
            <a:ext cx="2011789" cy="2763070"/>
          </a:xfrm>
          <a:custGeom>
            <a:avLst/>
            <a:gdLst>
              <a:gd name="T0" fmla="*/ 2147483647 w 1426"/>
              <a:gd name="T1" fmla="*/ 2147483647 h 1741"/>
              <a:gd name="T2" fmla="*/ 2147483647 w 1426"/>
              <a:gd name="T3" fmla="*/ 2147483647 h 1741"/>
              <a:gd name="T4" fmla="*/ 2147483647 w 1426"/>
              <a:gd name="T5" fmla="*/ 2147483647 h 1741"/>
              <a:gd name="T6" fmla="*/ 2147483647 w 1426"/>
              <a:gd name="T7" fmla="*/ 2147483647 h 1741"/>
              <a:gd name="T8" fmla="*/ 2147483647 w 1426"/>
              <a:gd name="T9" fmla="*/ 2147483647 h 1741"/>
              <a:gd name="T10" fmla="*/ 2147483647 w 1426"/>
              <a:gd name="T11" fmla="*/ 2147483647 h 1741"/>
              <a:gd name="T12" fmla="*/ 2147483647 w 1426"/>
              <a:gd name="T13" fmla="*/ 2147483647 h 1741"/>
              <a:gd name="T14" fmla="*/ 2147483647 w 1426"/>
              <a:gd name="T15" fmla="*/ 2147483647 h 1741"/>
              <a:gd name="T16" fmla="*/ 2147483647 w 1426"/>
              <a:gd name="T17" fmla="*/ 2147483647 h 1741"/>
              <a:gd name="T18" fmla="*/ 2147483647 w 1426"/>
              <a:gd name="T19" fmla="*/ 2147483647 h 1741"/>
              <a:gd name="T20" fmla="*/ 2147483647 w 1426"/>
              <a:gd name="T21" fmla="*/ 2147483647 h 1741"/>
              <a:gd name="T22" fmla="*/ 2147483647 w 1426"/>
              <a:gd name="T23" fmla="*/ 2147483647 h 1741"/>
              <a:gd name="T24" fmla="*/ 2147483647 w 1426"/>
              <a:gd name="T25" fmla="*/ 2147483647 h 1741"/>
              <a:gd name="T26" fmla="*/ 2147483647 w 1426"/>
              <a:gd name="T27" fmla="*/ 2147483647 h 1741"/>
              <a:gd name="T28" fmla="*/ 2147483647 w 1426"/>
              <a:gd name="T29" fmla="*/ 2147483647 h 1741"/>
              <a:gd name="T30" fmla="*/ 2147483647 w 1426"/>
              <a:gd name="T31" fmla="*/ 2147483647 h 1741"/>
              <a:gd name="T32" fmla="*/ 2147483647 w 1426"/>
              <a:gd name="T33" fmla="*/ 2147483647 h 1741"/>
              <a:gd name="T34" fmla="*/ 2147483647 w 1426"/>
              <a:gd name="T35" fmla="*/ 2147483647 h 1741"/>
              <a:gd name="T36" fmla="*/ 2147483647 w 1426"/>
              <a:gd name="T37" fmla="*/ 2147483647 h 1741"/>
              <a:gd name="T38" fmla="*/ 2147483647 w 1426"/>
              <a:gd name="T39" fmla="*/ 2147483647 h 1741"/>
              <a:gd name="T40" fmla="*/ 2147483647 w 1426"/>
              <a:gd name="T41" fmla="*/ 2147483647 h 1741"/>
              <a:gd name="T42" fmla="*/ 2147483647 w 1426"/>
              <a:gd name="T43" fmla="*/ 2147483647 h 1741"/>
              <a:gd name="T44" fmla="*/ 2147483647 w 1426"/>
              <a:gd name="T45" fmla="*/ 2147483647 h 1741"/>
              <a:gd name="T46" fmla="*/ 2147483647 w 1426"/>
              <a:gd name="T47" fmla="*/ 2147483647 h 1741"/>
              <a:gd name="T48" fmla="*/ 2147483647 w 1426"/>
              <a:gd name="T49" fmla="*/ 2147483647 h 1741"/>
              <a:gd name="T50" fmla="*/ 2147483647 w 1426"/>
              <a:gd name="T51" fmla="*/ 2147483647 h 1741"/>
              <a:gd name="T52" fmla="*/ 2147483647 w 1426"/>
              <a:gd name="T53" fmla="*/ 2147483647 h 1741"/>
              <a:gd name="T54" fmla="*/ 2147483647 w 1426"/>
              <a:gd name="T55" fmla="*/ 2147483647 h 1741"/>
              <a:gd name="T56" fmla="*/ 2147483647 w 1426"/>
              <a:gd name="T57" fmla="*/ 2147483647 h 1741"/>
              <a:gd name="T58" fmla="*/ 2147483647 w 1426"/>
              <a:gd name="T59" fmla="*/ 2147483647 h 1741"/>
              <a:gd name="T60" fmla="*/ 2147483647 w 1426"/>
              <a:gd name="T61" fmla="*/ 2147483647 h 1741"/>
              <a:gd name="T62" fmla="*/ 2147483647 w 1426"/>
              <a:gd name="T63" fmla="*/ 2147483647 h 1741"/>
              <a:gd name="T64" fmla="*/ 2147483647 w 1426"/>
              <a:gd name="T65" fmla="*/ 2147483647 h 1741"/>
              <a:gd name="T66" fmla="*/ 2147483647 w 1426"/>
              <a:gd name="T67" fmla="*/ 2147483647 h 1741"/>
              <a:gd name="T68" fmla="*/ 2147483647 w 1426"/>
              <a:gd name="T69" fmla="*/ 2147483647 h 1741"/>
              <a:gd name="T70" fmla="*/ 2147483647 w 1426"/>
              <a:gd name="T71" fmla="*/ 2147483647 h 1741"/>
              <a:gd name="T72" fmla="*/ 2147483647 w 1426"/>
              <a:gd name="T73" fmla="*/ 2147483647 h 1741"/>
              <a:gd name="T74" fmla="*/ 2147483647 w 1426"/>
              <a:gd name="T75" fmla="*/ 2147483647 h 1741"/>
              <a:gd name="T76" fmla="*/ 2147483647 w 1426"/>
              <a:gd name="T77" fmla="*/ 2147483647 h 1741"/>
              <a:gd name="T78" fmla="*/ 2147483647 w 1426"/>
              <a:gd name="T79" fmla="*/ 2147483647 h 1741"/>
              <a:gd name="T80" fmla="*/ 2147483647 w 1426"/>
              <a:gd name="T81" fmla="*/ 2147483647 h 1741"/>
              <a:gd name="T82" fmla="*/ 2147483647 w 1426"/>
              <a:gd name="T83" fmla="*/ 2147483647 h 1741"/>
              <a:gd name="T84" fmla="*/ 2147483647 w 1426"/>
              <a:gd name="T85" fmla="*/ 2147483647 h 1741"/>
              <a:gd name="T86" fmla="*/ 2147483647 w 1426"/>
              <a:gd name="T87" fmla="*/ 2147483647 h 1741"/>
              <a:gd name="T88" fmla="*/ 2147483647 w 1426"/>
              <a:gd name="T89" fmla="*/ 2147483647 h 1741"/>
              <a:gd name="T90" fmla="*/ 2147483647 w 1426"/>
              <a:gd name="T91" fmla="*/ 2147483647 h 1741"/>
              <a:gd name="T92" fmla="*/ 2147483647 w 1426"/>
              <a:gd name="T93" fmla="*/ 2147483647 h 1741"/>
              <a:gd name="T94" fmla="*/ 2147483647 w 1426"/>
              <a:gd name="T95" fmla="*/ 2147483647 h 1741"/>
              <a:gd name="T96" fmla="*/ 2147483647 w 1426"/>
              <a:gd name="T97" fmla="*/ 2147483647 h 1741"/>
              <a:gd name="T98" fmla="*/ 2147483647 w 1426"/>
              <a:gd name="T99" fmla="*/ 2147483647 h 1741"/>
              <a:gd name="T100" fmla="*/ 2147483647 w 1426"/>
              <a:gd name="T101" fmla="*/ 2147483647 h 1741"/>
              <a:gd name="T102" fmla="*/ 2147483647 w 1426"/>
              <a:gd name="T103" fmla="*/ 2147483647 h 1741"/>
              <a:gd name="T104" fmla="*/ 2147483647 w 1426"/>
              <a:gd name="T105" fmla="*/ 2147483647 h 1741"/>
              <a:gd name="T106" fmla="*/ 2147483647 w 1426"/>
              <a:gd name="T107" fmla="*/ 2147483647 h 1741"/>
              <a:gd name="T108" fmla="*/ 2147483647 w 1426"/>
              <a:gd name="T109" fmla="*/ 2147483647 h 1741"/>
              <a:gd name="T110" fmla="*/ 2147483647 w 1426"/>
              <a:gd name="T111" fmla="*/ 2147483647 h 1741"/>
              <a:gd name="T112" fmla="*/ 2147483647 w 1426"/>
              <a:gd name="T113" fmla="*/ 2147483647 h 1741"/>
              <a:gd name="T114" fmla="*/ 2147483647 w 1426"/>
              <a:gd name="T115" fmla="*/ 2147483647 h 1741"/>
              <a:gd name="T116" fmla="*/ 2147483647 w 1426"/>
              <a:gd name="T117" fmla="*/ 2147483647 h 1741"/>
              <a:gd name="T118" fmla="*/ 2147483647 w 1426"/>
              <a:gd name="T119" fmla="*/ 2147483647 h 1741"/>
              <a:gd name="T120" fmla="*/ 2147483647 w 1426"/>
              <a:gd name="T121" fmla="*/ 2147483647 h 1741"/>
              <a:gd name="T122" fmla="*/ 2147483647 w 1426"/>
              <a:gd name="T123" fmla="*/ 2147483647 h 17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6"/>
              <a:gd name="T187" fmla="*/ 0 h 1741"/>
              <a:gd name="T188" fmla="*/ 1426 w 1426"/>
              <a:gd name="T189" fmla="*/ 1741 h 17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6" h="1741">
                <a:moveTo>
                  <a:pt x="1078" y="1741"/>
                </a:moveTo>
                <a:lnTo>
                  <a:pt x="1069" y="1735"/>
                </a:lnTo>
                <a:lnTo>
                  <a:pt x="1058" y="1730"/>
                </a:lnTo>
                <a:lnTo>
                  <a:pt x="1046" y="1723"/>
                </a:lnTo>
                <a:lnTo>
                  <a:pt x="1034" y="1714"/>
                </a:lnTo>
                <a:lnTo>
                  <a:pt x="1021" y="1705"/>
                </a:lnTo>
                <a:lnTo>
                  <a:pt x="1012" y="1696"/>
                </a:lnTo>
                <a:lnTo>
                  <a:pt x="1011" y="1691"/>
                </a:lnTo>
                <a:lnTo>
                  <a:pt x="1009" y="1686"/>
                </a:lnTo>
                <a:lnTo>
                  <a:pt x="1007" y="1680"/>
                </a:lnTo>
                <a:lnTo>
                  <a:pt x="1009" y="1675"/>
                </a:lnTo>
                <a:lnTo>
                  <a:pt x="1005" y="1675"/>
                </a:lnTo>
                <a:lnTo>
                  <a:pt x="1000" y="1672"/>
                </a:lnTo>
                <a:lnTo>
                  <a:pt x="997" y="1670"/>
                </a:lnTo>
                <a:lnTo>
                  <a:pt x="991" y="1666"/>
                </a:lnTo>
                <a:lnTo>
                  <a:pt x="986" y="1663"/>
                </a:lnTo>
                <a:lnTo>
                  <a:pt x="981" y="1659"/>
                </a:lnTo>
                <a:lnTo>
                  <a:pt x="977" y="1657"/>
                </a:lnTo>
                <a:lnTo>
                  <a:pt x="974" y="1656"/>
                </a:lnTo>
                <a:lnTo>
                  <a:pt x="974" y="1620"/>
                </a:lnTo>
                <a:lnTo>
                  <a:pt x="963" y="1606"/>
                </a:lnTo>
                <a:lnTo>
                  <a:pt x="956" y="1594"/>
                </a:lnTo>
                <a:lnTo>
                  <a:pt x="949" y="1578"/>
                </a:lnTo>
                <a:lnTo>
                  <a:pt x="944" y="1564"/>
                </a:lnTo>
                <a:lnTo>
                  <a:pt x="938" y="1532"/>
                </a:lnTo>
                <a:lnTo>
                  <a:pt x="935" y="1498"/>
                </a:lnTo>
                <a:lnTo>
                  <a:pt x="931" y="1465"/>
                </a:lnTo>
                <a:lnTo>
                  <a:pt x="924" y="1433"/>
                </a:lnTo>
                <a:lnTo>
                  <a:pt x="921" y="1419"/>
                </a:lnTo>
                <a:lnTo>
                  <a:pt x="914" y="1403"/>
                </a:lnTo>
                <a:lnTo>
                  <a:pt x="906" y="1391"/>
                </a:lnTo>
                <a:lnTo>
                  <a:pt x="896" y="1378"/>
                </a:lnTo>
                <a:lnTo>
                  <a:pt x="896" y="1368"/>
                </a:lnTo>
                <a:lnTo>
                  <a:pt x="898" y="1357"/>
                </a:lnTo>
                <a:lnTo>
                  <a:pt x="901" y="1346"/>
                </a:lnTo>
                <a:lnTo>
                  <a:pt x="905" y="1336"/>
                </a:lnTo>
                <a:lnTo>
                  <a:pt x="906" y="1325"/>
                </a:lnTo>
                <a:lnTo>
                  <a:pt x="910" y="1315"/>
                </a:lnTo>
                <a:lnTo>
                  <a:pt x="912" y="1304"/>
                </a:lnTo>
                <a:lnTo>
                  <a:pt x="912" y="1293"/>
                </a:lnTo>
                <a:lnTo>
                  <a:pt x="898" y="1292"/>
                </a:lnTo>
                <a:lnTo>
                  <a:pt x="882" y="1286"/>
                </a:lnTo>
                <a:lnTo>
                  <a:pt x="862" y="1278"/>
                </a:lnTo>
                <a:lnTo>
                  <a:pt x="845" y="1267"/>
                </a:lnTo>
                <a:lnTo>
                  <a:pt x="825" y="1255"/>
                </a:lnTo>
                <a:lnTo>
                  <a:pt x="809" y="1242"/>
                </a:lnTo>
                <a:lnTo>
                  <a:pt x="793" y="1230"/>
                </a:lnTo>
                <a:lnTo>
                  <a:pt x="783" y="1219"/>
                </a:lnTo>
                <a:lnTo>
                  <a:pt x="783" y="1182"/>
                </a:lnTo>
                <a:lnTo>
                  <a:pt x="776" y="1182"/>
                </a:lnTo>
                <a:lnTo>
                  <a:pt x="770" y="1180"/>
                </a:lnTo>
                <a:lnTo>
                  <a:pt x="765" y="1179"/>
                </a:lnTo>
                <a:lnTo>
                  <a:pt x="760" y="1177"/>
                </a:lnTo>
                <a:lnTo>
                  <a:pt x="755" y="1175"/>
                </a:lnTo>
                <a:lnTo>
                  <a:pt x="749" y="1175"/>
                </a:lnTo>
                <a:lnTo>
                  <a:pt x="744" y="1173"/>
                </a:lnTo>
                <a:lnTo>
                  <a:pt x="739" y="1173"/>
                </a:lnTo>
                <a:lnTo>
                  <a:pt x="735" y="1170"/>
                </a:lnTo>
                <a:lnTo>
                  <a:pt x="732" y="1164"/>
                </a:lnTo>
                <a:lnTo>
                  <a:pt x="728" y="1159"/>
                </a:lnTo>
                <a:lnTo>
                  <a:pt x="725" y="1154"/>
                </a:lnTo>
                <a:lnTo>
                  <a:pt x="719" y="1148"/>
                </a:lnTo>
                <a:lnTo>
                  <a:pt x="716" y="1143"/>
                </a:lnTo>
                <a:lnTo>
                  <a:pt x="710" y="1140"/>
                </a:lnTo>
                <a:lnTo>
                  <a:pt x="703" y="1136"/>
                </a:lnTo>
                <a:lnTo>
                  <a:pt x="705" y="1131"/>
                </a:lnTo>
                <a:lnTo>
                  <a:pt x="707" y="1126"/>
                </a:lnTo>
                <a:lnTo>
                  <a:pt x="710" y="1120"/>
                </a:lnTo>
                <a:lnTo>
                  <a:pt x="714" y="1113"/>
                </a:lnTo>
                <a:lnTo>
                  <a:pt x="717" y="1106"/>
                </a:lnTo>
                <a:lnTo>
                  <a:pt x="723" y="1099"/>
                </a:lnTo>
                <a:lnTo>
                  <a:pt x="726" y="1094"/>
                </a:lnTo>
                <a:lnTo>
                  <a:pt x="730" y="1088"/>
                </a:lnTo>
                <a:lnTo>
                  <a:pt x="730" y="1085"/>
                </a:lnTo>
                <a:lnTo>
                  <a:pt x="728" y="1083"/>
                </a:lnTo>
                <a:lnTo>
                  <a:pt x="726" y="1080"/>
                </a:lnTo>
                <a:lnTo>
                  <a:pt x="725" y="1076"/>
                </a:lnTo>
                <a:lnTo>
                  <a:pt x="725" y="1073"/>
                </a:lnTo>
                <a:lnTo>
                  <a:pt x="723" y="1069"/>
                </a:lnTo>
                <a:lnTo>
                  <a:pt x="721" y="1065"/>
                </a:lnTo>
                <a:lnTo>
                  <a:pt x="721" y="1062"/>
                </a:lnTo>
                <a:lnTo>
                  <a:pt x="728" y="1053"/>
                </a:lnTo>
                <a:lnTo>
                  <a:pt x="733" y="1044"/>
                </a:lnTo>
                <a:lnTo>
                  <a:pt x="740" y="1034"/>
                </a:lnTo>
                <a:lnTo>
                  <a:pt x="748" y="1025"/>
                </a:lnTo>
                <a:lnTo>
                  <a:pt x="753" y="1014"/>
                </a:lnTo>
                <a:lnTo>
                  <a:pt x="760" y="1004"/>
                </a:lnTo>
                <a:lnTo>
                  <a:pt x="767" y="995"/>
                </a:lnTo>
                <a:lnTo>
                  <a:pt x="772" y="986"/>
                </a:lnTo>
                <a:lnTo>
                  <a:pt x="756" y="968"/>
                </a:lnTo>
                <a:lnTo>
                  <a:pt x="756" y="951"/>
                </a:lnTo>
                <a:lnTo>
                  <a:pt x="783" y="922"/>
                </a:lnTo>
                <a:lnTo>
                  <a:pt x="790" y="924"/>
                </a:lnTo>
                <a:lnTo>
                  <a:pt x="799" y="926"/>
                </a:lnTo>
                <a:lnTo>
                  <a:pt x="808" y="924"/>
                </a:lnTo>
                <a:lnTo>
                  <a:pt x="816" y="922"/>
                </a:lnTo>
                <a:lnTo>
                  <a:pt x="827" y="919"/>
                </a:lnTo>
                <a:lnTo>
                  <a:pt x="836" y="915"/>
                </a:lnTo>
                <a:lnTo>
                  <a:pt x="845" y="910"/>
                </a:lnTo>
                <a:lnTo>
                  <a:pt x="852" y="903"/>
                </a:lnTo>
                <a:lnTo>
                  <a:pt x="859" y="906"/>
                </a:lnTo>
                <a:lnTo>
                  <a:pt x="864" y="910"/>
                </a:lnTo>
                <a:lnTo>
                  <a:pt x="871" y="912"/>
                </a:lnTo>
                <a:lnTo>
                  <a:pt x="878" y="913"/>
                </a:lnTo>
                <a:lnTo>
                  <a:pt x="883" y="915"/>
                </a:lnTo>
                <a:lnTo>
                  <a:pt x="891" y="917"/>
                </a:lnTo>
                <a:lnTo>
                  <a:pt x="898" y="919"/>
                </a:lnTo>
                <a:lnTo>
                  <a:pt x="903" y="922"/>
                </a:lnTo>
                <a:lnTo>
                  <a:pt x="906" y="921"/>
                </a:lnTo>
                <a:lnTo>
                  <a:pt x="910" y="921"/>
                </a:lnTo>
                <a:lnTo>
                  <a:pt x="914" y="919"/>
                </a:lnTo>
                <a:lnTo>
                  <a:pt x="917" y="917"/>
                </a:lnTo>
                <a:lnTo>
                  <a:pt x="921" y="915"/>
                </a:lnTo>
                <a:lnTo>
                  <a:pt x="924" y="913"/>
                </a:lnTo>
                <a:lnTo>
                  <a:pt x="928" y="913"/>
                </a:lnTo>
                <a:lnTo>
                  <a:pt x="929" y="913"/>
                </a:lnTo>
                <a:lnTo>
                  <a:pt x="938" y="931"/>
                </a:lnTo>
                <a:lnTo>
                  <a:pt x="942" y="931"/>
                </a:lnTo>
                <a:lnTo>
                  <a:pt x="945" y="929"/>
                </a:lnTo>
                <a:lnTo>
                  <a:pt x="949" y="928"/>
                </a:lnTo>
                <a:lnTo>
                  <a:pt x="952" y="926"/>
                </a:lnTo>
                <a:lnTo>
                  <a:pt x="954" y="924"/>
                </a:lnTo>
                <a:lnTo>
                  <a:pt x="958" y="922"/>
                </a:lnTo>
                <a:lnTo>
                  <a:pt x="961" y="922"/>
                </a:lnTo>
                <a:lnTo>
                  <a:pt x="965" y="922"/>
                </a:lnTo>
                <a:lnTo>
                  <a:pt x="972" y="926"/>
                </a:lnTo>
                <a:lnTo>
                  <a:pt x="981" y="929"/>
                </a:lnTo>
                <a:lnTo>
                  <a:pt x="989" y="933"/>
                </a:lnTo>
                <a:lnTo>
                  <a:pt x="998" y="936"/>
                </a:lnTo>
                <a:lnTo>
                  <a:pt x="1007" y="940"/>
                </a:lnTo>
                <a:lnTo>
                  <a:pt x="1014" y="944"/>
                </a:lnTo>
                <a:lnTo>
                  <a:pt x="1021" y="947"/>
                </a:lnTo>
                <a:lnTo>
                  <a:pt x="1025" y="951"/>
                </a:lnTo>
                <a:lnTo>
                  <a:pt x="1034" y="959"/>
                </a:lnTo>
                <a:lnTo>
                  <a:pt x="1034" y="977"/>
                </a:lnTo>
                <a:lnTo>
                  <a:pt x="1042" y="986"/>
                </a:lnTo>
                <a:lnTo>
                  <a:pt x="1048" y="989"/>
                </a:lnTo>
                <a:lnTo>
                  <a:pt x="1055" y="993"/>
                </a:lnTo>
                <a:lnTo>
                  <a:pt x="1062" y="995"/>
                </a:lnTo>
                <a:lnTo>
                  <a:pt x="1071" y="995"/>
                </a:lnTo>
                <a:lnTo>
                  <a:pt x="1080" y="997"/>
                </a:lnTo>
                <a:lnTo>
                  <a:pt x="1088" y="997"/>
                </a:lnTo>
                <a:lnTo>
                  <a:pt x="1095" y="997"/>
                </a:lnTo>
                <a:lnTo>
                  <a:pt x="1104" y="997"/>
                </a:lnTo>
                <a:lnTo>
                  <a:pt x="1110" y="1004"/>
                </a:lnTo>
                <a:lnTo>
                  <a:pt x="1115" y="1011"/>
                </a:lnTo>
                <a:lnTo>
                  <a:pt x="1120" y="1018"/>
                </a:lnTo>
                <a:lnTo>
                  <a:pt x="1124" y="1025"/>
                </a:lnTo>
                <a:lnTo>
                  <a:pt x="1127" y="1032"/>
                </a:lnTo>
                <a:lnTo>
                  <a:pt x="1131" y="1039"/>
                </a:lnTo>
                <a:lnTo>
                  <a:pt x="1134" y="1046"/>
                </a:lnTo>
                <a:lnTo>
                  <a:pt x="1138" y="1051"/>
                </a:lnTo>
                <a:lnTo>
                  <a:pt x="1122" y="1071"/>
                </a:lnTo>
                <a:lnTo>
                  <a:pt x="1138" y="1088"/>
                </a:lnTo>
                <a:lnTo>
                  <a:pt x="1141" y="1085"/>
                </a:lnTo>
                <a:lnTo>
                  <a:pt x="1148" y="1081"/>
                </a:lnTo>
                <a:lnTo>
                  <a:pt x="1154" y="1076"/>
                </a:lnTo>
                <a:lnTo>
                  <a:pt x="1161" y="1073"/>
                </a:lnTo>
                <a:lnTo>
                  <a:pt x="1168" y="1067"/>
                </a:lnTo>
                <a:lnTo>
                  <a:pt x="1177" y="1064"/>
                </a:lnTo>
                <a:lnTo>
                  <a:pt x="1184" y="1062"/>
                </a:lnTo>
                <a:lnTo>
                  <a:pt x="1191" y="1062"/>
                </a:lnTo>
                <a:lnTo>
                  <a:pt x="1200" y="1071"/>
                </a:lnTo>
                <a:lnTo>
                  <a:pt x="1210" y="1080"/>
                </a:lnTo>
                <a:lnTo>
                  <a:pt x="1221" y="1088"/>
                </a:lnTo>
                <a:lnTo>
                  <a:pt x="1231" y="1095"/>
                </a:lnTo>
                <a:lnTo>
                  <a:pt x="1244" y="1101"/>
                </a:lnTo>
                <a:lnTo>
                  <a:pt x="1256" y="1104"/>
                </a:lnTo>
                <a:lnTo>
                  <a:pt x="1270" y="1106"/>
                </a:lnTo>
                <a:lnTo>
                  <a:pt x="1286" y="1108"/>
                </a:lnTo>
                <a:lnTo>
                  <a:pt x="1293" y="1115"/>
                </a:lnTo>
                <a:lnTo>
                  <a:pt x="1302" y="1120"/>
                </a:lnTo>
                <a:lnTo>
                  <a:pt x="1313" y="1126"/>
                </a:lnTo>
                <a:lnTo>
                  <a:pt x="1321" y="1129"/>
                </a:lnTo>
                <a:lnTo>
                  <a:pt x="1332" y="1131"/>
                </a:lnTo>
                <a:lnTo>
                  <a:pt x="1344" y="1134"/>
                </a:lnTo>
                <a:lnTo>
                  <a:pt x="1355" y="1134"/>
                </a:lnTo>
                <a:lnTo>
                  <a:pt x="1364" y="1136"/>
                </a:lnTo>
                <a:lnTo>
                  <a:pt x="1364" y="1156"/>
                </a:lnTo>
                <a:lnTo>
                  <a:pt x="1364" y="1175"/>
                </a:lnTo>
                <a:lnTo>
                  <a:pt x="1362" y="1191"/>
                </a:lnTo>
                <a:lnTo>
                  <a:pt x="1359" y="1207"/>
                </a:lnTo>
                <a:lnTo>
                  <a:pt x="1352" y="1221"/>
                </a:lnTo>
                <a:lnTo>
                  <a:pt x="1343" y="1233"/>
                </a:lnTo>
                <a:lnTo>
                  <a:pt x="1330" y="1246"/>
                </a:lnTo>
                <a:lnTo>
                  <a:pt x="1313" y="1256"/>
                </a:lnTo>
                <a:lnTo>
                  <a:pt x="1316" y="1267"/>
                </a:lnTo>
                <a:lnTo>
                  <a:pt x="1318" y="1278"/>
                </a:lnTo>
                <a:lnTo>
                  <a:pt x="1320" y="1288"/>
                </a:lnTo>
                <a:lnTo>
                  <a:pt x="1318" y="1299"/>
                </a:lnTo>
                <a:lnTo>
                  <a:pt x="1316" y="1309"/>
                </a:lnTo>
                <a:lnTo>
                  <a:pt x="1313" y="1320"/>
                </a:lnTo>
                <a:lnTo>
                  <a:pt x="1309" y="1329"/>
                </a:lnTo>
                <a:lnTo>
                  <a:pt x="1302" y="1338"/>
                </a:lnTo>
                <a:lnTo>
                  <a:pt x="1297" y="1346"/>
                </a:lnTo>
                <a:lnTo>
                  <a:pt x="1290" y="1353"/>
                </a:lnTo>
                <a:lnTo>
                  <a:pt x="1281" y="1361"/>
                </a:lnTo>
                <a:lnTo>
                  <a:pt x="1272" y="1366"/>
                </a:lnTo>
                <a:lnTo>
                  <a:pt x="1263" y="1371"/>
                </a:lnTo>
                <a:lnTo>
                  <a:pt x="1254" y="1375"/>
                </a:lnTo>
                <a:lnTo>
                  <a:pt x="1244" y="1376"/>
                </a:lnTo>
                <a:lnTo>
                  <a:pt x="1235" y="1378"/>
                </a:lnTo>
                <a:lnTo>
                  <a:pt x="1235" y="1385"/>
                </a:lnTo>
                <a:lnTo>
                  <a:pt x="1235" y="1391"/>
                </a:lnTo>
                <a:lnTo>
                  <a:pt x="1237" y="1398"/>
                </a:lnTo>
                <a:lnTo>
                  <a:pt x="1238" y="1405"/>
                </a:lnTo>
                <a:lnTo>
                  <a:pt x="1240" y="1410"/>
                </a:lnTo>
                <a:lnTo>
                  <a:pt x="1242" y="1415"/>
                </a:lnTo>
                <a:lnTo>
                  <a:pt x="1242" y="1421"/>
                </a:lnTo>
                <a:lnTo>
                  <a:pt x="1242" y="1424"/>
                </a:lnTo>
                <a:lnTo>
                  <a:pt x="1242" y="1428"/>
                </a:lnTo>
                <a:lnTo>
                  <a:pt x="1242" y="1433"/>
                </a:lnTo>
                <a:lnTo>
                  <a:pt x="1240" y="1438"/>
                </a:lnTo>
                <a:lnTo>
                  <a:pt x="1238" y="1444"/>
                </a:lnTo>
                <a:lnTo>
                  <a:pt x="1237" y="1451"/>
                </a:lnTo>
                <a:lnTo>
                  <a:pt x="1235" y="1458"/>
                </a:lnTo>
                <a:lnTo>
                  <a:pt x="1235" y="1463"/>
                </a:lnTo>
                <a:lnTo>
                  <a:pt x="1235" y="1470"/>
                </a:lnTo>
                <a:lnTo>
                  <a:pt x="1217" y="1490"/>
                </a:lnTo>
                <a:lnTo>
                  <a:pt x="1208" y="1479"/>
                </a:lnTo>
                <a:lnTo>
                  <a:pt x="1203" y="1481"/>
                </a:lnTo>
                <a:lnTo>
                  <a:pt x="1200" y="1486"/>
                </a:lnTo>
                <a:lnTo>
                  <a:pt x="1193" y="1491"/>
                </a:lnTo>
                <a:lnTo>
                  <a:pt x="1187" y="1498"/>
                </a:lnTo>
                <a:lnTo>
                  <a:pt x="1182" y="1505"/>
                </a:lnTo>
                <a:lnTo>
                  <a:pt x="1177" y="1511"/>
                </a:lnTo>
                <a:lnTo>
                  <a:pt x="1175" y="1516"/>
                </a:lnTo>
                <a:lnTo>
                  <a:pt x="1173" y="1518"/>
                </a:lnTo>
                <a:lnTo>
                  <a:pt x="1166" y="1518"/>
                </a:lnTo>
                <a:lnTo>
                  <a:pt x="1161" y="1518"/>
                </a:lnTo>
                <a:lnTo>
                  <a:pt x="1154" y="1520"/>
                </a:lnTo>
                <a:lnTo>
                  <a:pt x="1148" y="1521"/>
                </a:lnTo>
                <a:lnTo>
                  <a:pt x="1143" y="1523"/>
                </a:lnTo>
                <a:lnTo>
                  <a:pt x="1138" y="1525"/>
                </a:lnTo>
                <a:lnTo>
                  <a:pt x="1133" y="1525"/>
                </a:lnTo>
                <a:lnTo>
                  <a:pt x="1129" y="1527"/>
                </a:lnTo>
                <a:lnTo>
                  <a:pt x="1129" y="1530"/>
                </a:lnTo>
                <a:lnTo>
                  <a:pt x="1131" y="1534"/>
                </a:lnTo>
                <a:lnTo>
                  <a:pt x="1133" y="1537"/>
                </a:lnTo>
                <a:lnTo>
                  <a:pt x="1134" y="1541"/>
                </a:lnTo>
                <a:lnTo>
                  <a:pt x="1136" y="1544"/>
                </a:lnTo>
                <a:lnTo>
                  <a:pt x="1136" y="1548"/>
                </a:lnTo>
                <a:lnTo>
                  <a:pt x="1138" y="1551"/>
                </a:lnTo>
                <a:lnTo>
                  <a:pt x="1138" y="1555"/>
                </a:lnTo>
                <a:lnTo>
                  <a:pt x="1131" y="1555"/>
                </a:lnTo>
                <a:lnTo>
                  <a:pt x="1124" y="1557"/>
                </a:lnTo>
                <a:lnTo>
                  <a:pt x="1117" y="1558"/>
                </a:lnTo>
                <a:lnTo>
                  <a:pt x="1108" y="1560"/>
                </a:lnTo>
                <a:lnTo>
                  <a:pt x="1099" y="1562"/>
                </a:lnTo>
                <a:lnTo>
                  <a:pt x="1092" y="1566"/>
                </a:lnTo>
                <a:lnTo>
                  <a:pt x="1085" y="1569"/>
                </a:lnTo>
                <a:lnTo>
                  <a:pt x="1078" y="1573"/>
                </a:lnTo>
                <a:lnTo>
                  <a:pt x="1081" y="1573"/>
                </a:lnTo>
                <a:lnTo>
                  <a:pt x="1085" y="1574"/>
                </a:lnTo>
                <a:lnTo>
                  <a:pt x="1087" y="1574"/>
                </a:lnTo>
                <a:lnTo>
                  <a:pt x="1090" y="1576"/>
                </a:lnTo>
                <a:lnTo>
                  <a:pt x="1094" y="1578"/>
                </a:lnTo>
                <a:lnTo>
                  <a:pt x="1097" y="1580"/>
                </a:lnTo>
                <a:lnTo>
                  <a:pt x="1101" y="1581"/>
                </a:lnTo>
                <a:lnTo>
                  <a:pt x="1104" y="1581"/>
                </a:lnTo>
                <a:lnTo>
                  <a:pt x="1087" y="1601"/>
                </a:lnTo>
                <a:lnTo>
                  <a:pt x="1088" y="1608"/>
                </a:lnTo>
                <a:lnTo>
                  <a:pt x="1090" y="1615"/>
                </a:lnTo>
                <a:lnTo>
                  <a:pt x="1090" y="1622"/>
                </a:lnTo>
                <a:lnTo>
                  <a:pt x="1088" y="1629"/>
                </a:lnTo>
                <a:lnTo>
                  <a:pt x="1088" y="1638"/>
                </a:lnTo>
                <a:lnTo>
                  <a:pt x="1087" y="1647"/>
                </a:lnTo>
                <a:lnTo>
                  <a:pt x="1087" y="1656"/>
                </a:lnTo>
                <a:lnTo>
                  <a:pt x="1087" y="1666"/>
                </a:lnTo>
                <a:lnTo>
                  <a:pt x="1104" y="1684"/>
                </a:lnTo>
                <a:lnTo>
                  <a:pt x="1104" y="1703"/>
                </a:lnTo>
                <a:lnTo>
                  <a:pt x="1087" y="1721"/>
                </a:lnTo>
                <a:lnTo>
                  <a:pt x="1087" y="1728"/>
                </a:lnTo>
                <a:lnTo>
                  <a:pt x="1087" y="1732"/>
                </a:lnTo>
                <a:lnTo>
                  <a:pt x="1088" y="1735"/>
                </a:lnTo>
                <a:lnTo>
                  <a:pt x="1088" y="1737"/>
                </a:lnTo>
                <a:lnTo>
                  <a:pt x="1088" y="1739"/>
                </a:lnTo>
                <a:lnTo>
                  <a:pt x="1087" y="1739"/>
                </a:lnTo>
                <a:lnTo>
                  <a:pt x="1083" y="1741"/>
                </a:lnTo>
                <a:lnTo>
                  <a:pt x="1078" y="1741"/>
                </a:lnTo>
                <a:close/>
                <a:moveTo>
                  <a:pt x="783" y="922"/>
                </a:moveTo>
                <a:lnTo>
                  <a:pt x="756" y="951"/>
                </a:lnTo>
                <a:lnTo>
                  <a:pt x="748" y="942"/>
                </a:lnTo>
                <a:lnTo>
                  <a:pt x="737" y="933"/>
                </a:lnTo>
                <a:lnTo>
                  <a:pt x="726" y="926"/>
                </a:lnTo>
                <a:lnTo>
                  <a:pt x="714" y="919"/>
                </a:lnTo>
                <a:lnTo>
                  <a:pt x="687" y="905"/>
                </a:lnTo>
                <a:lnTo>
                  <a:pt x="659" y="892"/>
                </a:lnTo>
                <a:lnTo>
                  <a:pt x="631" y="880"/>
                </a:lnTo>
                <a:lnTo>
                  <a:pt x="603" y="868"/>
                </a:lnTo>
                <a:lnTo>
                  <a:pt x="578" y="857"/>
                </a:lnTo>
                <a:lnTo>
                  <a:pt x="557" y="846"/>
                </a:lnTo>
                <a:lnTo>
                  <a:pt x="550" y="850"/>
                </a:lnTo>
                <a:lnTo>
                  <a:pt x="541" y="852"/>
                </a:lnTo>
                <a:lnTo>
                  <a:pt x="534" y="853"/>
                </a:lnTo>
                <a:lnTo>
                  <a:pt x="525" y="855"/>
                </a:lnTo>
                <a:lnTo>
                  <a:pt x="518" y="855"/>
                </a:lnTo>
                <a:lnTo>
                  <a:pt x="509" y="857"/>
                </a:lnTo>
                <a:lnTo>
                  <a:pt x="502" y="857"/>
                </a:lnTo>
                <a:lnTo>
                  <a:pt x="495" y="857"/>
                </a:lnTo>
                <a:lnTo>
                  <a:pt x="442" y="800"/>
                </a:lnTo>
                <a:lnTo>
                  <a:pt x="442" y="744"/>
                </a:lnTo>
                <a:lnTo>
                  <a:pt x="435" y="733"/>
                </a:lnTo>
                <a:lnTo>
                  <a:pt x="428" y="723"/>
                </a:lnTo>
                <a:lnTo>
                  <a:pt x="423" y="710"/>
                </a:lnTo>
                <a:lnTo>
                  <a:pt x="417" y="698"/>
                </a:lnTo>
                <a:lnTo>
                  <a:pt x="414" y="684"/>
                </a:lnTo>
                <a:lnTo>
                  <a:pt x="410" y="670"/>
                </a:lnTo>
                <a:lnTo>
                  <a:pt x="405" y="657"/>
                </a:lnTo>
                <a:lnTo>
                  <a:pt x="400" y="643"/>
                </a:lnTo>
                <a:lnTo>
                  <a:pt x="396" y="648"/>
                </a:lnTo>
                <a:lnTo>
                  <a:pt x="394" y="654"/>
                </a:lnTo>
                <a:lnTo>
                  <a:pt x="393" y="657"/>
                </a:lnTo>
                <a:lnTo>
                  <a:pt x="393" y="661"/>
                </a:lnTo>
                <a:lnTo>
                  <a:pt x="393" y="664"/>
                </a:lnTo>
                <a:lnTo>
                  <a:pt x="394" y="668"/>
                </a:lnTo>
                <a:lnTo>
                  <a:pt x="396" y="673"/>
                </a:lnTo>
                <a:lnTo>
                  <a:pt x="400" y="680"/>
                </a:lnTo>
                <a:lnTo>
                  <a:pt x="382" y="698"/>
                </a:lnTo>
                <a:lnTo>
                  <a:pt x="382" y="707"/>
                </a:lnTo>
                <a:lnTo>
                  <a:pt x="382" y="716"/>
                </a:lnTo>
                <a:lnTo>
                  <a:pt x="382" y="726"/>
                </a:lnTo>
                <a:lnTo>
                  <a:pt x="384" y="737"/>
                </a:lnTo>
                <a:lnTo>
                  <a:pt x="385" y="746"/>
                </a:lnTo>
                <a:lnTo>
                  <a:pt x="389" y="753"/>
                </a:lnTo>
                <a:lnTo>
                  <a:pt x="391" y="754"/>
                </a:lnTo>
                <a:lnTo>
                  <a:pt x="394" y="754"/>
                </a:lnTo>
                <a:lnTo>
                  <a:pt x="396" y="754"/>
                </a:lnTo>
                <a:lnTo>
                  <a:pt x="400" y="754"/>
                </a:lnTo>
                <a:lnTo>
                  <a:pt x="396" y="754"/>
                </a:lnTo>
                <a:lnTo>
                  <a:pt x="393" y="756"/>
                </a:lnTo>
                <a:lnTo>
                  <a:pt x="389" y="758"/>
                </a:lnTo>
                <a:lnTo>
                  <a:pt x="385" y="758"/>
                </a:lnTo>
                <a:lnTo>
                  <a:pt x="384" y="760"/>
                </a:lnTo>
                <a:lnTo>
                  <a:pt x="380" y="761"/>
                </a:lnTo>
                <a:lnTo>
                  <a:pt x="377" y="763"/>
                </a:lnTo>
                <a:lnTo>
                  <a:pt x="373" y="763"/>
                </a:lnTo>
                <a:lnTo>
                  <a:pt x="375" y="758"/>
                </a:lnTo>
                <a:lnTo>
                  <a:pt x="373" y="753"/>
                </a:lnTo>
                <a:lnTo>
                  <a:pt x="371" y="749"/>
                </a:lnTo>
                <a:lnTo>
                  <a:pt x="368" y="744"/>
                </a:lnTo>
                <a:lnTo>
                  <a:pt x="363" y="740"/>
                </a:lnTo>
                <a:lnTo>
                  <a:pt x="359" y="737"/>
                </a:lnTo>
                <a:lnTo>
                  <a:pt x="357" y="731"/>
                </a:lnTo>
                <a:lnTo>
                  <a:pt x="355" y="726"/>
                </a:lnTo>
                <a:lnTo>
                  <a:pt x="355" y="707"/>
                </a:lnTo>
                <a:lnTo>
                  <a:pt x="373" y="689"/>
                </a:lnTo>
                <a:lnTo>
                  <a:pt x="355" y="671"/>
                </a:lnTo>
                <a:lnTo>
                  <a:pt x="355" y="668"/>
                </a:lnTo>
                <a:lnTo>
                  <a:pt x="357" y="663"/>
                </a:lnTo>
                <a:lnTo>
                  <a:pt x="357" y="659"/>
                </a:lnTo>
                <a:lnTo>
                  <a:pt x="359" y="657"/>
                </a:lnTo>
                <a:lnTo>
                  <a:pt x="361" y="654"/>
                </a:lnTo>
                <a:lnTo>
                  <a:pt x="363" y="650"/>
                </a:lnTo>
                <a:lnTo>
                  <a:pt x="364" y="647"/>
                </a:lnTo>
                <a:lnTo>
                  <a:pt x="364" y="643"/>
                </a:lnTo>
                <a:lnTo>
                  <a:pt x="361" y="638"/>
                </a:lnTo>
                <a:lnTo>
                  <a:pt x="355" y="634"/>
                </a:lnTo>
                <a:lnTo>
                  <a:pt x="348" y="629"/>
                </a:lnTo>
                <a:lnTo>
                  <a:pt x="343" y="625"/>
                </a:lnTo>
                <a:lnTo>
                  <a:pt x="336" y="620"/>
                </a:lnTo>
                <a:lnTo>
                  <a:pt x="331" y="617"/>
                </a:lnTo>
                <a:lnTo>
                  <a:pt x="325" y="615"/>
                </a:lnTo>
                <a:lnTo>
                  <a:pt x="320" y="615"/>
                </a:lnTo>
                <a:lnTo>
                  <a:pt x="338" y="578"/>
                </a:lnTo>
                <a:lnTo>
                  <a:pt x="338" y="574"/>
                </a:lnTo>
                <a:lnTo>
                  <a:pt x="338" y="571"/>
                </a:lnTo>
                <a:lnTo>
                  <a:pt x="336" y="567"/>
                </a:lnTo>
                <a:lnTo>
                  <a:pt x="334" y="564"/>
                </a:lnTo>
                <a:lnTo>
                  <a:pt x="332" y="560"/>
                </a:lnTo>
                <a:lnTo>
                  <a:pt x="331" y="556"/>
                </a:lnTo>
                <a:lnTo>
                  <a:pt x="331" y="553"/>
                </a:lnTo>
                <a:lnTo>
                  <a:pt x="329" y="549"/>
                </a:lnTo>
                <a:lnTo>
                  <a:pt x="341" y="542"/>
                </a:lnTo>
                <a:lnTo>
                  <a:pt x="354" y="534"/>
                </a:lnTo>
                <a:lnTo>
                  <a:pt x="363" y="523"/>
                </a:lnTo>
                <a:lnTo>
                  <a:pt x="371" y="514"/>
                </a:lnTo>
                <a:lnTo>
                  <a:pt x="387" y="491"/>
                </a:lnTo>
                <a:lnTo>
                  <a:pt x="401" y="468"/>
                </a:lnTo>
                <a:lnTo>
                  <a:pt x="414" y="443"/>
                </a:lnTo>
                <a:lnTo>
                  <a:pt x="428" y="419"/>
                </a:lnTo>
                <a:lnTo>
                  <a:pt x="442" y="396"/>
                </a:lnTo>
                <a:lnTo>
                  <a:pt x="460" y="373"/>
                </a:lnTo>
                <a:lnTo>
                  <a:pt x="461" y="366"/>
                </a:lnTo>
                <a:lnTo>
                  <a:pt x="461" y="357"/>
                </a:lnTo>
                <a:lnTo>
                  <a:pt x="463" y="350"/>
                </a:lnTo>
                <a:lnTo>
                  <a:pt x="465" y="341"/>
                </a:lnTo>
                <a:lnTo>
                  <a:pt x="467" y="332"/>
                </a:lnTo>
                <a:lnTo>
                  <a:pt x="467" y="323"/>
                </a:lnTo>
                <a:lnTo>
                  <a:pt x="468" y="314"/>
                </a:lnTo>
                <a:lnTo>
                  <a:pt x="468" y="307"/>
                </a:lnTo>
                <a:lnTo>
                  <a:pt x="461" y="307"/>
                </a:lnTo>
                <a:lnTo>
                  <a:pt x="454" y="309"/>
                </a:lnTo>
                <a:lnTo>
                  <a:pt x="447" y="311"/>
                </a:lnTo>
                <a:lnTo>
                  <a:pt x="438" y="313"/>
                </a:lnTo>
                <a:lnTo>
                  <a:pt x="430" y="314"/>
                </a:lnTo>
                <a:lnTo>
                  <a:pt x="423" y="316"/>
                </a:lnTo>
                <a:lnTo>
                  <a:pt x="415" y="316"/>
                </a:lnTo>
                <a:lnTo>
                  <a:pt x="408" y="318"/>
                </a:lnTo>
                <a:lnTo>
                  <a:pt x="408" y="314"/>
                </a:lnTo>
                <a:lnTo>
                  <a:pt x="407" y="311"/>
                </a:lnTo>
                <a:lnTo>
                  <a:pt x="405" y="307"/>
                </a:lnTo>
                <a:lnTo>
                  <a:pt x="403" y="304"/>
                </a:lnTo>
                <a:lnTo>
                  <a:pt x="401" y="300"/>
                </a:lnTo>
                <a:lnTo>
                  <a:pt x="401" y="297"/>
                </a:lnTo>
                <a:lnTo>
                  <a:pt x="400" y="293"/>
                </a:lnTo>
                <a:lnTo>
                  <a:pt x="400" y="290"/>
                </a:lnTo>
                <a:lnTo>
                  <a:pt x="396" y="288"/>
                </a:lnTo>
                <a:lnTo>
                  <a:pt x="393" y="288"/>
                </a:lnTo>
                <a:lnTo>
                  <a:pt x="389" y="286"/>
                </a:lnTo>
                <a:lnTo>
                  <a:pt x="385" y="284"/>
                </a:lnTo>
                <a:lnTo>
                  <a:pt x="384" y="283"/>
                </a:lnTo>
                <a:lnTo>
                  <a:pt x="380" y="281"/>
                </a:lnTo>
                <a:lnTo>
                  <a:pt x="377" y="281"/>
                </a:lnTo>
                <a:lnTo>
                  <a:pt x="373" y="281"/>
                </a:lnTo>
                <a:lnTo>
                  <a:pt x="355" y="281"/>
                </a:lnTo>
                <a:lnTo>
                  <a:pt x="348" y="283"/>
                </a:lnTo>
                <a:lnTo>
                  <a:pt x="343" y="286"/>
                </a:lnTo>
                <a:lnTo>
                  <a:pt x="338" y="290"/>
                </a:lnTo>
                <a:lnTo>
                  <a:pt x="332" y="293"/>
                </a:lnTo>
                <a:lnTo>
                  <a:pt x="329" y="297"/>
                </a:lnTo>
                <a:lnTo>
                  <a:pt x="327" y="300"/>
                </a:lnTo>
                <a:lnTo>
                  <a:pt x="327" y="304"/>
                </a:lnTo>
                <a:lnTo>
                  <a:pt x="329" y="307"/>
                </a:lnTo>
                <a:lnTo>
                  <a:pt x="311" y="290"/>
                </a:lnTo>
                <a:lnTo>
                  <a:pt x="304" y="295"/>
                </a:lnTo>
                <a:lnTo>
                  <a:pt x="295" y="302"/>
                </a:lnTo>
                <a:lnTo>
                  <a:pt x="287" y="306"/>
                </a:lnTo>
                <a:lnTo>
                  <a:pt x="276" y="311"/>
                </a:lnTo>
                <a:lnTo>
                  <a:pt x="265" y="313"/>
                </a:lnTo>
                <a:lnTo>
                  <a:pt x="255" y="316"/>
                </a:lnTo>
                <a:lnTo>
                  <a:pt x="244" y="316"/>
                </a:lnTo>
                <a:lnTo>
                  <a:pt x="234" y="318"/>
                </a:lnTo>
                <a:lnTo>
                  <a:pt x="232" y="323"/>
                </a:lnTo>
                <a:lnTo>
                  <a:pt x="228" y="329"/>
                </a:lnTo>
                <a:lnTo>
                  <a:pt x="221" y="334"/>
                </a:lnTo>
                <a:lnTo>
                  <a:pt x="212" y="337"/>
                </a:lnTo>
                <a:lnTo>
                  <a:pt x="204" y="341"/>
                </a:lnTo>
                <a:lnTo>
                  <a:pt x="193" y="343"/>
                </a:lnTo>
                <a:lnTo>
                  <a:pt x="182" y="344"/>
                </a:lnTo>
                <a:lnTo>
                  <a:pt x="174" y="344"/>
                </a:lnTo>
                <a:lnTo>
                  <a:pt x="156" y="364"/>
                </a:lnTo>
                <a:lnTo>
                  <a:pt x="154" y="360"/>
                </a:lnTo>
                <a:lnTo>
                  <a:pt x="154" y="357"/>
                </a:lnTo>
                <a:lnTo>
                  <a:pt x="152" y="353"/>
                </a:lnTo>
                <a:lnTo>
                  <a:pt x="151" y="350"/>
                </a:lnTo>
                <a:lnTo>
                  <a:pt x="149" y="346"/>
                </a:lnTo>
                <a:lnTo>
                  <a:pt x="147" y="343"/>
                </a:lnTo>
                <a:lnTo>
                  <a:pt x="147" y="339"/>
                </a:lnTo>
                <a:lnTo>
                  <a:pt x="147" y="336"/>
                </a:lnTo>
                <a:lnTo>
                  <a:pt x="182" y="336"/>
                </a:lnTo>
                <a:lnTo>
                  <a:pt x="216" y="298"/>
                </a:lnTo>
                <a:lnTo>
                  <a:pt x="212" y="298"/>
                </a:lnTo>
                <a:lnTo>
                  <a:pt x="211" y="300"/>
                </a:lnTo>
                <a:lnTo>
                  <a:pt x="207" y="302"/>
                </a:lnTo>
                <a:lnTo>
                  <a:pt x="204" y="304"/>
                </a:lnTo>
                <a:lnTo>
                  <a:pt x="200" y="306"/>
                </a:lnTo>
                <a:lnTo>
                  <a:pt x="196" y="306"/>
                </a:lnTo>
                <a:lnTo>
                  <a:pt x="193" y="307"/>
                </a:lnTo>
                <a:lnTo>
                  <a:pt x="191" y="307"/>
                </a:lnTo>
                <a:lnTo>
                  <a:pt x="188" y="307"/>
                </a:lnTo>
                <a:lnTo>
                  <a:pt x="184" y="306"/>
                </a:lnTo>
                <a:lnTo>
                  <a:pt x="181" y="306"/>
                </a:lnTo>
                <a:lnTo>
                  <a:pt x="177" y="304"/>
                </a:lnTo>
                <a:lnTo>
                  <a:pt x="174" y="302"/>
                </a:lnTo>
                <a:lnTo>
                  <a:pt x="170" y="300"/>
                </a:lnTo>
                <a:lnTo>
                  <a:pt x="168" y="298"/>
                </a:lnTo>
                <a:lnTo>
                  <a:pt x="165" y="298"/>
                </a:lnTo>
                <a:lnTo>
                  <a:pt x="174" y="288"/>
                </a:lnTo>
                <a:lnTo>
                  <a:pt x="184" y="281"/>
                </a:lnTo>
                <a:lnTo>
                  <a:pt x="195" y="274"/>
                </a:lnTo>
                <a:lnTo>
                  <a:pt x="205" y="268"/>
                </a:lnTo>
                <a:lnTo>
                  <a:pt x="216" y="265"/>
                </a:lnTo>
                <a:lnTo>
                  <a:pt x="227" y="263"/>
                </a:lnTo>
                <a:lnTo>
                  <a:pt x="239" y="261"/>
                </a:lnTo>
                <a:lnTo>
                  <a:pt x="251" y="261"/>
                </a:lnTo>
                <a:lnTo>
                  <a:pt x="253" y="258"/>
                </a:lnTo>
                <a:lnTo>
                  <a:pt x="257" y="254"/>
                </a:lnTo>
                <a:lnTo>
                  <a:pt x="258" y="251"/>
                </a:lnTo>
                <a:lnTo>
                  <a:pt x="258" y="247"/>
                </a:lnTo>
                <a:lnTo>
                  <a:pt x="260" y="244"/>
                </a:lnTo>
                <a:lnTo>
                  <a:pt x="260" y="240"/>
                </a:lnTo>
                <a:lnTo>
                  <a:pt x="260" y="237"/>
                </a:lnTo>
                <a:lnTo>
                  <a:pt x="260" y="233"/>
                </a:lnTo>
                <a:lnTo>
                  <a:pt x="264" y="231"/>
                </a:lnTo>
                <a:lnTo>
                  <a:pt x="267" y="230"/>
                </a:lnTo>
                <a:lnTo>
                  <a:pt x="272" y="228"/>
                </a:lnTo>
                <a:lnTo>
                  <a:pt x="278" y="224"/>
                </a:lnTo>
                <a:lnTo>
                  <a:pt x="283" y="221"/>
                </a:lnTo>
                <a:lnTo>
                  <a:pt x="287" y="217"/>
                </a:lnTo>
                <a:lnTo>
                  <a:pt x="292" y="215"/>
                </a:lnTo>
                <a:lnTo>
                  <a:pt x="295" y="215"/>
                </a:lnTo>
                <a:lnTo>
                  <a:pt x="299" y="215"/>
                </a:lnTo>
                <a:lnTo>
                  <a:pt x="301" y="215"/>
                </a:lnTo>
                <a:lnTo>
                  <a:pt x="304" y="217"/>
                </a:lnTo>
                <a:lnTo>
                  <a:pt x="308" y="219"/>
                </a:lnTo>
                <a:lnTo>
                  <a:pt x="311" y="221"/>
                </a:lnTo>
                <a:lnTo>
                  <a:pt x="315" y="222"/>
                </a:lnTo>
                <a:lnTo>
                  <a:pt x="317" y="222"/>
                </a:lnTo>
                <a:lnTo>
                  <a:pt x="320" y="224"/>
                </a:lnTo>
                <a:lnTo>
                  <a:pt x="324" y="221"/>
                </a:lnTo>
                <a:lnTo>
                  <a:pt x="329" y="215"/>
                </a:lnTo>
                <a:lnTo>
                  <a:pt x="332" y="210"/>
                </a:lnTo>
                <a:lnTo>
                  <a:pt x="338" y="205"/>
                </a:lnTo>
                <a:lnTo>
                  <a:pt x="341" y="198"/>
                </a:lnTo>
                <a:lnTo>
                  <a:pt x="345" y="191"/>
                </a:lnTo>
                <a:lnTo>
                  <a:pt x="347" y="184"/>
                </a:lnTo>
                <a:lnTo>
                  <a:pt x="347" y="177"/>
                </a:lnTo>
                <a:lnTo>
                  <a:pt x="364" y="196"/>
                </a:lnTo>
                <a:lnTo>
                  <a:pt x="368" y="196"/>
                </a:lnTo>
                <a:lnTo>
                  <a:pt x="373" y="192"/>
                </a:lnTo>
                <a:lnTo>
                  <a:pt x="380" y="191"/>
                </a:lnTo>
                <a:lnTo>
                  <a:pt x="385" y="187"/>
                </a:lnTo>
                <a:lnTo>
                  <a:pt x="393" y="184"/>
                </a:lnTo>
                <a:lnTo>
                  <a:pt x="400" y="180"/>
                </a:lnTo>
                <a:lnTo>
                  <a:pt x="405" y="178"/>
                </a:lnTo>
                <a:lnTo>
                  <a:pt x="408" y="177"/>
                </a:lnTo>
                <a:lnTo>
                  <a:pt x="424" y="196"/>
                </a:lnTo>
                <a:lnTo>
                  <a:pt x="431" y="194"/>
                </a:lnTo>
                <a:lnTo>
                  <a:pt x="435" y="192"/>
                </a:lnTo>
                <a:lnTo>
                  <a:pt x="437" y="191"/>
                </a:lnTo>
                <a:lnTo>
                  <a:pt x="438" y="191"/>
                </a:lnTo>
                <a:lnTo>
                  <a:pt x="440" y="191"/>
                </a:lnTo>
                <a:lnTo>
                  <a:pt x="442" y="191"/>
                </a:lnTo>
                <a:lnTo>
                  <a:pt x="446" y="189"/>
                </a:lnTo>
                <a:lnTo>
                  <a:pt x="451" y="187"/>
                </a:lnTo>
                <a:lnTo>
                  <a:pt x="456" y="187"/>
                </a:lnTo>
                <a:lnTo>
                  <a:pt x="460" y="189"/>
                </a:lnTo>
                <a:lnTo>
                  <a:pt x="463" y="192"/>
                </a:lnTo>
                <a:lnTo>
                  <a:pt x="468" y="196"/>
                </a:lnTo>
                <a:lnTo>
                  <a:pt x="472" y="200"/>
                </a:lnTo>
                <a:lnTo>
                  <a:pt x="476" y="203"/>
                </a:lnTo>
                <a:lnTo>
                  <a:pt x="477" y="205"/>
                </a:lnTo>
                <a:lnTo>
                  <a:pt x="486" y="201"/>
                </a:lnTo>
                <a:lnTo>
                  <a:pt x="495" y="198"/>
                </a:lnTo>
                <a:lnTo>
                  <a:pt x="506" y="192"/>
                </a:lnTo>
                <a:lnTo>
                  <a:pt x="518" y="187"/>
                </a:lnTo>
                <a:lnTo>
                  <a:pt x="530" y="184"/>
                </a:lnTo>
                <a:lnTo>
                  <a:pt x="543" y="180"/>
                </a:lnTo>
                <a:lnTo>
                  <a:pt x="555" y="178"/>
                </a:lnTo>
                <a:lnTo>
                  <a:pt x="566" y="177"/>
                </a:lnTo>
                <a:lnTo>
                  <a:pt x="592" y="205"/>
                </a:lnTo>
                <a:lnTo>
                  <a:pt x="596" y="207"/>
                </a:lnTo>
                <a:lnTo>
                  <a:pt x="604" y="207"/>
                </a:lnTo>
                <a:lnTo>
                  <a:pt x="613" y="208"/>
                </a:lnTo>
                <a:lnTo>
                  <a:pt x="622" y="208"/>
                </a:lnTo>
                <a:lnTo>
                  <a:pt x="631" y="207"/>
                </a:lnTo>
                <a:lnTo>
                  <a:pt x="636" y="205"/>
                </a:lnTo>
                <a:lnTo>
                  <a:pt x="638" y="205"/>
                </a:lnTo>
                <a:lnTo>
                  <a:pt x="638" y="201"/>
                </a:lnTo>
                <a:lnTo>
                  <a:pt x="636" y="200"/>
                </a:lnTo>
                <a:lnTo>
                  <a:pt x="634" y="196"/>
                </a:lnTo>
                <a:lnTo>
                  <a:pt x="638" y="196"/>
                </a:lnTo>
                <a:lnTo>
                  <a:pt x="642" y="196"/>
                </a:lnTo>
                <a:lnTo>
                  <a:pt x="645" y="196"/>
                </a:lnTo>
                <a:lnTo>
                  <a:pt x="647" y="194"/>
                </a:lnTo>
                <a:lnTo>
                  <a:pt x="650" y="194"/>
                </a:lnTo>
                <a:lnTo>
                  <a:pt x="654" y="192"/>
                </a:lnTo>
                <a:lnTo>
                  <a:pt x="657" y="189"/>
                </a:lnTo>
                <a:lnTo>
                  <a:pt x="661" y="187"/>
                </a:lnTo>
                <a:lnTo>
                  <a:pt x="712" y="187"/>
                </a:lnTo>
                <a:lnTo>
                  <a:pt x="730" y="205"/>
                </a:lnTo>
                <a:lnTo>
                  <a:pt x="765" y="205"/>
                </a:lnTo>
                <a:lnTo>
                  <a:pt x="756" y="212"/>
                </a:lnTo>
                <a:lnTo>
                  <a:pt x="748" y="221"/>
                </a:lnTo>
                <a:lnTo>
                  <a:pt x="737" y="228"/>
                </a:lnTo>
                <a:lnTo>
                  <a:pt x="725" y="235"/>
                </a:lnTo>
                <a:lnTo>
                  <a:pt x="710" y="242"/>
                </a:lnTo>
                <a:lnTo>
                  <a:pt x="696" y="247"/>
                </a:lnTo>
                <a:lnTo>
                  <a:pt x="682" y="251"/>
                </a:lnTo>
                <a:lnTo>
                  <a:pt x="670" y="253"/>
                </a:lnTo>
                <a:lnTo>
                  <a:pt x="673" y="253"/>
                </a:lnTo>
                <a:lnTo>
                  <a:pt x="677" y="253"/>
                </a:lnTo>
                <a:lnTo>
                  <a:pt x="682" y="254"/>
                </a:lnTo>
                <a:lnTo>
                  <a:pt x="687" y="256"/>
                </a:lnTo>
                <a:lnTo>
                  <a:pt x="693" y="258"/>
                </a:lnTo>
                <a:lnTo>
                  <a:pt x="700" y="260"/>
                </a:lnTo>
                <a:lnTo>
                  <a:pt x="705" y="261"/>
                </a:lnTo>
                <a:lnTo>
                  <a:pt x="712" y="261"/>
                </a:lnTo>
                <a:lnTo>
                  <a:pt x="719" y="254"/>
                </a:lnTo>
                <a:lnTo>
                  <a:pt x="728" y="247"/>
                </a:lnTo>
                <a:lnTo>
                  <a:pt x="737" y="240"/>
                </a:lnTo>
                <a:lnTo>
                  <a:pt x="748" y="233"/>
                </a:lnTo>
                <a:lnTo>
                  <a:pt x="756" y="226"/>
                </a:lnTo>
                <a:lnTo>
                  <a:pt x="767" y="219"/>
                </a:lnTo>
                <a:lnTo>
                  <a:pt x="776" y="212"/>
                </a:lnTo>
                <a:lnTo>
                  <a:pt x="783" y="205"/>
                </a:lnTo>
                <a:lnTo>
                  <a:pt x="800" y="224"/>
                </a:lnTo>
                <a:lnTo>
                  <a:pt x="806" y="222"/>
                </a:lnTo>
                <a:lnTo>
                  <a:pt x="813" y="222"/>
                </a:lnTo>
                <a:lnTo>
                  <a:pt x="822" y="222"/>
                </a:lnTo>
                <a:lnTo>
                  <a:pt x="831" y="221"/>
                </a:lnTo>
                <a:lnTo>
                  <a:pt x="839" y="222"/>
                </a:lnTo>
                <a:lnTo>
                  <a:pt x="845" y="224"/>
                </a:lnTo>
                <a:lnTo>
                  <a:pt x="846" y="226"/>
                </a:lnTo>
                <a:lnTo>
                  <a:pt x="846" y="228"/>
                </a:lnTo>
                <a:lnTo>
                  <a:pt x="846" y="230"/>
                </a:lnTo>
                <a:lnTo>
                  <a:pt x="843" y="233"/>
                </a:lnTo>
                <a:lnTo>
                  <a:pt x="861" y="215"/>
                </a:lnTo>
                <a:lnTo>
                  <a:pt x="871" y="215"/>
                </a:lnTo>
                <a:lnTo>
                  <a:pt x="880" y="215"/>
                </a:lnTo>
                <a:lnTo>
                  <a:pt x="891" y="217"/>
                </a:lnTo>
                <a:lnTo>
                  <a:pt x="899" y="219"/>
                </a:lnTo>
                <a:lnTo>
                  <a:pt x="908" y="219"/>
                </a:lnTo>
                <a:lnTo>
                  <a:pt x="915" y="219"/>
                </a:lnTo>
                <a:lnTo>
                  <a:pt x="924" y="217"/>
                </a:lnTo>
                <a:lnTo>
                  <a:pt x="931" y="215"/>
                </a:lnTo>
                <a:lnTo>
                  <a:pt x="926" y="221"/>
                </a:lnTo>
                <a:lnTo>
                  <a:pt x="926" y="224"/>
                </a:lnTo>
                <a:lnTo>
                  <a:pt x="929" y="226"/>
                </a:lnTo>
                <a:lnTo>
                  <a:pt x="933" y="226"/>
                </a:lnTo>
                <a:lnTo>
                  <a:pt x="940" y="226"/>
                </a:lnTo>
                <a:lnTo>
                  <a:pt x="947" y="224"/>
                </a:lnTo>
                <a:lnTo>
                  <a:pt x="952" y="224"/>
                </a:lnTo>
                <a:lnTo>
                  <a:pt x="956" y="224"/>
                </a:lnTo>
                <a:lnTo>
                  <a:pt x="974" y="242"/>
                </a:lnTo>
                <a:lnTo>
                  <a:pt x="977" y="242"/>
                </a:lnTo>
                <a:lnTo>
                  <a:pt x="981" y="240"/>
                </a:lnTo>
                <a:lnTo>
                  <a:pt x="984" y="240"/>
                </a:lnTo>
                <a:lnTo>
                  <a:pt x="986" y="238"/>
                </a:lnTo>
                <a:lnTo>
                  <a:pt x="989" y="237"/>
                </a:lnTo>
                <a:lnTo>
                  <a:pt x="993" y="235"/>
                </a:lnTo>
                <a:lnTo>
                  <a:pt x="997" y="233"/>
                </a:lnTo>
                <a:lnTo>
                  <a:pt x="1000" y="233"/>
                </a:lnTo>
                <a:lnTo>
                  <a:pt x="998" y="228"/>
                </a:lnTo>
                <a:lnTo>
                  <a:pt x="998" y="222"/>
                </a:lnTo>
                <a:lnTo>
                  <a:pt x="1000" y="219"/>
                </a:lnTo>
                <a:lnTo>
                  <a:pt x="1002" y="215"/>
                </a:lnTo>
                <a:lnTo>
                  <a:pt x="1005" y="214"/>
                </a:lnTo>
                <a:lnTo>
                  <a:pt x="1011" y="212"/>
                </a:lnTo>
                <a:lnTo>
                  <a:pt x="1014" y="208"/>
                </a:lnTo>
                <a:lnTo>
                  <a:pt x="1018" y="205"/>
                </a:lnTo>
                <a:lnTo>
                  <a:pt x="1016" y="196"/>
                </a:lnTo>
                <a:lnTo>
                  <a:pt x="1014" y="187"/>
                </a:lnTo>
                <a:lnTo>
                  <a:pt x="1009" y="180"/>
                </a:lnTo>
                <a:lnTo>
                  <a:pt x="1005" y="173"/>
                </a:lnTo>
                <a:lnTo>
                  <a:pt x="1002" y="166"/>
                </a:lnTo>
                <a:lnTo>
                  <a:pt x="998" y="159"/>
                </a:lnTo>
                <a:lnTo>
                  <a:pt x="998" y="150"/>
                </a:lnTo>
                <a:lnTo>
                  <a:pt x="1000" y="139"/>
                </a:lnTo>
                <a:lnTo>
                  <a:pt x="1007" y="148"/>
                </a:lnTo>
                <a:lnTo>
                  <a:pt x="1014" y="155"/>
                </a:lnTo>
                <a:lnTo>
                  <a:pt x="1021" y="164"/>
                </a:lnTo>
                <a:lnTo>
                  <a:pt x="1030" y="175"/>
                </a:lnTo>
                <a:lnTo>
                  <a:pt x="1037" y="184"/>
                </a:lnTo>
                <a:lnTo>
                  <a:pt x="1042" y="194"/>
                </a:lnTo>
                <a:lnTo>
                  <a:pt x="1048" y="205"/>
                </a:lnTo>
                <a:lnTo>
                  <a:pt x="1051" y="215"/>
                </a:lnTo>
                <a:lnTo>
                  <a:pt x="1058" y="214"/>
                </a:lnTo>
                <a:lnTo>
                  <a:pt x="1067" y="212"/>
                </a:lnTo>
                <a:lnTo>
                  <a:pt x="1074" y="208"/>
                </a:lnTo>
                <a:lnTo>
                  <a:pt x="1081" y="205"/>
                </a:lnTo>
                <a:lnTo>
                  <a:pt x="1088" y="201"/>
                </a:lnTo>
                <a:lnTo>
                  <a:pt x="1095" y="200"/>
                </a:lnTo>
                <a:lnTo>
                  <a:pt x="1101" y="198"/>
                </a:lnTo>
                <a:lnTo>
                  <a:pt x="1104" y="196"/>
                </a:lnTo>
                <a:lnTo>
                  <a:pt x="1122" y="215"/>
                </a:lnTo>
                <a:lnTo>
                  <a:pt x="1095" y="242"/>
                </a:lnTo>
                <a:lnTo>
                  <a:pt x="1087" y="240"/>
                </a:lnTo>
                <a:lnTo>
                  <a:pt x="1076" y="238"/>
                </a:lnTo>
                <a:lnTo>
                  <a:pt x="1067" y="238"/>
                </a:lnTo>
                <a:lnTo>
                  <a:pt x="1057" y="240"/>
                </a:lnTo>
                <a:lnTo>
                  <a:pt x="1048" y="242"/>
                </a:lnTo>
                <a:lnTo>
                  <a:pt x="1037" y="245"/>
                </a:lnTo>
                <a:lnTo>
                  <a:pt x="1028" y="249"/>
                </a:lnTo>
                <a:lnTo>
                  <a:pt x="1018" y="253"/>
                </a:lnTo>
                <a:lnTo>
                  <a:pt x="1012" y="249"/>
                </a:lnTo>
                <a:lnTo>
                  <a:pt x="1007" y="247"/>
                </a:lnTo>
                <a:lnTo>
                  <a:pt x="1004" y="245"/>
                </a:lnTo>
                <a:lnTo>
                  <a:pt x="1000" y="245"/>
                </a:lnTo>
                <a:lnTo>
                  <a:pt x="997" y="245"/>
                </a:lnTo>
                <a:lnTo>
                  <a:pt x="993" y="247"/>
                </a:lnTo>
                <a:lnTo>
                  <a:pt x="988" y="249"/>
                </a:lnTo>
                <a:lnTo>
                  <a:pt x="982" y="253"/>
                </a:lnTo>
                <a:lnTo>
                  <a:pt x="986" y="253"/>
                </a:lnTo>
                <a:lnTo>
                  <a:pt x="991" y="253"/>
                </a:lnTo>
                <a:lnTo>
                  <a:pt x="995" y="254"/>
                </a:lnTo>
                <a:lnTo>
                  <a:pt x="1002" y="256"/>
                </a:lnTo>
                <a:lnTo>
                  <a:pt x="1007" y="258"/>
                </a:lnTo>
                <a:lnTo>
                  <a:pt x="1014" y="260"/>
                </a:lnTo>
                <a:lnTo>
                  <a:pt x="1019" y="261"/>
                </a:lnTo>
                <a:lnTo>
                  <a:pt x="1027" y="261"/>
                </a:lnTo>
                <a:lnTo>
                  <a:pt x="1019" y="261"/>
                </a:lnTo>
                <a:lnTo>
                  <a:pt x="1012" y="263"/>
                </a:lnTo>
                <a:lnTo>
                  <a:pt x="1004" y="265"/>
                </a:lnTo>
                <a:lnTo>
                  <a:pt x="995" y="265"/>
                </a:lnTo>
                <a:lnTo>
                  <a:pt x="986" y="267"/>
                </a:lnTo>
                <a:lnTo>
                  <a:pt x="975" y="268"/>
                </a:lnTo>
                <a:lnTo>
                  <a:pt x="967" y="270"/>
                </a:lnTo>
                <a:lnTo>
                  <a:pt x="956" y="270"/>
                </a:lnTo>
                <a:lnTo>
                  <a:pt x="954" y="274"/>
                </a:lnTo>
                <a:lnTo>
                  <a:pt x="951" y="279"/>
                </a:lnTo>
                <a:lnTo>
                  <a:pt x="949" y="284"/>
                </a:lnTo>
                <a:lnTo>
                  <a:pt x="947" y="290"/>
                </a:lnTo>
                <a:lnTo>
                  <a:pt x="945" y="295"/>
                </a:lnTo>
                <a:lnTo>
                  <a:pt x="944" y="298"/>
                </a:lnTo>
                <a:lnTo>
                  <a:pt x="942" y="304"/>
                </a:lnTo>
                <a:lnTo>
                  <a:pt x="938" y="307"/>
                </a:lnTo>
                <a:lnTo>
                  <a:pt x="931" y="318"/>
                </a:lnTo>
                <a:lnTo>
                  <a:pt x="928" y="320"/>
                </a:lnTo>
                <a:lnTo>
                  <a:pt x="922" y="323"/>
                </a:lnTo>
                <a:lnTo>
                  <a:pt x="917" y="325"/>
                </a:lnTo>
                <a:lnTo>
                  <a:pt x="914" y="327"/>
                </a:lnTo>
                <a:lnTo>
                  <a:pt x="908" y="329"/>
                </a:lnTo>
                <a:lnTo>
                  <a:pt x="903" y="330"/>
                </a:lnTo>
                <a:lnTo>
                  <a:pt x="899" y="332"/>
                </a:lnTo>
                <a:lnTo>
                  <a:pt x="896" y="336"/>
                </a:lnTo>
                <a:lnTo>
                  <a:pt x="901" y="344"/>
                </a:lnTo>
                <a:lnTo>
                  <a:pt x="910" y="357"/>
                </a:lnTo>
                <a:lnTo>
                  <a:pt x="922" y="371"/>
                </a:lnTo>
                <a:lnTo>
                  <a:pt x="936" y="387"/>
                </a:lnTo>
                <a:lnTo>
                  <a:pt x="951" y="403"/>
                </a:lnTo>
                <a:lnTo>
                  <a:pt x="963" y="417"/>
                </a:lnTo>
                <a:lnTo>
                  <a:pt x="974" y="429"/>
                </a:lnTo>
                <a:lnTo>
                  <a:pt x="982" y="438"/>
                </a:lnTo>
                <a:lnTo>
                  <a:pt x="988" y="427"/>
                </a:lnTo>
                <a:lnTo>
                  <a:pt x="995" y="417"/>
                </a:lnTo>
                <a:lnTo>
                  <a:pt x="1005" y="405"/>
                </a:lnTo>
                <a:lnTo>
                  <a:pt x="1014" y="396"/>
                </a:lnTo>
                <a:lnTo>
                  <a:pt x="1023" y="387"/>
                </a:lnTo>
                <a:lnTo>
                  <a:pt x="1028" y="380"/>
                </a:lnTo>
                <a:lnTo>
                  <a:pt x="1030" y="376"/>
                </a:lnTo>
                <a:lnTo>
                  <a:pt x="1030" y="374"/>
                </a:lnTo>
                <a:lnTo>
                  <a:pt x="1028" y="373"/>
                </a:lnTo>
                <a:lnTo>
                  <a:pt x="1027" y="373"/>
                </a:lnTo>
                <a:lnTo>
                  <a:pt x="1030" y="373"/>
                </a:lnTo>
                <a:lnTo>
                  <a:pt x="1034" y="369"/>
                </a:lnTo>
                <a:lnTo>
                  <a:pt x="1039" y="367"/>
                </a:lnTo>
                <a:lnTo>
                  <a:pt x="1042" y="364"/>
                </a:lnTo>
                <a:lnTo>
                  <a:pt x="1046" y="360"/>
                </a:lnTo>
                <a:lnTo>
                  <a:pt x="1050" y="357"/>
                </a:lnTo>
                <a:lnTo>
                  <a:pt x="1051" y="355"/>
                </a:lnTo>
                <a:lnTo>
                  <a:pt x="1051" y="353"/>
                </a:lnTo>
                <a:lnTo>
                  <a:pt x="1053" y="348"/>
                </a:lnTo>
                <a:lnTo>
                  <a:pt x="1053" y="341"/>
                </a:lnTo>
                <a:lnTo>
                  <a:pt x="1055" y="337"/>
                </a:lnTo>
                <a:lnTo>
                  <a:pt x="1058" y="332"/>
                </a:lnTo>
                <a:lnTo>
                  <a:pt x="1060" y="329"/>
                </a:lnTo>
                <a:lnTo>
                  <a:pt x="1064" y="325"/>
                </a:lnTo>
                <a:lnTo>
                  <a:pt x="1067" y="321"/>
                </a:lnTo>
                <a:lnTo>
                  <a:pt x="1069" y="318"/>
                </a:lnTo>
                <a:lnTo>
                  <a:pt x="1104" y="318"/>
                </a:lnTo>
                <a:lnTo>
                  <a:pt x="1104" y="314"/>
                </a:lnTo>
                <a:lnTo>
                  <a:pt x="1102" y="311"/>
                </a:lnTo>
                <a:lnTo>
                  <a:pt x="1101" y="307"/>
                </a:lnTo>
                <a:lnTo>
                  <a:pt x="1101" y="304"/>
                </a:lnTo>
                <a:lnTo>
                  <a:pt x="1099" y="300"/>
                </a:lnTo>
                <a:lnTo>
                  <a:pt x="1097" y="297"/>
                </a:lnTo>
                <a:lnTo>
                  <a:pt x="1095" y="293"/>
                </a:lnTo>
                <a:lnTo>
                  <a:pt x="1095" y="290"/>
                </a:lnTo>
                <a:lnTo>
                  <a:pt x="1108" y="290"/>
                </a:lnTo>
                <a:lnTo>
                  <a:pt x="1118" y="293"/>
                </a:lnTo>
                <a:lnTo>
                  <a:pt x="1129" y="298"/>
                </a:lnTo>
                <a:lnTo>
                  <a:pt x="1136" y="306"/>
                </a:lnTo>
                <a:lnTo>
                  <a:pt x="1143" y="313"/>
                </a:lnTo>
                <a:lnTo>
                  <a:pt x="1148" y="320"/>
                </a:lnTo>
                <a:lnTo>
                  <a:pt x="1154" y="329"/>
                </a:lnTo>
                <a:lnTo>
                  <a:pt x="1157" y="336"/>
                </a:lnTo>
                <a:lnTo>
                  <a:pt x="1164" y="332"/>
                </a:lnTo>
                <a:lnTo>
                  <a:pt x="1173" y="330"/>
                </a:lnTo>
                <a:lnTo>
                  <a:pt x="1182" y="329"/>
                </a:lnTo>
                <a:lnTo>
                  <a:pt x="1191" y="329"/>
                </a:lnTo>
                <a:lnTo>
                  <a:pt x="1201" y="329"/>
                </a:lnTo>
                <a:lnTo>
                  <a:pt x="1210" y="330"/>
                </a:lnTo>
                <a:lnTo>
                  <a:pt x="1219" y="332"/>
                </a:lnTo>
                <a:lnTo>
                  <a:pt x="1226" y="336"/>
                </a:lnTo>
                <a:lnTo>
                  <a:pt x="1226" y="339"/>
                </a:lnTo>
                <a:lnTo>
                  <a:pt x="1224" y="343"/>
                </a:lnTo>
                <a:lnTo>
                  <a:pt x="1224" y="346"/>
                </a:lnTo>
                <a:lnTo>
                  <a:pt x="1223" y="350"/>
                </a:lnTo>
                <a:lnTo>
                  <a:pt x="1221" y="353"/>
                </a:lnTo>
                <a:lnTo>
                  <a:pt x="1219" y="357"/>
                </a:lnTo>
                <a:lnTo>
                  <a:pt x="1217" y="360"/>
                </a:lnTo>
                <a:lnTo>
                  <a:pt x="1217" y="364"/>
                </a:lnTo>
                <a:lnTo>
                  <a:pt x="1235" y="382"/>
                </a:lnTo>
                <a:lnTo>
                  <a:pt x="1235" y="385"/>
                </a:lnTo>
                <a:lnTo>
                  <a:pt x="1233" y="389"/>
                </a:lnTo>
                <a:lnTo>
                  <a:pt x="1233" y="392"/>
                </a:lnTo>
                <a:lnTo>
                  <a:pt x="1231" y="396"/>
                </a:lnTo>
                <a:lnTo>
                  <a:pt x="1230" y="399"/>
                </a:lnTo>
                <a:lnTo>
                  <a:pt x="1228" y="403"/>
                </a:lnTo>
                <a:lnTo>
                  <a:pt x="1226" y="406"/>
                </a:lnTo>
                <a:lnTo>
                  <a:pt x="1226" y="410"/>
                </a:lnTo>
                <a:lnTo>
                  <a:pt x="1230" y="410"/>
                </a:lnTo>
                <a:lnTo>
                  <a:pt x="1235" y="408"/>
                </a:lnTo>
                <a:lnTo>
                  <a:pt x="1240" y="406"/>
                </a:lnTo>
                <a:lnTo>
                  <a:pt x="1246" y="405"/>
                </a:lnTo>
                <a:lnTo>
                  <a:pt x="1251" y="403"/>
                </a:lnTo>
                <a:lnTo>
                  <a:pt x="1258" y="403"/>
                </a:lnTo>
                <a:lnTo>
                  <a:pt x="1263" y="401"/>
                </a:lnTo>
                <a:lnTo>
                  <a:pt x="1270" y="401"/>
                </a:lnTo>
                <a:lnTo>
                  <a:pt x="1263" y="406"/>
                </a:lnTo>
                <a:lnTo>
                  <a:pt x="1256" y="413"/>
                </a:lnTo>
                <a:lnTo>
                  <a:pt x="1247" y="419"/>
                </a:lnTo>
                <a:lnTo>
                  <a:pt x="1240" y="424"/>
                </a:lnTo>
                <a:lnTo>
                  <a:pt x="1231" y="429"/>
                </a:lnTo>
                <a:lnTo>
                  <a:pt x="1223" y="435"/>
                </a:lnTo>
                <a:lnTo>
                  <a:pt x="1216" y="440"/>
                </a:lnTo>
                <a:lnTo>
                  <a:pt x="1208" y="447"/>
                </a:lnTo>
                <a:lnTo>
                  <a:pt x="1189" y="447"/>
                </a:lnTo>
                <a:lnTo>
                  <a:pt x="1171" y="447"/>
                </a:lnTo>
                <a:lnTo>
                  <a:pt x="1154" y="449"/>
                </a:lnTo>
                <a:lnTo>
                  <a:pt x="1134" y="452"/>
                </a:lnTo>
                <a:lnTo>
                  <a:pt x="1117" y="456"/>
                </a:lnTo>
                <a:lnTo>
                  <a:pt x="1099" y="463"/>
                </a:lnTo>
                <a:lnTo>
                  <a:pt x="1080" y="472"/>
                </a:lnTo>
                <a:lnTo>
                  <a:pt x="1060" y="484"/>
                </a:lnTo>
                <a:lnTo>
                  <a:pt x="1071" y="484"/>
                </a:lnTo>
                <a:lnTo>
                  <a:pt x="1081" y="481"/>
                </a:lnTo>
                <a:lnTo>
                  <a:pt x="1090" y="475"/>
                </a:lnTo>
                <a:lnTo>
                  <a:pt x="1101" y="472"/>
                </a:lnTo>
                <a:lnTo>
                  <a:pt x="1110" y="468"/>
                </a:lnTo>
                <a:lnTo>
                  <a:pt x="1120" y="465"/>
                </a:lnTo>
                <a:lnTo>
                  <a:pt x="1129" y="465"/>
                </a:lnTo>
                <a:lnTo>
                  <a:pt x="1140" y="466"/>
                </a:lnTo>
                <a:lnTo>
                  <a:pt x="1122" y="484"/>
                </a:lnTo>
                <a:lnTo>
                  <a:pt x="1125" y="488"/>
                </a:lnTo>
                <a:lnTo>
                  <a:pt x="1129" y="491"/>
                </a:lnTo>
                <a:lnTo>
                  <a:pt x="1133" y="495"/>
                </a:lnTo>
                <a:lnTo>
                  <a:pt x="1136" y="496"/>
                </a:lnTo>
                <a:lnTo>
                  <a:pt x="1141" y="500"/>
                </a:lnTo>
                <a:lnTo>
                  <a:pt x="1145" y="502"/>
                </a:lnTo>
                <a:lnTo>
                  <a:pt x="1152" y="502"/>
                </a:lnTo>
                <a:lnTo>
                  <a:pt x="1157" y="502"/>
                </a:lnTo>
                <a:lnTo>
                  <a:pt x="1152" y="503"/>
                </a:lnTo>
                <a:lnTo>
                  <a:pt x="1145" y="503"/>
                </a:lnTo>
                <a:lnTo>
                  <a:pt x="1141" y="505"/>
                </a:lnTo>
                <a:lnTo>
                  <a:pt x="1136" y="509"/>
                </a:lnTo>
                <a:lnTo>
                  <a:pt x="1133" y="511"/>
                </a:lnTo>
                <a:lnTo>
                  <a:pt x="1129" y="514"/>
                </a:lnTo>
                <a:lnTo>
                  <a:pt x="1125" y="518"/>
                </a:lnTo>
                <a:lnTo>
                  <a:pt x="1122" y="521"/>
                </a:lnTo>
                <a:lnTo>
                  <a:pt x="1118" y="521"/>
                </a:lnTo>
                <a:lnTo>
                  <a:pt x="1115" y="519"/>
                </a:lnTo>
                <a:lnTo>
                  <a:pt x="1111" y="518"/>
                </a:lnTo>
                <a:lnTo>
                  <a:pt x="1110" y="516"/>
                </a:lnTo>
                <a:lnTo>
                  <a:pt x="1106" y="516"/>
                </a:lnTo>
                <a:lnTo>
                  <a:pt x="1102" y="514"/>
                </a:lnTo>
                <a:lnTo>
                  <a:pt x="1099" y="512"/>
                </a:lnTo>
                <a:lnTo>
                  <a:pt x="1095" y="512"/>
                </a:lnTo>
                <a:lnTo>
                  <a:pt x="1078" y="518"/>
                </a:lnTo>
                <a:lnTo>
                  <a:pt x="1058" y="525"/>
                </a:lnTo>
                <a:lnTo>
                  <a:pt x="1039" y="535"/>
                </a:lnTo>
                <a:lnTo>
                  <a:pt x="1018" y="546"/>
                </a:lnTo>
                <a:lnTo>
                  <a:pt x="998" y="556"/>
                </a:lnTo>
                <a:lnTo>
                  <a:pt x="979" y="569"/>
                </a:lnTo>
                <a:lnTo>
                  <a:pt x="963" y="578"/>
                </a:lnTo>
                <a:lnTo>
                  <a:pt x="947" y="587"/>
                </a:lnTo>
                <a:lnTo>
                  <a:pt x="938" y="595"/>
                </a:lnTo>
                <a:lnTo>
                  <a:pt x="936" y="601"/>
                </a:lnTo>
                <a:lnTo>
                  <a:pt x="933" y="606"/>
                </a:lnTo>
                <a:lnTo>
                  <a:pt x="929" y="613"/>
                </a:lnTo>
                <a:lnTo>
                  <a:pt x="926" y="620"/>
                </a:lnTo>
                <a:lnTo>
                  <a:pt x="922" y="625"/>
                </a:lnTo>
                <a:lnTo>
                  <a:pt x="919" y="632"/>
                </a:lnTo>
                <a:lnTo>
                  <a:pt x="917" y="638"/>
                </a:lnTo>
                <a:lnTo>
                  <a:pt x="914" y="643"/>
                </a:lnTo>
                <a:lnTo>
                  <a:pt x="878" y="643"/>
                </a:lnTo>
                <a:lnTo>
                  <a:pt x="871" y="648"/>
                </a:lnTo>
                <a:lnTo>
                  <a:pt x="866" y="654"/>
                </a:lnTo>
                <a:lnTo>
                  <a:pt x="859" y="657"/>
                </a:lnTo>
                <a:lnTo>
                  <a:pt x="852" y="661"/>
                </a:lnTo>
                <a:lnTo>
                  <a:pt x="846" y="664"/>
                </a:lnTo>
                <a:lnTo>
                  <a:pt x="839" y="668"/>
                </a:lnTo>
                <a:lnTo>
                  <a:pt x="832" y="673"/>
                </a:lnTo>
                <a:lnTo>
                  <a:pt x="825" y="680"/>
                </a:lnTo>
                <a:lnTo>
                  <a:pt x="825" y="661"/>
                </a:lnTo>
                <a:lnTo>
                  <a:pt x="825" y="664"/>
                </a:lnTo>
                <a:lnTo>
                  <a:pt x="825" y="670"/>
                </a:lnTo>
                <a:lnTo>
                  <a:pt x="823" y="675"/>
                </a:lnTo>
                <a:lnTo>
                  <a:pt x="822" y="680"/>
                </a:lnTo>
                <a:lnTo>
                  <a:pt x="820" y="687"/>
                </a:lnTo>
                <a:lnTo>
                  <a:pt x="818" y="694"/>
                </a:lnTo>
                <a:lnTo>
                  <a:pt x="818" y="700"/>
                </a:lnTo>
                <a:lnTo>
                  <a:pt x="818" y="707"/>
                </a:lnTo>
                <a:lnTo>
                  <a:pt x="834" y="726"/>
                </a:lnTo>
                <a:lnTo>
                  <a:pt x="800" y="763"/>
                </a:lnTo>
                <a:lnTo>
                  <a:pt x="800" y="760"/>
                </a:lnTo>
                <a:lnTo>
                  <a:pt x="799" y="754"/>
                </a:lnTo>
                <a:lnTo>
                  <a:pt x="797" y="749"/>
                </a:lnTo>
                <a:lnTo>
                  <a:pt x="795" y="744"/>
                </a:lnTo>
                <a:lnTo>
                  <a:pt x="793" y="737"/>
                </a:lnTo>
                <a:lnTo>
                  <a:pt x="793" y="731"/>
                </a:lnTo>
                <a:lnTo>
                  <a:pt x="792" y="724"/>
                </a:lnTo>
                <a:lnTo>
                  <a:pt x="792" y="717"/>
                </a:lnTo>
                <a:lnTo>
                  <a:pt x="788" y="714"/>
                </a:lnTo>
                <a:lnTo>
                  <a:pt x="785" y="710"/>
                </a:lnTo>
                <a:lnTo>
                  <a:pt x="781" y="705"/>
                </a:lnTo>
                <a:lnTo>
                  <a:pt x="779" y="701"/>
                </a:lnTo>
                <a:lnTo>
                  <a:pt x="778" y="696"/>
                </a:lnTo>
                <a:lnTo>
                  <a:pt x="776" y="693"/>
                </a:lnTo>
                <a:lnTo>
                  <a:pt x="774" y="685"/>
                </a:lnTo>
                <a:lnTo>
                  <a:pt x="774" y="680"/>
                </a:lnTo>
                <a:lnTo>
                  <a:pt x="770" y="680"/>
                </a:lnTo>
                <a:lnTo>
                  <a:pt x="767" y="680"/>
                </a:lnTo>
                <a:lnTo>
                  <a:pt x="763" y="682"/>
                </a:lnTo>
                <a:lnTo>
                  <a:pt x="760" y="684"/>
                </a:lnTo>
                <a:lnTo>
                  <a:pt x="758" y="685"/>
                </a:lnTo>
                <a:lnTo>
                  <a:pt x="755" y="687"/>
                </a:lnTo>
                <a:lnTo>
                  <a:pt x="751" y="689"/>
                </a:lnTo>
                <a:lnTo>
                  <a:pt x="748" y="689"/>
                </a:lnTo>
                <a:lnTo>
                  <a:pt x="730" y="671"/>
                </a:lnTo>
                <a:lnTo>
                  <a:pt x="712" y="689"/>
                </a:lnTo>
                <a:lnTo>
                  <a:pt x="705" y="689"/>
                </a:lnTo>
                <a:lnTo>
                  <a:pt x="700" y="687"/>
                </a:lnTo>
                <a:lnTo>
                  <a:pt x="693" y="685"/>
                </a:lnTo>
                <a:lnTo>
                  <a:pt x="687" y="684"/>
                </a:lnTo>
                <a:lnTo>
                  <a:pt x="682" y="682"/>
                </a:lnTo>
                <a:lnTo>
                  <a:pt x="677" y="680"/>
                </a:lnTo>
                <a:lnTo>
                  <a:pt x="673" y="680"/>
                </a:lnTo>
                <a:lnTo>
                  <a:pt x="670" y="680"/>
                </a:lnTo>
                <a:lnTo>
                  <a:pt x="666" y="680"/>
                </a:lnTo>
                <a:lnTo>
                  <a:pt x="661" y="680"/>
                </a:lnTo>
                <a:lnTo>
                  <a:pt x="656" y="682"/>
                </a:lnTo>
                <a:lnTo>
                  <a:pt x="650" y="684"/>
                </a:lnTo>
                <a:lnTo>
                  <a:pt x="645" y="685"/>
                </a:lnTo>
                <a:lnTo>
                  <a:pt x="638" y="687"/>
                </a:lnTo>
                <a:lnTo>
                  <a:pt x="633" y="689"/>
                </a:lnTo>
                <a:lnTo>
                  <a:pt x="626" y="689"/>
                </a:lnTo>
                <a:lnTo>
                  <a:pt x="620" y="694"/>
                </a:lnTo>
                <a:lnTo>
                  <a:pt x="615" y="698"/>
                </a:lnTo>
                <a:lnTo>
                  <a:pt x="612" y="700"/>
                </a:lnTo>
                <a:lnTo>
                  <a:pt x="608" y="700"/>
                </a:lnTo>
                <a:lnTo>
                  <a:pt x="604" y="700"/>
                </a:lnTo>
                <a:lnTo>
                  <a:pt x="601" y="700"/>
                </a:lnTo>
                <a:lnTo>
                  <a:pt x="597" y="698"/>
                </a:lnTo>
                <a:lnTo>
                  <a:pt x="592" y="698"/>
                </a:lnTo>
                <a:lnTo>
                  <a:pt x="590" y="701"/>
                </a:lnTo>
                <a:lnTo>
                  <a:pt x="590" y="707"/>
                </a:lnTo>
                <a:lnTo>
                  <a:pt x="589" y="712"/>
                </a:lnTo>
                <a:lnTo>
                  <a:pt x="587" y="717"/>
                </a:lnTo>
                <a:lnTo>
                  <a:pt x="585" y="724"/>
                </a:lnTo>
                <a:lnTo>
                  <a:pt x="583" y="731"/>
                </a:lnTo>
                <a:lnTo>
                  <a:pt x="581" y="737"/>
                </a:lnTo>
                <a:lnTo>
                  <a:pt x="581" y="744"/>
                </a:lnTo>
                <a:lnTo>
                  <a:pt x="578" y="746"/>
                </a:lnTo>
                <a:lnTo>
                  <a:pt x="576" y="746"/>
                </a:lnTo>
                <a:lnTo>
                  <a:pt x="573" y="747"/>
                </a:lnTo>
                <a:lnTo>
                  <a:pt x="569" y="749"/>
                </a:lnTo>
                <a:lnTo>
                  <a:pt x="566" y="751"/>
                </a:lnTo>
                <a:lnTo>
                  <a:pt x="562" y="753"/>
                </a:lnTo>
                <a:lnTo>
                  <a:pt x="559" y="754"/>
                </a:lnTo>
                <a:lnTo>
                  <a:pt x="557" y="754"/>
                </a:lnTo>
                <a:lnTo>
                  <a:pt x="557" y="761"/>
                </a:lnTo>
                <a:lnTo>
                  <a:pt x="560" y="772"/>
                </a:lnTo>
                <a:lnTo>
                  <a:pt x="564" y="783"/>
                </a:lnTo>
                <a:lnTo>
                  <a:pt x="571" y="795"/>
                </a:lnTo>
                <a:lnTo>
                  <a:pt x="576" y="806"/>
                </a:lnTo>
                <a:lnTo>
                  <a:pt x="581" y="816"/>
                </a:lnTo>
                <a:lnTo>
                  <a:pt x="587" y="823"/>
                </a:lnTo>
                <a:lnTo>
                  <a:pt x="592" y="829"/>
                </a:lnTo>
                <a:lnTo>
                  <a:pt x="626" y="829"/>
                </a:lnTo>
                <a:lnTo>
                  <a:pt x="629" y="825"/>
                </a:lnTo>
                <a:lnTo>
                  <a:pt x="634" y="818"/>
                </a:lnTo>
                <a:lnTo>
                  <a:pt x="642" y="813"/>
                </a:lnTo>
                <a:lnTo>
                  <a:pt x="649" y="806"/>
                </a:lnTo>
                <a:lnTo>
                  <a:pt x="656" y="800"/>
                </a:lnTo>
                <a:lnTo>
                  <a:pt x="665" y="795"/>
                </a:lnTo>
                <a:lnTo>
                  <a:pt x="672" y="792"/>
                </a:lnTo>
                <a:lnTo>
                  <a:pt x="679" y="792"/>
                </a:lnTo>
                <a:lnTo>
                  <a:pt x="677" y="797"/>
                </a:lnTo>
                <a:lnTo>
                  <a:pt x="677" y="804"/>
                </a:lnTo>
                <a:lnTo>
                  <a:pt x="675" y="809"/>
                </a:lnTo>
                <a:lnTo>
                  <a:pt x="673" y="813"/>
                </a:lnTo>
                <a:lnTo>
                  <a:pt x="670" y="818"/>
                </a:lnTo>
                <a:lnTo>
                  <a:pt x="666" y="822"/>
                </a:lnTo>
                <a:lnTo>
                  <a:pt x="665" y="825"/>
                </a:lnTo>
                <a:lnTo>
                  <a:pt x="661" y="829"/>
                </a:lnTo>
                <a:lnTo>
                  <a:pt x="661" y="866"/>
                </a:lnTo>
                <a:lnTo>
                  <a:pt x="670" y="875"/>
                </a:lnTo>
                <a:lnTo>
                  <a:pt x="739" y="875"/>
                </a:lnTo>
                <a:lnTo>
                  <a:pt x="739" y="883"/>
                </a:lnTo>
                <a:lnTo>
                  <a:pt x="739" y="889"/>
                </a:lnTo>
                <a:lnTo>
                  <a:pt x="739" y="892"/>
                </a:lnTo>
                <a:lnTo>
                  <a:pt x="739" y="894"/>
                </a:lnTo>
                <a:lnTo>
                  <a:pt x="739" y="896"/>
                </a:lnTo>
                <a:lnTo>
                  <a:pt x="737" y="899"/>
                </a:lnTo>
                <a:lnTo>
                  <a:pt x="737" y="903"/>
                </a:lnTo>
                <a:lnTo>
                  <a:pt x="737" y="908"/>
                </a:lnTo>
                <a:lnTo>
                  <a:pt x="744" y="917"/>
                </a:lnTo>
                <a:lnTo>
                  <a:pt x="783" y="922"/>
                </a:lnTo>
                <a:close/>
                <a:moveTo>
                  <a:pt x="792" y="475"/>
                </a:moveTo>
                <a:lnTo>
                  <a:pt x="797" y="475"/>
                </a:lnTo>
                <a:lnTo>
                  <a:pt x="804" y="477"/>
                </a:lnTo>
                <a:lnTo>
                  <a:pt x="809" y="479"/>
                </a:lnTo>
                <a:lnTo>
                  <a:pt x="816" y="481"/>
                </a:lnTo>
                <a:lnTo>
                  <a:pt x="822" y="482"/>
                </a:lnTo>
                <a:lnTo>
                  <a:pt x="827" y="482"/>
                </a:lnTo>
                <a:lnTo>
                  <a:pt x="831" y="484"/>
                </a:lnTo>
                <a:lnTo>
                  <a:pt x="834" y="484"/>
                </a:lnTo>
                <a:lnTo>
                  <a:pt x="829" y="491"/>
                </a:lnTo>
                <a:lnTo>
                  <a:pt x="822" y="498"/>
                </a:lnTo>
                <a:lnTo>
                  <a:pt x="816" y="505"/>
                </a:lnTo>
                <a:lnTo>
                  <a:pt x="813" y="512"/>
                </a:lnTo>
                <a:lnTo>
                  <a:pt x="809" y="521"/>
                </a:lnTo>
                <a:lnTo>
                  <a:pt x="806" y="530"/>
                </a:lnTo>
                <a:lnTo>
                  <a:pt x="806" y="539"/>
                </a:lnTo>
                <a:lnTo>
                  <a:pt x="808" y="549"/>
                </a:lnTo>
                <a:lnTo>
                  <a:pt x="815" y="546"/>
                </a:lnTo>
                <a:lnTo>
                  <a:pt x="820" y="541"/>
                </a:lnTo>
                <a:lnTo>
                  <a:pt x="825" y="535"/>
                </a:lnTo>
                <a:lnTo>
                  <a:pt x="831" y="530"/>
                </a:lnTo>
                <a:lnTo>
                  <a:pt x="836" y="523"/>
                </a:lnTo>
                <a:lnTo>
                  <a:pt x="841" y="516"/>
                </a:lnTo>
                <a:lnTo>
                  <a:pt x="846" y="509"/>
                </a:lnTo>
                <a:lnTo>
                  <a:pt x="852" y="502"/>
                </a:lnTo>
                <a:lnTo>
                  <a:pt x="855" y="502"/>
                </a:lnTo>
                <a:lnTo>
                  <a:pt x="859" y="502"/>
                </a:lnTo>
                <a:lnTo>
                  <a:pt x="862" y="500"/>
                </a:lnTo>
                <a:lnTo>
                  <a:pt x="866" y="498"/>
                </a:lnTo>
                <a:lnTo>
                  <a:pt x="869" y="496"/>
                </a:lnTo>
                <a:lnTo>
                  <a:pt x="871" y="495"/>
                </a:lnTo>
                <a:lnTo>
                  <a:pt x="875" y="495"/>
                </a:lnTo>
                <a:lnTo>
                  <a:pt x="878" y="495"/>
                </a:lnTo>
                <a:lnTo>
                  <a:pt x="861" y="512"/>
                </a:lnTo>
                <a:lnTo>
                  <a:pt x="864" y="518"/>
                </a:lnTo>
                <a:lnTo>
                  <a:pt x="864" y="523"/>
                </a:lnTo>
                <a:lnTo>
                  <a:pt x="864" y="526"/>
                </a:lnTo>
                <a:lnTo>
                  <a:pt x="864" y="530"/>
                </a:lnTo>
                <a:lnTo>
                  <a:pt x="864" y="534"/>
                </a:lnTo>
                <a:lnTo>
                  <a:pt x="862" y="539"/>
                </a:lnTo>
                <a:lnTo>
                  <a:pt x="861" y="542"/>
                </a:lnTo>
                <a:lnTo>
                  <a:pt x="861" y="549"/>
                </a:lnTo>
                <a:lnTo>
                  <a:pt x="875" y="548"/>
                </a:lnTo>
                <a:lnTo>
                  <a:pt x="887" y="542"/>
                </a:lnTo>
                <a:lnTo>
                  <a:pt x="899" y="534"/>
                </a:lnTo>
                <a:lnTo>
                  <a:pt x="910" y="526"/>
                </a:lnTo>
                <a:lnTo>
                  <a:pt x="921" y="518"/>
                </a:lnTo>
                <a:lnTo>
                  <a:pt x="928" y="511"/>
                </a:lnTo>
                <a:lnTo>
                  <a:pt x="935" y="505"/>
                </a:lnTo>
                <a:lnTo>
                  <a:pt x="938" y="502"/>
                </a:lnTo>
                <a:lnTo>
                  <a:pt x="929" y="498"/>
                </a:lnTo>
                <a:lnTo>
                  <a:pt x="919" y="493"/>
                </a:lnTo>
                <a:lnTo>
                  <a:pt x="910" y="486"/>
                </a:lnTo>
                <a:lnTo>
                  <a:pt x="901" y="479"/>
                </a:lnTo>
                <a:lnTo>
                  <a:pt x="892" y="470"/>
                </a:lnTo>
                <a:lnTo>
                  <a:pt x="883" y="463"/>
                </a:lnTo>
                <a:lnTo>
                  <a:pt x="876" y="454"/>
                </a:lnTo>
                <a:lnTo>
                  <a:pt x="869" y="447"/>
                </a:lnTo>
                <a:lnTo>
                  <a:pt x="862" y="447"/>
                </a:lnTo>
                <a:lnTo>
                  <a:pt x="853" y="445"/>
                </a:lnTo>
                <a:lnTo>
                  <a:pt x="843" y="445"/>
                </a:lnTo>
                <a:lnTo>
                  <a:pt x="832" y="445"/>
                </a:lnTo>
                <a:lnTo>
                  <a:pt x="822" y="447"/>
                </a:lnTo>
                <a:lnTo>
                  <a:pt x="811" y="452"/>
                </a:lnTo>
                <a:lnTo>
                  <a:pt x="806" y="458"/>
                </a:lnTo>
                <a:lnTo>
                  <a:pt x="800" y="463"/>
                </a:lnTo>
                <a:lnTo>
                  <a:pt x="795" y="468"/>
                </a:lnTo>
                <a:lnTo>
                  <a:pt x="792" y="475"/>
                </a:lnTo>
                <a:close/>
                <a:moveTo>
                  <a:pt x="1217" y="410"/>
                </a:moveTo>
                <a:lnTo>
                  <a:pt x="1217" y="419"/>
                </a:lnTo>
                <a:lnTo>
                  <a:pt x="1217" y="427"/>
                </a:lnTo>
                <a:lnTo>
                  <a:pt x="1216" y="436"/>
                </a:lnTo>
                <a:lnTo>
                  <a:pt x="1214" y="442"/>
                </a:lnTo>
                <a:lnTo>
                  <a:pt x="1208" y="449"/>
                </a:lnTo>
                <a:lnTo>
                  <a:pt x="1203" y="452"/>
                </a:lnTo>
                <a:lnTo>
                  <a:pt x="1194" y="454"/>
                </a:lnTo>
                <a:lnTo>
                  <a:pt x="1184" y="456"/>
                </a:lnTo>
                <a:lnTo>
                  <a:pt x="1187" y="459"/>
                </a:lnTo>
                <a:lnTo>
                  <a:pt x="1191" y="461"/>
                </a:lnTo>
                <a:lnTo>
                  <a:pt x="1196" y="465"/>
                </a:lnTo>
                <a:lnTo>
                  <a:pt x="1200" y="468"/>
                </a:lnTo>
                <a:lnTo>
                  <a:pt x="1205" y="472"/>
                </a:lnTo>
                <a:lnTo>
                  <a:pt x="1210" y="475"/>
                </a:lnTo>
                <a:lnTo>
                  <a:pt x="1214" y="479"/>
                </a:lnTo>
                <a:lnTo>
                  <a:pt x="1217" y="482"/>
                </a:lnTo>
                <a:lnTo>
                  <a:pt x="1235" y="465"/>
                </a:lnTo>
                <a:lnTo>
                  <a:pt x="1238" y="465"/>
                </a:lnTo>
                <a:lnTo>
                  <a:pt x="1240" y="465"/>
                </a:lnTo>
                <a:lnTo>
                  <a:pt x="1244" y="466"/>
                </a:lnTo>
                <a:lnTo>
                  <a:pt x="1247" y="468"/>
                </a:lnTo>
                <a:lnTo>
                  <a:pt x="1251" y="470"/>
                </a:lnTo>
                <a:lnTo>
                  <a:pt x="1254" y="472"/>
                </a:lnTo>
                <a:lnTo>
                  <a:pt x="1258" y="473"/>
                </a:lnTo>
                <a:lnTo>
                  <a:pt x="1261" y="473"/>
                </a:lnTo>
                <a:lnTo>
                  <a:pt x="1235" y="445"/>
                </a:lnTo>
                <a:lnTo>
                  <a:pt x="1235" y="440"/>
                </a:lnTo>
                <a:lnTo>
                  <a:pt x="1235" y="435"/>
                </a:lnTo>
                <a:lnTo>
                  <a:pt x="1235" y="431"/>
                </a:lnTo>
                <a:lnTo>
                  <a:pt x="1235" y="427"/>
                </a:lnTo>
                <a:lnTo>
                  <a:pt x="1235" y="424"/>
                </a:lnTo>
                <a:lnTo>
                  <a:pt x="1231" y="420"/>
                </a:lnTo>
                <a:lnTo>
                  <a:pt x="1226" y="415"/>
                </a:lnTo>
                <a:lnTo>
                  <a:pt x="1217" y="410"/>
                </a:lnTo>
                <a:close/>
                <a:moveTo>
                  <a:pt x="1117" y="138"/>
                </a:moveTo>
                <a:lnTo>
                  <a:pt x="1117" y="148"/>
                </a:lnTo>
                <a:lnTo>
                  <a:pt x="1118" y="154"/>
                </a:lnTo>
                <a:lnTo>
                  <a:pt x="1122" y="155"/>
                </a:lnTo>
                <a:lnTo>
                  <a:pt x="1125" y="155"/>
                </a:lnTo>
                <a:lnTo>
                  <a:pt x="1129" y="152"/>
                </a:lnTo>
                <a:lnTo>
                  <a:pt x="1134" y="148"/>
                </a:lnTo>
                <a:lnTo>
                  <a:pt x="1141" y="143"/>
                </a:lnTo>
                <a:lnTo>
                  <a:pt x="1147" y="138"/>
                </a:lnTo>
                <a:lnTo>
                  <a:pt x="1164" y="157"/>
                </a:lnTo>
                <a:lnTo>
                  <a:pt x="1171" y="155"/>
                </a:lnTo>
                <a:lnTo>
                  <a:pt x="1178" y="155"/>
                </a:lnTo>
                <a:lnTo>
                  <a:pt x="1187" y="157"/>
                </a:lnTo>
                <a:lnTo>
                  <a:pt x="1196" y="159"/>
                </a:lnTo>
                <a:lnTo>
                  <a:pt x="1205" y="161"/>
                </a:lnTo>
                <a:lnTo>
                  <a:pt x="1216" y="164"/>
                </a:lnTo>
                <a:lnTo>
                  <a:pt x="1224" y="166"/>
                </a:lnTo>
                <a:lnTo>
                  <a:pt x="1235" y="168"/>
                </a:lnTo>
                <a:lnTo>
                  <a:pt x="1235" y="173"/>
                </a:lnTo>
                <a:lnTo>
                  <a:pt x="1237" y="178"/>
                </a:lnTo>
                <a:lnTo>
                  <a:pt x="1238" y="182"/>
                </a:lnTo>
                <a:lnTo>
                  <a:pt x="1240" y="184"/>
                </a:lnTo>
                <a:lnTo>
                  <a:pt x="1244" y="185"/>
                </a:lnTo>
                <a:lnTo>
                  <a:pt x="1249" y="189"/>
                </a:lnTo>
                <a:lnTo>
                  <a:pt x="1254" y="191"/>
                </a:lnTo>
                <a:lnTo>
                  <a:pt x="1260" y="194"/>
                </a:lnTo>
                <a:lnTo>
                  <a:pt x="1260" y="201"/>
                </a:lnTo>
                <a:lnTo>
                  <a:pt x="1260" y="208"/>
                </a:lnTo>
                <a:lnTo>
                  <a:pt x="1261" y="214"/>
                </a:lnTo>
                <a:lnTo>
                  <a:pt x="1261" y="219"/>
                </a:lnTo>
                <a:lnTo>
                  <a:pt x="1265" y="222"/>
                </a:lnTo>
                <a:lnTo>
                  <a:pt x="1267" y="224"/>
                </a:lnTo>
                <a:lnTo>
                  <a:pt x="1272" y="224"/>
                </a:lnTo>
                <a:lnTo>
                  <a:pt x="1277" y="222"/>
                </a:lnTo>
                <a:lnTo>
                  <a:pt x="1277" y="230"/>
                </a:lnTo>
                <a:lnTo>
                  <a:pt x="1276" y="235"/>
                </a:lnTo>
                <a:lnTo>
                  <a:pt x="1274" y="240"/>
                </a:lnTo>
                <a:lnTo>
                  <a:pt x="1272" y="244"/>
                </a:lnTo>
                <a:lnTo>
                  <a:pt x="1270" y="249"/>
                </a:lnTo>
                <a:lnTo>
                  <a:pt x="1267" y="253"/>
                </a:lnTo>
                <a:lnTo>
                  <a:pt x="1263" y="256"/>
                </a:lnTo>
                <a:lnTo>
                  <a:pt x="1260" y="260"/>
                </a:lnTo>
                <a:lnTo>
                  <a:pt x="1256" y="256"/>
                </a:lnTo>
                <a:lnTo>
                  <a:pt x="1253" y="253"/>
                </a:lnTo>
                <a:lnTo>
                  <a:pt x="1249" y="249"/>
                </a:lnTo>
                <a:lnTo>
                  <a:pt x="1246" y="247"/>
                </a:lnTo>
                <a:lnTo>
                  <a:pt x="1242" y="244"/>
                </a:lnTo>
                <a:lnTo>
                  <a:pt x="1237" y="242"/>
                </a:lnTo>
                <a:lnTo>
                  <a:pt x="1231" y="242"/>
                </a:lnTo>
                <a:lnTo>
                  <a:pt x="1226" y="240"/>
                </a:lnTo>
                <a:lnTo>
                  <a:pt x="1226" y="244"/>
                </a:lnTo>
                <a:lnTo>
                  <a:pt x="1226" y="247"/>
                </a:lnTo>
                <a:lnTo>
                  <a:pt x="1228" y="251"/>
                </a:lnTo>
                <a:lnTo>
                  <a:pt x="1230" y="254"/>
                </a:lnTo>
                <a:lnTo>
                  <a:pt x="1231" y="258"/>
                </a:lnTo>
                <a:lnTo>
                  <a:pt x="1233" y="261"/>
                </a:lnTo>
                <a:lnTo>
                  <a:pt x="1233" y="265"/>
                </a:lnTo>
                <a:lnTo>
                  <a:pt x="1235" y="268"/>
                </a:lnTo>
                <a:lnTo>
                  <a:pt x="1228" y="272"/>
                </a:lnTo>
                <a:lnTo>
                  <a:pt x="1224" y="274"/>
                </a:lnTo>
                <a:lnTo>
                  <a:pt x="1221" y="276"/>
                </a:lnTo>
                <a:lnTo>
                  <a:pt x="1217" y="276"/>
                </a:lnTo>
                <a:lnTo>
                  <a:pt x="1214" y="276"/>
                </a:lnTo>
                <a:lnTo>
                  <a:pt x="1210" y="274"/>
                </a:lnTo>
                <a:lnTo>
                  <a:pt x="1205" y="272"/>
                </a:lnTo>
                <a:lnTo>
                  <a:pt x="1200" y="268"/>
                </a:lnTo>
                <a:lnTo>
                  <a:pt x="1182" y="288"/>
                </a:lnTo>
                <a:lnTo>
                  <a:pt x="1155" y="260"/>
                </a:lnTo>
                <a:lnTo>
                  <a:pt x="1104" y="260"/>
                </a:lnTo>
                <a:lnTo>
                  <a:pt x="1108" y="260"/>
                </a:lnTo>
                <a:lnTo>
                  <a:pt x="1111" y="258"/>
                </a:lnTo>
                <a:lnTo>
                  <a:pt x="1117" y="256"/>
                </a:lnTo>
                <a:lnTo>
                  <a:pt x="1122" y="254"/>
                </a:lnTo>
                <a:lnTo>
                  <a:pt x="1127" y="253"/>
                </a:lnTo>
                <a:lnTo>
                  <a:pt x="1134" y="251"/>
                </a:lnTo>
                <a:lnTo>
                  <a:pt x="1140" y="251"/>
                </a:lnTo>
                <a:lnTo>
                  <a:pt x="1147" y="251"/>
                </a:lnTo>
                <a:lnTo>
                  <a:pt x="1150" y="244"/>
                </a:lnTo>
                <a:lnTo>
                  <a:pt x="1154" y="237"/>
                </a:lnTo>
                <a:lnTo>
                  <a:pt x="1157" y="230"/>
                </a:lnTo>
                <a:lnTo>
                  <a:pt x="1161" y="222"/>
                </a:lnTo>
                <a:lnTo>
                  <a:pt x="1166" y="215"/>
                </a:lnTo>
                <a:lnTo>
                  <a:pt x="1170" y="208"/>
                </a:lnTo>
                <a:lnTo>
                  <a:pt x="1175" y="201"/>
                </a:lnTo>
                <a:lnTo>
                  <a:pt x="1182" y="194"/>
                </a:lnTo>
                <a:lnTo>
                  <a:pt x="1177" y="187"/>
                </a:lnTo>
                <a:lnTo>
                  <a:pt x="1168" y="182"/>
                </a:lnTo>
                <a:lnTo>
                  <a:pt x="1157" y="178"/>
                </a:lnTo>
                <a:lnTo>
                  <a:pt x="1147" y="175"/>
                </a:lnTo>
                <a:lnTo>
                  <a:pt x="1134" y="173"/>
                </a:lnTo>
                <a:lnTo>
                  <a:pt x="1122" y="173"/>
                </a:lnTo>
                <a:lnTo>
                  <a:pt x="1111" y="173"/>
                </a:lnTo>
                <a:lnTo>
                  <a:pt x="1104" y="177"/>
                </a:lnTo>
                <a:lnTo>
                  <a:pt x="1104" y="175"/>
                </a:lnTo>
                <a:lnTo>
                  <a:pt x="1101" y="173"/>
                </a:lnTo>
                <a:lnTo>
                  <a:pt x="1099" y="169"/>
                </a:lnTo>
                <a:lnTo>
                  <a:pt x="1094" y="168"/>
                </a:lnTo>
                <a:lnTo>
                  <a:pt x="1090" y="164"/>
                </a:lnTo>
                <a:lnTo>
                  <a:pt x="1087" y="161"/>
                </a:lnTo>
                <a:lnTo>
                  <a:pt x="1081" y="159"/>
                </a:lnTo>
                <a:lnTo>
                  <a:pt x="1078" y="157"/>
                </a:lnTo>
                <a:lnTo>
                  <a:pt x="1085" y="152"/>
                </a:lnTo>
                <a:lnTo>
                  <a:pt x="1092" y="147"/>
                </a:lnTo>
                <a:lnTo>
                  <a:pt x="1097" y="143"/>
                </a:lnTo>
                <a:lnTo>
                  <a:pt x="1104" y="139"/>
                </a:lnTo>
                <a:lnTo>
                  <a:pt x="1110" y="138"/>
                </a:lnTo>
                <a:lnTo>
                  <a:pt x="1113" y="138"/>
                </a:lnTo>
                <a:lnTo>
                  <a:pt x="1115" y="138"/>
                </a:lnTo>
                <a:lnTo>
                  <a:pt x="1117" y="138"/>
                </a:lnTo>
                <a:close/>
                <a:moveTo>
                  <a:pt x="1131" y="102"/>
                </a:moveTo>
                <a:lnTo>
                  <a:pt x="1134" y="102"/>
                </a:lnTo>
                <a:lnTo>
                  <a:pt x="1138" y="104"/>
                </a:lnTo>
                <a:lnTo>
                  <a:pt x="1143" y="106"/>
                </a:lnTo>
                <a:lnTo>
                  <a:pt x="1147" y="108"/>
                </a:lnTo>
                <a:lnTo>
                  <a:pt x="1152" y="108"/>
                </a:lnTo>
                <a:lnTo>
                  <a:pt x="1157" y="109"/>
                </a:lnTo>
                <a:lnTo>
                  <a:pt x="1161" y="111"/>
                </a:lnTo>
                <a:lnTo>
                  <a:pt x="1164" y="111"/>
                </a:lnTo>
                <a:lnTo>
                  <a:pt x="1171" y="108"/>
                </a:lnTo>
                <a:lnTo>
                  <a:pt x="1180" y="106"/>
                </a:lnTo>
                <a:lnTo>
                  <a:pt x="1189" y="104"/>
                </a:lnTo>
                <a:lnTo>
                  <a:pt x="1200" y="101"/>
                </a:lnTo>
                <a:lnTo>
                  <a:pt x="1208" y="99"/>
                </a:lnTo>
                <a:lnTo>
                  <a:pt x="1219" y="95"/>
                </a:lnTo>
                <a:lnTo>
                  <a:pt x="1228" y="90"/>
                </a:lnTo>
                <a:lnTo>
                  <a:pt x="1235" y="85"/>
                </a:lnTo>
                <a:lnTo>
                  <a:pt x="1238" y="85"/>
                </a:lnTo>
                <a:lnTo>
                  <a:pt x="1240" y="86"/>
                </a:lnTo>
                <a:lnTo>
                  <a:pt x="1244" y="86"/>
                </a:lnTo>
                <a:lnTo>
                  <a:pt x="1247" y="88"/>
                </a:lnTo>
                <a:lnTo>
                  <a:pt x="1251" y="90"/>
                </a:lnTo>
                <a:lnTo>
                  <a:pt x="1254" y="92"/>
                </a:lnTo>
                <a:lnTo>
                  <a:pt x="1258" y="93"/>
                </a:lnTo>
                <a:lnTo>
                  <a:pt x="1260" y="93"/>
                </a:lnTo>
                <a:lnTo>
                  <a:pt x="1286" y="65"/>
                </a:lnTo>
                <a:lnTo>
                  <a:pt x="1302" y="65"/>
                </a:lnTo>
                <a:lnTo>
                  <a:pt x="1313" y="62"/>
                </a:lnTo>
                <a:lnTo>
                  <a:pt x="1323" y="58"/>
                </a:lnTo>
                <a:lnTo>
                  <a:pt x="1332" y="53"/>
                </a:lnTo>
                <a:lnTo>
                  <a:pt x="1341" y="46"/>
                </a:lnTo>
                <a:lnTo>
                  <a:pt x="1348" y="37"/>
                </a:lnTo>
                <a:lnTo>
                  <a:pt x="1357" y="28"/>
                </a:lnTo>
                <a:lnTo>
                  <a:pt x="1366" y="17"/>
                </a:lnTo>
                <a:lnTo>
                  <a:pt x="1371" y="21"/>
                </a:lnTo>
                <a:lnTo>
                  <a:pt x="1378" y="21"/>
                </a:lnTo>
                <a:lnTo>
                  <a:pt x="1385" y="19"/>
                </a:lnTo>
                <a:lnTo>
                  <a:pt x="1392" y="16"/>
                </a:lnTo>
                <a:lnTo>
                  <a:pt x="1399" y="14"/>
                </a:lnTo>
                <a:lnTo>
                  <a:pt x="1408" y="10"/>
                </a:lnTo>
                <a:lnTo>
                  <a:pt x="1417" y="9"/>
                </a:lnTo>
                <a:lnTo>
                  <a:pt x="1426" y="7"/>
                </a:lnTo>
                <a:lnTo>
                  <a:pt x="1424" y="7"/>
                </a:lnTo>
                <a:lnTo>
                  <a:pt x="1422" y="5"/>
                </a:lnTo>
                <a:lnTo>
                  <a:pt x="1420" y="3"/>
                </a:lnTo>
                <a:lnTo>
                  <a:pt x="1417" y="3"/>
                </a:lnTo>
                <a:lnTo>
                  <a:pt x="1415" y="2"/>
                </a:lnTo>
                <a:lnTo>
                  <a:pt x="1412" y="0"/>
                </a:lnTo>
                <a:lnTo>
                  <a:pt x="1408" y="0"/>
                </a:lnTo>
                <a:lnTo>
                  <a:pt x="1403" y="3"/>
                </a:lnTo>
                <a:lnTo>
                  <a:pt x="1399" y="5"/>
                </a:lnTo>
                <a:lnTo>
                  <a:pt x="1397" y="5"/>
                </a:lnTo>
                <a:lnTo>
                  <a:pt x="1396" y="5"/>
                </a:lnTo>
                <a:lnTo>
                  <a:pt x="1394" y="5"/>
                </a:lnTo>
                <a:lnTo>
                  <a:pt x="1390" y="5"/>
                </a:lnTo>
                <a:lnTo>
                  <a:pt x="1387" y="7"/>
                </a:lnTo>
                <a:lnTo>
                  <a:pt x="1382" y="10"/>
                </a:lnTo>
                <a:lnTo>
                  <a:pt x="1376" y="7"/>
                </a:lnTo>
                <a:lnTo>
                  <a:pt x="1369" y="5"/>
                </a:lnTo>
                <a:lnTo>
                  <a:pt x="1362" y="3"/>
                </a:lnTo>
                <a:lnTo>
                  <a:pt x="1357" y="3"/>
                </a:lnTo>
                <a:lnTo>
                  <a:pt x="1350" y="3"/>
                </a:lnTo>
                <a:lnTo>
                  <a:pt x="1343" y="5"/>
                </a:lnTo>
                <a:lnTo>
                  <a:pt x="1337" y="7"/>
                </a:lnTo>
                <a:lnTo>
                  <a:pt x="1330" y="10"/>
                </a:lnTo>
                <a:lnTo>
                  <a:pt x="1318" y="7"/>
                </a:lnTo>
                <a:lnTo>
                  <a:pt x="1304" y="7"/>
                </a:lnTo>
                <a:lnTo>
                  <a:pt x="1286" y="9"/>
                </a:lnTo>
                <a:lnTo>
                  <a:pt x="1269" y="10"/>
                </a:lnTo>
                <a:lnTo>
                  <a:pt x="1249" y="14"/>
                </a:lnTo>
                <a:lnTo>
                  <a:pt x="1231" y="16"/>
                </a:lnTo>
                <a:lnTo>
                  <a:pt x="1214" y="19"/>
                </a:lnTo>
                <a:lnTo>
                  <a:pt x="1200" y="19"/>
                </a:lnTo>
                <a:lnTo>
                  <a:pt x="1203" y="23"/>
                </a:lnTo>
                <a:lnTo>
                  <a:pt x="1208" y="28"/>
                </a:lnTo>
                <a:lnTo>
                  <a:pt x="1214" y="33"/>
                </a:lnTo>
                <a:lnTo>
                  <a:pt x="1221" y="37"/>
                </a:lnTo>
                <a:lnTo>
                  <a:pt x="1228" y="42"/>
                </a:lnTo>
                <a:lnTo>
                  <a:pt x="1233" y="48"/>
                </a:lnTo>
                <a:lnTo>
                  <a:pt x="1238" y="53"/>
                </a:lnTo>
                <a:lnTo>
                  <a:pt x="1244" y="56"/>
                </a:lnTo>
                <a:lnTo>
                  <a:pt x="1233" y="62"/>
                </a:lnTo>
                <a:lnTo>
                  <a:pt x="1221" y="67"/>
                </a:lnTo>
                <a:lnTo>
                  <a:pt x="1210" y="76"/>
                </a:lnTo>
                <a:lnTo>
                  <a:pt x="1196" y="83"/>
                </a:lnTo>
                <a:lnTo>
                  <a:pt x="1182" y="90"/>
                </a:lnTo>
                <a:lnTo>
                  <a:pt x="1166" y="97"/>
                </a:lnTo>
                <a:lnTo>
                  <a:pt x="1148" y="101"/>
                </a:lnTo>
                <a:lnTo>
                  <a:pt x="1131" y="102"/>
                </a:lnTo>
                <a:close/>
                <a:moveTo>
                  <a:pt x="947" y="148"/>
                </a:moveTo>
                <a:lnTo>
                  <a:pt x="942" y="148"/>
                </a:lnTo>
                <a:lnTo>
                  <a:pt x="935" y="148"/>
                </a:lnTo>
                <a:lnTo>
                  <a:pt x="928" y="148"/>
                </a:lnTo>
                <a:lnTo>
                  <a:pt x="922" y="148"/>
                </a:lnTo>
                <a:lnTo>
                  <a:pt x="915" y="147"/>
                </a:lnTo>
                <a:lnTo>
                  <a:pt x="908" y="145"/>
                </a:lnTo>
                <a:lnTo>
                  <a:pt x="903" y="143"/>
                </a:lnTo>
                <a:lnTo>
                  <a:pt x="896" y="139"/>
                </a:lnTo>
                <a:lnTo>
                  <a:pt x="892" y="139"/>
                </a:lnTo>
                <a:lnTo>
                  <a:pt x="889" y="141"/>
                </a:lnTo>
                <a:lnTo>
                  <a:pt x="885" y="143"/>
                </a:lnTo>
                <a:lnTo>
                  <a:pt x="883" y="145"/>
                </a:lnTo>
                <a:lnTo>
                  <a:pt x="880" y="147"/>
                </a:lnTo>
                <a:lnTo>
                  <a:pt x="876" y="147"/>
                </a:lnTo>
                <a:lnTo>
                  <a:pt x="873" y="148"/>
                </a:lnTo>
                <a:lnTo>
                  <a:pt x="869" y="148"/>
                </a:lnTo>
                <a:lnTo>
                  <a:pt x="852" y="131"/>
                </a:lnTo>
                <a:lnTo>
                  <a:pt x="848" y="131"/>
                </a:lnTo>
                <a:lnTo>
                  <a:pt x="846" y="132"/>
                </a:lnTo>
                <a:lnTo>
                  <a:pt x="843" y="134"/>
                </a:lnTo>
                <a:lnTo>
                  <a:pt x="839" y="136"/>
                </a:lnTo>
                <a:lnTo>
                  <a:pt x="836" y="136"/>
                </a:lnTo>
                <a:lnTo>
                  <a:pt x="832" y="138"/>
                </a:lnTo>
                <a:lnTo>
                  <a:pt x="829" y="139"/>
                </a:lnTo>
                <a:lnTo>
                  <a:pt x="825" y="139"/>
                </a:lnTo>
                <a:lnTo>
                  <a:pt x="809" y="122"/>
                </a:lnTo>
                <a:lnTo>
                  <a:pt x="792" y="122"/>
                </a:lnTo>
                <a:lnTo>
                  <a:pt x="788" y="124"/>
                </a:lnTo>
                <a:lnTo>
                  <a:pt x="783" y="127"/>
                </a:lnTo>
                <a:lnTo>
                  <a:pt x="779" y="134"/>
                </a:lnTo>
                <a:lnTo>
                  <a:pt x="776" y="141"/>
                </a:lnTo>
                <a:lnTo>
                  <a:pt x="770" y="148"/>
                </a:lnTo>
                <a:lnTo>
                  <a:pt x="769" y="155"/>
                </a:lnTo>
                <a:lnTo>
                  <a:pt x="767" y="162"/>
                </a:lnTo>
                <a:lnTo>
                  <a:pt x="765" y="168"/>
                </a:lnTo>
                <a:lnTo>
                  <a:pt x="772" y="166"/>
                </a:lnTo>
                <a:lnTo>
                  <a:pt x="778" y="166"/>
                </a:lnTo>
                <a:lnTo>
                  <a:pt x="781" y="164"/>
                </a:lnTo>
                <a:lnTo>
                  <a:pt x="786" y="161"/>
                </a:lnTo>
                <a:lnTo>
                  <a:pt x="790" y="159"/>
                </a:lnTo>
                <a:lnTo>
                  <a:pt x="793" y="155"/>
                </a:lnTo>
                <a:lnTo>
                  <a:pt x="797" y="152"/>
                </a:lnTo>
                <a:lnTo>
                  <a:pt x="800" y="148"/>
                </a:lnTo>
                <a:lnTo>
                  <a:pt x="852" y="148"/>
                </a:lnTo>
                <a:lnTo>
                  <a:pt x="846" y="150"/>
                </a:lnTo>
                <a:lnTo>
                  <a:pt x="841" y="150"/>
                </a:lnTo>
                <a:lnTo>
                  <a:pt x="836" y="152"/>
                </a:lnTo>
                <a:lnTo>
                  <a:pt x="834" y="155"/>
                </a:lnTo>
                <a:lnTo>
                  <a:pt x="832" y="159"/>
                </a:lnTo>
                <a:lnTo>
                  <a:pt x="831" y="164"/>
                </a:lnTo>
                <a:lnTo>
                  <a:pt x="832" y="169"/>
                </a:lnTo>
                <a:lnTo>
                  <a:pt x="834" y="177"/>
                </a:lnTo>
                <a:lnTo>
                  <a:pt x="831" y="177"/>
                </a:lnTo>
                <a:lnTo>
                  <a:pt x="829" y="178"/>
                </a:lnTo>
                <a:lnTo>
                  <a:pt x="825" y="178"/>
                </a:lnTo>
                <a:lnTo>
                  <a:pt x="822" y="180"/>
                </a:lnTo>
                <a:lnTo>
                  <a:pt x="818" y="182"/>
                </a:lnTo>
                <a:lnTo>
                  <a:pt x="815" y="184"/>
                </a:lnTo>
                <a:lnTo>
                  <a:pt x="813" y="185"/>
                </a:lnTo>
                <a:lnTo>
                  <a:pt x="809" y="185"/>
                </a:lnTo>
                <a:lnTo>
                  <a:pt x="825" y="191"/>
                </a:lnTo>
                <a:lnTo>
                  <a:pt x="845" y="194"/>
                </a:lnTo>
                <a:lnTo>
                  <a:pt x="862" y="196"/>
                </a:lnTo>
                <a:lnTo>
                  <a:pt x="882" y="194"/>
                </a:lnTo>
                <a:lnTo>
                  <a:pt x="891" y="192"/>
                </a:lnTo>
                <a:lnTo>
                  <a:pt x="899" y="189"/>
                </a:lnTo>
                <a:lnTo>
                  <a:pt x="908" y="185"/>
                </a:lnTo>
                <a:lnTo>
                  <a:pt x="917" y="180"/>
                </a:lnTo>
                <a:lnTo>
                  <a:pt x="926" y="175"/>
                </a:lnTo>
                <a:lnTo>
                  <a:pt x="933" y="168"/>
                </a:lnTo>
                <a:lnTo>
                  <a:pt x="942" y="159"/>
                </a:lnTo>
                <a:lnTo>
                  <a:pt x="947" y="148"/>
                </a:lnTo>
                <a:close/>
                <a:moveTo>
                  <a:pt x="1161" y="71"/>
                </a:moveTo>
                <a:lnTo>
                  <a:pt x="1150" y="71"/>
                </a:lnTo>
                <a:lnTo>
                  <a:pt x="1141" y="71"/>
                </a:lnTo>
                <a:lnTo>
                  <a:pt x="1133" y="71"/>
                </a:lnTo>
                <a:lnTo>
                  <a:pt x="1122" y="71"/>
                </a:lnTo>
                <a:lnTo>
                  <a:pt x="1113" y="72"/>
                </a:lnTo>
                <a:lnTo>
                  <a:pt x="1106" y="74"/>
                </a:lnTo>
                <a:lnTo>
                  <a:pt x="1099" y="76"/>
                </a:lnTo>
                <a:lnTo>
                  <a:pt x="1092" y="79"/>
                </a:lnTo>
                <a:lnTo>
                  <a:pt x="1088" y="76"/>
                </a:lnTo>
                <a:lnTo>
                  <a:pt x="1085" y="72"/>
                </a:lnTo>
                <a:lnTo>
                  <a:pt x="1081" y="69"/>
                </a:lnTo>
                <a:lnTo>
                  <a:pt x="1078" y="67"/>
                </a:lnTo>
                <a:lnTo>
                  <a:pt x="1072" y="65"/>
                </a:lnTo>
                <a:lnTo>
                  <a:pt x="1069" y="63"/>
                </a:lnTo>
                <a:lnTo>
                  <a:pt x="1064" y="62"/>
                </a:lnTo>
                <a:lnTo>
                  <a:pt x="1057" y="62"/>
                </a:lnTo>
                <a:lnTo>
                  <a:pt x="1057" y="58"/>
                </a:lnTo>
                <a:lnTo>
                  <a:pt x="1057" y="55"/>
                </a:lnTo>
                <a:lnTo>
                  <a:pt x="1058" y="51"/>
                </a:lnTo>
                <a:lnTo>
                  <a:pt x="1058" y="48"/>
                </a:lnTo>
                <a:lnTo>
                  <a:pt x="1058" y="46"/>
                </a:lnTo>
                <a:lnTo>
                  <a:pt x="1058" y="42"/>
                </a:lnTo>
                <a:lnTo>
                  <a:pt x="1058" y="39"/>
                </a:lnTo>
                <a:lnTo>
                  <a:pt x="1058" y="35"/>
                </a:lnTo>
                <a:lnTo>
                  <a:pt x="1048" y="16"/>
                </a:lnTo>
                <a:lnTo>
                  <a:pt x="1051" y="17"/>
                </a:lnTo>
                <a:lnTo>
                  <a:pt x="1058" y="23"/>
                </a:lnTo>
                <a:lnTo>
                  <a:pt x="1065" y="32"/>
                </a:lnTo>
                <a:lnTo>
                  <a:pt x="1072" y="42"/>
                </a:lnTo>
                <a:lnTo>
                  <a:pt x="1080" y="53"/>
                </a:lnTo>
                <a:lnTo>
                  <a:pt x="1087" y="62"/>
                </a:lnTo>
                <a:lnTo>
                  <a:pt x="1090" y="67"/>
                </a:lnTo>
                <a:lnTo>
                  <a:pt x="1092" y="71"/>
                </a:lnTo>
                <a:lnTo>
                  <a:pt x="1101" y="69"/>
                </a:lnTo>
                <a:lnTo>
                  <a:pt x="1110" y="69"/>
                </a:lnTo>
                <a:lnTo>
                  <a:pt x="1118" y="67"/>
                </a:lnTo>
                <a:lnTo>
                  <a:pt x="1125" y="67"/>
                </a:lnTo>
                <a:lnTo>
                  <a:pt x="1134" y="65"/>
                </a:lnTo>
                <a:lnTo>
                  <a:pt x="1143" y="67"/>
                </a:lnTo>
                <a:lnTo>
                  <a:pt x="1152" y="67"/>
                </a:lnTo>
                <a:lnTo>
                  <a:pt x="1161" y="71"/>
                </a:lnTo>
                <a:close/>
                <a:moveTo>
                  <a:pt x="956" y="131"/>
                </a:moveTo>
                <a:lnTo>
                  <a:pt x="959" y="118"/>
                </a:lnTo>
                <a:lnTo>
                  <a:pt x="961" y="111"/>
                </a:lnTo>
                <a:lnTo>
                  <a:pt x="961" y="106"/>
                </a:lnTo>
                <a:lnTo>
                  <a:pt x="959" y="104"/>
                </a:lnTo>
                <a:lnTo>
                  <a:pt x="958" y="106"/>
                </a:lnTo>
                <a:lnTo>
                  <a:pt x="954" y="109"/>
                </a:lnTo>
                <a:lnTo>
                  <a:pt x="947" y="115"/>
                </a:lnTo>
                <a:lnTo>
                  <a:pt x="938" y="120"/>
                </a:lnTo>
                <a:lnTo>
                  <a:pt x="933" y="115"/>
                </a:lnTo>
                <a:lnTo>
                  <a:pt x="926" y="109"/>
                </a:lnTo>
                <a:lnTo>
                  <a:pt x="921" y="106"/>
                </a:lnTo>
                <a:lnTo>
                  <a:pt x="915" y="102"/>
                </a:lnTo>
                <a:lnTo>
                  <a:pt x="910" y="99"/>
                </a:lnTo>
                <a:lnTo>
                  <a:pt x="906" y="95"/>
                </a:lnTo>
                <a:lnTo>
                  <a:pt x="905" y="90"/>
                </a:lnTo>
                <a:lnTo>
                  <a:pt x="903" y="83"/>
                </a:lnTo>
                <a:lnTo>
                  <a:pt x="894" y="85"/>
                </a:lnTo>
                <a:lnTo>
                  <a:pt x="887" y="85"/>
                </a:lnTo>
                <a:lnTo>
                  <a:pt x="880" y="86"/>
                </a:lnTo>
                <a:lnTo>
                  <a:pt x="875" y="86"/>
                </a:lnTo>
                <a:lnTo>
                  <a:pt x="869" y="88"/>
                </a:lnTo>
                <a:lnTo>
                  <a:pt x="864" y="88"/>
                </a:lnTo>
                <a:lnTo>
                  <a:pt x="859" y="86"/>
                </a:lnTo>
                <a:lnTo>
                  <a:pt x="852" y="83"/>
                </a:lnTo>
                <a:lnTo>
                  <a:pt x="846" y="86"/>
                </a:lnTo>
                <a:lnTo>
                  <a:pt x="839" y="90"/>
                </a:lnTo>
                <a:lnTo>
                  <a:pt x="834" y="92"/>
                </a:lnTo>
                <a:lnTo>
                  <a:pt x="829" y="95"/>
                </a:lnTo>
                <a:lnTo>
                  <a:pt x="823" y="99"/>
                </a:lnTo>
                <a:lnTo>
                  <a:pt x="820" y="104"/>
                </a:lnTo>
                <a:lnTo>
                  <a:pt x="818" y="111"/>
                </a:lnTo>
                <a:lnTo>
                  <a:pt x="816" y="120"/>
                </a:lnTo>
                <a:lnTo>
                  <a:pt x="823" y="116"/>
                </a:lnTo>
                <a:lnTo>
                  <a:pt x="832" y="115"/>
                </a:lnTo>
                <a:lnTo>
                  <a:pt x="843" y="111"/>
                </a:lnTo>
                <a:lnTo>
                  <a:pt x="852" y="108"/>
                </a:lnTo>
                <a:lnTo>
                  <a:pt x="862" y="106"/>
                </a:lnTo>
                <a:lnTo>
                  <a:pt x="871" y="104"/>
                </a:lnTo>
                <a:lnTo>
                  <a:pt x="880" y="102"/>
                </a:lnTo>
                <a:lnTo>
                  <a:pt x="887" y="102"/>
                </a:lnTo>
                <a:lnTo>
                  <a:pt x="869" y="120"/>
                </a:lnTo>
                <a:lnTo>
                  <a:pt x="876" y="122"/>
                </a:lnTo>
                <a:lnTo>
                  <a:pt x="883" y="122"/>
                </a:lnTo>
                <a:lnTo>
                  <a:pt x="892" y="124"/>
                </a:lnTo>
                <a:lnTo>
                  <a:pt x="899" y="125"/>
                </a:lnTo>
                <a:lnTo>
                  <a:pt x="908" y="127"/>
                </a:lnTo>
                <a:lnTo>
                  <a:pt x="915" y="129"/>
                </a:lnTo>
                <a:lnTo>
                  <a:pt x="922" y="129"/>
                </a:lnTo>
                <a:lnTo>
                  <a:pt x="929" y="131"/>
                </a:lnTo>
                <a:lnTo>
                  <a:pt x="956" y="131"/>
                </a:lnTo>
                <a:close/>
                <a:moveTo>
                  <a:pt x="1042" y="14"/>
                </a:moveTo>
                <a:lnTo>
                  <a:pt x="1034" y="17"/>
                </a:lnTo>
                <a:lnTo>
                  <a:pt x="1028" y="21"/>
                </a:lnTo>
                <a:lnTo>
                  <a:pt x="1023" y="23"/>
                </a:lnTo>
                <a:lnTo>
                  <a:pt x="1019" y="25"/>
                </a:lnTo>
                <a:lnTo>
                  <a:pt x="1016" y="26"/>
                </a:lnTo>
                <a:lnTo>
                  <a:pt x="1014" y="30"/>
                </a:lnTo>
                <a:lnTo>
                  <a:pt x="1011" y="35"/>
                </a:lnTo>
                <a:lnTo>
                  <a:pt x="1009" y="44"/>
                </a:lnTo>
                <a:lnTo>
                  <a:pt x="1000" y="44"/>
                </a:lnTo>
                <a:lnTo>
                  <a:pt x="993" y="46"/>
                </a:lnTo>
                <a:lnTo>
                  <a:pt x="984" y="48"/>
                </a:lnTo>
                <a:lnTo>
                  <a:pt x="975" y="51"/>
                </a:lnTo>
                <a:lnTo>
                  <a:pt x="968" y="51"/>
                </a:lnTo>
                <a:lnTo>
                  <a:pt x="963" y="51"/>
                </a:lnTo>
                <a:lnTo>
                  <a:pt x="961" y="49"/>
                </a:lnTo>
                <a:lnTo>
                  <a:pt x="959" y="48"/>
                </a:lnTo>
                <a:lnTo>
                  <a:pt x="958" y="46"/>
                </a:lnTo>
                <a:lnTo>
                  <a:pt x="958" y="42"/>
                </a:lnTo>
                <a:lnTo>
                  <a:pt x="949" y="48"/>
                </a:lnTo>
                <a:lnTo>
                  <a:pt x="942" y="53"/>
                </a:lnTo>
                <a:lnTo>
                  <a:pt x="935" y="58"/>
                </a:lnTo>
                <a:lnTo>
                  <a:pt x="929" y="63"/>
                </a:lnTo>
                <a:lnTo>
                  <a:pt x="924" y="67"/>
                </a:lnTo>
                <a:lnTo>
                  <a:pt x="919" y="72"/>
                </a:lnTo>
                <a:lnTo>
                  <a:pt x="914" y="76"/>
                </a:lnTo>
                <a:lnTo>
                  <a:pt x="908" y="79"/>
                </a:lnTo>
                <a:lnTo>
                  <a:pt x="914" y="55"/>
                </a:lnTo>
                <a:lnTo>
                  <a:pt x="921" y="51"/>
                </a:lnTo>
                <a:lnTo>
                  <a:pt x="926" y="48"/>
                </a:lnTo>
                <a:lnTo>
                  <a:pt x="933" y="42"/>
                </a:lnTo>
                <a:lnTo>
                  <a:pt x="938" y="37"/>
                </a:lnTo>
                <a:lnTo>
                  <a:pt x="945" y="30"/>
                </a:lnTo>
                <a:lnTo>
                  <a:pt x="952" y="25"/>
                </a:lnTo>
                <a:lnTo>
                  <a:pt x="958" y="21"/>
                </a:lnTo>
                <a:lnTo>
                  <a:pt x="963" y="17"/>
                </a:lnTo>
                <a:lnTo>
                  <a:pt x="967" y="19"/>
                </a:lnTo>
                <a:lnTo>
                  <a:pt x="968" y="21"/>
                </a:lnTo>
                <a:lnTo>
                  <a:pt x="972" y="25"/>
                </a:lnTo>
                <a:lnTo>
                  <a:pt x="974" y="26"/>
                </a:lnTo>
                <a:lnTo>
                  <a:pt x="977" y="28"/>
                </a:lnTo>
                <a:lnTo>
                  <a:pt x="981" y="32"/>
                </a:lnTo>
                <a:lnTo>
                  <a:pt x="982" y="33"/>
                </a:lnTo>
                <a:lnTo>
                  <a:pt x="984" y="37"/>
                </a:lnTo>
                <a:lnTo>
                  <a:pt x="989" y="33"/>
                </a:lnTo>
                <a:lnTo>
                  <a:pt x="995" y="30"/>
                </a:lnTo>
                <a:lnTo>
                  <a:pt x="998" y="26"/>
                </a:lnTo>
                <a:lnTo>
                  <a:pt x="1002" y="21"/>
                </a:lnTo>
                <a:lnTo>
                  <a:pt x="1005" y="17"/>
                </a:lnTo>
                <a:lnTo>
                  <a:pt x="1009" y="14"/>
                </a:lnTo>
                <a:lnTo>
                  <a:pt x="1012" y="10"/>
                </a:lnTo>
                <a:lnTo>
                  <a:pt x="1018" y="7"/>
                </a:lnTo>
                <a:lnTo>
                  <a:pt x="1019" y="10"/>
                </a:lnTo>
                <a:lnTo>
                  <a:pt x="1023" y="12"/>
                </a:lnTo>
                <a:lnTo>
                  <a:pt x="1025" y="14"/>
                </a:lnTo>
                <a:lnTo>
                  <a:pt x="1028" y="14"/>
                </a:lnTo>
                <a:lnTo>
                  <a:pt x="1032" y="16"/>
                </a:lnTo>
                <a:lnTo>
                  <a:pt x="1035" y="16"/>
                </a:lnTo>
                <a:lnTo>
                  <a:pt x="1039" y="16"/>
                </a:lnTo>
                <a:lnTo>
                  <a:pt x="1042" y="14"/>
                </a:lnTo>
                <a:close/>
                <a:moveTo>
                  <a:pt x="1042" y="122"/>
                </a:moveTo>
                <a:lnTo>
                  <a:pt x="1042" y="131"/>
                </a:lnTo>
                <a:lnTo>
                  <a:pt x="1042" y="139"/>
                </a:lnTo>
                <a:lnTo>
                  <a:pt x="1042" y="148"/>
                </a:lnTo>
                <a:lnTo>
                  <a:pt x="1042" y="155"/>
                </a:lnTo>
                <a:lnTo>
                  <a:pt x="1046" y="161"/>
                </a:lnTo>
                <a:lnTo>
                  <a:pt x="1051" y="164"/>
                </a:lnTo>
                <a:lnTo>
                  <a:pt x="1058" y="168"/>
                </a:lnTo>
                <a:lnTo>
                  <a:pt x="1069" y="168"/>
                </a:lnTo>
                <a:lnTo>
                  <a:pt x="1069" y="161"/>
                </a:lnTo>
                <a:lnTo>
                  <a:pt x="1067" y="155"/>
                </a:lnTo>
                <a:lnTo>
                  <a:pt x="1065" y="150"/>
                </a:lnTo>
                <a:lnTo>
                  <a:pt x="1062" y="145"/>
                </a:lnTo>
                <a:lnTo>
                  <a:pt x="1058" y="139"/>
                </a:lnTo>
                <a:lnTo>
                  <a:pt x="1055" y="134"/>
                </a:lnTo>
                <a:lnTo>
                  <a:pt x="1050" y="127"/>
                </a:lnTo>
                <a:lnTo>
                  <a:pt x="1042" y="122"/>
                </a:lnTo>
                <a:close/>
                <a:moveTo>
                  <a:pt x="1012" y="78"/>
                </a:moveTo>
                <a:lnTo>
                  <a:pt x="1002" y="81"/>
                </a:lnTo>
                <a:lnTo>
                  <a:pt x="995" y="85"/>
                </a:lnTo>
                <a:lnTo>
                  <a:pt x="991" y="86"/>
                </a:lnTo>
                <a:lnTo>
                  <a:pt x="991" y="88"/>
                </a:lnTo>
                <a:lnTo>
                  <a:pt x="991" y="90"/>
                </a:lnTo>
                <a:lnTo>
                  <a:pt x="993" y="95"/>
                </a:lnTo>
                <a:lnTo>
                  <a:pt x="995" y="102"/>
                </a:lnTo>
                <a:lnTo>
                  <a:pt x="995" y="113"/>
                </a:lnTo>
                <a:lnTo>
                  <a:pt x="1002" y="113"/>
                </a:lnTo>
                <a:lnTo>
                  <a:pt x="1007" y="111"/>
                </a:lnTo>
                <a:lnTo>
                  <a:pt x="1011" y="109"/>
                </a:lnTo>
                <a:lnTo>
                  <a:pt x="1014" y="108"/>
                </a:lnTo>
                <a:lnTo>
                  <a:pt x="1019" y="104"/>
                </a:lnTo>
                <a:lnTo>
                  <a:pt x="1023" y="102"/>
                </a:lnTo>
                <a:lnTo>
                  <a:pt x="1025" y="99"/>
                </a:lnTo>
                <a:lnTo>
                  <a:pt x="1028" y="95"/>
                </a:lnTo>
                <a:lnTo>
                  <a:pt x="1025" y="92"/>
                </a:lnTo>
                <a:lnTo>
                  <a:pt x="1023" y="88"/>
                </a:lnTo>
                <a:lnTo>
                  <a:pt x="1019" y="85"/>
                </a:lnTo>
                <a:lnTo>
                  <a:pt x="1018" y="83"/>
                </a:lnTo>
                <a:lnTo>
                  <a:pt x="1014" y="79"/>
                </a:lnTo>
                <a:lnTo>
                  <a:pt x="1014" y="78"/>
                </a:lnTo>
                <a:lnTo>
                  <a:pt x="1012" y="78"/>
                </a:lnTo>
                <a:close/>
                <a:moveTo>
                  <a:pt x="894" y="800"/>
                </a:moveTo>
                <a:lnTo>
                  <a:pt x="887" y="802"/>
                </a:lnTo>
                <a:lnTo>
                  <a:pt x="880" y="806"/>
                </a:lnTo>
                <a:lnTo>
                  <a:pt x="875" y="807"/>
                </a:lnTo>
                <a:lnTo>
                  <a:pt x="873" y="811"/>
                </a:lnTo>
                <a:lnTo>
                  <a:pt x="871" y="816"/>
                </a:lnTo>
                <a:lnTo>
                  <a:pt x="869" y="823"/>
                </a:lnTo>
                <a:lnTo>
                  <a:pt x="869" y="834"/>
                </a:lnTo>
                <a:lnTo>
                  <a:pt x="869" y="846"/>
                </a:lnTo>
                <a:lnTo>
                  <a:pt x="878" y="846"/>
                </a:lnTo>
                <a:lnTo>
                  <a:pt x="885" y="845"/>
                </a:lnTo>
                <a:lnTo>
                  <a:pt x="892" y="843"/>
                </a:lnTo>
                <a:lnTo>
                  <a:pt x="898" y="843"/>
                </a:lnTo>
                <a:lnTo>
                  <a:pt x="903" y="841"/>
                </a:lnTo>
                <a:lnTo>
                  <a:pt x="908" y="843"/>
                </a:lnTo>
                <a:lnTo>
                  <a:pt x="914" y="843"/>
                </a:lnTo>
                <a:lnTo>
                  <a:pt x="921" y="846"/>
                </a:lnTo>
                <a:lnTo>
                  <a:pt x="938" y="827"/>
                </a:lnTo>
                <a:lnTo>
                  <a:pt x="921" y="807"/>
                </a:lnTo>
                <a:lnTo>
                  <a:pt x="894" y="800"/>
                </a:lnTo>
                <a:close/>
                <a:moveTo>
                  <a:pt x="843" y="809"/>
                </a:moveTo>
                <a:lnTo>
                  <a:pt x="831" y="809"/>
                </a:lnTo>
                <a:lnTo>
                  <a:pt x="822" y="809"/>
                </a:lnTo>
                <a:lnTo>
                  <a:pt x="816" y="807"/>
                </a:lnTo>
                <a:lnTo>
                  <a:pt x="809" y="807"/>
                </a:lnTo>
                <a:lnTo>
                  <a:pt x="806" y="804"/>
                </a:lnTo>
                <a:lnTo>
                  <a:pt x="800" y="802"/>
                </a:lnTo>
                <a:lnTo>
                  <a:pt x="797" y="797"/>
                </a:lnTo>
                <a:lnTo>
                  <a:pt x="790" y="792"/>
                </a:lnTo>
                <a:lnTo>
                  <a:pt x="783" y="792"/>
                </a:lnTo>
                <a:lnTo>
                  <a:pt x="776" y="792"/>
                </a:lnTo>
                <a:lnTo>
                  <a:pt x="769" y="790"/>
                </a:lnTo>
                <a:lnTo>
                  <a:pt x="760" y="790"/>
                </a:lnTo>
                <a:lnTo>
                  <a:pt x="753" y="788"/>
                </a:lnTo>
                <a:lnTo>
                  <a:pt x="744" y="786"/>
                </a:lnTo>
                <a:lnTo>
                  <a:pt x="737" y="784"/>
                </a:lnTo>
                <a:lnTo>
                  <a:pt x="730" y="781"/>
                </a:lnTo>
                <a:lnTo>
                  <a:pt x="739" y="779"/>
                </a:lnTo>
                <a:lnTo>
                  <a:pt x="749" y="776"/>
                </a:lnTo>
                <a:lnTo>
                  <a:pt x="758" y="774"/>
                </a:lnTo>
                <a:lnTo>
                  <a:pt x="767" y="772"/>
                </a:lnTo>
                <a:lnTo>
                  <a:pt x="774" y="774"/>
                </a:lnTo>
                <a:lnTo>
                  <a:pt x="781" y="776"/>
                </a:lnTo>
                <a:lnTo>
                  <a:pt x="786" y="783"/>
                </a:lnTo>
                <a:lnTo>
                  <a:pt x="790" y="792"/>
                </a:lnTo>
                <a:lnTo>
                  <a:pt x="793" y="790"/>
                </a:lnTo>
                <a:lnTo>
                  <a:pt x="797" y="790"/>
                </a:lnTo>
                <a:lnTo>
                  <a:pt x="800" y="788"/>
                </a:lnTo>
                <a:lnTo>
                  <a:pt x="804" y="786"/>
                </a:lnTo>
                <a:lnTo>
                  <a:pt x="808" y="784"/>
                </a:lnTo>
                <a:lnTo>
                  <a:pt x="811" y="783"/>
                </a:lnTo>
                <a:lnTo>
                  <a:pt x="813" y="783"/>
                </a:lnTo>
                <a:lnTo>
                  <a:pt x="816" y="781"/>
                </a:lnTo>
                <a:lnTo>
                  <a:pt x="820" y="783"/>
                </a:lnTo>
                <a:lnTo>
                  <a:pt x="825" y="784"/>
                </a:lnTo>
                <a:lnTo>
                  <a:pt x="829" y="788"/>
                </a:lnTo>
                <a:lnTo>
                  <a:pt x="834" y="792"/>
                </a:lnTo>
                <a:lnTo>
                  <a:pt x="839" y="795"/>
                </a:lnTo>
                <a:lnTo>
                  <a:pt x="843" y="797"/>
                </a:lnTo>
                <a:lnTo>
                  <a:pt x="848" y="800"/>
                </a:lnTo>
                <a:lnTo>
                  <a:pt x="852" y="800"/>
                </a:lnTo>
                <a:lnTo>
                  <a:pt x="843" y="809"/>
                </a:lnTo>
                <a:close/>
                <a:moveTo>
                  <a:pt x="98" y="380"/>
                </a:moveTo>
                <a:lnTo>
                  <a:pt x="89" y="380"/>
                </a:lnTo>
                <a:lnTo>
                  <a:pt x="80" y="383"/>
                </a:lnTo>
                <a:lnTo>
                  <a:pt x="69" y="383"/>
                </a:lnTo>
                <a:lnTo>
                  <a:pt x="69" y="382"/>
                </a:lnTo>
                <a:lnTo>
                  <a:pt x="69" y="380"/>
                </a:lnTo>
                <a:lnTo>
                  <a:pt x="71" y="380"/>
                </a:lnTo>
                <a:lnTo>
                  <a:pt x="73" y="380"/>
                </a:lnTo>
                <a:lnTo>
                  <a:pt x="75" y="380"/>
                </a:lnTo>
                <a:lnTo>
                  <a:pt x="75" y="378"/>
                </a:lnTo>
                <a:lnTo>
                  <a:pt x="75" y="376"/>
                </a:lnTo>
                <a:lnTo>
                  <a:pt x="76" y="376"/>
                </a:lnTo>
                <a:lnTo>
                  <a:pt x="80" y="376"/>
                </a:lnTo>
                <a:lnTo>
                  <a:pt x="80" y="378"/>
                </a:lnTo>
                <a:lnTo>
                  <a:pt x="82" y="378"/>
                </a:lnTo>
                <a:lnTo>
                  <a:pt x="83" y="378"/>
                </a:lnTo>
                <a:lnTo>
                  <a:pt x="85" y="378"/>
                </a:lnTo>
                <a:lnTo>
                  <a:pt x="87" y="378"/>
                </a:lnTo>
                <a:lnTo>
                  <a:pt x="87" y="376"/>
                </a:lnTo>
                <a:lnTo>
                  <a:pt x="85" y="376"/>
                </a:lnTo>
                <a:lnTo>
                  <a:pt x="85" y="374"/>
                </a:lnTo>
                <a:lnTo>
                  <a:pt x="83" y="374"/>
                </a:lnTo>
                <a:lnTo>
                  <a:pt x="85" y="374"/>
                </a:lnTo>
                <a:lnTo>
                  <a:pt x="87" y="374"/>
                </a:lnTo>
                <a:lnTo>
                  <a:pt x="89" y="374"/>
                </a:lnTo>
                <a:lnTo>
                  <a:pt x="91" y="374"/>
                </a:lnTo>
                <a:lnTo>
                  <a:pt x="91" y="376"/>
                </a:lnTo>
                <a:lnTo>
                  <a:pt x="92" y="376"/>
                </a:lnTo>
                <a:lnTo>
                  <a:pt x="94" y="376"/>
                </a:lnTo>
                <a:lnTo>
                  <a:pt x="96" y="378"/>
                </a:lnTo>
                <a:lnTo>
                  <a:pt x="98" y="380"/>
                </a:lnTo>
                <a:close/>
                <a:moveTo>
                  <a:pt x="145" y="367"/>
                </a:moveTo>
                <a:lnTo>
                  <a:pt x="136" y="371"/>
                </a:lnTo>
                <a:lnTo>
                  <a:pt x="122" y="376"/>
                </a:lnTo>
                <a:lnTo>
                  <a:pt x="110" y="374"/>
                </a:lnTo>
                <a:lnTo>
                  <a:pt x="110" y="373"/>
                </a:lnTo>
                <a:lnTo>
                  <a:pt x="110" y="371"/>
                </a:lnTo>
                <a:lnTo>
                  <a:pt x="112" y="371"/>
                </a:lnTo>
                <a:lnTo>
                  <a:pt x="113" y="371"/>
                </a:lnTo>
                <a:lnTo>
                  <a:pt x="115" y="371"/>
                </a:lnTo>
                <a:lnTo>
                  <a:pt x="117" y="371"/>
                </a:lnTo>
                <a:lnTo>
                  <a:pt x="117" y="369"/>
                </a:lnTo>
                <a:lnTo>
                  <a:pt x="117" y="367"/>
                </a:lnTo>
                <a:lnTo>
                  <a:pt x="117" y="366"/>
                </a:lnTo>
                <a:lnTo>
                  <a:pt x="119" y="366"/>
                </a:lnTo>
                <a:lnTo>
                  <a:pt x="122" y="366"/>
                </a:lnTo>
                <a:lnTo>
                  <a:pt x="124" y="366"/>
                </a:lnTo>
                <a:lnTo>
                  <a:pt x="124" y="367"/>
                </a:lnTo>
                <a:lnTo>
                  <a:pt x="126" y="367"/>
                </a:lnTo>
                <a:lnTo>
                  <a:pt x="128" y="367"/>
                </a:lnTo>
                <a:lnTo>
                  <a:pt x="129" y="366"/>
                </a:lnTo>
                <a:lnTo>
                  <a:pt x="131" y="367"/>
                </a:lnTo>
                <a:lnTo>
                  <a:pt x="133" y="366"/>
                </a:lnTo>
                <a:lnTo>
                  <a:pt x="133" y="364"/>
                </a:lnTo>
                <a:lnTo>
                  <a:pt x="131" y="364"/>
                </a:lnTo>
                <a:lnTo>
                  <a:pt x="129" y="362"/>
                </a:lnTo>
                <a:lnTo>
                  <a:pt x="131" y="362"/>
                </a:lnTo>
                <a:lnTo>
                  <a:pt x="133" y="362"/>
                </a:lnTo>
                <a:lnTo>
                  <a:pt x="135" y="360"/>
                </a:lnTo>
                <a:lnTo>
                  <a:pt x="135" y="362"/>
                </a:lnTo>
                <a:lnTo>
                  <a:pt x="136" y="362"/>
                </a:lnTo>
                <a:lnTo>
                  <a:pt x="138" y="364"/>
                </a:lnTo>
                <a:lnTo>
                  <a:pt x="136" y="364"/>
                </a:lnTo>
                <a:lnTo>
                  <a:pt x="138" y="364"/>
                </a:lnTo>
                <a:lnTo>
                  <a:pt x="140" y="364"/>
                </a:lnTo>
                <a:lnTo>
                  <a:pt x="142" y="364"/>
                </a:lnTo>
                <a:lnTo>
                  <a:pt x="144" y="364"/>
                </a:lnTo>
                <a:lnTo>
                  <a:pt x="144" y="366"/>
                </a:lnTo>
                <a:lnTo>
                  <a:pt x="145" y="367"/>
                </a:lnTo>
                <a:close/>
                <a:moveTo>
                  <a:pt x="32" y="387"/>
                </a:moveTo>
                <a:lnTo>
                  <a:pt x="59" y="387"/>
                </a:lnTo>
                <a:lnTo>
                  <a:pt x="57" y="385"/>
                </a:lnTo>
                <a:lnTo>
                  <a:pt x="55" y="385"/>
                </a:lnTo>
                <a:lnTo>
                  <a:pt x="53" y="385"/>
                </a:lnTo>
                <a:lnTo>
                  <a:pt x="52" y="385"/>
                </a:lnTo>
                <a:lnTo>
                  <a:pt x="50" y="383"/>
                </a:lnTo>
                <a:lnTo>
                  <a:pt x="48" y="383"/>
                </a:lnTo>
                <a:lnTo>
                  <a:pt x="46" y="383"/>
                </a:lnTo>
                <a:lnTo>
                  <a:pt x="45" y="385"/>
                </a:lnTo>
                <a:lnTo>
                  <a:pt x="43" y="385"/>
                </a:lnTo>
                <a:lnTo>
                  <a:pt x="41" y="385"/>
                </a:lnTo>
                <a:lnTo>
                  <a:pt x="39" y="385"/>
                </a:lnTo>
                <a:lnTo>
                  <a:pt x="39" y="383"/>
                </a:lnTo>
                <a:lnTo>
                  <a:pt x="38" y="383"/>
                </a:lnTo>
                <a:lnTo>
                  <a:pt x="38" y="382"/>
                </a:lnTo>
                <a:lnTo>
                  <a:pt x="36" y="382"/>
                </a:lnTo>
                <a:lnTo>
                  <a:pt x="32" y="385"/>
                </a:lnTo>
                <a:lnTo>
                  <a:pt x="32" y="387"/>
                </a:lnTo>
                <a:close/>
                <a:moveTo>
                  <a:pt x="0" y="387"/>
                </a:moveTo>
                <a:lnTo>
                  <a:pt x="18" y="387"/>
                </a:lnTo>
                <a:lnTo>
                  <a:pt x="16" y="385"/>
                </a:lnTo>
                <a:lnTo>
                  <a:pt x="15" y="385"/>
                </a:lnTo>
                <a:lnTo>
                  <a:pt x="13" y="385"/>
                </a:lnTo>
                <a:lnTo>
                  <a:pt x="11" y="385"/>
                </a:lnTo>
                <a:lnTo>
                  <a:pt x="9" y="385"/>
                </a:lnTo>
                <a:lnTo>
                  <a:pt x="8" y="385"/>
                </a:lnTo>
                <a:lnTo>
                  <a:pt x="6" y="385"/>
                </a:lnTo>
                <a:lnTo>
                  <a:pt x="6" y="383"/>
                </a:lnTo>
                <a:lnTo>
                  <a:pt x="2" y="383"/>
                </a:lnTo>
                <a:lnTo>
                  <a:pt x="0" y="387"/>
                </a:lnTo>
                <a:close/>
              </a:path>
            </a:pathLst>
          </a:custGeom>
          <a:solidFill>
            <a:srgbClr val="DACFC6"/>
          </a:solidFill>
          <a:ln>
            <a:noFill/>
          </a:ln>
          <a:extLst>
            <a:ext uri="{91240B29-F687-4F45-9708-019B960494DF}">
              <a14:hiddenLine xmlns:a14="http://schemas.microsoft.com/office/drawing/2010/main" w="9525">
                <a:solidFill>
                  <a:srgbClr val="000000"/>
                </a:solidFill>
                <a:round/>
                <a:headEnd/>
                <a:tailEnd/>
              </a14:hiddenLine>
            </a:ext>
          </a:extLst>
        </p:spPr>
        <p:txBody>
          <a:bodyPr lIns="85333" tIns="42666" rIns="85333" bIns="42666"/>
          <a:lstStyle/>
          <a:p>
            <a:endParaRPr lang="en-US">
              <a:solidFill>
                <a:schemeClr val="bg1"/>
              </a:solidFill>
            </a:endParaRPr>
          </a:p>
        </p:txBody>
      </p:sp>
      <p:sp>
        <p:nvSpPr>
          <p:cNvPr id="8199" name="Freeform 7"/>
          <p:cNvSpPr>
            <a:spLocks/>
          </p:cNvSpPr>
          <p:nvPr/>
        </p:nvSpPr>
        <p:spPr bwMode="auto">
          <a:xfrm>
            <a:off x="1129425" y="1743658"/>
            <a:ext cx="6691030" cy="3583783"/>
          </a:xfrm>
          <a:custGeom>
            <a:avLst/>
            <a:gdLst>
              <a:gd name="T0" fmla="*/ 2147483647 w 4742"/>
              <a:gd name="T1" fmla="*/ 2147483647 h 2258"/>
              <a:gd name="T2" fmla="*/ 2147483647 w 4742"/>
              <a:gd name="T3" fmla="*/ 2147483647 h 2258"/>
              <a:gd name="T4" fmla="*/ 2147483647 w 4742"/>
              <a:gd name="T5" fmla="*/ 2147483647 h 2258"/>
              <a:gd name="T6" fmla="*/ 2147483647 w 4742"/>
              <a:gd name="T7" fmla="*/ 2147483647 h 2258"/>
              <a:gd name="T8" fmla="*/ 2147483647 w 4742"/>
              <a:gd name="T9" fmla="*/ 2147483647 h 2258"/>
              <a:gd name="T10" fmla="*/ 2147483647 w 4742"/>
              <a:gd name="T11" fmla="*/ 2147483647 h 2258"/>
              <a:gd name="T12" fmla="*/ 2147483647 w 4742"/>
              <a:gd name="T13" fmla="*/ 2147483647 h 2258"/>
              <a:gd name="T14" fmla="*/ 2147483647 w 4742"/>
              <a:gd name="T15" fmla="*/ 2147483647 h 2258"/>
              <a:gd name="T16" fmla="*/ 2147483647 w 4742"/>
              <a:gd name="T17" fmla="*/ 2147483647 h 2258"/>
              <a:gd name="T18" fmla="*/ 2147483647 w 4742"/>
              <a:gd name="T19" fmla="*/ 2147483647 h 2258"/>
              <a:gd name="T20" fmla="*/ 0 w 4742"/>
              <a:gd name="T21" fmla="*/ 2147483647 h 2258"/>
              <a:gd name="T22" fmla="*/ 2147483647 w 4742"/>
              <a:gd name="T23" fmla="*/ 2147483647 h 2258"/>
              <a:gd name="T24" fmla="*/ 2147483647 w 4742"/>
              <a:gd name="T25" fmla="*/ 2147483647 h 2258"/>
              <a:gd name="T26" fmla="*/ 2147483647 w 4742"/>
              <a:gd name="T27" fmla="*/ 2147483647 h 2258"/>
              <a:gd name="T28" fmla="*/ 2147483647 w 4742"/>
              <a:gd name="T29" fmla="*/ 2147483647 h 2258"/>
              <a:gd name="T30" fmla="*/ 2147483647 w 4742"/>
              <a:gd name="T31" fmla="*/ 2147483647 h 2258"/>
              <a:gd name="T32" fmla="*/ 2147483647 w 4742"/>
              <a:gd name="T33" fmla="*/ 2147483647 h 2258"/>
              <a:gd name="T34" fmla="*/ 2147483647 w 4742"/>
              <a:gd name="T35" fmla="*/ 2147483647 h 2258"/>
              <a:gd name="T36" fmla="*/ 2147483647 w 4742"/>
              <a:gd name="T37" fmla="*/ 2147483647 h 2258"/>
              <a:gd name="T38" fmla="*/ 2147483647 w 4742"/>
              <a:gd name="T39" fmla="*/ 2147483647 h 2258"/>
              <a:gd name="T40" fmla="*/ 2147483647 w 4742"/>
              <a:gd name="T41" fmla="*/ 2147483647 h 2258"/>
              <a:gd name="T42" fmla="*/ 2147483647 w 4742"/>
              <a:gd name="T43" fmla="*/ 0 h 2258"/>
              <a:gd name="T44" fmla="*/ 2147483647 w 4742"/>
              <a:gd name="T45" fmla="*/ 2147483647 h 2258"/>
              <a:gd name="T46" fmla="*/ 2147483647 w 4742"/>
              <a:gd name="T47" fmla="*/ 2147483647 h 2258"/>
              <a:gd name="T48" fmla="*/ 2147483647 w 4742"/>
              <a:gd name="T49" fmla="*/ 2147483647 h 2258"/>
              <a:gd name="T50" fmla="*/ 2147483647 w 4742"/>
              <a:gd name="T51" fmla="*/ 2147483647 h 2258"/>
              <a:gd name="T52" fmla="*/ 2147483647 w 4742"/>
              <a:gd name="T53" fmla="*/ 2147483647 h 2258"/>
              <a:gd name="T54" fmla="*/ 2147483647 w 4742"/>
              <a:gd name="T55" fmla="*/ 2147483647 h 2258"/>
              <a:gd name="T56" fmla="*/ 2147483647 w 4742"/>
              <a:gd name="T57" fmla="*/ 2147483647 h 2258"/>
              <a:gd name="T58" fmla="*/ 2147483647 w 4742"/>
              <a:gd name="T59" fmla="*/ 2147483647 h 2258"/>
              <a:gd name="T60" fmla="*/ 2147483647 w 4742"/>
              <a:gd name="T61" fmla="*/ 2147483647 h 2258"/>
              <a:gd name="T62" fmla="*/ 2147483647 w 4742"/>
              <a:gd name="T63" fmla="*/ 2147483647 h 2258"/>
              <a:gd name="T64" fmla="*/ 2147483647 w 4742"/>
              <a:gd name="T65" fmla="*/ 2147483647 h 2258"/>
              <a:gd name="T66" fmla="*/ 2147483647 w 4742"/>
              <a:gd name="T67" fmla="*/ 2147483647 h 2258"/>
              <a:gd name="T68" fmla="*/ 2147483647 w 4742"/>
              <a:gd name="T69" fmla="*/ 2147483647 h 2258"/>
              <a:gd name="T70" fmla="*/ 2147483647 w 4742"/>
              <a:gd name="T71" fmla="*/ 2147483647 h 2258"/>
              <a:gd name="T72" fmla="*/ 2147483647 w 4742"/>
              <a:gd name="T73" fmla="*/ 2147483647 h 2258"/>
              <a:gd name="T74" fmla="*/ 2147483647 w 4742"/>
              <a:gd name="T75" fmla="*/ 2147483647 h 2258"/>
              <a:gd name="T76" fmla="*/ 2147483647 w 4742"/>
              <a:gd name="T77" fmla="*/ 2147483647 h 2258"/>
              <a:gd name="T78" fmla="*/ 2147483647 w 4742"/>
              <a:gd name="T79" fmla="*/ 2147483647 h 2258"/>
              <a:gd name="T80" fmla="*/ 2147483647 w 4742"/>
              <a:gd name="T81" fmla="*/ 2147483647 h 2258"/>
              <a:gd name="T82" fmla="*/ 2147483647 w 4742"/>
              <a:gd name="T83" fmla="*/ 2147483647 h 2258"/>
              <a:gd name="T84" fmla="*/ 2147483647 w 4742"/>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42"/>
              <a:gd name="T130" fmla="*/ 0 h 2258"/>
              <a:gd name="T131" fmla="*/ 4742 w 4742"/>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42" h="2258">
                <a:moveTo>
                  <a:pt x="1385" y="2258"/>
                </a:moveTo>
                <a:lnTo>
                  <a:pt x="1298" y="2235"/>
                </a:lnTo>
                <a:lnTo>
                  <a:pt x="1215" y="2210"/>
                </a:lnTo>
                <a:lnTo>
                  <a:pt x="1134" y="2184"/>
                </a:lnTo>
                <a:lnTo>
                  <a:pt x="1056" y="2157"/>
                </a:lnTo>
                <a:lnTo>
                  <a:pt x="980" y="2131"/>
                </a:lnTo>
                <a:lnTo>
                  <a:pt x="908" y="2102"/>
                </a:lnTo>
                <a:lnTo>
                  <a:pt x="839" y="2072"/>
                </a:lnTo>
                <a:lnTo>
                  <a:pt x="772" y="2042"/>
                </a:lnTo>
                <a:lnTo>
                  <a:pt x="708" y="2012"/>
                </a:lnTo>
                <a:lnTo>
                  <a:pt x="647" y="1981"/>
                </a:lnTo>
                <a:lnTo>
                  <a:pt x="588" y="1949"/>
                </a:lnTo>
                <a:lnTo>
                  <a:pt x="532" y="1917"/>
                </a:lnTo>
                <a:lnTo>
                  <a:pt x="479" y="1883"/>
                </a:lnTo>
                <a:lnTo>
                  <a:pt x="429" y="1848"/>
                </a:lnTo>
                <a:lnTo>
                  <a:pt x="382" y="1814"/>
                </a:lnTo>
                <a:lnTo>
                  <a:pt x="338" y="1779"/>
                </a:lnTo>
                <a:lnTo>
                  <a:pt x="295" y="1742"/>
                </a:lnTo>
                <a:lnTo>
                  <a:pt x="256" y="1707"/>
                </a:lnTo>
                <a:lnTo>
                  <a:pt x="221" y="1670"/>
                </a:lnTo>
                <a:lnTo>
                  <a:pt x="188" y="1632"/>
                </a:lnTo>
                <a:lnTo>
                  <a:pt x="156" y="1595"/>
                </a:lnTo>
                <a:lnTo>
                  <a:pt x="127" y="1556"/>
                </a:lnTo>
                <a:lnTo>
                  <a:pt x="103" y="1518"/>
                </a:lnTo>
                <a:lnTo>
                  <a:pt x="80" y="1479"/>
                </a:lnTo>
                <a:lnTo>
                  <a:pt x="60" y="1440"/>
                </a:lnTo>
                <a:lnTo>
                  <a:pt x="44" y="1401"/>
                </a:lnTo>
                <a:lnTo>
                  <a:pt x="30" y="1360"/>
                </a:lnTo>
                <a:lnTo>
                  <a:pt x="18" y="1321"/>
                </a:lnTo>
                <a:lnTo>
                  <a:pt x="9" y="1281"/>
                </a:lnTo>
                <a:lnTo>
                  <a:pt x="4" y="1240"/>
                </a:lnTo>
                <a:lnTo>
                  <a:pt x="0" y="1201"/>
                </a:lnTo>
                <a:lnTo>
                  <a:pt x="0" y="1161"/>
                </a:lnTo>
                <a:lnTo>
                  <a:pt x="2" y="1120"/>
                </a:lnTo>
                <a:lnTo>
                  <a:pt x="7" y="1079"/>
                </a:lnTo>
                <a:lnTo>
                  <a:pt x="14" y="1039"/>
                </a:lnTo>
                <a:lnTo>
                  <a:pt x="25" y="998"/>
                </a:lnTo>
                <a:lnTo>
                  <a:pt x="39" y="957"/>
                </a:lnTo>
                <a:lnTo>
                  <a:pt x="55" y="917"/>
                </a:lnTo>
                <a:lnTo>
                  <a:pt x="73" y="878"/>
                </a:lnTo>
                <a:lnTo>
                  <a:pt x="94" y="837"/>
                </a:lnTo>
                <a:lnTo>
                  <a:pt x="119" y="797"/>
                </a:lnTo>
                <a:lnTo>
                  <a:pt x="145" y="758"/>
                </a:lnTo>
                <a:lnTo>
                  <a:pt x="175" y="719"/>
                </a:lnTo>
                <a:lnTo>
                  <a:pt x="207" y="680"/>
                </a:lnTo>
                <a:lnTo>
                  <a:pt x="242" y="641"/>
                </a:lnTo>
                <a:lnTo>
                  <a:pt x="279" y="602"/>
                </a:lnTo>
                <a:lnTo>
                  <a:pt x="320" y="563"/>
                </a:lnTo>
                <a:lnTo>
                  <a:pt x="362" y="526"/>
                </a:lnTo>
                <a:lnTo>
                  <a:pt x="408" y="489"/>
                </a:lnTo>
                <a:lnTo>
                  <a:pt x="458" y="452"/>
                </a:lnTo>
                <a:lnTo>
                  <a:pt x="509" y="415"/>
                </a:lnTo>
                <a:lnTo>
                  <a:pt x="562" y="379"/>
                </a:lnTo>
                <a:lnTo>
                  <a:pt x="618" y="344"/>
                </a:lnTo>
                <a:lnTo>
                  <a:pt x="678" y="309"/>
                </a:lnTo>
                <a:lnTo>
                  <a:pt x="740" y="275"/>
                </a:lnTo>
                <a:lnTo>
                  <a:pt x="806" y="242"/>
                </a:lnTo>
                <a:lnTo>
                  <a:pt x="873" y="208"/>
                </a:lnTo>
                <a:lnTo>
                  <a:pt x="942" y="176"/>
                </a:lnTo>
                <a:lnTo>
                  <a:pt x="1014" y="144"/>
                </a:lnTo>
                <a:lnTo>
                  <a:pt x="1090" y="114"/>
                </a:lnTo>
                <a:lnTo>
                  <a:pt x="1168" y="84"/>
                </a:lnTo>
                <a:lnTo>
                  <a:pt x="1249" y="54"/>
                </a:lnTo>
                <a:lnTo>
                  <a:pt x="1332" y="26"/>
                </a:lnTo>
                <a:lnTo>
                  <a:pt x="1418" y="0"/>
                </a:lnTo>
                <a:lnTo>
                  <a:pt x="3324" y="0"/>
                </a:lnTo>
                <a:lnTo>
                  <a:pt x="3411" y="26"/>
                </a:lnTo>
                <a:lnTo>
                  <a:pt x="3494" y="54"/>
                </a:lnTo>
                <a:lnTo>
                  <a:pt x="3573" y="84"/>
                </a:lnTo>
                <a:lnTo>
                  <a:pt x="3653" y="114"/>
                </a:lnTo>
                <a:lnTo>
                  <a:pt x="3727" y="144"/>
                </a:lnTo>
                <a:lnTo>
                  <a:pt x="3801" y="176"/>
                </a:lnTo>
                <a:lnTo>
                  <a:pt x="3870" y="208"/>
                </a:lnTo>
                <a:lnTo>
                  <a:pt x="3937" y="242"/>
                </a:lnTo>
                <a:lnTo>
                  <a:pt x="4002" y="275"/>
                </a:lnTo>
                <a:lnTo>
                  <a:pt x="4064" y="309"/>
                </a:lnTo>
                <a:lnTo>
                  <a:pt x="4124" y="344"/>
                </a:lnTo>
                <a:lnTo>
                  <a:pt x="4181" y="379"/>
                </a:lnTo>
                <a:lnTo>
                  <a:pt x="4234" y="415"/>
                </a:lnTo>
                <a:lnTo>
                  <a:pt x="4285" y="452"/>
                </a:lnTo>
                <a:lnTo>
                  <a:pt x="4334" y="489"/>
                </a:lnTo>
                <a:lnTo>
                  <a:pt x="4378" y="526"/>
                </a:lnTo>
                <a:lnTo>
                  <a:pt x="4423" y="563"/>
                </a:lnTo>
                <a:lnTo>
                  <a:pt x="4463" y="602"/>
                </a:lnTo>
                <a:lnTo>
                  <a:pt x="4500" y="641"/>
                </a:lnTo>
                <a:lnTo>
                  <a:pt x="4536" y="680"/>
                </a:lnTo>
                <a:lnTo>
                  <a:pt x="4567" y="719"/>
                </a:lnTo>
                <a:lnTo>
                  <a:pt x="4597" y="758"/>
                </a:lnTo>
                <a:lnTo>
                  <a:pt x="4624" y="797"/>
                </a:lnTo>
                <a:lnTo>
                  <a:pt x="4649" y="837"/>
                </a:lnTo>
                <a:lnTo>
                  <a:pt x="4670" y="878"/>
                </a:lnTo>
                <a:lnTo>
                  <a:pt x="4687" y="917"/>
                </a:lnTo>
                <a:lnTo>
                  <a:pt x="4703" y="957"/>
                </a:lnTo>
                <a:lnTo>
                  <a:pt x="4718" y="998"/>
                </a:lnTo>
                <a:lnTo>
                  <a:pt x="4728" y="1039"/>
                </a:lnTo>
                <a:lnTo>
                  <a:pt x="4735" y="1079"/>
                </a:lnTo>
                <a:lnTo>
                  <a:pt x="4740" y="1120"/>
                </a:lnTo>
                <a:lnTo>
                  <a:pt x="4742" y="1161"/>
                </a:lnTo>
                <a:lnTo>
                  <a:pt x="4742" y="1201"/>
                </a:lnTo>
                <a:lnTo>
                  <a:pt x="4739" y="1240"/>
                </a:lnTo>
                <a:lnTo>
                  <a:pt x="4733" y="1281"/>
                </a:lnTo>
                <a:lnTo>
                  <a:pt x="4725" y="1321"/>
                </a:lnTo>
                <a:lnTo>
                  <a:pt x="4712" y="1360"/>
                </a:lnTo>
                <a:lnTo>
                  <a:pt x="4698" y="1401"/>
                </a:lnTo>
                <a:lnTo>
                  <a:pt x="4682" y="1440"/>
                </a:lnTo>
                <a:lnTo>
                  <a:pt x="4661" y="1479"/>
                </a:lnTo>
                <a:lnTo>
                  <a:pt x="4640" y="1518"/>
                </a:lnTo>
                <a:lnTo>
                  <a:pt x="4613" y="1556"/>
                </a:lnTo>
                <a:lnTo>
                  <a:pt x="4587" y="1595"/>
                </a:lnTo>
                <a:lnTo>
                  <a:pt x="4555" y="1632"/>
                </a:lnTo>
                <a:lnTo>
                  <a:pt x="4521" y="1670"/>
                </a:lnTo>
                <a:lnTo>
                  <a:pt x="4486" y="1707"/>
                </a:lnTo>
                <a:lnTo>
                  <a:pt x="4447" y="1742"/>
                </a:lnTo>
                <a:lnTo>
                  <a:pt x="4405" y="1779"/>
                </a:lnTo>
                <a:lnTo>
                  <a:pt x="4361" y="1814"/>
                </a:lnTo>
                <a:lnTo>
                  <a:pt x="4313" y="1848"/>
                </a:lnTo>
                <a:lnTo>
                  <a:pt x="4262" y="1883"/>
                </a:lnTo>
                <a:lnTo>
                  <a:pt x="4209" y="1917"/>
                </a:lnTo>
                <a:lnTo>
                  <a:pt x="4154" y="1949"/>
                </a:lnTo>
                <a:lnTo>
                  <a:pt x="4096" y="1981"/>
                </a:lnTo>
                <a:lnTo>
                  <a:pt x="4034" y="2012"/>
                </a:lnTo>
                <a:lnTo>
                  <a:pt x="3970" y="2042"/>
                </a:lnTo>
                <a:lnTo>
                  <a:pt x="3903" y="2072"/>
                </a:lnTo>
                <a:lnTo>
                  <a:pt x="3834" y="2102"/>
                </a:lnTo>
                <a:lnTo>
                  <a:pt x="3762" y="2131"/>
                </a:lnTo>
                <a:lnTo>
                  <a:pt x="3686" y="2157"/>
                </a:lnTo>
                <a:lnTo>
                  <a:pt x="3608" y="2184"/>
                </a:lnTo>
                <a:lnTo>
                  <a:pt x="3527" y="2210"/>
                </a:lnTo>
                <a:lnTo>
                  <a:pt x="3444" y="2235"/>
                </a:lnTo>
                <a:lnTo>
                  <a:pt x="3358" y="2258"/>
                </a:lnTo>
                <a:lnTo>
                  <a:pt x="1385"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0" name="Freeform 8"/>
          <p:cNvSpPr>
            <a:spLocks/>
          </p:cNvSpPr>
          <p:nvPr/>
        </p:nvSpPr>
        <p:spPr bwMode="auto">
          <a:xfrm>
            <a:off x="1293681" y="1743658"/>
            <a:ext cx="6357089" cy="3583783"/>
          </a:xfrm>
          <a:custGeom>
            <a:avLst/>
            <a:gdLst>
              <a:gd name="T0" fmla="*/ 2147483647 w 4505"/>
              <a:gd name="T1" fmla="*/ 2147483647 h 2258"/>
              <a:gd name="T2" fmla="*/ 2147483647 w 4505"/>
              <a:gd name="T3" fmla="*/ 2147483647 h 2258"/>
              <a:gd name="T4" fmla="*/ 2147483647 w 4505"/>
              <a:gd name="T5" fmla="*/ 2147483647 h 2258"/>
              <a:gd name="T6" fmla="*/ 2147483647 w 4505"/>
              <a:gd name="T7" fmla="*/ 2147483647 h 2258"/>
              <a:gd name="T8" fmla="*/ 2147483647 w 4505"/>
              <a:gd name="T9" fmla="*/ 2147483647 h 2258"/>
              <a:gd name="T10" fmla="*/ 2147483647 w 4505"/>
              <a:gd name="T11" fmla="*/ 2147483647 h 2258"/>
              <a:gd name="T12" fmla="*/ 2147483647 w 4505"/>
              <a:gd name="T13" fmla="*/ 2147483647 h 2258"/>
              <a:gd name="T14" fmla="*/ 2147483647 w 4505"/>
              <a:gd name="T15" fmla="*/ 2147483647 h 2258"/>
              <a:gd name="T16" fmla="*/ 2147483647 w 4505"/>
              <a:gd name="T17" fmla="*/ 2147483647 h 2258"/>
              <a:gd name="T18" fmla="*/ 2147483647 w 4505"/>
              <a:gd name="T19" fmla="*/ 2147483647 h 2258"/>
              <a:gd name="T20" fmla="*/ 0 w 4505"/>
              <a:gd name="T21" fmla="*/ 2147483647 h 2258"/>
              <a:gd name="T22" fmla="*/ 2147483647 w 4505"/>
              <a:gd name="T23" fmla="*/ 2147483647 h 2258"/>
              <a:gd name="T24" fmla="*/ 2147483647 w 4505"/>
              <a:gd name="T25" fmla="*/ 2147483647 h 2258"/>
              <a:gd name="T26" fmla="*/ 2147483647 w 4505"/>
              <a:gd name="T27" fmla="*/ 2147483647 h 2258"/>
              <a:gd name="T28" fmla="*/ 2147483647 w 4505"/>
              <a:gd name="T29" fmla="*/ 2147483647 h 2258"/>
              <a:gd name="T30" fmla="*/ 2147483647 w 4505"/>
              <a:gd name="T31" fmla="*/ 2147483647 h 2258"/>
              <a:gd name="T32" fmla="*/ 2147483647 w 4505"/>
              <a:gd name="T33" fmla="*/ 2147483647 h 2258"/>
              <a:gd name="T34" fmla="*/ 2147483647 w 4505"/>
              <a:gd name="T35" fmla="*/ 2147483647 h 2258"/>
              <a:gd name="T36" fmla="*/ 2147483647 w 4505"/>
              <a:gd name="T37" fmla="*/ 2147483647 h 2258"/>
              <a:gd name="T38" fmla="*/ 2147483647 w 4505"/>
              <a:gd name="T39" fmla="*/ 2147483647 h 2258"/>
              <a:gd name="T40" fmla="*/ 2147483647 w 4505"/>
              <a:gd name="T41" fmla="*/ 2147483647 h 2258"/>
              <a:gd name="T42" fmla="*/ 2147483647 w 4505"/>
              <a:gd name="T43" fmla="*/ 0 h 2258"/>
              <a:gd name="T44" fmla="*/ 2147483647 w 4505"/>
              <a:gd name="T45" fmla="*/ 2147483647 h 2258"/>
              <a:gd name="T46" fmla="*/ 2147483647 w 4505"/>
              <a:gd name="T47" fmla="*/ 2147483647 h 2258"/>
              <a:gd name="T48" fmla="*/ 2147483647 w 4505"/>
              <a:gd name="T49" fmla="*/ 2147483647 h 2258"/>
              <a:gd name="T50" fmla="*/ 2147483647 w 4505"/>
              <a:gd name="T51" fmla="*/ 2147483647 h 2258"/>
              <a:gd name="T52" fmla="*/ 2147483647 w 4505"/>
              <a:gd name="T53" fmla="*/ 2147483647 h 2258"/>
              <a:gd name="T54" fmla="*/ 2147483647 w 4505"/>
              <a:gd name="T55" fmla="*/ 2147483647 h 2258"/>
              <a:gd name="T56" fmla="*/ 2147483647 w 4505"/>
              <a:gd name="T57" fmla="*/ 2147483647 h 2258"/>
              <a:gd name="T58" fmla="*/ 2147483647 w 4505"/>
              <a:gd name="T59" fmla="*/ 2147483647 h 2258"/>
              <a:gd name="T60" fmla="*/ 2147483647 w 4505"/>
              <a:gd name="T61" fmla="*/ 2147483647 h 2258"/>
              <a:gd name="T62" fmla="*/ 2147483647 w 4505"/>
              <a:gd name="T63" fmla="*/ 2147483647 h 2258"/>
              <a:gd name="T64" fmla="*/ 2147483647 w 4505"/>
              <a:gd name="T65" fmla="*/ 2147483647 h 2258"/>
              <a:gd name="T66" fmla="*/ 2147483647 w 4505"/>
              <a:gd name="T67" fmla="*/ 2147483647 h 2258"/>
              <a:gd name="T68" fmla="*/ 2147483647 w 4505"/>
              <a:gd name="T69" fmla="*/ 2147483647 h 2258"/>
              <a:gd name="T70" fmla="*/ 2147483647 w 4505"/>
              <a:gd name="T71" fmla="*/ 2147483647 h 2258"/>
              <a:gd name="T72" fmla="*/ 2147483647 w 4505"/>
              <a:gd name="T73" fmla="*/ 2147483647 h 2258"/>
              <a:gd name="T74" fmla="*/ 2147483647 w 4505"/>
              <a:gd name="T75" fmla="*/ 2147483647 h 2258"/>
              <a:gd name="T76" fmla="*/ 2147483647 w 4505"/>
              <a:gd name="T77" fmla="*/ 2147483647 h 2258"/>
              <a:gd name="T78" fmla="*/ 2147483647 w 4505"/>
              <a:gd name="T79" fmla="*/ 2147483647 h 2258"/>
              <a:gd name="T80" fmla="*/ 2147483647 w 4505"/>
              <a:gd name="T81" fmla="*/ 2147483647 h 2258"/>
              <a:gd name="T82" fmla="*/ 2147483647 w 4505"/>
              <a:gd name="T83" fmla="*/ 2147483647 h 2258"/>
              <a:gd name="T84" fmla="*/ 2147483647 w 4505"/>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505"/>
              <a:gd name="T130" fmla="*/ 0 h 2258"/>
              <a:gd name="T131" fmla="*/ 4505 w 4505"/>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505" h="2258">
                <a:moveTo>
                  <a:pt x="1316" y="2258"/>
                </a:moveTo>
                <a:lnTo>
                  <a:pt x="1233" y="2235"/>
                </a:lnTo>
                <a:lnTo>
                  <a:pt x="1153" y="2210"/>
                </a:lnTo>
                <a:lnTo>
                  <a:pt x="1077" y="2184"/>
                </a:lnTo>
                <a:lnTo>
                  <a:pt x="1003" y="2157"/>
                </a:lnTo>
                <a:lnTo>
                  <a:pt x="931" y="2131"/>
                </a:lnTo>
                <a:lnTo>
                  <a:pt x="862" y="2102"/>
                </a:lnTo>
                <a:lnTo>
                  <a:pt x="796" y="2072"/>
                </a:lnTo>
                <a:lnTo>
                  <a:pt x="733" y="2042"/>
                </a:lnTo>
                <a:lnTo>
                  <a:pt x="673" y="2012"/>
                </a:lnTo>
                <a:lnTo>
                  <a:pt x="614" y="1981"/>
                </a:lnTo>
                <a:lnTo>
                  <a:pt x="558" y="1949"/>
                </a:lnTo>
                <a:lnTo>
                  <a:pt x="505" y="1917"/>
                </a:lnTo>
                <a:lnTo>
                  <a:pt x="456" y="1883"/>
                </a:lnTo>
                <a:lnTo>
                  <a:pt x="408" y="1848"/>
                </a:lnTo>
                <a:lnTo>
                  <a:pt x="362" y="1814"/>
                </a:lnTo>
                <a:lnTo>
                  <a:pt x="320" y="1779"/>
                </a:lnTo>
                <a:lnTo>
                  <a:pt x="281" y="1742"/>
                </a:lnTo>
                <a:lnTo>
                  <a:pt x="244" y="1707"/>
                </a:lnTo>
                <a:lnTo>
                  <a:pt x="208" y="1670"/>
                </a:lnTo>
                <a:lnTo>
                  <a:pt x="176" y="1632"/>
                </a:lnTo>
                <a:lnTo>
                  <a:pt x="148" y="1595"/>
                </a:lnTo>
                <a:lnTo>
                  <a:pt x="122" y="1556"/>
                </a:lnTo>
                <a:lnTo>
                  <a:pt x="97" y="1518"/>
                </a:lnTo>
                <a:lnTo>
                  <a:pt x="76" y="1479"/>
                </a:lnTo>
                <a:lnTo>
                  <a:pt x="56" y="1440"/>
                </a:lnTo>
                <a:lnTo>
                  <a:pt x="40" y="1401"/>
                </a:lnTo>
                <a:lnTo>
                  <a:pt x="28" y="1360"/>
                </a:lnTo>
                <a:lnTo>
                  <a:pt x="18" y="1321"/>
                </a:lnTo>
                <a:lnTo>
                  <a:pt x="9" y="1281"/>
                </a:lnTo>
                <a:lnTo>
                  <a:pt x="3" y="1240"/>
                </a:lnTo>
                <a:lnTo>
                  <a:pt x="0" y="1201"/>
                </a:lnTo>
                <a:lnTo>
                  <a:pt x="0" y="1161"/>
                </a:lnTo>
                <a:lnTo>
                  <a:pt x="2" y="1120"/>
                </a:lnTo>
                <a:lnTo>
                  <a:pt x="7" y="1079"/>
                </a:lnTo>
                <a:lnTo>
                  <a:pt x="14" y="1039"/>
                </a:lnTo>
                <a:lnTo>
                  <a:pt x="23" y="998"/>
                </a:lnTo>
                <a:lnTo>
                  <a:pt x="35" y="957"/>
                </a:lnTo>
                <a:lnTo>
                  <a:pt x="51" y="917"/>
                </a:lnTo>
                <a:lnTo>
                  <a:pt x="69" y="878"/>
                </a:lnTo>
                <a:lnTo>
                  <a:pt x="88" y="837"/>
                </a:lnTo>
                <a:lnTo>
                  <a:pt x="111" y="797"/>
                </a:lnTo>
                <a:lnTo>
                  <a:pt x="138" y="758"/>
                </a:lnTo>
                <a:lnTo>
                  <a:pt x="166" y="719"/>
                </a:lnTo>
                <a:lnTo>
                  <a:pt x="196" y="680"/>
                </a:lnTo>
                <a:lnTo>
                  <a:pt x="229" y="641"/>
                </a:lnTo>
                <a:lnTo>
                  <a:pt x="265" y="602"/>
                </a:lnTo>
                <a:lnTo>
                  <a:pt x="304" y="563"/>
                </a:lnTo>
                <a:lnTo>
                  <a:pt x="344" y="526"/>
                </a:lnTo>
                <a:lnTo>
                  <a:pt x="388" y="489"/>
                </a:lnTo>
                <a:lnTo>
                  <a:pt x="434" y="452"/>
                </a:lnTo>
                <a:lnTo>
                  <a:pt x="482" y="415"/>
                </a:lnTo>
                <a:lnTo>
                  <a:pt x="533" y="379"/>
                </a:lnTo>
                <a:lnTo>
                  <a:pt x="588" y="344"/>
                </a:lnTo>
                <a:lnTo>
                  <a:pt x="643" y="309"/>
                </a:lnTo>
                <a:lnTo>
                  <a:pt x="703" y="275"/>
                </a:lnTo>
                <a:lnTo>
                  <a:pt x="763" y="242"/>
                </a:lnTo>
                <a:lnTo>
                  <a:pt x="828" y="208"/>
                </a:lnTo>
                <a:lnTo>
                  <a:pt x="893" y="176"/>
                </a:lnTo>
                <a:lnTo>
                  <a:pt x="962" y="144"/>
                </a:lnTo>
                <a:lnTo>
                  <a:pt x="1035" y="114"/>
                </a:lnTo>
                <a:lnTo>
                  <a:pt x="1109" y="84"/>
                </a:lnTo>
                <a:lnTo>
                  <a:pt x="1185" y="54"/>
                </a:lnTo>
                <a:lnTo>
                  <a:pt x="1264" y="26"/>
                </a:lnTo>
                <a:lnTo>
                  <a:pt x="1346" y="0"/>
                </a:lnTo>
                <a:lnTo>
                  <a:pt x="3158" y="0"/>
                </a:lnTo>
                <a:lnTo>
                  <a:pt x="3239" y="26"/>
                </a:lnTo>
                <a:lnTo>
                  <a:pt x="3318" y="54"/>
                </a:lnTo>
                <a:lnTo>
                  <a:pt x="3394" y="84"/>
                </a:lnTo>
                <a:lnTo>
                  <a:pt x="3468" y="114"/>
                </a:lnTo>
                <a:lnTo>
                  <a:pt x="3541" y="144"/>
                </a:lnTo>
                <a:lnTo>
                  <a:pt x="3610" y="176"/>
                </a:lnTo>
                <a:lnTo>
                  <a:pt x="3677" y="208"/>
                </a:lnTo>
                <a:lnTo>
                  <a:pt x="3740" y="242"/>
                </a:lnTo>
                <a:lnTo>
                  <a:pt x="3802" y="275"/>
                </a:lnTo>
                <a:lnTo>
                  <a:pt x="3861" y="309"/>
                </a:lnTo>
                <a:lnTo>
                  <a:pt x="3917" y="344"/>
                </a:lnTo>
                <a:lnTo>
                  <a:pt x="3970" y="379"/>
                </a:lnTo>
                <a:lnTo>
                  <a:pt x="4021" y="415"/>
                </a:lnTo>
                <a:lnTo>
                  <a:pt x="4071" y="452"/>
                </a:lnTo>
                <a:lnTo>
                  <a:pt x="4117" y="489"/>
                </a:lnTo>
                <a:lnTo>
                  <a:pt x="4159" y="526"/>
                </a:lnTo>
                <a:lnTo>
                  <a:pt x="4201" y="563"/>
                </a:lnTo>
                <a:lnTo>
                  <a:pt x="4238" y="602"/>
                </a:lnTo>
                <a:lnTo>
                  <a:pt x="4276" y="641"/>
                </a:lnTo>
                <a:lnTo>
                  <a:pt x="4307" y="680"/>
                </a:lnTo>
                <a:lnTo>
                  <a:pt x="4339" y="719"/>
                </a:lnTo>
                <a:lnTo>
                  <a:pt x="4367" y="758"/>
                </a:lnTo>
                <a:lnTo>
                  <a:pt x="4392" y="797"/>
                </a:lnTo>
                <a:lnTo>
                  <a:pt x="4415" y="837"/>
                </a:lnTo>
                <a:lnTo>
                  <a:pt x="4434" y="878"/>
                </a:lnTo>
                <a:lnTo>
                  <a:pt x="4454" y="917"/>
                </a:lnTo>
                <a:lnTo>
                  <a:pt x="4468" y="957"/>
                </a:lnTo>
                <a:lnTo>
                  <a:pt x="4480" y="998"/>
                </a:lnTo>
                <a:lnTo>
                  <a:pt x="4491" y="1039"/>
                </a:lnTo>
                <a:lnTo>
                  <a:pt x="4498" y="1079"/>
                </a:lnTo>
                <a:lnTo>
                  <a:pt x="4503" y="1120"/>
                </a:lnTo>
                <a:lnTo>
                  <a:pt x="4505" y="1161"/>
                </a:lnTo>
                <a:lnTo>
                  <a:pt x="4505" y="1201"/>
                </a:lnTo>
                <a:lnTo>
                  <a:pt x="4502" y="1240"/>
                </a:lnTo>
                <a:lnTo>
                  <a:pt x="4496" y="1281"/>
                </a:lnTo>
                <a:lnTo>
                  <a:pt x="4487" y="1321"/>
                </a:lnTo>
                <a:lnTo>
                  <a:pt x="4477" y="1360"/>
                </a:lnTo>
                <a:lnTo>
                  <a:pt x="4463" y="1401"/>
                </a:lnTo>
                <a:lnTo>
                  <a:pt x="4447" y="1440"/>
                </a:lnTo>
                <a:lnTo>
                  <a:pt x="4427" y="1479"/>
                </a:lnTo>
                <a:lnTo>
                  <a:pt x="4406" y="1518"/>
                </a:lnTo>
                <a:lnTo>
                  <a:pt x="4383" y="1556"/>
                </a:lnTo>
                <a:lnTo>
                  <a:pt x="4357" y="1595"/>
                </a:lnTo>
                <a:lnTo>
                  <a:pt x="4327" y="1632"/>
                </a:lnTo>
                <a:lnTo>
                  <a:pt x="4295" y="1670"/>
                </a:lnTo>
                <a:lnTo>
                  <a:pt x="4261" y="1707"/>
                </a:lnTo>
                <a:lnTo>
                  <a:pt x="4224" y="1742"/>
                </a:lnTo>
                <a:lnTo>
                  <a:pt x="4184" y="1779"/>
                </a:lnTo>
                <a:lnTo>
                  <a:pt x="4141" y="1814"/>
                </a:lnTo>
                <a:lnTo>
                  <a:pt x="4097" y="1848"/>
                </a:lnTo>
                <a:lnTo>
                  <a:pt x="4049" y="1883"/>
                </a:lnTo>
                <a:lnTo>
                  <a:pt x="3998" y="1917"/>
                </a:lnTo>
                <a:lnTo>
                  <a:pt x="3945" y="1949"/>
                </a:lnTo>
                <a:lnTo>
                  <a:pt x="3891" y="1981"/>
                </a:lnTo>
                <a:lnTo>
                  <a:pt x="3832" y="2012"/>
                </a:lnTo>
                <a:lnTo>
                  <a:pt x="3772" y="2042"/>
                </a:lnTo>
                <a:lnTo>
                  <a:pt x="3709" y="2072"/>
                </a:lnTo>
                <a:lnTo>
                  <a:pt x="3642" y="2102"/>
                </a:lnTo>
                <a:lnTo>
                  <a:pt x="3573" y="2131"/>
                </a:lnTo>
                <a:lnTo>
                  <a:pt x="3502" y="2157"/>
                </a:lnTo>
                <a:lnTo>
                  <a:pt x="3428" y="2184"/>
                </a:lnTo>
                <a:lnTo>
                  <a:pt x="3350" y="2210"/>
                </a:lnTo>
                <a:lnTo>
                  <a:pt x="3271" y="2235"/>
                </a:lnTo>
                <a:lnTo>
                  <a:pt x="3189" y="2258"/>
                </a:lnTo>
                <a:lnTo>
                  <a:pt x="1316"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1" name="Freeform 9"/>
          <p:cNvSpPr>
            <a:spLocks/>
          </p:cNvSpPr>
          <p:nvPr/>
        </p:nvSpPr>
        <p:spPr bwMode="auto">
          <a:xfrm>
            <a:off x="1563819" y="1743658"/>
            <a:ext cx="5820884" cy="3583783"/>
          </a:xfrm>
          <a:custGeom>
            <a:avLst/>
            <a:gdLst>
              <a:gd name="T0" fmla="*/ 2147483647 w 4125"/>
              <a:gd name="T1" fmla="*/ 2147483647 h 2258"/>
              <a:gd name="T2" fmla="*/ 2147483647 w 4125"/>
              <a:gd name="T3" fmla="*/ 2147483647 h 2258"/>
              <a:gd name="T4" fmla="*/ 2147483647 w 4125"/>
              <a:gd name="T5" fmla="*/ 2147483647 h 2258"/>
              <a:gd name="T6" fmla="*/ 2147483647 w 4125"/>
              <a:gd name="T7" fmla="*/ 2147483647 h 2258"/>
              <a:gd name="T8" fmla="*/ 2147483647 w 4125"/>
              <a:gd name="T9" fmla="*/ 2147483647 h 2258"/>
              <a:gd name="T10" fmla="*/ 2147483647 w 4125"/>
              <a:gd name="T11" fmla="*/ 2147483647 h 2258"/>
              <a:gd name="T12" fmla="*/ 2147483647 w 4125"/>
              <a:gd name="T13" fmla="*/ 2147483647 h 2258"/>
              <a:gd name="T14" fmla="*/ 2147483647 w 4125"/>
              <a:gd name="T15" fmla="*/ 2147483647 h 2258"/>
              <a:gd name="T16" fmla="*/ 2147483647 w 4125"/>
              <a:gd name="T17" fmla="*/ 2147483647 h 2258"/>
              <a:gd name="T18" fmla="*/ 2147483647 w 4125"/>
              <a:gd name="T19" fmla="*/ 2147483647 h 2258"/>
              <a:gd name="T20" fmla="*/ 0 w 4125"/>
              <a:gd name="T21" fmla="*/ 2147483647 h 2258"/>
              <a:gd name="T22" fmla="*/ 2147483647 w 4125"/>
              <a:gd name="T23" fmla="*/ 2147483647 h 2258"/>
              <a:gd name="T24" fmla="*/ 2147483647 w 4125"/>
              <a:gd name="T25" fmla="*/ 2147483647 h 2258"/>
              <a:gd name="T26" fmla="*/ 2147483647 w 4125"/>
              <a:gd name="T27" fmla="*/ 2147483647 h 2258"/>
              <a:gd name="T28" fmla="*/ 2147483647 w 4125"/>
              <a:gd name="T29" fmla="*/ 2147483647 h 2258"/>
              <a:gd name="T30" fmla="*/ 2147483647 w 4125"/>
              <a:gd name="T31" fmla="*/ 2147483647 h 2258"/>
              <a:gd name="T32" fmla="*/ 2147483647 w 4125"/>
              <a:gd name="T33" fmla="*/ 2147483647 h 2258"/>
              <a:gd name="T34" fmla="*/ 2147483647 w 4125"/>
              <a:gd name="T35" fmla="*/ 2147483647 h 2258"/>
              <a:gd name="T36" fmla="*/ 2147483647 w 4125"/>
              <a:gd name="T37" fmla="*/ 2147483647 h 2258"/>
              <a:gd name="T38" fmla="*/ 2147483647 w 4125"/>
              <a:gd name="T39" fmla="*/ 2147483647 h 2258"/>
              <a:gd name="T40" fmla="*/ 2147483647 w 4125"/>
              <a:gd name="T41" fmla="*/ 2147483647 h 2258"/>
              <a:gd name="T42" fmla="*/ 2147483647 w 4125"/>
              <a:gd name="T43" fmla="*/ 0 h 2258"/>
              <a:gd name="T44" fmla="*/ 2147483647 w 4125"/>
              <a:gd name="T45" fmla="*/ 2147483647 h 2258"/>
              <a:gd name="T46" fmla="*/ 2147483647 w 4125"/>
              <a:gd name="T47" fmla="*/ 2147483647 h 2258"/>
              <a:gd name="T48" fmla="*/ 2147483647 w 4125"/>
              <a:gd name="T49" fmla="*/ 2147483647 h 2258"/>
              <a:gd name="T50" fmla="*/ 2147483647 w 4125"/>
              <a:gd name="T51" fmla="*/ 2147483647 h 2258"/>
              <a:gd name="T52" fmla="*/ 2147483647 w 4125"/>
              <a:gd name="T53" fmla="*/ 2147483647 h 2258"/>
              <a:gd name="T54" fmla="*/ 2147483647 w 4125"/>
              <a:gd name="T55" fmla="*/ 2147483647 h 2258"/>
              <a:gd name="T56" fmla="*/ 2147483647 w 4125"/>
              <a:gd name="T57" fmla="*/ 2147483647 h 2258"/>
              <a:gd name="T58" fmla="*/ 2147483647 w 4125"/>
              <a:gd name="T59" fmla="*/ 2147483647 h 2258"/>
              <a:gd name="T60" fmla="*/ 2147483647 w 4125"/>
              <a:gd name="T61" fmla="*/ 2147483647 h 2258"/>
              <a:gd name="T62" fmla="*/ 2147483647 w 4125"/>
              <a:gd name="T63" fmla="*/ 2147483647 h 2258"/>
              <a:gd name="T64" fmla="*/ 2147483647 w 4125"/>
              <a:gd name="T65" fmla="*/ 2147483647 h 2258"/>
              <a:gd name="T66" fmla="*/ 2147483647 w 4125"/>
              <a:gd name="T67" fmla="*/ 2147483647 h 2258"/>
              <a:gd name="T68" fmla="*/ 2147483647 w 4125"/>
              <a:gd name="T69" fmla="*/ 2147483647 h 2258"/>
              <a:gd name="T70" fmla="*/ 2147483647 w 4125"/>
              <a:gd name="T71" fmla="*/ 2147483647 h 2258"/>
              <a:gd name="T72" fmla="*/ 2147483647 w 4125"/>
              <a:gd name="T73" fmla="*/ 2147483647 h 2258"/>
              <a:gd name="T74" fmla="*/ 2147483647 w 4125"/>
              <a:gd name="T75" fmla="*/ 2147483647 h 2258"/>
              <a:gd name="T76" fmla="*/ 2147483647 w 4125"/>
              <a:gd name="T77" fmla="*/ 2147483647 h 2258"/>
              <a:gd name="T78" fmla="*/ 2147483647 w 4125"/>
              <a:gd name="T79" fmla="*/ 2147483647 h 2258"/>
              <a:gd name="T80" fmla="*/ 2147483647 w 4125"/>
              <a:gd name="T81" fmla="*/ 2147483647 h 2258"/>
              <a:gd name="T82" fmla="*/ 2147483647 w 4125"/>
              <a:gd name="T83" fmla="*/ 2147483647 h 2258"/>
              <a:gd name="T84" fmla="*/ 2147483647 w 4125"/>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25"/>
              <a:gd name="T130" fmla="*/ 0 h 2258"/>
              <a:gd name="T131" fmla="*/ 4125 w 4125"/>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25" h="2258">
                <a:moveTo>
                  <a:pt x="1204" y="2258"/>
                </a:moveTo>
                <a:lnTo>
                  <a:pt x="1128" y="2235"/>
                </a:lnTo>
                <a:lnTo>
                  <a:pt x="1056" y="2210"/>
                </a:lnTo>
                <a:lnTo>
                  <a:pt x="985" y="2184"/>
                </a:lnTo>
                <a:lnTo>
                  <a:pt x="918" y="2157"/>
                </a:lnTo>
                <a:lnTo>
                  <a:pt x="853" y="2131"/>
                </a:lnTo>
                <a:lnTo>
                  <a:pt x="789" y="2102"/>
                </a:lnTo>
                <a:lnTo>
                  <a:pt x="729" y="2072"/>
                </a:lnTo>
                <a:lnTo>
                  <a:pt x="671" y="2042"/>
                </a:lnTo>
                <a:lnTo>
                  <a:pt x="614" y="2012"/>
                </a:lnTo>
                <a:lnTo>
                  <a:pt x="561" y="1981"/>
                </a:lnTo>
                <a:lnTo>
                  <a:pt x="510" y="1949"/>
                </a:lnTo>
                <a:lnTo>
                  <a:pt x="462" y="1917"/>
                </a:lnTo>
                <a:lnTo>
                  <a:pt x="416" y="1883"/>
                </a:lnTo>
                <a:lnTo>
                  <a:pt x="372" y="1848"/>
                </a:lnTo>
                <a:lnTo>
                  <a:pt x="332" y="1814"/>
                </a:lnTo>
                <a:lnTo>
                  <a:pt x="293" y="1779"/>
                </a:lnTo>
                <a:lnTo>
                  <a:pt x="256" y="1742"/>
                </a:lnTo>
                <a:lnTo>
                  <a:pt x="222" y="1707"/>
                </a:lnTo>
                <a:lnTo>
                  <a:pt x="190" y="1670"/>
                </a:lnTo>
                <a:lnTo>
                  <a:pt x="162" y="1632"/>
                </a:lnTo>
                <a:lnTo>
                  <a:pt x="136" y="1595"/>
                </a:lnTo>
                <a:lnTo>
                  <a:pt x="111" y="1556"/>
                </a:lnTo>
                <a:lnTo>
                  <a:pt x="88" y="1518"/>
                </a:lnTo>
                <a:lnTo>
                  <a:pt x="68" y="1479"/>
                </a:lnTo>
                <a:lnTo>
                  <a:pt x="53" y="1440"/>
                </a:lnTo>
                <a:lnTo>
                  <a:pt x="37" y="1401"/>
                </a:lnTo>
                <a:lnTo>
                  <a:pt x="24" y="1360"/>
                </a:lnTo>
                <a:lnTo>
                  <a:pt x="15" y="1321"/>
                </a:lnTo>
                <a:lnTo>
                  <a:pt x="7" y="1281"/>
                </a:lnTo>
                <a:lnTo>
                  <a:pt x="1" y="1240"/>
                </a:lnTo>
                <a:lnTo>
                  <a:pt x="0" y="1201"/>
                </a:lnTo>
                <a:lnTo>
                  <a:pt x="0" y="1161"/>
                </a:lnTo>
                <a:lnTo>
                  <a:pt x="1" y="1120"/>
                </a:lnTo>
                <a:lnTo>
                  <a:pt x="5" y="1079"/>
                </a:lnTo>
                <a:lnTo>
                  <a:pt x="12" y="1039"/>
                </a:lnTo>
                <a:lnTo>
                  <a:pt x="21" y="998"/>
                </a:lnTo>
                <a:lnTo>
                  <a:pt x="33" y="957"/>
                </a:lnTo>
                <a:lnTo>
                  <a:pt x="46" y="917"/>
                </a:lnTo>
                <a:lnTo>
                  <a:pt x="63" y="878"/>
                </a:lnTo>
                <a:lnTo>
                  <a:pt x="81" y="837"/>
                </a:lnTo>
                <a:lnTo>
                  <a:pt x="102" y="797"/>
                </a:lnTo>
                <a:lnTo>
                  <a:pt x="125" y="758"/>
                </a:lnTo>
                <a:lnTo>
                  <a:pt x="151" y="719"/>
                </a:lnTo>
                <a:lnTo>
                  <a:pt x="180" y="680"/>
                </a:lnTo>
                <a:lnTo>
                  <a:pt x="210" y="641"/>
                </a:lnTo>
                <a:lnTo>
                  <a:pt x="242" y="602"/>
                </a:lnTo>
                <a:lnTo>
                  <a:pt x="277" y="563"/>
                </a:lnTo>
                <a:lnTo>
                  <a:pt x="316" y="526"/>
                </a:lnTo>
                <a:lnTo>
                  <a:pt x="355" y="489"/>
                </a:lnTo>
                <a:lnTo>
                  <a:pt x="397" y="452"/>
                </a:lnTo>
                <a:lnTo>
                  <a:pt x="441" y="415"/>
                </a:lnTo>
                <a:lnTo>
                  <a:pt x="489" y="379"/>
                </a:lnTo>
                <a:lnTo>
                  <a:pt x="538" y="344"/>
                </a:lnTo>
                <a:lnTo>
                  <a:pt x="589" y="309"/>
                </a:lnTo>
                <a:lnTo>
                  <a:pt x="642" y="275"/>
                </a:lnTo>
                <a:lnTo>
                  <a:pt x="699" y="242"/>
                </a:lnTo>
                <a:lnTo>
                  <a:pt x="757" y="208"/>
                </a:lnTo>
                <a:lnTo>
                  <a:pt x="819" y="176"/>
                </a:lnTo>
                <a:lnTo>
                  <a:pt x="883" y="144"/>
                </a:lnTo>
                <a:lnTo>
                  <a:pt x="948" y="114"/>
                </a:lnTo>
                <a:lnTo>
                  <a:pt x="1015" y="84"/>
                </a:lnTo>
                <a:lnTo>
                  <a:pt x="1086" y="54"/>
                </a:lnTo>
                <a:lnTo>
                  <a:pt x="1158" y="26"/>
                </a:lnTo>
                <a:lnTo>
                  <a:pt x="1234" y="0"/>
                </a:lnTo>
                <a:lnTo>
                  <a:pt x="2891" y="0"/>
                </a:lnTo>
                <a:lnTo>
                  <a:pt x="2965" y="26"/>
                </a:lnTo>
                <a:lnTo>
                  <a:pt x="3037" y="54"/>
                </a:lnTo>
                <a:lnTo>
                  <a:pt x="3108" y="84"/>
                </a:lnTo>
                <a:lnTo>
                  <a:pt x="3177" y="114"/>
                </a:lnTo>
                <a:lnTo>
                  <a:pt x="3242" y="144"/>
                </a:lnTo>
                <a:lnTo>
                  <a:pt x="3306" y="176"/>
                </a:lnTo>
                <a:lnTo>
                  <a:pt x="3366" y="208"/>
                </a:lnTo>
                <a:lnTo>
                  <a:pt x="3424" y="242"/>
                </a:lnTo>
                <a:lnTo>
                  <a:pt x="3481" y="275"/>
                </a:lnTo>
                <a:lnTo>
                  <a:pt x="3535" y="309"/>
                </a:lnTo>
                <a:lnTo>
                  <a:pt x="3587" y="344"/>
                </a:lnTo>
                <a:lnTo>
                  <a:pt x="3636" y="379"/>
                </a:lnTo>
                <a:lnTo>
                  <a:pt x="3682" y="415"/>
                </a:lnTo>
                <a:lnTo>
                  <a:pt x="3726" y="452"/>
                </a:lnTo>
                <a:lnTo>
                  <a:pt x="3768" y="489"/>
                </a:lnTo>
                <a:lnTo>
                  <a:pt x="3809" y="526"/>
                </a:lnTo>
                <a:lnTo>
                  <a:pt x="3846" y="563"/>
                </a:lnTo>
                <a:lnTo>
                  <a:pt x="3881" y="602"/>
                </a:lnTo>
                <a:lnTo>
                  <a:pt x="3913" y="641"/>
                </a:lnTo>
                <a:lnTo>
                  <a:pt x="3945" y="680"/>
                </a:lnTo>
                <a:lnTo>
                  <a:pt x="3973" y="719"/>
                </a:lnTo>
                <a:lnTo>
                  <a:pt x="3998" y="758"/>
                </a:lnTo>
                <a:lnTo>
                  <a:pt x="4021" y="797"/>
                </a:lnTo>
                <a:lnTo>
                  <a:pt x="4042" y="837"/>
                </a:lnTo>
                <a:lnTo>
                  <a:pt x="4062" y="878"/>
                </a:lnTo>
                <a:lnTo>
                  <a:pt x="4077" y="917"/>
                </a:lnTo>
                <a:lnTo>
                  <a:pt x="4092" y="957"/>
                </a:lnTo>
                <a:lnTo>
                  <a:pt x="4102" y="998"/>
                </a:lnTo>
                <a:lnTo>
                  <a:pt x="4111" y="1039"/>
                </a:lnTo>
                <a:lnTo>
                  <a:pt x="4118" y="1079"/>
                </a:lnTo>
                <a:lnTo>
                  <a:pt x="4123" y="1120"/>
                </a:lnTo>
                <a:lnTo>
                  <a:pt x="4125" y="1161"/>
                </a:lnTo>
                <a:lnTo>
                  <a:pt x="4123" y="1201"/>
                </a:lnTo>
                <a:lnTo>
                  <a:pt x="4122" y="1240"/>
                </a:lnTo>
                <a:lnTo>
                  <a:pt x="4116" y="1281"/>
                </a:lnTo>
                <a:lnTo>
                  <a:pt x="4109" y="1321"/>
                </a:lnTo>
                <a:lnTo>
                  <a:pt x="4099" y="1360"/>
                </a:lnTo>
                <a:lnTo>
                  <a:pt x="4086" y="1401"/>
                </a:lnTo>
                <a:lnTo>
                  <a:pt x="4072" y="1440"/>
                </a:lnTo>
                <a:lnTo>
                  <a:pt x="4055" y="1479"/>
                </a:lnTo>
                <a:lnTo>
                  <a:pt x="4035" y="1518"/>
                </a:lnTo>
                <a:lnTo>
                  <a:pt x="4012" y="1556"/>
                </a:lnTo>
                <a:lnTo>
                  <a:pt x="3989" y="1595"/>
                </a:lnTo>
                <a:lnTo>
                  <a:pt x="3961" y="1632"/>
                </a:lnTo>
                <a:lnTo>
                  <a:pt x="3933" y="1670"/>
                </a:lnTo>
                <a:lnTo>
                  <a:pt x="3901" y="1707"/>
                </a:lnTo>
                <a:lnTo>
                  <a:pt x="3867" y="1742"/>
                </a:lnTo>
                <a:lnTo>
                  <a:pt x="3830" y="1779"/>
                </a:lnTo>
                <a:lnTo>
                  <a:pt x="3791" y="1814"/>
                </a:lnTo>
                <a:lnTo>
                  <a:pt x="3751" y="1848"/>
                </a:lnTo>
                <a:lnTo>
                  <a:pt x="3707" y="1883"/>
                </a:lnTo>
                <a:lnTo>
                  <a:pt x="3661" y="1917"/>
                </a:lnTo>
                <a:lnTo>
                  <a:pt x="3613" y="1949"/>
                </a:lnTo>
                <a:lnTo>
                  <a:pt x="3562" y="1981"/>
                </a:lnTo>
                <a:lnTo>
                  <a:pt x="3509" y="2012"/>
                </a:lnTo>
                <a:lnTo>
                  <a:pt x="3452" y="2042"/>
                </a:lnTo>
                <a:lnTo>
                  <a:pt x="3394" y="2072"/>
                </a:lnTo>
                <a:lnTo>
                  <a:pt x="3334" y="2102"/>
                </a:lnTo>
                <a:lnTo>
                  <a:pt x="3270" y="2131"/>
                </a:lnTo>
                <a:lnTo>
                  <a:pt x="3205" y="2157"/>
                </a:lnTo>
                <a:lnTo>
                  <a:pt x="3138" y="2184"/>
                </a:lnTo>
                <a:lnTo>
                  <a:pt x="3067" y="2210"/>
                </a:lnTo>
                <a:lnTo>
                  <a:pt x="2995" y="2235"/>
                </a:lnTo>
                <a:lnTo>
                  <a:pt x="2919" y="2258"/>
                </a:lnTo>
                <a:lnTo>
                  <a:pt x="1204"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2" name="Freeform 10"/>
          <p:cNvSpPr>
            <a:spLocks/>
          </p:cNvSpPr>
          <p:nvPr/>
        </p:nvSpPr>
        <p:spPr bwMode="auto">
          <a:xfrm>
            <a:off x="1836674" y="1743658"/>
            <a:ext cx="5271103" cy="3583783"/>
          </a:xfrm>
          <a:custGeom>
            <a:avLst/>
            <a:gdLst>
              <a:gd name="T0" fmla="*/ 2147483647 w 3735"/>
              <a:gd name="T1" fmla="*/ 2147483647 h 2258"/>
              <a:gd name="T2" fmla="*/ 2147483647 w 3735"/>
              <a:gd name="T3" fmla="*/ 2147483647 h 2258"/>
              <a:gd name="T4" fmla="*/ 2147483647 w 3735"/>
              <a:gd name="T5" fmla="*/ 2147483647 h 2258"/>
              <a:gd name="T6" fmla="*/ 2147483647 w 3735"/>
              <a:gd name="T7" fmla="*/ 2147483647 h 2258"/>
              <a:gd name="T8" fmla="*/ 2147483647 w 3735"/>
              <a:gd name="T9" fmla="*/ 2147483647 h 2258"/>
              <a:gd name="T10" fmla="*/ 2147483647 w 3735"/>
              <a:gd name="T11" fmla="*/ 2147483647 h 2258"/>
              <a:gd name="T12" fmla="*/ 2147483647 w 3735"/>
              <a:gd name="T13" fmla="*/ 2147483647 h 2258"/>
              <a:gd name="T14" fmla="*/ 2147483647 w 3735"/>
              <a:gd name="T15" fmla="*/ 2147483647 h 2258"/>
              <a:gd name="T16" fmla="*/ 2147483647 w 3735"/>
              <a:gd name="T17" fmla="*/ 2147483647 h 2258"/>
              <a:gd name="T18" fmla="*/ 2147483647 w 3735"/>
              <a:gd name="T19" fmla="*/ 2147483647 h 2258"/>
              <a:gd name="T20" fmla="*/ 0 w 3735"/>
              <a:gd name="T21" fmla="*/ 2147483647 h 2258"/>
              <a:gd name="T22" fmla="*/ 2147483647 w 3735"/>
              <a:gd name="T23" fmla="*/ 2147483647 h 2258"/>
              <a:gd name="T24" fmla="*/ 2147483647 w 3735"/>
              <a:gd name="T25" fmla="*/ 2147483647 h 2258"/>
              <a:gd name="T26" fmla="*/ 2147483647 w 3735"/>
              <a:gd name="T27" fmla="*/ 2147483647 h 2258"/>
              <a:gd name="T28" fmla="*/ 2147483647 w 3735"/>
              <a:gd name="T29" fmla="*/ 2147483647 h 2258"/>
              <a:gd name="T30" fmla="*/ 2147483647 w 3735"/>
              <a:gd name="T31" fmla="*/ 2147483647 h 2258"/>
              <a:gd name="T32" fmla="*/ 2147483647 w 3735"/>
              <a:gd name="T33" fmla="*/ 2147483647 h 2258"/>
              <a:gd name="T34" fmla="*/ 2147483647 w 3735"/>
              <a:gd name="T35" fmla="*/ 2147483647 h 2258"/>
              <a:gd name="T36" fmla="*/ 2147483647 w 3735"/>
              <a:gd name="T37" fmla="*/ 2147483647 h 2258"/>
              <a:gd name="T38" fmla="*/ 2147483647 w 3735"/>
              <a:gd name="T39" fmla="*/ 2147483647 h 2258"/>
              <a:gd name="T40" fmla="*/ 2147483647 w 3735"/>
              <a:gd name="T41" fmla="*/ 2147483647 h 2258"/>
              <a:gd name="T42" fmla="*/ 2147483647 w 3735"/>
              <a:gd name="T43" fmla="*/ 0 h 2258"/>
              <a:gd name="T44" fmla="*/ 2147483647 w 3735"/>
              <a:gd name="T45" fmla="*/ 2147483647 h 2258"/>
              <a:gd name="T46" fmla="*/ 2147483647 w 3735"/>
              <a:gd name="T47" fmla="*/ 2147483647 h 2258"/>
              <a:gd name="T48" fmla="*/ 2147483647 w 3735"/>
              <a:gd name="T49" fmla="*/ 2147483647 h 2258"/>
              <a:gd name="T50" fmla="*/ 2147483647 w 3735"/>
              <a:gd name="T51" fmla="*/ 2147483647 h 2258"/>
              <a:gd name="T52" fmla="*/ 2147483647 w 3735"/>
              <a:gd name="T53" fmla="*/ 2147483647 h 2258"/>
              <a:gd name="T54" fmla="*/ 2147483647 w 3735"/>
              <a:gd name="T55" fmla="*/ 2147483647 h 2258"/>
              <a:gd name="T56" fmla="*/ 2147483647 w 3735"/>
              <a:gd name="T57" fmla="*/ 2147483647 h 2258"/>
              <a:gd name="T58" fmla="*/ 2147483647 w 3735"/>
              <a:gd name="T59" fmla="*/ 2147483647 h 2258"/>
              <a:gd name="T60" fmla="*/ 2147483647 w 3735"/>
              <a:gd name="T61" fmla="*/ 2147483647 h 2258"/>
              <a:gd name="T62" fmla="*/ 2147483647 w 3735"/>
              <a:gd name="T63" fmla="*/ 2147483647 h 2258"/>
              <a:gd name="T64" fmla="*/ 2147483647 w 3735"/>
              <a:gd name="T65" fmla="*/ 2147483647 h 2258"/>
              <a:gd name="T66" fmla="*/ 2147483647 w 3735"/>
              <a:gd name="T67" fmla="*/ 2147483647 h 2258"/>
              <a:gd name="T68" fmla="*/ 2147483647 w 3735"/>
              <a:gd name="T69" fmla="*/ 2147483647 h 2258"/>
              <a:gd name="T70" fmla="*/ 2147483647 w 3735"/>
              <a:gd name="T71" fmla="*/ 2147483647 h 2258"/>
              <a:gd name="T72" fmla="*/ 2147483647 w 3735"/>
              <a:gd name="T73" fmla="*/ 2147483647 h 2258"/>
              <a:gd name="T74" fmla="*/ 2147483647 w 3735"/>
              <a:gd name="T75" fmla="*/ 2147483647 h 2258"/>
              <a:gd name="T76" fmla="*/ 2147483647 w 3735"/>
              <a:gd name="T77" fmla="*/ 2147483647 h 2258"/>
              <a:gd name="T78" fmla="*/ 2147483647 w 3735"/>
              <a:gd name="T79" fmla="*/ 2147483647 h 2258"/>
              <a:gd name="T80" fmla="*/ 2147483647 w 3735"/>
              <a:gd name="T81" fmla="*/ 2147483647 h 2258"/>
              <a:gd name="T82" fmla="*/ 2147483647 w 3735"/>
              <a:gd name="T83" fmla="*/ 2147483647 h 2258"/>
              <a:gd name="T84" fmla="*/ 2147483647 w 3735"/>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35"/>
              <a:gd name="T130" fmla="*/ 0 h 2258"/>
              <a:gd name="T131" fmla="*/ 3735 w 3735"/>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35" h="2258">
                <a:moveTo>
                  <a:pt x="1091" y="2258"/>
                </a:moveTo>
                <a:lnTo>
                  <a:pt x="1024" y="2235"/>
                </a:lnTo>
                <a:lnTo>
                  <a:pt x="957" y="2210"/>
                </a:lnTo>
                <a:lnTo>
                  <a:pt x="894" y="2184"/>
                </a:lnTo>
                <a:lnTo>
                  <a:pt x="832" y="2157"/>
                </a:lnTo>
                <a:lnTo>
                  <a:pt x="773" y="2131"/>
                </a:lnTo>
                <a:lnTo>
                  <a:pt x="717" y="2102"/>
                </a:lnTo>
                <a:lnTo>
                  <a:pt x="662" y="2072"/>
                </a:lnTo>
                <a:lnTo>
                  <a:pt x="609" y="2042"/>
                </a:lnTo>
                <a:lnTo>
                  <a:pt x="558" y="2012"/>
                </a:lnTo>
                <a:lnTo>
                  <a:pt x="510" y="1981"/>
                </a:lnTo>
                <a:lnTo>
                  <a:pt x="464" y="1949"/>
                </a:lnTo>
                <a:lnTo>
                  <a:pt x="420" y="1917"/>
                </a:lnTo>
                <a:lnTo>
                  <a:pt x="378" y="1883"/>
                </a:lnTo>
                <a:lnTo>
                  <a:pt x="339" y="1848"/>
                </a:lnTo>
                <a:lnTo>
                  <a:pt x="302" y="1814"/>
                </a:lnTo>
                <a:lnTo>
                  <a:pt x="267" y="1779"/>
                </a:lnTo>
                <a:lnTo>
                  <a:pt x="233" y="1742"/>
                </a:lnTo>
                <a:lnTo>
                  <a:pt x="203" y="1707"/>
                </a:lnTo>
                <a:lnTo>
                  <a:pt x="175" y="1670"/>
                </a:lnTo>
                <a:lnTo>
                  <a:pt x="148" y="1632"/>
                </a:lnTo>
                <a:lnTo>
                  <a:pt x="123" y="1595"/>
                </a:lnTo>
                <a:lnTo>
                  <a:pt x="102" y="1556"/>
                </a:lnTo>
                <a:lnTo>
                  <a:pt x="81" y="1518"/>
                </a:lnTo>
                <a:lnTo>
                  <a:pt x="63" y="1479"/>
                </a:lnTo>
                <a:lnTo>
                  <a:pt x="49" y="1440"/>
                </a:lnTo>
                <a:lnTo>
                  <a:pt x="35" y="1401"/>
                </a:lnTo>
                <a:lnTo>
                  <a:pt x="25" y="1360"/>
                </a:lnTo>
                <a:lnTo>
                  <a:pt x="14" y="1321"/>
                </a:lnTo>
                <a:lnTo>
                  <a:pt x="9" y="1281"/>
                </a:lnTo>
                <a:lnTo>
                  <a:pt x="3" y="1240"/>
                </a:lnTo>
                <a:lnTo>
                  <a:pt x="0" y="1201"/>
                </a:lnTo>
                <a:lnTo>
                  <a:pt x="0" y="1161"/>
                </a:lnTo>
                <a:lnTo>
                  <a:pt x="2" y="1120"/>
                </a:lnTo>
                <a:lnTo>
                  <a:pt x="5" y="1079"/>
                </a:lnTo>
                <a:lnTo>
                  <a:pt x="12" y="1039"/>
                </a:lnTo>
                <a:lnTo>
                  <a:pt x="21" y="998"/>
                </a:lnTo>
                <a:lnTo>
                  <a:pt x="30" y="957"/>
                </a:lnTo>
                <a:lnTo>
                  <a:pt x="44" y="917"/>
                </a:lnTo>
                <a:lnTo>
                  <a:pt x="58" y="878"/>
                </a:lnTo>
                <a:lnTo>
                  <a:pt x="74" y="837"/>
                </a:lnTo>
                <a:lnTo>
                  <a:pt x="93" y="797"/>
                </a:lnTo>
                <a:lnTo>
                  <a:pt x="115" y="758"/>
                </a:lnTo>
                <a:lnTo>
                  <a:pt x="138" y="719"/>
                </a:lnTo>
                <a:lnTo>
                  <a:pt x="164" y="680"/>
                </a:lnTo>
                <a:lnTo>
                  <a:pt x="191" y="641"/>
                </a:lnTo>
                <a:lnTo>
                  <a:pt x="221" y="602"/>
                </a:lnTo>
                <a:lnTo>
                  <a:pt x="252" y="563"/>
                </a:lnTo>
                <a:lnTo>
                  <a:pt x="286" y="526"/>
                </a:lnTo>
                <a:lnTo>
                  <a:pt x="323" y="489"/>
                </a:lnTo>
                <a:lnTo>
                  <a:pt x="360" y="452"/>
                </a:lnTo>
                <a:lnTo>
                  <a:pt x="401" y="415"/>
                </a:lnTo>
                <a:lnTo>
                  <a:pt x="443" y="379"/>
                </a:lnTo>
                <a:lnTo>
                  <a:pt x="487" y="344"/>
                </a:lnTo>
                <a:lnTo>
                  <a:pt x="535" y="309"/>
                </a:lnTo>
                <a:lnTo>
                  <a:pt x="583" y="275"/>
                </a:lnTo>
                <a:lnTo>
                  <a:pt x="634" y="242"/>
                </a:lnTo>
                <a:lnTo>
                  <a:pt x="687" y="208"/>
                </a:lnTo>
                <a:lnTo>
                  <a:pt x="742" y="176"/>
                </a:lnTo>
                <a:lnTo>
                  <a:pt x="800" y="144"/>
                </a:lnTo>
                <a:lnTo>
                  <a:pt x="858" y="114"/>
                </a:lnTo>
                <a:lnTo>
                  <a:pt x="920" y="84"/>
                </a:lnTo>
                <a:lnTo>
                  <a:pt x="984" y="54"/>
                </a:lnTo>
                <a:lnTo>
                  <a:pt x="1049" y="26"/>
                </a:lnTo>
                <a:lnTo>
                  <a:pt x="1118" y="0"/>
                </a:lnTo>
                <a:lnTo>
                  <a:pt x="2617" y="0"/>
                </a:lnTo>
                <a:lnTo>
                  <a:pt x="2686" y="26"/>
                </a:lnTo>
                <a:lnTo>
                  <a:pt x="2751" y="54"/>
                </a:lnTo>
                <a:lnTo>
                  <a:pt x="2815" y="84"/>
                </a:lnTo>
                <a:lnTo>
                  <a:pt x="2877" y="114"/>
                </a:lnTo>
                <a:lnTo>
                  <a:pt x="2935" y="144"/>
                </a:lnTo>
                <a:lnTo>
                  <a:pt x="2993" y="176"/>
                </a:lnTo>
                <a:lnTo>
                  <a:pt x="3048" y="208"/>
                </a:lnTo>
                <a:lnTo>
                  <a:pt x="3101" y="242"/>
                </a:lnTo>
                <a:lnTo>
                  <a:pt x="3152" y="275"/>
                </a:lnTo>
                <a:lnTo>
                  <a:pt x="3200" y="309"/>
                </a:lnTo>
                <a:lnTo>
                  <a:pt x="3248" y="344"/>
                </a:lnTo>
                <a:lnTo>
                  <a:pt x="3292" y="379"/>
                </a:lnTo>
                <a:lnTo>
                  <a:pt x="3334" y="415"/>
                </a:lnTo>
                <a:lnTo>
                  <a:pt x="3375" y="452"/>
                </a:lnTo>
                <a:lnTo>
                  <a:pt x="3412" y="489"/>
                </a:lnTo>
                <a:lnTo>
                  <a:pt x="3449" y="526"/>
                </a:lnTo>
                <a:lnTo>
                  <a:pt x="3483" y="563"/>
                </a:lnTo>
                <a:lnTo>
                  <a:pt x="3514" y="602"/>
                </a:lnTo>
                <a:lnTo>
                  <a:pt x="3544" y="641"/>
                </a:lnTo>
                <a:lnTo>
                  <a:pt x="3571" y="680"/>
                </a:lnTo>
                <a:lnTo>
                  <a:pt x="3597" y="719"/>
                </a:lnTo>
                <a:lnTo>
                  <a:pt x="3620" y="758"/>
                </a:lnTo>
                <a:lnTo>
                  <a:pt x="3642" y="797"/>
                </a:lnTo>
                <a:lnTo>
                  <a:pt x="3661" y="837"/>
                </a:lnTo>
                <a:lnTo>
                  <a:pt x="3677" y="878"/>
                </a:lnTo>
                <a:lnTo>
                  <a:pt x="3691" y="917"/>
                </a:lnTo>
                <a:lnTo>
                  <a:pt x="3705" y="957"/>
                </a:lnTo>
                <a:lnTo>
                  <a:pt x="3714" y="998"/>
                </a:lnTo>
                <a:lnTo>
                  <a:pt x="3723" y="1039"/>
                </a:lnTo>
                <a:lnTo>
                  <a:pt x="3730" y="1079"/>
                </a:lnTo>
                <a:lnTo>
                  <a:pt x="3733" y="1120"/>
                </a:lnTo>
                <a:lnTo>
                  <a:pt x="3735" y="1161"/>
                </a:lnTo>
                <a:lnTo>
                  <a:pt x="3733" y="1201"/>
                </a:lnTo>
                <a:lnTo>
                  <a:pt x="3732" y="1240"/>
                </a:lnTo>
                <a:lnTo>
                  <a:pt x="3726" y="1281"/>
                </a:lnTo>
                <a:lnTo>
                  <a:pt x="3719" y="1321"/>
                </a:lnTo>
                <a:lnTo>
                  <a:pt x="3710" y="1360"/>
                </a:lnTo>
                <a:lnTo>
                  <a:pt x="3700" y="1401"/>
                </a:lnTo>
                <a:lnTo>
                  <a:pt x="3686" y="1440"/>
                </a:lnTo>
                <a:lnTo>
                  <a:pt x="3672" y="1479"/>
                </a:lnTo>
                <a:lnTo>
                  <a:pt x="3654" y="1518"/>
                </a:lnTo>
                <a:lnTo>
                  <a:pt x="3633" y="1556"/>
                </a:lnTo>
                <a:lnTo>
                  <a:pt x="3612" y="1595"/>
                </a:lnTo>
                <a:lnTo>
                  <a:pt x="3587" y="1632"/>
                </a:lnTo>
                <a:lnTo>
                  <a:pt x="3560" y="1670"/>
                </a:lnTo>
                <a:lnTo>
                  <a:pt x="3532" y="1707"/>
                </a:lnTo>
                <a:lnTo>
                  <a:pt x="3502" y="1742"/>
                </a:lnTo>
                <a:lnTo>
                  <a:pt x="3468" y="1779"/>
                </a:lnTo>
                <a:lnTo>
                  <a:pt x="3433" y="1814"/>
                </a:lnTo>
                <a:lnTo>
                  <a:pt x="3396" y="1848"/>
                </a:lnTo>
                <a:lnTo>
                  <a:pt x="3357" y="1883"/>
                </a:lnTo>
                <a:lnTo>
                  <a:pt x="3315" y="1917"/>
                </a:lnTo>
                <a:lnTo>
                  <a:pt x="3271" y="1949"/>
                </a:lnTo>
                <a:lnTo>
                  <a:pt x="3225" y="1981"/>
                </a:lnTo>
                <a:lnTo>
                  <a:pt x="3177" y="2012"/>
                </a:lnTo>
                <a:lnTo>
                  <a:pt x="3126" y="2042"/>
                </a:lnTo>
                <a:lnTo>
                  <a:pt x="3073" y="2072"/>
                </a:lnTo>
                <a:lnTo>
                  <a:pt x="3018" y="2102"/>
                </a:lnTo>
                <a:lnTo>
                  <a:pt x="2962" y="2131"/>
                </a:lnTo>
                <a:lnTo>
                  <a:pt x="2903" y="2157"/>
                </a:lnTo>
                <a:lnTo>
                  <a:pt x="2841" y="2184"/>
                </a:lnTo>
                <a:lnTo>
                  <a:pt x="2778" y="2210"/>
                </a:lnTo>
                <a:lnTo>
                  <a:pt x="2711" y="2235"/>
                </a:lnTo>
                <a:lnTo>
                  <a:pt x="2644" y="2258"/>
                </a:lnTo>
                <a:lnTo>
                  <a:pt x="1091"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3" name="Freeform 11"/>
          <p:cNvSpPr>
            <a:spLocks/>
          </p:cNvSpPr>
          <p:nvPr/>
        </p:nvSpPr>
        <p:spPr bwMode="auto">
          <a:xfrm>
            <a:off x="2155682" y="1743658"/>
            <a:ext cx="4633087" cy="3583783"/>
          </a:xfrm>
          <a:custGeom>
            <a:avLst/>
            <a:gdLst>
              <a:gd name="T0" fmla="*/ 2147483647 w 3283"/>
              <a:gd name="T1" fmla="*/ 2147483647 h 2258"/>
              <a:gd name="T2" fmla="*/ 2147483647 w 3283"/>
              <a:gd name="T3" fmla="*/ 2147483647 h 2258"/>
              <a:gd name="T4" fmla="*/ 2147483647 w 3283"/>
              <a:gd name="T5" fmla="*/ 2147483647 h 2258"/>
              <a:gd name="T6" fmla="*/ 2147483647 w 3283"/>
              <a:gd name="T7" fmla="*/ 2147483647 h 2258"/>
              <a:gd name="T8" fmla="*/ 2147483647 w 3283"/>
              <a:gd name="T9" fmla="*/ 2147483647 h 2258"/>
              <a:gd name="T10" fmla="*/ 2147483647 w 3283"/>
              <a:gd name="T11" fmla="*/ 2147483647 h 2258"/>
              <a:gd name="T12" fmla="*/ 2147483647 w 3283"/>
              <a:gd name="T13" fmla="*/ 2147483647 h 2258"/>
              <a:gd name="T14" fmla="*/ 2147483647 w 3283"/>
              <a:gd name="T15" fmla="*/ 2147483647 h 2258"/>
              <a:gd name="T16" fmla="*/ 2147483647 w 3283"/>
              <a:gd name="T17" fmla="*/ 2147483647 h 2258"/>
              <a:gd name="T18" fmla="*/ 2147483647 w 3283"/>
              <a:gd name="T19" fmla="*/ 2147483647 h 2258"/>
              <a:gd name="T20" fmla="*/ 0 w 3283"/>
              <a:gd name="T21" fmla="*/ 2147483647 h 2258"/>
              <a:gd name="T22" fmla="*/ 2147483647 w 3283"/>
              <a:gd name="T23" fmla="*/ 2147483647 h 2258"/>
              <a:gd name="T24" fmla="*/ 2147483647 w 3283"/>
              <a:gd name="T25" fmla="*/ 2147483647 h 2258"/>
              <a:gd name="T26" fmla="*/ 2147483647 w 3283"/>
              <a:gd name="T27" fmla="*/ 2147483647 h 2258"/>
              <a:gd name="T28" fmla="*/ 2147483647 w 3283"/>
              <a:gd name="T29" fmla="*/ 2147483647 h 2258"/>
              <a:gd name="T30" fmla="*/ 2147483647 w 3283"/>
              <a:gd name="T31" fmla="*/ 2147483647 h 2258"/>
              <a:gd name="T32" fmla="*/ 2147483647 w 3283"/>
              <a:gd name="T33" fmla="*/ 2147483647 h 2258"/>
              <a:gd name="T34" fmla="*/ 2147483647 w 3283"/>
              <a:gd name="T35" fmla="*/ 2147483647 h 2258"/>
              <a:gd name="T36" fmla="*/ 2147483647 w 3283"/>
              <a:gd name="T37" fmla="*/ 2147483647 h 2258"/>
              <a:gd name="T38" fmla="*/ 2147483647 w 3283"/>
              <a:gd name="T39" fmla="*/ 2147483647 h 2258"/>
              <a:gd name="T40" fmla="*/ 2147483647 w 3283"/>
              <a:gd name="T41" fmla="*/ 2147483647 h 2258"/>
              <a:gd name="T42" fmla="*/ 2147483647 w 3283"/>
              <a:gd name="T43" fmla="*/ 0 h 2258"/>
              <a:gd name="T44" fmla="*/ 2147483647 w 3283"/>
              <a:gd name="T45" fmla="*/ 2147483647 h 2258"/>
              <a:gd name="T46" fmla="*/ 2147483647 w 3283"/>
              <a:gd name="T47" fmla="*/ 2147483647 h 2258"/>
              <a:gd name="T48" fmla="*/ 2147483647 w 3283"/>
              <a:gd name="T49" fmla="*/ 2147483647 h 2258"/>
              <a:gd name="T50" fmla="*/ 2147483647 w 3283"/>
              <a:gd name="T51" fmla="*/ 2147483647 h 2258"/>
              <a:gd name="T52" fmla="*/ 2147483647 w 3283"/>
              <a:gd name="T53" fmla="*/ 2147483647 h 2258"/>
              <a:gd name="T54" fmla="*/ 2147483647 w 3283"/>
              <a:gd name="T55" fmla="*/ 2147483647 h 2258"/>
              <a:gd name="T56" fmla="*/ 2147483647 w 3283"/>
              <a:gd name="T57" fmla="*/ 2147483647 h 2258"/>
              <a:gd name="T58" fmla="*/ 2147483647 w 3283"/>
              <a:gd name="T59" fmla="*/ 2147483647 h 2258"/>
              <a:gd name="T60" fmla="*/ 2147483647 w 3283"/>
              <a:gd name="T61" fmla="*/ 2147483647 h 2258"/>
              <a:gd name="T62" fmla="*/ 2147483647 w 3283"/>
              <a:gd name="T63" fmla="*/ 2147483647 h 2258"/>
              <a:gd name="T64" fmla="*/ 2147483647 w 3283"/>
              <a:gd name="T65" fmla="*/ 2147483647 h 2258"/>
              <a:gd name="T66" fmla="*/ 2147483647 w 3283"/>
              <a:gd name="T67" fmla="*/ 2147483647 h 2258"/>
              <a:gd name="T68" fmla="*/ 2147483647 w 3283"/>
              <a:gd name="T69" fmla="*/ 2147483647 h 2258"/>
              <a:gd name="T70" fmla="*/ 2147483647 w 3283"/>
              <a:gd name="T71" fmla="*/ 2147483647 h 2258"/>
              <a:gd name="T72" fmla="*/ 2147483647 w 3283"/>
              <a:gd name="T73" fmla="*/ 2147483647 h 2258"/>
              <a:gd name="T74" fmla="*/ 2147483647 w 3283"/>
              <a:gd name="T75" fmla="*/ 2147483647 h 2258"/>
              <a:gd name="T76" fmla="*/ 2147483647 w 3283"/>
              <a:gd name="T77" fmla="*/ 2147483647 h 2258"/>
              <a:gd name="T78" fmla="*/ 2147483647 w 3283"/>
              <a:gd name="T79" fmla="*/ 2147483647 h 2258"/>
              <a:gd name="T80" fmla="*/ 2147483647 w 3283"/>
              <a:gd name="T81" fmla="*/ 2147483647 h 2258"/>
              <a:gd name="T82" fmla="*/ 2147483647 w 3283"/>
              <a:gd name="T83" fmla="*/ 2147483647 h 2258"/>
              <a:gd name="T84" fmla="*/ 2147483647 w 3283"/>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83"/>
              <a:gd name="T130" fmla="*/ 0 h 2258"/>
              <a:gd name="T131" fmla="*/ 3283 w 3283"/>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83" h="2258">
                <a:moveTo>
                  <a:pt x="959" y="2258"/>
                </a:moveTo>
                <a:lnTo>
                  <a:pt x="899" y="2235"/>
                </a:lnTo>
                <a:lnTo>
                  <a:pt x="841" y="2210"/>
                </a:lnTo>
                <a:lnTo>
                  <a:pt x="786" y="2184"/>
                </a:lnTo>
                <a:lnTo>
                  <a:pt x="731" y="2157"/>
                </a:lnTo>
                <a:lnTo>
                  <a:pt x="678" y="2131"/>
                </a:lnTo>
                <a:lnTo>
                  <a:pt x="629" y="2102"/>
                </a:lnTo>
                <a:lnTo>
                  <a:pt x="581" y="2072"/>
                </a:lnTo>
                <a:lnTo>
                  <a:pt x="535" y="2042"/>
                </a:lnTo>
                <a:lnTo>
                  <a:pt x="489" y="2012"/>
                </a:lnTo>
                <a:lnTo>
                  <a:pt x="447" y="1981"/>
                </a:lnTo>
                <a:lnTo>
                  <a:pt x="406" y="1949"/>
                </a:lnTo>
                <a:lnTo>
                  <a:pt x="369" y="1917"/>
                </a:lnTo>
                <a:lnTo>
                  <a:pt x="332" y="1883"/>
                </a:lnTo>
                <a:lnTo>
                  <a:pt x="297" y="1848"/>
                </a:lnTo>
                <a:lnTo>
                  <a:pt x="265" y="1814"/>
                </a:lnTo>
                <a:lnTo>
                  <a:pt x="233" y="1779"/>
                </a:lnTo>
                <a:lnTo>
                  <a:pt x="205" y="1742"/>
                </a:lnTo>
                <a:lnTo>
                  <a:pt x="178" y="1707"/>
                </a:lnTo>
                <a:lnTo>
                  <a:pt x="152" y="1670"/>
                </a:lnTo>
                <a:lnTo>
                  <a:pt x="129" y="1632"/>
                </a:lnTo>
                <a:lnTo>
                  <a:pt x="108" y="1595"/>
                </a:lnTo>
                <a:lnTo>
                  <a:pt x="88" y="1556"/>
                </a:lnTo>
                <a:lnTo>
                  <a:pt x="71" y="1518"/>
                </a:lnTo>
                <a:lnTo>
                  <a:pt x="55" y="1479"/>
                </a:lnTo>
                <a:lnTo>
                  <a:pt x="42" y="1440"/>
                </a:lnTo>
                <a:lnTo>
                  <a:pt x="30" y="1401"/>
                </a:lnTo>
                <a:lnTo>
                  <a:pt x="21" y="1360"/>
                </a:lnTo>
                <a:lnTo>
                  <a:pt x="12" y="1321"/>
                </a:lnTo>
                <a:lnTo>
                  <a:pt x="7" y="1281"/>
                </a:lnTo>
                <a:lnTo>
                  <a:pt x="2" y="1240"/>
                </a:lnTo>
                <a:lnTo>
                  <a:pt x="0" y="1201"/>
                </a:lnTo>
                <a:lnTo>
                  <a:pt x="0" y="1161"/>
                </a:lnTo>
                <a:lnTo>
                  <a:pt x="2" y="1120"/>
                </a:lnTo>
                <a:lnTo>
                  <a:pt x="5" y="1079"/>
                </a:lnTo>
                <a:lnTo>
                  <a:pt x="11" y="1039"/>
                </a:lnTo>
                <a:lnTo>
                  <a:pt x="18" y="998"/>
                </a:lnTo>
                <a:lnTo>
                  <a:pt x="26" y="957"/>
                </a:lnTo>
                <a:lnTo>
                  <a:pt x="37" y="917"/>
                </a:lnTo>
                <a:lnTo>
                  <a:pt x="51" y="878"/>
                </a:lnTo>
                <a:lnTo>
                  <a:pt x="65" y="837"/>
                </a:lnTo>
                <a:lnTo>
                  <a:pt x="81" y="797"/>
                </a:lnTo>
                <a:lnTo>
                  <a:pt x="101" y="758"/>
                </a:lnTo>
                <a:lnTo>
                  <a:pt x="120" y="719"/>
                </a:lnTo>
                <a:lnTo>
                  <a:pt x="143" y="680"/>
                </a:lnTo>
                <a:lnTo>
                  <a:pt x="168" y="641"/>
                </a:lnTo>
                <a:lnTo>
                  <a:pt x="194" y="602"/>
                </a:lnTo>
                <a:lnTo>
                  <a:pt x="221" y="563"/>
                </a:lnTo>
                <a:lnTo>
                  <a:pt x="251" y="526"/>
                </a:lnTo>
                <a:lnTo>
                  <a:pt x="282" y="489"/>
                </a:lnTo>
                <a:lnTo>
                  <a:pt x="316" y="452"/>
                </a:lnTo>
                <a:lnTo>
                  <a:pt x="351" y="415"/>
                </a:lnTo>
                <a:lnTo>
                  <a:pt x="388" y="379"/>
                </a:lnTo>
                <a:lnTo>
                  <a:pt x="429" y="344"/>
                </a:lnTo>
                <a:lnTo>
                  <a:pt x="470" y="309"/>
                </a:lnTo>
                <a:lnTo>
                  <a:pt x="512" y="275"/>
                </a:lnTo>
                <a:lnTo>
                  <a:pt x="556" y="242"/>
                </a:lnTo>
                <a:lnTo>
                  <a:pt x="604" y="208"/>
                </a:lnTo>
                <a:lnTo>
                  <a:pt x="652" y="176"/>
                </a:lnTo>
                <a:lnTo>
                  <a:pt x="703" y="144"/>
                </a:lnTo>
                <a:lnTo>
                  <a:pt x="754" y="114"/>
                </a:lnTo>
                <a:lnTo>
                  <a:pt x="809" y="84"/>
                </a:lnTo>
                <a:lnTo>
                  <a:pt x="865" y="54"/>
                </a:lnTo>
                <a:lnTo>
                  <a:pt x="922" y="26"/>
                </a:lnTo>
                <a:lnTo>
                  <a:pt x="982" y="0"/>
                </a:lnTo>
                <a:lnTo>
                  <a:pt x="2301" y="0"/>
                </a:lnTo>
                <a:lnTo>
                  <a:pt x="2361" y="26"/>
                </a:lnTo>
                <a:lnTo>
                  <a:pt x="2418" y="54"/>
                </a:lnTo>
                <a:lnTo>
                  <a:pt x="2474" y="84"/>
                </a:lnTo>
                <a:lnTo>
                  <a:pt x="2529" y="114"/>
                </a:lnTo>
                <a:lnTo>
                  <a:pt x="2580" y="144"/>
                </a:lnTo>
                <a:lnTo>
                  <a:pt x="2631" y="176"/>
                </a:lnTo>
                <a:lnTo>
                  <a:pt x="2679" y="208"/>
                </a:lnTo>
                <a:lnTo>
                  <a:pt x="2727" y="242"/>
                </a:lnTo>
                <a:lnTo>
                  <a:pt x="2771" y="275"/>
                </a:lnTo>
                <a:lnTo>
                  <a:pt x="2813" y="309"/>
                </a:lnTo>
                <a:lnTo>
                  <a:pt x="2856" y="344"/>
                </a:lnTo>
                <a:lnTo>
                  <a:pt x="2895" y="379"/>
                </a:lnTo>
                <a:lnTo>
                  <a:pt x="2932" y="415"/>
                </a:lnTo>
                <a:lnTo>
                  <a:pt x="2967" y="452"/>
                </a:lnTo>
                <a:lnTo>
                  <a:pt x="3001" y="489"/>
                </a:lnTo>
                <a:lnTo>
                  <a:pt x="3032" y="526"/>
                </a:lnTo>
                <a:lnTo>
                  <a:pt x="3062" y="563"/>
                </a:lnTo>
                <a:lnTo>
                  <a:pt x="3091" y="602"/>
                </a:lnTo>
                <a:lnTo>
                  <a:pt x="3115" y="641"/>
                </a:lnTo>
                <a:lnTo>
                  <a:pt x="3140" y="680"/>
                </a:lnTo>
                <a:lnTo>
                  <a:pt x="3163" y="719"/>
                </a:lnTo>
                <a:lnTo>
                  <a:pt x="3182" y="758"/>
                </a:lnTo>
                <a:lnTo>
                  <a:pt x="3202" y="797"/>
                </a:lnTo>
                <a:lnTo>
                  <a:pt x="3218" y="837"/>
                </a:lnTo>
                <a:lnTo>
                  <a:pt x="3234" y="878"/>
                </a:lnTo>
                <a:lnTo>
                  <a:pt x="3246" y="917"/>
                </a:lnTo>
                <a:lnTo>
                  <a:pt x="3257" y="957"/>
                </a:lnTo>
                <a:lnTo>
                  <a:pt x="3265" y="998"/>
                </a:lnTo>
                <a:lnTo>
                  <a:pt x="3272" y="1039"/>
                </a:lnTo>
                <a:lnTo>
                  <a:pt x="3278" y="1079"/>
                </a:lnTo>
                <a:lnTo>
                  <a:pt x="3281" y="1120"/>
                </a:lnTo>
                <a:lnTo>
                  <a:pt x="3283" y="1161"/>
                </a:lnTo>
                <a:lnTo>
                  <a:pt x="3283" y="1201"/>
                </a:lnTo>
                <a:lnTo>
                  <a:pt x="3281" y="1240"/>
                </a:lnTo>
                <a:lnTo>
                  <a:pt x="3278" y="1281"/>
                </a:lnTo>
                <a:lnTo>
                  <a:pt x="3271" y="1321"/>
                </a:lnTo>
                <a:lnTo>
                  <a:pt x="3264" y="1360"/>
                </a:lnTo>
                <a:lnTo>
                  <a:pt x="3253" y="1401"/>
                </a:lnTo>
                <a:lnTo>
                  <a:pt x="3241" y="1440"/>
                </a:lnTo>
                <a:lnTo>
                  <a:pt x="3228" y="1479"/>
                </a:lnTo>
                <a:lnTo>
                  <a:pt x="3212" y="1518"/>
                </a:lnTo>
                <a:lnTo>
                  <a:pt x="3195" y="1556"/>
                </a:lnTo>
                <a:lnTo>
                  <a:pt x="3175" y="1595"/>
                </a:lnTo>
                <a:lnTo>
                  <a:pt x="3154" y="1632"/>
                </a:lnTo>
                <a:lnTo>
                  <a:pt x="3131" y="1670"/>
                </a:lnTo>
                <a:lnTo>
                  <a:pt x="3106" y="1707"/>
                </a:lnTo>
                <a:lnTo>
                  <a:pt x="3078" y="1742"/>
                </a:lnTo>
                <a:lnTo>
                  <a:pt x="3050" y="1779"/>
                </a:lnTo>
                <a:lnTo>
                  <a:pt x="3018" y="1814"/>
                </a:lnTo>
                <a:lnTo>
                  <a:pt x="2986" y="1848"/>
                </a:lnTo>
                <a:lnTo>
                  <a:pt x="2951" y="1883"/>
                </a:lnTo>
                <a:lnTo>
                  <a:pt x="2914" y="1917"/>
                </a:lnTo>
                <a:lnTo>
                  <a:pt x="2877" y="1949"/>
                </a:lnTo>
                <a:lnTo>
                  <a:pt x="2836" y="1981"/>
                </a:lnTo>
                <a:lnTo>
                  <a:pt x="2794" y="2012"/>
                </a:lnTo>
                <a:lnTo>
                  <a:pt x="2748" y="2042"/>
                </a:lnTo>
                <a:lnTo>
                  <a:pt x="2702" y="2072"/>
                </a:lnTo>
                <a:lnTo>
                  <a:pt x="2654" y="2102"/>
                </a:lnTo>
                <a:lnTo>
                  <a:pt x="2605" y="2131"/>
                </a:lnTo>
                <a:lnTo>
                  <a:pt x="2552" y="2157"/>
                </a:lnTo>
                <a:lnTo>
                  <a:pt x="2497" y="2184"/>
                </a:lnTo>
                <a:lnTo>
                  <a:pt x="2442" y="2210"/>
                </a:lnTo>
                <a:lnTo>
                  <a:pt x="2384" y="2235"/>
                </a:lnTo>
                <a:lnTo>
                  <a:pt x="2324" y="2258"/>
                </a:lnTo>
                <a:lnTo>
                  <a:pt x="959"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4" name="Freeform 12"/>
          <p:cNvSpPr>
            <a:spLocks/>
          </p:cNvSpPr>
          <p:nvPr/>
        </p:nvSpPr>
        <p:spPr bwMode="auto">
          <a:xfrm>
            <a:off x="2569714" y="1743658"/>
            <a:ext cx="3805022" cy="3583783"/>
          </a:xfrm>
          <a:custGeom>
            <a:avLst/>
            <a:gdLst>
              <a:gd name="T0" fmla="*/ 2147483647 w 2697"/>
              <a:gd name="T1" fmla="*/ 2147483647 h 2258"/>
              <a:gd name="T2" fmla="*/ 2147483647 w 2697"/>
              <a:gd name="T3" fmla="*/ 2147483647 h 2258"/>
              <a:gd name="T4" fmla="*/ 2147483647 w 2697"/>
              <a:gd name="T5" fmla="*/ 2147483647 h 2258"/>
              <a:gd name="T6" fmla="*/ 2147483647 w 2697"/>
              <a:gd name="T7" fmla="*/ 2147483647 h 2258"/>
              <a:gd name="T8" fmla="*/ 2147483647 w 2697"/>
              <a:gd name="T9" fmla="*/ 2147483647 h 2258"/>
              <a:gd name="T10" fmla="*/ 2147483647 w 2697"/>
              <a:gd name="T11" fmla="*/ 2147483647 h 2258"/>
              <a:gd name="T12" fmla="*/ 2147483647 w 2697"/>
              <a:gd name="T13" fmla="*/ 2147483647 h 2258"/>
              <a:gd name="T14" fmla="*/ 2147483647 w 2697"/>
              <a:gd name="T15" fmla="*/ 2147483647 h 2258"/>
              <a:gd name="T16" fmla="*/ 2147483647 w 2697"/>
              <a:gd name="T17" fmla="*/ 2147483647 h 2258"/>
              <a:gd name="T18" fmla="*/ 2147483647 w 2697"/>
              <a:gd name="T19" fmla="*/ 2147483647 h 2258"/>
              <a:gd name="T20" fmla="*/ 0 w 2697"/>
              <a:gd name="T21" fmla="*/ 2147483647 h 2258"/>
              <a:gd name="T22" fmla="*/ 2147483647 w 2697"/>
              <a:gd name="T23" fmla="*/ 2147483647 h 2258"/>
              <a:gd name="T24" fmla="*/ 2147483647 w 2697"/>
              <a:gd name="T25" fmla="*/ 2147483647 h 2258"/>
              <a:gd name="T26" fmla="*/ 2147483647 w 2697"/>
              <a:gd name="T27" fmla="*/ 2147483647 h 2258"/>
              <a:gd name="T28" fmla="*/ 2147483647 w 2697"/>
              <a:gd name="T29" fmla="*/ 2147483647 h 2258"/>
              <a:gd name="T30" fmla="*/ 2147483647 w 2697"/>
              <a:gd name="T31" fmla="*/ 2147483647 h 2258"/>
              <a:gd name="T32" fmla="*/ 2147483647 w 2697"/>
              <a:gd name="T33" fmla="*/ 2147483647 h 2258"/>
              <a:gd name="T34" fmla="*/ 2147483647 w 2697"/>
              <a:gd name="T35" fmla="*/ 2147483647 h 2258"/>
              <a:gd name="T36" fmla="*/ 2147483647 w 2697"/>
              <a:gd name="T37" fmla="*/ 2147483647 h 2258"/>
              <a:gd name="T38" fmla="*/ 2147483647 w 2697"/>
              <a:gd name="T39" fmla="*/ 2147483647 h 2258"/>
              <a:gd name="T40" fmla="*/ 2147483647 w 2697"/>
              <a:gd name="T41" fmla="*/ 2147483647 h 2258"/>
              <a:gd name="T42" fmla="*/ 2147483647 w 2697"/>
              <a:gd name="T43" fmla="*/ 0 h 2258"/>
              <a:gd name="T44" fmla="*/ 2147483647 w 2697"/>
              <a:gd name="T45" fmla="*/ 2147483647 h 2258"/>
              <a:gd name="T46" fmla="*/ 2147483647 w 2697"/>
              <a:gd name="T47" fmla="*/ 2147483647 h 2258"/>
              <a:gd name="T48" fmla="*/ 2147483647 w 2697"/>
              <a:gd name="T49" fmla="*/ 2147483647 h 2258"/>
              <a:gd name="T50" fmla="*/ 2147483647 w 2697"/>
              <a:gd name="T51" fmla="*/ 2147483647 h 2258"/>
              <a:gd name="T52" fmla="*/ 2147483647 w 2697"/>
              <a:gd name="T53" fmla="*/ 2147483647 h 2258"/>
              <a:gd name="T54" fmla="*/ 2147483647 w 2697"/>
              <a:gd name="T55" fmla="*/ 2147483647 h 2258"/>
              <a:gd name="T56" fmla="*/ 2147483647 w 2697"/>
              <a:gd name="T57" fmla="*/ 2147483647 h 2258"/>
              <a:gd name="T58" fmla="*/ 2147483647 w 2697"/>
              <a:gd name="T59" fmla="*/ 2147483647 h 2258"/>
              <a:gd name="T60" fmla="*/ 2147483647 w 2697"/>
              <a:gd name="T61" fmla="*/ 2147483647 h 2258"/>
              <a:gd name="T62" fmla="*/ 2147483647 w 2697"/>
              <a:gd name="T63" fmla="*/ 2147483647 h 2258"/>
              <a:gd name="T64" fmla="*/ 2147483647 w 2697"/>
              <a:gd name="T65" fmla="*/ 2147483647 h 2258"/>
              <a:gd name="T66" fmla="*/ 2147483647 w 2697"/>
              <a:gd name="T67" fmla="*/ 2147483647 h 2258"/>
              <a:gd name="T68" fmla="*/ 2147483647 w 2697"/>
              <a:gd name="T69" fmla="*/ 2147483647 h 2258"/>
              <a:gd name="T70" fmla="*/ 2147483647 w 2697"/>
              <a:gd name="T71" fmla="*/ 2147483647 h 2258"/>
              <a:gd name="T72" fmla="*/ 2147483647 w 2697"/>
              <a:gd name="T73" fmla="*/ 2147483647 h 2258"/>
              <a:gd name="T74" fmla="*/ 2147483647 w 2697"/>
              <a:gd name="T75" fmla="*/ 2147483647 h 2258"/>
              <a:gd name="T76" fmla="*/ 2147483647 w 2697"/>
              <a:gd name="T77" fmla="*/ 2147483647 h 2258"/>
              <a:gd name="T78" fmla="*/ 2147483647 w 2697"/>
              <a:gd name="T79" fmla="*/ 2147483647 h 2258"/>
              <a:gd name="T80" fmla="*/ 2147483647 w 2697"/>
              <a:gd name="T81" fmla="*/ 2147483647 h 2258"/>
              <a:gd name="T82" fmla="*/ 2147483647 w 2697"/>
              <a:gd name="T83" fmla="*/ 2147483647 h 2258"/>
              <a:gd name="T84" fmla="*/ 2147483647 w 2697"/>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97"/>
              <a:gd name="T130" fmla="*/ 0 h 2258"/>
              <a:gd name="T131" fmla="*/ 2697 w 2697"/>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97" h="2258">
                <a:moveTo>
                  <a:pt x="788" y="2258"/>
                </a:moveTo>
                <a:lnTo>
                  <a:pt x="738" y="2235"/>
                </a:lnTo>
                <a:lnTo>
                  <a:pt x="691" y="2210"/>
                </a:lnTo>
                <a:lnTo>
                  <a:pt x="645" y="2184"/>
                </a:lnTo>
                <a:lnTo>
                  <a:pt x="601" y="2157"/>
                </a:lnTo>
                <a:lnTo>
                  <a:pt x="558" y="2131"/>
                </a:lnTo>
                <a:lnTo>
                  <a:pt x="518" y="2102"/>
                </a:lnTo>
                <a:lnTo>
                  <a:pt x="477" y="2072"/>
                </a:lnTo>
                <a:lnTo>
                  <a:pt x="440" y="2042"/>
                </a:lnTo>
                <a:lnTo>
                  <a:pt x="403" y="2012"/>
                </a:lnTo>
                <a:lnTo>
                  <a:pt x="367" y="1981"/>
                </a:lnTo>
                <a:lnTo>
                  <a:pt x="334" y="1949"/>
                </a:lnTo>
                <a:lnTo>
                  <a:pt x="302" y="1917"/>
                </a:lnTo>
                <a:lnTo>
                  <a:pt x="272" y="1883"/>
                </a:lnTo>
                <a:lnTo>
                  <a:pt x="244" y="1848"/>
                </a:lnTo>
                <a:lnTo>
                  <a:pt x="217" y="1814"/>
                </a:lnTo>
                <a:lnTo>
                  <a:pt x="193" y="1779"/>
                </a:lnTo>
                <a:lnTo>
                  <a:pt x="168" y="1742"/>
                </a:lnTo>
                <a:lnTo>
                  <a:pt x="147" y="1707"/>
                </a:lnTo>
                <a:lnTo>
                  <a:pt x="125" y="1670"/>
                </a:lnTo>
                <a:lnTo>
                  <a:pt x="106" y="1632"/>
                </a:lnTo>
                <a:lnTo>
                  <a:pt x="88" y="1595"/>
                </a:lnTo>
                <a:lnTo>
                  <a:pt x="73" y="1556"/>
                </a:lnTo>
                <a:lnTo>
                  <a:pt x="58" y="1518"/>
                </a:lnTo>
                <a:lnTo>
                  <a:pt x="46" y="1479"/>
                </a:lnTo>
                <a:lnTo>
                  <a:pt x="35" y="1440"/>
                </a:lnTo>
                <a:lnTo>
                  <a:pt x="25" y="1401"/>
                </a:lnTo>
                <a:lnTo>
                  <a:pt x="18" y="1360"/>
                </a:lnTo>
                <a:lnTo>
                  <a:pt x="11" y="1321"/>
                </a:lnTo>
                <a:lnTo>
                  <a:pt x="5" y="1281"/>
                </a:lnTo>
                <a:lnTo>
                  <a:pt x="2" y="1240"/>
                </a:lnTo>
                <a:lnTo>
                  <a:pt x="0" y="1201"/>
                </a:lnTo>
                <a:lnTo>
                  <a:pt x="0" y="1161"/>
                </a:lnTo>
                <a:lnTo>
                  <a:pt x="2" y="1120"/>
                </a:lnTo>
                <a:lnTo>
                  <a:pt x="4" y="1079"/>
                </a:lnTo>
                <a:lnTo>
                  <a:pt x="9" y="1039"/>
                </a:lnTo>
                <a:lnTo>
                  <a:pt x="14" y="998"/>
                </a:lnTo>
                <a:lnTo>
                  <a:pt x="21" y="957"/>
                </a:lnTo>
                <a:lnTo>
                  <a:pt x="32" y="917"/>
                </a:lnTo>
                <a:lnTo>
                  <a:pt x="42" y="878"/>
                </a:lnTo>
                <a:lnTo>
                  <a:pt x="53" y="837"/>
                </a:lnTo>
                <a:lnTo>
                  <a:pt x="67" y="797"/>
                </a:lnTo>
                <a:lnTo>
                  <a:pt x="83" y="758"/>
                </a:lnTo>
                <a:lnTo>
                  <a:pt x="99" y="719"/>
                </a:lnTo>
                <a:lnTo>
                  <a:pt x="118" y="680"/>
                </a:lnTo>
                <a:lnTo>
                  <a:pt x="138" y="641"/>
                </a:lnTo>
                <a:lnTo>
                  <a:pt x="159" y="602"/>
                </a:lnTo>
                <a:lnTo>
                  <a:pt x="182" y="563"/>
                </a:lnTo>
                <a:lnTo>
                  <a:pt x="207" y="526"/>
                </a:lnTo>
                <a:lnTo>
                  <a:pt x="233" y="489"/>
                </a:lnTo>
                <a:lnTo>
                  <a:pt x="260" y="452"/>
                </a:lnTo>
                <a:lnTo>
                  <a:pt x="290" y="415"/>
                </a:lnTo>
                <a:lnTo>
                  <a:pt x="320" y="379"/>
                </a:lnTo>
                <a:lnTo>
                  <a:pt x="352" y="344"/>
                </a:lnTo>
                <a:lnTo>
                  <a:pt x="385" y="309"/>
                </a:lnTo>
                <a:lnTo>
                  <a:pt x="420" y="275"/>
                </a:lnTo>
                <a:lnTo>
                  <a:pt x="458" y="242"/>
                </a:lnTo>
                <a:lnTo>
                  <a:pt x="496" y="208"/>
                </a:lnTo>
                <a:lnTo>
                  <a:pt x="535" y="176"/>
                </a:lnTo>
                <a:lnTo>
                  <a:pt x="578" y="144"/>
                </a:lnTo>
                <a:lnTo>
                  <a:pt x="620" y="114"/>
                </a:lnTo>
                <a:lnTo>
                  <a:pt x="664" y="84"/>
                </a:lnTo>
                <a:lnTo>
                  <a:pt x="710" y="54"/>
                </a:lnTo>
                <a:lnTo>
                  <a:pt x="758" y="26"/>
                </a:lnTo>
                <a:lnTo>
                  <a:pt x="807" y="0"/>
                </a:lnTo>
                <a:lnTo>
                  <a:pt x="1892" y="0"/>
                </a:lnTo>
                <a:lnTo>
                  <a:pt x="1939" y="26"/>
                </a:lnTo>
                <a:lnTo>
                  <a:pt x="1987" y="54"/>
                </a:lnTo>
                <a:lnTo>
                  <a:pt x="2033" y="84"/>
                </a:lnTo>
                <a:lnTo>
                  <a:pt x="2077" y="114"/>
                </a:lnTo>
                <a:lnTo>
                  <a:pt x="2121" y="144"/>
                </a:lnTo>
                <a:lnTo>
                  <a:pt x="2162" y="176"/>
                </a:lnTo>
                <a:lnTo>
                  <a:pt x="2202" y="208"/>
                </a:lnTo>
                <a:lnTo>
                  <a:pt x="2239" y="242"/>
                </a:lnTo>
                <a:lnTo>
                  <a:pt x="2277" y="275"/>
                </a:lnTo>
                <a:lnTo>
                  <a:pt x="2312" y="309"/>
                </a:lnTo>
                <a:lnTo>
                  <a:pt x="2345" y="344"/>
                </a:lnTo>
                <a:lnTo>
                  <a:pt x="2377" y="379"/>
                </a:lnTo>
                <a:lnTo>
                  <a:pt x="2409" y="415"/>
                </a:lnTo>
                <a:lnTo>
                  <a:pt x="2437" y="452"/>
                </a:lnTo>
                <a:lnTo>
                  <a:pt x="2466" y="489"/>
                </a:lnTo>
                <a:lnTo>
                  <a:pt x="2492" y="526"/>
                </a:lnTo>
                <a:lnTo>
                  <a:pt x="2515" y="563"/>
                </a:lnTo>
                <a:lnTo>
                  <a:pt x="2538" y="602"/>
                </a:lnTo>
                <a:lnTo>
                  <a:pt x="2561" y="641"/>
                </a:lnTo>
                <a:lnTo>
                  <a:pt x="2580" y="680"/>
                </a:lnTo>
                <a:lnTo>
                  <a:pt x="2598" y="719"/>
                </a:lnTo>
                <a:lnTo>
                  <a:pt x="2616" y="758"/>
                </a:lnTo>
                <a:lnTo>
                  <a:pt x="2630" y="797"/>
                </a:lnTo>
                <a:lnTo>
                  <a:pt x="2644" y="837"/>
                </a:lnTo>
                <a:lnTo>
                  <a:pt x="2656" y="878"/>
                </a:lnTo>
                <a:lnTo>
                  <a:pt x="2667" y="917"/>
                </a:lnTo>
                <a:lnTo>
                  <a:pt x="2676" y="957"/>
                </a:lnTo>
                <a:lnTo>
                  <a:pt x="2683" y="998"/>
                </a:lnTo>
                <a:lnTo>
                  <a:pt x="2690" y="1039"/>
                </a:lnTo>
                <a:lnTo>
                  <a:pt x="2693" y="1079"/>
                </a:lnTo>
                <a:lnTo>
                  <a:pt x="2697" y="1120"/>
                </a:lnTo>
                <a:lnTo>
                  <a:pt x="2697" y="1161"/>
                </a:lnTo>
                <a:lnTo>
                  <a:pt x="2697" y="1201"/>
                </a:lnTo>
                <a:lnTo>
                  <a:pt x="2695" y="1240"/>
                </a:lnTo>
                <a:lnTo>
                  <a:pt x="2692" y="1281"/>
                </a:lnTo>
                <a:lnTo>
                  <a:pt x="2686" y="1321"/>
                </a:lnTo>
                <a:lnTo>
                  <a:pt x="2681" y="1360"/>
                </a:lnTo>
                <a:lnTo>
                  <a:pt x="2672" y="1401"/>
                </a:lnTo>
                <a:lnTo>
                  <a:pt x="2663" y="1440"/>
                </a:lnTo>
                <a:lnTo>
                  <a:pt x="2651" y="1479"/>
                </a:lnTo>
                <a:lnTo>
                  <a:pt x="2639" y="1518"/>
                </a:lnTo>
                <a:lnTo>
                  <a:pt x="2624" y="1556"/>
                </a:lnTo>
                <a:lnTo>
                  <a:pt x="2609" y="1595"/>
                </a:lnTo>
                <a:lnTo>
                  <a:pt x="2591" y="1632"/>
                </a:lnTo>
                <a:lnTo>
                  <a:pt x="2572" y="1670"/>
                </a:lnTo>
                <a:lnTo>
                  <a:pt x="2550" y="1707"/>
                </a:lnTo>
                <a:lnTo>
                  <a:pt x="2529" y="1742"/>
                </a:lnTo>
                <a:lnTo>
                  <a:pt x="2504" y="1779"/>
                </a:lnTo>
                <a:lnTo>
                  <a:pt x="2480" y="1814"/>
                </a:lnTo>
                <a:lnTo>
                  <a:pt x="2453" y="1848"/>
                </a:lnTo>
                <a:lnTo>
                  <a:pt x="2425" y="1883"/>
                </a:lnTo>
                <a:lnTo>
                  <a:pt x="2395" y="1917"/>
                </a:lnTo>
                <a:lnTo>
                  <a:pt x="2363" y="1949"/>
                </a:lnTo>
                <a:lnTo>
                  <a:pt x="2330" y="1981"/>
                </a:lnTo>
                <a:lnTo>
                  <a:pt x="2294" y="2012"/>
                </a:lnTo>
                <a:lnTo>
                  <a:pt x="2257" y="2042"/>
                </a:lnTo>
                <a:lnTo>
                  <a:pt x="2220" y="2072"/>
                </a:lnTo>
                <a:lnTo>
                  <a:pt x="2179" y="2102"/>
                </a:lnTo>
                <a:lnTo>
                  <a:pt x="2139" y="2131"/>
                </a:lnTo>
                <a:lnTo>
                  <a:pt x="2096" y="2157"/>
                </a:lnTo>
                <a:lnTo>
                  <a:pt x="2052" y="2184"/>
                </a:lnTo>
                <a:lnTo>
                  <a:pt x="2006" y="2210"/>
                </a:lnTo>
                <a:lnTo>
                  <a:pt x="1959" y="2235"/>
                </a:lnTo>
                <a:lnTo>
                  <a:pt x="1909" y="2258"/>
                </a:lnTo>
                <a:lnTo>
                  <a:pt x="788"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5" name="Freeform 13"/>
          <p:cNvSpPr>
            <a:spLocks/>
          </p:cNvSpPr>
          <p:nvPr/>
        </p:nvSpPr>
        <p:spPr bwMode="auto">
          <a:xfrm>
            <a:off x="3112707" y="1743658"/>
            <a:ext cx="2719036" cy="3583783"/>
          </a:xfrm>
          <a:custGeom>
            <a:avLst/>
            <a:gdLst>
              <a:gd name="T0" fmla="*/ 2147483647 w 1927"/>
              <a:gd name="T1" fmla="*/ 2147483647 h 2258"/>
              <a:gd name="T2" fmla="*/ 2147483647 w 1927"/>
              <a:gd name="T3" fmla="*/ 2147483647 h 2258"/>
              <a:gd name="T4" fmla="*/ 2147483647 w 1927"/>
              <a:gd name="T5" fmla="*/ 2147483647 h 2258"/>
              <a:gd name="T6" fmla="*/ 2147483647 w 1927"/>
              <a:gd name="T7" fmla="*/ 2147483647 h 2258"/>
              <a:gd name="T8" fmla="*/ 2147483647 w 1927"/>
              <a:gd name="T9" fmla="*/ 2147483647 h 2258"/>
              <a:gd name="T10" fmla="*/ 2147483647 w 1927"/>
              <a:gd name="T11" fmla="*/ 2147483647 h 2258"/>
              <a:gd name="T12" fmla="*/ 2147483647 w 1927"/>
              <a:gd name="T13" fmla="*/ 2147483647 h 2258"/>
              <a:gd name="T14" fmla="*/ 2147483647 w 1927"/>
              <a:gd name="T15" fmla="*/ 2147483647 h 2258"/>
              <a:gd name="T16" fmla="*/ 2147483647 w 1927"/>
              <a:gd name="T17" fmla="*/ 2147483647 h 2258"/>
              <a:gd name="T18" fmla="*/ 2147483647 w 1927"/>
              <a:gd name="T19" fmla="*/ 2147483647 h 2258"/>
              <a:gd name="T20" fmla="*/ 0 w 1927"/>
              <a:gd name="T21" fmla="*/ 2147483647 h 2258"/>
              <a:gd name="T22" fmla="*/ 2147483647 w 1927"/>
              <a:gd name="T23" fmla="*/ 2147483647 h 2258"/>
              <a:gd name="T24" fmla="*/ 2147483647 w 1927"/>
              <a:gd name="T25" fmla="*/ 2147483647 h 2258"/>
              <a:gd name="T26" fmla="*/ 2147483647 w 1927"/>
              <a:gd name="T27" fmla="*/ 2147483647 h 2258"/>
              <a:gd name="T28" fmla="*/ 2147483647 w 1927"/>
              <a:gd name="T29" fmla="*/ 2147483647 h 2258"/>
              <a:gd name="T30" fmla="*/ 2147483647 w 1927"/>
              <a:gd name="T31" fmla="*/ 2147483647 h 2258"/>
              <a:gd name="T32" fmla="*/ 2147483647 w 1927"/>
              <a:gd name="T33" fmla="*/ 2147483647 h 2258"/>
              <a:gd name="T34" fmla="*/ 2147483647 w 1927"/>
              <a:gd name="T35" fmla="*/ 2147483647 h 2258"/>
              <a:gd name="T36" fmla="*/ 2147483647 w 1927"/>
              <a:gd name="T37" fmla="*/ 2147483647 h 2258"/>
              <a:gd name="T38" fmla="*/ 2147483647 w 1927"/>
              <a:gd name="T39" fmla="*/ 2147483647 h 2258"/>
              <a:gd name="T40" fmla="*/ 2147483647 w 1927"/>
              <a:gd name="T41" fmla="*/ 2147483647 h 2258"/>
              <a:gd name="T42" fmla="*/ 2147483647 w 1927"/>
              <a:gd name="T43" fmla="*/ 0 h 2258"/>
              <a:gd name="T44" fmla="*/ 2147483647 w 1927"/>
              <a:gd name="T45" fmla="*/ 2147483647 h 2258"/>
              <a:gd name="T46" fmla="*/ 2147483647 w 1927"/>
              <a:gd name="T47" fmla="*/ 2147483647 h 2258"/>
              <a:gd name="T48" fmla="*/ 2147483647 w 1927"/>
              <a:gd name="T49" fmla="*/ 2147483647 h 2258"/>
              <a:gd name="T50" fmla="*/ 2147483647 w 1927"/>
              <a:gd name="T51" fmla="*/ 2147483647 h 2258"/>
              <a:gd name="T52" fmla="*/ 2147483647 w 1927"/>
              <a:gd name="T53" fmla="*/ 2147483647 h 2258"/>
              <a:gd name="T54" fmla="*/ 2147483647 w 1927"/>
              <a:gd name="T55" fmla="*/ 2147483647 h 2258"/>
              <a:gd name="T56" fmla="*/ 2147483647 w 1927"/>
              <a:gd name="T57" fmla="*/ 2147483647 h 2258"/>
              <a:gd name="T58" fmla="*/ 2147483647 w 1927"/>
              <a:gd name="T59" fmla="*/ 2147483647 h 2258"/>
              <a:gd name="T60" fmla="*/ 2147483647 w 1927"/>
              <a:gd name="T61" fmla="*/ 2147483647 h 2258"/>
              <a:gd name="T62" fmla="*/ 2147483647 w 1927"/>
              <a:gd name="T63" fmla="*/ 2147483647 h 2258"/>
              <a:gd name="T64" fmla="*/ 2147483647 w 1927"/>
              <a:gd name="T65" fmla="*/ 2147483647 h 2258"/>
              <a:gd name="T66" fmla="*/ 2147483647 w 1927"/>
              <a:gd name="T67" fmla="*/ 2147483647 h 2258"/>
              <a:gd name="T68" fmla="*/ 2147483647 w 1927"/>
              <a:gd name="T69" fmla="*/ 2147483647 h 2258"/>
              <a:gd name="T70" fmla="*/ 2147483647 w 1927"/>
              <a:gd name="T71" fmla="*/ 2147483647 h 2258"/>
              <a:gd name="T72" fmla="*/ 2147483647 w 1927"/>
              <a:gd name="T73" fmla="*/ 2147483647 h 2258"/>
              <a:gd name="T74" fmla="*/ 2147483647 w 1927"/>
              <a:gd name="T75" fmla="*/ 2147483647 h 2258"/>
              <a:gd name="T76" fmla="*/ 2147483647 w 1927"/>
              <a:gd name="T77" fmla="*/ 2147483647 h 2258"/>
              <a:gd name="T78" fmla="*/ 2147483647 w 1927"/>
              <a:gd name="T79" fmla="*/ 2147483647 h 2258"/>
              <a:gd name="T80" fmla="*/ 2147483647 w 1927"/>
              <a:gd name="T81" fmla="*/ 2147483647 h 2258"/>
              <a:gd name="T82" fmla="*/ 2147483647 w 1927"/>
              <a:gd name="T83" fmla="*/ 2147483647 h 2258"/>
              <a:gd name="T84" fmla="*/ 2147483647 w 1927"/>
              <a:gd name="T85" fmla="*/ 2147483647 h 22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27"/>
              <a:gd name="T130" fmla="*/ 0 h 2258"/>
              <a:gd name="T131" fmla="*/ 1927 w 1927"/>
              <a:gd name="T132" fmla="*/ 2258 h 22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27" h="2258">
                <a:moveTo>
                  <a:pt x="563" y="2258"/>
                </a:moveTo>
                <a:lnTo>
                  <a:pt x="528" y="2235"/>
                </a:lnTo>
                <a:lnTo>
                  <a:pt x="495" y="2210"/>
                </a:lnTo>
                <a:lnTo>
                  <a:pt x="461" y="2184"/>
                </a:lnTo>
                <a:lnTo>
                  <a:pt x="429" y="2157"/>
                </a:lnTo>
                <a:lnTo>
                  <a:pt x="399" y="2131"/>
                </a:lnTo>
                <a:lnTo>
                  <a:pt x="369" y="2102"/>
                </a:lnTo>
                <a:lnTo>
                  <a:pt x="341" y="2072"/>
                </a:lnTo>
                <a:lnTo>
                  <a:pt x="314" y="2042"/>
                </a:lnTo>
                <a:lnTo>
                  <a:pt x="288" y="2012"/>
                </a:lnTo>
                <a:lnTo>
                  <a:pt x="263" y="1981"/>
                </a:lnTo>
                <a:lnTo>
                  <a:pt x="239" y="1949"/>
                </a:lnTo>
                <a:lnTo>
                  <a:pt x="217" y="1917"/>
                </a:lnTo>
                <a:lnTo>
                  <a:pt x="194" y="1883"/>
                </a:lnTo>
                <a:lnTo>
                  <a:pt x="175" y="1848"/>
                </a:lnTo>
                <a:lnTo>
                  <a:pt x="156" y="1814"/>
                </a:lnTo>
                <a:lnTo>
                  <a:pt x="138" y="1779"/>
                </a:lnTo>
                <a:lnTo>
                  <a:pt x="120" y="1742"/>
                </a:lnTo>
                <a:lnTo>
                  <a:pt x="104" y="1707"/>
                </a:lnTo>
                <a:lnTo>
                  <a:pt x="90" y="1670"/>
                </a:lnTo>
                <a:lnTo>
                  <a:pt x="76" y="1632"/>
                </a:lnTo>
                <a:lnTo>
                  <a:pt x="64" y="1595"/>
                </a:lnTo>
                <a:lnTo>
                  <a:pt x="51" y="1556"/>
                </a:lnTo>
                <a:lnTo>
                  <a:pt x="42" y="1518"/>
                </a:lnTo>
                <a:lnTo>
                  <a:pt x="32" y="1479"/>
                </a:lnTo>
                <a:lnTo>
                  <a:pt x="25" y="1440"/>
                </a:lnTo>
                <a:lnTo>
                  <a:pt x="18" y="1401"/>
                </a:lnTo>
                <a:lnTo>
                  <a:pt x="12" y="1360"/>
                </a:lnTo>
                <a:lnTo>
                  <a:pt x="7" y="1321"/>
                </a:lnTo>
                <a:lnTo>
                  <a:pt x="4" y="1281"/>
                </a:lnTo>
                <a:lnTo>
                  <a:pt x="2" y="1240"/>
                </a:lnTo>
                <a:lnTo>
                  <a:pt x="0" y="1201"/>
                </a:lnTo>
                <a:lnTo>
                  <a:pt x="0" y="1161"/>
                </a:lnTo>
                <a:lnTo>
                  <a:pt x="0" y="1120"/>
                </a:lnTo>
                <a:lnTo>
                  <a:pt x="4" y="1079"/>
                </a:lnTo>
                <a:lnTo>
                  <a:pt x="5" y="1039"/>
                </a:lnTo>
                <a:lnTo>
                  <a:pt x="11" y="998"/>
                </a:lnTo>
                <a:lnTo>
                  <a:pt x="16" y="957"/>
                </a:lnTo>
                <a:lnTo>
                  <a:pt x="21" y="917"/>
                </a:lnTo>
                <a:lnTo>
                  <a:pt x="30" y="878"/>
                </a:lnTo>
                <a:lnTo>
                  <a:pt x="39" y="837"/>
                </a:lnTo>
                <a:lnTo>
                  <a:pt x="48" y="797"/>
                </a:lnTo>
                <a:lnTo>
                  <a:pt x="58" y="758"/>
                </a:lnTo>
                <a:lnTo>
                  <a:pt x="71" y="719"/>
                </a:lnTo>
                <a:lnTo>
                  <a:pt x="85" y="680"/>
                </a:lnTo>
                <a:lnTo>
                  <a:pt x="99" y="641"/>
                </a:lnTo>
                <a:lnTo>
                  <a:pt x="113" y="602"/>
                </a:lnTo>
                <a:lnTo>
                  <a:pt x="131" y="563"/>
                </a:lnTo>
                <a:lnTo>
                  <a:pt x="147" y="526"/>
                </a:lnTo>
                <a:lnTo>
                  <a:pt x="166" y="489"/>
                </a:lnTo>
                <a:lnTo>
                  <a:pt x="186" y="452"/>
                </a:lnTo>
                <a:lnTo>
                  <a:pt x="207" y="415"/>
                </a:lnTo>
                <a:lnTo>
                  <a:pt x="228" y="379"/>
                </a:lnTo>
                <a:lnTo>
                  <a:pt x="251" y="344"/>
                </a:lnTo>
                <a:lnTo>
                  <a:pt x="276" y="309"/>
                </a:lnTo>
                <a:lnTo>
                  <a:pt x="300" y="275"/>
                </a:lnTo>
                <a:lnTo>
                  <a:pt x="327" y="242"/>
                </a:lnTo>
                <a:lnTo>
                  <a:pt x="355" y="208"/>
                </a:lnTo>
                <a:lnTo>
                  <a:pt x="383" y="176"/>
                </a:lnTo>
                <a:lnTo>
                  <a:pt x="413" y="144"/>
                </a:lnTo>
                <a:lnTo>
                  <a:pt x="443" y="114"/>
                </a:lnTo>
                <a:lnTo>
                  <a:pt x="475" y="84"/>
                </a:lnTo>
                <a:lnTo>
                  <a:pt x="509" y="54"/>
                </a:lnTo>
                <a:lnTo>
                  <a:pt x="542" y="26"/>
                </a:lnTo>
                <a:lnTo>
                  <a:pt x="578" y="0"/>
                </a:lnTo>
                <a:lnTo>
                  <a:pt x="1351" y="0"/>
                </a:lnTo>
                <a:lnTo>
                  <a:pt x="1386" y="26"/>
                </a:lnTo>
                <a:lnTo>
                  <a:pt x="1420" y="54"/>
                </a:lnTo>
                <a:lnTo>
                  <a:pt x="1452" y="84"/>
                </a:lnTo>
                <a:lnTo>
                  <a:pt x="1484" y="114"/>
                </a:lnTo>
                <a:lnTo>
                  <a:pt x="1515" y="144"/>
                </a:lnTo>
                <a:lnTo>
                  <a:pt x="1544" y="176"/>
                </a:lnTo>
                <a:lnTo>
                  <a:pt x="1574" y="208"/>
                </a:lnTo>
                <a:lnTo>
                  <a:pt x="1600" y="242"/>
                </a:lnTo>
                <a:lnTo>
                  <a:pt x="1627" y="275"/>
                </a:lnTo>
                <a:lnTo>
                  <a:pt x="1651" y="309"/>
                </a:lnTo>
                <a:lnTo>
                  <a:pt x="1676" y="344"/>
                </a:lnTo>
                <a:lnTo>
                  <a:pt x="1699" y="379"/>
                </a:lnTo>
                <a:lnTo>
                  <a:pt x="1720" y="415"/>
                </a:lnTo>
                <a:lnTo>
                  <a:pt x="1741" y="452"/>
                </a:lnTo>
                <a:lnTo>
                  <a:pt x="1761" y="489"/>
                </a:lnTo>
                <a:lnTo>
                  <a:pt x="1780" y="526"/>
                </a:lnTo>
                <a:lnTo>
                  <a:pt x="1798" y="563"/>
                </a:lnTo>
                <a:lnTo>
                  <a:pt x="1814" y="602"/>
                </a:lnTo>
                <a:lnTo>
                  <a:pt x="1830" y="641"/>
                </a:lnTo>
                <a:lnTo>
                  <a:pt x="1844" y="680"/>
                </a:lnTo>
                <a:lnTo>
                  <a:pt x="1856" y="719"/>
                </a:lnTo>
                <a:lnTo>
                  <a:pt x="1869" y="758"/>
                </a:lnTo>
                <a:lnTo>
                  <a:pt x="1879" y="797"/>
                </a:lnTo>
                <a:lnTo>
                  <a:pt x="1890" y="837"/>
                </a:lnTo>
                <a:lnTo>
                  <a:pt x="1897" y="878"/>
                </a:lnTo>
                <a:lnTo>
                  <a:pt x="1906" y="917"/>
                </a:lnTo>
                <a:lnTo>
                  <a:pt x="1911" y="957"/>
                </a:lnTo>
                <a:lnTo>
                  <a:pt x="1916" y="998"/>
                </a:lnTo>
                <a:lnTo>
                  <a:pt x="1922" y="1039"/>
                </a:lnTo>
                <a:lnTo>
                  <a:pt x="1925" y="1079"/>
                </a:lnTo>
                <a:lnTo>
                  <a:pt x="1927" y="1120"/>
                </a:lnTo>
                <a:lnTo>
                  <a:pt x="1927" y="1161"/>
                </a:lnTo>
                <a:lnTo>
                  <a:pt x="1927" y="1201"/>
                </a:lnTo>
                <a:lnTo>
                  <a:pt x="1925" y="1240"/>
                </a:lnTo>
                <a:lnTo>
                  <a:pt x="1923" y="1281"/>
                </a:lnTo>
                <a:lnTo>
                  <a:pt x="1920" y="1321"/>
                </a:lnTo>
                <a:lnTo>
                  <a:pt x="1915" y="1360"/>
                </a:lnTo>
                <a:lnTo>
                  <a:pt x="1909" y="1401"/>
                </a:lnTo>
                <a:lnTo>
                  <a:pt x="1902" y="1440"/>
                </a:lnTo>
                <a:lnTo>
                  <a:pt x="1895" y="1479"/>
                </a:lnTo>
                <a:lnTo>
                  <a:pt x="1885" y="1518"/>
                </a:lnTo>
                <a:lnTo>
                  <a:pt x="1876" y="1556"/>
                </a:lnTo>
                <a:lnTo>
                  <a:pt x="1863" y="1595"/>
                </a:lnTo>
                <a:lnTo>
                  <a:pt x="1851" y="1632"/>
                </a:lnTo>
                <a:lnTo>
                  <a:pt x="1837" y="1670"/>
                </a:lnTo>
                <a:lnTo>
                  <a:pt x="1823" y="1707"/>
                </a:lnTo>
                <a:lnTo>
                  <a:pt x="1807" y="1742"/>
                </a:lnTo>
                <a:lnTo>
                  <a:pt x="1791" y="1779"/>
                </a:lnTo>
                <a:lnTo>
                  <a:pt x="1771" y="1814"/>
                </a:lnTo>
                <a:lnTo>
                  <a:pt x="1752" y="1848"/>
                </a:lnTo>
                <a:lnTo>
                  <a:pt x="1733" y="1883"/>
                </a:lnTo>
                <a:lnTo>
                  <a:pt x="1711" y="1917"/>
                </a:lnTo>
                <a:lnTo>
                  <a:pt x="1688" y="1949"/>
                </a:lnTo>
                <a:lnTo>
                  <a:pt x="1664" y="1981"/>
                </a:lnTo>
                <a:lnTo>
                  <a:pt x="1639" y="2012"/>
                </a:lnTo>
                <a:lnTo>
                  <a:pt x="1614" y="2042"/>
                </a:lnTo>
                <a:lnTo>
                  <a:pt x="1586" y="2072"/>
                </a:lnTo>
                <a:lnTo>
                  <a:pt x="1558" y="2102"/>
                </a:lnTo>
                <a:lnTo>
                  <a:pt x="1530" y="2131"/>
                </a:lnTo>
                <a:lnTo>
                  <a:pt x="1498" y="2157"/>
                </a:lnTo>
                <a:lnTo>
                  <a:pt x="1466" y="2184"/>
                </a:lnTo>
                <a:lnTo>
                  <a:pt x="1434" y="2210"/>
                </a:lnTo>
                <a:lnTo>
                  <a:pt x="1399" y="2235"/>
                </a:lnTo>
                <a:lnTo>
                  <a:pt x="1365" y="2258"/>
                </a:lnTo>
                <a:lnTo>
                  <a:pt x="563"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6" name="Freeform 14"/>
          <p:cNvSpPr>
            <a:spLocks/>
          </p:cNvSpPr>
          <p:nvPr/>
        </p:nvSpPr>
        <p:spPr bwMode="auto">
          <a:xfrm>
            <a:off x="3743936" y="1743658"/>
            <a:ext cx="1460651" cy="3583783"/>
          </a:xfrm>
          <a:custGeom>
            <a:avLst/>
            <a:gdLst>
              <a:gd name="T0" fmla="*/ 2147483647 w 1035"/>
              <a:gd name="T1" fmla="*/ 2147483647 h 2258"/>
              <a:gd name="T2" fmla="*/ 2147483647 w 1035"/>
              <a:gd name="T3" fmla="*/ 2147483647 h 2258"/>
              <a:gd name="T4" fmla="*/ 2147483647 w 1035"/>
              <a:gd name="T5" fmla="*/ 2147483647 h 2258"/>
              <a:gd name="T6" fmla="*/ 2147483647 w 1035"/>
              <a:gd name="T7" fmla="*/ 2147483647 h 2258"/>
              <a:gd name="T8" fmla="*/ 2147483647 w 1035"/>
              <a:gd name="T9" fmla="*/ 2147483647 h 2258"/>
              <a:gd name="T10" fmla="*/ 2147483647 w 1035"/>
              <a:gd name="T11" fmla="*/ 2147483647 h 2258"/>
              <a:gd name="T12" fmla="*/ 2147483647 w 1035"/>
              <a:gd name="T13" fmla="*/ 2147483647 h 2258"/>
              <a:gd name="T14" fmla="*/ 2147483647 w 1035"/>
              <a:gd name="T15" fmla="*/ 2147483647 h 2258"/>
              <a:gd name="T16" fmla="*/ 2147483647 w 1035"/>
              <a:gd name="T17" fmla="*/ 2147483647 h 2258"/>
              <a:gd name="T18" fmla="*/ 0 w 1035"/>
              <a:gd name="T19" fmla="*/ 2147483647 h 2258"/>
              <a:gd name="T20" fmla="*/ 2147483647 w 1035"/>
              <a:gd name="T21" fmla="*/ 2147483647 h 2258"/>
              <a:gd name="T22" fmla="*/ 2147483647 w 1035"/>
              <a:gd name="T23" fmla="*/ 2147483647 h 2258"/>
              <a:gd name="T24" fmla="*/ 2147483647 w 1035"/>
              <a:gd name="T25" fmla="*/ 2147483647 h 2258"/>
              <a:gd name="T26" fmla="*/ 2147483647 w 1035"/>
              <a:gd name="T27" fmla="*/ 2147483647 h 2258"/>
              <a:gd name="T28" fmla="*/ 2147483647 w 1035"/>
              <a:gd name="T29" fmla="*/ 2147483647 h 2258"/>
              <a:gd name="T30" fmla="*/ 2147483647 w 1035"/>
              <a:gd name="T31" fmla="*/ 2147483647 h 2258"/>
              <a:gd name="T32" fmla="*/ 2147483647 w 1035"/>
              <a:gd name="T33" fmla="*/ 2147483647 h 2258"/>
              <a:gd name="T34" fmla="*/ 2147483647 w 1035"/>
              <a:gd name="T35" fmla="*/ 2147483647 h 2258"/>
              <a:gd name="T36" fmla="*/ 2147483647 w 1035"/>
              <a:gd name="T37" fmla="*/ 2147483647 h 2258"/>
              <a:gd name="T38" fmla="*/ 2147483647 w 1035"/>
              <a:gd name="T39" fmla="*/ 0 h 2258"/>
              <a:gd name="T40" fmla="*/ 2147483647 w 1035"/>
              <a:gd name="T41" fmla="*/ 2147483647 h 2258"/>
              <a:gd name="T42" fmla="*/ 2147483647 w 1035"/>
              <a:gd name="T43" fmla="*/ 2147483647 h 2258"/>
              <a:gd name="T44" fmla="*/ 2147483647 w 1035"/>
              <a:gd name="T45" fmla="*/ 2147483647 h 2258"/>
              <a:gd name="T46" fmla="*/ 2147483647 w 1035"/>
              <a:gd name="T47" fmla="*/ 2147483647 h 2258"/>
              <a:gd name="T48" fmla="*/ 2147483647 w 1035"/>
              <a:gd name="T49" fmla="*/ 2147483647 h 2258"/>
              <a:gd name="T50" fmla="*/ 2147483647 w 1035"/>
              <a:gd name="T51" fmla="*/ 2147483647 h 2258"/>
              <a:gd name="T52" fmla="*/ 2147483647 w 1035"/>
              <a:gd name="T53" fmla="*/ 2147483647 h 2258"/>
              <a:gd name="T54" fmla="*/ 2147483647 w 1035"/>
              <a:gd name="T55" fmla="*/ 2147483647 h 2258"/>
              <a:gd name="T56" fmla="*/ 2147483647 w 1035"/>
              <a:gd name="T57" fmla="*/ 2147483647 h 2258"/>
              <a:gd name="T58" fmla="*/ 2147483647 w 1035"/>
              <a:gd name="T59" fmla="*/ 2147483647 h 2258"/>
              <a:gd name="T60" fmla="*/ 2147483647 w 1035"/>
              <a:gd name="T61" fmla="*/ 2147483647 h 2258"/>
              <a:gd name="T62" fmla="*/ 2147483647 w 1035"/>
              <a:gd name="T63" fmla="*/ 2147483647 h 2258"/>
              <a:gd name="T64" fmla="*/ 2147483647 w 1035"/>
              <a:gd name="T65" fmla="*/ 2147483647 h 2258"/>
              <a:gd name="T66" fmla="*/ 2147483647 w 1035"/>
              <a:gd name="T67" fmla="*/ 2147483647 h 2258"/>
              <a:gd name="T68" fmla="*/ 2147483647 w 1035"/>
              <a:gd name="T69" fmla="*/ 2147483647 h 2258"/>
              <a:gd name="T70" fmla="*/ 2147483647 w 1035"/>
              <a:gd name="T71" fmla="*/ 2147483647 h 2258"/>
              <a:gd name="T72" fmla="*/ 2147483647 w 1035"/>
              <a:gd name="T73" fmla="*/ 2147483647 h 2258"/>
              <a:gd name="T74" fmla="*/ 2147483647 w 1035"/>
              <a:gd name="T75" fmla="*/ 2147483647 h 2258"/>
              <a:gd name="T76" fmla="*/ 2147483647 w 1035"/>
              <a:gd name="T77" fmla="*/ 2147483647 h 22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35"/>
              <a:gd name="T118" fmla="*/ 0 h 2258"/>
              <a:gd name="T119" fmla="*/ 1035 w 1035"/>
              <a:gd name="T120" fmla="*/ 2258 h 22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35" h="2258">
                <a:moveTo>
                  <a:pt x="302" y="2258"/>
                </a:moveTo>
                <a:lnTo>
                  <a:pt x="284" y="2235"/>
                </a:lnTo>
                <a:lnTo>
                  <a:pt x="265" y="2210"/>
                </a:lnTo>
                <a:lnTo>
                  <a:pt x="247" y="2184"/>
                </a:lnTo>
                <a:lnTo>
                  <a:pt x="231" y="2157"/>
                </a:lnTo>
                <a:lnTo>
                  <a:pt x="214" y="2131"/>
                </a:lnTo>
                <a:lnTo>
                  <a:pt x="198" y="2102"/>
                </a:lnTo>
                <a:lnTo>
                  <a:pt x="184" y="2072"/>
                </a:lnTo>
                <a:lnTo>
                  <a:pt x="168" y="2042"/>
                </a:lnTo>
                <a:lnTo>
                  <a:pt x="141" y="1981"/>
                </a:lnTo>
                <a:lnTo>
                  <a:pt x="116" y="1917"/>
                </a:lnTo>
                <a:lnTo>
                  <a:pt x="94" y="1848"/>
                </a:lnTo>
                <a:lnTo>
                  <a:pt x="74" y="1779"/>
                </a:lnTo>
                <a:lnTo>
                  <a:pt x="56" y="1707"/>
                </a:lnTo>
                <a:lnTo>
                  <a:pt x="41" y="1632"/>
                </a:lnTo>
                <a:lnTo>
                  <a:pt x="28" y="1556"/>
                </a:lnTo>
                <a:lnTo>
                  <a:pt x="18" y="1479"/>
                </a:lnTo>
                <a:lnTo>
                  <a:pt x="9" y="1401"/>
                </a:lnTo>
                <a:lnTo>
                  <a:pt x="3" y="1321"/>
                </a:lnTo>
                <a:lnTo>
                  <a:pt x="0" y="1240"/>
                </a:lnTo>
                <a:lnTo>
                  <a:pt x="0" y="1161"/>
                </a:lnTo>
                <a:lnTo>
                  <a:pt x="2" y="1079"/>
                </a:lnTo>
                <a:lnTo>
                  <a:pt x="5" y="998"/>
                </a:lnTo>
                <a:lnTo>
                  <a:pt x="12" y="917"/>
                </a:lnTo>
                <a:lnTo>
                  <a:pt x="21" y="837"/>
                </a:lnTo>
                <a:lnTo>
                  <a:pt x="32" y="758"/>
                </a:lnTo>
                <a:lnTo>
                  <a:pt x="44" y="680"/>
                </a:lnTo>
                <a:lnTo>
                  <a:pt x="60" y="602"/>
                </a:lnTo>
                <a:lnTo>
                  <a:pt x="79" y="526"/>
                </a:lnTo>
                <a:lnTo>
                  <a:pt x="99" y="452"/>
                </a:lnTo>
                <a:lnTo>
                  <a:pt x="122" y="379"/>
                </a:lnTo>
                <a:lnTo>
                  <a:pt x="148" y="309"/>
                </a:lnTo>
                <a:lnTo>
                  <a:pt x="175" y="242"/>
                </a:lnTo>
                <a:lnTo>
                  <a:pt x="205" y="176"/>
                </a:lnTo>
                <a:lnTo>
                  <a:pt x="238" y="114"/>
                </a:lnTo>
                <a:lnTo>
                  <a:pt x="254" y="84"/>
                </a:lnTo>
                <a:lnTo>
                  <a:pt x="272" y="54"/>
                </a:lnTo>
                <a:lnTo>
                  <a:pt x="291" y="26"/>
                </a:lnTo>
                <a:lnTo>
                  <a:pt x="309" y="0"/>
                </a:lnTo>
                <a:lnTo>
                  <a:pt x="726" y="0"/>
                </a:lnTo>
                <a:lnTo>
                  <a:pt x="745" y="26"/>
                </a:lnTo>
                <a:lnTo>
                  <a:pt x="763" y="54"/>
                </a:lnTo>
                <a:lnTo>
                  <a:pt x="781" y="84"/>
                </a:lnTo>
                <a:lnTo>
                  <a:pt x="796" y="114"/>
                </a:lnTo>
                <a:lnTo>
                  <a:pt x="830" y="176"/>
                </a:lnTo>
                <a:lnTo>
                  <a:pt x="860" y="242"/>
                </a:lnTo>
                <a:lnTo>
                  <a:pt x="886" y="309"/>
                </a:lnTo>
                <a:lnTo>
                  <a:pt x="913" y="379"/>
                </a:lnTo>
                <a:lnTo>
                  <a:pt x="936" y="452"/>
                </a:lnTo>
                <a:lnTo>
                  <a:pt x="955" y="526"/>
                </a:lnTo>
                <a:lnTo>
                  <a:pt x="975" y="602"/>
                </a:lnTo>
                <a:lnTo>
                  <a:pt x="991" y="680"/>
                </a:lnTo>
                <a:lnTo>
                  <a:pt x="1003" y="758"/>
                </a:lnTo>
                <a:lnTo>
                  <a:pt x="1014" y="837"/>
                </a:lnTo>
                <a:lnTo>
                  <a:pt x="1022" y="917"/>
                </a:lnTo>
                <a:lnTo>
                  <a:pt x="1030" y="998"/>
                </a:lnTo>
                <a:lnTo>
                  <a:pt x="1033" y="1079"/>
                </a:lnTo>
                <a:lnTo>
                  <a:pt x="1035" y="1161"/>
                </a:lnTo>
                <a:lnTo>
                  <a:pt x="1035" y="1240"/>
                </a:lnTo>
                <a:lnTo>
                  <a:pt x="1031" y="1321"/>
                </a:lnTo>
                <a:lnTo>
                  <a:pt x="1026" y="1401"/>
                </a:lnTo>
                <a:lnTo>
                  <a:pt x="1017" y="1479"/>
                </a:lnTo>
                <a:lnTo>
                  <a:pt x="1007" y="1556"/>
                </a:lnTo>
                <a:lnTo>
                  <a:pt x="994" y="1632"/>
                </a:lnTo>
                <a:lnTo>
                  <a:pt x="978" y="1707"/>
                </a:lnTo>
                <a:lnTo>
                  <a:pt x="961" y="1779"/>
                </a:lnTo>
                <a:lnTo>
                  <a:pt x="941" y="1848"/>
                </a:lnTo>
                <a:lnTo>
                  <a:pt x="918" y="1917"/>
                </a:lnTo>
                <a:lnTo>
                  <a:pt x="894" y="1981"/>
                </a:lnTo>
                <a:lnTo>
                  <a:pt x="865" y="2042"/>
                </a:lnTo>
                <a:lnTo>
                  <a:pt x="851" y="2072"/>
                </a:lnTo>
                <a:lnTo>
                  <a:pt x="837" y="2102"/>
                </a:lnTo>
                <a:lnTo>
                  <a:pt x="821" y="2131"/>
                </a:lnTo>
                <a:lnTo>
                  <a:pt x="803" y="2157"/>
                </a:lnTo>
                <a:lnTo>
                  <a:pt x="788" y="2184"/>
                </a:lnTo>
                <a:lnTo>
                  <a:pt x="770" y="2210"/>
                </a:lnTo>
                <a:lnTo>
                  <a:pt x="751" y="2235"/>
                </a:lnTo>
                <a:lnTo>
                  <a:pt x="733" y="2258"/>
                </a:lnTo>
                <a:lnTo>
                  <a:pt x="302" y="2258"/>
                </a:lnTo>
              </a:path>
            </a:pathLst>
          </a:custGeom>
          <a:noFill/>
          <a:ln w="0">
            <a:solidFill>
              <a:srgbClr val="999999"/>
            </a:solidFill>
            <a:round/>
            <a:headEnd/>
            <a:tailEnd/>
          </a:ln>
          <a:extLst>
            <a:ext uri="{909E8E84-426E-40DD-AFC4-6F175D3DCCD1}">
              <a14:hiddenFill xmlns:a14="http://schemas.microsoft.com/office/drawing/2010/main">
                <a:solidFill>
                  <a:srgbClr val="FFFFFF"/>
                </a:solidFill>
              </a14:hiddenFill>
            </a:ext>
          </a:extLst>
        </p:spPr>
        <p:txBody>
          <a:bodyPr lIns="85333" tIns="42666" rIns="85333" bIns="42666"/>
          <a:lstStyle/>
          <a:p>
            <a:endParaRPr lang="en-US">
              <a:solidFill>
                <a:schemeClr val="bg1"/>
              </a:solidFill>
            </a:endParaRPr>
          </a:p>
        </p:txBody>
      </p:sp>
      <p:sp>
        <p:nvSpPr>
          <p:cNvPr id="8207" name="Line 15"/>
          <p:cNvSpPr>
            <a:spLocks noChangeShapeType="1"/>
          </p:cNvSpPr>
          <p:nvPr/>
        </p:nvSpPr>
        <p:spPr bwMode="auto">
          <a:xfrm flipH="1" flipV="1">
            <a:off x="4468832" y="1743657"/>
            <a:ext cx="4073" cy="3580903"/>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08" name="Line 16"/>
          <p:cNvSpPr>
            <a:spLocks noChangeShapeType="1"/>
          </p:cNvSpPr>
          <p:nvPr/>
        </p:nvSpPr>
        <p:spPr bwMode="auto">
          <a:xfrm>
            <a:off x="2712249" y="1874683"/>
            <a:ext cx="3513164" cy="144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09" name="Line 17"/>
          <p:cNvSpPr>
            <a:spLocks noChangeShapeType="1"/>
          </p:cNvSpPr>
          <p:nvPr/>
        </p:nvSpPr>
        <p:spPr bwMode="auto">
          <a:xfrm>
            <a:off x="2234416" y="2090661"/>
            <a:ext cx="4476976" cy="144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0" name="Line 18"/>
          <p:cNvSpPr>
            <a:spLocks noChangeShapeType="1"/>
          </p:cNvSpPr>
          <p:nvPr/>
        </p:nvSpPr>
        <p:spPr bwMode="auto">
          <a:xfrm flipV="1">
            <a:off x="1733506" y="2401668"/>
            <a:ext cx="5474725" cy="288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1" name="Line 19"/>
          <p:cNvSpPr>
            <a:spLocks noChangeShapeType="1"/>
          </p:cNvSpPr>
          <p:nvPr/>
        </p:nvSpPr>
        <p:spPr bwMode="auto">
          <a:xfrm>
            <a:off x="1343908" y="2757311"/>
            <a:ext cx="6252563" cy="1439"/>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2" name="Line 20"/>
          <p:cNvSpPr>
            <a:spLocks noChangeShapeType="1"/>
          </p:cNvSpPr>
          <p:nvPr/>
        </p:nvSpPr>
        <p:spPr bwMode="auto">
          <a:xfrm>
            <a:off x="1084629" y="3156149"/>
            <a:ext cx="6773836" cy="144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3" name="Line 21"/>
          <p:cNvSpPr>
            <a:spLocks noChangeShapeType="1"/>
          </p:cNvSpPr>
          <p:nvPr/>
        </p:nvSpPr>
        <p:spPr bwMode="auto">
          <a:xfrm>
            <a:off x="988247" y="3598183"/>
            <a:ext cx="6967956" cy="288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4" name="Line 22"/>
          <p:cNvSpPr>
            <a:spLocks noChangeShapeType="1"/>
          </p:cNvSpPr>
          <p:nvPr/>
        </p:nvSpPr>
        <p:spPr bwMode="auto">
          <a:xfrm>
            <a:off x="1092774" y="4058935"/>
            <a:ext cx="6760261" cy="1439"/>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5" name="Line 23"/>
          <p:cNvSpPr>
            <a:spLocks noChangeShapeType="1"/>
          </p:cNvSpPr>
          <p:nvPr/>
        </p:nvSpPr>
        <p:spPr bwMode="auto">
          <a:xfrm>
            <a:off x="1365627" y="4454892"/>
            <a:ext cx="6207766" cy="144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6" name="Line 24"/>
          <p:cNvSpPr>
            <a:spLocks noChangeShapeType="1"/>
          </p:cNvSpPr>
          <p:nvPr/>
        </p:nvSpPr>
        <p:spPr bwMode="auto">
          <a:xfrm>
            <a:off x="1805451" y="4809095"/>
            <a:ext cx="5322688" cy="288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7" name="Line 25"/>
          <p:cNvSpPr>
            <a:spLocks noChangeShapeType="1"/>
          </p:cNvSpPr>
          <p:nvPr/>
        </p:nvSpPr>
        <p:spPr bwMode="auto">
          <a:xfrm>
            <a:off x="2417677" y="5117223"/>
            <a:ext cx="4096881" cy="1440"/>
          </a:xfrm>
          <a:prstGeom prst="line">
            <a:avLst/>
          </a:prstGeom>
          <a:noFill/>
          <a:ln w="0">
            <a:solidFill>
              <a:srgbClr val="999999"/>
            </a:solidFill>
            <a:round/>
            <a:headEnd/>
            <a:tailEnd/>
          </a:ln>
          <a:extLst>
            <a:ext uri="{909E8E84-426E-40DD-AFC4-6F175D3DCCD1}">
              <a14:hiddenFill xmlns:a14="http://schemas.microsoft.com/office/drawing/2010/main">
                <a:noFill/>
              </a14:hiddenFill>
            </a:ext>
          </a:extLst>
        </p:spPr>
        <p:txBody>
          <a:bodyPr lIns="85333" tIns="42666" rIns="85333" bIns="42666"/>
          <a:lstStyle/>
          <a:p>
            <a:endParaRPr lang="en-US">
              <a:solidFill>
                <a:schemeClr val="bg1"/>
              </a:solidFill>
            </a:endParaRPr>
          </a:p>
        </p:txBody>
      </p:sp>
      <p:sp>
        <p:nvSpPr>
          <p:cNvPr id="8218" name="Rectangle 26"/>
          <p:cNvSpPr>
            <a:spLocks noChangeArrowheads="1"/>
          </p:cNvSpPr>
          <p:nvPr/>
        </p:nvSpPr>
        <p:spPr bwMode="auto">
          <a:xfrm>
            <a:off x="3764299" y="1917878"/>
            <a:ext cx="1418568"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Western &amp; </a:t>
            </a:r>
          </a:p>
          <a:p>
            <a:pPr algn="ctr" defTabSz="872436" eaLnBrk="0" hangingPunct="0">
              <a:lnSpc>
                <a:spcPct val="75000"/>
              </a:lnSpc>
            </a:pPr>
            <a:r>
              <a:rPr lang="en-US" sz="1100">
                <a:solidFill>
                  <a:schemeClr val="bg1"/>
                </a:solidFill>
                <a:ea typeface="MS PGothic" pitchFamily="34" charset="-128"/>
              </a:rPr>
              <a:t>Central Europe</a:t>
            </a:r>
          </a:p>
          <a:p>
            <a:pPr algn="ctr" defTabSz="872436" eaLnBrk="0" hangingPunct="0">
              <a:lnSpc>
                <a:spcPct val="75000"/>
              </a:lnSpc>
            </a:pPr>
            <a:r>
              <a:rPr lang="en-US" sz="1300">
                <a:solidFill>
                  <a:schemeClr val="bg1"/>
                </a:solidFill>
                <a:ea typeface="MS PGothic" pitchFamily="34" charset="-128"/>
              </a:rPr>
              <a:t>900 000</a:t>
            </a:r>
          </a:p>
          <a:p>
            <a:pPr algn="ctr" defTabSz="872436" eaLnBrk="0" hangingPunct="0">
              <a:lnSpc>
                <a:spcPct val="75000"/>
              </a:lnSpc>
            </a:pPr>
            <a:r>
              <a:rPr lang="en-US" sz="1100">
                <a:solidFill>
                  <a:schemeClr val="bg1"/>
                </a:solidFill>
                <a:latin typeface="Arial Narrow" pitchFamily="34" charset="0"/>
                <a:ea typeface="MS PGothic" pitchFamily="34" charset="-128"/>
              </a:rPr>
              <a:t>[830 000 – 1.0 million]</a:t>
            </a:r>
          </a:p>
        </p:txBody>
      </p:sp>
      <p:sp>
        <p:nvSpPr>
          <p:cNvPr id="8219" name="Rectangle 27"/>
          <p:cNvSpPr>
            <a:spLocks noChangeArrowheads="1"/>
          </p:cNvSpPr>
          <p:nvPr/>
        </p:nvSpPr>
        <p:spPr bwMode="auto">
          <a:xfrm>
            <a:off x="3545744" y="2863860"/>
            <a:ext cx="2025363"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Middle East &amp; North Africa</a:t>
            </a:r>
          </a:p>
          <a:p>
            <a:pPr algn="ctr" defTabSz="872436" eaLnBrk="0" hangingPunct="0">
              <a:lnSpc>
                <a:spcPct val="75000"/>
              </a:lnSpc>
            </a:pPr>
            <a:r>
              <a:rPr lang="en-US" sz="1300">
                <a:solidFill>
                  <a:schemeClr val="bg1"/>
                </a:solidFill>
                <a:ea typeface="MS PGothic" pitchFamily="34" charset="-128"/>
              </a:rPr>
              <a:t>300 000</a:t>
            </a:r>
          </a:p>
          <a:p>
            <a:pPr algn="ctr" defTabSz="872436" eaLnBrk="0" hangingPunct="0">
              <a:lnSpc>
                <a:spcPct val="75000"/>
              </a:lnSpc>
            </a:pPr>
            <a:r>
              <a:rPr lang="en-US" sz="1100">
                <a:solidFill>
                  <a:schemeClr val="bg1"/>
                </a:solidFill>
                <a:latin typeface="Arial Narrow" pitchFamily="34" charset="0"/>
                <a:ea typeface="MS PGothic" pitchFamily="34" charset="-128"/>
              </a:rPr>
              <a:t>[250 000 – 360 000]</a:t>
            </a:r>
          </a:p>
        </p:txBody>
      </p:sp>
      <p:sp>
        <p:nvSpPr>
          <p:cNvPr id="8220" name="Rectangle 28"/>
          <p:cNvSpPr>
            <a:spLocks noChangeArrowheads="1"/>
          </p:cNvSpPr>
          <p:nvPr/>
        </p:nvSpPr>
        <p:spPr bwMode="auto">
          <a:xfrm>
            <a:off x="3970636" y="3602502"/>
            <a:ext cx="1732147"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Sub-Saharan Africa</a:t>
            </a:r>
          </a:p>
          <a:p>
            <a:pPr algn="ctr" defTabSz="872436" eaLnBrk="0" hangingPunct="0">
              <a:lnSpc>
                <a:spcPct val="75000"/>
              </a:lnSpc>
            </a:pPr>
            <a:r>
              <a:rPr lang="en-US" sz="1300">
                <a:solidFill>
                  <a:schemeClr val="bg1"/>
                </a:solidFill>
                <a:ea typeface="MS PGothic" pitchFamily="34" charset="-128"/>
              </a:rPr>
              <a:t>23.5 million</a:t>
            </a:r>
          </a:p>
          <a:p>
            <a:pPr algn="ctr" defTabSz="872436" eaLnBrk="0" hangingPunct="0">
              <a:lnSpc>
                <a:spcPct val="75000"/>
              </a:lnSpc>
            </a:pPr>
            <a:r>
              <a:rPr lang="en-US" sz="1100">
                <a:solidFill>
                  <a:schemeClr val="bg1"/>
                </a:solidFill>
                <a:latin typeface="Arial Narrow" pitchFamily="34" charset="0"/>
                <a:ea typeface="MS PGothic" pitchFamily="34" charset="-128"/>
              </a:rPr>
              <a:t>[22.1 million – 24.8 million]</a:t>
            </a:r>
          </a:p>
        </p:txBody>
      </p:sp>
      <p:sp>
        <p:nvSpPr>
          <p:cNvPr id="8221" name="Rectangle 29"/>
          <p:cNvSpPr>
            <a:spLocks noChangeArrowheads="1"/>
          </p:cNvSpPr>
          <p:nvPr/>
        </p:nvSpPr>
        <p:spPr bwMode="auto">
          <a:xfrm>
            <a:off x="5000964" y="1871803"/>
            <a:ext cx="1547530"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Eastern Europe </a:t>
            </a:r>
            <a:br>
              <a:rPr lang="en-US" sz="1100">
                <a:solidFill>
                  <a:schemeClr val="bg1"/>
                </a:solidFill>
                <a:ea typeface="MS PGothic" pitchFamily="34" charset="-128"/>
              </a:rPr>
            </a:br>
            <a:r>
              <a:rPr lang="en-US" sz="1100">
                <a:solidFill>
                  <a:schemeClr val="bg1"/>
                </a:solidFill>
                <a:ea typeface="MS PGothic" pitchFamily="34" charset="-128"/>
              </a:rPr>
              <a:t>&amp; Central Asia</a:t>
            </a:r>
          </a:p>
          <a:p>
            <a:pPr algn="ctr" defTabSz="872436" eaLnBrk="0" hangingPunct="0">
              <a:lnSpc>
                <a:spcPct val="75000"/>
              </a:lnSpc>
            </a:pPr>
            <a:r>
              <a:rPr lang="en-US" sz="1300">
                <a:solidFill>
                  <a:schemeClr val="bg1"/>
                </a:solidFill>
                <a:ea typeface="MS PGothic" pitchFamily="34" charset="-128"/>
              </a:rPr>
              <a:t>1.4 million </a:t>
            </a:r>
          </a:p>
          <a:p>
            <a:pPr algn="ctr" defTabSz="872436" eaLnBrk="0" hangingPunct="0">
              <a:lnSpc>
                <a:spcPct val="75000"/>
              </a:lnSpc>
            </a:pPr>
            <a:r>
              <a:rPr lang="en-US" sz="1100">
                <a:solidFill>
                  <a:schemeClr val="bg1"/>
                </a:solidFill>
                <a:latin typeface="Arial Narrow" pitchFamily="34" charset="0"/>
                <a:ea typeface="MS PGothic" pitchFamily="34" charset="-128"/>
              </a:rPr>
              <a:t>[1.1 million – 1.8 million]</a:t>
            </a:r>
          </a:p>
        </p:txBody>
      </p:sp>
      <p:sp>
        <p:nvSpPr>
          <p:cNvPr id="8222" name="Rectangle 30"/>
          <p:cNvSpPr>
            <a:spLocks noChangeArrowheads="1"/>
          </p:cNvSpPr>
          <p:nvPr/>
        </p:nvSpPr>
        <p:spPr bwMode="auto">
          <a:xfrm>
            <a:off x="5599615" y="3236780"/>
            <a:ext cx="1952059"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tabLst>
                <a:tab pos="265766" algn="l"/>
              </a:tabLst>
            </a:pPr>
            <a:r>
              <a:rPr lang="en-US" sz="1100">
                <a:solidFill>
                  <a:schemeClr val="bg1"/>
                </a:solidFill>
                <a:ea typeface="MS PGothic" pitchFamily="34" charset="-128"/>
              </a:rPr>
              <a:t>South &amp; South-East Asia</a:t>
            </a:r>
          </a:p>
          <a:p>
            <a:pPr algn="ctr" defTabSz="872436" eaLnBrk="0" hangingPunct="0">
              <a:lnSpc>
                <a:spcPct val="75000"/>
              </a:lnSpc>
              <a:tabLst>
                <a:tab pos="265766" algn="l"/>
              </a:tabLst>
            </a:pPr>
            <a:r>
              <a:rPr lang="en-US" sz="1300">
                <a:solidFill>
                  <a:schemeClr val="bg1"/>
                </a:solidFill>
                <a:ea typeface="MS PGothic" pitchFamily="34" charset="-128"/>
              </a:rPr>
              <a:t>	4.0 million</a:t>
            </a:r>
          </a:p>
          <a:p>
            <a:pPr algn="ctr" defTabSz="872436" eaLnBrk="0" hangingPunct="0">
              <a:lnSpc>
                <a:spcPct val="75000"/>
              </a:lnSpc>
              <a:tabLst>
                <a:tab pos="265766" algn="l"/>
              </a:tabLst>
            </a:pPr>
            <a:r>
              <a:rPr lang="en-US" sz="1100">
                <a:solidFill>
                  <a:schemeClr val="bg1"/>
                </a:solidFill>
                <a:latin typeface="Arial Narrow" pitchFamily="34" charset="0"/>
                <a:ea typeface="MS PGothic" pitchFamily="34" charset="-128"/>
              </a:rPr>
              <a:t>	[3.1 million – 5.2 million]</a:t>
            </a:r>
          </a:p>
        </p:txBody>
      </p:sp>
      <p:sp>
        <p:nvSpPr>
          <p:cNvPr id="8223" name="Rectangle 31"/>
          <p:cNvSpPr>
            <a:spLocks noChangeArrowheads="1"/>
          </p:cNvSpPr>
          <p:nvPr/>
        </p:nvSpPr>
        <p:spPr bwMode="auto">
          <a:xfrm>
            <a:off x="5951202" y="3887592"/>
            <a:ext cx="1565177"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Oceania</a:t>
            </a:r>
          </a:p>
          <a:p>
            <a:pPr algn="ctr" defTabSz="872436" eaLnBrk="0" hangingPunct="0">
              <a:lnSpc>
                <a:spcPct val="75000"/>
              </a:lnSpc>
            </a:pPr>
            <a:r>
              <a:rPr lang="en-US" sz="1300">
                <a:solidFill>
                  <a:schemeClr val="bg1"/>
                </a:solidFill>
                <a:ea typeface="MS PGothic" pitchFamily="34" charset="-128"/>
              </a:rPr>
              <a:t>53 000</a:t>
            </a:r>
          </a:p>
          <a:p>
            <a:pPr algn="ctr" defTabSz="872436" eaLnBrk="0" hangingPunct="0">
              <a:lnSpc>
                <a:spcPct val="75000"/>
              </a:lnSpc>
            </a:pPr>
            <a:r>
              <a:rPr lang="en-US" sz="1100">
                <a:solidFill>
                  <a:schemeClr val="bg1"/>
                </a:solidFill>
                <a:latin typeface="Arial Narrow" pitchFamily="34" charset="0"/>
                <a:ea typeface="MS PGothic" pitchFamily="34" charset="-128"/>
              </a:rPr>
              <a:t>[47 000 – 60 000]</a:t>
            </a:r>
          </a:p>
        </p:txBody>
      </p:sp>
      <p:sp>
        <p:nvSpPr>
          <p:cNvPr id="8224" name="Rectangle 32"/>
          <p:cNvSpPr>
            <a:spLocks noChangeArrowheads="1"/>
          </p:cNvSpPr>
          <p:nvPr/>
        </p:nvSpPr>
        <p:spPr bwMode="auto">
          <a:xfrm>
            <a:off x="1702283" y="2326796"/>
            <a:ext cx="1848891"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North America</a:t>
            </a:r>
          </a:p>
          <a:p>
            <a:pPr algn="ctr" defTabSz="872436">
              <a:lnSpc>
                <a:spcPct val="75000"/>
              </a:lnSpc>
            </a:pPr>
            <a:r>
              <a:rPr lang="en-US" sz="1300">
                <a:solidFill>
                  <a:schemeClr val="bg1"/>
                </a:solidFill>
                <a:ea typeface="MS PGothic" pitchFamily="34" charset="-128"/>
              </a:rPr>
              <a:t>1.4 million</a:t>
            </a:r>
          </a:p>
          <a:p>
            <a:pPr algn="ctr" defTabSz="872436">
              <a:lnSpc>
                <a:spcPct val="75000"/>
              </a:lnSpc>
            </a:pPr>
            <a:r>
              <a:rPr lang="en-US" sz="1100">
                <a:solidFill>
                  <a:schemeClr val="bg1"/>
                </a:solidFill>
                <a:latin typeface="Arial Narrow" pitchFamily="34" charset="0"/>
                <a:ea typeface="MS PGothic" pitchFamily="34" charset="-128"/>
              </a:rPr>
              <a:t>[1.1 million – 2.0 million]</a:t>
            </a:r>
          </a:p>
        </p:txBody>
      </p:sp>
      <p:sp>
        <p:nvSpPr>
          <p:cNvPr id="8225" name="Rectangle 33"/>
          <p:cNvSpPr>
            <a:spLocks noChangeArrowheads="1"/>
          </p:cNvSpPr>
          <p:nvPr/>
        </p:nvSpPr>
        <p:spPr bwMode="auto">
          <a:xfrm>
            <a:off x="2395957" y="3717689"/>
            <a:ext cx="1566534"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Latin America</a:t>
            </a:r>
          </a:p>
          <a:p>
            <a:pPr algn="ctr" defTabSz="872436" eaLnBrk="0" hangingPunct="0">
              <a:lnSpc>
                <a:spcPct val="75000"/>
              </a:lnSpc>
            </a:pPr>
            <a:r>
              <a:rPr lang="en-US" sz="1300">
                <a:solidFill>
                  <a:schemeClr val="bg1"/>
                </a:solidFill>
                <a:ea typeface="MS PGothic" pitchFamily="34" charset="-128"/>
              </a:rPr>
              <a:t>1.4 million</a:t>
            </a:r>
          </a:p>
          <a:p>
            <a:pPr algn="ctr" defTabSz="872436" eaLnBrk="0" hangingPunct="0">
              <a:lnSpc>
                <a:spcPct val="75000"/>
              </a:lnSpc>
            </a:pPr>
            <a:r>
              <a:rPr lang="en-US" sz="1100">
                <a:solidFill>
                  <a:schemeClr val="bg1"/>
                </a:solidFill>
                <a:latin typeface="Arial Narrow" pitchFamily="34" charset="0"/>
                <a:ea typeface="MS PGothic" pitchFamily="34" charset="-128"/>
              </a:rPr>
              <a:t>[1.1 million – 1.7 million]</a:t>
            </a:r>
          </a:p>
        </p:txBody>
      </p:sp>
      <p:sp>
        <p:nvSpPr>
          <p:cNvPr id="8226" name="Rectangle 34"/>
          <p:cNvSpPr>
            <a:spLocks noChangeArrowheads="1"/>
          </p:cNvSpPr>
          <p:nvPr/>
        </p:nvSpPr>
        <p:spPr bwMode="auto">
          <a:xfrm>
            <a:off x="5824957" y="2511096"/>
            <a:ext cx="1896402"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tabLst>
                <a:tab pos="475874" algn="l"/>
              </a:tabLst>
            </a:pPr>
            <a:r>
              <a:rPr lang="en-US" sz="1100">
                <a:solidFill>
                  <a:schemeClr val="bg1"/>
                </a:solidFill>
                <a:ea typeface="MS PGothic" pitchFamily="34" charset="-128"/>
              </a:rPr>
              <a:t>East Asia</a:t>
            </a:r>
          </a:p>
          <a:p>
            <a:pPr algn="ctr" defTabSz="872436" eaLnBrk="0" hangingPunct="0">
              <a:lnSpc>
                <a:spcPct val="75000"/>
              </a:lnSpc>
              <a:tabLst>
                <a:tab pos="475874" algn="l"/>
              </a:tabLst>
            </a:pPr>
            <a:r>
              <a:rPr lang="en-US" sz="1300">
                <a:solidFill>
                  <a:schemeClr val="bg1"/>
                </a:solidFill>
                <a:ea typeface="MS PGothic" pitchFamily="34" charset="-128"/>
              </a:rPr>
              <a:t>830 000</a:t>
            </a:r>
          </a:p>
          <a:p>
            <a:pPr algn="ctr" defTabSz="872436" eaLnBrk="0" hangingPunct="0">
              <a:lnSpc>
                <a:spcPct val="75000"/>
              </a:lnSpc>
              <a:tabLst>
                <a:tab pos="475874" algn="l"/>
              </a:tabLst>
            </a:pPr>
            <a:r>
              <a:rPr lang="en-US" sz="1100">
                <a:solidFill>
                  <a:schemeClr val="bg1"/>
                </a:solidFill>
                <a:latin typeface="Arial Narrow" pitchFamily="34" charset="0"/>
                <a:ea typeface="MS PGothic" pitchFamily="34" charset="-128"/>
              </a:rPr>
              <a:t>[590 000 – 1.2 million]</a:t>
            </a:r>
          </a:p>
        </p:txBody>
      </p:sp>
      <p:sp>
        <p:nvSpPr>
          <p:cNvPr id="8227" name="Rectangle 35"/>
          <p:cNvSpPr>
            <a:spLocks noChangeArrowheads="1"/>
          </p:cNvSpPr>
          <p:nvPr/>
        </p:nvSpPr>
        <p:spPr bwMode="auto">
          <a:xfrm>
            <a:off x="2136677" y="3022244"/>
            <a:ext cx="1850249"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872436" eaLnBrk="0" hangingPunct="0">
              <a:lnSpc>
                <a:spcPct val="75000"/>
              </a:lnSpc>
            </a:pPr>
            <a:r>
              <a:rPr lang="en-US" sz="1100">
                <a:solidFill>
                  <a:schemeClr val="bg1"/>
                </a:solidFill>
                <a:ea typeface="MS PGothic" pitchFamily="34" charset="-128"/>
              </a:rPr>
              <a:t>Caribbean</a:t>
            </a:r>
          </a:p>
          <a:p>
            <a:pPr algn="ctr" defTabSz="872436">
              <a:lnSpc>
                <a:spcPct val="75000"/>
              </a:lnSpc>
            </a:pPr>
            <a:r>
              <a:rPr lang="en-US" sz="1300">
                <a:solidFill>
                  <a:schemeClr val="bg1"/>
                </a:solidFill>
                <a:ea typeface="MS PGothic" pitchFamily="34" charset="-128"/>
              </a:rPr>
              <a:t>230 000</a:t>
            </a:r>
          </a:p>
          <a:p>
            <a:pPr algn="ctr" defTabSz="872436">
              <a:lnSpc>
                <a:spcPct val="75000"/>
              </a:lnSpc>
            </a:pPr>
            <a:r>
              <a:rPr lang="en-US" sz="1100">
                <a:solidFill>
                  <a:schemeClr val="bg1"/>
                </a:solidFill>
                <a:latin typeface="Arial Narrow" pitchFamily="34" charset="0"/>
                <a:ea typeface="MS PGothic" pitchFamily="34" charset="-128"/>
              </a:rPr>
              <a:t>[200 000 – 250 000]</a:t>
            </a:r>
          </a:p>
        </p:txBody>
      </p:sp>
      <p:sp>
        <p:nvSpPr>
          <p:cNvPr id="8228" name="Rectangle 36"/>
          <p:cNvSpPr>
            <a:spLocks noChangeArrowheads="1"/>
          </p:cNvSpPr>
          <p:nvPr/>
        </p:nvSpPr>
        <p:spPr bwMode="auto">
          <a:xfrm>
            <a:off x="324439" y="730004"/>
            <a:ext cx="8735397" cy="42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33" tIns="42666" rIns="85333" bIns="42666">
            <a:spAutoFit/>
          </a:bodyPr>
          <a:lstStyle/>
          <a:p>
            <a:pPr defTabSz="425782"/>
            <a:r>
              <a:rPr lang="en-US" sz="2100">
                <a:latin typeface="Arial Bold" pitchFamily="34" charset="0"/>
                <a:ea typeface="MS PGothic" pitchFamily="34" charset="-128"/>
                <a:cs typeface="Arial Bold" pitchFamily="34" charset="0"/>
              </a:rPr>
              <a:t>Adults and children estimated to be living with HIV </a:t>
            </a:r>
            <a:r>
              <a:rPr lang="en-US" sz="2100">
                <a:solidFill>
                  <a:srgbClr val="00B0F0"/>
                </a:solidFill>
                <a:latin typeface="Arial Bold" pitchFamily="34" charset="0"/>
                <a:ea typeface="MS PGothic" pitchFamily="34" charset="-128"/>
                <a:cs typeface="Arial Bold" pitchFamily="34" charset="0"/>
                <a:sym typeface="Webdings" pitchFamily="18" charset="2"/>
              </a:rPr>
              <a:t></a:t>
            </a:r>
            <a:r>
              <a:rPr lang="en-US" sz="2100">
                <a:latin typeface="Arial Bold" pitchFamily="34" charset="0"/>
                <a:ea typeface="MS PGothic" pitchFamily="34" charset="-128"/>
                <a:cs typeface="Arial Bold" pitchFamily="34" charset="0"/>
              </a:rPr>
              <a:t> 2011 </a:t>
            </a:r>
          </a:p>
        </p:txBody>
      </p:sp>
      <p:sp>
        <p:nvSpPr>
          <p:cNvPr id="37" name="TextBox 36"/>
          <p:cNvSpPr txBox="1"/>
          <p:nvPr/>
        </p:nvSpPr>
        <p:spPr>
          <a:xfrm>
            <a:off x="990600" y="6397823"/>
            <a:ext cx="5029200" cy="307777"/>
          </a:xfrm>
          <a:prstGeom prst="rect">
            <a:avLst/>
          </a:prstGeom>
          <a:noFill/>
        </p:spPr>
        <p:txBody>
          <a:bodyPr wrap="square" rtlCol="0">
            <a:spAutoFit/>
          </a:bodyPr>
          <a:lstStyle/>
          <a:p>
            <a:r>
              <a:rPr lang="en-US" sz="1400" dirty="0"/>
              <a:t>http://www.who.int/hiv/en/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54013" y="1219200"/>
            <a:ext cx="4141787" cy="5016726"/>
          </a:xfrm>
          <a:prstGeom prst="rect">
            <a:avLst/>
          </a:prstGeom>
          <a:noFill/>
          <a:ln>
            <a:noFill/>
          </a:ln>
        </p:spPr>
        <p:txBody>
          <a:bodyPr wrap="square" lIns="91408" tIns="45704" rIns="91408" bIns="45704">
            <a:spAutoFit/>
          </a:bodyPr>
          <a:lstStyle>
            <a:lvl1pPr defTabSz="517525" eaLnBrk="0" hangingPunct="0">
              <a:tabLst>
                <a:tab pos="231775" algn="l"/>
              </a:tabLst>
              <a:defRPr sz="3900" b="1">
                <a:solidFill>
                  <a:srgbClr val="000066"/>
                </a:solidFill>
                <a:latin typeface="Arial" charset="0"/>
                <a:cs typeface="Arial" charset="0"/>
              </a:defRPr>
            </a:lvl1pPr>
            <a:lvl2pPr marL="742950" indent="-285750" defTabSz="517525" eaLnBrk="0" hangingPunct="0">
              <a:tabLst>
                <a:tab pos="231775" algn="l"/>
              </a:tabLst>
              <a:defRPr sz="3900" b="1">
                <a:solidFill>
                  <a:srgbClr val="000066"/>
                </a:solidFill>
                <a:latin typeface="Arial" charset="0"/>
                <a:cs typeface="Arial" charset="0"/>
              </a:defRPr>
            </a:lvl2pPr>
            <a:lvl3pPr marL="1143000" indent="-228600" defTabSz="517525" eaLnBrk="0" hangingPunct="0">
              <a:tabLst>
                <a:tab pos="231775" algn="l"/>
              </a:tabLst>
              <a:defRPr sz="3900" b="1">
                <a:solidFill>
                  <a:srgbClr val="000066"/>
                </a:solidFill>
                <a:latin typeface="Arial" charset="0"/>
                <a:cs typeface="Arial" charset="0"/>
              </a:defRPr>
            </a:lvl3pPr>
            <a:lvl4pPr marL="1600200" indent="-228600" defTabSz="517525" eaLnBrk="0" hangingPunct="0">
              <a:tabLst>
                <a:tab pos="231775" algn="l"/>
              </a:tabLst>
              <a:defRPr sz="3900" b="1">
                <a:solidFill>
                  <a:srgbClr val="000066"/>
                </a:solidFill>
                <a:latin typeface="Arial" charset="0"/>
                <a:cs typeface="Arial" charset="0"/>
              </a:defRPr>
            </a:lvl4pPr>
            <a:lvl5pPr marL="2057400" indent="-228600" defTabSz="517525" eaLnBrk="0" hangingPunct="0">
              <a:tabLst>
                <a:tab pos="231775" algn="l"/>
              </a:tabLst>
              <a:defRPr sz="3900" b="1">
                <a:solidFill>
                  <a:srgbClr val="000066"/>
                </a:solidFill>
                <a:latin typeface="Arial" charset="0"/>
                <a:cs typeface="Arial" charset="0"/>
              </a:defRPr>
            </a:lvl5pPr>
            <a:lvl6pPr marL="25146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6pPr>
            <a:lvl7pPr marL="29718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7pPr>
            <a:lvl8pPr marL="34290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8pPr>
            <a:lvl9pPr marL="3886200" indent="-228600" defTabSz="517525" rtl="1" eaLnBrk="0" fontAlgn="base" hangingPunct="0">
              <a:spcBef>
                <a:spcPct val="0"/>
              </a:spcBef>
              <a:spcAft>
                <a:spcPct val="0"/>
              </a:spcAft>
              <a:tabLst>
                <a:tab pos="231775" algn="l"/>
              </a:tabLst>
              <a:defRPr sz="3900" b="1">
                <a:solidFill>
                  <a:srgbClr val="000066"/>
                </a:solidFill>
                <a:latin typeface="Arial" charset="0"/>
                <a:cs typeface="Arial" charset="0"/>
              </a:defRPr>
            </a:lvl9pPr>
          </a:lstStyle>
          <a:p>
            <a:pPr marL="342900" indent="-342900" eaLnBrk="1" fontAlgn="auto" hangingPunct="1">
              <a:spcBef>
                <a:spcPts val="0"/>
              </a:spcBef>
              <a:spcAft>
                <a:spcPct val="100000"/>
              </a:spcAft>
              <a:buClr>
                <a:schemeClr val="tx2"/>
              </a:buClr>
              <a:buSzPct val="130000"/>
              <a:buFont typeface="Arial" pitchFamily="34" charset="0"/>
              <a:buChar char="•"/>
              <a:defRPr/>
            </a:pPr>
            <a:r>
              <a:rPr lang="en-US" sz="2000" b="0" dirty="0" smtClean="0">
                <a:solidFill>
                  <a:schemeClr val="tx1"/>
                </a:solidFill>
                <a:ea typeface="MS PGothic" pitchFamily="34" charset="-128"/>
              </a:rPr>
              <a:t> Low prevalence in MN</a:t>
            </a:r>
            <a:endParaRPr lang="en-US" sz="2000" b="0" dirty="0">
              <a:solidFill>
                <a:schemeClr val="tx1"/>
              </a:solidFill>
              <a:ea typeface="MS PGothic" pitchFamily="34" charset="-128"/>
            </a:endParaRPr>
          </a:p>
          <a:p>
            <a:pPr marL="342900" indent="-342900" eaLnBrk="1" fontAlgn="auto" hangingPunct="1">
              <a:spcBef>
                <a:spcPts val="0"/>
              </a:spcBef>
              <a:spcAft>
                <a:spcPct val="100000"/>
              </a:spcAft>
              <a:buClr>
                <a:schemeClr val="tx2"/>
              </a:buClr>
              <a:buSzPct val="130000"/>
              <a:buFont typeface="Arial" pitchFamily="34" charset="0"/>
              <a:buChar char="•"/>
              <a:defRPr/>
            </a:pPr>
            <a:r>
              <a:rPr lang="en-US" sz="2000" dirty="0">
                <a:solidFill>
                  <a:schemeClr val="tx1"/>
                </a:solidFill>
                <a:ea typeface="MS PGothic" pitchFamily="34" charset="-128"/>
              </a:rPr>
              <a:t> </a:t>
            </a:r>
            <a:r>
              <a:rPr lang="en-US" sz="2000" dirty="0" smtClean="0">
                <a:solidFill>
                  <a:schemeClr val="tx1"/>
                </a:solidFill>
                <a:ea typeface="MS PGothic" pitchFamily="34" charset="-128"/>
              </a:rPr>
              <a:t>7.2 </a:t>
            </a:r>
            <a:r>
              <a:rPr lang="en-US" sz="2000" dirty="0">
                <a:solidFill>
                  <a:schemeClr val="tx1"/>
                </a:solidFill>
                <a:ea typeface="MS PGothic" pitchFamily="34" charset="-128"/>
              </a:rPr>
              <a:t>new infections</a:t>
            </a:r>
            <a:r>
              <a:rPr lang="en-US" sz="2000" b="0" dirty="0">
                <a:solidFill>
                  <a:schemeClr val="tx1"/>
                </a:solidFill>
                <a:ea typeface="MS PGothic" pitchFamily="34" charset="-128"/>
              </a:rPr>
              <a:t> </a:t>
            </a:r>
            <a:r>
              <a:rPr lang="en-US" sz="2000" b="0" dirty="0" smtClean="0">
                <a:solidFill>
                  <a:schemeClr val="tx1"/>
                </a:solidFill>
                <a:ea typeface="MS PGothic" pitchFamily="34" charset="-128"/>
              </a:rPr>
              <a:t>per 100000 persons in 2011 (highest among ND/SD/WI/IA)</a:t>
            </a:r>
            <a:endParaRPr lang="en-GB" sz="2000" b="0" dirty="0">
              <a:solidFill>
                <a:schemeClr val="tx1"/>
              </a:solidFill>
              <a:ea typeface="MS PGothic" pitchFamily="34" charset="-128"/>
            </a:endParaRPr>
          </a:p>
          <a:p>
            <a:pPr marL="342900" indent="-342900" eaLnBrk="1" fontAlgn="auto" hangingPunct="1">
              <a:spcBef>
                <a:spcPts val="0"/>
              </a:spcBef>
              <a:spcAft>
                <a:spcPct val="100000"/>
              </a:spcAft>
              <a:buClr>
                <a:schemeClr val="tx2"/>
              </a:buClr>
              <a:buSzPct val="130000"/>
              <a:buFont typeface="Arial" pitchFamily="34" charset="0"/>
              <a:buChar char="•"/>
              <a:defRPr/>
            </a:pPr>
            <a:r>
              <a:rPr lang="en-GB" sz="2000" b="0" dirty="0">
                <a:solidFill>
                  <a:schemeClr val="tx1"/>
                </a:solidFill>
                <a:ea typeface="MS PGothic" pitchFamily="34" charset="-128"/>
              </a:rPr>
              <a:t> </a:t>
            </a:r>
            <a:r>
              <a:rPr lang="en-GB" sz="2000" b="0" dirty="0" smtClean="0">
                <a:solidFill>
                  <a:schemeClr val="tx1"/>
                </a:solidFill>
                <a:ea typeface="MS PGothic" pitchFamily="34" charset="-128"/>
              </a:rPr>
              <a:t>Mayo HIV Clinic</a:t>
            </a:r>
          </a:p>
          <a:p>
            <a:pPr marL="1085850" lvl="1" indent="-342900" eaLnBrk="1" hangingPunct="1">
              <a:spcAft>
                <a:spcPct val="100000"/>
              </a:spcAft>
              <a:buClr>
                <a:schemeClr val="tx2"/>
              </a:buClr>
              <a:buSzPct val="130000"/>
              <a:buFont typeface="Arial" pitchFamily="34" charset="0"/>
              <a:buChar char="•"/>
              <a:defRPr/>
            </a:pPr>
            <a:r>
              <a:rPr lang="en-GB" sz="2000" b="0" dirty="0" smtClean="0">
                <a:solidFill>
                  <a:schemeClr val="tx1"/>
                </a:solidFill>
                <a:ea typeface="MS PGothic" pitchFamily="34" charset="-128"/>
              </a:rPr>
              <a:t>Established in 1996 </a:t>
            </a:r>
          </a:p>
          <a:p>
            <a:pPr marL="1085850" lvl="1" indent="-342900" eaLnBrk="1" hangingPunct="1">
              <a:spcAft>
                <a:spcPct val="100000"/>
              </a:spcAft>
              <a:buClr>
                <a:schemeClr val="tx2"/>
              </a:buClr>
              <a:buSzPct val="130000"/>
              <a:buFont typeface="Arial" pitchFamily="34" charset="0"/>
              <a:buChar char="•"/>
              <a:defRPr/>
            </a:pPr>
            <a:r>
              <a:rPr lang="en-GB" sz="2000" b="0" dirty="0" smtClean="0">
                <a:solidFill>
                  <a:schemeClr val="tx1"/>
                </a:solidFill>
                <a:ea typeface="MS PGothic" pitchFamily="34" charset="-128"/>
              </a:rPr>
              <a:t>Has cared for &gt;1400 patients, including &gt;500 current continuity patients</a:t>
            </a:r>
            <a:endParaRPr lang="en-GB" sz="2000" b="0" dirty="0">
              <a:solidFill>
                <a:schemeClr val="tx1"/>
              </a:solidFill>
              <a:ea typeface="MS PGothic" pitchFamily="34" charset="-128"/>
            </a:endParaRPr>
          </a:p>
          <a:p>
            <a:pPr marL="457200" indent="-457200" eaLnBrk="1" fontAlgn="auto" hangingPunct="1">
              <a:spcBef>
                <a:spcPts val="0"/>
              </a:spcBef>
              <a:spcAft>
                <a:spcPts val="0"/>
              </a:spcAft>
              <a:buClr>
                <a:schemeClr val="tx2"/>
              </a:buClr>
              <a:buSzPct val="130000"/>
              <a:buFont typeface="Arial" pitchFamily="34" charset="0"/>
              <a:buChar char="•"/>
              <a:defRPr/>
            </a:pPr>
            <a:endParaRPr lang="en-GB" sz="2000" b="0" dirty="0">
              <a:solidFill>
                <a:schemeClr val="tx1"/>
              </a:solidFill>
              <a:ea typeface="MS PGothic" pitchFamily="34" charset="-128"/>
            </a:endParaRPr>
          </a:p>
        </p:txBody>
      </p:sp>
      <p:sp>
        <p:nvSpPr>
          <p:cNvPr id="18435" name="Rectangle 2"/>
          <p:cNvSpPr txBox="1">
            <a:spLocks noChangeArrowheads="1"/>
          </p:cNvSpPr>
          <p:nvPr/>
        </p:nvSpPr>
        <p:spPr bwMode="auto">
          <a:xfrm>
            <a:off x="33338" y="161925"/>
            <a:ext cx="9144000" cy="984250"/>
          </a:xfrm>
          <a:prstGeom prst="rect">
            <a:avLst/>
          </a:prstGeom>
          <a:noFill/>
          <a:ln>
            <a:noFill/>
          </a:ln>
          <a:extLst/>
        </p:spPr>
        <p:txBody>
          <a:bodyPr lIns="80147" tIns="40074" rIns="80147" bIns="40074"/>
          <a:lstStyle>
            <a:lvl1pPr defTabSz="517525" eaLnBrk="0" hangingPunct="0">
              <a:defRPr sz="3900" b="1">
                <a:solidFill>
                  <a:srgbClr val="000066"/>
                </a:solidFill>
                <a:latin typeface="Arial" pitchFamily="34" charset="0"/>
                <a:cs typeface="Arial" pitchFamily="34" charset="0"/>
              </a:defRPr>
            </a:lvl1pPr>
            <a:lvl2pPr marL="742950" indent="-285750" defTabSz="517525" eaLnBrk="0" hangingPunct="0">
              <a:defRPr sz="3900" b="1">
                <a:solidFill>
                  <a:srgbClr val="000066"/>
                </a:solidFill>
                <a:latin typeface="Arial" pitchFamily="34" charset="0"/>
                <a:cs typeface="Arial" pitchFamily="34" charset="0"/>
              </a:defRPr>
            </a:lvl2pPr>
            <a:lvl3pPr marL="1143000" indent="-228600" defTabSz="517525" eaLnBrk="0" hangingPunct="0">
              <a:defRPr sz="3900" b="1">
                <a:solidFill>
                  <a:srgbClr val="000066"/>
                </a:solidFill>
                <a:latin typeface="Arial" pitchFamily="34" charset="0"/>
                <a:cs typeface="Arial" pitchFamily="34" charset="0"/>
              </a:defRPr>
            </a:lvl3pPr>
            <a:lvl4pPr marL="1600200" indent="-228600" defTabSz="517525" eaLnBrk="0" hangingPunct="0">
              <a:defRPr sz="3900" b="1">
                <a:solidFill>
                  <a:srgbClr val="000066"/>
                </a:solidFill>
                <a:latin typeface="Arial" pitchFamily="34" charset="0"/>
                <a:cs typeface="Arial" pitchFamily="34" charset="0"/>
              </a:defRPr>
            </a:lvl4pPr>
            <a:lvl5pPr marL="2057400" indent="-228600" defTabSz="517525" eaLnBrk="0" hangingPunct="0">
              <a:defRPr sz="3900" b="1">
                <a:solidFill>
                  <a:srgbClr val="000066"/>
                </a:solidFill>
                <a:latin typeface="Arial" pitchFamily="34" charset="0"/>
                <a:cs typeface="Arial" pitchFamily="34" charset="0"/>
              </a:defRPr>
            </a:lvl5pPr>
            <a:lvl6pPr marL="25146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6pPr>
            <a:lvl7pPr marL="29718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7pPr>
            <a:lvl8pPr marL="34290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8pPr>
            <a:lvl9pPr marL="3886200" indent="-228600" defTabSz="517525" rtl="1" eaLnBrk="0" fontAlgn="base" hangingPunct="0">
              <a:spcBef>
                <a:spcPct val="0"/>
              </a:spcBef>
              <a:spcAft>
                <a:spcPct val="0"/>
              </a:spcAft>
              <a:defRPr sz="3900" b="1">
                <a:solidFill>
                  <a:srgbClr val="000066"/>
                </a:solidFill>
                <a:latin typeface="Arial" pitchFamily="34" charset="0"/>
                <a:cs typeface="Arial" pitchFamily="34" charset="0"/>
              </a:defRPr>
            </a:lvl9pPr>
          </a:lstStyle>
          <a:p>
            <a:pPr algn="ctr" fontAlgn="auto">
              <a:spcBef>
                <a:spcPts val="0"/>
              </a:spcBef>
              <a:spcAft>
                <a:spcPts val="0"/>
              </a:spcAft>
              <a:defRPr/>
            </a:pPr>
            <a:r>
              <a:rPr lang="en-US" sz="2800" dirty="0" smtClean="0">
                <a:solidFill>
                  <a:schemeClr val="tx2"/>
                </a:solidFill>
                <a:latin typeface="+mj-lt"/>
                <a:ea typeface="ＭＳ Ｐゴシック" pitchFamily="34" charset="-128"/>
              </a:rPr>
              <a:t>HIV in Minnesota, USA </a:t>
            </a:r>
            <a:endParaRPr lang="en-US" sz="2800" dirty="0">
              <a:solidFill>
                <a:schemeClr val="tx2"/>
              </a:solidFill>
              <a:latin typeface="+mj-lt"/>
              <a:ea typeface="ＭＳ Ｐゴシック" pitchFamily="34" charset="-128"/>
            </a:endParaRPr>
          </a:p>
        </p:txBody>
      </p:sp>
      <p:cxnSp>
        <p:nvCxnSpPr>
          <p:cNvPr id="4" name="Straight Connector 3"/>
          <p:cNvCxnSpPr/>
          <p:nvPr/>
        </p:nvCxnSpPr>
        <p:spPr>
          <a:xfrm>
            <a:off x="354013" y="908050"/>
            <a:ext cx="8499475" cy="1588"/>
          </a:xfrm>
          <a:prstGeom prst="line">
            <a:avLst/>
          </a:prstGeom>
          <a:ln w="12700">
            <a:solidFill>
              <a:schemeClr val="tx1">
                <a:lumMod val="50000"/>
                <a:lumOff val="5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20484" name="TextBox 4"/>
          <p:cNvSpPr txBox="1">
            <a:spLocks noChangeArrowheads="1"/>
          </p:cNvSpPr>
          <p:nvPr/>
        </p:nvSpPr>
        <p:spPr bwMode="auto">
          <a:xfrm>
            <a:off x="990600" y="6397625"/>
            <a:ext cx="7467600" cy="307777"/>
          </a:xfrm>
          <a:prstGeom prst="rect">
            <a:avLst/>
          </a:prstGeom>
          <a:noFill/>
          <a:ln w="9525">
            <a:noFill/>
            <a:miter lim="800000"/>
            <a:headEnd/>
            <a:tailEnd/>
          </a:ln>
        </p:spPr>
        <p:txBody>
          <a:bodyPr wrap="square">
            <a:spAutoFit/>
          </a:bodyPr>
          <a:lstStyle/>
          <a:p>
            <a:r>
              <a:rPr lang="en-US" sz="1400" dirty="0"/>
              <a:t>Cummins NW et al . World J </a:t>
            </a:r>
            <a:r>
              <a:rPr lang="en-US" sz="1400" dirty="0" err="1"/>
              <a:t>Virol</a:t>
            </a:r>
            <a:r>
              <a:rPr lang="en-US" sz="1400" dirty="0"/>
              <a:t> 2016 May 12; 5(2): </a:t>
            </a:r>
            <a:r>
              <a:rPr lang="en-US" sz="1400" dirty="0" smtClean="0"/>
              <a:t>63-67 ISSN </a:t>
            </a:r>
            <a:r>
              <a:rPr lang="en-US" sz="1400" dirty="0"/>
              <a:t>2220-3249 (online) </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953000" y="1974963"/>
            <a:ext cx="3619500" cy="35052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6113" y="338138"/>
            <a:ext cx="18288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674417"/>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Date Placeholder 3"/>
          <p:cNvSpPr txBox="1">
            <a:spLocks noGrp="1"/>
          </p:cNvSpPr>
          <p:nvPr/>
        </p:nvSpPr>
        <p:spPr bwMode="auto">
          <a:xfrm>
            <a:off x="457200" y="6356350"/>
            <a:ext cx="2133600" cy="365125"/>
          </a:xfrm>
          <a:prstGeom prst="rect">
            <a:avLst/>
          </a:prstGeom>
          <a:noFill/>
          <a:ln w="9525">
            <a:noFill/>
            <a:miter lim="800000"/>
            <a:headEnd/>
            <a:tailEnd/>
          </a:ln>
        </p:spPr>
        <p:txBody>
          <a:bodyPr anchor="ctr"/>
          <a:lstStyle/>
          <a:p>
            <a:r>
              <a:rPr lang="en-US" sz="1100">
                <a:solidFill>
                  <a:srgbClr val="898989"/>
                </a:solidFill>
                <a:ea typeface="MS PGothic" pitchFamily="34" charset="-128"/>
              </a:rPr>
              <a:t>Date of download: </a:t>
            </a:r>
          </a:p>
          <a:p>
            <a:r>
              <a:rPr lang="en-US" sz="1100">
                <a:solidFill>
                  <a:srgbClr val="898989"/>
                </a:solidFill>
                <a:ea typeface="MS PGothic" pitchFamily="34" charset="-128"/>
              </a:rPr>
              <a:t>7/2/2013</a:t>
            </a:r>
          </a:p>
        </p:txBody>
      </p:sp>
      <p:sp>
        <p:nvSpPr>
          <p:cNvPr id="23554" name="Footer Placeholder 4"/>
          <p:cNvSpPr txBox="1">
            <a:spLocks noGrp="1"/>
          </p:cNvSpPr>
          <p:nvPr/>
        </p:nvSpPr>
        <p:spPr bwMode="auto">
          <a:xfrm>
            <a:off x="3124200" y="6356350"/>
            <a:ext cx="3352800" cy="365125"/>
          </a:xfrm>
          <a:prstGeom prst="rect">
            <a:avLst/>
          </a:prstGeom>
          <a:noFill/>
          <a:ln w="9525">
            <a:noFill/>
            <a:miter lim="800000"/>
            <a:headEnd/>
            <a:tailEnd/>
          </a:ln>
        </p:spPr>
        <p:txBody>
          <a:bodyPr anchor="ctr"/>
          <a:lstStyle/>
          <a:p>
            <a:pPr algn="ctr"/>
            <a:r>
              <a:rPr lang="en-US" sz="1100">
                <a:solidFill>
                  <a:srgbClr val="898989"/>
                </a:solidFill>
                <a:ea typeface="MS PGothic" pitchFamily="34" charset="-128"/>
              </a:rPr>
              <a:t>Copyright © The American College of Physicians. </a:t>
            </a:r>
          </a:p>
          <a:p>
            <a:pPr algn="ctr"/>
            <a:r>
              <a:rPr lang="en-US" sz="1100">
                <a:solidFill>
                  <a:srgbClr val="898989"/>
                </a:solidFill>
                <a:ea typeface="MS PGothic" pitchFamily="34" charset="-128"/>
              </a:rPr>
              <a:t>All rights reserved.</a:t>
            </a:r>
          </a:p>
        </p:txBody>
      </p:sp>
      <p:sp>
        <p:nvSpPr>
          <p:cNvPr id="23555" name="Text Placeholder 2"/>
          <p:cNvSpPr txBox="1">
            <a:spLocks/>
          </p:cNvSpPr>
          <p:nvPr/>
        </p:nvSpPr>
        <p:spPr bwMode="auto">
          <a:xfrm>
            <a:off x="304800" y="735013"/>
            <a:ext cx="8229600" cy="381000"/>
          </a:xfrm>
          <a:prstGeom prst="rect">
            <a:avLst/>
          </a:prstGeom>
          <a:noFill/>
          <a:ln w="9525">
            <a:noFill/>
            <a:miter lim="800000"/>
            <a:headEnd/>
            <a:tailEnd/>
          </a:ln>
        </p:spPr>
        <p:txBody>
          <a:bodyPr/>
          <a:lstStyle/>
          <a:p>
            <a:pPr marL="342900" indent="-342900">
              <a:spcBef>
                <a:spcPct val="20000"/>
              </a:spcBef>
            </a:pPr>
            <a:r>
              <a:rPr lang="en-US" sz="1200" b="1">
                <a:ea typeface="MS PGothic" pitchFamily="34" charset="-128"/>
              </a:rPr>
              <a:t>From: Immunopathogenic Mechanisms of HIV Infection</a:t>
            </a:r>
          </a:p>
        </p:txBody>
      </p:sp>
      <p:sp>
        <p:nvSpPr>
          <p:cNvPr id="23556" name="Text Placeholder 2"/>
          <p:cNvSpPr txBox="1">
            <a:spLocks/>
          </p:cNvSpPr>
          <p:nvPr/>
        </p:nvSpPr>
        <p:spPr bwMode="auto">
          <a:xfrm>
            <a:off x="304800" y="914400"/>
            <a:ext cx="8382000" cy="228600"/>
          </a:xfrm>
          <a:prstGeom prst="rect">
            <a:avLst/>
          </a:prstGeom>
          <a:noFill/>
          <a:ln w="9525">
            <a:noFill/>
            <a:miter lim="800000"/>
            <a:headEnd/>
            <a:tailEnd/>
          </a:ln>
        </p:spPr>
        <p:txBody>
          <a:bodyPr/>
          <a:lstStyle/>
          <a:p>
            <a:pPr marL="342900" indent="-342900">
              <a:spcBef>
                <a:spcPct val="20000"/>
              </a:spcBef>
            </a:pPr>
            <a:r>
              <a:rPr lang="en-US" sz="800" b="1">
                <a:ea typeface="MS PGothic" pitchFamily="34" charset="-128"/>
              </a:rPr>
              <a:t>Ann Intern Med. 1996;124(7):654-663. doi:10.7326/0003-4819-124-7-199604010-00006</a:t>
            </a:r>
          </a:p>
        </p:txBody>
      </p:sp>
      <p:sp>
        <p:nvSpPr>
          <p:cNvPr id="23557" name="Text Placeholder 2"/>
          <p:cNvSpPr txBox="1">
            <a:spLocks/>
          </p:cNvSpPr>
          <p:nvPr/>
        </p:nvSpPr>
        <p:spPr bwMode="auto">
          <a:xfrm>
            <a:off x="1828800" y="1420813"/>
            <a:ext cx="7086600" cy="228600"/>
          </a:xfrm>
          <a:prstGeom prst="rect">
            <a:avLst/>
          </a:prstGeom>
          <a:noFill/>
          <a:ln w="9525">
            <a:noFill/>
            <a:miter lim="800000"/>
            <a:headEnd/>
            <a:tailEnd/>
          </a:ln>
        </p:spPr>
        <p:txBody>
          <a:bodyPr/>
          <a:lstStyle/>
          <a:p>
            <a:pPr marL="342900" indent="-342900">
              <a:spcBef>
                <a:spcPct val="20000"/>
              </a:spcBef>
            </a:pPr>
            <a:endParaRPr lang="en-US" sz="1200" b="1">
              <a:ea typeface="MS PGothic" pitchFamily="34" charset="-128"/>
            </a:endParaRPr>
          </a:p>
        </p:txBody>
      </p:sp>
      <p:sp>
        <p:nvSpPr>
          <p:cNvPr id="23558" name="Text Placeholder 2"/>
          <p:cNvSpPr txBox="1">
            <a:spLocks/>
          </p:cNvSpPr>
          <p:nvPr/>
        </p:nvSpPr>
        <p:spPr bwMode="auto">
          <a:xfrm>
            <a:off x="609600" y="5562600"/>
            <a:ext cx="8153400" cy="381000"/>
          </a:xfrm>
          <a:prstGeom prst="rect">
            <a:avLst/>
          </a:prstGeom>
          <a:noFill/>
          <a:ln w="9525">
            <a:noFill/>
            <a:miter lim="800000"/>
            <a:headEnd/>
            <a:tailEnd/>
          </a:ln>
        </p:spPr>
        <p:txBody>
          <a:bodyPr/>
          <a:lstStyle/>
          <a:p>
            <a:pPr>
              <a:spcBef>
                <a:spcPct val="20000"/>
              </a:spcBef>
            </a:pPr>
            <a:r>
              <a:rPr lang="en-US" sz="1000" b="1">
                <a:ea typeface="MS PGothic" pitchFamily="34" charset="-128"/>
              </a:rPr>
              <a:t>Typical course of human immunodeficiency virus (HIV) infection.The New England Journal of MedicineThe complex, multifactorial, multiphasic, and overlapping factors of the immunopathogenic mechanisms of HIV disease are shown. Throughout the course of HIV infection, virus replicates and immunodeficiency progresses steadily, despite the absence of observed disease during the so-called clinical latency period. Immune activation and cytokine secretion vary among HIV-infected persons, sometimes increasing dramatically as disease progresses. Immune activation and cytokine secretion play a major role in pathogenesis. Adapted from reference 2 by permission of . Pantaleo et al. 1993; 328:327-35.
</a:t>
            </a:r>
          </a:p>
        </p:txBody>
      </p:sp>
      <p:pic>
        <p:nvPicPr>
          <p:cNvPr id="23559"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0400"/>
          </a:xfrm>
          <a:prstGeom prst="rect">
            <a:avLst/>
          </a:prstGeom>
          <a:noFill/>
          <a:ln w="9525">
            <a:noFill/>
            <a:miter lim="800000"/>
            <a:headEnd/>
            <a:tailEnd/>
          </a:ln>
        </p:spPr>
      </p:pic>
      <p:sp>
        <p:nvSpPr>
          <p:cNvPr id="23560" name="TextBox 11"/>
          <p:cNvSpPr txBox="1">
            <a:spLocks noChangeArrowheads="1"/>
          </p:cNvSpPr>
          <p:nvPr/>
        </p:nvSpPr>
        <p:spPr bwMode="auto">
          <a:xfrm>
            <a:off x="609600" y="5286375"/>
            <a:ext cx="1828800" cy="274638"/>
          </a:xfrm>
          <a:prstGeom prst="rect">
            <a:avLst/>
          </a:prstGeom>
          <a:noFill/>
          <a:ln w="9525">
            <a:noFill/>
            <a:miter lim="800000"/>
            <a:headEnd/>
            <a:tailEnd/>
          </a:ln>
        </p:spPr>
        <p:txBody>
          <a:bodyPr>
            <a:spAutoFit/>
          </a:bodyPr>
          <a:lstStyle/>
          <a:p>
            <a:r>
              <a:rPr lang="en-US" sz="1200" b="1">
                <a:ea typeface="MS PGothic" pitchFamily="34" charset="-128"/>
              </a:rPr>
              <a:t>Figure Legend:</a:t>
            </a:r>
          </a:p>
        </p:txBody>
      </p:sp>
      <p:cxnSp>
        <p:nvCxnSpPr>
          <p:cNvPr id="23561" name="Straight Connector 14"/>
          <p:cNvCxnSpPr>
            <a:cxnSpLocks noChangeShapeType="1"/>
          </p:cNvCxnSpPr>
          <p:nvPr/>
        </p:nvCxnSpPr>
        <p:spPr bwMode="auto">
          <a:xfrm>
            <a:off x="381000" y="1143000"/>
            <a:ext cx="8382000" cy="0"/>
          </a:xfrm>
          <a:prstGeom prst="line">
            <a:avLst/>
          </a:prstGeom>
          <a:noFill/>
          <a:ln w="9525" algn="ctr">
            <a:solidFill>
              <a:srgbClr val="BFBFBF"/>
            </a:solidFill>
            <a:round/>
            <a:headEnd/>
            <a:tailEnd/>
          </a:ln>
        </p:spPr>
      </p:cxnSp>
      <p:pic>
        <p:nvPicPr>
          <p:cNvPr id="23562" name="Picture 13" descr="Cove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524000" y="1490663"/>
            <a:ext cx="6324600" cy="3616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8115300" cy="5734050"/>
          </a:xfrm>
          <a:prstGeom prst="rect">
            <a:avLst/>
          </a:prstGeom>
          <a:noFill/>
          <a:ln w="9525">
            <a:noFill/>
            <a:miter lim="800000"/>
            <a:headEnd/>
            <a:tailEnd/>
          </a:ln>
        </p:spPr>
      </p:pic>
      <p:sp>
        <p:nvSpPr>
          <p:cNvPr id="2" name="TextBox 1"/>
          <p:cNvSpPr txBox="1"/>
          <p:nvPr/>
        </p:nvSpPr>
        <p:spPr>
          <a:xfrm>
            <a:off x="2133600" y="533400"/>
            <a:ext cx="2457450" cy="738188"/>
          </a:xfrm>
          <a:prstGeom prst="rect">
            <a:avLst/>
          </a:prstGeom>
          <a:noFill/>
        </p:spPr>
        <p:txBody>
          <a:bodyPr>
            <a:spAutoFit/>
          </a:bodyPr>
          <a:lstStyle/>
          <a:p>
            <a:pPr fontAlgn="auto">
              <a:spcBef>
                <a:spcPts val="0"/>
              </a:spcBef>
              <a:spcAft>
                <a:spcPts val="0"/>
              </a:spcAft>
              <a:defRPr/>
            </a:pPr>
            <a:r>
              <a:rPr lang="en-US" sz="1400" dirty="0">
                <a:solidFill>
                  <a:schemeClr val="bg2"/>
                </a:solidFill>
                <a:latin typeface="+mn-lt"/>
                <a:cs typeface="+mn-cs"/>
              </a:rPr>
              <a:t>Entry Inhibitors</a:t>
            </a:r>
          </a:p>
          <a:p>
            <a:pPr marL="285750" indent="-285750" fontAlgn="auto">
              <a:spcBef>
                <a:spcPts val="0"/>
              </a:spcBef>
              <a:spcAft>
                <a:spcPts val="0"/>
              </a:spcAft>
              <a:buFont typeface="Arial" pitchFamily="34" charset="0"/>
              <a:buChar char="•"/>
              <a:defRPr/>
            </a:pPr>
            <a:r>
              <a:rPr lang="en-US" sz="1400" dirty="0" err="1">
                <a:solidFill>
                  <a:schemeClr val="bg2"/>
                </a:solidFill>
                <a:latin typeface="+mn-lt"/>
                <a:cs typeface="+mn-cs"/>
              </a:rPr>
              <a:t>Maraviroc</a:t>
            </a:r>
            <a:endParaRPr lang="en-US" sz="1400" dirty="0">
              <a:solidFill>
                <a:schemeClr val="bg2"/>
              </a:solidFill>
              <a:latin typeface="+mn-lt"/>
              <a:cs typeface="+mn-cs"/>
            </a:endParaRPr>
          </a:p>
          <a:p>
            <a:pPr marL="285750" indent="-285750" fontAlgn="auto">
              <a:spcBef>
                <a:spcPts val="0"/>
              </a:spcBef>
              <a:spcAft>
                <a:spcPts val="0"/>
              </a:spcAft>
              <a:buFont typeface="Arial" pitchFamily="34" charset="0"/>
              <a:buChar char="•"/>
              <a:defRPr/>
            </a:pPr>
            <a:r>
              <a:rPr lang="en-US" sz="1400" dirty="0" err="1">
                <a:solidFill>
                  <a:schemeClr val="bg2"/>
                </a:solidFill>
                <a:latin typeface="+mn-lt"/>
                <a:cs typeface="+mn-cs"/>
              </a:rPr>
              <a:t>Enfuvirtide</a:t>
            </a:r>
            <a:endParaRPr lang="en-US" sz="1400" dirty="0">
              <a:solidFill>
                <a:schemeClr val="bg2"/>
              </a:solidFill>
              <a:latin typeface="+mn-lt"/>
              <a:cs typeface="+mn-cs"/>
            </a:endParaRPr>
          </a:p>
        </p:txBody>
      </p:sp>
      <p:sp>
        <p:nvSpPr>
          <p:cNvPr id="4" name="TextBox 3"/>
          <p:cNvSpPr txBox="1"/>
          <p:nvPr/>
        </p:nvSpPr>
        <p:spPr>
          <a:xfrm>
            <a:off x="533400" y="3030538"/>
            <a:ext cx="1228725" cy="1385887"/>
          </a:xfrm>
          <a:prstGeom prst="rect">
            <a:avLst/>
          </a:prstGeom>
          <a:noFill/>
        </p:spPr>
        <p:txBody>
          <a:bodyPr>
            <a:spAutoFit/>
          </a:bodyPr>
          <a:lstStyle/>
          <a:p>
            <a:pPr fontAlgn="auto">
              <a:spcBef>
                <a:spcPts val="0"/>
              </a:spcBef>
              <a:spcAft>
                <a:spcPts val="0"/>
              </a:spcAft>
              <a:defRPr/>
            </a:pPr>
            <a:r>
              <a:rPr lang="en-US" sz="1400" dirty="0">
                <a:solidFill>
                  <a:schemeClr val="bg2"/>
                </a:solidFill>
                <a:latin typeface="+mn-lt"/>
                <a:cs typeface="+mn-cs"/>
              </a:rPr>
              <a:t>RT Inhibitors</a:t>
            </a:r>
          </a:p>
          <a:p>
            <a:pPr marL="285750" indent="-285750" fontAlgn="auto">
              <a:spcBef>
                <a:spcPts val="0"/>
              </a:spcBef>
              <a:spcAft>
                <a:spcPts val="0"/>
              </a:spcAft>
              <a:buFont typeface="Arial" pitchFamily="34" charset="0"/>
              <a:buChar char="•"/>
              <a:defRPr/>
            </a:pPr>
            <a:r>
              <a:rPr lang="en-US" sz="1400" dirty="0">
                <a:solidFill>
                  <a:schemeClr val="bg2"/>
                </a:solidFill>
                <a:latin typeface="+mn-lt"/>
                <a:cs typeface="+mn-cs"/>
              </a:rPr>
              <a:t>NRTIs (7)</a:t>
            </a:r>
          </a:p>
          <a:p>
            <a:pPr marL="285750" indent="-285750" fontAlgn="auto">
              <a:spcBef>
                <a:spcPts val="0"/>
              </a:spcBef>
              <a:spcAft>
                <a:spcPts val="0"/>
              </a:spcAft>
              <a:buFont typeface="Arial" pitchFamily="34" charset="0"/>
              <a:buChar char="•"/>
              <a:defRPr/>
            </a:pPr>
            <a:endParaRPr lang="en-US" sz="1400" dirty="0">
              <a:solidFill>
                <a:schemeClr val="bg2"/>
              </a:solidFill>
              <a:latin typeface="+mn-lt"/>
              <a:cs typeface="+mn-cs"/>
            </a:endParaRPr>
          </a:p>
          <a:p>
            <a:pPr marL="285750" indent="-285750" fontAlgn="auto">
              <a:spcBef>
                <a:spcPts val="0"/>
              </a:spcBef>
              <a:spcAft>
                <a:spcPts val="0"/>
              </a:spcAft>
              <a:buFont typeface="Arial" pitchFamily="34" charset="0"/>
              <a:buChar char="•"/>
              <a:defRPr/>
            </a:pPr>
            <a:r>
              <a:rPr lang="en-US" sz="1400" dirty="0">
                <a:solidFill>
                  <a:schemeClr val="bg2"/>
                </a:solidFill>
                <a:latin typeface="+mn-lt"/>
                <a:cs typeface="+mn-cs"/>
              </a:rPr>
              <a:t>NNRTIs (5)</a:t>
            </a:r>
          </a:p>
        </p:txBody>
      </p:sp>
      <p:sp>
        <p:nvSpPr>
          <p:cNvPr id="5" name="TextBox 4"/>
          <p:cNvSpPr txBox="1">
            <a:spLocks noChangeArrowheads="1"/>
          </p:cNvSpPr>
          <p:nvPr/>
        </p:nvSpPr>
        <p:spPr bwMode="auto">
          <a:xfrm>
            <a:off x="3200400" y="4572000"/>
            <a:ext cx="1454150" cy="523875"/>
          </a:xfrm>
          <a:prstGeom prst="rect">
            <a:avLst/>
          </a:prstGeom>
          <a:noFill/>
          <a:ln w="9525">
            <a:noFill/>
            <a:miter lim="800000"/>
            <a:headEnd/>
            <a:tailEnd/>
          </a:ln>
        </p:spPr>
        <p:txBody>
          <a:bodyPr>
            <a:spAutoFit/>
          </a:bodyPr>
          <a:lstStyle/>
          <a:p>
            <a:pPr algn="ctr"/>
            <a:r>
              <a:rPr lang="en-US" sz="1400">
                <a:solidFill>
                  <a:schemeClr val="bg2"/>
                </a:solidFill>
              </a:rPr>
              <a:t>Integrase Inhibitors (3)</a:t>
            </a:r>
          </a:p>
        </p:txBody>
      </p:sp>
      <p:sp>
        <p:nvSpPr>
          <p:cNvPr id="6" name="TextBox 5"/>
          <p:cNvSpPr txBox="1">
            <a:spLocks noChangeArrowheads="1"/>
          </p:cNvSpPr>
          <p:nvPr/>
        </p:nvSpPr>
        <p:spPr bwMode="auto">
          <a:xfrm>
            <a:off x="6226175" y="3462338"/>
            <a:ext cx="2457450" cy="522287"/>
          </a:xfrm>
          <a:prstGeom prst="rect">
            <a:avLst/>
          </a:prstGeom>
          <a:noFill/>
          <a:ln w="9525">
            <a:noFill/>
            <a:miter lim="800000"/>
            <a:headEnd/>
            <a:tailEnd/>
          </a:ln>
        </p:spPr>
        <p:txBody>
          <a:bodyPr>
            <a:spAutoFit/>
          </a:bodyPr>
          <a:lstStyle/>
          <a:p>
            <a:r>
              <a:rPr lang="en-US" sz="1400">
                <a:solidFill>
                  <a:schemeClr val="bg2"/>
                </a:solidFill>
              </a:rPr>
              <a:t>Protease Inhibitors</a:t>
            </a:r>
          </a:p>
          <a:p>
            <a:r>
              <a:rPr lang="en-US" sz="1400">
                <a:solidFill>
                  <a:schemeClr val="bg2"/>
                </a:solidFill>
              </a:rPr>
              <a:t>(9)</a:t>
            </a:r>
          </a:p>
        </p:txBody>
      </p:sp>
      <p:sp>
        <p:nvSpPr>
          <p:cNvPr id="3" name="Right Arrow 2"/>
          <p:cNvSpPr/>
          <p:nvPr/>
        </p:nvSpPr>
        <p:spPr>
          <a:xfrm>
            <a:off x="5791200" y="54102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05600" y="5410200"/>
            <a:ext cx="1447800" cy="369332"/>
          </a:xfrm>
          <a:prstGeom prst="rect">
            <a:avLst/>
          </a:prstGeom>
          <a:noFill/>
        </p:spPr>
        <p:txBody>
          <a:bodyPr wrap="square" rtlCol="0">
            <a:spAutoFit/>
          </a:bodyPr>
          <a:lstStyle/>
          <a:p>
            <a:r>
              <a:rPr lang="en-US" dirty="0" smtClean="0">
                <a:solidFill>
                  <a:schemeClr val="bg1"/>
                </a:solidFill>
              </a:rPr>
              <a:t>Latency</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3"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532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8938"/>
            <a:ext cx="9144000" cy="608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2220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142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PLHIV on treatment can have a nearly, but not completely, normal life expectancy.</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13" y="1890713"/>
            <a:ext cx="7419975"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90600" y="6248400"/>
            <a:ext cx="6781800" cy="646331"/>
          </a:xfrm>
          <a:prstGeom prst="rect">
            <a:avLst/>
          </a:prstGeom>
          <a:noFill/>
        </p:spPr>
        <p:txBody>
          <a:bodyPr wrap="square" rtlCol="0">
            <a:spAutoFit/>
          </a:bodyPr>
          <a:lstStyle/>
          <a:p>
            <a:r>
              <a:rPr lang="en-US" dirty="0" smtClean="0"/>
              <a:t>Marcus et al. </a:t>
            </a:r>
            <a:r>
              <a:rPr lang="fr-FR" dirty="0"/>
              <a:t>J </a:t>
            </a:r>
            <a:r>
              <a:rPr lang="fr-FR" dirty="0" err="1"/>
              <a:t>Acquir</a:t>
            </a:r>
            <a:r>
              <a:rPr lang="fr-FR" dirty="0"/>
              <a:t> Immune </a:t>
            </a:r>
            <a:r>
              <a:rPr lang="fr-FR" dirty="0" err="1"/>
              <a:t>Defic</a:t>
            </a:r>
            <a:r>
              <a:rPr lang="fr-FR" dirty="0"/>
              <a:t> </a:t>
            </a:r>
            <a:r>
              <a:rPr lang="fr-FR" dirty="0" err="1"/>
              <a:t>Syndr</a:t>
            </a:r>
            <a:r>
              <a:rPr lang="fr-FR" dirty="0"/>
              <a:t>. 2016 Mar </a:t>
            </a:r>
            <a:r>
              <a:rPr lang="fr-FR" dirty="0" smtClean="0"/>
              <a:t>29; CROI abstract #54.</a:t>
            </a:r>
            <a:endParaRPr lang="en-US" dirty="0"/>
          </a:p>
        </p:txBody>
      </p:sp>
    </p:spTree>
    <p:extLst>
      <p:ext uri="{BB962C8B-B14F-4D97-AF65-F5344CB8AC3E}">
        <p14:creationId xmlns:p14="http://schemas.microsoft.com/office/powerpoint/2010/main" val="1645597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Expanding role of </a:t>
            </a:r>
            <a:r>
              <a:rPr lang="en-US" dirty="0" err="1" smtClean="0"/>
              <a:t>cART</a:t>
            </a:r>
            <a:endParaRPr lang="en-US" dirty="0"/>
          </a:p>
        </p:txBody>
      </p:sp>
      <p:sp>
        <p:nvSpPr>
          <p:cNvPr id="3" name="Content Placeholder 2"/>
          <p:cNvSpPr>
            <a:spLocks noGrp="1"/>
          </p:cNvSpPr>
          <p:nvPr>
            <p:ph idx="1"/>
          </p:nvPr>
        </p:nvSpPr>
        <p:spPr/>
        <p:txBody>
          <a:bodyPr/>
          <a:lstStyle/>
          <a:p>
            <a:r>
              <a:rPr lang="en-US" sz="2000" dirty="0" smtClean="0">
                <a:solidFill>
                  <a:schemeClr val="tx2"/>
                </a:solidFill>
              </a:rPr>
              <a:t>DHHS</a:t>
            </a:r>
            <a:r>
              <a:rPr lang="en-US" sz="2000" dirty="0" smtClean="0"/>
              <a:t> and </a:t>
            </a:r>
            <a:r>
              <a:rPr lang="en-US" sz="2000" dirty="0" smtClean="0">
                <a:solidFill>
                  <a:schemeClr val="tx2"/>
                </a:solidFill>
              </a:rPr>
              <a:t>IAS</a:t>
            </a:r>
            <a:r>
              <a:rPr lang="en-US" sz="2000" dirty="0" smtClean="0"/>
              <a:t> guidelines recommend </a:t>
            </a:r>
            <a:r>
              <a:rPr lang="en-US" sz="2000" dirty="0" err="1" smtClean="0"/>
              <a:t>cART</a:t>
            </a:r>
            <a:r>
              <a:rPr lang="en-US" sz="2000" dirty="0" smtClean="0"/>
              <a:t> for </a:t>
            </a:r>
            <a:r>
              <a:rPr lang="en-US" sz="2000" dirty="0" smtClean="0">
                <a:solidFill>
                  <a:schemeClr val="tx2"/>
                </a:solidFill>
              </a:rPr>
              <a:t>all HIV-infected persons</a:t>
            </a:r>
            <a:r>
              <a:rPr lang="en-US" sz="2000" dirty="0" smtClean="0"/>
              <a:t> regardless of CD4 T cell count.</a:t>
            </a:r>
          </a:p>
          <a:p>
            <a:r>
              <a:rPr lang="en-US" sz="2000" dirty="0" smtClean="0"/>
              <a:t>Recently published </a:t>
            </a:r>
            <a:r>
              <a:rPr lang="en-US" sz="2000" dirty="0" smtClean="0">
                <a:solidFill>
                  <a:schemeClr val="tx2"/>
                </a:solidFill>
              </a:rPr>
              <a:t>WHO</a:t>
            </a:r>
            <a:r>
              <a:rPr lang="en-US" sz="2000" dirty="0" smtClean="0"/>
              <a:t> guidelines recommend </a:t>
            </a:r>
            <a:r>
              <a:rPr lang="en-US" sz="2000" dirty="0" err="1" smtClean="0"/>
              <a:t>cART</a:t>
            </a:r>
            <a:r>
              <a:rPr lang="en-US" sz="2000" dirty="0" smtClean="0"/>
              <a:t> for all HIV-infected persons with </a:t>
            </a:r>
          </a:p>
          <a:p>
            <a:pPr lvl="1"/>
            <a:r>
              <a:rPr lang="en-US" sz="2000" dirty="0" smtClean="0"/>
              <a:t>CD4 T cells of 500 </a:t>
            </a:r>
            <a:r>
              <a:rPr lang="en-US" sz="2000" dirty="0"/>
              <a:t>cells/mm3 or less for adults, adolescents and older </a:t>
            </a:r>
            <a:r>
              <a:rPr lang="en-US" sz="2000" dirty="0" smtClean="0"/>
              <a:t>children</a:t>
            </a:r>
          </a:p>
          <a:p>
            <a:pPr lvl="1"/>
            <a:r>
              <a:rPr lang="en-US" sz="2000" dirty="0" smtClean="0"/>
              <a:t>Or with </a:t>
            </a:r>
            <a:r>
              <a:rPr lang="en-US" sz="2000" dirty="0"/>
              <a:t>active tuberculosis (TB) disease who are living with </a:t>
            </a:r>
            <a:r>
              <a:rPr lang="en-US" sz="2000" dirty="0" smtClean="0"/>
              <a:t>HIV; </a:t>
            </a:r>
            <a:r>
              <a:rPr lang="en-US" sz="2000" dirty="0"/>
              <a:t>people with both HIV and hepatitis B virus (HBV) infection with severe chronic liver </a:t>
            </a:r>
            <a:r>
              <a:rPr lang="en-US" sz="2000" dirty="0" smtClean="0"/>
              <a:t>disease; </a:t>
            </a:r>
            <a:r>
              <a:rPr lang="en-US" sz="2000" dirty="0"/>
              <a:t>HIV-positive partners in </a:t>
            </a:r>
            <a:r>
              <a:rPr lang="en-US" sz="2000" dirty="0" err="1"/>
              <a:t>serodiscordant</a:t>
            </a:r>
            <a:r>
              <a:rPr lang="en-US" sz="2000" dirty="0"/>
              <a:t> </a:t>
            </a:r>
            <a:r>
              <a:rPr lang="en-US" sz="2000" dirty="0" smtClean="0"/>
              <a:t>couples; </a:t>
            </a:r>
            <a:r>
              <a:rPr lang="en-US" sz="2000" dirty="0"/>
              <a:t>pregnant and breastfeeding women and children younger than five years of </a:t>
            </a:r>
            <a:r>
              <a:rPr lang="en-US" sz="2000" dirty="0" smtClean="0"/>
              <a:t>age, all regardless of CD4 T cell count. </a:t>
            </a:r>
          </a:p>
          <a:p>
            <a:pPr lvl="1"/>
            <a:r>
              <a:rPr lang="en-US" sz="2000" dirty="0" smtClean="0">
                <a:solidFill>
                  <a:schemeClr val="tx2"/>
                </a:solidFill>
              </a:rPr>
              <a:t>26 million people </a:t>
            </a:r>
            <a:r>
              <a:rPr lang="en-US" sz="2000" dirty="0" smtClean="0"/>
              <a:t>eligible (9.7 million currently on therapy)</a:t>
            </a:r>
            <a:endParaRPr lang="en-US" sz="2000" dirty="0"/>
          </a:p>
        </p:txBody>
      </p:sp>
    </p:spTree>
    <p:extLst>
      <p:ext uri="{BB962C8B-B14F-4D97-AF65-F5344CB8AC3E}">
        <p14:creationId xmlns:p14="http://schemas.microsoft.com/office/powerpoint/2010/main" val="959206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76150" y="164408"/>
            <a:ext cx="8839200" cy="914400"/>
          </a:xfrm>
          <a:prstGeom prst="rect">
            <a:avLst/>
          </a:prstGeom>
        </p:spPr>
        <p:txBody>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pPr>
            <a:r>
              <a:rPr lang="en-US" sz="2100" smtClean="0"/>
              <a:t>Persons Living with Diagnosed or Undiagnosed HIV Infection </a:t>
            </a:r>
            <a:br>
              <a:rPr lang="en-US" sz="2100" smtClean="0"/>
            </a:br>
            <a:r>
              <a:rPr lang="en-US" sz="2100" smtClean="0"/>
              <a:t>HIV Care Continuum Outcomes, 2012 </a:t>
            </a:r>
            <a:r>
              <a:rPr lang="en-US" sz="2000" smtClean="0"/>
              <a:t>— </a:t>
            </a:r>
            <a:r>
              <a:rPr lang="en-US" sz="2100" smtClean="0"/>
              <a:t>United States and Puerto Rico</a:t>
            </a:r>
            <a:endParaRPr lang="en-US" sz="2100" dirty="0"/>
          </a:p>
        </p:txBody>
      </p:sp>
      <p:pic>
        <p:nvPicPr>
          <p:cNvPr id="3" name="Picture 2" descr="This slide presents data on four HIV care continuum outcomes: HIV diagnosis (based on data from the National HIV Surveillance System) and receipt of HIV medical care, antiretroviral prescription, and viral suppression (based on data from the Medical Monitoring Project). The denominator is the estimated number of persons aged ≥13 years with diagnosed or undiagnosed HIV infection (prevalence, based on data from NHSS) in the United States. &#10;&#10;Of an estimated 1,218,400 persons living with (diagnosed or undiagnosed) HIV infection in the United States at the end of 2012, 87.2% had been diagnosed, 39.1% received medical care, 36.2% were prescribed antiretroviral therapy, and 30.2% achieved viral suppression.&#10;&#10;National HIV Surveillance System: Estimated number of  persons aged ≥13 years with diagnosed or undiagnosed HIV infection (denominator) who were alive at the end of the specified year. Estimated number of persons aged ≥13 years with diagnosed HIV infection (numerator) who were alive at the end of the specified year; calculated as part of the overall prevalence estimate.&#10;&#10;Medical Monitoring Project: Estimated number of persons aged  ≥18 years who received HIV medical care January to April of 2012, whose medical record contained documentation of antiretroviral therapy prescription, or whose most recent VL in the previous 12 months was undetectable or &lt;200 copies/mL—United States and Puerto Rico.&#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1" y="1378178"/>
            <a:ext cx="8224458" cy="4055172"/>
          </a:xfrm>
          <a:prstGeom prst="rect">
            <a:avLst/>
          </a:prstGeom>
        </p:spPr>
      </p:pic>
      <p:sp>
        <p:nvSpPr>
          <p:cNvPr id="4" name="TextBox 3"/>
          <p:cNvSpPr txBox="1"/>
          <p:nvPr/>
        </p:nvSpPr>
        <p:spPr>
          <a:xfrm>
            <a:off x="328550" y="5618665"/>
            <a:ext cx="8534400" cy="861774"/>
          </a:xfrm>
          <a:prstGeom prst="rect">
            <a:avLst/>
          </a:prstGeom>
          <a:noFill/>
        </p:spPr>
        <p:txBody>
          <a:bodyPr wrap="square" rtlCol="0">
            <a:spAutoFit/>
          </a:bodyPr>
          <a:lstStyle/>
          <a:p>
            <a:r>
              <a:rPr lang="en-US" sz="1000" b="1" dirty="0"/>
              <a:t>National HIV Surveillance System</a:t>
            </a:r>
            <a:r>
              <a:rPr lang="en-US" sz="1000" dirty="0"/>
              <a:t>,: Estimated number of  persons aged ≥13 years living with diagnosed or undiagnosed HIV infection (prevalence) in the United States at the end of </a:t>
            </a:r>
            <a:r>
              <a:rPr lang="en-US" sz="1000" dirty="0" smtClean="0"/>
              <a:t>2012. </a:t>
            </a:r>
            <a:r>
              <a:rPr lang="en-US" sz="1000" dirty="0"/>
              <a:t>The estimated number of persons with diagnosed HIV infection was calculated as part  of the  overall prevalence estimate.</a:t>
            </a:r>
            <a:endParaRPr lang="en-US" sz="1000" b="1" dirty="0"/>
          </a:p>
          <a:p>
            <a:r>
              <a:rPr lang="en-US" sz="1000" b="1" dirty="0"/>
              <a:t>Medical Monitoring Project: </a:t>
            </a:r>
            <a:r>
              <a:rPr lang="en-US" sz="1000" dirty="0"/>
              <a:t>Estimated number of persons aged  ≥18 years who received HIV medical care during January to April of </a:t>
            </a:r>
            <a:r>
              <a:rPr lang="en-US" sz="1000" dirty="0" smtClean="0"/>
              <a:t>2012, </a:t>
            </a:r>
            <a:r>
              <a:rPr lang="en-US" sz="1000" dirty="0"/>
              <a:t>were prescribed ART, or whose most recent VL in the previous year was undetectable or &lt;200 copies/mL—United States and Puerto Rico.</a:t>
            </a:r>
          </a:p>
        </p:txBody>
      </p:sp>
      <p:sp>
        <p:nvSpPr>
          <p:cNvPr id="5" name="TextBox 4"/>
          <p:cNvSpPr txBox="1"/>
          <p:nvPr/>
        </p:nvSpPr>
        <p:spPr>
          <a:xfrm>
            <a:off x="1295400" y="6498193"/>
            <a:ext cx="2743200" cy="369332"/>
          </a:xfrm>
          <a:prstGeom prst="rect">
            <a:avLst/>
          </a:prstGeom>
          <a:noFill/>
        </p:spPr>
        <p:txBody>
          <a:bodyPr wrap="square" rtlCol="0">
            <a:spAutoFit/>
          </a:bodyPr>
          <a:lstStyle/>
          <a:p>
            <a:r>
              <a:rPr lang="en-US" dirty="0" smtClean="0"/>
              <a:t>www.cdc.gov</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153520146"/>
              </p:ext>
            </p:extLst>
          </p:nvPr>
        </p:nvGraphicFramePr>
        <p:xfrm>
          <a:off x="3429000" y="2438400"/>
          <a:ext cx="5715002" cy="640080"/>
        </p:xfrm>
        <a:graphic>
          <a:graphicData uri="http://schemas.openxmlformats.org/drawingml/2006/table">
            <a:tbl>
              <a:tblPr firstRow="1" bandRow="1">
                <a:tableStyleId>{5C22544A-7EE6-4342-B048-85BDC9FD1C3A}</a:tableStyleId>
              </a:tblPr>
              <a:tblGrid>
                <a:gridCol w="1357313"/>
                <a:gridCol w="1357313"/>
                <a:gridCol w="1628774"/>
                <a:gridCol w="1371602"/>
              </a:tblGrid>
              <a:tr h="370840">
                <a:tc>
                  <a:txBody>
                    <a:bodyPr/>
                    <a:lstStyle/>
                    <a:p>
                      <a:pPr algn="ctr"/>
                      <a:r>
                        <a:rPr lang="en-US" dirty="0" smtClean="0"/>
                        <a:t>72%*</a:t>
                      </a:r>
                      <a:endParaRPr lang="en-US" dirty="0"/>
                    </a:p>
                  </a:txBody>
                  <a:tcPr/>
                </a:tc>
                <a:tc>
                  <a:txBody>
                    <a:bodyPr/>
                    <a:lstStyle/>
                    <a:p>
                      <a:pPr algn="ctr"/>
                      <a:r>
                        <a:rPr lang="en-US" dirty="0" smtClean="0"/>
                        <a:t>72%*</a:t>
                      </a:r>
                      <a:endParaRPr lang="en-US" dirty="0"/>
                    </a:p>
                  </a:txBody>
                  <a:tcPr/>
                </a:tc>
                <a:tc>
                  <a:txBody>
                    <a:bodyPr/>
                    <a:lstStyle/>
                    <a:p>
                      <a:pPr algn="ctr"/>
                      <a:r>
                        <a:rPr lang="en-US" dirty="0" smtClean="0"/>
                        <a:t>60%*</a:t>
                      </a:r>
                      <a:endParaRPr lang="en-US" dirty="0"/>
                    </a:p>
                  </a:txBody>
                  <a:tcPr/>
                </a:tc>
                <a:tc>
                  <a:txBody>
                    <a:bodyPr/>
                    <a:lstStyle/>
                    <a:p>
                      <a:pPr algn="ctr"/>
                      <a:r>
                        <a:rPr lang="en-US" dirty="0" smtClean="0"/>
                        <a:t>Mayo Clinic</a:t>
                      </a:r>
                      <a:endParaRPr lang="en-US" dirty="0"/>
                    </a:p>
                  </a:txBody>
                  <a:tcPr/>
                </a:tc>
              </a:tr>
            </a:tbl>
          </a:graphicData>
        </a:graphic>
      </p:graphicFrame>
    </p:spTree>
    <p:extLst>
      <p:ext uri="{BB962C8B-B14F-4D97-AF65-F5344CB8AC3E}">
        <p14:creationId xmlns:p14="http://schemas.microsoft.com/office/powerpoint/2010/main" val="274332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smtClean="0"/>
              <a:t>Barriers to lifelong viral suppression on ART</a:t>
            </a:r>
            <a:endParaRPr lang="en-US" dirty="0"/>
          </a:p>
        </p:txBody>
      </p:sp>
      <p:sp>
        <p:nvSpPr>
          <p:cNvPr id="36867" name="Rectangle 3"/>
          <p:cNvSpPr>
            <a:spLocks noGrp="1" noChangeArrowheads="1"/>
          </p:cNvSpPr>
          <p:nvPr>
            <p:ph type="body" idx="1"/>
          </p:nvPr>
        </p:nvSpPr>
        <p:spPr/>
        <p:txBody>
          <a:bodyPr/>
          <a:lstStyle/>
          <a:p>
            <a:r>
              <a:rPr lang="en-US" dirty="0" err="1" smtClean="0"/>
              <a:t>cART</a:t>
            </a:r>
            <a:r>
              <a:rPr lang="en-US" dirty="0" smtClean="0"/>
              <a:t> </a:t>
            </a:r>
            <a:r>
              <a:rPr lang="en-US" dirty="0"/>
              <a:t>complicated by frequent side effects</a:t>
            </a:r>
          </a:p>
          <a:p>
            <a:pPr lvl="1"/>
            <a:r>
              <a:rPr lang="en-US" dirty="0"/>
              <a:t>Symptomatic</a:t>
            </a:r>
          </a:p>
          <a:p>
            <a:pPr lvl="1"/>
            <a:r>
              <a:rPr lang="en-US" dirty="0"/>
              <a:t>Laboratory abnormalities</a:t>
            </a:r>
          </a:p>
          <a:p>
            <a:pPr lvl="1"/>
            <a:r>
              <a:rPr lang="en-US" dirty="0"/>
              <a:t>Metabolic</a:t>
            </a:r>
          </a:p>
          <a:p>
            <a:pPr lvl="1"/>
            <a:r>
              <a:rPr lang="en-US" dirty="0"/>
              <a:t>Mild </a:t>
            </a:r>
            <a:r>
              <a:rPr lang="en-US" dirty="0">
                <a:sym typeface="Wingdings" pitchFamily="2" charset="2"/>
              </a:rPr>
              <a:t> Severe</a:t>
            </a:r>
          </a:p>
          <a:p>
            <a:pPr lvl="1"/>
            <a:r>
              <a:rPr lang="en-US" dirty="0">
                <a:sym typeface="Wingdings" pitchFamily="2" charset="2"/>
              </a:rPr>
              <a:t>Frequently lead to ART discontinuation or change</a:t>
            </a:r>
          </a:p>
          <a:p>
            <a:pPr lvl="2"/>
            <a:r>
              <a:rPr lang="en-US" dirty="0"/>
              <a:t>INSIGHT trials ~26%</a:t>
            </a:r>
          </a:p>
          <a:p>
            <a:pPr lvl="2"/>
            <a:r>
              <a:rPr lang="en-US" dirty="0"/>
              <a:t>~20% discontinue </a:t>
            </a:r>
            <a:r>
              <a:rPr lang="en-US" dirty="0" err="1" smtClean="0"/>
              <a:t>efavirenz</a:t>
            </a:r>
            <a:r>
              <a:rPr lang="en-US" dirty="0" smtClean="0"/>
              <a:t>/</a:t>
            </a:r>
            <a:r>
              <a:rPr lang="en-US" dirty="0" err="1" smtClean="0"/>
              <a:t>tenofovir</a:t>
            </a:r>
            <a:r>
              <a:rPr lang="en-US" dirty="0" smtClean="0"/>
              <a:t>/</a:t>
            </a:r>
          </a:p>
          <a:p>
            <a:pPr marL="914400" lvl="2" indent="0">
              <a:buNone/>
            </a:pPr>
            <a:r>
              <a:rPr lang="en-US" dirty="0" err="1" smtClean="0"/>
              <a:t>emtricitabine</a:t>
            </a:r>
            <a:r>
              <a:rPr lang="en-US" dirty="0" smtClean="0"/>
              <a:t> </a:t>
            </a:r>
            <a:r>
              <a:rPr lang="en-US" dirty="0"/>
              <a:t>within 12 months </a:t>
            </a:r>
            <a:r>
              <a:rPr lang="en-US" sz="1200" dirty="0" err="1"/>
              <a:t>Scourfield</a:t>
            </a:r>
            <a:r>
              <a:rPr lang="en-US" sz="1200" dirty="0"/>
              <a:t> AIDS. 2012 Mar 23.</a:t>
            </a:r>
            <a:r>
              <a:rPr lang="en-US" dirty="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Adverse Drug Effects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87144296"/>
              </p:ext>
            </p:extLst>
          </p:nvPr>
        </p:nvGraphicFramePr>
        <p:xfrm>
          <a:off x="658813" y="1371600"/>
          <a:ext cx="7826376" cy="4947920"/>
        </p:xfrm>
        <a:graphic>
          <a:graphicData uri="http://schemas.openxmlformats.org/drawingml/2006/table">
            <a:tbl>
              <a:tblPr firstRow="1" bandRow="1">
                <a:tableStyleId>{5C22544A-7EE6-4342-B048-85BDC9FD1C3A}</a:tableStyleId>
              </a:tblPr>
              <a:tblGrid>
                <a:gridCol w="2608792"/>
                <a:gridCol w="2608792"/>
                <a:gridCol w="2608792"/>
              </a:tblGrid>
              <a:tr h="370840">
                <a:tc>
                  <a:txBody>
                    <a:bodyPr/>
                    <a:lstStyle/>
                    <a:p>
                      <a:r>
                        <a:rPr lang="en-US" sz="1400" dirty="0" smtClean="0"/>
                        <a:t>Class</a:t>
                      </a:r>
                      <a:endParaRPr lang="en-US" sz="1400" dirty="0"/>
                    </a:p>
                  </a:txBody>
                  <a:tcPr/>
                </a:tc>
                <a:tc>
                  <a:txBody>
                    <a:bodyPr/>
                    <a:lstStyle/>
                    <a:p>
                      <a:r>
                        <a:rPr lang="en-US" sz="1400" dirty="0" smtClean="0"/>
                        <a:t>Class-wide ADEs</a:t>
                      </a:r>
                      <a:endParaRPr lang="en-US" sz="1400" dirty="0"/>
                    </a:p>
                  </a:txBody>
                  <a:tcPr/>
                </a:tc>
                <a:tc>
                  <a:txBody>
                    <a:bodyPr/>
                    <a:lstStyle/>
                    <a:p>
                      <a:r>
                        <a:rPr lang="en-US" sz="1400" dirty="0" smtClean="0"/>
                        <a:t>Select Drug Specific ADEs</a:t>
                      </a:r>
                      <a:endParaRPr lang="en-US" sz="1400" dirty="0"/>
                    </a:p>
                  </a:txBody>
                  <a:tcPr/>
                </a:tc>
              </a:tr>
              <a:tr h="370840">
                <a:tc>
                  <a:txBody>
                    <a:bodyPr/>
                    <a:lstStyle/>
                    <a:p>
                      <a:r>
                        <a:rPr lang="en-US" sz="1400" dirty="0" smtClean="0"/>
                        <a:t>Entry</a:t>
                      </a:r>
                      <a:r>
                        <a:rPr lang="en-US" sz="1400" baseline="0" dirty="0" smtClean="0"/>
                        <a:t> Inhibitors</a:t>
                      </a:r>
                      <a:endParaRPr lang="en-US" sz="1400" dirty="0"/>
                    </a:p>
                  </a:txBody>
                  <a:tcPr/>
                </a:tc>
                <a:tc>
                  <a:txBody>
                    <a:bodyPr/>
                    <a:lstStyle/>
                    <a:p>
                      <a:r>
                        <a:rPr lang="en-US" sz="1400" dirty="0" smtClean="0"/>
                        <a:t>N/A</a:t>
                      </a:r>
                      <a:endParaRPr lang="en-US" sz="1400" dirty="0"/>
                    </a:p>
                  </a:txBody>
                  <a:tcPr/>
                </a:tc>
                <a:tc>
                  <a:txBody>
                    <a:bodyPr/>
                    <a:lstStyle/>
                    <a:p>
                      <a:pPr marL="285750" indent="-285750">
                        <a:buFont typeface="Arial" pitchFamily="34" charset="0"/>
                        <a:buChar char="•"/>
                      </a:pPr>
                      <a:r>
                        <a:rPr lang="en-US" sz="1400" dirty="0" smtClean="0"/>
                        <a:t>Injection</a:t>
                      </a:r>
                      <a:r>
                        <a:rPr lang="en-US" sz="1400" baseline="0" dirty="0" smtClean="0"/>
                        <a:t> site </a:t>
                      </a:r>
                      <a:r>
                        <a:rPr lang="en-US" sz="1400" baseline="0" dirty="0" err="1" smtClean="0"/>
                        <a:t>rxs</a:t>
                      </a:r>
                      <a:r>
                        <a:rPr lang="en-US" sz="1400" baseline="0" dirty="0" smtClean="0"/>
                        <a:t> (T20)</a:t>
                      </a:r>
                      <a:endParaRPr lang="en-US" sz="1400" dirty="0"/>
                    </a:p>
                  </a:txBody>
                  <a:tcPr/>
                </a:tc>
              </a:tr>
              <a:tr h="370840">
                <a:tc>
                  <a:txBody>
                    <a:bodyPr/>
                    <a:lstStyle/>
                    <a:p>
                      <a:r>
                        <a:rPr lang="en-US" sz="1400" dirty="0" smtClean="0"/>
                        <a:t>NRTIs</a:t>
                      </a:r>
                      <a:endParaRPr lang="en-US" sz="1400" dirty="0"/>
                    </a:p>
                  </a:txBody>
                  <a:tcPr/>
                </a:tc>
                <a:tc>
                  <a:txBody>
                    <a:bodyPr/>
                    <a:lstStyle/>
                    <a:p>
                      <a:pPr marL="285750" indent="-285750">
                        <a:buFont typeface="Arial" pitchFamily="34" charset="0"/>
                        <a:buChar char="•"/>
                      </a:pPr>
                      <a:r>
                        <a:rPr lang="en-US" sz="1400" dirty="0" smtClean="0"/>
                        <a:t>GI intolerance</a:t>
                      </a:r>
                    </a:p>
                    <a:p>
                      <a:pPr marL="285750" indent="-285750">
                        <a:buFont typeface="Arial" pitchFamily="34" charset="0"/>
                        <a:buChar char="•"/>
                      </a:pPr>
                      <a:r>
                        <a:rPr lang="en-US" sz="1400" dirty="0" smtClean="0"/>
                        <a:t>Fat redistribution</a:t>
                      </a:r>
                    </a:p>
                    <a:p>
                      <a:pPr marL="285750" indent="-285750">
                        <a:buFont typeface="Arial" pitchFamily="34" charset="0"/>
                        <a:buChar char="•"/>
                      </a:pPr>
                      <a:r>
                        <a:rPr lang="en-US" sz="1400" dirty="0" smtClean="0"/>
                        <a:t>Lactic acidosis</a:t>
                      </a:r>
                    </a:p>
                    <a:p>
                      <a:pPr marL="285750" indent="-285750">
                        <a:buFont typeface="Arial" pitchFamily="34" charset="0"/>
                        <a:buChar char="•"/>
                      </a:pPr>
                      <a:r>
                        <a:rPr lang="en-US" sz="1400" dirty="0" smtClean="0"/>
                        <a:t>Hepatic </a:t>
                      </a:r>
                      <a:r>
                        <a:rPr lang="en-US" sz="1400" dirty="0" err="1" smtClean="0"/>
                        <a:t>steatosis</a:t>
                      </a:r>
                      <a:endParaRPr lang="en-US" sz="1400" dirty="0" smtClean="0"/>
                    </a:p>
                    <a:p>
                      <a:pPr marL="285750" indent="-285750">
                        <a:buFont typeface="Arial" pitchFamily="34" charset="0"/>
                        <a:buChar char="•"/>
                      </a:pPr>
                      <a:r>
                        <a:rPr lang="en-US" sz="1400" dirty="0" smtClean="0"/>
                        <a:t>Anemia</a:t>
                      </a:r>
                      <a:endParaRPr lang="en-US" sz="1400" dirty="0"/>
                    </a:p>
                  </a:txBody>
                  <a:tcPr/>
                </a:tc>
                <a:tc>
                  <a:txBody>
                    <a:bodyPr/>
                    <a:lstStyle/>
                    <a:p>
                      <a:pPr marL="285750" indent="-285750">
                        <a:buFont typeface="Arial" pitchFamily="34" charset="0"/>
                        <a:buChar char="•"/>
                      </a:pPr>
                      <a:r>
                        <a:rPr lang="en-US" sz="1400" dirty="0" smtClean="0"/>
                        <a:t>Hypersensitivity (ABC)</a:t>
                      </a:r>
                    </a:p>
                    <a:p>
                      <a:pPr marL="285750" indent="-285750">
                        <a:buFont typeface="Arial" pitchFamily="34" charset="0"/>
                        <a:buChar char="•"/>
                      </a:pPr>
                      <a:r>
                        <a:rPr lang="en-US" sz="1400" dirty="0" smtClean="0"/>
                        <a:t>MI (ABC)</a:t>
                      </a:r>
                    </a:p>
                    <a:p>
                      <a:pPr marL="285750" indent="-285750">
                        <a:buFont typeface="Arial" pitchFamily="34" charset="0"/>
                        <a:buChar char="•"/>
                      </a:pPr>
                      <a:r>
                        <a:rPr lang="en-US" sz="1400" dirty="0" smtClean="0"/>
                        <a:t>Pancreatitis (DDI, D4T)</a:t>
                      </a:r>
                    </a:p>
                    <a:p>
                      <a:pPr marL="285750" indent="-285750">
                        <a:buFont typeface="Arial" pitchFamily="34" charset="0"/>
                        <a:buChar char="•"/>
                      </a:pPr>
                      <a:r>
                        <a:rPr lang="en-US" sz="1400" dirty="0" smtClean="0"/>
                        <a:t>Peripheral Neuropathy (DDI, D4T)</a:t>
                      </a:r>
                    </a:p>
                    <a:p>
                      <a:pPr marL="285750" indent="-285750">
                        <a:buFont typeface="Arial" pitchFamily="34" charset="0"/>
                        <a:buChar char="•"/>
                      </a:pPr>
                      <a:r>
                        <a:rPr lang="en-US" sz="1400" dirty="0" smtClean="0"/>
                        <a:t>Renal Dysfunction (TDF)</a:t>
                      </a:r>
                    </a:p>
                    <a:p>
                      <a:pPr marL="285750" indent="-285750">
                        <a:buFont typeface="Arial" pitchFamily="34" charset="0"/>
                        <a:buChar char="•"/>
                      </a:pPr>
                      <a:r>
                        <a:rPr lang="en-US" sz="1400" dirty="0" smtClean="0"/>
                        <a:t>Myopathy (AZT)</a:t>
                      </a:r>
                      <a:endParaRPr lang="en-US" sz="1400" dirty="0"/>
                    </a:p>
                  </a:txBody>
                  <a:tcPr/>
                </a:tc>
              </a:tr>
              <a:tr h="370840">
                <a:tc>
                  <a:txBody>
                    <a:bodyPr/>
                    <a:lstStyle/>
                    <a:p>
                      <a:r>
                        <a:rPr lang="en-US" sz="1400" dirty="0" smtClean="0"/>
                        <a:t>NNRTIs</a:t>
                      </a:r>
                      <a:endParaRPr lang="en-US" sz="1400" dirty="0"/>
                    </a:p>
                  </a:txBody>
                  <a:tcPr/>
                </a:tc>
                <a:tc>
                  <a:txBody>
                    <a:bodyPr/>
                    <a:lstStyle/>
                    <a:p>
                      <a:pPr marL="285750" indent="-285750">
                        <a:buFont typeface="Arial" pitchFamily="34" charset="0"/>
                        <a:buChar char="•"/>
                      </a:pPr>
                      <a:r>
                        <a:rPr lang="en-US" sz="1400" dirty="0" smtClean="0"/>
                        <a:t>Rash</a:t>
                      </a:r>
                    </a:p>
                    <a:p>
                      <a:pPr marL="285750" indent="-285750">
                        <a:buFont typeface="Arial" pitchFamily="34" charset="0"/>
                        <a:buChar char="•"/>
                      </a:pPr>
                      <a:r>
                        <a:rPr lang="en-US" sz="1400" dirty="0" smtClean="0"/>
                        <a:t>Hepatotoxicity</a:t>
                      </a:r>
                    </a:p>
                    <a:p>
                      <a:pPr marL="285750" indent="-285750">
                        <a:buFont typeface="Arial" pitchFamily="34" charset="0"/>
                        <a:buChar char="•"/>
                      </a:pPr>
                      <a:r>
                        <a:rPr lang="en-US" sz="1400" dirty="0" smtClean="0"/>
                        <a:t>Dyslipidemia</a:t>
                      </a:r>
                      <a:endParaRPr lang="en-US" sz="1400" dirty="0"/>
                    </a:p>
                  </a:txBody>
                  <a:tcPr/>
                </a:tc>
                <a:tc>
                  <a:txBody>
                    <a:bodyPr/>
                    <a:lstStyle/>
                    <a:p>
                      <a:pPr marL="285750" indent="-285750">
                        <a:buFont typeface="Arial" pitchFamily="34" charset="0"/>
                        <a:buChar char="•"/>
                      </a:pPr>
                      <a:r>
                        <a:rPr lang="en-US" sz="1400" dirty="0" smtClean="0"/>
                        <a:t>CNS</a:t>
                      </a:r>
                      <a:r>
                        <a:rPr lang="en-US" sz="1400" baseline="0" dirty="0" smtClean="0"/>
                        <a:t> symptoms (EFV)</a:t>
                      </a:r>
                    </a:p>
                    <a:p>
                      <a:pPr marL="285750" indent="-285750">
                        <a:buFont typeface="Arial" pitchFamily="34" charset="0"/>
                        <a:buChar char="•"/>
                      </a:pPr>
                      <a:r>
                        <a:rPr lang="en-US" sz="1400" baseline="0" dirty="0" smtClean="0"/>
                        <a:t>Stevens-Johnson Syndrome (NVP)</a:t>
                      </a:r>
                      <a:endParaRPr lang="en-US" sz="1400" dirty="0"/>
                    </a:p>
                  </a:txBody>
                  <a:tcPr/>
                </a:tc>
              </a:tr>
              <a:tr h="370840">
                <a:tc>
                  <a:txBody>
                    <a:bodyPr/>
                    <a:lstStyle/>
                    <a:p>
                      <a:r>
                        <a:rPr lang="en-US" sz="1400" dirty="0" err="1" smtClean="0"/>
                        <a:t>Integrase</a:t>
                      </a:r>
                      <a:r>
                        <a:rPr lang="en-US" sz="1400" dirty="0" smtClean="0"/>
                        <a:t> Inhibitors</a:t>
                      </a:r>
                      <a:endParaRPr lang="en-US" sz="1400" dirty="0"/>
                    </a:p>
                  </a:txBody>
                  <a:tcPr/>
                </a:tc>
                <a:tc>
                  <a:txBody>
                    <a:bodyPr/>
                    <a:lstStyle/>
                    <a:p>
                      <a:pPr marL="285750" indent="-285750">
                        <a:buFont typeface="Arial" pitchFamily="34" charset="0"/>
                        <a:buChar char="•"/>
                      </a:pPr>
                      <a:r>
                        <a:rPr lang="en-US" sz="1400" dirty="0" smtClean="0"/>
                        <a:t>GI intolerance</a:t>
                      </a:r>
                    </a:p>
                    <a:p>
                      <a:pPr marL="285750" indent="-285750">
                        <a:buFont typeface="Arial" pitchFamily="34" charset="0"/>
                        <a:buChar char="•"/>
                      </a:pPr>
                      <a:r>
                        <a:rPr lang="en-US" sz="1400" dirty="0" smtClean="0"/>
                        <a:t>Headache</a:t>
                      </a:r>
                      <a:endParaRPr lang="en-US" sz="1400" dirty="0"/>
                    </a:p>
                  </a:txBody>
                  <a:tcPr/>
                </a:tc>
                <a:tc>
                  <a:txBody>
                    <a:bodyPr/>
                    <a:lstStyle/>
                    <a:p>
                      <a:pPr marL="285750" indent="-285750">
                        <a:buFont typeface="Arial" pitchFamily="34" charset="0"/>
                        <a:buChar char="•"/>
                      </a:pPr>
                      <a:r>
                        <a:rPr lang="en-US" sz="1400" dirty="0" err="1" smtClean="0"/>
                        <a:t>Rhabdomyolysis</a:t>
                      </a:r>
                      <a:r>
                        <a:rPr lang="en-US" sz="1400" dirty="0" smtClean="0"/>
                        <a:t> (RAL)</a:t>
                      </a:r>
                      <a:endParaRPr lang="en-US" sz="1400" dirty="0"/>
                    </a:p>
                  </a:txBody>
                  <a:tcPr/>
                </a:tc>
              </a:tr>
              <a:tr h="370840">
                <a:tc>
                  <a:txBody>
                    <a:bodyPr/>
                    <a:lstStyle/>
                    <a:p>
                      <a:r>
                        <a:rPr lang="en-US" sz="1400" dirty="0" smtClean="0"/>
                        <a:t>Protease Inhibitors</a:t>
                      </a:r>
                      <a:endParaRPr lang="en-US" sz="14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GI intolerance</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Dyslipidemia</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Insulin resistance</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Fat redistribution</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QT prolongation</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Hepatotoxicity </a:t>
                      </a:r>
                      <a:endParaRPr lang="en-US" sz="1400" dirty="0"/>
                    </a:p>
                  </a:txBody>
                  <a:tcPr/>
                </a:tc>
                <a:tc>
                  <a:txBody>
                    <a:bodyPr/>
                    <a:lstStyle/>
                    <a:p>
                      <a:pPr marL="285750" indent="-285750">
                        <a:buFont typeface="Arial" pitchFamily="34" charset="0"/>
                        <a:buChar char="•"/>
                      </a:pPr>
                      <a:r>
                        <a:rPr lang="en-US" sz="1400" dirty="0" smtClean="0"/>
                        <a:t>Indirect </a:t>
                      </a:r>
                      <a:r>
                        <a:rPr lang="en-US" sz="1400" dirty="0" err="1" smtClean="0"/>
                        <a:t>hyperbilirubinemia</a:t>
                      </a:r>
                      <a:r>
                        <a:rPr lang="en-US" sz="1400" dirty="0" smtClean="0"/>
                        <a:t> (ATV)</a:t>
                      </a:r>
                    </a:p>
                    <a:p>
                      <a:pPr marL="285750" indent="-285750">
                        <a:buFont typeface="Arial" pitchFamily="34" charset="0"/>
                        <a:buChar char="•"/>
                      </a:pPr>
                      <a:r>
                        <a:rPr lang="en-US" sz="1400" dirty="0" smtClean="0"/>
                        <a:t>Nephrolithiasis</a:t>
                      </a:r>
                      <a:r>
                        <a:rPr lang="en-US" sz="1400" baseline="0" dirty="0" smtClean="0"/>
                        <a:t> (ATV, IDV)</a:t>
                      </a:r>
                      <a:endParaRPr lang="en-US" sz="1400" dirty="0"/>
                    </a:p>
                  </a:txBody>
                  <a:tcPr/>
                </a:tc>
              </a:tr>
            </a:tbl>
          </a:graphicData>
        </a:graphic>
      </p:graphicFrame>
    </p:spTree>
    <p:extLst>
      <p:ext uri="{BB962C8B-B14F-4D97-AF65-F5344CB8AC3E}">
        <p14:creationId xmlns:p14="http://schemas.microsoft.com/office/powerpoint/2010/main" val="26477144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Current ART Selection Paradigm</a:t>
            </a:r>
          </a:p>
        </p:txBody>
      </p:sp>
      <p:sp>
        <p:nvSpPr>
          <p:cNvPr id="37893" name="Text Box 5"/>
          <p:cNvSpPr txBox="1">
            <a:spLocks noChangeArrowheads="1"/>
          </p:cNvSpPr>
          <p:nvPr/>
        </p:nvSpPr>
        <p:spPr bwMode="auto">
          <a:xfrm>
            <a:off x="152400" y="2209800"/>
            <a:ext cx="2590800" cy="3309938"/>
          </a:xfrm>
          <a:prstGeom prst="rect">
            <a:avLst/>
          </a:prstGeom>
          <a:solidFill>
            <a:schemeClr val="accent1"/>
          </a:solidFill>
          <a:ln w="9525">
            <a:solidFill>
              <a:schemeClr val="bg2"/>
            </a:solidFill>
            <a:miter lim="800000"/>
            <a:headEnd/>
            <a:tailEnd/>
          </a:ln>
          <a:effectLst>
            <a:outerShdw sy="50000" kx="-2453608" rotWithShape="0">
              <a:schemeClr val="bg2">
                <a:alpha val="50000"/>
              </a:schemeClr>
            </a:outerShdw>
          </a:effectLst>
        </p:spPr>
        <p:txBody>
          <a:bodyPr>
            <a:spAutoFit/>
          </a:bodyPr>
          <a:lstStyle/>
          <a:p>
            <a:pPr>
              <a:spcBef>
                <a:spcPct val="50000"/>
              </a:spcBef>
            </a:pPr>
            <a:r>
              <a:rPr lang="en-US" sz="2800"/>
              <a:t>Environmental</a:t>
            </a:r>
          </a:p>
          <a:p>
            <a:pPr>
              <a:lnSpc>
                <a:spcPct val="75000"/>
              </a:lnSpc>
              <a:spcBef>
                <a:spcPct val="50000"/>
              </a:spcBef>
              <a:buFontTx/>
              <a:buChar char="•"/>
            </a:pPr>
            <a:r>
              <a:rPr lang="en-US" sz="2800"/>
              <a:t> Guidelines</a:t>
            </a:r>
          </a:p>
          <a:p>
            <a:pPr>
              <a:lnSpc>
                <a:spcPct val="75000"/>
              </a:lnSpc>
              <a:spcBef>
                <a:spcPct val="50000"/>
              </a:spcBef>
              <a:buFontTx/>
              <a:buChar char="•"/>
            </a:pPr>
            <a:r>
              <a:rPr lang="en-US" sz="2800"/>
              <a:t> Comparative Effectiveness Studies</a:t>
            </a:r>
          </a:p>
          <a:p>
            <a:pPr>
              <a:lnSpc>
                <a:spcPct val="75000"/>
              </a:lnSpc>
              <a:spcBef>
                <a:spcPct val="50000"/>
              </a:spcBef>
              <a:buFontTx/>
              <a:buChar char="•"/>
            </a:pPr>
            <a:r>
              <a:rPr lang="en-US" sz="2800"/>
              <a:t> Access</a:t>
            </a:r>
          </a:p>
          <a:p>
            <a:pPr>
              <a:lnSpc>
                <a:spcPct val="75000"/>
              </a:lnSpc>
              <a:spcBef>
                <a:spcPct val="50000"/>
              </a:spcBef>
              <a:buFontTx/>
              <a:buChar char="•"/>
            </a:pPr>
            <a:r>
              <a:rPr lang="en-US" sz="2800"/>
              <a:t> Cost</a:t>
            </a:r>
          </a:p>
        </p:txBody>
      </p:sp>
      <p:sp>
        <p:nvSpPr>
          <p:cNvPr id="37894" name="Text Box 6"/>
          <p:cNvSpPr txBox="1">
            <a:spLocks noChangeArrowheads="1"/>
          </p:cNvSpPr>
          <p:nvPr/>
        </p:nvSpPr>
        <p:spPr bwMode="auto">
          <a:xfrm>
            <a:off x="3200400" y="1543050"/>
            <a:ext cx="2590800" cy="3943350"/>
          </a:xfrm>
          <a:prstGeom prst="rect">
            <a:avLst/>
          </a:prstGeom>
          <a:solidFill>
            <a:schemeClr val="accent1"/>
          </a:solidFill>
          <a:ln w="9525">
            <a:solidFill>
              <a:schemeClr val="bg2"/>
            </a:solidFill>
            <a:miter lim="800000"/>
            <a:headEnd/>
            <a:tailEnd/>
          </a:ln>
          <a:effectLst>
            <a:outerShdw sy="50000" kx="-2453608" rotWithShape="0">
              <a:schemeClr val="bg2">
                <a:alpha val="50000"/>
              </a:schemeClr>
            </a:outerShdw>
          </a:effectLst>
        </p:spPr>
        <p:txBody>
          <a:bodyPr>
            <a:spAutoFit/>
          </a:bodyPr>
          <a:lstStyle/>
          <a:p>
            <a:pPr>
              <a:lnSpc>
                <a:spcPct val="75000"/>
              </a:lnSpc>
              <a:spcBef>
                <a:spcPct val="50000"/>
              </a:spcBef>
            </a:pPr>
            <a:r>
              <a:rPr lang="en-US" sz="2400"/>
              <a:t>Viral Factors</a:t>
            </a:r>
          </a:p>
          <a:p>
            <a:pPr>
              <a:lnSpc>
                <a:spcPct val="75000"/>
              </a:lnSpc>
              <a:spcBef>
                <a:spcPct val="50000"/>
              </a:spcBef>
              <a:buFontTx/>
              <a:buChar char="•"/>
            </a:pPr>
            <a:r>
              <a:rPr lang="en-US" sz="2400"/>
              <a:t> Resistance Testing</a:t>
            </a:r>
          </a:p>
          <a:p>
            <a:pPr lvl="1">
              <a:lnSpc>
                <a:spcPct val="75000"/>
              </a:lnSpc>
              <a:spcBef>
                <a:spcPct val="50000"/>
              </a:spcBef>
              <a:buFontTx/>
              <a:buChar char="•"/>
            </a:pPr>
            <a:r>
              <a:rPr lang="en-US" sz="2400"/>
              <a:t> Genotype</a:t>
            </a:r>
          </a:p>
          <a:p>
            <a:pPr lvl="1">
              <a:lnSpc>
                <a:spcPct val="75000"/>
              </a:lnSpc>
              <a:spcBef>
                <a:spcPct val="50000"/>
              </a:spcBef>
              <a:buFontTx/>
              <a:buChar char="•"/>
            </a:pPr>
            <a:r>
              <a:rPr lang="en-US" sz="2400"/>
              <a:t> Phenotype</a:t>
            </a:r>
          </a:p>
          <a:p>
            <a:pPr>
              <a:lnSpc>
                <a:spcPct val="75000"/>
              </a:lnSpc>
              <a:spcBef>
                <a:spcPct val="50000"/>
              </a:spcBef>
              <a:buFontTx/>
              <a:buChar char="•"/>
            </a:pPr>
            <a:r>
              <a:rPr lang="en-US" sz="2400"/>
              <a:t> Prior treatment Hx</a:t>
            </a:r>
          </a:p>
          <a:p>
            <a:pPr>
              <a:lnSpc>
                <a:spcPct val="75000"/>
              </a:lnSpc>
              <a:spcBef>
                <a:spcPct val="50000"/>
              </a:spcBef>
              <a:buFontTx/>
              <a:buChar char="•"/>
            </a:pPr>
            <a:r>
              <a:rPr lang="en-US" sz="2400"/>
              <a:t> Co-receptor Tropism</a:t>
            </a:r>
          </a:p>
          <a:p>
            <a:pPr>
              <a:lnSpc>
                <a:spcPct val="75000"/>
              </a:lnSpc>
              <a:spcBef>
                <a:spcPct val="50000"/>
              </a:spcBef>
              <a:buFontTx/>
              <a:buChar char="•"/>
            </a:pPr>
            <a:endParaRPr lang="en-US" sz="2400"/>
          </a:p>
        </p:txBody>
      </p:sp>
      <p:sp>
        <p:nvSpPr>
          <p:cNvPr id="37895" name="Text Box 7"/>
          <p:cNvSpPr txBox="1">
            <a:spLocks noChangeArrowheads="1"/>
          </p:cNvSpPr>
          <p:nvPr/>
        </p:nvSpPr>
        <p:spPr bwMode="auto">
          <a:xfrm>
            <a:off x="6172200" y="2725738"/>
            <a:ext cx="2590800" cy="2760662"/>
          </a:xfrm>
          <a:prstGeom prst="rect">
            <a:avLst/>
          </a:prstGeom>
          <a:solidFill>
            <a:schemeClr val="accent1"/>
          </a:solidFill>
          <a:ln w="9525">
            <a:solidFill>
              <a:schemeClr val="bg2"/>
            </a:solidFill>
            <a:miter lim="800000"/>
            <a:headEnd/>
            <a:tailEnd/>
          </a:ln>
          <a:effectLst>
            <a:outerShdw sy="50000" kx="-2453608" rotWithShape="0">
              <a:schemeClr val="bg2">
                <a:alpha val="50000"/>
              </a:schemeClr>
            </a:outerShdw>
          </a:effectLst>
        </p:spPr>
        <p:txBody>
          <a:bodyPr>
            <a:spAutoFit/>
          </a:bodyPr>
          <a:lstStyle/>
          <a:p>
            <a:pPr>
              <a:spcBef>
                <a:spcPct val="50000"/>
              </a:spcBef>
            </a:pPr>
            <a:r>
              <a:rPr lang="en-US" sz="1400" dirty="0"/>
              <a:t>Patient Specific</a:t>
            </a:r>
          </a:p>
          <a:p>
            <a:pPr>
              <a:spcBef>
                <a:spcPct val="50000"/>
              </a:spcBef>
              <a:buFontTx/>
              <a:buChar char="•"/>
            </a:pPr>
            <a:r>
              <a:rPr lang="en-US" sz="1400" dirty="0"/>
              <a:t> Allergies</a:t>
            </a:r>
          </a:p>
          <a:p>
            <a:pPr>
              <a:spcBef>
                <a:spcPct val="50000"/>
              </a:spcBef>
              <a:buFontTx/>
              <a:buChar char="•"/>
            </a:pPr>
            <a:r>
              <a:rPr lang="en-US" sz="1400" dirty="0"/>
              <a:t> Comorbidities</a:t>
            </a:r>
          </a:p>
          <a:p>
            <a:pPr>
              <a:spcBef>
                <a:spcPct val="50000"/>
              </a:spcBef>
              <a:buFontTx/>
              <a:buChar char="•"/>
            </a:pPr>
            <a:r>
              <a:rPr lang="en-US" sz="1400" dirty="0"/>
              <a:t> Pregnancy</a:t>
            </a:r>
          </a:p>
          <a:p>
            <a:pPr>
              <a:spcBef>
                <a:spcPct val="50000"/>
              </a:spcBef>
              <a:buFontTx/>
              <a:buChar char="•"/>
            </a:pPr>
            <a:r>
              <a:rPr lang="en-US" sz="1400" dirty="0"/>
              <a:t> Drug interactions</a:t>
            </a:r>
          </a:p>
          <a:p>
            <a:pPr>
              <a:spcBef>
                <a:spcPct val="50000"/>
              </a:spcBef>
              <a:buFontTx/>
              <a:buChar char="•"/>
            </a:pPr>
            <a:r>
              <a:rPr lang="en-US" sz="1400" dirty="0"/>
              <a:t> </a:t>
            </a:r>
            <a:r>
              <a:rPr lang="en-US" sz="1400" dirty="0">
                <a:solidFill>
                  <a:schemeClr val="bg2"/>
                </a:solidFill>
              </a:rPr>
              <a:t>Preference for anticipated side effects</a:t>
            </a:r>
          </a:p>
          <a:p>
            <a:pPr>
              <a:spcBef>
                <a:spcPct val="50000"/>
              </a:spcBef>
              <a:buFontTx/>
              <a:buChar char="•"/>
            </a:pPr>
            <a:r>
              <a:rPr lang="en-US" sz="1400" dirty="0"/>
              <a:t> Pill burden</a:t>
            </a:r>
          </a:p>
          <a:p>
            <a:pPr>
              <a:spcBef>
                <a:spcPct val="50000"/>
              </a:spcBef>
              <a:buFontTx/>
              <a:buChar char="•"/>
            </a:pPr>
            <a:r>
              <a:rPr lang="en-US" sz="1400" dirty="0"/>
              <a:t> Likelihood of compliance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t>Innovative solutions</a:t>
            </a:r>
            <a:endParaRPr lang="en-US" dirty="0"/>
          </a:p>
        </p:txBody>
      </p:sp>
      <p:sp>
        <p:nvSpPr>
          <p:cNvPr id="38915" name="Rectangle 3"/>
          <p:cNvSpPr>
            <a:spLocks noGrp="1" noChangeArrowheads="1"/>
          </p:cNvSpPr>
          <p:nvPr>
            <p:ph type="body" idx="1"/>
          </p:nvPr>
        </p:nvSpPr>
        <p:spPr/>
        <p:txBody>
          <a:bodyPr/>
          <a:lstStyle/>
          <a:p>
            <a:r>
              <a:rPr lang="en-US" dirty="0"/>
              <a:t>Critical need for more informed antiretroviral regimen selection that </a:t>
            </a:r>
          </a:p>
          <a:p>
            <a:pPr lvl="1"/>
            <a:r>
              <a:rPr lang="en-US" dirty="0"/>
              <a:t>1) decreases the chances of treatment discontinuation or change by minimizing the risk of ADEs, and </a:t>
            </a:r>
          </a:p>
          <a:p>
            <a:pPr lvl="1"/>
            <a:r>
              <a:rPr lang="en-US" dirty="0"/>
              <a:t>2) is individualized for the patient</a:t>
            </a:r>
            <a:r>
              <a:rPr lang="en-US" dirty="0" smtClean="0"/>
              <a:t>.</a:t>
            </a:r>
          </a:p>
          <a:p>
            <a:r>
              <a:rPr lang="en-US" dirty="0" smtClean="0"/>
              <a:t>Pharmacogenomics to decrease adverse drug effects</a:t>
            </a:r>
          </a:p>
          <a:p>
            <a:pPr lvl="1"/>
            <a:r>
              <a:rPr lang="en-US" dirty="0" smtClean="0"/>
              <a:t>“Right drug, right patient, right time” </a:t>
            </a:r>
            <a:endParaRPr lang="en-US" dirty="0"/>
          </a:p>
        </p:txBody>
      </p:sp>
      <p:pic>
        <p:nvPicPr>
          <p:cNvPr id="7170" name="Picture 2" descr="C:\Users\m045365\AppData\Local\Microsoft\Windows\Temporary Internet Files\Content.IE5\ERDT174R\dn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48006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Precedence – HLA-B*5701</a:t>
            </a:r>
            <a:endParaRPr lang="en-US" dirty="0"/>
          </a:p>
        </p:txBody>
      </p:sp>
      <p:sp>
        <p:nvSpPr>
          <p:cNvPr id="3" name="Content Placeholder 2"/>
          <p:cNvSpPr>
            <a:spLocks noGrp="1"/>
          </p:cNvSpPr>
          <p:nvPr>
            <p:ph idx="1"/>
          </p:nvPr>
        </p:nvSpPr>
        <p:spPr/>
        <p:txBody>
          <a:bodyPr/>
          <a:lstStyle/>
          <a:p>
            <a:r>
              <a:rPr lang="en-US" dirty="0" err="1" smtClean="0"/>
              <a:t>Abacavir</a:t>
            </a:r>
            <a:r>
              <a:rPr lang="en-US" dirty="0" smtClean="0"/>
              <a:t> is associated with a rare severe and sometimes fatal hypersensitivity reaction</a:t>
            </a:r>
          </a:p>
          <a:p>
            <a:pPr lvl="1"/>
            <a:r>
              <a:rPr lang="en-US" dirty="0" smtClean="0"/>
              <a:t>Fever, malaise, GI effects, rash, respiratory distress, hepatitis and renal dysfunction</a:t>
            </a:r>
          </a:p>
          <a:p>
            <a:r>
              <a:rPr lang="en-US" dirty="0" smtClean="0"/>
              <a:t>Strongly associated with HLA-B*5701</a:t>
            </a:r>
          </a:p>
          <a:p>
            <a:r>
              <a:rPr lang="en-US" dirty="0" smtClean="0"/>
              <a:t>RCTs demonstrated that pre-testing for HLA-B*5701 effectively prevents ABC HSR</a:t>
            </a:r>
          </a:p>
          <a:p>
            <a:r>
              <a:rPr lang="en-US" dirty="0" smtClean="0"/>
              <a:t>Cost effective</a:t>
            </a:r>
          </a:p>
          <a:p>
            <a:r>
              <a:rPr lang="en-US" dirty="0" smtClean="0"/>
              <a:t>Recommended in US and IAS guidelines</a:t>
            </a:r>
          </a:p>
          <a:p>
            <a:pPr marL="0" indent="0">
              <a:buNone/>
            </a:pPr>
            <a:endParaRPr lang="en-US" dirty="0"/>
          </a:p>
          <a:p>
            <a:endParaRPr lang="en-US" dirty="0" smtClean="0"/>
          </a:p>
          <a:p>
            <a:endParaRPr lang="en-US" dirty="0"/>
          </a:p>
        </p:txBody>
      </p:sp>
    </p:spTree>
    <p:extLst>
      <p:ext uri="{BB962C8B-B14F-4D97-AF65-F5344CB8AC3E}">
        <p14:creationId xmlns:p14="http://schemas.microsoft.com/office/powerpoint/2010/main" val="2467708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report 3"/>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381000" y="838200"/>
            <a:ext cx="3959225"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9701" name="Picture 5" descr="repor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838200"/>
            <a:ext cx="3981450"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439" t="14007" r="30022" b="30697"/>
          <a:stretch/>
        </p:blipFill>
        <p:spPr bwMode="auto">
          <a:xfrm>
            <a:off x="1524000" y="990600"/>
            <a:ext cx="563928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95400" y="6553200"/>
            <a:ext cx="6172200" cy="307777"/>
          </a:xfrm>
          <a:prstGeom prst="rect">
            <a:avLst/>
          </a:prstGeom>
          <a:noFill/>
        </p:spPr>
        <p:txBody>
          <a:bodyPr wrap="square" rtlCol="0">
            <a:spAutoFit/>
          </a:bodyPr>
          <a:lstStyle/>
          <a:p>
            <a:r>
              <a:rPr lang="en-US" sz="1400" dirty="0"/>
              <a:t>http://clinicalvirology.stanford.edu/UNKNOWN_AVRT.pdf</a:t>
            </a:r>
          </a:p>
        </p:txBody>
      </p:sp>
      <p:sp>
        <p:nvSpPr>
          <p:cNvPr id="3" name="Title 2"/>
          <p:cNvSpPr>
            <a:spLocks noGrp="1"/>
          </p:cNvSpPr>
          <p:nvPr>
            <p:ph type="title"/>
          </p:nvPr>
        </p:nvSpPr>
        <p:spPr>
          <a:xfrm>
            <a:off x="658368" y="0"/>
            <a:ext cx="7827264" cy="990600"/>
          </a:xfrm>
        </p:spPr>
        <p:txBody>
          <a:bodyPr/>
          <a:lstStyle/>
          <a:p>
            <a:r>
              <a:rPr lang="en-US" dirty="0" smtClean="0"/>
              <a:t>Viral genotype testing for ART resistance is standard of care</a:t>
            </a:r>
            <a:endParaRPr lang="en-US" dirty="0"/>
          </a:p>
        </p:txBody>
      </p:sp>
    </p:spTree>
    <p:extLst>
      <p:ext uri="{BB962C8B-B14F-4D97-AF65-F5344CB8AC3E}">
        <p14:creationId xmlns:p14="http://schemas.microsoft.com/office/powerpoint/2010/main" val="1046581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Pharmacogenomics in HIV</a:t>
            </a:r>
          </a:p>
        </p:txBody>
      </p:sp>
      <p:sp>
        <p:nvSpPr>
          <p:cNvPr id="39939" name="Rectangle 3"/>
          <p:cNvSpPr>
            <a:spLocks noGrp="1" noChangeArrowheads="1"/>
          </p:cNvSpPr>
          <p:nvPr>
            <p:ph type="body" idx="1"/>
          </p:nvPr>
        </p:nvSpPr>
        <p:spPr/>
        <p:txBody>
          <a:bodyPr/>
          <a:lstStyle/>
          <a:p>
            <a:r>
              <a:rPr lang="en-US"/>
              <a:t>Observational studies</a:t>
            </a:r>
          </a:p>
          <a:p>
            <a:r>
              <a:rPr lang="en-US"/>
              <a:t>Mostly retrospective</a:t>
            </a:r>
          </a:p>
          <a:p>
            <a:r>
              <a:rPr lang="en-US"/>
              <a:t>Candidate-gene or GWAS approaches</a:t>
            </a:r>
          </a:p>
          <a:p>
            <a:r>
              <a:rPr lang="en-US"/>
              <a:t>Often not validated</a:t>
            </a:r>
          </a:p>
          <a:p>
            <a:r>
              <a:rPr lang="en-US"/>
              <a:t>Few clinical trials</a:t>
            </a:r>
          </a:p>
          <a:p>
            <a:r>
              <a:rPr lang="en-US"/>
              <a:t>Scarce functional studies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r>
              <a:rPr lang="en-US" smtClean="0"/>
              <a:t>©2011 MFMER  |  slide-</a:t>
            </a:r>
            <a:fld id="{FA1795E2-BE99-4DAC-9326-D2EF5EB61785}" type="slidenum">
              <a:rPr lang="en-US" smtClean="0"/>
              <a:pPr>
                <a:defRPr/>
              </a:pPr>
              <a:t>23</a:t>
            </a:fld>
            <a:endParaRPr lang="en-US"/>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83428" y="1219200"/>
            <a:ext cx="8612438"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645920" y="5711833"/>
            <a:ext cx="5958230" cy="369332"/>
          </a:xfrm>
          <a:prstGeom prst="rect">
            <a:avLst/>
          </a:prstGeom>
        </p:spPr>
        <p:txBody>
          <a:bodyPr wrap="square">
            <a:spAutoFit/>
          </a:bodyPr>
          <a:lstStyle/>
          <a:p>
            <a:r>
              <a:rPr lang="en-US" u="sng" dirty="0">
                <a:hlinkClick r:id="rId3"/>
              </a:rPr>
              <a:t>http://dx.doi.org/10.1016/j.ebiom.2015.05.012</a:t>
            </a:r>
            <a:endParaRPr lang="en-US" dirty="0"/>
          </a:p>
        </p:txBody>
      </p:sp>
    </p:spTree>
    <p:extLst>
      <p:ext uri="{BB962C8B-B14F-4D97-AF65-F5344CB8AC3E}">
        <p14:creationId xmlns:p14="http://schemas.microsoft.com/office/powerpoint/2010/main" val="3831434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Efavirenz</a:t>
            </a:r>
            <a:r>
              <a:rPr lang="en-US" dirty="0" smtClean="0"/>
              <a:t> (EFV)</a:t>
            </a:r>
            <a:endParaRPr lang="en-US" dirty="0"/>
          </a:p>
        </p:txBody>
      </p:sp>
      <p:sp>
        <p:nvSpPr>
          <p:cNvPr id="3" name="Content Placeholder 2"/>
          <p:cNvSpPr>
            <a:spLocks noGrp="1"/>
          </p:cNvSpPr>
          <p:nvPr>
            <p:ph idx="1"/>
          </p:nvPr>
        </p:nvSpPr>
        <p:spPr/>
        <p:txBody>
          <a:bodyPr/>
          <a:lstStyle/>
          <a:p>
            <a:r>
              <a:rPr lang="en-US" sz="2400" dirty="0" smtClean="0"/>
              <a:t>FDA approved in 1998</a:t>
            </a:r>
          </a:p>
          <a:p>
            <a:r>
              <a:rPr lang="en-US" sz="2400" dirty="0" smtClean="0"/>
              <a:t>Preferred first line agent</a:t>
            </a:r>
          </a:p>
          <a:p>
            <a:r>
              <a:rPr lang="en-US" sz="2400" dirty="0" smtClean="0"/>
              <a:t>Co-formulated in one-pill once-a-day </a:t>
            </a:r>
            <a:r>
              <a:rPr lang="en-US" sz="2400" dirty="0" err="1" smtClean="0"/>
              <a:t>cART</a:t>
            </a:r>
            <a:r>
              <a:rPr lang="en-US" sz="2400" dirty="0" smtClean="0"/>
              <a:t> in 2006</a:t>
            </a:r>
          </a:p>
          <a:p>
            <a:r>
              <a:rPr lang="en-US" sz="2400" dirty="0" smtClean="0"/>
              <a:t>Reached a large market share (~85%), and will soon be coming off-patent</a:t>
            </a:r>
          </a:p>
          <a:p>
            <a:r>
              <a:rPr lang="en-US" sz="2400" dirty="0" smtClean="0"/>
              <a:t>CNS </a:t>
            </a:r>
            <a:r>
              <a:rPr lang="en-US" sz="2400" dirty="0"/>
              <a:t>Adverse Effects of </a:t>
            </a:r>
            <a:r>
              <a:rPr lang="en-US" sz="2400" dirty="0" smtClean="0"/>
              <a:t>EFV well described</a:t>
            </a:r>
          </a:p>
          <a:p>
            <a:pPr lvl="1"/>
            <a:r>
              <a:rPr lang="en-US" sz="2400" dirty="0" smtClean="0"/>
              <a:t>Dizziness, Lightheadedness, Nightmares, Disengagement, Impaired concentration, Agitation, Depression, Psychosis, Suicidal ideation</a:t>
            </a:r>
          </a:p>
          <a:p>
            <a:r>
              <a:rPr lang="en-US" sz="2400" dirty="0" smtClean="0"/>
              <a:t>Premature discontinuation and lack of adherence is common</a:t>
            </a:r>
          </a:p>
          <a:p>
            <a:pPr lvl="1"/>
            <a:r>
              <a:rPr lang="en-US" sz="2400" dirty="0" smtClean="0"/>
              <a:t>K103N mutation – cross resistance to other NNRTIs</a:t>
            </a:r>
            <a:endParaRPr lang="en-US" sz="2400" dirty="0"/>
          </a:p>
        </p:txBody>
      </p:sp>
      <p:pic>
        <p:nvPicPr>
          <p:cNvPr id="5125" name="Picture 5" descr="File:Efavirenz skeletal.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799" y="1"/>
            <a:ext cx="2327275" cy="2611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478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Efavirenz</a:t>
            </a:r>
            <a:r>
              <a:rPr lang="en-US" dirty="0" smtClean="0"/>
              <a:t> and Suicidality: The importance of pharmacovigilance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203284"/>
              </p:ext>
            </p:extLst>
          </p:nvPr>
        </p:nvGraphicFramePr>
        <p:xfrm>
          <a:off x="658811" y="1701800"/>
          <a:ext cx="7646988" cy="4394200"/>
        </p:xfrm>
        <a:graphic>
          <a:graphicData uri="http://schemas.openxmlformats.org/drawingml/2006/table">
            <a:tbl>
              <a:tblPr firstRow="1" bandRow="1">
                <a:tableStyleId>{5C22544A-7EE6-4342-B048-85BDC9FD1C3A}</a:tableStyleId>
              </a:tblPr>
              <a:tblGrid>
                <a:gridCol w="2548996"/>
                <a:gridCol w="2548996"/>
                <a:gridCol w="2548996"/>
              </a:tblGrid>
              <a:tr h="370840">
                <a:tc>
                  <a:txBody>
                    <a:bodyPr/>
                    <a:lstStyle/>
                    <a:p>
                      <a:r>
                        <a:rPr lang="en-US" sz="1200" dirty="0" smtClean="0"/>
                        <a:t>Study type</a:t>
                      </a:r>
                      <a:endParaRPr lang="en-US" sz="1200" dirty="0"/>
                    </a:p>
                  </a:txBody>
                  <a:tcPr/>
                </a:tc>
                <a:tc>
                  <a:txBody>
                    <a:bodyPr/>
                    <a:lstStyle/>
                    <a:p>
                      <a:r>
                        <a:rPr lang="en-US" sz="1200" dirty="0" err="1" smtClean="0"/>
                        <a:t>Efavirenz</a:t>
                      </a:r>
                      <a:r>
                        <a:rPr lang="en-US" sz="1200" dirty="0" smtClean="0"/>
                        <a:t>-associated</a:t>
                      </a:r>
                      <a:r>
                        <a:rPr lang="en-US" sz="1200" baseline="0" dirty="0" smtClean="0"/>
                        <a:t> risk</a:t>
                      </a:r>
                      <a:endParaRPr lang="en-US" sz="1200" dirty="0"/>
                    </a:p>
                  </a:txBody>
                  <a:tcPr/>
                </a:tc>
                <a:tc>
                  <a:txBody>
                    <a:bodyPr/>
                    <a:lstStyle/>
                    <a:p>
                      <a:r>
                        <a:rPr lang="en-US" sz="1200" dirty="0" smtClean="0"/>
                        <a:t>Reference</a:t>
                      </a:r>
                      <a:endParaRPr lang="en-US" sz="1200" dirty="0"/>
                    </a:p>
                  </a:txBody>
                  <a:tcPr/>
                </a:tc>
              </a:tr>
              <a:tr h="370840">
                <a:tc>
                  <a:txBody>
                    <a:bodyPr/>
                    <a:lstStyle/>
                    <a:p>
                      <a:r>
                        <a:rPr lang="en-US" sz="1200" dirty="0" smtClean="0"/>
                        <a:t>Meta-analysis of 4 ACTG RCTs</a:t>
                      </a:r>
                      <a:endParaRPr lang="en-US" sz="1200" dirty="0"/>
                    </a:p>
                  </a:txBody>
                  <a:tcPr/>
                </a:tc>
                <a:tc>
                  <a:txBody>
                    <a:bodyPr/>
                    <a:lstStyle/>
                    <a:p>
                      <a:pPr marL="171450" indent="-171450">
                        <a:buFont typeface="Arial" panose="020B0604020202020204" pitchFamily="34" charset="0"/>
                        <a:buChar char="•"/>
                      </a:pPr>
                      <a:r>
                        <a:rPr lang="en-US" sz="1200" dirty="0" smtClean="0"/>
                        <a:t>Suicidality HR </a:t>
                      </a:r>
                      <a:r>
                        <a:rPr lang="pl-PL" sz="1200" dirty="0" smtClean="0"/>
                        <a:t>2.28 [95% CI, 1.27 to 4.10]; P = 0.006). </a:t>
                      </a:r>
                      <a:endParaRPr lang="en-US" sz="1200" dirty="0" smtClean="0"/>
                    </a:p>
                    <a:p>
                      <a:pPr marL="0" indent="0">
                        <a:buFont typeface="Arial" panose="020B0604020202020204" pitchFamily="34" charset="0"/>
                        <a:buNone/>
                      </a:pPr>
                      <a:endParaRPr lang="en-US" sz="1200" dirty="0" smtClean="0"/>
                    </a:p>
                    <a:p>
                      <a:pPr marL="171450" indent="-171450">
                        <a:buFont typeface="Arial" panose="020B0604020202020204" pitchFamily="34" charset="0"/>
                        <a:buChar char="•"/>
                      </a:pPr>
                      <a:r>
                        <a:rPr lang="en-US" sz="1200" dirty="0" smtClean="0"/>
                        <a:t>Attempted or completed suicide HR </a:t>
                      </a:r>
                      <a:r>
                        <a:rPr lang="pl-PL" sz="1200" dirty="0" smtClean="0"/>
                        <a:t>2.58 [CI, 0.94 to 7.06]; P = 0.065</a:t>
                      </a:r>
                      <a:endParaRPr lang="en-US" sz="1200" dirty="0"/>
                    </a:p>
                  </a:txBody>
                  <a:tcPr/>
                </a:tc>
                <a:tc>
                  <a:txBody>
                    <a:bodyPr/>
                    <a:lstStyle/>
                    <a:p>
                      <a:r>
                        <a:rPr lang="sv-SE" sz="1200" dirty="0" smtClean="0"/>
                        <a:t>Mollan et al. Ann Intern Med. 2014 Jul 1;161(1):1-10</a:t>
                      </a:r>
                      <a:endParaRPr lang="en-US" sz="1200" dirty="0"/>
                    </a:p>
                  </a:txBody>
                  <a:tcPr/>
                </a:tc>
              </a:tr>
              <a:tr h="370840">
                <a:tc>
                  <a:txBody>
                    <a:bodyPr/>
                    <a:lstStyle/>
                    <a:p>
                      <a:r>
                        <a:rPr lang="en-US" sz="1200" dirty="0" smtClean="0"/>
                        <a:t>Retrospective analysis of D:A:D data</a:t>
                      </a:r>
                      <a:endParaRPr lang="en-US" sz="1200" dirty="0"/>
                    </a:p>
                  </a:txBody>
                  <a:tcPr/>
                </a:tc>
                <a:tc>
                  <a:txBody>
                    <a:bodyPr/>
                    <a:lstStyle/>
                    <a:p>
                      <a:pPr marL="171450" indent="-171450">
                        <a:buFont typeface="Arial" panose="020B0604020202020204" pitchFamily="34" charset="0"/>
                        <a:buChar char="•"/>
                      </a:pPr>
                      <a:r>
                        <a:rPr lang="en-US" sz="1200" dirty="0" smtClean="0"/>
                        <a:t>No association with EFV</a:t>
                      </a:r>
                      <a:r>
                        <a:rPr lang="en-US" sz="1200" baseline="0" dirty="0" smtClean="0"/>
                        <a:t> and suicide as cause of death</a:t>
                      </a:r>
                      <a:endParaRPr lang="en-US" sz="1200" dirty="0"/>
                    </a:p>
                  </a:txBody>
                  <a:tcPr/>
                </a:tc>
                <a:tc>
                  <a:txBody>
                    <a:bodyPr/>
                    <a:lstStyle/>
                    <a:p>
                      <a:r>
                        <a:rPr lang="en-US" sz="1200" dirty="0" smtClean="0"/>
                        <a:t>Smith et al. J </a:t>
                      </a:r>
                      <a:r>
                        <a:rPr lang="en-US" sz="1200" dirty="0" err="1" smtClean="0"/>
                        <a:t>Int</a:t>
                      </a:r>
                      <a:r>
                        <a:rPr lang="en-US" sz="1200" dirty="0" smtClean="0"/>
                        <a:t> AIDS Soc. 2014 Nov 2;17(4 </a:t>
                      </a:r>
                      <a:r>
                        <a:rPr lang="en-US" sz="1200" dirty="0" err="1" smtClean="0"/>
                        <a:t>Suppl</a:t>
                      </a:r>
                      <a:r>
                        <a:rPr lang="en-US" sz="1200" dirty="0" smtClean="0"/>
                        <a:t> 3):19512</a:t>
                      </a:r>
                      <a:endParaRPr lang="en-US" sz="1200" dirty="0"/>
                    </a:p>
                  </a:txBody>
                  <a:tcPr/>
                </a:tc>
              </a:tr>
              <a:tr h="370840">
                <a:tc>
                  <a:txBody>
                    <a:bodyPr/>
                    <a:lstStyle/>
                    <a:p>
                      <a:r>
                        <a:rPr lang="en-US" sz="1200" dirty="0" smtClean="0"/>
                        <a:t>US</a:t>
                      </a:r>
                      <a:r>
                        <a:rPr lang="en-US" sz="1200" baseline="0" dirty="0" smtClean="0"/>
                        <a:t> Medicaid and commercial claims data analysis</a:t>
                      </a:r>
                      <a:endParaRPr lang="en-US" sz="1200" dirty="0"/>
                    </a:p>
                  </a:txBody>
                  <a:tcPr/>
                </a:tc>
                <a:tc>
                  <a:txBody>
                    <a:bodyPr/>
                    <a:lstStyle/>
                    <a:p>
                      <a:pPr marL="171450" indent="-171450">
                        <a:buFont typeface="Arial" panose="020B0604020202020204" pitchFamily="34" charset="0"/>
                        <a:buChar char="•"/>
                      </a:pPr>
                      <a:r>
                        <a:rPr lang="en-US" sz="1200" dirty="0" smtClean="0"/>
                        <a:t>No association with EFV and suicidality as diagnosis</a:t>
                      </a:r>
                    </a:p>
                    <a:p>
                      <a:pPr marL="171450" indent="-171450">
                        <a:buFont typeface="Arial" panose="020B0604020202020204" pitchFamily="34" charset="0"/>
                        <a:buChar char="•"/>
                      </a:pPr>
                      <a:r>
                        <a:rPr lang="en-US" sz="1200" dirty="0" smtClean="0"/>
                        <a:t>Adjusted HR: commercial, 1.029 (0.636-1.665); Medicaid, 0.902 (0.617-1.319).</a:t>
                      </a:r>
                      <a:endParaRPr lang="en-US" sz="1200" dirty="0"/>
                    </a:p>
                  </a:txBody>
                  <a:tcPr/>
                </a:tc>
                <a:tc>
                  <a:txBody>
                    <a:bodyPr/>
                    <a:lstStyle/>
                    <a:p>
                      <a:r>
                        <a:rPr lang="en-US" sz="1200" dirty="0" err="1" smtClean="0"/>
                        <a:t>Nkhoma</a:t>
                      </a:r>
                      <a:r>
                        <a:rPr lang="en-US" sz="1200" dirty="0" smtClean="0"/>
                        <a:t> et al. </a:t>
                      </a:r>
                      <a:r>
                        <a:rPr lang="it-IT" sz="1200" dirty="0" smtClean="0"/>
                        <a:t>Medicine (Baltimore). 2016 Jan;95(3):e2480</a:t>
                      </a:r>
                      <a:endParaRPr lang="en-US" sz="1200" dirty="0"/>
                    </a:p>
                  </a:txBody>
                  <a:tcPr/>
                </a:tc>
              </a:tr>
              <a:tr h="370840">
                <a:tc>
                  <a:txBody>
                    <a:bodyPr/>
                    <a:lstStyle/>
                    <a:p>
                      <a:r>
                        <a:rPr lang="en-US" sz="1200" dirty="0" smtClean="0"/>
                        <a:t>Analysis</a:t>
                      </a:r>
                      <a:r>
                        <a:rPr lang="en-US" sz="1200" baseline="0" dirty="0" smtClean="0"/>
                        <a:t> of START trial data</a:t>
                      </a:r>
                      <a:endParaRPr lang="en-US" sz="1200" dirty="0"/>
                    </a:p>
                  </a:txBody>
                  <a:tcPr/>
                </a:tc>
                <a:tc>
                  <a:txBody>
                    <a:bodyPr/>
                    <a:lstStyle/>
                    <a:p>
                      <a:pPr marL="171450" indent="-171450">
                        <a:buFont typeface="Arial" panose="020B0604020202020204" pitchFamily="34" charset="0"/>
                        <a:buChar char="•"/>
                      </a:pPr>
                      <a:r>
                        <a:rPr lang="en-US" sz="1200" dirty="0" smtClean="0"/>
                        <a:t>Suicidal behavior</a:t>
                      </a:r>
                    </a:p>
                    <a:p>
                      <a:pPr marL="171450" indent="-171450">
                        <a:buFont typeface="Arial" panose="020B0604020202020204" pitchFamily="34" charset="0"/>
                        <a:buChar char="•"/>
                      </a:pPr>
                      <a:r>
                        <a:rPr lang="en-US" sz="1200" dirty="0" smtClean="0"/>
                        <a:t>HR for EFV versus ART-naïve controls was 4.16 (p=0.02)</a:t>
                      </a:r>
                    </a:p>
                    <a:p>
                      <a:pPr marL="171450" indent="-171450">
                        <a:buFont typeface="Arial" panose="020B0604020202020204" pitchFamily="34" charset="0"/>
                        <a:buChar char="•"/>
                      </a:pPr>
                      <a:r>
                        <a:rPr lang="en-US" sz="1200" dirty="0" smtClean="0"/>
                        <a:t>HR for non-EFV regimens versus ART-naïve controls was 1.04 (p=0.93) </a:t>
                      </a:r>
                    </a:p>
                    <a:p>
                      <a:pPr marL="171450" indent="-171450">
                        <a:buFont typeface="Arial" panose="020B0604020202020204" pitchFamily="34" charset="0"/>
                        <a:buChar char="•"/>
                      </a:pPr>
                      <a:r>
                        <a:rPr lang="en-US" sz="1200" dirty="0" smtClean="0"/>
                        <a:t>(p=0.05 for difference in HRs). </a:t>
                      </a:r>
                      <a:endParaRPr lang="en-US" sz="1200" dirty="0"/>
                    </a:p>
                  </a:txBody>
                  <a:tcPr/>
                </a:tc>
                <a:tc>
                  <a:txBody>
                    <a:bodyPr/>
                    <a:lstStyle/>
                    <a:p>
                      <a:r>
                        <a:rPr lang="en-US" sz="1200" dirty="0" smtClean="0"/>
                        <a:t>Arenas-Pinto et al. International</a:t>
                      </a:r>
                      <a:r>
                        <a:rPr lang="en-US" sz="1200" baseline="0" dirty="0" smtClean="0"/>
                        <a:t> AIDS Society July 2016 Abstract: THAB0202</a:t>
                      </a:r>
                    </a:p>
                  </a:txBody>
                  <a:tcPr/>
                </a:tc>
              </a:tr>
            </a:tbl>
          </a:graphicData>
        </a:graphic>
      </p:graphicFrame>
    </p:spTree>
    <p:extLst>
      <p:ext uri="{BB962C8B-B14F-4D97-AF65-F5344CB8AC3E}">
        <p14:creationId xmlns:p14="http://schemas.microsoft.com/office/powerpoint/2010/main" val="1251605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Pharmacogenetics</a:t>
            </a:r>
            <a:r>
              <a:rPr lang="en-US" dirty="0" smtClean="0"/>
              <a:t> of EFV</a:t>
            </a:r>
            <a:endParaRPr lang="en-US" dirty="0"/>
          </a:p>
        </p:txBody>
      </p:sp>
      <p:sp>
        <p:nvSpPr>
          <p:cNvPr id="43011" name="Rectangle 3"/>
          <p:cNvSpPr>
            <a:spLocks noGrp="1" noChangeArrowheads="1"/>
          </p:cNvSpPr>
          <p:nvPr>
            <p:ph idx="1"/>
          </p:nvPr>
        </p:nvSpPr>
        <p:spPr/>
        <p:txBody>
          <a:bodyPr/>
          <a:lstStyle/>
          <a:p>
            <a:r>
              <a:rPr lang="en-US" sz="2000" dirty="0"/>
              <a:t>In a study of 821 participants in three ACTG studies, </a:t>
            </a:r>
          </a:p>
          <a:p>
            <a:pPr lvl="1"/>
            <a:r>
              <a:rPr lang="en-US" sz="2000" dirty="0"/>
              <a:t>SNPs in </a:t>
            </a:r>
            <a:r>
              <a:rPr lang="en-US" sz="2000" dirty="0">
                <a:solidFill>
                  <a:schemeClr val="tx2"/>
                </a:solidFill>
              </a:rPr>
              <a:t>CYP2B6</a:t>
            </a:r>
            <a:r>
              <a:rPr lang="en-US" sz="2000" dirty="0"/>
              <a:t> and </a:t>
            </a:r>
            <a:r>
              <a:rPr lang="en-US" sz="2000" dirty="0" smtClean="0">
                <a:solidFill>
                  <a:schemeClr val="tx2"/>
                </a:solidFill>
              </a:rPr>
              <a:t>CYP3A4</a:t>
            </a:r>
            <a:r>
              <a:rPr lang="en-US" sz="2000" dirty="0" smtClean="0"/>
              <a:t>, </a:t>
            </a:r>
            <a:r>
              <a:rPr lang="en-US" sz="2000" dirty="0"/>
              <a:t>which metabolize EFV, were </a:t>
            </a:r>
            <a:r>
              <a:rPr lang="en-US" sz="2000" dirty="0" smtClean="0"/>
              <a:t>associated with </a:t>
            </a:r>
            <a:r>
              <a:rPr lang="en-US" sz="2000" dirty="0">
                <a:solidFill>
                  <a:schemeClr val="tx2"/>
                </a:solidFill>
              </a:rPr>
              <a:t>serious </a:t>
            </a:r>
            <a:r>
              <a:rPr lang="en-US" sz="2000" dirty="0" smtClean="0">
                <a:solidFill>
                  <a:schemeClr val="tx2"/>
                </a:solidFill>
              </a:rPr>
              <a:t>CNS </a:t>
            </a:r>
            <a:r>
              <a:rPr lang="en-US" sz="2000" dirty="0">
                <a:solidFill>
                  <a:schemeClr val="tx2"/>
                </a:solidFill>
              </a:rPr>
              <a:t>adverse </a:t>
            </a:r>
            <a:r>
              <a:rPr lang="en-US" sz="2000" dirty="0" smtClean="0">
                <a:solidFill>
                  <a:schemeClr val="tx2"/>
                </a:solidFill>
              </a:rPr>
              <a:t>effects</a:t>
            </a:r>
            <a:r>
              <a:rPr lang="en-US" sz="2000" dirty="0" smtClean="0"/>
              <a:t>. </a:t>
            </a:r>
            <a:r>
              <a:rPr lang="en-US" sz="1200" dirty="0" err="1" smtClean="0"/>
              <a:t>Ribaudo</a:t>
            </a:r>
            <a:r>
              <a:rPr lang="en-US" sz="1200" dirty="0"/>
              <a:t>. </a:t>
            </a:r>
            <a:r>
              <a:rPr lang="en-US" sz="1200" i="1" dirty="0"/>
              <a:t>The Journal of Infectious Diseases</a:t>
            </a:r>
            <a:r>
              <a:rPr lang="en-US" sz="1200" dirty="0"/>
              <a:t>. 2010 (202):717-722</a:t>
            </a:r>
            <a:r>
              <a:rPr lang="en-US" sz="2000" dirty="0"/>
              <a:t>. </a:t>
            </a:r>
            <a:endParaRPr lang="en-US" sz="2000" dirty="0" smtClean="0"/>
          </a:p>
          <a:p>
            <a:endParaRPr lang="en-US" sz="2000" dirty="0" smtClean="0"/>
          </a:p>
          <a:p>
            <a:r>
              <a:rPr lang="en-US" sz="2000" dirty="0" smtClean="0"/>
              <a:t>In </a:t>
            </a:r>
            <a:r>
              <a:rPr lang="en-US" sz="2000" dirty="0"/>
              <a:t>another study of 577 participants from the Swiss HIV Cohort,</a:t>
            </a:r>
          </a:p>
          <a:p>
            <a:pPr lvl="1"/>
            <a:r>
              <a:rPr lang="en-US" sz="2000" dirty="0"/>
              <a:t>A Genetic Risk Score composed of SNPs in </a:t>
            </a:r>
            <a:r>
              <a:rPr lang="en-US" sz="2000" dirty="0">
                <a:solidFill>
                  <a:schemeClr val="tx2"/>
                </a:solidFill>
              </a:rPr>
              <a:t>CYP2A6</a:t>
            </a:r>
            <a:r>
              <a:rPr lang="en-US" sz="2000" dirty="0"/>
              <a:t>, </a:t>
            </a:r>
            <a:r>
              <a:rPr lang="en-US" sz="2000" dirty="0">
                <a:solidFill>
                  <a:schemeClr val="tx2"/>
                </a:solidFill>
              </a:rPr>
              <a:t>CYP2B6</a:t>
            </a:r>
            <a:r>
              <a:rPr lang="en-US" sz="2000" dirty="0"/>
              <a:t> and </a:t>
            </a:r>
            <a:r>
              <a:rPr lang="en-US" sz="2000" dirty="0">
                <a:solidFill>
                  <a:schemeClr val="tx2"/>
                </a:solidFill>
              </a:rPr>
              <a:t>CYP3A4</a:t>
            </a:r>
            <a:r>
              <a:rPr lang="en-US" sz="2000" dirty="0"/>
              <a:t> </a:t>
            </a:r>
          </a:p>
          <a:p>
            <a:pPr lvl="1"/>
            <a:r>
              <a:rPr lang="en-US" sz="2000" dirty="0"/>
              <a:t>Highly predictive of </a:t>
            </a:r>
            <a:r>
              <a:rPr lang="en-US" sz="2000" dirty="0">
                <a:solidFill>
                  <a:schemeClr val="tx2"/>
                </a:solidFill>
              </a:rPr>
              <a:t>discontinuation of ART </a:t>
            </a:r>
            <a:r>
              <a:rPr lang="en-US" sz="2000" dirty="0"/>
              <a:t>regimens containing EFV because of serious CNS events</a:t>
            </a:r>
          </a:p>
          <a:p>
            <a:pPr lvl="2"/>
            <a:r>
              <a:rPr lang="en-US" sz="2000" dirty="0"/>
              <a:t>HR 3.1 (95% CI: 1.4-7.3) </a:t>
            </a:r>
          </a:p>
          <a:p>
            <a:pPr lvl="2"/>
            <a:r>
              <a:rPr lang="en-US" sz="1200" dirty="0" err="1"/>
              <a:t>Lubomirov</a:t>
            </a:r>
            <a:r>
              <a:rPr lang="en-US" sz="1200" dirty="0"/>
              <a:t> and </a:t>
            </a:r>
            <a:r>
              <a:rPr lang="en-US" sz="1200" dirty="0" err="1"/>
              <a:t>Telenti</a:t>
            </a:r>
            <a:r>
              <a:rPr lang="en-US" sz="1200" dirty="0"/>
              <a:t>. </a:t>
            </a:r>
            <a:r>
              <a:rPr lang="en-US" sz="1200" i="1" dirty="0"/>
              <a:t>The Journal of Infectious Diseases.</a:t>
            </a:r>
            <a:r>
              <a:rPr lang="en-US" sz="1200" dirty="0"/>
              <a:t> 2011 (203):246-257</a:t>
            </a:r>
            <a:r>
              <a:rPr lang="en-US" sz="2000" dirty="0"/>
              <a:t>. </a:t>
            </a:r>
          </a:p>
          <a:p>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Hypothesis</a:t>
            </a:r>
          </a:p>
        </p:txBody>
      </p:sp>
      <p:sp>
        <p:nvSpPr>
          <p:cNvPr id="8195" name="Rectangle 3"/>
          <p:cNvSpPr>
            <a:spLocks noGrp="1" noChangeArrowheads="1"/>
          </p:cNvSpPr>
          <p:nvPr>
            <p:ph type="body" idx="1"/>
          </p:nvPr>
        </p:nvSpPr>
        <p:spPr>
          <a:xfrm>
            <a:off x="658813" y="2133600"/>
            <a:ext cx="7826375" cy="4041775"/>
          </a:xfrm>
        </p:spPr>
        <p:txBody>
          <a:bodyPr/>
          <a:lstStyle/>
          <a:p>
            <a:r>
              <a:rPr lang="en-US" sz="2000" b="1" dirty="0" smtClean="0"/>
              <a:t>PG </a:t>
            </a:r>
            <a:r>
              <a:rPr lang="en-US" sz="2000" b="1" dirty="0"/>
              <a:t>testing </a:t>
            </a:r>
            <a:r>
              <a:rPr lang="en-US" sz="2000" b="1" dirty="0" smtClean="0"/>
              <a:t>for EFV-associated neurotoxicity </a:t>
            </a:r>
            <a:r>
              <a:rPr lang="en-US" sz="2000" b="1" dirty="0"/>
              <a:t>will decrease the incidence of </a:t>
            </a:r>
            <a:r>
              <a:rPr lang="en-US" sz="2000" b="1" dirty="0" smtClean="0"/>
              <a:t>ADEs, </a:t>
            </a:r>
            <a:r>
              <a:rPr lang="en-US" sz="2000" b="1" dirty="0"/>
              <a:t>and therefore increase medication adherence and effectiveness</a:t>
            </a:r>
            <a:r>
              <a:rPr lang="en-US" sz="2000" b="1" dirty="0" smtClean="0"/>
              <a:t>.</a:t>
            </a:r>
          </a:p>
          <a:p>
            <a:pPr lvl="1"/>
            <a:endParaRPr lang="en-US" sz="2000" dirty="0" smtClean="0"/>
          </a:p>
          <a:p>
            <a:pPr lvl="1"/>
            <a:r>
              <a:rPr lang="en-US" sz="2000" dirty="0" smtClean="0"/>
              <a:t> </a:t>
            </a:r>
            <a:r>
              <a:rPr lang="en-US" sz="2000" dirty="0"/>
              <a:t>To determine if </a:t>
            </a:r>
            <a:r>
              <a:rPr lang="en-US" sz="2000" dirty="0" smtClean="0"/>
              <a:t>PG testing for </a:t>
            </a:r>
            <a:r>
              <a:rPr lang="en-US" sz="2000" dirty="0"/>
              <a:t>EFV </a:t>
            </a:r>
            <a:r>
              <a:rPr lang="en-US" sz="2000" dirty="0" smtClean="0"/>
              <a:t>associated </a:t>
            </a:r>
            <a:r>
              <a:rPr lang="en-US" sz="2000" dirty="0"/>
              <a:t>toxicities is predictive of discontinuation of </a:t>
            </a:r>
            <a:r>
              <a:rPr lang="en-US" sz="2000" dirty="0" smtClean="0"/>
              <a:t>EFV with-in </a:t>
            </a:r>
            <a:r>
              <a:rPr lang="en-US" sz="2000" dirty="0"/>
              <a:t>one year of treatment initiation in HIV-infected patients</a:t>
            </a:r>
            <a:r>
              <a:rPr lang="en-US" sz="2000" dirty="0" smtClean="0"/>
              <a:t>.</a:t>
            </a:r>
          </a:p>
          <a:p>
            <a:pPr marL="457200" lvl="1" indent="0">
              <a:buNone/>
            </a:pPr>
            <a:endParaRPr lang="en-US" sz="2000" dirty="0" smtClean="0"/>
          </a:p>
          <a:p>
            <a:pPr lvl="1"/>
            <a:r>
              <a:rPr lang="en-US" sz="2000" dirty="0"/>
              <a:t>Study </a:t>
            </a:r>
            <a:r>
              <a:rPr lang="en-US" sz="2000" dirty="0" smtClean="0"/>
              <a:t>Design: </a:t>
            </a:r>
            <a:r>
              <a:rPr lang="en-US" sz="2000" dirty="0" err="1" smtClean="0"/>
              <a:t>Pharmacogenetic</a:t>
            </a:r>
            <a:r>
              <a:rPr lang="en-US" sz="2000" dirty="0" smtClean="0"/>
              <a:t> </a:t>
            </a:r>
            <a:r>
              <a:rPr lang="en-US" sz="2000" dirty="0"/>
              <a:t>profiling of cryopreserved DNA samples collected prospectively in three prospective, multicenter </a:t>
            </a:r>
            <a:r>
              <a:rPr lang="en-US" sz="2000" dirty="0" smtClean="0"/>
              <a:t>INSIGHT clinical </a:t>
            </a:r>
            <a:r>
              <a:rPr lang="en-US" sz="2000" dirty="0"/>
              <a:t>trials.</a:t>
            </a:r>
          </a:p>
          <a:p>
            <a:pPr lvl="1"/>
            <a:endParaRPr lang="en-US" sz="2000" dirty="0"/>
          </a:p>
          <a:p>
            <a:pPr lvl="1"/>
            <a:endParaRPr lang="en-US"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Subjects:</a:t>
            </a:r>
          </a:p>
        </p:txBody>
      </p:sp>
      <p:sp>
        <p:nvSpPr>
          <p:cNvPr id="11267" name="Rectangle 3"/>
          <p:cNvSpPr>
            <a:spLocks noGrp="1" noChangeArrowheads="1"/>
          </p:cNvSpPr>
          <p:nvPr>
            <p:ph type="body" idx="1"/>
          </p:nvPr>
        </p:nvSpPr>
        <p:spPr/>
        <p:txBody>
          <a:bodyPr/>
          <a:lstStyle/>
          <a:p>
            <a:r>
              <a:rPr lang="en-US" sz="2000"/>
              <a:t>1134 HIV-infected patients from INSIGHT trials</a:t>
            </a:r>
          </a:p>
          <a:p>
            <a:pPr lvl="1"/>
            <a:r>
              <a:rPr lang="en-US" sz="2000"/>
              <a:t>SMART (Strategies for Management of Anti-Retroviral Therapy) </a:t>
            </a:r>
          </a:p>
          <a:p>
            <a:pPr lvl="1"/>
            <a:r>
              <a:rPr lang="en-US" sz="2000"/>
              <a:t>ESPRIT (Evaluation of Subcutaneous Proleukin® in a Randomized International Trial) </a:t>
            </a:r>
          </a:p>
          <a:p>
            <a:pPr lvl="1"/>
            <a:r>
              <a:rPr lang="en-US" sz="2000"/>
              <a:t>FIRST (Flexible Initial Retrovirus Suppressive Therapies)</a:t>
            </a:r>
          </a:p>
          <a:p>
            <a:r>
              <a:rPr lang="en-US" sz="2000"/>
              <a:t>Inclusion Criteria</a:t>
            </a:r>
          </a:p>
          <a:p>
            <a:pPr lvl="1"/>
            <a:r>
              <a:rPr lang="en-US" sz="2000"/>
              <a:t>1) Informed consent, </a:t>
            </a:r>
          </a:p>
          <a:p>
            <a:pPr lvl="1"/>
            <a:r>
              <a:rPr lang="en-US" sz="2000"/>
              <a:t>2) DNA samples available for testing, </a:t>
            </a:r>
          </a:p>
          <a:p>
            <a:pPr lvl="1"/>
            <a:r>
              <a:rPr lang="en-US" sz="2000"/>
              <a:t>3) 12 months of follow up data concerning antiretroviral therapy compliance, duration, changes, side effects and adverse drug events, </a:t>
            </a:r>
          </a:p>
          <a:p>
            <a:pPr lvl="1"/>
            <a:r>
              <a:rPr lang="en-US" sz="2000"/>
              <a:t>4) did not discontinue or change antiretroviral regimens due to primary treatment failure or development of viral resistance.</a:t>
            </a:r>
            <a:r>
              <a:rPr lang="en-US"/>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255588" y="271463"/>
            <a:ext cx="2503487" cy="1476375"/>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400" dirty="0"/>
              <a:t>SMART VS Group with DNA available and </a:t>
            </a:r>
          </a:p>
          <a:p>
            <a:pPr eaLnBrk="1" hangingPunct="1">
              <a:buFont typeface="Arial" charset="0"/>
              <a:buChar char="-"/>
            </a:pPr>
            <a:r>
              <a:rPr lang="en-US" altLang="en-US" sz="1200" dirty="0"/>
              <a:t> On ART and no history of EFV or  </a:t>
            </a:r>
            <a:r>
              <a:rPr lang="en-US" altLang="en-US" sz="1200" dirty="0" smtClean="0"/>
              <a:t>ATV </a:t>
            </a:r>
            <a:r>
              <a:rPr lang="en-US" altLang="en-US" sz="1200" dirty="0"/>
              <a:t>or</a:t>
            </a:r>
          </a:p>
          <a:p>
            <a:pPr eaLnBrk="1" hangingPunct="1">
              <a:buFont typeface="Arial" charset="0"/>
              <a:buChar char="-"/>
            </a:pPr>
            <a:r>
              <a:rPr lang="en-US" altLang="en-US" sz="1200" dirty="0"/>
              <a:t> ART naïve</a:t>
            </a:r>
          </a:p>
          <a:p>
            <a:pPr eaLnBrk="1" hangingPunct="1"/>
            <a:endParaRPr lang="en-US" altLang="en-US" sz="1200" dirty="0"/>
          </a:p>
          <a:p>
            <a:pPr algn="ctr" eaLnBrk="1" hangingPunct="1"/>
            <a:r>
              <a:rPr lang="en-US" altLang="en-US" sz="1400" dirty="0"/>
              <a:t>N=830</a:t>
            </a:r>
          </a:p>
        </p:txBody>
      </p:sp>
      <p:sp>
        <p:nvSpPr>
          <p:cNvPr id="3" name="TextBox 11"/>
          <p:cNvSpPr txBox="1">
            <a:spLocks noChangeArrowheads="1"/>
          </p:cNvSpPr>
          <p:nvPr/>
        </p:nvSpPr>
        <p:spPr bwMode="auto">
          <a:xfrm>
            <a:off x="968375" y="3221038"/>
            <a:ext cx="1077913" cy="276225"/>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N=241</a:t>
            </a:r>
          </a:p>
        </p:txBody>
      </p:sp>
      <p:sp>
        <p:nvSpPr>
          <p:cNvPr id="4" name="TextBox 14"/>
          <p:cNvSpPr txBox="1">
            <a:spLocks noChangeArrowheads="1"/>
          </p:cNvSpPr>
          <p:nvPr/>
        </p:nvSpPr>
        <p:spPr bwMode="auto">
          <a:xfrm>
            <a:off x="2146300" y="2144713"/>
            <a:ext cx="1163638" cy="1016000"/>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dirty="0"/>
              <a:t>Did not start EFV or NVP or switch to EFV or </a:t>
            </a:r>
            <a:r>
              <a:rPr lang="en-US" altLang="en-US" sz="1200" dirty="0" smtClean="0"/>
              <a:t>ATV</a:t>
            </a:r>
            <a:r>
              <a:rPr lang="en-US" altLang="en-US" sz="1200" dirty="0"/>
              <a:t/>
            </a:r>
            <a:br>
              <a:rPr lang="en-US" altLang="en-US" sz="1200" dirty="0"/>
            </a:br>
            <a:r>
              <a:rPr lang="en-US" altLang="en-US" sz="1200" dirty="0"/>
              <a:t>N=589</a:t>
            </a:r>
          </a:p>
        </p:txBody>
      </p:sp>
      <p:sp>
        <p:nvSpPr>
          <p:cNvPr id="5" name="TextBox 19"/>
          <p:cNvSpPr txBox="1">
            <a:spLocks noChangeArrowheads="1"/>
          </p:cNvSpPr>
          <p:nvPr/>
        </p:nvSpPr>
        <p:spPr bwMode="auto">
          <a:xfrm>
            <a:off x="2146300" y="3500438"/>
            <a:ext cx="1163638" cy="1014412"/>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dirty="0"/>
              <a:t>&lt; 12 mo. follow-up on EFV, NVP, or </a:t>
            </a:r>
            <a:r>
              <a:rPr lang="en-US" altLang="en-US" sz="1200" dirty="0" smtClean="0"/>
              <a:t>ATV </a:t>
            </a:r>
            <a:endParaRPr lang="en-US" altLang="en-US" sz="1200" dirty="0"/>
          </a:p>
          <a:p>
            <a:pPr algn="ctr" eaLnBrk="1" hangingPunct="1"/>
            <a:r>
              <a:rPr lang="en-US" altLang="en-US" sz="1200" dirty="0"/>
              <a:t>N=55</a:t>
            </a:r>
          </a:p>
        </p:txBody>
      </p:sp>
      <p:cxnSp>
        <p:nvCxnSpPr>
          <p:cNvPr id="6" name="Straight Arrow Connector 5"/>
          <p:cNvCxnSpPr/>
          <p:nvPr/>
        </p:nvCxnSpPr>
        <p:spPr>
          <a:xfrm>
            <a:off x="1497013" y="3525838"/>
            <a:ext cx="0" cy="992187"/>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1506538" y="1747838"/>
            <a:ext cx="0" cy="1473200"/>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H="1">
            <a:off x="1511300" y="2643188"/>
            <a:ext cx="635000" cy="0"/>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H="1">
            <a:off x="1511300" y="3995738"/>
            <a:ext cx="601663" cy="0"/>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29050" y="3221038"/>
            <a:ext cx="1077913" cy="276225"/>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N=490</a:t>
            </a:r>
          </a:p>
        </p:txBody>
      </p:sp>
      <p:sp>
        <p:nvSpPr>
          <p:cNvPr id="11" name="TextBox 10"/>
          <p:cNvSpPr txBox="1"/>
          <p:nvPr/>
        </p:nvSpPr>
        <p:spPr>
          <a:xfrm>
            <a:off x="3829050" y="4535488"/>
            <a:ext cx="1077913" cy="277812"/>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N=485</a:t>
            </a:r>
          </a:p>
        </p:txBody>
      </p:sp>
      <p:sp>
        <p:nvSpPr>
          <p:cNvPr id="12" name="TextBox 11"/>
          <p:cNvSpPr txBox="1"/>
          <p:nvPr/>
        </p:nvSpPr>
        <p:spPr>
          <a:xfrm>
            <a:off x="3829050" y="5873750"/>
            <a:ext cx="1077913" cy="276225"/>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N=431</a:t>
            </a:r>
          </a:p>
        </p:txBody>
      </p:sp>
      <p:cxnSp>
        <p:nvCxnSpPr>
          <p:cNvPr id="13" name="Straight Arrow Connector 12"/>
          <p:cNvCxnSpPr>
            <a:stCxn id="10" idx="2"/>
            <a:endCxn id="11" idx="0"/>
          </p:cNvCxnSpPr>
          <p:nvPr/>
        </p:nvCxnSpPr>
        <p:spPr>
          <a:xfrm>
            <a:off x="4368800" y="3497263"/>
            <a:ext cx="0" cy="1038225"/>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2"/>
            <a:endCxn id="12" idx="0"/>
          </p:cNvCxnSpPr>
          <p:nvPr/>
        </p:nvCxnSpPr>
        <p:spPr>
          <a:xfrm>
            <a:off x="4368800" y="4813300"/>
            <a:ext cx="0" cy="1060450"/>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968875" y="3571875"/>
            <a:ext cx="1200150" cy="830263"/>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&lt;12 mo. follow-up on EFV </a:t>
            </a:r>
            <a:r>
              <a:rPr lang="en-US" sz="1200">
                <a:latin typeface="Arial" pitchFamily="34" charset="0"/>
                <a:cs typeface="Arial" pitchFamily="34" charset="0"/>
              </a:rPr>
              <a:t>or </a:t>
            </a:r>
            <a:r>
              <a:rPr lang="en-US" sz="1200" smtClean="0">
                <a:latin typeface="Arial" pitchFamily="34" charset="0"/>
                <a:cs typeface="Arial" pitchFamily="34" charset="0"/>
              </a:rPr>
              <a:t>ATV </a:t>
            </a:r>
            <a:endParaRPr lang="en-US" sz="1200" dirty="0">
              <a:latin typeface="Arial" pitchFamily="34" charset="0"/>
              <a:cs typeface="Arial" pitchFamily="34" charset="0"/>
            </a:endParaRPr>
          </a:p>
          <a:p>
            <a:pPr algn="ctr" fontAlgn="auto">
              <a:spcBef>
                <a:spcPts val="0"/>
              </a:spcBef>
              <a:spcAft>
                <a:spcPts val="0"/>
              </a:spcAft>
              <a:defRPr/>
            </a:pPr>
            <a:r>
              <a:rPr lang="en-US" sz="1200" dirty="0">
                <a:latin typeface="Arial" pitchFamily="34" charset="0"/>
                <a:cs typeface="Arial" pitchFamily="34" charset="0"/>
              </a:rPr>
              <a:t>N=5</a:t>
            </a:r>
          </a:p>
        </p:txBody>
      </p:sp>
      <p:cxnSp>
        <p:nvCxnSpPr>
          <p:cNvPr id="16" name="Straight Arrow Connector 15"/>
          <p:cNvCxnSpPr/>
          <p:nvPr/>
        </p:nvCxnSpPr>
        <p:spPr>
          <a:xfrm>
            <a:off x="4371975" y="3995738"/>
            <a:ext cx="600075" cy="0"/>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75225" y="5030788"/>
            <a:ext cx="1216025" cy="647700"/>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Insufficient DNA sample</a:t>
            </a:r>
          </a:p>
          <a:p>
            <a:pPr algn="ctr" fontAlgn="auto">
              <a:spcBef>
                <a:spcPts val="0"/>
              </a:spcBef>
              <a:spcAft>
                <a:spcPts val="0"/>
              </a:spcAft>
              <a:defRPr/>
            </a:pPr>
            <a:r>
              <a:rPr lang="en-US" sz="1200" dirty="0">
                <a:latin typeface="Arial" pitchFamily="34" charset="0"/>
                <a:cs typeface="Arial" pitchFamily="34" charset="0"/>
              </a:rPr>
              <a:t>N=54</a:t>
            </a:r>
          </a:p>
        </p:txBody>
      </p:sp>
      <p:cxnSp>
        <p:nvCxnSpPr>
          <p:cNvPr id="18" name="Straight Arrow Connector 17"/>
          <p:cNvCxnSpPr/>
          <p:nvPr/>
        </p:nvCxnSpPr>
        <p:spPr>
          <a:xfrm>
            <a:off x="4371975" y="5341938"/>
            <a:ext cx="600075" cy="0"/>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951413" y="1793875"/>
            <a:ext cx="1108075" cy="831850"/>
          </a:xfrm>
          <a:prstGeom prst="rect">
            <a:avLst/>
          </a:prstGeom>
          <a:noFill/>
          <a:ln w="12700">
            <a:solidFill>
              <a:schemeClr val="accent2">
                <a:lumMod val="75000"/>
              </a:schemeClr>
            </a:solidFill>
          </a:ln>
        </p:spPr>
        <p:txBody>
          <a:bodyPr>
            <a:spAutoFit/>
          </a:bodyPr>
          <a:lstStyle/>
          <a:p>
            <a:pPr algn="ctr" fontAlgn="auto">
              <a:spcBef>
                <a:spcPts val="0"/>
              </a:spcBef>
              <a:spcAft>
                <a:spcPts val="0"/>
              </a:spcAft>
              <a:defRPr/>
            </a:pPr>
            <a:r>
              <a:rPr lang="en-US" sz="1200" dirty="0">
                <a:latin typeface="Arial" pitchFamily="34" charset="0"/>
                <a:cs typeface="Arial" pitchFamily="34" charset="0"/>
              </a:rPr>
              <a:t>Did not switch to EFV or </a:t>
            </a:r>
            <a:r>
              <a:rPr lang="en-US" sz="1200" dirty="0" smtClean="0">
                <a:latin typeface="Arial" pitchFamily="34" charset="0"/>
                <a:cs typeface="Arial" pitchFamily="34" charset="0"/>
              </a:rPr>
              <a:t>ATV</a:t>
            </a:r>
            <a:r>
              <a:rPr lang="en-US" sz="1200" dirty="0">
                <a:latin typeface="Arial" pitchFamily="34" charset="0"/>
                <a:cs typeface="Arial" pitchFamily="34" charset="0"/>
              </a:rPr>
              <a:t/>
            </a:r>
            <a:br>
              <a:rPr lang="en-US" sz="1200" dirty="0">
                <a:latin typeface="Arial" pitchFamily="34" charset="0"/>
                <a:cs typeface="Arial" pitchFamily="34" charset="0"/>
              </a:rPr>
            </a:br>
            <a:r>
              <a:rPr lang="en-US" sz="1200" dirty="0">
                <a:latin typeface="Arial" pitchFamily="34" charset="0"/>
                <a:cs typeface="Arial" pitchFamily="34" charset="0"/>
              </a:rPr>
              <a:t>N=473</a:t>
            </a:r>
          </a:p>
        </p:txBody>
      </p:sp>
      <p:cxnSp>
        <p:nvCxnSpPr>
          <p:cNvPr id="20" name="Straight Arrow Connector 19"/>
          <p:cNvCxnSpPr/>
          <p:nvPr/>
        </p:nvCxnSpPr>
        <p:spPr>
          <a:xfrm>
            <a:off x="4381500" y="2224088"/>
            <a:ext cx="566738" cy="0"/>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344988" y="1379538"/>
            <a:ext cx="7937" cy="1841500"/>
          </a:xfrm>
          <a:prstGeom prst="straightConnector1">
            <a:avLst/>
          </a:prstGeom>
          <a:ln w="127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205663" y="1014413"/>
            <a:ext cx="0" cy="2206625"/>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3" name="TextBox 181"/>
          <p:cNvSpPr txBox="1">
            <a:spLocks noChangeArrowheads="1"/>
          </p:cNvSpPr>
          <p:nvPr/>
        </p:nvSpPr>
        <p:spPr bwMode="auto">
          <a:xfrm>
            <a:off x="7845425" y="1706563"/>
            <a:ext cx="1198563" cy="830262"/>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Did not start or switch to EFV or NVP</a:t>
            </a:r>
          </a:p>
          <a:p>
            <a:pPr algn="ctr" eaLnBrk="1" hangingPunct="1"/>
            <a:r>
              <a:rPr lang="en-US" altLang="en-US" sz="1200"/>
              <a:t>N=107</a:t>
            </a:r>
          </a:p>
        </p:txBody>
      </p:sp>
      <p:cxnSp>
        <p:nvCxnSpPr>
          <p:cNvPr id="24" name="Straight Arrow Connector 23"/>
          <p:cNvCxnSpPr/>
          <p:nvPr/>
        </p:nvCxnSpPr>
        <p:spPr>
          <a:xfrm>
            <a:off x="7240588" y="2224088"/>
            <a:ext cx="585787" cy="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5" name="TextBox 94"/>
          <p:cNvSpPr txBox="1">
            <a:spLocks noChangeArrowheads="1"/>
          </p:cNvSpPr>
          <p:nvPr/>
        </p:nvSpPr>
        <p:spPr bwMode="auto">
          <a:xfrm>
            <a:off x="3092450" y="271463"/>
            <a:ext cx="2503488" cy="1108075"/>
          </a:xfrm>
          <a:prstGeom prst="rect">
            <a:avLst/>
          </a:prstGeom>
          <a:noFill/>
          <a:ln w="127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400" dirty="0"/>
              <a:t>ESPRIT Control Group with DNA  available and</a:t>
            </a:r>
            <a:r>
              <a:rPr lang="en-US" altLang="en-US" sz="1200" dirty="0"/>
              <a:t> </a:t>
            </a:r>
          </a:p>
          <a:p>
            <a:pPr eaLnBrk="1" hangingPunct="1">
              <a:buFont typeface="Arial" charset="0"/>
              <a:buChar char="-"/>
            </a:pPr>
            <a:r>
              <a:rPr lang="en-US" altLang="en-US" sz="1200" dirty="0"/>
              <a:t> No history of EFV or </a:t>
            </a:r>
            <a:r>
              <a:rPr lang="en-US" altLang="en-US" sz="1200" dirty="0" smtClean="0"/>
              <a:t>ATV</a:t>
            </a:r>
            <a:endParaRPr lang="en-US" altLang="en-US" sz="1200" dirty="0"/>
          </a:p>
          <a:p>
            <a:pPr eaLnBrk="1" hangingPunct="1"/>
            <a:endParaRPr lang="en-US" altLang="en-US" sz="1200" dirty="0"/>
          </a:p>
          <a:p>
            <a:pPr algn="ctr" eaLnBrk="1" hangingPunct="1"/>
            <a:r>
              <a:rPr lang="en-US" altLang="en-US" sz="1400" dirty="0"/>
              <a:t>N = 963</a:t>
            </a:r>
          </a:p>
        </p:txBody>
      </p:sp>
      <p:sp>
        <p:nvSpPr>
          <p:cNvPr id="26" name="TextBox 97"/>
          <p:cNvSpPr txBox="1">
            <a:spLocks noChangeArrowheads="1"/>
          </p:cNvSpPr>
          <p:nvPr/>
        </p:nvSpPr>
        <p:spPr bwMode="auto">
          <a:xfrm>
            <a:off x="5922963" y="271463"/>
            <a:ext cx="2503487" cy="708025"/>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400"/>
              <a:t>FIRST with DNA available</a:t>
            </a:r>
          </a:p>
          <a:p>
            <a:pPr eaLnBrk="1" hangingPunct="1"/>
            <a:endParaRPr lang="en-US" altLang="en-US" sz="1200"/>
          </a:p>
          <a:p>
            <a:pPr algn="ctr" eaLnBrk="1" hangingPunct="1"/>
            <a:r>
              <a:rPr lang="en-US" altLang="en-US" sz="1400"/>
              <a:t>N = 545</a:t>
            </a:r>
          </a:p>
        </p:txBody>
      </p:sp>
      <p:sp>
        <p:nvSpPr>
          <p:cNvPr id="27" name="TextBox 103"/>
          <p:cNvSpPr txBox="1">
            <a:spLocks noChangeArrowheads="1"/>
          </p:cNvSpPr>
          <p:nvPr/>
        </p:nvSpPr>
        <p:spPr bwMode="auto">
          <a:xfrm>
            <a:off x="968375" y="4535488"/>
            <a:ext cx="1077913" cy="277812"/>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N=186</a:t>
            </a:r>
          </a:p>
        </p:txBody>
      </p:sp>
      <p:sp>
        <p:nvSpPr>
          <p:cNvPr id="28" name="TextBox 104"/>
          <p:cNvSpPr txBox="1">
            <a:spLocks noChangeArrowheads="1"/>
          </p:cNvSpPr>
          <p:nvPr/>
        </p:nvSpPr>
        <p:spPr bwMode="auto">
          <a:xfrm>
            <a:off x="2143125" y="5030788"/>
            <a:ext cx="1163638" cy="647700"/>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Insufficient DNA sample </a:t>
            </a:r>
          </a:p>
          <a:p>
            <a:pPr algn="ctr" eaLnBrk="1" hangingPunct="1"/>
            <a:r>
              <a:rPr lang="en-US" altLang="en-US" sz="1200"/>
              <a:t>N=79</a:t>
            </a:r>
          </a:p>
        </p:txBody>
      </p:sp>
      <p:cxnSp>
        <p:nvCxnSpPr>
          <p:cNvPr id="29" name="Straight Arrow Connector 28"/>
          <p:cNvCxnSpPr/>
          <p:nvPr/>
        </p:nvCxnSpPr>
        <p:spPr>
          <a:xfrm>
            <a:off x="1495425" y="4848225"/>
            <a:ext cx="0" cy="992188"/>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flipH="1">
            <a:off x="1508125" y="5341938"/>
            <a:ext cx="601663" cy="0"/>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31" name="TextBox 107"/>
          <p:cNvSpPr txBox="1">
            <a:spLocks noChangeArrowheads="1"/>
          </p:cNvSpPr>
          <p:nvPr/>
        </p:nvSpPr>
        <p:spPr bwMode="auto">
          <a:xfrm>
            <a:off x="950913" y="5873750"/>
            <a:ext cx="1076325" cy="276225"/>
          </a:xfrm>
          <a:prstGeom prst="rect">
            <a:avLst/>
          </a:prstGeom>
          <a:noFill/>
          <a:ln w="127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N=107</a:t>
            </a:r>
          </a:p>
        </p:txBody>
      </p:sp>
      <p:sp>
        <p:nvSpPr>
          <p:cNvPr id="32" name="TextBox 150"/>
          <p:cNvSpPr txBox="1">
            <a:spLocks noChangeArrowheads="1"/>
          </p:cNvSpPr>
          <p:nvPr/>
        </p:nvSpPr>
        <p:spPr bwMode="auto">
          <a:xfrm>
            <a:off x="6665913" y="3233738"/>
            <a:ext cx="1077912" cy="276225"/>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N=438</a:t>
            </a:r>
          </a:p>
        </p:txBody>
      </p:sp>
      <p:sp>
        <p:nvSpPr>
          <p:cNvPr id="33" name="TextBox 151"/>
          <p:cNvSpPr txBox="1">
            <a:spLocks noChangeArrowheads="1"/>
          </p:cNvSpPr>
          <p:nvPr/>
        </p:nvSpPr>
        <p:spPr bwMode="auto">
          <a:xfrm>
            <a:off x="6665913" y="4548188"/>
            <a:ext cx="1077912" cy="277812"/>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N=265</a:t>
            </a:r>
          </a:p>
        </p:txBody>
      </p:sp>
      <p:sp>
        <p:nvSpPr>
          <p:cNvPr id="34" name="TextBox 153"/>
          <p:cNvSpPr txBox="1">
            <a:spLocks noChangeArrowheads="1"/>
          </p:cNvSpPr>
          <p:nvPr/>
        </p:nvSpPr>
        <p:spPr bwMode="auto">
          <a:xfrm>
            <a:off x="6665913" y="5886450"/>
            <a:ext cx="1077912" cy="277813"/>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N=220</a:t>
            </a:r>
          </a:p>
        </p:txBody>
      </p:sp>
      <p:cxnSp>
        <p:nvCxnSpPr>
          <p:cNvPr id="35" name="Straight Arrow Connector 34"/>
          <p:cNvCxnSpPr>
            <a:stCxn id="32" idx="2"/>
            <a:endCxn id="33" idx="0"/>
          </p:cNvCxnSpPr>
          <p:nvPr/>
        </p:nvCxnSpPr>
        <p:spPr>
          <a:xfrm>
            <a:off x="7204075" y="3509963"/>
            <a:ext cx="0" cy="1038225"/>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3" idx="2"/>
            <a:endCxn id="34" idx="0"/>
          </p:cNvCxnSpPr>
          <p:nvPr/>
        </p:nvCxnSpPr>
        <p:spPr>
          <a:xfrm>
            <a:off x="7204075" y="4826000"/>
            <a:ext cx="0" cy="106045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7" name="TextBox 167"/>
          <p:cNvSpPr txBox="1">
            <a:spLocks noChangeArrowheads="1"/>
          </p:cNvSpPr>
          <p:nvPr/>
        </p:nvSpPr>
        <p:spPr bwMode="auto">
          <a:xfrm>
            <a:off x="7804150" y="3600450"/>
            <a:ext cx="1146175" cy="830263"/>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&lt;12 mo. follow-up on EFV or NVP </a:t>
            </a:r>
          </a:p>
          <a:p>
            <a:pPr algn="ctr" eaLnBrk="1" hangingPunct="1"/>
            <a:r>
              <a:rPr lang="en-US" altLang="en-US" sz="1200"/>
              <a:t>N=173</a:t>
            </a:r>
          </a:p>
        </p:txBody>
      </p:sp>
      <p:cxnSp>
        <p:nvCxnSpPr>
          <p:cNvPr id="38" name="Straight Arrow Connector 37"/>
          <p:cNvCxnSpPr/>
          <p:nvPr/>
        </p:nvCxnSpPr>
        <p:spPr>
          <a:xfrm>
            <a:off x="7208838" y="4008438"/>
            <a:ext cx="600075" cy="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9" name="TextBox 183"/>
          <p:cNvSpPr txBox="1">
            <a:spLocks noChangeArrowheads="1"/>
          </p:cNvSpPr>
          <p:nvPr/>
        </p:nvSpPr>
        <p:spPr bwMode="auto">
          <a:xfrm>
            <a:off x="7812088" y="5045075"/>
            <a:ext cx="1168400" cy="646113"/>
          </a:xfrm>
          <a:prstGeom prst="rect">
            <a:avLst/>
          </a:prstGeom>
          <a:noFill/>
          <a:ln w="127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t>Insufficient DNA sample</a:t>
            </a:r>
          </a:p>
          <a:p>
            <a:pPr algn="ctr" eaLnBrk="1" hangingPunct="1"/>
            <a:r>
              <a:rPr lang="en-US" altLang="en-US" sz="1200"/>
              <a:t>N=45</a:t>
            </a:r>
          </a:p>
        </p:txBody>
      </p:sp>
      <p:cxnSp>
        <p:nvCxnSpPr>
          <p:cNvPr id="40" name="Straight Arrow Connector 39"/>
          <p:cNvCxnSpPr/>
          <p:nvPr/>
        </p:nvCxnSpPr>
        <p:spPr>
          <a:xfrm>
            <a:off x="7208838" y="5354638"/>
            <a:ext cx="600075" cy="0"/>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306763" y="6488668"/>
            <a:ext cx="2884488" cy="276999"/>
          </a:xfrm>
          <a:prstGeom prst="rect">
            <a:avLst/>
          </a:prstGeom>
          <a:noFill/>
          <a:ln>
            <a:solidFill>
              <a:schemeClr val="tx1"/>
            </a:solidFill>
          </a:ln>
        </p:spPr>
        <p:txBody>
          <a:bodyPr wrap="square" rtlCol="0">
            <a:spAutoFit/>
          </a:bodyPr>
          <a:lstStyle/>
          <a:p>
            <a:pPr algn="ctr"/>
            <a:r>
              <a:rPr lang="en-US" sz="1200" dirty="0" smtClean="0"/>
              <a:t>N=758 total included in analysis</a:t>
            </a:r>
            <a:endParaRPr lang="en-US" sz="1200" dirty="0"/>
          </a:p>
        </p:txBody>
      </p:sp>
      <p:cxnSp>
        <p:nvCxnSpPr>
          <p:cNvPr id="42" name="Elbow Connector 41"/>
          <p:cNvCxnSpPr>
            <a:stCxn id="31" idx="2"/>
            <a:endCxn id="41" idx="1"/>
          </p:cNvCxnSpPr>
          <p:nvPr/>
        </p:nvCxnSpPr>
        <p:spPr>
          <a:xfrm rot="16200000" flipH="1">
            <a:off x="2159323" y="5479727"/>
            <a:ext cx="477193" cy="181768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12" idx="2"/>
            <a:endCxn id="41" idx="0"/>
          </p:cNvCxnSpPr>
          <p:nvPr/>
        </p:nvCxnSpPr>
        <p:spPr>
          <a:xfrm rot="16200000" flipH="1">
            <a:off x="4389161" y="6128821"/>
            <a:ext cx="338693" cy="3810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34" idx="2"/>
            <a:endCxn id="41" idx="3"/>
          </p:cNvCxnSpPr>
          <p:nvPr/>
        </p:nvCxnSpPr>
        <p:spPr>
          <a:xfrm rot="5400000">
            <a:off x="6466608" y="5888906"/>
            <a:ext cx="462905" cy="101361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3521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t>PG Testing using </a:t>
            </a:r>
            <a:r>
              <a:rPr lang="en-US" dirty="0" err="1" smtClean="0"/>
              <a:t>Illumina</a:t>
            </a:r>
            <a:r>
              <a:rPr lang="en-US" dirty="0" smtClean="0"/>
              <a:t> Platform</a:t>
            </a:r>
            <a:endParaRPr lang="en-US" dirty="0"/>
          </a:p>
        </p:txBody>
      </p:sp>
      <p:sp>
        <p:nvSpPr>
          <p:cNvPr id="12291" name="Rectangle 3"/>
          <p:cNvSpPr>
            <a:spLocks noGrp="1" noChangeArrowheads="1"/>
          </p:cNvSpPr>
          <p:nvPr>
            <p:ph type="body" idx="1"/>
          </p:nvPr>
        </p:nvSpPr>
        <p:spPr/>
        <p:txBody>
          <a:bodyPr/>
          <a:lstStyle/>
          <a:p>
            <a:r>
              <a:rPr lang="en-US" dirty="0"/>
              <a:t>Primary SNPs</a:t>
            </a:r>
          </a:p>
          <a:p>
            <a:pPr lvl="1"/>
            <a:r>
              <a:rPr lang="en-US" dirty="0"/>
              <a:t>SNPs </a:t>
            </a:r>
            <a:r>
              <a:rPr lang="en-US" dirty="0" smtClean="0"/>
              <a:t>in </a:t>
            </a:r>
            <a:r>
              <a:rPr lang="en-US" dirty="0"/>
              <a:t>CYP2A6, CYP2B6 and CYP3A4 </a:t>
            </a:r>
            <a:r>
              <a:rPr lang="en-US" dirty="0" smtClean="0"/>
              <a:t>associated </a:t>
            </a:r>
            <a:r>
              <a:rPr lang="en-US" dirty="0"/>
              <a:t>with </a:t>
            </a:r>
            <a:r>
              <a:rPr lang="en-US" dirty="0" smtClean="0"/>
              <a:t>EFV ADEs </a:t>
            </a:r>
            <a:r>
              <a:rPr lang="en-US" dirty="0"/>
              <a:t>and </a:t>
            </a:r>
            <a:r>
              <a:rPr lang="en-US" dirty="0" smtClean="0"/>
              <a:t>discontinuation</a:t>
            </a:r>
            <a:endParaRPr lang="en-US" dirty="0"/>
          </a:p>
          <a:p>
            <a:r>
              <a:rPr lang="en-US" dirty="0"/>
              <a:t>Secondary </a:t>
            </a:r>
            <a:r>
              <a:rPr lang="en-US" dirty="0" smtClean="0"/>
              <a:t>SNPs (future analyses)</a:t>
            </a:r>
            <a:endParaRPr lang="en-US" dirty="0"/>
          </a:p>
          <a:p>
            <a:pPr lvl="1"/>
            <a:r>
              <a:rPr lang="en-US" dirty="0" smtClean="0"/>
              <a:t>Vitamin </a:t>
            </a:r>
            <a:r>
              <a:rPr lang="en-US" dirty="0"/>
              <a:t>D deficiency</a:t>
            </a:r>
          </a:p>
          <a:p>
            <a:pPr lvl="1"/>
            <a:r>
              <a:rPr lang="en-US" dirty="0"/>
              <a:t>Low Bone Mineral Density</a:t>
            </a:r>
          </a:p>
          <a:p>
            <a:pPr lvl="1"/>
            <a:r>
              <a:rPr lang="en-US" dirty="0" smtClean="0"/>
              <a:t>Dyslipidemia</a:t>
            </a:r>
          </a:p>
          <a:p>
            <a:pPr lvl="1"/>
            <a:r>
              <a:rPr lang="en-US" dirty="0" smtClean="0"/>
              <a:t>Apoptosis Regulatory Genes</a:t>
            </a:r>
            <a:endParaRPr lang="en-US" dirty="0"/>
          </a:p>
          <a:p>
            <a:pPr lvl="1"/>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SNPs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3056127"/>
              </p:ext>
            </p:extLst>
          </p:nvPr>
        </p:nvGraphicFramePr>
        <p:xfrm>
          <a:off x="1828800" y="1828800"/>
          <a:ext cx="5217584" cy="3942080"/>
        </p:xfrm>
        <a:graphic>
          <a:graphicData uri="http://schemas.openxmlformats.org/drawingml/2006/table">
            <a:tbl>
              <a:tblPr firstRow="1" bandRow="1">
                <a:tableStyleId>{5C22544A-7EE6-4342-B048-85BDC9FD1C3A}</a:tableStyleId>
              </a:tblPr>
              <a:tblGrid>
                <a:gridCol w="2608792"/>
                <a:gridCol w="2608792"/>
              </a:tblGrid>
              <a:tr h="370840">
                <a:tc>
                  <a:txBody>
                    <a:bodyPr/>
                    <a:lstStyle/>
                    <a:p>
                      <a:r>
                        <a:rPr lang="en-US" sz="1800" dirty="0" smtClean="0"/>
                        <a:t>Gene</a:t>
                      </a:r>
                      <a:endParaRPr lang="en-US" sz="1800" dirty="0"/>
                    </a:p>
                  </a:txBody>
                  <a:tcPr/>
                </a:tc>
                <a:tc>
                  <a:txBody>
                    <a:bodyPr/>
                    <a:lstStyle/>
                    <a:p>
                      <a:r>
                        <a:rPr lang="en-US" sz="1800" dirty="0" smtClean="0"/>
                        <a:t>SNP</a:t>
                      </a:r>
                      <a:endParaRPr lang="en-US" sz="1800" dirty="0"/>
                    </a:p>
                  </a:txBody>
                  <a:tcPr/>
                </a:tc>
              </a:tr>
              <a:tr h="370840">
                <a:tc>
                  <a:txBody>
                    <a:bodyPr/>
                    <a:lstStyle/>
                    <a:p>
                      <a:pPr lvl="0"/>
                      <a:r>
                        <a:rPr lang="en-US" sz="1800" dirty="0" smtClean="0"/>
                        <a:t>CYP2A6:</a:t>
                      </a:r>
                    </a:p>
                  </a:txBody>
                  <a:tcPr/>
                </a:tc>
                <a:tc>
                  <a:txBody>
                    <a:bodyPr/>
                    <a:lstStyle/>
                    <a:p>
                      <a:r>
                        <a:rPr lang="en-US" sz="1800" dirty="0" smtClean="0"/>
                        <a:t>rs28399433</a:t>
                      </a:r>
                      <a:endParaRPr lang="en-US" sz="1800" dirty="0"/>
                    </a:p>
                  </a:txBody>
                  <a:tcPr/>
                </a:tc>
              </a:tr>
              <a:tr h="370840">
                <a:tc>
                  <a:txBody>
                    <a:bodyPr/>
                    <a:lstStyle/>
                    <a:p>
                      <a:r>
                        <a:rPr lang="en-US" sz="1800" dirty="0" smtClean="0"/>
                        <a:t>CYP2B6:</a:t>
                      </a:r>
                    </a:p>
                    <a:p>
                      <a:endParaRPr lang="en-US" sz="1800" dirty="0"/>
                    </a:p>
                  </a:txBody>
                  <a:tcPr/>
                </a:tc>
                <a:tc>
                  <a:txBody>
                    <a:bodyPr/>
                    <a:lstStyle/>
                    <a:p>
                      <a:r>
                        <a:rPr lang="en-US" sz="1800" dirty="0" smtClean="0"/>
                        <a:t>rs28399499</a:t>
                      </a:r>
                      <a:endParaRPr lang="en-US" sz="1800" dirty="0"/>
                    </a:p>
                  </a:txBody>
                  <a:tcPr/>
                </a:tc>
              </a:tr>
              <a:tr h="370840">
                <a:tc>
                  <a:txBody>
                    <a:bodyPr/>
                    <a:lstStyle/>
                    <a:p>
                      <a:r>
                        <a:rPr lang="en-US" sz="1800" dirty="0" smtClean="0"/>
                        <a:t>CYP2B6:</a:t>
                      </a:r>
                    </a:p>
                    <a:p>
                      <a:endParaRPr lang="en-US" sz="1800" dirty="0"/>
                    </a:p>
                  </a:txBody>
                  <a:tcPr/>
                </a:tc>
                <a:tc>
                  <a:txBody>
                    <a:bodyPr/>
                    <a:lstStyle/>
                    <a:p>
                      <a:r>
                        <a:rPr lang="en-US" sz="1800" dirty="0" smtClean="0"/>
                        <a:t>rs35303484</a:t>
                      </a:r>
                      <a:endParaRPr lang="en-US" sz="1800" dirty="0"/>
                    </a:p>
                  </a:txBody>
                  <a:tcPr/>
                </a:tc>
              </a:tr>
              <a:tr h="370840">
                <a:tc>
                  <a:txBody>
                    <a:bodyPr/>
                    <a:lstStyle/>
                    <a:p>
                      <a:r>
                        <a:rPr lang="en-US" sz="1800" dirty="0" smtClean="0"/>
                        <a:t>CYP2B6:</a:t>
                      </a:r>
                    </a:p>
                    <a:p>
                      <a:endParaRPr lang="en-US" sz="1800" dirty="0"/>
                    </a:p>
                  </a:txBody>
                  <a:tcPr/>
                </a:tc>
                <a:tc>
                  <a:txBody>
                    <a:bodyPr/>
                    <a:lstStyle/>
                    <a:p>
                      <a:r>
                        <a:rPr lang="en-US" sz="1800" dirty="0" smtClean="0"/>
                        <a:t>rs35979566</a:t>
                      </a:r>
                    </a:p>
                    <a:p>
                      <a:endParaRPr lang="en-US" sz="1800" dirty="0"/>
                    </a:p>
                  </a:txBody>
                  <a:tcPr/>
                </a:tc>
              </a:tr>
              <a:tr h="370840">
                <a:tc>
                  <a:txBody>
                    <a:bodyPr/>
                    <a:lstStyle/>
                    <a:p>
                      <a:r>
                        <a:rPr lang="en-US" sz="1800" dirty="0" smtClean="0"/>
                        <a:t>CYP2B6:</a:t>
                      </a:r>
                    </a:p>
                    <a:p>
                      <a:endParaRPr lang="en-US" sz="1800" dirty="0"/>
                    </a:p>
                  </a:txBody>
                  <a:tcPr/>
                </a:tc>
                <a:tc>
                  <a:txBody>
                    <a:bodyPr/>
                    <a:lstStyle/>
                    <a:p>
                      <a:r>
                        <a:rPr lang="en-US" sz="1800" dirty="0" smtClean="0"/>
                        <a:t>rs3745274</a:t>
                      </a:r>
                    </a:p>
                    <a:p>
                      <a:endParaRPr lang="en-US" sz="1800" dirty="0"/>
                    </a:p>
                  </a:txBody>
                  <a:tcPr/>
                </a:tc>
              </a:tr>
              <a:tr h="370840">
                <a:tc>
                  <a:txBody>
                    <a:bodyPr/>
                    <a:lstStyle/>
                    <a:p>
                      <a:r>
                        <a:rPr lang="en-US" sz="1800" dirty="0" smtClean="0"/>
                        <a:t>CYP3A4: </a:t>
                      </a:r>
                      <a:endParaRPr lang="en-US" sz="1800" dirty="0"/>
                    </a:p>
                  </a:txBody>
                  <a:tcPr/>
                </a:tc>
                <a:tc>
                  <a:txBody>
                    <a:bodyPr/>
                    <a:lstStyle/>
                    <a:p>
                      <a:r>
                        <a:rPr lang="en-US" sz="1800" dirty="0" smtClean="0"/>
                        <a:t>rs4646437</a:t>
                      </a:r>
                    </a:p>
                    <a:p>
                      <a:endParaRPr lang="en-US" sz="1800" dirty="0"/>
                    </a:p>
                  </a:txBody>
                  <a:tcPr/>
                </a:tc>
              </a:tr>
            </a:tbl>
          </a:graphicData>
        </a:graphic>
      </p:graphicFrame>
    </p:spTree>
    <p:extLst>
      <p:ext uri="{BB962C8B-B14F-4D97-AF65-F5344CB8AC3E}">
        <p14:creationId xmlns:p14="http://schemas.microsoft.com/office/powerpoint/2010/main" val="20815045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“EFV Risk Score”</a:t>
            </a:r>
            <a:endParaRPr lang="en-US" dirty="0"/>
          </a:p>
        </p:txBody>
      </p:sp>
      <p:sp>
        <p:nvSpPr>
          <p:cNvPr id="3" name="Content Placeholder 2"/>
          <p:cNvSpPr>
            <a:spLocks noGrp="1"/>
          </p:cNvSpPr>
          <p:nvPr>
            <p:ph idx="1"/>
          </p:nvPr>
        </p:nvSpPr>
        <p:spPr/>
        <p:txBody>
          <a:bodyPr/>
          <a:lstStyle/>
          <a:p>
            <a:pPr lvl="0"/>
            <a:r>
              <a:rPr lang="en-US" sz="1800" dirty="0"/>
              <a:t>Score 1 (reference score): participants are homozygous for the reference allele in all 3 </a:t>
            </a:r>
            <a:r>
              <a:rPr lang="en-US" sz="1800" dirty="0" smtClean="0"/>
              <a:t>genes</a:t>
            </a:r>
          </a:p>
          <a:p>
            <a:pPr lvl="0"/>
            <a:r>
              <a:rPr lang="en-US" sz="1800" dirty="0" smtClean="0"/>
              <a:t>Score </a:t>
            </a:r>
            <a:r>
              <a:rPr lang="en-US" sz="1800" dirty="0"/>
              <a:t>2: participants are homozygous for the reference allele for the main pathway (CYP2B6), </a:t>
            </a:r>
            <a:r>
              <a:rPr lang="en-US" sz="1800" dirty="0" smtClean="0"/>
              <a:t>and </a:t>
            </a:r>
            <a:r>
              <a:rPr lang="en-US" sz="1800" dirty="0"/>
              <a:t>they have 1 to 4 LOF/DOF alleles  in the accessory pathways (CYP2A6 and CYP3A4)</a:t>
            </a:r>
          </a:p>
          <a:p>
            <a:pPr lvl="0"/>
            <a:r>
              <a:rPr lang="en-US" sz="1800" dirty="0"/>
              <a:t>Score 3: participants have 1 LOF/DOF allele for CYP2B6 but they do not have any LOF/DOF allele in the accessory pathways (CYP2A6 and CYP3A4)</a:t>
            </a:r>
          </a:p>
          <a:p>
            <a:pPr lvl="0"/>
            <a:r>
              <a:rPr lang="en-US" sz="1800" dirty="0"/>
              <a:t>Score 4:  participants have 1 LOF/DOF allele for CYP2B6 and they have 1 to 4 LOF/DOF alleles  in the accessory pathways (CYP2A6 and CYP3A4)</a:t>
            </a:r>
          </a:p>
          <a:p>
            <a:pPr lvl="0"/>
            <a:r>
              <a:rPr lang="en-US" sz="1800" dirty="0"/>
              <a:t>Score 5: participants have 2 LOF/DOF allele for CYP2B6 but they do not have any LOF/DOF allele in the accessory pathways (CYP2A6 and CYP3A4)</a:t>
            </a:r>
          </a:p>
          <a:p>
            <a:pPr lvl="0"/>
            <a:r>
              <a:rPr lang="en-US" sz="1800" dirty="0"/>
              <a:t>Score 6: participants have 2 LOF/DOF allele for CYP2B6 and they have 1 to 4 LOF/DOF alleles  in the accessory pathways (CYP2A6 and CYP3A4)</a:t>
            </a:r>
          </a:p>
          <a:p>
            <a:endParaRPr lang="en-US" sz="1800" dirty="0"/>
          </a:p>
        </p:txBody>
      </p:sp>
      <p:sp>
        <p:nvSpPr>
          <p:cNvPr id="4" name="TextBox 3"/>
          <p:cNvSpPr txBox="1"/>
          <p:nvPr/>
        </p:nvSpPr>
        <p:spPr>
          <a:xfrm>
            <a:off x="1219200" y="6553200"/>
            <a:ext cx="6477000" cy="307777"/>
          </a:xfrm>
          <a:prstGeom prst="rect">
            <a:avLst/>
          </a:prstGeom>
          <a:noFill/>
        </p:spPr>
        <p:txBody>
          <a:bodyPr wrap="square" rtlCol="0">
            <a:spAutoFit/>
          </a:bodyPr>
          <a:lstStyle/>
          <a:p>
            <a:r>
              <a:rPr lang="en-US" sz="1400" dirty="0" smtClean="0"/>
              <a:t>LOF - Loss of Function;  DOF – Decrease of Function </a:t>
            </a:r>
            <a:endParaRPr lang="en-US" sz="1400" dirty="0"/>
          </a:p>
        </p:txBody>
      </p:sp>
    </p:spTree>
    <p:extLst>
      <p:ext uri="{BB962C8B-B14F-4D97-AF65-F5344CB8AC3E}">
        <p14:creationId xmlns:p14="http://schemas.microsoft.com/office/powerpoint/2010/main" val="791269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Baseline characteristics of participants by genetic risk score (INSIGHT)</a:t>
            </a:r>
          </a:p>
        </p:txBody>
      </p:sp>
      <p:graphicFrame>
        <p:nvGraphicFramePr>
          <p:cNvPr id="4" name="Table 3"/>
          <p:cNvGraphicFramePr>
            <a:graphicFrameLocks noGrp="1"/>
          </p:cNvGraphicFramePr>
          <p:nvPr>
            <p:extLst>
              <p:ext uri="{D42A27DB-BD31-4B8C-83A1-F6EECF244321}">
                <p14:modId xmlns:p14="http://schemas.microsoft.com/office/powerpoint/2010/main" val="470104917"/>
              </p:ext>
            </p:extLst>
          </p:nvPr>
        </p:nvGraphicFramePr>
        <p:xfrm>
          <a:off x="1623060" y="1567815"/>
          <a:ext cx="5897880" cy="4408170"/>
        </p:xfrm>
        <a:graphic>
          <a:graphicData uri="http://schemas.openxmlformats.org/drawingml/2006/table">
            <a:tbl>
              <a:tblPr firstRow="1" firstCol="1" lastRow="1" lastCol="1" bandRow="1" bandCol="1">
                <a:tableStyleId>{5C22544A-7EE6-4342-B048-85BDC9FD1C3A}</a:tableStyleId>
              </a:tblPr>
              <a:tblGrid>
                <a:gridCol w="1409700"/>
                <a:gridCol w="1117600"/>
                <a:gridCol w="1027430"/>
                <a:gridCol w="1200150"/>
                <a:gridCol w="1143000"/>
              </a:tblGrid>
              <a:tr h="365760">
                <a:tc>
                  <a:txBody>
                    <a:bodyPr/>
                    <a:lstStyle/>
                    <a:p>
                      <a:pPr marL="0" marR="0">
                        <a:lnSpc>
                          <a:spcPct val="115000"/>
                        </a:lnSpc>
                        <a:spcBef>
                          <a:spcPts val="0"/>
                        </a:spcBef>
                        <a:spcAft>
                          <a:spcPts val="0"/>
                        </a:spcAft>
                      </a:pPr>
                      <a:r>
                        <a:rPr lang="en-US" sz="1100" kern="1200">
                          <a:effectLst/>
                        </a:rPr>
                        <a:t>Characteristic</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Score 1-5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Score 6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OR (95% CI)</a:t>
                      </a:r>
                      <a:endParaRPr lang="en-US" sz="1100">
                        <a:effectLst/>
                      </a:endParaRPr>
                    </a:p>
                    <a:p>
                      <a:pPr marL="0" marR="0">
                        <a:lnSpc>
                          <a:spcPct val="115000"/>
                        </a:lnSpc>
                        <a:spcBef>
                          <a:spcPts val="0"/>
                        </a:spcBef>
                        <a:spcAft>
                          <a:spcPts val="0"/>
                        </a:spcAft>
                      </a:pPr>
                      <a:r>
                        <a:rPr lang="en-US" sz="1100" kern="1200">
                          <a:effectLst/>
                        </a:rPr>
                        <a:t>Score 6 vs 1-5</a:t>
                      </a:r>
                      <a:r>
                        <a:rPr lang="en-US" sz="1100" kern="1200" baseline="30000">
                          <a:effectLst/>
                        </a:rPr>
                        <a:t>a</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OR (95% CI)</a:t>
                      </a:r>
                      <a:endParaRPr lang="en-US" sz="1100">
                        <a:effectLst/>
                      </a:endParaRPr>
                    </a:p>
                    <a:p>
                      <a:pPr marL="0" marR="0" algn="ctr">
                        <a:lnSpc>
                          <a:spcPct val="115000"/>
                        </a:lnSpc>
                        <a:spcBef>
                          <a:spcPts val="0"/>
                        </a:spcBef>
                        <a:spcAft>
                          <a:spcPts val="0"/>
                        </a:spcAft>
                      </a:pPr>
                      <a:r>
                        <a:rPr lang="en-US" sz="1100" kern="1200">
                          <a:effectLst/>
                        </a:rPr>
                        <a:t>Score 6 vs 1-5</a:t>
                      </a:r>
                      <a:r>
                        <a:rPr lang="en-US" sz="1100" kern="1200" baseline="30000">
                          <a:effectLst/>
                        </a:rPr>
                        <a:t>b</a:t>
                      </a:r>
                      <a:endParaRPr lang="en-US" sz="1100">
                        <a:effectLst/>
                        <a:latin typeface="Calibri"/>
                        <a:ea typeface="Calibri"/>
                        <a:cs typeface="Times New Roman"/>
                      </a:endParaRPr>
                    </a:p>
                  </a:txBody>
                  <a:tcPr marL="68580" marR="68580" marT="0" marB="0"/>
                </a:tc>
              </a:tr>
              <a:tr h="317500">
                <a:tc>
                  <a:txBody>
                    <a:bodyPr/>
                    <a:lstStyle/>
                    <a:p>
                      <a:pPr marL="0" marR="0">
                        <a:lnSpc>
                          <a:spcPct val="115000"/>
                        </a:lnSpc>
                        <a:spcBef>
                          <a:spcPts val="0"/>
                        </a:spcBef>
                        <a:spcAft>
                          <a:spcPts val="0"/>
                        </a:spcAft>
                      </a:pPr>
                      <a:r>
                        <a:rPr lang="en-US" sz="1100" kern="1200">
                          <a:effectLst/>
                        </a:rPr>
                        <a:t>No.</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718</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40</a:t>
                      </a:r>
                      <a:endParaRPr lang="en-US" sz="1100">
                        <a:effectLst/>
                        <a:latin typeface="Calibri"/>
                        <a:ea typeface="Calibri"/>
                        <a:cs typeface="Times New Roman"/>
                      </a:endParaRPr>
                    </a:p>
                  </a:txBody>
                  <a:tcPr marL="68580" marR="68580" marT="0" marB="0"/>
                </a:tc>
                <a:tc>
                  <a:txBody>
                    <a:bodyPr/>
                    <a:lstStyle/>
                    <a:p>
                      <a:endParaRPr lang="en-US" sz="1000">
                        <a:effectLst/>
                        <a:latin typeface="Calibri"/>
                      </a:endParaRPr>
                    </a:p>
                  </a:txBody>
                  <a:tcPr marL="68580" marR="68580" marT="0" marB="0"/>
                </a:tc>
                <a:tc>
                  <a:txBody>
                    <a:bodyPr/>
                    <a:lstStyle/>
                    <a:p>
                      <a:endParaRPr lang="en-US" sz="1000">
                        <a:effectLst/>
                        <a:latin typeface="Calibri"/>
                      </a:endParaRPr>
                    </a:p>
                  </a:txBody>
                  <a:tcPr marL="68580" marR="68580" marT="0" marB="0"/>
                </a:tc>
              </a:tr>
              <a:tr h="274955">
                <a:tc>
                  <a:txBody>
                    <a:bodyPr/>
                    <a:lstStyle/>
                    <a:p>
                      <a:pPr marL="0" marR="0">
                        <a:lnSpc>
                          <a:spcPct val="115000"/>
                        </a:lnSpc>
                        <a:spcBef>
                          <a:spcPts val="0"/>
                        </a:spcBef>
                        <a:spcAft>
                          <a:spcPts val="0"/>
                        </a:spcAft>
                      </a:pPr>
                      <a:r>
                        <a:rPr lang="en-US" sz="1100" kern="1200">
                          <a:effectLst/>
                        </a:rPr>
                        <a:t>Age in years (median, IQR; OR per 10 year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40 (34, 45)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37 (34, 41)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0.8 (0.5, 1.1)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0.8 (0.5, 1.1)</a:t>
                      </a:r>
                      <a:endParaRPr lang="en-US" sz="1100">
                        <a:effectLst/>
                        <a:latin typeface="Calibri"/>
                        <a:ea typeface="Calibri"/>
                        <a:cs typeface="Times New Roman"/>
                      </a:endParaRPr>
                    </a:p>
                  </a:txBody>
                  <a:tcPr marL="68580" marR="68580" marT="0" marB="0"/>
                </a:tc>
              </a:tr>
              <a:tr h="267970">
                <a:tc>
                  <a:txBody>
                    <a:bodyPr/>
                    <a:lstStyle/>
                    <a:p>
                      <a:pPr marL="0" marR="0">
                        <a:lnSpc>
                          <a:spcPct val="115000"/>
                        </a:lnSpc>
                        <a:spcBef>
                          <a:spcPts val="0"/>
                        </a:spcBef>
                        <a:spcAft>
                          <a:spcPts val="0"/>
                        </a:spcAft>
                      </a:pPr>
                      <a:r>
                        <a:rPr lang="en-US" sz="1100" kern="1200">
                          <a:effectLst/>
                        </a:rPr>
                        <a:t>Female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21.3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47.5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3.3 (1.7, 6.4)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2.1 (1.0, 4.3)</a:t>
                      </a:r>
                      <a:endParaRPr lang="en-US" sz="1100">
                        <a:effectLst/>
                        <a:latin typeface="Calibri"/>
                        <a:ea typeface="Calibri"/>
                        <a:cs typeface="Times New Roman"/>
                      </a:endParaRPr>
                    </a:p>
                  </a:txBody>
                  <a:tcPr marL="68580" marR="68580" marT="0" marB="0"/>
                </a:tc>
              </a:tr>
              <a:tr h="382270">
                <a:tc>
                  <a:txBody>
                    <a:bodyPr/>
                    <a:lstStyle/>
                    <a:p>
                      <a:pPr marL="0" marR="0">
                        <a:lnSpc>
                          <a:spcPct val="115000"/>
                        </a:lnSpc>
                        <a:spcBef>
                          <a:spcPts val="0"/>
                        </a:spcBef>
                        <a:spcAft>
                          <a:spcPts val="0"/>
                        </a:spcAft>
                      </a:pPr>
                      <a:r>
                        <a:rPr lang="en-US" sz="1100" kern="1200">
                          <a:effectLst/>
                        </a:rPr>
                        <a:t>Black race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22.1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65.0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5.5 (2.6, 12.0)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4.5 (1.9, 10.5)</a:t>
                      </a:r>
                      <a:endParaRPr lang="en-US" sz="1100">
                        <a:effectLst/>
                        <a:latin typeface="Calibri"/>
                        <a:ea typeface="Calibri"/>
                        <a:cs typeface="Times New Roman"/>
                      </a:endParaRPr>
                    </a:p>
                  </a:txBody>
                  <a:tcPr marL="68580" marR="68580" marT="0" marB="0"/>
                </a:tc>
              </a:tr>
              <a:tr h="339090">
                <a:tc>
                  <a:txBody>
                    <a:bodyPr/>
                    <a:lstStyle/>
                    <a:p>
                      <a:pPr marL="0" marR="0">
                        <a:lnSpc>
                          <a:spcPct val="115000"/>
                        </a:lnSpc>
                        <a:spcBef>
                          <a:spcPts val="0"/>
                        </a:spcBef>
                        <a:spcAft>
                          <a:spcPts val="0"/>
                        </a:spcAft>
                      </a:pPr>
                      <a:r>
                        <a:rPr lang="en-US" sz="1100" kern="1200">
                          <a:effectLst/>
                        </a:rPr>
                        <a:t>CD4 T cell count in cells/mm</a:t>
                      </a:r>
                      <a:r>
                        <a:rPr lang="en-US" sz="1100" kern="1200" baseline="30000">
                          <a:effectLst/>
                        </a:rPr>
                        <a:t>3</a:t>
                      </a:r>
                      <a:r>
                        <a:rPr lang="en-US" sz="1100" kern="1200">
                          <a:effectLst/>
                        </a:rPr>
                        <a:t> (median, IQR; OR per 100 cell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414 (280, 571)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312 (136, 520)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0.9 (0.8, 1.1)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1.0 (0.8, 1.1)</a:t>
                      </a:r>
                      <a:endParaRPr lang="en-US" sz="1100">
                        <a:effectLst/>
                        <a:latin typeface="Calibri"/>
                        <a:ea typeface="Calibri"/>
                        <a:cs typeface="Times New Roman"/>
                      </a:endParaRPr>
                    </a:p>
                  </a:txBody>
                  <a:tcPr marL="68580" marR="68580" marT="0" marB="0"/>
                </a:tc>
              </a:tr>
              <a:tr h="548640">
                <a:tc>
                  <a:txBody>
                    <a:bodyPr/>
                    <a:lstStyle/>
                    <a:p>
                      <a:pPr marL="0" marR="0">
                        <a:lnSpc>
                          <a:spcPct val="115000"/>
                        </a:lnSpc>
                        <a:spcBef>
                          <a:spcPts val="0"/>
                        </a:spcBef>
                        <a:spcAft>
                          <a:spcPts val="0"/>
                        </a:spcAft>
                      </a:pPr>
                      <a:r>
                        <a:rPr lang="en-US" sz="1100" kern="1200">
                          <a:effectLst/>
                        </a:rPr>
                        <a:t>HIV RNA (% &lt; 500 copies/)</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44.3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22.5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0.6 (0.2, 1.4)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0.7 (0.3, 1.9)</a:t>
                      </a:r>
                      <a:endParaRPr lang="en-US" sz="1100">
                        <a:effectLst/>
                        <a:latin typeface="Calibri"/>
                        <a:ea typeface="Calibri"/>
                        <a:cs typeface="Times New Roman"/>
                      </a:endParaRPr>
                    </a:p>
                  </a:txBody>
                  <a:tcPr marL="68580" marR="68580" marT="0" marB="0"/>
                </a:tc>
              </a:tr>
              <a:tr h="302895">
                <a:tc>
                  <a:txBody>
                    <a:bodyPr/>
                    <a:lstStyle/>
                    <a:p>
                      <a:pPr marL="0" marR="0">
                        <a:lnSpc>
                          <a:spcPct val="115000"/>
                        </a:lnSpc>
                        <a:spcBef>
                          <a:spcPts val="0"/>
                        </a:spcBef>
                        <a:spcAft>
                          <a:spcPts val="0"/>
                        </a:spcAft>
                      </a:pPr>
                      <a:r>
                        <a:rPr lang="en-US" sz="1100" kern="1200">
                          <a:effectLst/>
                        </a:rPr>
                        <a:t>BMI kg/m</a:t>
                      </a:r>
                      <a:r>
                        <a:rPr lang="en-US" sz="1100" kern="1200" baseline="30000">
                          <a:effectLst/>
                        </a:rPr>
                        <a:t>2 </a:t>
                      </a:r>
                      <a:r>
                        <a:rPr lang="en-US" sz="1100" kern="1200">
                          <a:effectLst/>
                        </a:rPr>
                        <a:t>(median, IQR; OR per 5 kg/m</a:t>
                      </a:r>
                      <a:r>
                        <a:rPr lang="en-US" sz="1100" kern="1200" baseline="30000">
                          <a:effectLst/>
                        </a:rPr>
                        <a:t>2</a:t>
                      </a:r>
                      <a:r>
                        <a:rPr lang="en-US" sz="1100" kern="1200">
                          <a:effectLst/>
                        </a:rPr>
                        <a:t>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24.0 (21.8, 26.4)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23.9 (22.0, 27.7)</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1.1 (0.8, 1.6)</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1.0 (0.7, 1.3)</a:t>
                      </a:r>
                      <a:endParaRPr lang="en-US" sz="1100">
                        <a:effectLst/>
                        <a:latin typeface="Calibri"/>
                        <a:ea typeface="Calibri"/>
                        <a:cs typeface="Times New Roman"/>
                      </a:endParaRPr>
                    </a:p>
                  </a:txBody>
                  <a:tcPr marL="68580" marR="68580" marT="0" marB="0"/>
                </a:tc>
              </a:tr>
              <a:tr h="302895">
                <a:tc>
                  <a:txBody>
                    <a:bodyPr/>
                    <a:lstStyle/>
                    <a:p>
                      <a:pPr marL="0" marR="0">
                        <a:lnSpc>
                          <a:spcPct val="115000"/>
                        </a:lnSpc>
                        <a:spcBef>
                          <a:spcPts val="0"/>
                        </a:spcBef>
                        <a:spcAft>
                          <a:spcPts val="0"/>
                        </a:spcAft>
                      </a:pPr>
                      <a:r>
                        <a:rPr lang="en-US" sz="1100" kern="1200">
                          <a:effectLst/>
                        </a:rPr>
                        <a:t>Hepatitis B or C co-infection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13.1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1.1 (0.4, 3.4)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dirty="0">
                          <a:effectLst/>
                        </a:rPr>
                        <a:t>1.1 (0.4, 3.6)</a:t>
                      </a:r>
                      <a:endParaRPr lang="en-US" sz="1100" dirty="0">
                        <a:effectLst/>
                        <a:latin typeface="Calibri"/>
                        <a:ea typeface="Calibri"/>
                        <a:cs typeface="Times New Roman"/>
                      </a:endParaRPr>
                    </a:p>
                  </a:txBody>
                  <a:tcPr marL="68580" marR="68580" marT="0" marB="0"/>
                </a:tc>
              </a:tr>
            </a:tbl>
          </a:graphicData>
        </a:graphic>
      </p:graphicFrame>
      <p:sp>
        <p:nvSpPr>
          <p:cNvPr id="5" name="TextBox 4"/>
          <p:cNvSpPr txBox="1"/>
          <p:nvPr/>
        </p:nvSpPr>
        <p:spPr>
          <a:xfrm>
            <a:off x="1447800" y="6096000"/>
            <a:ext cx="6248400" cy="738664"/>
          </a:xfrm>
          <a:prstGeom prst="rect">
            <a:avLst/>
          </a:prstGeom>
          <a:noFill/>
        </p:spPr>
        <p:txBody>
          <a:bodyPr wrap="square" rtlCol="0">
            <a:spAutoFit/>
          </a:bodyPr>
          <a:lstStyle/>
          <a:p>
            <a:r>
              <a:rPr lang="en-US" sz="1400" baseline="30000" dirty="0" err="1"/>
              <a:t>a</a:t>
            </a:r>
            <a:r>
              <a:rPr lang="en-US" sz="1400" dirty="0" err="1"/>
              <a:t>unadjusted</a:t>
            </a:r>
            <a:r>
              <a:rPr lang="en-US" sz="1400" dirty="0"/>
              <a:t>, stratified by study</a:t>
            </a:r>
          </a:p>
          <a:p>
            <a:r>
              <a:rPr lang="en-US" sz="1400" baseline="30000" dirty="0" err="1"/>
              <a:t>b</a:t>
            </a:r>
            <a:r>
              <a:rPr lang="en-US" sz="1400" dirty="0" err="1"/>
              <a:t>adjusted</a:t>
            </a:r>
            <a:r>
              <a:rPr lang="en-US" sz="1400" dirty="0"/>
              <a:t> for</a:t>
            </a:r>
            <a:r>
              <a:rPr lang="en-US" sz="1400" b="1" dirty="0"/>
              <a:t> </a:t>
            </a:r>
            <a:r>
              <a:rPr lang="en-US" sz="1400" dirty="0"/>
              <a:t>age, gender, race, CD4 T cell count, HIV RNA, BMI, and hepatitis co-infection and stratified by study</a:t>
            </a:r>
          </a:p>
        </p:txBody>
      </p:sp>
    </p:spTree>
    <p:extLst>
      <p:ext uri="{BB962C8B-B14F-4D97-AF65-F5344CB8AC3E}">
        <p14:creationId xmlns:p14="http://schemas.microsoft.com/office/powerpoint/2010/main" val="3167984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Primary Outcome</a:t>
            </a:r>
          </a:p>
        </p:txBody>
      </p:sp>
      <p:sp>
        <p:nvSpPr>
          <p:cNvPr id="13315" name="Rectangle 3"/>
          <p:cNvSpPr>
            <a:spLocks noGrp="1" noChangeArrowheads="1"/>
          </p:cNvSpPr>
          <p:nvPr>
            <p:ph type="body" idx="1"/>
          </p:nvPr>
        </p:nvSpPr>
        <p:spPr/>
        <p:txBody>
          <a:bodyPr/>
          <a:lstStyle/>
          <a:p>
            <a:r>
              <a:rPr lang="en-US" dirty="0"/>
              <a:t>The proportion of patients who discontinue or change the antiretroviral regimen within 12 months after initiation </a:t>
            </a:r>
          </a:p>
          <a:p>
            <a:pPr lvl="1"/>
            <a:endParaRPr lang="en-US" dirty="0" smtClean="0"/>
          </a:p>
          <a:p>
            <a:pPr lvl="1"/>
            <a:r>
              <a:rPr lang="en-US" dirty="0" smtClean="0"/>
              <a:t>Compared </a:t>
            </a:r>
            <a:r>
              <a:rPr lang="en-US" dirty="0"/>
              <a:t>between patients with or without the individual risk alleles, using Cox proportional hazards regression models </a:t>
            </a:r>
          </a:p>
          <a:p>
            <a:pPr lvl="1"/>
            <a:endParaRPr lang="en-US" dirty="0" smtClean="0"/>
          </a:p>
          <a:p>
            <a:pPr lvl="1"/>
            <a:r>
              <a:rPr lang="en-US" dirty="0" smtClean="0"/>
              <a:t>Adjustment for Confounding variables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US" smtClean="0"/>
              <a:t>Time to Discontinuation of EFV</a:t>
            </a:r>
            <a:endParaRPr lang="en-US" dirty="0"/>
          </a:p>
        </p:txBody>
      </p:sp>
      <p:pic>
        <p:nvPicPr>
          <p:cNvPr id="3" name="Picture 2" descr="km_t2stop.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371600"/>
            <a:ext cx="8205233" cy="5239523"/>
          </a:xfrm>
          <a:prstGeom prst="rect">
            <a:avLst/>
          </a:prstGeom>
          <a:solidFill>
            <a:schemeClr val="bg2">
              <a:lumMod val="20000"/>
              <a:lumOff val="80000"/>
            </a:schemeClr>
          </a:solidFill>
        </p:spPr>
      </p:pic>
    </p:spTree>
    <p:extLst>
      <p:ext uri="{BB962C8B-B14F-4D97-AF65-F5344CB8AC3E}">
        <p14:creationId xmlns:p14="http://schemas.microsoft.com/office/powerpoint/2010/main" val="324889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79001216"/>
              </p:ext>
            </p:extLst>
          </p:nvPr>
        </p:nvGraphicFramePr>
        <p:xfrm>
          <a:off x="609600" y="1524000"/>
          <a:ext cx="7826376" cy="4450080"/>
        </p:xfrm>
        <a:graphic>
          <a:graphicData uri="http://schemas.openxmlformats.org/drawingml/2006/table">
            <a:tbl>
              <a:tblPr firstRow="1" bandRow="1">
                <a:tableStyleId>{5C22544A-7EE6-4342-B048-85BDC9FD1C3A}</a:tableStyleId>
              </a:tblPr>
              <a:tblGrid>
                <a:gridCol w="2922587"/>
                <a:gridCol w="3124200"/>
                <a:gridCol w="1779589"/>
              </a:tblGrid>
              <a:tr h="370840">
                <a:tc>
                  <a:txBody>
                    <a:bodyPr/>
                    <a:lstStyle/>
                    <a:p>
                      <a:r>
                        <a:rPr lang="en-US" sz="1600" dirty="0" smtClean="0"/>
                        <a:t>Patient Group</a:t>
                      </a:r>
                      <a:endParaRPr lang="en-US" sz="1600" dirty="0"/>
                    </a:p>
                  </a:txBody>
                  <a:tcPr/>
                </a:tc>
                <a:tc>
                  <a:txBody>
                    <a:bodyPr/>
                    <a:lstStyle/>
                    <a:p>
                      <a:r>
                        <a:rPr lang="en-US" sz="1600" dirty="0" smtClean="0"/>
                        <a:t>Adjusted* HR (95% CI) for discontinuation</a:t>
                      </a:r>
                      <a:r>
                        <a:rPr lang="en-US" sz="1600" baseline="0" dirty="0" smtClean="0"/>
                        <a:t> of ART, </a:t>
                      </a:r>
                    </a:p>
                    <a:p>
                      <a:r>
                        <a:rPr lang="en-US" sz="1600" baseline="0" dirty="0" smtClean="0"/>
                        <a:t>Score 6 </a:t>
                      </a:r>
                      <a:r>
                        <a:rPr lang="en-US" sz="1600" baseline="0" dirty="0" err="1" smtClean="0"/>
                        <a:t>vs</a:t>
                      </a:r>
                      <a:r>
                        <a:rPr lang="en-US" sz="1600" baseline="0" dirty="0" smtClean="0"/>
                        <a:t> 1-5</a:t>
                      </a:r>
                      <a:endParaRPr lang="en-US" sz="1600" dirty="0"/>
                    </a:p>
                  </a:txBody>
                  <a:tcPr/>
                </a:tc>
                <a:tc>
                  <a:txBody>
                    <a:bodyPr/>
                    <a:lstStyle/>
                    <a:p>
                      <a:r>
                        <a:rPr lang="en-US" sz="1600" dirty="0" smtClean="0"/>
                        <a:t>P value</a:t>
                      </a:r>
                      <a:endParaRPr lang="en-US" sz="1600" dirty="0"/>
                    </a:p>
                  </a:txBody>
                  <a:tcPr/>
                </a:tc>
              </a:tr>
              <a:tr h="370840">
                <a:tc>
                  <a:txBody>
                    <a:bodyPr/>
                    <a:lstStyle/>
                    <a:p>
                      <a:r>
                        <a:rPr lang="en-US" sz="1600" b="1" kern="1200" dirty="0" smtClean="0">
                          <a:solidFill>
                            <a:schemeClr val="dk1"/>
                          </a:solidFill>
                          <a:effectLst/>
                          <a:latin typeface="+mn-lt"/>
                          <a:ea typeface="+mn-ea"/>
                          <a:cs typeface="+mn-cs"/>
                        </a:rPr>
                        <a:t>ART naïve who started EFV </a:t>
                      </a:r>
                    </a:p>
                    <a:p>
                      <a:r>
                        <a:rPr lang="en-US" sz="1600" b="1" kern="1200" dirty="0" smtClean="0">
                          <a:solidFill>
                            <a:schemeClr val="dk1"/>
                          </a:solidFill>
                          <a:effectLst/>
                          <a:latin typeface="+mn-lt"/>
                          <a:ea typeface="+mn-ea"/>
                          <a:cs typeface="+mn-cs"/>
                        </a:rPr>
                        <a:t>(N=131)</a:t>
                      </a:r>
                      <a:endParaRPr lang="en-US" sz="1600" dirty="0"/>
                    </a:p>
                  </a:txBody>
                  <a:tcPr/>
                </a:tc>
                <a:tc>
                  <a:txBody>
                    <a:bodyPr/>
                    <a:lstStyle/>
                    <a:p>
                      <a:r>
                        <a:rPr lang="it-IT" sz="1600" kern="1200" dirty="0" smtClean="0">
                          <a:solidFill>
                            <a:schemeClr val="dk1"/>
                          </a:solidFill>
                          <a:effectLst/>
                          <a:latin typeface="+mn-lt"/>
                          <a:ea typeface="+mn-ea"/>
                          <a:cs typeface="+mn-cs"/>
                        </a:rPr>
                        <a:t>2.2 (1.0, 4.9) </a:t>
                      </a:r>
                    </a:p>
                    <a:p>
                      <a:endParaRPr lang="it-IT" sz="1600" i="1" kern="1200" dirty="0" smtClean="0">
                        <a:solidFill>
                          <a:schemeClr val="dk1"/>
                        </a:solidFill>
                        <a:effectLst/>
                        <a:latin typeface="+mn-lt"/>
                        <a:ea typeface="+mn-ea"/>
                        <a:cs typeface="+mn-cs"/>
                      </a:endParaRPr>
                    </a:p>
                    <a:p>
                      <a:r>
                        <a:rPr lang="en-US" sz="1600" i="1" dirty="0" smtClean="0">
                          <a:solidFill>
                            <a:srgbClr val="FF0000"/>
                          </a:solidFill>
                        </a:rPr>
                        <a:t>Adjusted HR 3.1 (95% CI: 1.4-7.3) from the </a:t>
                      </a:r>
                      <a:r>
                        <a:rPr lang="en-US" sz="1600" i="1" dirty="0" err="1" smtClean="0">
                          <a:solidFill>
                            <a:srgbClr val="FF0000"/>
                          </a:solidFill>
                        </a:rPr>
                        <a:t>Luborimov</a:t>
                      </a:r>
                      <a:r>
                        <a:rPr lang="en-US" sz="1600" i="1" dirty="0" smtClean="0">
                          <a:solidFill>
                            <a:srgbClr val="FF0000"/>
                          </a:solidFill>
                        </a:rPr>
                        <a:t> paper</a:t>
                      </a:r>
                      <a:r>
                        <a:rPr lang="en-US" sz="1600" dirty="0" smtClean="0"/>
                        <a:t> </a:t>
                      </a:r>
                      <a:endParaRPr lang="en-US" sz="1600" dirty="0"/>
                    </a:p>
                  </a:txBody>
                  <a:tcPr/>
                </a:tc>
                <a:tc>
                  <a:txBody>
                    <a:bodyPr/>
                    <a:lstStyle/>
                    <a:p>
                      <a:r>
                        <a:rPr lang="it-IT" sz="1600" kern="1200" dirty="0" smtClean="0">
                          <a:solidFill>
                            <a:schemeClr val="dk1"/>
                          </a:solidFill>
                          <a:effectLst/>
                          <a:latin typeface="+mn-lt"/>
                          <a:ea typeface="+mn-ea"/>
                          <a:cs typeface="+mn-cs"/>
                        </a:rPr>
                        <a:t>0.05</a:t>
                      </a:r>
                      <a:endParaRPr lang="en-US" sz="1600" dirty="0"/>
                    </a:p>
                  </a:txBody>
                  <a:tcPr/>
                </a:tc>
              </a:tr>
              <a:tr h="370840">
                <a:tc>
                  <a:txBody>
                    <a:bodyPr/>
                    <a:lstStyle/>
                    <a:p>
                      <a:r>
                        <a:rPr lang="en-US" sz="1600" b="1" kern="1200" dirty="0" smtClean="0">
                          <a:solidFill>
                            <a:schemeClr val="dk1"/>
                          </a:solidFill>
                          <a:effectLst/>
                          <a:latin typeface="+mn-lt"/>
                          <a:ea typeface="+mn-ea"/>
                          <a:cs typeface="+mn-cs"/>
                        </a:rPr>
                        <a:t>ART experienced who switched to EFV (N=315)</a:t>
                      </a:r>
                      <a:endParaRPr lang="en-US" sz="1600" dirty="0"/>
                    </a:p>
                  </a:txBody>
                  <a:tcPr/>
                </a:tc>
                <a:tc>
                  <a:txBody>
                    <a:bodyPr/>
                    <a:lstStyle/>
                    <a:p>
                      <a:r>
                        <a:rPr lang="en-US" sz="1600" kern="1200" dirty="0" smtClean="0">
                          <a:solidFill>
                            <a:schemeClr val="dk1"/>
                          </a:solidFill>
                          <a:effectLst/>
                          <a:latin typeface="+mn-lt"/>
                          <a:ea typeface="+mn-ea"/>
                          <a:cs typeface="+mn-cs"/>
                        </a:rPr>
                        <a:t>1.7 (0.9, 3.1)</a:t>
                      </a:r>
                      <a:endParaRPr lang="en-US" sz="1600" dirty="0"/>
                    </a:p>
                  </a:txBody>
                  <a:tcPr/>
                </a:tc>
                <a:tc>
                  <a:txBody>
                    <a:bodyPr/>
                    <a:lstStyle/>
                    <a:p>
                      <a:r>
                        <a:rPr lang="en-US" sz="1600" kern="1200" dirty="0" smtClean="0">
                          <a:solidFill>
                            <a:schemeClr val="dk1"/>
                          </a:solidFill>
                          <a:effectLst/>
                          <a:latin typeface="+mn-lt"/>
                          <a:ea typeface="+mn-ea"/>
                          <a:cs typeface="+mn-cs"/>
                        </a:rPr>
                        <a:t>0.10</a:t>
                      </a:r>
                      <a:endParaRPr lang="en-US" sz="1600" dirty="0"/>
                    </a:p>
                  </a:txBody>
                  <a:tcPr/>
                </a:tc>
              </a:tr>
              <a:tr h="370840">
                <a:tc>
                  <a:txBody>
                    <a:bodyPr/>
                    <a:lstStyle/>
                    <a:p>
                      <a:r>
                        <a:rPr lang="en-US" sz="1600" b="1" dirty="0" smtClean="0"/>
                        <a:t>All who started EFV</a:t>
                      </a:r>
                    </a:p>
                    <a:p>
                      <a:r>
                        <a:rPr lang="en-US" sz="1600" b="1" dirty="0" smtClean="0"/>
                        <a:t>(N=446)</a:t>
                      </a:r>
                      <a:endParaRPr lang="en-US" sz="1600" b="1" dirty="0"/>
                    </a:p>
                  </a:txBody>
                  <a:tcPr/>
                </a:tc>
                <a:tc>
                  <a:txBody>
                    <a:bodyPr/>
                    <a:lstStyle/>
                    <a:p>
                      <a:r>
                        <a:rPr lang="it-IT" sz="1600" kern="1200" dirty="0" smtClean="0">
                          <a:solidFill>
                            <a:schemeClr val="dk1"/>
                          </a:solidFill>
                          <a:effectLst/>
                          <a:latin typeface="+mn-lt"/>
                          <a:ea typeface="+mn-ea"/>
                          <a:cs typeface="+mn-cs"/>
                        </a:rPr>
                        <a:t>1.9 (1.2, 3.1)</a:t>
                      </a:r>
                      <a:endParaRPr lang="en-US" sz="1600" dirty="0"/>
                    </a:p>
                  </a:txBody>
                  <a:tcPr/>
                </a:tc>
                <a:tc>
                  <a:txBody>
                    <a:bodyPr/>
                    <a:lstStyle/>
                    <a:p>
                      <a:r>
                        <a:rPr lang="it-IT" sz="1600" kern="1200" dirty="0" smtClean="0">
                          <a:solidFill>
                            <a:schemeClr val="dk1"/>
                          </a:solidFill>
                          <a:effectLst/>
                          <a:latin typeface="+mn-lt"/>
                          <a:ea typeface="+mn-ea"/>
                          <a:cs typeface="+mn-cs"/>
                        </a:rPr>
                        <a:t>0.008</a:t>
                      </a:r>
                      <a:endParaRPr lang="en-US" sz="1600" dirty="0"/>
                    </a:p>
                  </a:txBody>
                  <a:tcPr/>
                </a:tc>
              </a:tr>
              <a:tr h="370840">
                <a:tc>
                  <a:txBody>
                    <a:bodyPr/>
                    <a:lstStyle/>
                    <a:p>
                      <a:r>
                        <a:rPr lang="en-US" sz="1600" b="1" kern="1200" dirty="0" smtClean="0">
                          <a:solidFill>
                            <a:schemeClr val="dk1"/>
                          </a:solidFill>
                          <a:effectLst/>
                          <a:latin typeface="+mn-lt"/>
                          <a:ea typeface="+mn-ea"/>
                          <a:cs typeface="+mn-cs"/>
                        </a:rPr>
                        <a:t>ART naïve who started NVP</a:t>
                      </a:r>
                    </a:p>
                    <a:p>
                      <a:r>
                        <a:rPr lang="en-US" sz="1600" b="1" kern="1200" dirty="0" smtClean="0">
                          <a:solidFill>
                            <a:schemeClr val="dk1"/>
                          </a:solidFill>
                          <a:effectLst/>
                          <a:latin typeface="+mn-lt"/>
                          <a:ea typeface="+mn-ea"/>
                          <a:cs typeface="+mn-cs"/>
                        </a:rPr>
                        <a:t>(N=80)</a:t>
                      </a:r>
                      <a:endParaRPr lang="en-US" sz="1600" dirty="0"/>
                    </a:p>
                  </a:txBody>
                  <a:tcPr/>
                </a:tc>
                <a:tc>
                  <a:txBody>
                    <a:bodyPr/>
                    <a:lstStyle/>
                    <a:p>
                      <a:r>
                        <a:rPr lang="it-IT" sz="1600" kern="1200" dirty="0" smtClean="0">
                          <a:solidFill>
                            <a:schemeClr val="dk1"/>
                          </a:solidFill>
                          <a:effectLst/>
                          <a:latin typeface="+mn-lt"/>
                          <a:ea typeface="+mn-ea"/>
                          <a:cs typeface="+mn-cs"/>
                        </a:rPr>
                        <a:t>1.5 (0.6, 3.7)</a:t>
                      </a:r>
                      <a:endParaRPr lang="en-US" sz="1600" dirty="0"/>
                    </a:p>
                  </a:txBody>
                  <a:tcPr/>
                </a:tc>
                <a:tc>
                  <a:txBody>
                    <a:bodyPr/>
                    <a:lstStyle/>
                    <a:p>
                      <a:r>
                        <a:rPr lang="it-IT" sz="1600" kern="1200" dirty="0" smtClean="0">
                          <a:solidFill>
                            <a:schemeClr val="dk1"/>
                          </a:solidFill>
                          <a:effectLst/>
                          <a:latin typeface="+mn-lt"/>
                          <a:ea typeface="+mn-ea"/>
                          <a:cs typeface="+mn-cs"/>
                        </a:rPr>
                        <a:t>0.35</a:t>
                      </a:r>
                      <a:endParaRPr lang="en-US" sz="1600" dirty="0"/>
                    </a:p>
                  </a:txBody>
                  <a:tcPr/>
                </a:tc>
              </a:tr>
              <a:tr h="370840">
                <a:tc>
                  <a:txBody>
                    <a:bodyPr/>
                    <a:lstStyle/>
                    <a:p>
                      <a:r>
                        <a:rPr lang="en-US" sz="1600" b="1" kern="1200" dirty="0" smtClean="0">
                          <a:solidFill>
                            <a:schemeClr val="dk1"/>
                          </a:solidFill>
                          <a:effectLst/>
                          <a:latin typeface="+mn-lt"/>
                          <a:ea typeface="+mn-ea"/>
                          <a:cs typeface="+mn-cs"/>
                        </a:rPr>
                        <a:t>ART experienced who switched to ATV</a:t>
                      </a:r>
                    </a:p>
                    <a:p>
                      <a:r>
                        <a:rPr lang="en-US" sz="1600" b="1" kern="1200" dirty="0" smtClean="0">
                          <a:solidFill>
                            <a:schemeClr val="dk1"/>
                          </a:solidFill>
                          <a:effectLst/>
                          <a:latin typeface="+mn-lt"/>
                          <a:ea typeface="+mn-ea"/>
                          <a:cs typeface="+mn-cs"/>
                        </a:rPr>
                        <a:t>(N=232)</a:t>
                      </a:r>
                      <a:endParaRPr lang="en-US" sz="1600" dirty="0"/>
                    </a:p>
                  </a:txBody>
                  <a:tcPr/>
                </a:tc>
                <a:tc>
                  <a:txBody>
                    <a:bodyPr/>
                    <a:lstStyle/>
                    <a:p>
                      <a:r>
                        <a:rPr lang="it-IT" sz="1600" kern="1200" dirty="0" smtClean="0">
                          <a:solidFill>
                            <a:schemeClr val="dk1"/>
                          </a:solidFill>
                          <a:effectLst/>
                          <a:latin typeface="+mn-lt"/>
                          <a:ea typeface="+mn-ea"/>
                          <a:cs typeface="+mn-cs"/>
                        </a:rPr>
                        <a:t>0.5 (0.1, 4.0)</a:t>
                      </a:r>
                      <a:endParaRPr lang="en-US" sz="1600" dirty="0"/>
                    </a:p>
                  </a:txBody>
                  <a:tcPr/>
                </a:tc>
                <a:tc>
                  <a:txBody>
                    <a:bodyPr/>
                    <a:lstStyle/>
                    <a:p>
                      <a:r>
                        <a:rPr lang="it-IT" sz="1600" kern="1200" dirty="0" smtClean="0">
                          <a:solidFill>
                            <a:schemeClr val="dk1"/>
                          </a:solidFill>
                          <a:effectLst/>
                          <a:latin typeface="+mn-lt"/>
                          <a:ea typeface="+mn-ea"/>
                          <a:cs typeface="+mn-cs"/>
                        </a:rPr>
                        <a:t>0.55</a:t>
                      </a:r>
                      <a:endParaRPr lang="en-US" sz="1600" dirty="0"/>
                    </a:p>
                  </a:txBody>
                  <a:tcPr/>
                </a:tc>
              </a:tr>
            </a:tbl>
          </a:graphicData>
        </a:graphic>
      </p:graphicFrame>
      <p:sp>
        <p:nvSpPr>
          <p:cNvPr id="3" name="TextBox 2"/>
          <p:cNvSpPr txBox="1"/>
          <p:nvPr/>
        </p:nvSpPr>
        <p:spPr>
          <a:xfrm>
            <a:off x="685800" y="6248400"/>
            <a:ext cx="7772400" cy="646331"/>
          </a:xfrm>
          <a:prstGeom prst="rect">
            <a:avLst/>
          </a:prstGeom>
          <a:noFill/>
        </p:spPr>
        <p:txBody>
          <a:bodyPr wrap="square" rtlCol="0">
            <a:spAutoFit/>
          </a:bodyPr>
          <a:lstStyle/>
          <a:p>
            <a:r>
              <a:rPr lang="en-US" dirty="0" smtClean="0"/>
              <a:t>*Adjusted </a:t>
            </a:r>
            <a:r>
              <a:rPr lang="en-US" dirty="0"/>
              <a:t>for age, gender, race, CD4+, log10 HIV RNA, BMI, and hepatitis co-infection and stratified by study</a:t>
            </a:r>
          </a:p>
        </p:txBody>
      </p:sp>
    </p:spTree>
    <p:extLst>
      <p:ext uri="{BB962C8B-B14F-4D97-AF65-F5344CB8AC3E}">
        <p14:creationId xmlns:p14="http://schemas.microsoft.com/office/powerpoint/2010/main" val="788824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characteristics of participants by genetic risk score (Swiss Cohort)</a:t>
            </a:r>
          </a:p>
        </p:txBody>
      </p:sp>
      <p:graphicFrame>
        <p:nvGraphicFramePr>
          <p:cNvPr id="3" name="Table 2"/>
          <p:cNvGraphicFramePr>
            <a:graphicFrameLocks noGrp="1"/>
          </p:cNvGraphicFramePr>
          <p:nvPr/>
        </p:nvGraphicFramePr>
        <p:xfrm>
          <a:off x="1623060" y="1584960"/>
          <a:ext cx="5897880" cy="4373880"/>
        </p:xfrm>
        <a:graphic>
          <a:graphicData uri="http://schemas.openxmlformats.org/drawingml/2006/table">
            <a:tbl>
              <a:tblPr firstRow="1" firstCol="1" lastRow="1" lastCol="1" bandRow="1" bandCol="1">
                <a:tableStyleId>{5C22544A-7EE6-4342-B048-85BDC9FD1C3A}</a:tableStyleId>
              </a:tblPr>
              <a:tblGrid>
                <a:gridCol w="1409700"/>
                <a:gridCol w="1117600"/>
                <a:gridCol w="1027430"/>
                <a:gridCol w="1200150"/>
                <a:gridCol w="1143000"/>
              </a:tblGrid>
              <a:tr h="365760">
                <a:tc>
                  <a:txBody>
                    <a:bodyPr/>
                    <a:lstStyle/>
                    <a:p>
                      <a:pPr marL="0" marR="0">
                        <a:lnSpc>
                          <a:spcPct val="115000"/>
                        </a:lnSpc>
                        <a:spcBef>
                          <a:spcPts val="0"/>
                        </a:spcBef>
                        <a:spcAft>
                          <a:spcPts val="0"/>
                        </a:spcAft>
                      </a:pPr>
                      <a:r>
                        <a:rPr lang="en-US" sz="1100" kern="1200">
                          <a:effectLst/>
                        </a:rPr>
                        <a:t>Characteristic</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Score 1-5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Score 6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OR (95% CI)</a:t>
                      </a:r>
                      <a:endParaRPr lang="en-US" sz="1100">
                        <a:effectLst/>
                      </a:endParaRPr>
                    </a:p>
                    <a:p>
                      <a:pPr marL="0" marR="0">
                        <a:lnSpc>
                          <a:spcPct val="115000"/>
                        </a:lnSpc>
                        <a:spcBef>
                          <a:spcPts val="0"/>
                        </a:spcBef>
                        <a:spcAft>
                          <a:spcPts val="0"/>
                        </a:spcAft>
                      </a:pPr>
                      <a:r>
                        <a:rPr lang="en-US" sz="1100" kern="1200">
                          <a:effectLst/>
                        </a:rPr>
                        <a:t>Score 6 vs 1-5</a:t>
                      </a:r>
                      <a:r>
                        <a:rPr lang="en-US" sz="1100" kern="1200" baseline="30000">
                          <a:effectLst/>
                        </a:rPr>
                        <a:t>a</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OR (95% CI)</a:t>
                      </a:r>
                      <a:endParaRPr lang="en-US" sz="1100">
                        <a:effectLst/>
                      </a:endParaRPr>
                    </a:p>
                    <a:p>
                      <a:pPr marL="0" marR="0" algn="ctr">
                        <a:lnSpc>
                          <a:spcPct val="115000"/>
                        </a:lnSpc>
                        <a:spcBef>
                          <a:spcPts val="0"/>
                        </a:spcBef>
                        <a:spcAft>
                          <a:spcPts val="0"/>
                        </a:spcAft>
                      </a:pPr>
                      <a:r>
                        <a:rPr lang="en-US" sz="1100" kern="1200">
                          <a:effectLst/>
                        </a:rPr>
                        <a:t>Score 6 vs 1-5</a:t>
                      </a:r>
                      <a:r>
                        <a:rPr lang="en-US" sz="1100" kern="1200" baseline="30000">
                          <a:effectLst/>
                        </a:rPr>
                        <a:t>b</a:t>
                      </a:r>
                      <a:endParaRPr lang="en-US" sz="1100">
                        <a:effectLst/>
                        <a:latin typeface="Calibri"/>
                        <a:ea typeface="Calibri"/>
                        <a:cs typeface="Times New Roman"/>
                      </a:endParaRPr>
                    </a:p>
                  </a:txBody>
                  <a:tcPr marL="68580" marR="68580" marT="0" marB="0"/>
                </a:tc>
              </a:tr>
              <a:tr h="317500">
                <a:tc>
                  <a:txBody>
                    <a:bodyPr/>
                    <a:lstStyle/>
                    <a:p>
                      <a:pPr marL="0" marR="0">
                        <a:lnSpc>
                          <a:spcPct val="115000"/>
                        </a:lnSpc>
                        <a:spcBef>
                          <a:spcPts val="0"/>
                        </a:spcBef>
                        <a:spcAft>
                          <a:spcPts val="0"/>
                        </a:spcAft>
                      </a:pPr>
                      <a:r>
                        <a:rPr lang="en-US" sz="1100" kern="1200">
                          <a:effectLst/>
                        </a:rPr>
                        <a:t>No.</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259</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13</a:t>
                      </a:r>
                      <a:endParaRPr lang="en-US" sz="1100">
                        <a:effectLst/>
                        <a:latin typeface="Calibri"/>
                        <a:ea typeface="Calibri"/>
                        <a:cs typeface="Times New Roman"/>
                      </a:endParaRPr>
                    </a:p>
                  </a:txBody>
                  <a:tcPr marL="68580" marR="68580" marT="0" marB="0"/>
                </a:tc>
                <a:tc>
                  <a:txBody>
                    <a:bodyPr/>
                    <a:lstStyle/>
                    <a:p>
                      <a:endParaRPr lang="en-US" sz="1000">
                        <a:effectLst/>
                        <a:latin typeface="Calibri"/>
                      </a:endParaRPr>
                    </a:p>
                  </a:txBody>
                  <a:tcPr marL="68580" marR="68580" marT="0" marB="0"/>
                </a:tc>
                <a:tc>
                  <a:txBody>
                    <a:bodyPr/>
                    <a:lstStyle/>
                    <a:p>
                      <a:endParaRPr lang="en-US" sz="1000">
                        <a:effectLst/>
                        <a:latin typeface="Calibri"/>
                      </a:endParaRPr>
                    </a:p>
                  </a:txBody>
                  <a:tcPr marL="68580" marR="68580" marT="0" marB="0"/>
                </a:tc>
              </a:tr>
              <a:tr h="274955">
                <a:tc>
                  <a:txBody>
                    <a:bodyPr/>
                    <a:lstStyle/>
                    <a:p>
                      <a:pPr marL="0" marR="0">
                        <a:lnSpc>
                          <a:spcPct val="115000"/>
                        </a:lnSpc>
                        <a:spcBef>
                          <a:spcPts val="0"/>
                        </a:spcBef>
                        <a:spcAft>
                          <a:spcPts val="0"/>
                        </a:spcAft>
                      </a:pPr>
                      <a:r>
                        <a:rPr lang="en-US" sz="1100" kern="1200">
                          <a:effectLst/>
                        </a:rPr>
                        <a:t>Age in years (median, IQR; OR per 10 year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39 (34, 47)</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36 (32, 42)</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0.7 (0.4, 1.3)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1.2 (0.6, 2.5)</a:t>
                      </a:r>
                      <a:endParaRPr lang="en-US" sz="1100">
                        <a:effectLst/>
                        <a:latin typeface="Calibri"/>
                        <a:ea typeface="Calibri"/>
                        <a:cs typeface="Times New Roman"/>
                      </a:endParaRPr>
                    </a:p>
                  </a:txBody>
                  <a:tcPr marL="68580" marR="68580" marT="0" marB="0"/>
                </a:tc>
              </a:tr>
              <a:tr h="267970">
                <a:tc>
                  <a:txBody>
                    <a:bodyPr/>
                    <a:lstStyle/>
                    <a:p>
                      <a:pPr marL="0" marR="0">
                        <a:lnSpc>
                          <a:spcPct val="115000"/>
                        </a:lnSpc>
                        <a:spcBef>
                          <a:spcPts val="0"/>
                        </a:spcBef>
                        <a:spcAft>
                          <a:spcPts val="0"/>
                        </a:spcAft>
                      </a:pPr>
                      <a:r>
                        <a:rPr lang="en-US" sz="1100" kern="1200">
                          <a:effectLst/>
                        </a:rPr>
                        <a:t>Female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25.5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61.5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4.7 (1.5, 14.8)</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1.8 (0.5, 6.8)</a:t>
                      </a:r>
                      <a:endParaRPr lang="en-US" sz="1100">
                        <a:effectLst/>
                        <a:latin typeface="Calibri"/>
                        <a:ea typeface="Calibri"/>
                        <a:cs typeface="Times New Roman"/>
                      </a:endParaRPr>
                    </a:p>
                  </a:txBody>
                  <a:tcPr marL="68580" marR="68580" marT="0" marB="0"/>
                </a:tc>
              </a:tr>
              <a:tr h="347980">
                <a:tc>
                  <a:txBody>
                    <a:bodyPr/>
                    <a:lstStyle/>
                    <a:p>
                      <a:pPr marL="0" marR="0">
                        <a:lnSpc>
                          <a:spcPct val="115000"/>
                        </a:lnSpc>
                        <a:spcBef>
                          <a:spcPts val="0"/>
                        </a:spcBef>
                        <a:spcAft>
                          <a:spcPts val="0"/>
                        </a:spcAft>
                      </a:pPr>
                      <a:r>
                        <a:rPr lang="en-US" sz="1100" kern="1200">
                          <a:effectLst/>
                        </a:rPr>
                        <a:t>Black race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14.7</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76.9</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19.4 (5.1, 73.7)</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17.5 (3.6, 84.4)</a:t>
                      </a:r>
                      <a:endParaRPr lang="en-US" sz="1100">
                        <a:effectLst/>
                        <a:latin typeface="Calibri"/>
                        <a:ea typeface="Calibri"/>
                        <a:cs typeface="Times New Roman"/>
                      </a:endParaRPr>
                    </a:p>
                  </a:txBody>
                  <a:tcPr marL="68580" marR="68580" marT="0" marB="0"/>
                </a:tc>
              </a:tr>
              <a:tr h="339090">
                <a:tc>
                  <a:txBody>
                    <a:bodyPr/>
                    <a:lstStyle/>
                    <a:p>
                      <a:pPr marL="0" marR="0">
                        <a:lnSpc>
                          <a:spcPct val="115000"/>
                        </a:lnSpc>
                        <a:spcBef>
                          <a:spcPts val="0"/>
                        </a:spcBef>
                        <a:spcAft>
                          <a:spcPts val="0"/>
                        </a:spcAft>
                      </a:pPr>
                      <a:r>
                        <a:rPr lang="en-US" sz="1100" kern="1200">
                          <a:effectLst/>
                        </a:rPr>
                        <a:t>CD4 T cell count in cells/mm</a:t>
                      </a:r>
                      <a:r>
                        <a:rPr lang="en-US" sz="1100" kern="1200" baseline="30000">
                          <a:effectLst/>
                        </a:rPr>
                        <a:t>3</a:t>
                      </a:r>
                      <a:r>
                        <a:rPr lang="en-US" sz="1100" kern="1200">
                          <a:effectLst/>
                        </a:rPr>
                        <a:t> (median, IQR; OR per 100 cell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207 (119, 269)</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204 (152, 248)</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0.9 (0.6, 1.4)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0.9 (0.4, 1.7)</a:t>
                      </a:r>
                      <a:endParaRPr lang="en-US" sz="1100">
                        <a:effectLst/>
                        <a:latin typeface="Calibri"/>
                        <a:ea typeface="Calibri"/>
                        <a:cs typeface="Times New Roman"/>
                      </a:endParaRPr>
                    </a:p>
                  </a:txBody>
                  <a:tcPr marL="68580" marR="68580" marT="0" marB="0"/>
                </a:tc>
              </a:tr>
              <a:tr h="548640">
                <a:tc>
                  <a:txBody>
                    <a:bodyPr/>
                    <a:lstStyle/>
                    <a:p>
                      <a:pPr marL="0" marR="0">
                        <a:lnSpc>
                          <a:spcPct val="115000"/>
                        </a:lnSpc>
                        <a:spcBef>
                          <a:spcPts val="0"/>
                        </a:spcBef>
                        <a:spcAft>
                          <a:spcPts val="0"/>
                        </a:spcAft>
                      </a:pPr>
                      <a:r>
                        <a:rPr lang="en-US" sz="1100" kern="1200">
                          <a:effectLst/>
                        </a:rPr>
                        <a:t>HIV RNA (log</a:t>
                      </a:r>
                      <a:r>
                        <a:rPr lang="en-US" sz="1100" kern="1200" baseline="-25000">
                          <a:effectLst/>
                        </a:rPr>
                        <a:t>10</a:t>
                      </a:r>
                      <a:r>
                        <a:rPr lang="en-US" sz="1100" kern="1200">
                          <a:effectLst/>
                        </a:rPr>
                        <a:t> copies/ml)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4.9 (4.4, 5.4)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4.6 (4.4, 4.9)</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0.8 (0.4, 1.5)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0.8 (0.3, 2.0)</a:t>
                      </a:r>
                      <a:endParaRPr lang="en-US" sz="1100">
                        <a:effectLst/>
                        <a:latin typeface="Calibri"/>
                        <a:ea typeface="Calibri"/>
                        <a:cs typeface="Times New Roman"/>
                      </a:endParaRPr>
                    </a:p>
                  </a:txBody>
                  <a:tcPr marL="68580" marR="68580" marT="0" marB="0"/>
                </a:tc>
              </a:tr>
              <a:tr h="302895">
                <a:tc>
                  <a:txBody>
                    <a:bodyPr/>
                    <a:lstStyle/>
                    <a:p>
                      <a:pPr marL="0" marR="0">
                        <a:lnSpc>
                          <a:spcPct val="115000"/>
                        </a:lnSpc>
                        <a:spcBef>
                          <a:spcPts val="0"/>
                        </a:spcBef>
                        <a:spcAft>
                          <a:spcPts val="0"/>
                        </a:spcAft>
                      </a:pPr>
                      <a:r>
                        <a:rPr lang="en-US" sz="1100" kern="1200">
                          <a:effectLst/>
                        </a:rPr>
                        <a:t>BMI kg/m</a:t>
                      </a:r>
                      <a:r>
                        <a:rPr lang="en-US" sz="1100" kern="1200" baseline="30000">
                          <a:effectLst/>
                        </a:rPr>
                        <a:t>2 </a:t>
                      </a:r>
                      <a:r>
                        <a:rPr lang="en-US" sz="1100" kern="1200">
                          <a:effectLst/>
                        </a:rPr>
                        <a:t>(median, IQR; OR per 5 kg/m</a:t>
                      </a:r>
                      <a:r>
                        <a:rPr lang="en-US" sz="1100" kern="1200" baseline="30000">
                          <a:effectLst/>
                        </a:rPr>
                        <a:t>2</a:t>
                      </a:r>
                      <a:r>
                        <a:rPr lang="en-US" sz="1100" kern="1200">
                          <a:effectLst/>
                        </a:rPr>
                        <a:t> increase)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22.6 (20.9, 24.6)</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23.0 (21.4, 25.3)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1.0 (0.5, 2.2)</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0.9 (0.4, 2.3)</a:t>
                      </a:r>
                      <a:endParaRPr lang="en-US" sz="1100">
                        <a:effectLst/>
                        <a:latin typeface="Calibri"/>
                        <a:ea typeface="Calibri"/>
                        <a:cs typeface="Times New Roman"/>
                      </a:endParaRPr>
                    </a:p>
                  </a:txBody>
                  <a:tcPr marL="68580" marR="68580" marT="0" marB="0"/>
                </a:tc>
              </a:tr>
              <a:tr h="302895">
                <a:tc>
                  <a:txBody>
                    <a:bodyPr/>
                    <a:lstStyle/>
                    <a:p>
                      <a:pPr marL="0" marR="0">
                        <a:lnSpc>
                          <a:spcPct val="115000"/>
                        </a:lnSpc>
                        <a:spcBef>
                          <a:spcPts val="0"/>
                        </a:spcBef>
                        <a:spcAft>
                          <a:spcPts val="0"/>
                        </a:spcAft>
                      </a:pPr>
                      <a:r>
                        <a:rPr lang="en-US" sz="1100" kern="1200">
                          <a:effectLst/>
                        </a:rPr>
                        <a:t>Hepatitis B or C co-infection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45.6</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53.8</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a:effectLst/>
                        </a:rPr>
                        <a:t>1.4 (0.5, 4.3)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kern="1200" dirty="0">
                          <a:effectLst/>
                        </a:rPr>
                        <a:t>0.9 (0.3, 3.1)</a:t>
                      </a:r>
                      <a:endParaRPr lang="en-US" sz="1100" dirty="0">
                        <a:effectLst/>
                        <a:latin typeface="Calibri"/>
                        <a:ea typeface="Calibri"/>
                        <a:cs typeface="Times New Roman"/>
                      </a:endParaRPr>
                    </a:p>
                  </a:txBody>
                  <a:tcPr marL="68580" marR="68580" marT="0" marB="0"/>
                </a:tc>
              </a:tr>
            </a:tbl>
          </a:graphicData>
        </a:graphic>
      </p:graphicFrame>
      <p:sp>
        <p:nvSpPr>
          <p:cNvPr id="4" name="TextBox 3"/>
          <p:cNvSpPr txBox="1"/>
          <p:nvPr/>
        </p:nvSpPr>
        <p:spPr>
          <a:xfrm>
            <a:off x="1447800" y="6096000"/>
            <a:ext cx="6248400" cy="738664"/>
          </a:xfrm>
          <a:prstGeom prst="rect">
            <a:avLst/>
          </a:prstGeom>
          <a:noFill/>
        </p:spPr>
        <p:txBody>
          <a:bodyPr wrap="square" rtlCol="0">
            <a:spAutoFit/>
          </a:bodyPr>
          <a:lstStyle/>
          <a:p>
            <a:r>
              <a:rPr lang="en-US" sz="1400" baseline="30000" dirty="0" err="1"/>
              <a:t>a</a:t>
            </a:r>
            <a:r>
              <a:rPr lang="en-US" sz="1400" dirty="0" err="1"/>
              <a:t>unadjusted</a:t>
            </a:r>
            <a:r>
              <a:rPr lang="en-US" sz="1400" dirty="0"/>
              <a:t>, stratified by study</a:t>
            </a:r>
          </a:p>
          <a:p>
            <a:r>
              <a:rPr lang="en-US" sz="1400" baseline="30000" dirty="0" err="1"/>
              <a:t>b</a:t>
            </a:r>
            <a:r>
              <a:rPr lang="en-US" sz="1400" dirty="0" err="1"/>
              <a:t>adjusted</a:t>
            </a:r>
            <a:r>
              <a:rPr lang="en-US" sz="1400" dirty="0"/>
              <a:t> for</a:t>
            </a:r>
            <a:r>
              <a:rPr lang="en-US" sz="1400" b="1" dirty="0"/>
              <a:t> </a:t>
            </a:r>
            <a:r>
              <a:rPr lang="en-US" sz="1400" dirty="0"/>
              <a:t>age, gender, race, CD4 T cell count, HIV RNA, BMI, and hepatitis co-infection and stratified by study</a:t>
            </a:r>
          </a:p>
        </p:txBody>
      </p:sp>
    </p:spTree>
    <p:extLst>
      <p:ext uri="{BB962C8B-B14F-4D97-AF65-F5344CB8AC3E}">
        <p14:creationId xmlns:p14="http://schemas.microsoft.com/office/powerpoint/2010/main" val="1558647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dirty="0" smtClean="0"/>
              <a:t>Pooled analysis with Swiss Cohort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2871557"/>
              </p:ext>
            </p:extLst>
          </p:nvPr>
        </p:nvGraphicFramePr>
        <p:xfrm>
          <a:off x="381000" y="1524000"/>
          <a:ext cx="8054977" cy="3752596"/>
        </p:xfrm>
        <a:graphic>
          <a:graphicData uri="http://schemas.openxmlformats.org/drawingml/2006/table">
            <a:tbl>
              <a:tblPr firstRow="1" bandRow="1">
                <a:tableStyleId>{5C22544A-7EE6-4342-B048-85BDC9FD1C3A}</a:tableStyleId>
              </a:tblPr>
              <a:tblGrid>
                <a:gridCol w="1400583"/>
                <a:gridCol w="1171983"/>
                <a:gridCol w="1171983"/>
                <a:gridCol w="1437051"/>
                <a:gridCol w="906915"/>
                <a:gridCol w="1252831"/>
                <a:gridCol w="713631"/>
              </a:tblGrid>
              <a:tr h="370840">
                <a:tc>
                  <a:txBody>
                    <a:bodyPr/>
                    <a:lstStyle/>
                    <a:p>
                      <a:pPr marL="0" marR="0">
                        <a:lnSpc>
                          <a:spcPct val="115000"/>
                        </a:lnSpc>
                        <a:spcBef>
                          <a:spcPts val="0"/>
                        </a:spcBef>
                        <a:spcAft>
                          <a:spcPts val="0"/>
                        </a:spcAft>
                      </a:pPr>
                      <a:r>
                        <a:rPr lang="en-US" sz="1100" b="1" kern="1200" dirty="0">
                          <a:effectLst/>
                          <a:latin typeface="Arial"/>
                          <a:ea typeface="Times New Roman"/>
                          <a:cs typeface="Times New Roman"/>
                        </a:rPr>
                        <a:t>Genetic Risk Score</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N (%) who discontinued within first year:</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INSIGHT </a:t>
                      </a:r>
                      <a:endParaRPr lang="en-US" sz="1100">
                        <a:effectLst/>
                        <a:latin typeface="Calibri"/>
                        <a:ea typeface="Calibri"/>
                        <a:cs typeface="Times New Roman"/>
                      </a:endParaRPr>
                    </a:p>
                    <a:p>
                      <a:pPr marL="0" marR="0">
                        <a:lnSpc>
                          <a:spcPct val="115000"/>
                        </a:lnSpc>
                        <a:spcBef>
                          <a:spcPts val="0"/>
                        </a:spcBef>
                        <a:spcAft>
                          <a:spcPts val="0"/>
                        </a:spcAft>
                      </a:pPr>
                      <a:r>
                        <a:rPr lang="it-IT" sz="1100" kern="1200">
                          <a:effectLst/>
                          <a:latin typeface="Arial"/>
                          <a:ea typeface="Times New Roman"/>
                          <a:cs typeface="Times New Roman"/>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N (%) who discontinued</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within first year:</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Swiss Cohort</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Unadjusted* OR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(95% CI) for discontinuation in first year,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vs. score of 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P value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Adjusted** OR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(95% CI) for discontinuation in first year,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vs. score of 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 </a:t>
                      </a:r>
                      <a:endParaRPr lang="en-US" sz="1100">
                        <a:effectLst/>
                        <a:latin typeface="Calibri"/>
                        <a:ea typeface="Calibri"/>
                        <a:cs typeface="Times New Roman"/>
                      </a:endParaRPr>
                    </a:p>
                    <a:p>
                      <a:pPr marL="0" marR="0">
                        <a:lnSpc>
                          <a:spcPct val="115000"/>
                        </a:lnSpc>
                        <a:spcBef>
                          <a:spcPts val="0"/>
                        </a:spcBef>
                        <a:spcAft>
                          <a:spcPts val="0"/>
                        </a:spcAft>
                      </a:pPr>
                      <a:r>
                        <a:rPr lang="en-US" sz="1100" b="1" kern="1200">
                          <a:effectLst/>
                          <a:latin typeface="Arial"/>
                          <a:ea typeface="Times New Roman"/>
                          <a:cs typeface="Times New Roman"/>
                        </a:rPr>
                        <a:t>P value</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1</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31 (28.4)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22 (30.6)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0.38 (0.19, 0.79)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0.009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0.41 (0.18, 0.90)</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0.03</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2</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latin typeface="Arial"/>
                          <a:ea typeface="Times New Roman"/>
                          <a:cs typeface="Times New Roman"/>
                        </a:rPr>
                        <a:t>30 (28.6)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latin typeface="Arial"/>
                          <a:ea typeface="Times New Roman"/>
                          <a:cs typeface="Times New Roman"/>
                        </a:rPr>
                        <a:t>16 (28.6)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latin typeface="Arial"/>
                          <a:ea typeface="Times New Roman"/>
                          <a:cs typeface="Times New Roman"/>
                        </a:rPr>
                        <a:t>0.38 (0.18, 0.79)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latin typeface="Arial"/>
                          <a:ea typeface="Times New Roman"/>
                          <a:cs typeface="Times New Roman"/>
                        </a:rPr>
                        <a:t>0.01</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0.36 (0.17, 0.77)</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0.009</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3</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16 (18.4)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14 (21.9)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0.23 (0.11, 0.49)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&lt;0.001</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0.24 (0.10, 0.54)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&lt;0.001</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29 (27.6)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19 (35.2)</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0.41 (0.20, 0.85)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0.02</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0.39 (0.18, 0.82)</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0.01</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2 (12.5)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3 (23.1)</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0.19 (0.06, 0.60)</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0.005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0.20 (0.06, 0.65)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0.008</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Score 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12 (50.0)</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7 (53.8)</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1.0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1.0</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Times New Roman"/>
                          <a:cs typeface="Times New Roman"/>
                        </a:rPr>
                        <a:t>--</a:t>
                      </a:r>
                      <a:endParaRPr lang="en-US" sz="1100">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b="1" kern="1200">
                          <a:effectLst/>
                          <a:latin typeface="Arial"/>
                          <a:ea typeface="Times New Roman"/>
                          <a:cs typeface="Times New Roman"/>
                        </a:rPr>
                        <a:t>Total</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120 (26.9)</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81 (29.8)</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kern="1200">
                          <a:effectLst/>
                          <a:latin typeface="Arial"/>
                          <a:ea typeface="Times New Roman"/>
                          <a:cs typeface="Times New Roman"/>
                        </a:rPr>
                        <a:t> </a:t>
                      </a:r>
                      <a:endParaRPr lang="en-US" sz="1100">
                        <a:effectLst/>
                        <a:latin typeface="Calibri"/>
                        <a:ea typeface="Calibri"/>
                        <a:cs typeface="Times New Roman"/>
                      </a:endParaRPr>
                    </a:p>
                  </a:txBody>
                  <a:tcPr marL="68580" marR="68580" marT="0" marB="0"/>
                </a:tc>
                <a:tc>
                  <a:txBody>
                    <a:bodyPr/>
                    <a:lstStyle/>
                    <a:p>
                      <a:endParaRPr lang="en-US" sz="1000">
                        <a:effectLst/>
                        <a:latin typeface="Calibri"/>
                      </a:endParaRPr>
                    </a:p>
                  </a:txBody>
                  <a:tcPr marL="68580" marR="68580" marT="0" marB="0"/>
                </a:tc>
                <a:tc>
                  <a:txBody>
                    <a:bodyPr/>
                    <a:lstStyle/>
                    <a:p>
                      <a:endParaRPr lang="en-US" sz="1000" dirty="0">
                        <a:effectLst/>
                        <a:latin typeface="Calibri"/>
                      </a:endParaRPr>
                    </a:p>
                  </a:txBody>
                  <a:tcPr marL="68580" marR="68580" marT="0" marB="0"/>
                </a:tc>
              </a:tr>
            </a:tbl>
          </a:graphicData>
        </a:graphic>
      </p:graphicFrame>
      <p:sp>
        <p:nvSpPr>
          <p:cNvPr id="60448" name="TextBox 2"/>
          <p:cNvSpPr txBox="1">
            <a:spLocks noChangeArrowheads="1"/>
          </p:cNvSpPr>
          <p:nvPr/>
        </p:nvSpPr>
        <p:spPr bwMode="auto">
          <a:xfrm>
            <a:off x="685800" y="6248400"/>
            <a:ext cx="7772400" cy="646113"/>
          </a:xfrm>
          <a:prstGeom prst="rect">
            <a:avLst/>
          </a:prstGeom>
          <a:noFill/>
          <a:ln w="9525">
            <a:noFill/>
            <a:miter lim="800000"/>
            <a:headEnd/>
            <a:tailEnd/>
          </a:ln>
        </p:spPr>
        <p:txBody>
          <a:bodyPr>
            <a:spAutoFit/>
          </a:bodyPr>
          <a:lstStyle/>
          <a:p>
            <a:r>
              <a:rPr lang="en-US"/>
              <a:t>*Adjusted for age, gender, race, CD4+, log10 HIV RNA, BMI, and hepatitis co-infection and stratified by study</a:t>
            </a:r>
          </a:p>
        </p:txBody>
      </p:sp>
    </p:spTree>
    <p:extLst>
      <p:ext uri="{BB962C8B-B14F-4D97-AF65-F5344CB8AC3E}">
        <p14:creationId xmlns:p14="http://schemas.microsoft.com/office/powerpoint/2010/main" val="41677038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EFV Risk Score distribution differed by race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5048" y="1847455"/>
            <a:ext cx="5493952" cy="3257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183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by Population and Study </a:t>
            </a:r>
            <a:r>
              <a:rPr lang="en-US" dirty="0" smtClean="0"/>
              <a:t>Stratification</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211251327"/>
              </p:ext>
            </p:extLst>
          </p:nvPr>
        </p:nvGraphicFramePr>
        <p:xfrm>
          <a:off x="738187" y="1742821"/>
          <a:ext cx="7667626" cy="1735074"/>
        </p:xfrm>
        <a:graphic>
          <a:graphicData uri="http://schemas.openxmlformats.org/drawingml/2006/table">
            <a:tbl>
              <a:tblPr firstRow="1" bandRow="1">
                <a:tableStyleId>{5C22544A-7EE6-4342-B048-85BDC9FD1C3A}</a:tableStyleId>
              </a:tblPr>
              <a:tblGrid>
                <a:gridCol w="1221437"/>
                <a:gridCol w="1132559"/>
                <a:gridCol w="1142716"/>
                <a:gridCol w="1428395"/>
                <a:gridCol w="685630"/>
                <a:gridCol w="1371259"/>
                <a:gridCol w="685630"/>
              </a:tblGrid>
              <a:tr h="873760">
                <a:tc>
                  <a:txBody>
                    <a:bodyPr/>
                    <a:lstStyle/>
                    <a:p>
                      <a:pPr marL="0" marR="0">
                        <a:lnSpc>
                          <a:spcPct val="115000"/>
                        </a:lnSpc>
                        <a:spcBef>
                          <a:spcPts val="0"/>
                        </a:spcBef>
                        <a:spcAft>
                          <a:spcPts val="0"/>
                        </a:spcAft>
                      </a:pPr>
                      <a:r>
                        <a:rPr lang="en-US" sz="1100" kern="1200" dirty="0">
                          <a:effectLst/>
                        </a:rPr>
                        <a:t>Genetic Risk Score</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dirty="0" smtClean="0">
                          <a:effectLst/>
                        </a:rPr>
                        <a:t>Race</a:t>
                      </a:r>
                      <a:endParaRPr lang="en-US" sz="1100" dirty="0">
                        <a:effectLst/>
                      </a:endParaRPr>
                    </a:p>
                    <a:p>
                      <a:pPr marL="0" marR="0">
                        <a:lnSpc>
                          <a:spcPct val="115000"/>
                        </a:lnSpc>
                        <a:spcBef>
                          <a:spcPts val="0"/>
                        </a:spcBef>
                        <a:spcAft>
                          <a:spcPts val="0"/>
                        </a:spcAft>
                      </a:pPr>
                      <a:r>
                        <a:rPr lang="it-IT" sz="1100" kern="1200" dirty="0">
                          <a:effectLst/>
                        </a:rPr>
                        <a:t> </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dirty="0" smtClean="0">
                          <a:effectLst/>
                        </a:rPr>
                        <a:t>Total Number</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rPr>
                        <a:t>Unadjusted* OR </a:t>
                      </a:r>
                      <a:endParaRPr lang="en-US" sz="1100">
                        <a:effectLst/>
                      </a:endParaRPr>
                    </a:p>
                    <a:p>
                      <a:pPr marL="0" marR="0">
                        <a:lnSpc>
                          <a:spcPct val="115000"/>
                        </a:lnSpc>
                        <a:spcBef>
                          <a:spcPts val="0"/>
                        </a:spcBef>
                        <a:spcAft>
                          <a:spcPts val="0"/>
                        </a:spcAft>
                      </a:pPr>
                      <a:r>
                        <a:rPr lang="en-US" sz="1100" kern="1200">
                          <a:effectLst/>
                        </a:rPr>
                        <a:t>(95% CI) for discontinuation in first year, </a:t>
                      </a:r>
                      <a:endParaRPr lang="en-US" sz="1100">
                        <a:effectLst/>
                      </a:endParaRPr>
                    </a:p>
                    <a:p>
                      <a:pPr marL="0" marR="0">
                        <a:lnSpc>
                          <a:spcPct val="115000"/>
                        </a:lnSpc>
                        <a:spcBef>
                          <a:spcPts val="0"/>
                        </a:spcBef>
                        <a:spcAft>
                          <a:spcPts val="0"/>
                        </a:spcAft>
                      </a:pPr>
                      <a:r>
                        <a:rPr lang="en-US" sz="1100" kern="1200">
                          <a:effectLst/>
                        </a:rPr>
                        <a:t>vs. score of 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P value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rPr>
                        <a:t>Adjusted** OR </a:t>
                      </a:r>
                      <a:endParaRPr lang="en-US" sz="1100">
                        <a:effectLst/>
                      </a:endParaRPr>
                    </a:p>
                    <a:p>
                      <a:pPr marL="0" marR="0">
                        <a:lnSpc>
                          <a:spcPct val="115000"/>
                        </a:lnSpc>
                        <a:spcBef>
                          <a:spcPts val="0"/>
                        </a:spcBef>
                        <a:spcAft>
                          <a:spcPts val="0"/>
                        </a:spcAft>
                      </a:pPr>
                      <a:r>
                        <a:rPr lang="en-US" sz="1100" kern="1200">
                          <a:effectLst/>
                        </a:rPr>
                        <a:t>(95% CI) for discontinuation in first year, </a:t>
                      </a:r>
                      <a:endParaRPr lang="en-US" sz="1100">
                        <a:effectLst/>
                      </a:endParaRPr>
                    </a:p>
                    <a:p>
                      <a:pPr marL="0" marR="0">
                        <a:lnSpc>
                          <a:spcPct val="115000"/>
                        </a:lnSpc>
                        <a:spcBef>
                          <a:spcPts val="0"/>
                        </a:spcBef>
                        <a:spcAft>
                          <a:spcPts val="0"/>
                        </a:spcAft>
                      </a:pPr>
                      <a:r>
                        <a:rPr lang="en-US" sz="1100" kern="1200">
                          <a:effectLst/>
                        </a:rPr>
                        <a:t>vs. score of 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 </a:t>
                      </a:r>
                      <a:endParaRPr lang="en-US" sz="1100">
                        <a:effectLst/>
                      </a:endParaRPr>
                    </a:p>
                    <a:p>
                      <a:pPr marL="0" marR="0">
                        <a:lnSpc>
                          <a:spcPct val="115000"/>
                        </a:lnSpc>
                        <a:spcBef>
                          <a:spcPts val="0"/>
                        </a:spcBef>
                        <a:spcAft>
                          <a:spcPts val="0"/>
                        </a:spcAft>
                      </a:pPr>
                      <a:r>
                        <a:rPr lang="en-US" sz="1100" kern="1200">
                          <a:effectLst/>
                        </a:rPr>
                        <a:t>P value</a:t>
                      </a:r>
                      <a:endParaRPr lang="en-US" sz="1100">
                        <a:effectLst/>
                        <a:latin typeface="Calibri"/>
                        <a:ea typeface="Calibri"/>
                        <a:cs typeface="Times New Roman"/>
                      </a:endParaRPr>
                    </a:p>
                  </a:txBody>
                  <a:tcPr marL="68580" marR="68580" marT="0" marB="0"/>
                </a:tc>
              </a:tr>
              <a:tr h="359410">
                <a:tc>
                  <a:txBody>
                    <a:bodyPr/>
                    <a:lstStyle/>
                    <a:p>
                      <a:pPr marL="0" marR="0">
                        <a:lnSpc>
                          <a:spcPct val="115000"/>
                        </a:lnSpc>
                        <a:spcBef>
                          <a:spcPts val="0"/>
                        </a:spcBef>
                        <a:spcAft>
                          <a:spcPts val="0"/>
                        </a:spcAft>
                      </a:pPr>
                      <a:r>
                        <a:rPr lang="en-US" sz="1100" b="0" kern="1200" dirty="0">
                          <a:effectLst/>
                          <a:latin typeface="+mj-lt"/>
                        </a:rPr>
                        <a:t>Score 6 vs. score 1-5</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a:effectLst/>
                          <a:latin typeface="+mj-lt"/>
                        </a:rPr>
                        <a:t> </a:t>
                      </a:r>
                      <a:r>
                        <a:rPr lang="it-IT" sz="1100" b="0" kern="1200" dirty="0" smtClean="0">
                          <a:effectLst/>
                          <a:latin typeface="+mj-lt"/>
                        </a:rPr>
                        <a:t>Black</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smtClean="0">
                          <a:effectLst/>
                          <a:latin typeface="+mj-lt"/>
                        </a:rPr>
                        <a:t>166</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a:effectLst/>
                          <a:latin typeface="+mj-lt"/>
                        </a:rPr>
                        <a:t>1.71 (0.72, 4.08)</a:t>
                      </a:r>
                      <a:endParaRPr lang="en-US" sz="1100" b="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a:effectLst/>
                          <a:latin typeface="+mj-lt"/>
                        </a:rPr>
                        <a:t>0.23</a:t>
                      </a:r>
                      <a:endParaRPr lang="en-US" sz="1100" b="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0">
                          <a:effectLst/>
                          <a:latin typeface="+mj-lt"/>
                        </a:rPr>
                        <a:t>1.89 (0.75, 4.78)</a:t>
                      </a:r>
                      <a:endParaRPr lang="en-US" sz="1100" b="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0" dirty="0">
                          <a:effectLst/>
                          <a:latin typeface="+mj-lt"/>
                        </a:rPr>
                        <a:t>0.18</a:t>
                      </a:r>
                      <a:endParaRPr lang="en-US" sz="1100" b="0" dirty="0">
                        <a:effectLst/>
                        <a:latin typeface="+mj-lt"/>
                        <a:ea typeface="Calibri"/>
                        <a:cs typeface="Times New Roman"/>
                      </a:endParaRPr>
                    </a:p>
                  </a:txBody>
                  <a:tcPr marL="68580" marR="68580" marT="0" marB="0"/>
                </a:tc>
              </a:tr>
              <a:tr h="359410">
                <a:tc>
                  <a:txBody>
                    <a:bodyPr/>
                    <a:lstStyle/>
                    <a:p>
                      <a:pPr marL="0" marR="0">
                        <a:lnSpc>
                          <a:spcPct val="115000"/>
                        </a:lnSpc>
                        <a:spcBef>
                          <a:spcPts val="0"/>
                        </a:spcBef>
                        <a:spcAft>
                          <a:spcPts val="0"/>
                        </a:spcAft>
                      </a:pPr>
                      <a:r>
                        <a:rPr lang="en-US" sz="1100" b="0" kern="1200" dirty="0">
                          <a:effectLst/>
                          <a:latin typeface="+mj-lt"/>
                          <a:ea typeface="Times New Roman"/>
                          <a:cs typeface="Times New Roman"/>
                        </a:rPr>
                        <a:t>Score 6 vs. score 1-5</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a:effectLst/>
                          <a:latin typeface="+mj-lt"/>
                          <a:ea typeface="Times New Roman"/>
                          <a:cs typeface="Times New Roman"/>
                        </a:rPr>
                        <a:t> </a:t>
                      </a:r>
                      <a:r>
                        <a:rPr lang="it-IT" sz="1100" b="0" kern="1200" dirty="0" smtClean="0">
                          <a:effectLst/>
                          <a:latin typeface="+mj-lt"/>
                          <a:ea typeface="Times New Roman"/>
                          <a:cs typeface="Times New Roman"/>
                        </a:rPr>
                        <a:t>Non-black</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smtClean="0">
                          <a:effectLst/>
                          <a:latin typeface="+mj-lt"/>
                          <a:ea typeface="Times New Roman"/>
                          <a:cs typeface="Times New Roman"/>
                        </a:rPr>
                        <a:t>552</a:t>
                      </a:r>
                      <a:r>
                        <a:rPr lang="it-IT" sz="1100" b="0" kern="1200" dirty="0">
                          <a:effectLst/>
                          <a:latin typeface="+mj-lt"/>
                          <a:ea typeface="Times New Roman"/>
                          <a:cs typeface="Times New Roman"/>
                        </a:rPr>
                        <a:t> </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a:effectLst/>
                          <a:latin typeface="+mj-lt"/>
                          <a:ea typeface="Times New Roman"/>
                          <a:cs typeface="Times New Roman"/>
                        </a:rPr>
                        <a:t>5.59 (1.66, 18.8)</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it-IT" sz="1100" b="0" kern="1200" dirty="0">
                          <a:effectLst/>
                          <a:latin typeface="+mj-lt"/>
                          <a:ea typeface="Times New Roman"/>
                          <a:cs typeface="Times New Roman"/>
                        </a:rPr>
                        <a:t>0.006</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0" dirty="0">
                          <a:effectLst/>
                          <a:latin typeface="+mj-lt"/>
                          <a:ea typeface="Times New Roman"/>
                          <a:cs typeface="Times New Roman"/>
                        </a:rPr>
                        <a:t>5.27 (1.54, 18.0)</a:t>
                      </a:r>
                      <a:endParaRPr lang="en-US" sz="1100" b="0" dirty="0">
                        <a:effectLst/>
                        <a:latin typeface="+mj-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b="0" kern="1200" dirty="0" smtClean="0">
                          <a:solidFill>
                            <a:schemeClr val="dk1"/>
                          </a:solidFill>
                          <a:effectLst/>
                          <a:latin typeface="+mj-lt"/>
                          <a:ea typeface="+mn-ea"/>
                          <a:cs typeface="+mn-cs"/>
                        </a:rPr>
                        <a:t>0.008</a:t>
                      </a:r>
                      <a:endParaRPr lang="en-US" sz="1100" b="0" dirty="0">
                        <a:effectLst/>
                        <a:latin typeface="+mj-lt"/>
                        <a:ea typeface="Calibri"/>
                        <a:cs typeface="Times New Roman"/>
                      </a:endParaRPr>
                    </a:p>
                  </a:txBody>
                  <a:tcPr marL="68580" marR="68580" marT="0" marB="0"/>
                </a:tc>
              </a:tr>
            </a:tbl>
          </a:graphicData>
        </a:graphic>
      </p:graphicFrame>
      <p:sp>
        <p:nvSpPr>
          <p:cNvPr id="4" name="TextBox 3"/>
          <p:cNvSpPr txBox="1"/>
          <p:nvPr/>
        </p:nvSpPr>
        <p:spPr>
          <a:xfrm>
            <a:off x="838200" y="4343400"/>
            <a:ext cx="7391400" cy="738664"/>
          </a:xfrm>
          <a:prstGeom prst="rect">
            <a:avLst/>
          </a:prstGeom>
          <a:noFill/>
        </p:spPr>
        <p:txBody>
          <a:bodyPr wrap="square" rtlCol="0">
            <a:spAutoFit/>
          </a:bodyPr>
          <a:lstStyle/>
          <a:p>
            <a:r>
              <a:rPr lang="en-US" sz="1400" dirty="0"/>
              <a:t>*Stratified by study</a:t>
            </a:r>
          </a:p>
          <a:p>
            <a:r>
              <a:rPr lang="en-US" sz="1400" dirty="0"/>
              <a:t>**Adjusted for age, gender, CD4 T cell count, HIV RNA, BMI, and hepatitis co-infection and stratified by study</a:t>
            </a:r>
          </a:p>
        </p:txBody>
      </p:sp>
    </p:spTree>
    <p:extLst>
      <p:ext uri="{BB962C8B-B14F-4D97-AF65-F5344CB8AC3E}">
        <p14:creationId xmlns:p14="http://schemas.microsoft.com/office/powerpoint/2010/main" val="19463132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dirty="0" smtClean="0"/>
              <a:t>Planned Next Steps</a:t>
            </a:r>
          </a:p>
        </p:txBody>
      </p:sp>
      <p:sp>
        <p:nvSpPr>
          <p:cNvPr id="61442" name="Content Placeholder 2"/>
          <p:cNvSpPr>
            <a:spLocks noGrp="1"/>
          </p:cNvSpPr>
          <p:nvPr>
            <p:ph idx="1"/>
          </p:nvPr>
        </p:nvSpPr>
        <p:spPr/>
        <p:txBody>
          <a:bodyPr/>
          <a:lstStyle/>
          <a:p>
            <a:r>
              <a:rPr lang="en-US" dirty="0" smtClean="0"/>
              <a:t>Pilot and feasibility RCT of PG testing prior to initiating EFV based regimen in the Mayo Clinic HIV clinic</a:t>
            </a:r>
          </a:p>
          <a:p>
            <a:r>
              <a:rPr lang="en-US" dirty="0" smtClean="0"/>
              <a:t>Definitive Multicenter RCT </a:t>
            </a:r>
          </a:p>
          <a:p>
            <a:r>
              <a:rPr lang="en-US" dirty="0" smtClean="0"/>
              <a:t>Development of a “Patient Genotype” for risk of ADEs from multiple ART drugs/ classes akin to viral genotype for ART susceptibility.</a:t>
            </a:r>
          </a:p>
          <a:p>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 what happened?</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03463648"/>
              </p:ext>
            </p:extLst>
          </p:nvPr>
        </p:nvGraphicFramePr>
        <p:xfrm>
          <a:off x="457200" y="1600200"/>
          <a:ext cx="8229600" cy="50342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dirty="0" smtClean="0"/>
                        <a:t>FDC Trade Name</a:t>
                      </a:r>
                      <a:endParaRPr lang="en-US" dirty="0"/>
                    </a:p>
                  </a:txBody>
                  <a:tcPr/>
                </a:tc>
                <a:tc>
                  <a:txBody>
                    <a:bodyPr/>
                    <a:lstStyle/>
                    <a:p>
                      <a:r>
                        <a:rPr lang="en-US" dirty="0" smtClean="0"/>
                        <a:t>Components</a:t>
                      </a:r>
                      <a:endParaRPr lang="en-US" dirty="0"/>
                    </a:p>
                  </a:txBody>
                  <a:tcPr/>
                </a:tc>
                <a:tc>
                  <a:txBody>
                    <a:bodyPr/>
                    <a:lstStyle/>
                    <a:p>
                      <a:r>
                        <a:rPr lang="en-US" dirty="0" smtClean="0"/>
                        <a:t>FDA Approval</a:t>
                      </a:r>
                      <a:endParaRPr lang="en-US" dirty="0"/>
                    </a:p>
                  </a:txBody>
                  <a:tcPr/>
                </a:tc>
                <a:tc>
                  <a:txBody>
                    <a:bodyPr/>
                    <a:lstStyle/>
                    <a:p>
                      <a:r>
                        <a:rPr lang="en-US" dirty="0" smtClean="0"/>
                        <a:t>Comments</a:t>
                      </a:r>
                      <a:endParaRPr lang="en-US" dirty="0"/>
                    </a:p>
                  </a:txBody>
                  <a:tcPr/>
                </a:tc>
              </a:tr>
              <a:tr h="370840">
                <a:tc>
                  <a:txBody>
                    <a:bodyPr/>
                    <a:lstStyle/>
                    <a:p>
                      <a:r>
                        <a:rPr lang="en-US" dirty="0" err="1" smtClean="0"/>
                        <a:t>Complera</a:t>
                      </a:r>
                      <a:r>
                        <a:rPr lang="en-US" dirty="0" smtClean="0"/>
                        <a:t>®</a:t>
                      </a:r>
                      <a:endParaRPr lang="en-US" dirty="0"/>
                    </a:p>
                  </a:txBody>
                  <a:tcPr/>
                </a:tc>
                <a:tc>
                  <a:txBody>
                    <a:bodyPr/>
                    <a:lstStyle/>
                    <a:p>
                      <a:r>
                        <a:rPr lang="en-US" dirty="0" smtClean="0"/>
                        <a:t>RPV/FTC/TDF</a:t>
                      </a:r>
                      <a:endParaRPr lang="en-US" dirty="0"/>
                    </a:p>
                  </a:txBody>
                  <a:tcPr/>
                </a:tc>
                <a:tc>
                  <a:txBody>
                    <a:bodyPr/>
                    <a:lstStyle/>
                    <a:p>
                      <a:r>
                        <a:rPr lang="en-US" dirty="0" smtClean="0"/>
                        <a:t>2011</a:t>
                      </a:r>
                      <a:endParaRPr lang="en-US" dirty="0"/>
                    </a:p>
                  </a:txBody>
                  <a:tcPr/>
                </a:tc>
                <a:tc>
                  <a:txBody>
                    <a:bodyPr/>
                    <a:lstStyle/>
                    <a:p>
                      <a:pPr marL="285750" indent="-285750">
                        <a:buFont typeface="Arial"/>
                        <a:buChar char="•"/>
                      </a:pPr>
                      <a:r>
                        <a:rPr lang="en-US" dirty="0" smtClean="0"/>
                        <a:t>VL&lt;100,000</a:t>
                      </a:r>
                    </a:p>
                    <a:p>
                      <a:pPr marL="285750" indent="-285750">
                        <a:buFont typeface="Arial"/>
                        <a:buChar char="•"/>
                      </a:pPr>
                      <a:r>
                        <a:rPr lang="en-US" dirty="0" smtClean="0"/>
                        <a:t>Fewer drug interactions </a:t>
                      </a:r>
                    </a:p>
                    <a:p>
                      <a:pPr marL="285750" indent="-285750">
                        <a:buFont typeface="Arial"/>
                        <a:buChar char="•"/>
                      </a:pPr>
                      <a:r>
                        <a:rPr lang="en-US" dirty="0" smtClean="0"/>
                        <a:t>Fewer</a:t>
                      </a:r>
                      <a:r>
                        <a:rPr lang="en-US" baseline="0" dirty="0" smtClean="0"/>
                        <a:t> CNS AEs</a:t>
                      </a:r>
                      <a:endParaRPr lang="en-US" dirty="0"/>
                    </a:p>
                  </a:txBody>
                  <a:tcPr/>
                </a:tc>
              </a:tr>
              <a:tr h="370840">
                <a:tc>
                  <a:txBody>
                    <a:bodyPr/>
                    <a:lstStyle/>
                    <a:p>
                      <a:r>
                        <a:rPr lang="en-US" dirty="0" err="1" smtClean="0"/>
                        <a:t>Stribild</a:t>
                      </a:r>
                      <a:r>
                        <a:rPr lang="en-US" dirty="0" smtClean="0"/>
                        <a:t>®</a:t>
                      </a:r>
                      <a:endParaRPr lang="en-US" dirty="0"/>
                    </a:p>
                  </a:txBody>
                  <a:tcPr/>
                </a:tc>
                <a:tc>
                  <a:txBody>
                    <a:bodyPr/>
                    <a:lstStyle/>
                    <a:p>
                      <a:r>
                        <a:rPr lang="en-US" dirty="0" smtClean="0"/>
                        <a:t>EVG/COBI/FTC/TDF</a:t>
                      </a:r>
                      <a:endParaRPr lang="en-US" dirty="0"/>
                    </a:p>
                  </a:txBody>
                  <a:tcPr/>
                </a:tc>
                <a:tc>
                  <a:txBody>
                    <a:bodyPr/>
                    <a:lstStyle/>
                    <a:p>
                      <a:r>
                        <a:rPr lang="en-US" dirty="0" smtClean="0"/>
                        <a:t>2012</a:t>
                      </a:r>
                      <a:endParaRPr lang="en-US" dirty="0"/>
                    </a:p>
                  </a:txBody>
                  <a:tcPr/>
                </a:tc>
                <a:tc>
                  <a:txBody>
                    <a:bodyPr/>
                    <a:lstStyle/>
                    <a:p>
                      <a:pPr marL="285750" indent="-285750">
                        <a:buFont typeface="Arial"/>
                        <a:buChar char="•"/>
                      </a:pPr>
                      <a:r>
                        <a:rPr lang="en-US" dirty="0" smtClean="0"/>
                        <a:t>Improved tolerability</a:t>
                      </a:r>
                    </a:p>
                    <a:p>
                      <a:pPr marL="285750" indent="-285750">
                        <a:buFont typeface="Arial"/>
                        <a:buChar char="•"/>
                      </a:pPr>
                      <a:r>
                        <a:rPr lang="en-US" dirty="0" smtClean="0"/>
                        <a:t>Different but significant</a:t>
                      </a:r>
                      <a:r>
                        <a:rPr lang="en-US" baseline="0" dirty="0" smtClean="0"/>
                        <a:t> </a:t>
                      </a:r>
                      <a:r>
                        <a:rPr lang="en-US" dirty="0" smtClean="0"/>
                        <a:t>Drug</a:t>
                      </a:r>
                      <a:r>
                        <a:rPr lang="en-US" baseline="0" dirty="0" smtClean="0"/>
                        <a:t> interactions</a:t>
                      </a:r>
                      <a:endParaRPr lang="en-US" dirty="0"/>
                    </a:p>
                  </a:txBody>
                  <a:tcPr/>
                </a:tc>
              </a:tr>
              <a:tr h="370840">
                <a:tc>
                  <a:txBody>
                    <a:bodyPr/>
                    <a:lstStyle/>
                    <a:p>
                      <a:r>
                        <a:rPr lang="en-US" dirty="0" err="1" smtClean="0"/>
                        <a:t>Triumeq</a:t>
                      </a:r>
                      <a:r>
                        <a:rPr lang="en-US" dirty="0" smtClean="0"/>
                        <a:t>®</a:t>
                      </a:r>
                      <a:endParaRPr lang="en-US" dirty="0"/>
                    </a:p>
                  </a:txBody>
                  <a:tcPr/>
                </a:tc>
                <a:tc>
                  <a:txBody>
                    <a:bodyPr/>
                    <a:lstStyle/>
                    <a:p>
                      <a:r>
                        <a:rPr lang="en-US" dirty="0" smtClean="0"/>
                        <a:t>DTG/ABC/3TC</a:t>
                      </a:r>
                      <a:endParaRPr lang="en-US" dirty="0"/>
                    </a:p>
                  </a:txBody>
                  <a:tcPr/>
                </a:tc>
                <a:tc>
                  <a:txBody>
                    <a:bodyPr/>
                    <a:lstStyle/>
                    <a:p>
                      <a:r>
                        <a:rPr lang="en-US" dirty="0" smtClean="0"/>
                        <a:t>2014</a:t>
                      </a:r>
                      <a:endParaRPr lang="en-US" dirty="0"/>
                    </a:p>
                  </a:txBody>
                  <a:tcPr/>
                </a:tc>
                <a:tc>
                  <a:txBody>
                    <a:bodyPr/>
                    <a:lstStyle/>
                    <a:p>
                      <a:pPr marL="285750" indent="-285750">
                        <a:buFont typeface="Arial"/>
                        <a:buChar char="•"/>
                      </a:pPr>
                      <a:r>
                        <a:rPr lang="en-US" dirty="0" smtClean="0"/>
                        <a:t>HLA-B*5701</a:t>
                      </a:r>
                      <a:r>
                        <a:rPr lang="en-US" baseline="0" dirty="0" smtClean="0"/>
                        <a:t> testing required</a:t>
                      </a:r>
                    </a:p>
                    <a:p>
                      <a:pPr marL="285750" indent="-285750">
                        <a:buFont typeface="Arial"/>
                        <a:buChar char="•"/>
                      </a:pPr>
                      <a:r>
                        <a:rPr lang="en-US" baseline="0" dirty="0" smtClean="0"/>
                        <a:t>Fewer drug interactions</a:t>
                      </a:r>
                    </a:p>
                    <a:p>
                      <a:pPr marL="285750" indent="-285750">
                        <a:buFont typeface="Arial"/>
                        <a:buChar char="•"/>
                      </a:pPr>
                      <a:r>
                        <a:rPr lang="en-US" baseline="0" dirty="0" smtClean="0"/>
                        <a:t>Improved tolerability </a:t>
                      </a:r>
                      <a:endParaRPr lang="en-US" dirty="0"/>
                    </a:p>
                  </a:txBody>
                  <a:tcPr/>
                </a:tc>
              </a:tr>
            </a:tbl>
          </a:graphicData>
        </a:graphic>
      </p:graphicFrame>
    </p:spTree>
    <p:extLst>
      <p:ext uri="{BB962C8B-B14F-4D97-AF65-F5344CB8AC3E}">
        <p14:creationId xmlns:p14="http://schemas.microsoft.com/office/powerpoint/2010/main" val="27618890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Efficacy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1078151"/>
              </p:ext>
            </p:extLst>
          </p:nvPr>
        </p:nvGraphicFramePr>
        <p:xfrm>
          <a:off x="457200" y="1600200"/>
          <a:ext cx="8229600" cy="4574771"/>
        </p:xfrm>
        <a:graphic>
          <a:graphicData uri="http://schemas.openxmlformats.org/drawingml/2006/table">
            <a:tbl>
              <a:tblPr firstRow="1" bandRow="1">
                <a:tableStyleId>{5C22544A-7EE6-4342-B048-85BDC9FD1C3A}</a:tableStyleId>
              </a:tblPr>
              <a:tblGrid>
                <a:gridCol w="2743200"/>
                <a:gridCol w="2743200"/>
                <a:gridCol w="2743200"/>
              </a:tblGrid>
              <a:tr h="332509">
                <a:tc>
                  <a:txBody>
                    <a:bodyPr/>
                    <a:lstStyle/>
                    <a:p>
                      <a:r>
                        <a:rPr lang="en-US" sz="1600" dirty="0" smtClean="0"/>
                        <a:t>Comparator</a:t>
                      </a:r>
                      <a:endParaRPr lang="en-US" sz="1600" dirty="0"/>
                    </a:p>
                  </a:txBody>
                  <a:tcPr/>
                </a:tc>
                <a:tc>
                  <a:txBody>
                    <a:bodyPr/>
                    <a:lstStyle/>
                    <a:p>
                      <a:r>
                        <a:rPr lang="en-US" sz="1600" dirty="0" smtClean="0"/>
                        <a:t>Efficacy Difference</a:t>
                      </a:r>
                      <a:endParaRPr lang="en-US" sz="1600" dirty="0"/>
                    </a:p>
                  </a:txBody>
                  <a:tcPr/>
                </a:tc>
                <a:tc>
                  <a:txBody>
                    <a:bodyPr/>
                    <a:lstStyle/>
                    <a:p>
                      <a:r>
                        <a:rPr lang="en-US" sz="1600" dirty="0" smtClean="0"/>
                        <a:t>Additional notes</a:t>
                      </a:r>
                      <a:endParaRPr lang="en-US" sz="1600" dirty="0"/>
                    </a:p>
                  </a:txBody>
                  <a:tcPr/>
                </a:tc>
              </a:tr>
              <a:tr h="108065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RPV/FTC/TDF</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*ECHO and THRIVE</a:t>
                      </a:r>
                      <a:endParaRPr lang="en-US" sz="1600" dirty="0"/>
                    </a:p>
                  </a:txBody>
                  <a:tcPr/>
                </a:tc>
                <a:tc>
                  <a:txBody>
                    <a:bodyPr/>
                    <a:lstStyle/>
                    <a:p>
                      <a:r>
                        <a:rPr lang="en-US" sz="1600" kern="1200" dirty="0" smtClean="0">
                          <a:solidFill>
                            <a:schemeClr val="dk1"/>
                          </a:solidFill>
                          <a:effectLst/>
                          <a:latin typeface="+mn-lt"/>
                          <a:ea typeface="+mn-ea"/>
                          <a:cs typeface="+mn-cs"/>
                        </a:rPr>
                        <a:t>Week 96</a:t>
                      </a:r>
                      <a:r>
                        <a:rPr lang="en-US" sz="1600" kern="1200" baseline="0" dirty="0" smtClean="0">
                          <a:solidFill>
                            <a:schemeClr val="dk1"/>
                          </a:solidFill>
                          <a:effectLst/>
                          <a:latin typeface="+mn-lt"/>
                          <a:ea typeface="+mn-ea"/>
                          <a:cs typeface="+mn-cs"/>
                        </a:rPr>
                        <a:t> (</a:t>
                      </a:r>
                      <a:r>
                        <a:rPr lang="en-US" sz="1600" kern="1200" dirty="0" smtClean="0">
                          <a:solidFill>
                            <a:schemeClr val="dk1"/>
                          </a:solidFill>
                          <a:effectLst/>
                          <a:latin typeface="+mn-lt"/>
                          <a:ea typeface="+mn-ea"/>
                          <a:cs typeface="+mn-cs"/>
                        </a:rPr>
                        <a:t>77% overall response rate in both groups) </a:t>
                      </a:r>
                      <a:endParaRPr lang="en-US" sz="1600" dirty="0"/>
                    </a:p>
                  </a:txBody>
                  <a:tcPr/>
                </a:tc>
                <a:tc>
                  <a:txBody>
                    <a:bodyPr/>
                    <a:lstStyle/>
                    <a:p>
                      <a:pPr marL="285750" indent="-285750">
                        <a:buFont typeface="Arial"/>
                        <a:buChar char="•"/>
                      </a:pPr>
                      <a:r>
                        <a:rPr lang="en-US" sz="1600" kern="1200" dirty="0" smtClean="0">
                          <a:solidFill>
                            <a:schemeClr val="dk1"/>
                          </a:solidFill>
                          <a:effectLst/>
                          <a:latin typeface="Wingdings"/>
                          <a:ea typeface="Wingdings"/>
                          <a:cs typeface="Wingdings"/>
                          <a:sym typeface="Wingdings"/>
                        </a:rPr>
                        <a:t></a:t>
                      </a:r>
                      <a:r>
                        <a:rPr lang="en-US" sz="1600" kern="1200" dirty="0" smtClean="0">
                          <a:solidFill>
                            <a:schemeClr val="dk1"/>
                          </a:solidFill>
                          <a:effectLst/>
                          <a:latin typeface="+mn-lt"/>
                          <a:ea typeface="+mn-ea"/>
                          <a:cs typeface="+mn-cs"/>
                          <a:sym typeface="Wingdings"/>
                        </a:rPr>
                        <a:t> </a:t>
                      </a:r>
                      <a:r>
                        <a:rPr lang="en-US" sz="1600" kern="1200" dirty="0" err="1" smtClean="0">
                          <a:solidFill>
                            <a:schemeClr val="dk1"/>
                          </a:solidFill>
                          <a:effectLst/>
                          <a:latin typeface="+mn-lt"/>
                          <a:ea typeface="+mn-ea"/>
                          <a:cs typeface="+mn-cs"/>
                        </a:rPr>
                        <a:t>Virologic</a:t>
                      </a:r>
                      <a:r>
                        <a:rPr lang="en-US" sz="1600" kern="1200" dirty="0" smtClean="0">
                          <a:solidFill>
                            <a:schemeClr val="dk1"/>
                          </a:solidFill>
                          <a:effectLst/>
                          <a:latin typeface="+mn-lt"/>
                          <a:ea typeface="+mn-ea"/>
                          <a:cs typeface="+mn-cs"/>
                        </a:rPr>
                        <a:t> failure</a:t>
                      </a:r>
                      <a:r>
                        <a:rPr lang="en-US" sz="1600" kern="1200" baseline="0" dirty="0" smtClean="0">
                          <a:solidFill>
                            <a:schemeClr val="dk1"/>
                          </a:solidFill>
                          <a:effectLst/>
                          <a:latin typeface="+mn-lt"/>
                          <a:ea typeface="+mn-ea"/>
                          <a:cs typeface="+mn-cs"/>
                        </a:rPr>
                        <a:t> (VL&gt;100K)</a:t>
                      </a:r>
                      <a:endParaRPr lang="en-US" sz="1600" kern="1200" dirty="0" smtClean="0">
                        <a:solidFill>
                          <a:schemeClr val="dk1"/>
                        </a:solidFill>
                        <a:effectLst/>
                        <a:latin typeface="+mn-lt"/>
                        <a:ea typeface="+mn-ea"/>
                        <a:cs typeface="+mn-cs"/>
                      </a:endParaRPr>
                    </a:p>
                    <a:p>
                      <a:pPr marL="285750" indent="-285750">
                        <a:buFont typeface="Arial"/>
                        <a:buChar char="•"/>
                      </a:pPr>
                      <a:r>
                        <a:rPr lang="en-US" sz="1600" kern="1200" baseline="0" dirty="0" smtClean="0">
                          <a:solidFill>
                            <a:schemeClr val="dk1"/>
                          </a:solidFill>
                          <a:effectLst/>
                          <a:latin typeface="Wingdings"/>
                          <a:ea typeface="Wingdings"/>
                          <a:cs typeface="Wingdings"/>
                          <a:sym typeface="Wingdings"/>
                        </a:rPr>
                        <a:t></a:t>
                      </a:r>
                      <a:r>
                        <a:rPr lang="en-US" sz="1600" kern="1200" baseline="0" dirty="0" smtClean="0">
                          <a:solidFill>
                            <a:schemeClr val="dk1"/>
                          </a:solidFill>
                          <a:effectLst/>
                          <a:latin typeface="+mn-lt"/>
                          <a:ea typeface="+mn-ea"/>
                          <a:cs typeface="+mn-cs"/>
                          <a:sym typeface="Wingdings"/>
                        </a:rPr>
                        <a:t> </a:t>
                      </a:r>
                      <a:r>
                        <a:rPr lang="en-US" sz="1600" kern="1200" baseline="0" dirty="0" smtClean="0">
                          <a:solidFill>
                            <a:schemeClr val="dk1"/>
                          </a:solidFill>
                          <a:effectLst/>
                          <a:latin typeface="+mn-lt"/>
                          <a:ea typeface="+mn-ea"/>
                          <a:cs typeface="+mn-cs"/>
                        </a:rPr>
                        <a:t>discontinuation due to AEs</a:t>
                      </a:r>
                      <a:r>
                        <a:rPr lang="en-US" sz="1600" dirty="0" smtClean="0">
                          <a:effectLst/>
                        </a:rPr>
                        <a:t> </a:t>
                      </a:r>
                      <a:endParaRPr lang="en-US" sz="1600" dirty="0"/>
                    </a:p>
                  </a:txBody>
                  <a:tcPr/>
                </a:tc>
              </a:tr>
              <a:tr h="1579418">
                <a:tc>
                  <a:txBody>
                    <a:bodyPr/>
                    <a:lstStyle/>
                    <a:p>
                      <a:r>
                        <a:rPr lang="en-US" sz="1600" kern="1200" dirty="0" smtClean="0">
                          <a:solidFill>
                            <a:schemeClr val="dk1"/>
                          </a:solidFill>
                          <a:effectLst/>
                          <a:latin typeface="+mn-lt"/>
                          <a:ea typeface="+mn-ea"/>
                          <a:cs typeface="+mn-cs"/>
                        </a:rPr>
                        <a:t>EVG/COBI/FTC/TDF</a:t>
                      </a:r>
                      <a:r>
                        <a:rPr lang="en-US" sz="1600" dirty="0" smtClean="0">
                          <a:effectLst/>
                        </a:rPr>
                        <a:t> </a:t>
                      </a:r>
                    </a:p>
                    <a:p>
                      <a:endParaRPr lang="en-US" sz="1600"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effectLst/>
                        </a:rPr>
                        <a:t>*</a:t>
                      </a:r>
                      <a:r>
                        <a:rPr lang="pl-PL" sz="1600" dirty="0" smtClean="0">
                          <a:effectLst/>
                        </a:rPr>
                        <a:t>GS-US-236-0102 </a:t>
                      </a:r>
                      <a:r>
                        <a:rPr lang="pl-PL" sz="1600" dirty="0" err="1" smtClean="0">
                          <a:effectLst/>
                        </a:rPr>
                        <a:t>Study</a:t>
                      </a:r>
                      <a:r>
                        <a:rPr lang="pl-PL" sz="1600" dirty="0" smtClean="0">
                          <a:effectLst/>
                        </a:rPr>
                        <a:t> </a:t>
                      </a:r>
                      <a:endParaRPr lang="en-US" sz="1600" dirty="0"/>
                    </a:p>
                  </a:txBody>
                  <a:tcPr/>
                </a:tc>
                <a:tc>
                  <a:txBody>
                    <a:bodyPr/>
                    <a:lstStyle/>
                    <a:p>
                      <a:r>
                        <a:rPr lang="en-US" sz="1600" kern="1200" dirty="0" smtClean="0">
                          <a:solidFill>
                            <a:schemeClr val="dk1"/>
                          </a:solidFill>
                          <a:effectLst/>
                          <a:latin typeface="+mn-lt"/>
                          <a:ea typeface="+mn-ea"/>
                          <a:cs typeface="+mn-cs"/>
                        </a:rPr>
                        <a:t>Week 96 (84% </a:t>
                      </a:r>
                      <a:r>
                        <a:rPr lang="en-US" sz="1600" kern="1200" dirty="0" err="1" smtClean="0">
                          <a:solidFill>
                            <a:schemeClr val="dk1"/>
                          </a:solidFill>
                          <a:effectLst/>
                          <a:latin typeface="+mn-lt"/>
                          <a:ea typeface="+mn-ea"/>
                          <a:cs typeface="+mn-cs"/>
                        </a:rPr>
                        <a:t>vs</a:t>
                      </a:r>
                      <a:r>
                        <a:rPr lang="en-US" sz="1600" kern="1200" dirty="0" smtClean="0">
                          <a:solidFill>
                            <a:schemeClr val="dk1"/>
                          </a:solidFill>
                          <a:effectLst/>
                          <a:latin typeface="+mn-lt"/>
                          <a:ea typeface="+mn-ea"/>
                          <a:cs typeface="+mn-cs"/>
                        </a:rPr>
                        <a:t> 82%, difference +2.7%, 95% CI: -2.9% to 8.3%)</a:t>
                      </a:r>
                      <a:endParaRPr lang="en-US" sz="1600" dirty="0"/>
                    </a:p>
                  </a:txBody>
                  <a:tcPr/>
                </a:tc>
                <a:tc>
                  <a:txBody>
                    <a:bodyPr/>
                    <a:lstStyle/>
                    <a:p>
                      <a:pPr marL="285750" indent="-285750">
                        <a:buFont typeface="Arial"/>
                        <a:buChar char="•"/>
                      </a:pPr>
                      <a:r>
                        <a:rPr lang="en-US" sz="1600" kern="1200" dirty="0" smtClean="0">
                          <a:solidFill>
                            <a:schemeClr val="dk1"/>
                          </a:solidFill>
                          <a:effectLst/>
                          <a:latin typeface="+mn-lt"/>
                          <a:ea typeface="+mn-ea"/>
                          <a:cs typeface="+mn-cs"/>
                        </a:rPr>
                        <a:t>Discontinuation due to AEs</a:t>
                      </a:r>
                      <a:r>
                        <a:rPr lang="en-US" sz="1600" kern="1200" baseline="0" dirty="0" smtClean="0">
                          <a:solidFill>
                            <a:schemeClr val="dk1"/>
                          </a:solidFill>
                          <a:effectLst/>
                          <a:latin typeface="+mn-lt"/>
                          <a:ea typeface="+mn-ea"/>
                          <a:cs typeface="+mn-cs"/>
                        </a:rPr>
                        <a:t> </a:t>
                      </a:r>
                      <a:r>
                        <a:rPr lang="en-US" sz="1600" kern="1200" dirty="0" smtClean="0">
                          <a:solidFill>
                            <a:schemeClr val="dk1"/>
                          </a:solidFill>
                          <a:effectLst/>
                          <a:latin typeface="+mn-lt"/>
                          <a:ea typeface="+mn-ea"/>
                          <a:cs typeface="+mn-cs"/>
                        </a:rPr>
                        <a:t>(5% </a:t>
                      </a:r>
                      <a:r>
                        <a:rPr lang="en-US" sz="1600" kern="1200" dirty="0" err="1" smtClean="0">
                          <a:solidFill>
                            <a:schemeClr val="dk1"/>
                          </a:solidFill>
                          <a:effectLst/>
                          <a:latin typeface="+mn-lt"/>
                          <a:ea typeface="+mn-ea"/>
                          <a:cs typeface="+mn-cs"/>
                        </a:rPr>
                        <a:t>vs</a:t>
                      </a:r>
                      <a:r>
                        <a:rPr lang="en-US" sz="1600" kern="1200" dirty="0" smtClean="0">
                          <a:solidFill>
                            <a:schemeClr val="dk1"/>
                          </a:solidFill>
                          <a:effectLst/>
                          <a:latin typeface="+mn-lt"/>
                          <a:ea typeface="+mn-ea"/>
                          <a:cs typeface="+mn-cs"/>
                        </a:rPr>
                        <a:t> 7%) </a:t>
                      </a:r>
                    </a:p>
                    <a:p>
                      <a:pPr marL="285750" indent="-285750">
                        <a:buFont typeface="Arial"/>
                        <a:buChar char="•"/>
                      </a:pPr>
                      <a:r>
                        <a:rPr lang="en-US" sz="1600" kern="1200" dirty="0" smtClean="0">
                          <a:solidFill>
                            <a:schemeClr val="dk1"/>
                          </a:solidFill>
                          <a:effectLst/>
                          <a:latin typeface="+mn-lt"/>
                          <a:ea typeface="+mn-ea"/>
                          <a:cs typeface="+mn-cs"/>
                        </a:rPr>
                        <a:t>Cost-effectiveness ratio of $166,287/QALY gained</a:t>
                      </a:r>
                      <a:r>
                        <a:rPr lang="en-US" sz="1600" dirty="0" smtClean="0">
                          <a:effectLst/>
                        </a:rPr>
                        <a:t> </a:t>
                      </a:r>
                      <a:endParaRPr lang="en-US" sz="1600" dirty="0"/>
                    </a:p>
                  </a:txBody>
                  <a:tcPr/>
                </a:tc>
              </a:tr>
              <a:tr h="1579418">
                <a:tc>
                  <a:txBody>
                    <a:bodyPr/>
                    <a:lstStyle/>
                    <a:p>
                      <a:r>
                        <a:rPr lang="en-US" sz="1600" dirty="0" smtClean="0"/>
                        <a:t>DTG/ABC/3TC</a:t>
                      </a:r>
                    </a:p>
                    <a:p>
                      <a:endParaRPr lang="en-US" sz="1600" dirty="0" smtClean="0"/>
                    </a:p>
                    <a:p>
                      <a:r>
                        <a:rPr lang="en-US" sz="1600" dirty="0" smtClean="0"/>
                        <a:t>*SINGLE</a:t>
                      </a:r>
                      <a:endParaRPr lang="en-US" sz="1600" dirty="0"/>
                    </a:p>
                  </a:txBody>
                  <a:tcPr/>
                </a:tc>
                <a:tc>
                  <a:txBody>
                    <a:bodyPr/>
                    <a:lstStyle/>
                    <a:p>
                      <a:r>
                        <a:rPr lang="en-US" sz="1600" dirty="0" smtClean="0"/>
                        <a:t>Week 48 </a:t>
                      </a:r>
                      <a:r>
                        <a:rPr lang="en-US" sz="1600" kern="1200" dirty="0" smtClean="0">
                          <a:solidFill>
                            <a:schemeClr val="dk1"/>
                          </a:solidFill>
                          <a:effectLst/>
                          <a:latin typeface="+mn-lt"/>
                          <a:ea typeface="+mn-ea"/>
                          <a:cs typeface="+mn-cs"/>
                        </a:rPr>
                        <a:t>(88% vs. 81%, P=0.003)</a:t>
                      </a:r>
                      <a:endParaRPr lang="en-US" sz="1600" dirty="0"/>
                    </a:p>
                  </a:txBody>
                  <a:tcPr/>
                </a:tc>
                <a:tc>
                  <a:txBody>
                    <a:bodyPr/>
                    <a:lstStyle/>
                    <a:p>
                      <a:pPr marL="285750" indent="-285750">
                        <a:buFont typeface="Arial"/>
                        <a:buChar char="•"/>
                      </a:pPr>
                      <a:r>
                        <a:rPr lang="en-US" sz="1600" dirty="0" smtClean="0"/>
                        <a:t>Discontinuation due to AEs (2% </a:t>
                      </a:r>
                      <a:r>
                        <a:rPr lang="en-US" sz="1600" dirty="0" err="1" smtClean="0"/>
                        <a:t>vs</a:t>
                      </a:r>
                      <a:r>
                        <a:rPr lang="en-US" sz="1600" dirty="0" smtClean="0"/>
                        <a:t> 10%)</a:t>
                      </a:r>
                    </a:p>
                    <a:p>
                      <a:pPr marL="285750" indent="-285750">
                        <a:buFont typeface="Arial"/>
                        <a:buChar char="•"/>
                      </a:pPr>
                      <a:r>
                        <a:rPr lang="en-US" sz="1600" dirty="0" smtClean="0"/>
                        <a:t>Cost-effectiveness ratio of $482,717/QALY gained</a:t>
                      </a:r>
                      <a:endParaRPr lang="en-US" sz="1600" dirty="0"/>
                    </a:p>
                  </a:txBody>
                  <a:tcPr/>
                </a:tc>
              </a:tr>
            </a:tbl>
          </a:graphicData>
        </a:graphic>
      </p:graphicFrame>
      <p:sp>
        <p:nvSpPr>
          <p:cNvPr id="5" name="TextBox 4"/>
          <p:cNvSpPr txBox="1"/>
          <p:nvPr/>
        </p:nvSpPr>
        <p:spPr>
          <a:xfrm>
            <a:off x="457200" y="6255883"/>
            <a:ext cx="8539532" cy="430887"/>
          </a:xfrm>
          <a:prstGeom prst="rect">
            <a:avLst/>
          </a:prstGeom>
          <a:noFill/>
        </p:spPr>
        <p:txBody>
          <a:bodyPr wrap="square" rtlCol="0">
            <a:spAutoFit/>
          </a:bodyPr>
          <a:lstStyle/>
          <a:p>
            <a:r>
              <a:rPr lang="en-US" sz="1100" dirty="0" smtClean="0"/>
              <a:t>Nelson et al HIV </a:t>
            </a:r>
            <a:r>
              <a:rPr lang="en-US" sz="1100" dirty="0" err="1" smtClean="0"/>
              <a:t>Clin</a:t>
            </a:r>
            <a:r>
              <a:rPr lang="en-US" sz="1100" dirty="0" smtClean="0"/>
              <a:t> Trials 2013; </a:t>
            </a:r>
            <a:r>
              <a:rPr lang="en-US" sz="1100" dirty="0" err="1" smtClean="0"/>
              <a:t>Zolona</a:t>
            </a:r>
            <a:r>
              <a:rPr lang="en-US" sz="1100" dirty="0" smtClean="0"/>
              <a:t> et </a:t>
            </a:r>
            <a:r>
              <a:rPr lang="en-US" sz="1100" dirty="0" err="1" smtClean="0"/>
              <a:t>al.JAIDS</a:t>
            </a:r>
            <a:r>
              <a:rPr lang="en-US" sz="1100" dirty="0" smtClean="0"/>
              <a:t> 2013; </a:t>
            </a:r>
            <a:r>
              <a:rPr lang="en-US" sz="1100" dirty="0" err="1" smtClean="0"/>
              <a:t>Juday</a:t>
            </a:r>
            <a:r>
              <a:rPr lang="en-US" sz="1100" dirty="0" smtClean="0"/>
              <a:t> et al </a:t>
            </a:r>
            <a:r>
              <a:rPr lang="en-US" sz="1100" dirty="0" err="1" smtClean="0"/>
              <a:t>Clinicoecon</a:t>
            </a:r>
            <a:r>
              <a:rPr lang="en-US" sz="1100" dirty="0" smtClean="0"/>
              <a:t> Outcomes Res 2013; </a:t>
            </a:r>
            <a:r>
              <a:rPr lang="en-US" sz="1100" dirty="0" err="1" smtClean="0"/>
              <a:t>Walmsley</a:t>
            </a:r>
            <a:r>
              <a:rPr lang="en-US" sz="1100" dirty="0" smtClean="0"/>
              <a:t> et al NEJM 2013; </a:t>
            </a:r>
            <a:r>
              <a:rPr lang="en-US" sz="1100" dirty="0" err="1" smtClean="0"/>
              <a:t>Peng</a:t>
            </a:r>
            <a:r>
              <a:rPr lang="en-US" sz="1100" dirty="0" smtClean="0"/>
              <a:t> </a:t>
            </a:r>
            <a:r>
              <a:rPr lang="en-US" sz="1100" dirty="0" err="1" smtClean="0"/>
              <a:t>etal</a:t>
            </a:r>
            <a:r>
              <a:rPr lang="en-US" sz="1100" dirty="0" smtClean="0"/>
              <a:t> J </a:t>
            </a:r>
            <a:r>
              <a:rPr lang="en-US" sz="1100" dirty="0" err="1" smtClean="0"/>
              <a:t>Int</a:t>
            </a:r>
            <a:r>
              <a:rPr lang="en-US" sz="1100" dirty="0" smtClean="0"/>
              <a:t> AIDS </a:t>
            </a:r>
            <a:r>
              <a:rPr lang="en-US" sz="1100" dirty="0" err="1" smtClean="0"/>
              <a:t>Soc</a:t>
            </a:r>
            <a:r>
              <a:rPr lang="en-US" sz="1100" dirty="0" smtClean="0"/>
              <a:t> 2014</a:t>
            </a:r>
            <a:endParaRPr lang="en-US" sz="1100" dirty="0"/>
          </a:p>
        </p:txBody>
      </p:sp>
    </p:spTree>
    <p:extLst>
      <p:ext uri="{BB962C8B-B14F-4D97-AF65-F5344CB8AC3E}">
        <p14:creationId xmlns:p14="http://schemas.microsoft.com/office/powerpoint/2010/main" val="27341737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057904"/>
            <a:ext cx="3843338" cy="2805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3" name="Title 1"/>
          <p:cNvSpPr>
            <a:spLocks noGrp="1"/>
          </p:cNvSpPr>
          <p:nvPr>
            <p:ph type="title"/>
          </p:nvPr>
        </p:nvSpPr>
        <p:spPr/>
        <p:txBody>
          <a:bodyPr/>
          <a:lstStyle/>
          <a:p>
            <a:r>
              <a:rPr lang="en-US" dirty="0" smtClean="0"/>
              <a:t>N of 1</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57904"/>
            <a:ext cx="3859570" cy="2766509"/>
          </a:xfrm>
          <a:prstGeom prst="rect">
            <a:avLst/>
          </a:prstGeom>
          <a:noFill/>
          <a:ln w="9525">
            <a:noFill/>
            <a:miter lim="800000"/>
            <a:headEnd/>
            <a:tailEnd/>
          </a:ln>
        </p:spPr>
      </p:pic>
      <p:sp>
        <p:nvSpPr>
          <p:cNvPr id="4" name="TextBox 3"/>
          <p:cNvSpPr txBox="1">
            <a:spLocks noChangeArrowheads="1"/>
          </p:cNvSpPr>
          <p:nvPr/>
        </p:nvSpPr>
        <p:spPr bwMode="auto">
          <a:xfrm rot="-2480442">
            <a:off x="2686050" y="2987171"/>
            <a:ext cx="2667000" cy="830263"/>
          </a:xfrm>
          <a:prstGeom prst="rect">
            <a:avLst/>
          </a:prstGeom>
          <a:noFill/>
          <a:ln w="9525">
            <a:noFill/>
            <a:miter lim="800000"/>
            <a:headEnd/>
            <a:tailEnd/>
          </a:ln>
        </p:spPr>
        <p:txBody>
          <a:bodyPr>
            <a:spAutoFit/>
          </a:bodyPr>
          <a:lstStyle/>
          <a:p>
            <a:r>
              <a:rPr lang="en-US" sz="4800" b="1" dirty="0">
                <a:solidFill>
                  <a:schemeClr val="accent1"/>
                </a:solidFill>
              </a:rPr>
              <a:t>CURE</a:t>
            </a:r>
          </a:p>
        </p:txBody>
      </p:sp>
      <p:sp>
        <p:nvSpPr>
          <p:cNvPr id="5" name="TextBox 4"/>
          <p:cNvSpPr txBox="1">
            <a:spLocks noChangeArrowheads="1"/>
          </p:cNvSpPr>
          <p:nvPr/>
        </p:nvSpPr>
        <p:spPr bwMode="auto">
          <a:xfrm rot="1688637">
            <a:off x="4125913" y="3995234"/>
            <a:ext cx="2971800" cy="1200150"/>
          </a:xfrm>
          <a:prstGeom prst="rect">
            <a:avLst/>
          </a:prstGeom>
          <a:noFill/>
          <a:ln w="9525">
            <a:noFill/>
            <a:miter lim="800000"/>
            <a:headEnd/>
            <a:tailEnd/>
          </a:ln>
        </p:spPr>
        <p:txBody>
          <a:bodyPr>
            <a:spAutoFit/>
          </a:bodyPr>
          <a:lstStyle/>
          <a:p>
            <a:r>
              <a:rPr lang="en-US" sz="7200" b="1">
                <a:solidFill>
                  <a:srgbClr val="FF0000"/>
                </a:solidFill>
                <a:latin typeface="Algerian"/>
              </a:rPr>
              <a:t>CURE</a:t>
            </a:r>
          </a:p>
        </p:txBody>
      </p:sp>
      <p:sp>
        <p:nvSpPr>
          <p:cNvPr id="6" name="TextBox 5"/>
          <p:cNvSpPr txBox="1">
            <a:spLocks noChangeArrowheads="1"/>
          </p:cNvSpPr>
          <p:nvPr/>
        </p:nvSpPr>
        <p:spPr bwMode="auto">
          <a:xfrm>
            <a:off x="990600" y="4952496"/>
            <a:ext cx="6215063" cy="1570038"/>
          </a:xfrm>
          <a:prstGeom prst="rect">
            <a:avLst/>
          </a:prstGeom>
          <a:noFill/>
          <a:ln w="9525">
            <a:noFill/>
            <a:miter lim="800000"/>
            <a:headEnd/>
            <a:tailEnd/>
          </a:ln>
        </p:spPr>
        <p:txBody>
          <a:bodyPr>
            <a:spAutoFit/>
          </a:bodyPr>
          <a:lstStyle/>
          <a:p>
            <a:r>
              <a:rPr lang="en-US" sz="9600" b="1">
                <a:solidFill>
                  <a:srgbClr val="FFFF66"/>
                </a:solidFill>
                <a:latin typeface="Goudy Stout" pitchFamily="18" charset="0"/>
              </a:rPr>
              <a:t>CURE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anim calcmode="lin" valueType="num">
                                      <p:cBhvr>
                                        <p:cTn id="25" dur="2000" fill="hold"/>
                                        <p:tgtEl>
                                          <p:spTgt spid="5"/>
                                        </p:tgtEl>
                                        <p:attrNameLst>
                                          <p:attrName>ppt_w</p:attrName>
                                        </p:attrNameLst>
                                      </p:cBhvr>
                                      <p:tavLst>
                                        <p:tav tm="0" fmla="#ppt_w*sin(2.5*pi*$)">
                                          <p:val>
                                            <p:fltVal val="0"/>
                                          </p:val>
                                        </p:tav>
                                        <p:tav tm="100000">
                                          <p:val>
                                            <p:fltVal val="1"/>
                                          </p:val>
                                        </p:tav>
                                      </p:tavLst>
                                    </p:anim>
                                    <p:anim calcmode="lin" valueType="num">
                                      <p:cBhvr>
                                        <p:cTn id="2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80">
                                          <p:stCondLst>
                                            <p:cond delay="0"/>
                                          </p:stCondLst>
                                        </p:cTn>
                                        <p:tgtEl>
                                          <p:spTgt spid="6"/>
                                        </p:tgtEl>
                                      </p:cBhvr>
                                    </p:animEffect>
                                    <p:anim calcmode="lin" valueType="num">
                                      <p:cBhvr>
                                        <p:cTn id="3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7" dur="26">
                                          <p:stCondLst>
                                            <p:cond delay="650"/>
                                          </p:stCondLst>
                                        </p:cTn>
                                        <p:tgtEl>
                                          <p:spTgt spid="6"/>
                                        </p:tgtEl>
                                      </p:cBhvr>
                                      <p:to x="100000" y="60000"/>
                                    </p:animScale>
                                    <p:animScale>
                                      <p:cBhvr>
                                        <p:cTn id="38" dur="166" decel="50000">
                                          <p:stCondLst>
                                            <p:cond delay="676"/>
                                          </p:stCondLst>
                                        </p:cTn>
                                        <p:tgtEl>
                                          <p:spTgt spid="6"/>
                                        </p:tgtEl>
                                      </p:cBhvr>
                                      <p:to x="100000" y="100000"/>
                                    </p:animScale>
                                    <p:animScale>
                                      <p:cBhvr>
                                        <p:cTn id="39" dur="26">
                                          <p:stCondLst>
                                            <p:cond delay="1312"/>
                                          </p:stCondLst>
                                        </p:cTn>
                                        <p:tgtEl>
                                          <p:spTgt spid="6"/>
                                        </p:tgtEl>
                                      </p:cBhvr>
                                      <p:to x="100000" y="80000"/>
                                    </p:animScale>
                                    <p:animScale>
                                      <p:cBhvr>
                                        <p:cTn id="40" dur="166" decel="50000">
                                          <p:stCondLst>
                                            <p:cond delay="1338"/>
                                          </p:stCondLst>
                                        </p:cTn>
                                        <p:tgtEl>
                                          <p:spTgt spid="6"/>
                                        </p:tgtEl>
                                      </p:cBhvr>
                                      <p:to x="100000" y="100000"/>
                                    </p:animScale>
                                    <p:animScale>
                                      <p:cBhvr>
                                        <p:cTn id="41" dur="26">
                                          <p:stCondLst>
                                            <p:cond delay="1642"/>
                                          </p:stCondLst>
                                        </p:cTn>
                                        <p:tgtEl>
                                          <p:spTgt spid="6"/>
                                        </p:tgtEl>
                                      </p:cBhvr>
                                      <p:to x="100000" y="90000"/>
                                    </p:animScale>
                                    <p:animScale>
                                      <p:cBhvr>
                                        <p:cTn id="42" dur="166" decel="50000">
                                          <p:stCondLst>
                                            <p:cond delay="1668"/>
                                          </p:stCondLst>
                                        </p:cTn>
                                        <p:tgtEl>
                                          <p:spTgt spid="6"/>
                                        </p:tgtEl>
                                      </p:cBhvr>
                                      <p:to x="100000" y="100000"/>
                                    </p:animScale>
                                    <p:animScale>
                                      <p:cBhvr>
                                        <p:cTn id="43" dur="26">
                                          <p:stCondLst>
                                            <p:cond delay="1808"/>
                                          </p:stCondLst>
                                        </p:cTn>
                                        <p:tgtEl>
                                          <p:spTgt spid="6"/>
                                        </p:tgtEl>
                                      </p:cBhvr>
                                      <p:to x="100000" y="95000"/>
                                    </p:animScale>
                                    <p:animScale>
                                      <p:cBhvr>
                                        <p:cTn id="4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dirty="0" smtClean="0"/>
              <a:t>So why cure HIV?</a:t>
            </a:r>
          </a:p>
        </p:txBody>
      </p:sp>
      <p:sp>
        <p:nvSpPr>
          <p:cNvPr id="27651" name="Rectangle 3"/>
          <p:cNvSpPr>
            <a:spLocks noGrp="1" noChangeArrowheads="1"/>
          </p:cNvSpPr>
          <p:nvPr>
            <p:ph sz="half" idx="1"/>
          </p:nvPr>
        </p:nvSpPr>
        <p:spPr/>
        <p:txBody>
          <a:bodyPr/>
          <a:lstStyle/>
          <a:p>
            <a:pPr eaLnBrk="1" hangingPunct="1"/>
            <a:r>
              <a:rPr lang="en-US" altLang="en-US" sz="2000" dirty="0" smtClean="0"/>
              <a:t>Life expectancy not fully normalized (-14 years)</a:t>
            </a:r>
          </a:p>
          <a:p>
            <a:pPr eaLnBrk="1" hangingPunct="1"/>
            <a:r>
              <a:rPr lang="en-US" altLang="en-US" sz="2000" dirty="0" smtClean="0"/>
              <a:t>Accelerated aging phenotype</a:t>
            </a:r>
          </a:p>
          <a:p>
            <a:pPr lvl="1"/>
            <a:r>
              <a:rPr lang="en-US" altLang="en-US" sz="2000" dirty="0" smtClean="0"/>
              <a:t>Metabolic and CV complications</a:t>
            </a:r>
          </a:p>
          <a:p>
            <a:pPr lvl="1"/>
            <a:r>
              <a:rPr lang="en-US" altLang="en-US" sz="2000" dirty="0" smtClean="0"/>
              <a:t>Age-related malignancies</a:t>
            </a:r>
          </a:p>
          <a:p>
            <a:pPr lvl="1"/>
            <a:r>
              <a:rPr lang="en-US" altLang="en-US" sz="2000" dirty="0" smtClean="0"/>
              <a:t>Cognitive decline</a:t>
            </a:r>
          </a:p>
          <a:p>
            <a:pPr lvl="1"/>
            <a:r>
              <a:rPr lang="en-US" altLang="en-US" sz="2000" dirty="0" smtClean="0"/>
              <a:t>Frailty</a:t>
            </a:r>
          </a:p>
          <a:p>
            <a:pPr eaLnBrk="1" hangingPunct="1"/>
            <a:r>
              <a:rPr lang="en-US" altLang="en-US" sz="2000" dirty="0" smtClean="0"/>
              <a:t>Life long medications</a:t>
            </a:r>
          </a:p>
          <a:p>
            <a:pPr lvl="1"/>
            <a:r>
              <a:rPr lang="en-US" altLang="en-US" sz="2000" dirty="0" smtClean="0"/>
              <a:t>Cost; toxicities</a:t>
            </a:r>
          </a:p>
          <a:p>
            <a:pPr eaLnBrk="1" hangingPunct="1"/>
            <a:r>
              <a:rPr lang="en-US" altLang="en-US" sz="2000" dirty="0" smtClean="0"/>
              <a:t>End the pandemic quicker than with preventative efforts alone?</a:t>
            </a:r>
          </a:p>
        </p:txBody>
      </p:sp>
      <p:sp>
        <p:nvSpPr>
          <p:cNvPr id="27652" name="Text Box 4"/>
          <p:cNvSpPr txBox="1">
            <a:spLocks noChangeArrowheads="1"/>
          </p:cNvSpPr>
          <p:nvPr/>
        </p:nvSpPr>
        <p:spPr bwMode="auto">
          <a:xfrm>
            <a:off x="990600" y="6400800"/>
            <a:ext cx="480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90000"/>
              </a:lnSpc>
              <a:spcBef>
                <a:spcPct val="50000"/>
              </a:spcBef>
              <a:buClr>
                <a:schemeClr val="tx2"/>
              </a:buClr>
              <a:buSzPct val="120000"/>
              <a:buChar char="•"/>
              <a:defRPr sz="2800">
                <a:solidFill>
                  <a:schemeClr val="tx1"/>
                </a:solidFill>
                <a:latin typeface="Arial" charset="0"/>
              </a:defRPr>
            </a:lvl1pPr>
            <a:lvl2pPr marL="742950" indent="-285750" eaLnBrk="0" hangingPunct="0">
              <a:lnSpc>
                <a:spcPct val="90000"/>
              </a:lnSpc>
              <a:spcBef>
                <a:spcPct val="25000"/>
              </a:spcBef>
              <a:buClr>
                <a:schemeClr val="folHlink"/>
              </a:buClr>
              <a:buSzPct val="120000"/>
              <a:buChar char="•"/>
              <a:defRPr sz="2800">
                <a:solidFill>
                  <a:schemeClr val="tx1"/>
                </a:solidFill>
                <a:latin typeface="Arial" charset="0"/>
              </a:defRPr>
            </a:lvl2pPr>
            <a:lvl3pPr marL="1143000" indent="-228600" eaLnBrk="0" hangingPunct="0">
              <a:lnSpc>
                <a:spcPct val="90000"/>
              </a:lnSpc>
              <a:spcBef>
                <a:spcPct val="25000"/>
              </a:spcBef>
              <a:buClr>
                <a:schemeClr val="folHlink"/>
              </a:buClr>
              <a:buSzPct val="120000"/>
              <a:buChar char="•"/>
              <a:defRPr sz="2800">
                <a:solidFill>
                  <a:schemeClr val="tx1"/>
                </a:solidFill>
                <a:latin typeface="Arial" charset="0"/>
              </a:defRPr>
            </a:lvl3pPr>
            <a:lvl4pPr marL="1600200" indent="-228600" eaLnBrk="0" hangingPunct="0">
              <a:lnSpc>
                <a:spcPct val="90000"/>
              </a:lnSpc>
              <a:spcBef>
                <a:spcPct val="25000"/>
              </a:spcBef>
              <a:buClr>
                <a:schemeClr val="folHlink"/>
              </a:buClr>
              <a:buSzPct val="120000"/>
              <a:buChar char="•"/>
              <a:defRPr sz="2800">
                <a:solidFill>
                  <a:schemeClr val="tx1"/>
                </a:solidFill>
                <a:latin typeface="Arial" charset="0"/>
              </a:defRPr>
            </a:lvl4pPr>
            <a:lvl5pPr marL="2057400" indent="-228600" eaLnBrk="0" hangingPunct="0">
              <a:lnSpc>
                <a:spcPct val="90000"/>
              </a:lnSpc>
              <a:spcBef>
                <a:spcPct val="25000"/>
              </a:spcBef>
              <a:buClr>
                <a:schemeClr val="folHlink"/>
              </a:buClr>
              <a:buSzPct val="120000"/>
              <a:buChar char="•"/>
              <a:defRPr sz="2800">
                <a:solidFill>
                  <a:schemeClr val="tx1"/>
                </a:solidFill>
                <a:latin typeface="Arial" charset="0"/>
              </a:defRPr>
            </a:lvl5pPr>
            <a:lvl6pPr marL="2514600" indent="-228600" eaLnBrk="0" fontAlgn="base" hangingPunct="0">
              <a:lnSpc>
                <a:spcPct val="90000"/>
              </a:lnSpc>
              <a:spcBef>
                <a:spcPct val="25000"/>
              </a:spcBef>
              <a:spcAft>
                <a:spcPct val="0"/>
              </a:spcAft>
              <a:buClr>
                <a:schemeClr val="folHlink"/>
              </a:buClr>
              <a:buSzPct val="120000"/>
              <a:buChar char="•"/>
              <a:defRPr sz="2800">
                <a:solidFill>
                  <a:schemeClr val="tx1"/>
                </a:solidFill>
                <a:latin typeface="Arial" charset="0"/>
              </a:defRPr>
            </a:lvl6pPr>
            <a:lvl7pPr marL="2971800" indent="-228600" eaLnBrk="0" fontAlgn="base" hangingPunct="0">
              <a:lnSpc>
                <a:spcPct val="90000"/>
              </a:lnSpc>
              <a:spcBef>
                <a:spcPct val="25000"/>
              </a:spcBef>
              <a:spcAft>
                <a:spcPct val="0"/>
              </a:spcAft>
              <a:buClr>
                <a:schemeClr val="folHlink"/>
              </a:buClr>
              <a:buSzPct val="120000"/>
              <a:buChar char="•"/>
              <a:defRPr sz="2800">
                <a:solidFill>
                  <a:schemeClr val="tx1"/>
                </a:solidFill>
                <a:latin typeface="Arial" charset="0"/>
              </a:defRPr>
            </a:lvl7pPr>
            <a:lvl8pPr marL="3429000" indent="-228600" eaLnBrk="0" fontAlgn="base" hangingPunct="0">
              <a:lnSpc>
                <a:spcPct val="90000"/>
              </a:lnSpc>
              <a:spcBef>
                <a:spcPct val="25000"/>
              </a:spcBef>
              <a:spcAft>
                <a:spcPct val="0"/>
              </a:spcAft>
              <a:buClr>
                <a:schemeClr val="folHlink"/>
              </a:buClr>
              <a:buSzPct val="120000"/>
              <a:buChar char="•"/>
              <a:defRPr sz="2800">
                <a:solidFill>
                  <a:schemeClr val="tx1"/>
                </a:solidFill>
                <a:latin typeface="Arial" charset="0"/>
              </a:defRPr>
            </a:lvl8pPr>
            <a:lvl9pPr marL="3886200" indent="-228600" eaLnBrk="0" fontAlgn="base" hangingPunct="0">
              <a:lnSpc>
                <a:spcPct val="90000"/>
              </a:lnSpc>
              <a:spcBef>
                <a:spcPct val="25000"/>
              </a:spcBef>
              <a:spcAft>
                <a:spcPct val="0"/>
              </a:spcAft>
              <a:buClr>
                <a:schemeClr val="folHlink"/>
              </a:buClr>
              <a:buSzPct val="120000"/>
              <a:buChar char="•"/>
              <a:defRPr sz="2800">
                <a:solidFill>
                  <a:schemeClr val="tx1"/>
                </a:solidFill>
                <a:latin typeface="Arial" charset="0"/>
              </a:defRPr>
            </a:lvl9pPr>
          </a:lstStyle>
          <a:p>
            <a:pPr eaLnBrk="1" hangingPunct="1">
              <a:lnSpc>
                <a:spcPct val="100000"/>
              </a:lnSpc>
              <a:buClrTx/>
              <a:buSzTx/>
              <a:buFontTx/>
              <a:buNone/>
            </a:pPr>
            <a:r>
              <a:rPr lang="en-US" altLang="en-US" sz="1800"/>
              <a:t>Deeks.  Annu Rev Med 2011</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81200"/>
            <a:ext cx="3017837" cy="3195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3"/>
          <p:cNvSpPr txBox="1">
            <a:spLocks noChangeArrowheads="1"/>
          </p:cNvSpPr>
          <p:nvPr/>
        </p:nvSpPr>
        <p:spPr bwMode="auto">
          <a:xfrm>
            <a:off x="4899818" y="5268912"/>
            <a:ext cx="3733800"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charset="0"/>
                <a:ea typeface="ＭＳ Ｐゴシック" pitchFamily="34" charset="-128"/>
              </a:defRPr>
            </a:lvl9pPr>
          </a:lstStyle>
          <a:p>
            <a:r>
              <a:rPr lang="en-US" altLang="en-US" sz="900" i="1"/>
              <a:t>Molecular Cell</a:t>
            </a:r>
            <a:r>
              <a:rPr lang="en-US" altLang="en-US" sz="900"/>
              <a:t> 2016 62, 157-168DOI: (10.1016/j.molcel.2016.03.019)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Current status of HIV cure</a:t>
            </a:r>
            <a:endParaRPr lang="en-US" sz="2800" dirty="0"/>
          </a:p>
        </p:txBody>
      </p:sp>
      <p:sp>
        <p:nvSpPr>
          <p:cNvPr id="3" name="Content Placeholder 2"/>
          <p:cNvSpPr>
            <a:spLocks noGrp="1"/>
          </p:cNvSpPr>
          <p:nvPr>
            <p:ph idx="1"/>
          </p:nvPr>
        </p:nvSpPr>
        <p:spPr/>
        <p:txBody>
          <a:bodyPr/>
          <a:lstStyle/>
          <a:p>
            <a:r>
              <a:rPr lang="en-US" dirty="0" smtClean="0"/>
              <a:t>Can occur (Berlin patient)</a:t>
            </a:r>
          </a:p>
          <a:p>
            <a:r>
              <a:rPr lang="en-US" dirty="0" smtClean="0"/>
              <a:t>Lots of ideas</a:t>
            </a:r>
          </a:p>
          <a:p>
            <a:r>
              <a:rPr lang="en-US" dirty="0" smtClean="0"/>
              <a:t>Many under early stage clinical development</a:t>
            </a:r>
          </a:p>
          <a:p>
            <a:r>
              <a:rPr lang="en-US" dirty="0" smtClean="0"/>
              <a:t>Significant hurdles</a:t>
            </a:r>
          </a:p>
          <a:p>
            <a:pPr lvl="1"/>
            <a:r>
              <a:rPr lang="en-US" dirty="0" smtClean="0"/>
              <a:t>Latent viral reservoir</a:t>
            </a:r>
          </a:p>
          <a:p>
            <a:pPr lvl="1"/>
            <a:r>
              <a:rPr lang="en-US" dirty="0" smtClean="0"/>
              <a:t>Incremental risk/benefit ratio</a:t>
            </a:r>
          </a:p>
          <a:p>
            <a:pPr lvl="1"/>
            <a:r>
              <a:rPr lang="en-US" dirty="0" smtClean="0"/>
              <a:t>Regulatory</a:t>
            </a:r>
          </a:p>
          <a:p>
            <a:pPr marL="0" indent="0">
              <a:buNone/>
            </a:pPr>
            <a:endParaRPr lang="en-US" dirty="0"/>
          </a:p>
        </p:txBody>
      </p:sp>
    </p:spTree>
    <p:extLst>
      <p:ext uri="{BB962C8B-B14F-4D97-AF65-F5344CB8AC3E}">
        <p14:creationId xmlns:p14="http://schemas.microsoft.com/office/powerpoint/2010/main" val="6571928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57200" y="381000"/>
          <a:ext cx="82296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458" name="Text Box 14"/>
          <p:cNvSpPr txBox="1">
            <a:spLocks noChangeArrowheads="1"/>
          </p:cNvSpPr>
          <p:nvPr/>
        </p:nvSpPr>
        <p:spPr bwMode="auto">
          <a:xfrm>
            <a:off x="517525" y="4114800"/>
            <a:ext cx="2432076" cy="1477328"/>
          </a:xfrm>
          <a:prstGeom prst="rect">
            <a:avLst/>
          </a:prstGeom>
          <a:noFill/>
          <a:ln w="9525">
            <a:noFill/>
            <a:miter lim="800000"/>
            <a:headEnd/>
            <a:tailEnd/>
          </a:ln>
        </p:spPr>
        <p:txBody>
          <a:bodyPr wrap="none">
            <a:spAutoFit/>
          </a:bodyPr>
          <a:lstStyle/>
          <a:p>
            <a:pPr>
              <a:buFontTx/>
              <a:buChar char="•"/>
            </a:pPr>
            <a:r>
              <a:rPr lang="en-US" i="0" dirty="0"/>
              <a:t>Low accessibility</a:t>
            </a:r>
          </a:p>
          <a:p>
            <a:pPr>
              <a:buFontTx/>
              <a:buChar char="•"/>
            </a:pPr>
            <a:r>
              <a:rPr lang="en-US" i="0" dirty="0"/>
              <a:t>Oncogenic </a:t>
            </a:r>
            <a:r>
              <a:rPr lang="en-US" i="0" dirty="0" smtClean="0"/>
              <a:t>potential?</a:t>
            </a:r>
            <a:endParaRPr lang="en-US" i="0" dirty="0"/>
          </a:p>
          <a:p>
            <a:pPr>
              <a:buFontTx/>
              <a:buChar char="•"/>
            </a:pPr>
            <a:endParaRPr lang="en-US" i="0" dirty="0"/>
          </a:p>
          <a:p>
            <a:endParaRPr lang="en-US" i="0" dirty="0"/>
          </a:p>
          <a:p>
            <a:endParaRPr lang="en-US" i="0" dirty="0"/>
          </a:p>
        </p:txBody>
      </p:sp>
      <p:sp>
        <p:nvSpPr>
          <p:cNvPr id="19459" name="Text Box 15"/>
          <p:cNvSpPr txBox="1">
            <a:spLocks noChangeArrowheads="1"/>
          </p:cNvSpPr>
          <p:nvPr/>
        </p:nvSpPr>
        <p:spPr bwMode="auto">
          <a:xfrm>
            <a:off x="3352800" y="4137025"/>
            <a:ext cx="2714625" cy="1190625"/>
          </a:xfrm>
          <a:prstGeom prst="rect">
            <a:avLst/>
          </a:prstGeom>
          <a:noFill/>
          <a:ln w="9525">
            <a:noFill/>
            <a:miter lim="800000"/>
            <a:headEnd/>
            <a:tailEnd/>
          </a:ln>
        </p:spPr>
        <p:txBody>
          <a:bodyPr wrap="none">
            <a:spAutoFit/>
          </a:bodyPr>
          <a:lstStyle/>
          <a:p>
            <a:pPr>
              <a:buFontTx/>
              <a:buChar char="•"/>
            </a:pPr>
            <a:r>
              <a:rPr lang="en-US" i="0"/>
              <a:t>Genotype specific?</a:t>
            </a:r>
          </a:p>
          <a:p>
            <a:pPr>
              <a:buFontTx/>
              <a:buChar char="•"/>
            </a:pPr>
            <a:r>
              <a:rPr lang="en-US" i="0"/>
              <a:t>Toxicity concerns</a:t>
            </a:r>
          </a:p>
          <a:p>
            <a:pPr>
              <a:buFontTx/>
              <a:buChar char="•"/>
            </a:pPr>
            <a:r>
              <a:rPr lang="en-US" i="0"/>
              <a:t>Curative vs preventative</a:t>
            </a:r>
          </a:p>
          <a:p>
            <a:endParaRPr lang="en-US" i="0"/>
          </a:p>
        </p:txBody>
      </p:sp>
      <p:sp>
        <p:nvSpPr>
          <p:cNvPr id="19460" name="Text Box 16"/>
          <p:cNvSpPr txBox="1">
            <a:spLocks noChangeArrowheads="1"/>
          </p:cNvSpPr>
          <p:nvPr/>
        </p:nvSpPr>
        <p:spPr bwMode="auto">
          <a:xfrm>
            <a:off x="6172200" y="4137025"/>
            <a:ext cx="3006725" cy="1465262"/>
          </a:xfrm>
          <a:prstGeom prst="rect">
            <a:avLst/>
          </a:prstGeom>
          <a:noFill/>
          <a:ln w="9525">
            <a:noFill/>
            <a:miter lim="800000"/>
            <a:headEnd/>
            <a:tailEnd/>
          </a:ln>
        </p:spPr>
        <p:txBody>
          <a:bodyPr wrap="none">
            <a:spAutoFit/>
          </a:bodyPr>
          <a:lstStyle/>
          <a:p>
            <a:pPr>
              <a:buFontTx/>
              <a:buChar char="•"/>
            </a:pPr>
            <a:r>
              <a:rPr lang="en-US" i="0"/>
              <a:t>May not work alone</a:t>
            </a:r>
          </a:p>
          <a:p>
            <a:pPr>
              <a:buFontTx/>
              <a:buChar char="•"/>
            </a:pPr>
            <a:r>
              <a:rPr lang="en-US" i="0"/>
              <a:t>May require multiple Rx</a:t>
            </a:r>
          </a:p>
          <a:p>
            <a:pPr>
              <a:buFontTx/>
              <a:buChar char="•"/>
            </a:pPr>
            <a:r>
              <a:rPr lang="en-US" i="0"/>
              <a:t>Low cost, high accessibility</a:t>
            </a:r>
          </a:p>
          <a:p>
            <a:pPr>
              <a:buFontTx/>
              <a:buChar char="•"/>
            </a:pPr>
            <a:endParaRPr lang="en-US" i="0"/>
          </a:p>
          <a:p>
            <a:endParaRPr lang="en-US" i="0"/>
          </a:p>
        </p:txBody>
      </p:sp>
      <p:sp>
        <p:nvSpPr>
          <p:cNvPr id="3" name="TextBox 2"/>
          <p:cNvSpPr txBox="1"/>
          <p:nvPr/>
        </p:nvSpPr>
        <p:spPr>
          <a:xfrm>
            <a:off x="1219200" y="5486400"/>
            <a:ext cx="6248400" cy="923330"/>
          </a:xfrm>
          <a:prstGeom prst="rect">
            <a:avLst/>
          </a:prstGeom>
          <a:noFill/>
        </p:spPr>
        <p:txBody>
          <a:bodyPr wrap="square" rtlCol="0">
            <a:spAutoFit/>
          </a:bodyPr>
          <a:lstStyle/>
          <a:p>
            <a:r>
              <a:rPr lang="en-US" dirty="0" smtClean="0"/>
              <a:t>“To reach individuals living with HIV around the world, a curative regimen must be effective, simple, safe, and scalable,” Anthony </a:t>
            </a:r>
            <a:r>
              <a:rPr lang="en-US" dirty="0" err="1" smtClean="0"/>
              <a:t>Fauci</a:t>
            </a:r>
            <a:r>
              <a:rPr lang="en-US" dirty="0" smtClean="0"/>
              <a:t>.</a:t>
            </a:r>
            <a:endParaRPr lang="en-US" dirty="0"/>
          </a:p>
        </p:txBody>
      </p:sp>
    </p:spTree>
    <p:extLst>
      <p:ext uri="{BB962C8B-B14F-4D97-AF65-F5344CB8AC3E}">
        <p14:creationId xmlns:p14="http://schemas.microsoft.com/office/powerpoint/2010/main" val="36804713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smtClean="0"/>
              <a:t>Venetocalx</a:t>
            </a:r>
            <a:r>
              <a:rPr lang="en-US" sz="2800" dirty="0" smtClean="0"/>
              <a:t> (ABT-199), a selective Bcl-2 inhibitor reduces HIV DNA in ex vivo reactivated primary CD4 T cells from HIV infected persons.</a:t>
            </a:r>
            <a:endParaRPr lang="en-US" sz="2800" dirty="0"/>
          </a:p>
        </p:txBody>
      </p:sp>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val="0"/>
              </a:ext>
            </a:extLst>
          </a:blip>
          <a:srcRect/>
          <a:stretch/>
        </p:blipFill>
        <p:spPr>
          <a:xfrm>
            <a:off x="381000" y="3352800"/>
            <a:ext cx="8371614" cy="2895600"/>
          </a:xfrm>
        </p:spPr>
      </p:pic>
      <p:grpSp>
        <p:nvGrpSpPr>
          <p:cNvPr id="8" name="Group 7"/>
          <p:cNvGrpSpPr/>
          <p:nvPr/>
        </p:nvGrpSpPr>
        <p:grpSpPr>
          <a:xfrm>
            <a:off x="838200" y="2306841"/>
            <a:ext cx="228600" cy="228600"/>
            <a:chOff x="838200" y="1600200"/>
            <a:chExt cx="228600" cy="228600"/>
          </a:xfrm>
        </p:grpSpPr>
        <p:sp>
          <p:nvSpPr>
            <p:cNvPr id="5" name="Oval 4"/>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951885" y="2404813"/>
            <a:ext cx="228600" cy="228600"/>
            <a:chOff x="1295400" y="1828800"/>
            <a:chExt cx="228600" cy="228600"/>
          </a:xfrm>
        </p:grpSpPr>
        <p:sp>
          <p:nvSpPr>
            <p:cNvPr id="10" name="Oval 9"/>
            <p:cNvSpPr/>
            <p:nvPr/>
          </p:nvSpPr>
          <p:spPr>
            <a:xfrm>
              <a:off x="1295400" y="18288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314450" y="19050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36"/>
            <p:cNvGrpSpPr>
              <a:grpSpLocks noChangeAspect="1"/>
            </p:cNvGrpSpPr>
            <p:nvPr/>
          </p:nvGrpSpPr>
          <p:grpSpPr bwMode="auto">
            <a:xfrm>
              <a:off x="1325047" y="1926772"/>
              <a:ext cx="198953" cy="45719"/>
              <a:chOff x="816" y="3504"/>
              <a:chExt cx="1256" cy="288"/>
            </a:xfrm>
          </p:grpSpPr>
          <p:sp>
            <p:nvSpPr>
              <p:cNvPr id="13"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4"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5"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6"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8"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9"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0"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3"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4"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5"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6"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7"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8"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9"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1"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2"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5"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6"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7"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8"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9"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grpSp>
      <p:grpSp>
        <p:nvGrpSpPr>
          <p:cNvPr id="43" name="Group 42"/>
          <p:cNvGrpSpPr/>
          <p:nvPr/>
        </p:nvGrpSpPr>
        <p:grpSpPr>
          <a:xfrm>
            <a:off x="762000" y="2459241"/>
            <a:ext cx="228600" cy="228600"/>
            <a:chOff x="838200" y="1600200"/>
            <a:chExt cx="228600" cy="228600"/>
          </a:xfrm>
        </p:grpSpPr>
        <p:sp>
          <p:nvSpPr>
            <p:cNvPr id="44" name="Oval 43"/>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864130" y="2588622"/>
            <a:ext cx="228600" cy="228600"/>
            <a:chOff x="838200" y="1600200"/>
            <a:chExt cx="228600" cy="228600"/>
          </a:xfrm>
        </p:grpSpPr>
        <p:sp>
          <p:nvSpPr>
            <p:cNvPr id="47" name="Oval 46"/>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1059585" y="2677884"/>
            <a:ext cx="228600" cy="228600"/>
            <a:chOff x="838200" y="1600200"/>
            <a:chExt cx="228600" cy="228600"/>
          </a:xfrm>
        </p:grpSpPr>
        <p:sp>
          <p:nvSpPr>
            <p:cNvPr id="50" name="Oval 49"/>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1083067" y="2541814"/>
            <a:ext cx="228600" cy="228600"/>
            <a:chOff x="1295400" y="1828800"/>
            <a:chExt cx="228600" cy="228600"/>
          </a:xfrm>
        </p:grpSpPr>
        <p:sp>
          <p:nvSpPr>
            <p:cNvPr id="53" name="Oval 52"/>
            <p:cNvSpPr/>
            <p:nvPr/>
          </p:nvSpPr>
          <p:spPr>
            <a:xfrm>
              <a:off x="1295400" y="18288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314450" y="19050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136"/>
            <p:cNvGrpSpPr>
              <a:grpSpLocks noChangeAspect="1"/>
            </p:cNvGrpSpPr>
            <p:nvPr/>
          </p:nvGrpSpPr>
          <p:grpSpPr bwMode="auto">
            <a:xfrm>
              <a:off x="1325047" y="1926772"/>
              <a:ext cx="198953" cy="45719"/>
              <a:chOff x="816" y="3504"/>
              <a:chExt cx="1256" cy="288"/>
            </a:xfrm>
          </p:grpSpPr>
          <p:sp>
            <p:nvSpPr>
              <p:cNvPr id="56"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7"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58"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9"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60"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61"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62"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63"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64"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65"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66"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67"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68"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69"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0"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1"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2"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3"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4"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5"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6"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77"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78"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79"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80"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81"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82"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83"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grpSp>
      <p:grpSp>
        <p:nvGrpSpPr>
          <p:cNvPr id="84" name="Group 83"/>
          <p:cNvGrpSpPr/>
          <p:nvPr/>
        </p:nvGrpSpPr>
        <p:grpSpPr>
          <a:xfrm>
            <a:off x="826719" y="2743200"/>
            <a:ext cx="228600" cy="228600"/>
            <a:chOff x="1295400" y="1828800"/>
            <a:chExt cx="228600" cy="228600"/>
          </a:xfrm>
        </p:grpSpPr>
        <p:sp>
          <p:nvSpPr>
            <p:cNvPr id="85" name="Oval 84"/>
            <p:cNvSpPr/>
            <p:nvPr/>
          </p:nvSpPr>
          <p:spPr>
            <a:xfrm>
              <a:off x="1295400" y="18288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1314450" y="19050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136"/>
            <p:cNvGrpSpPr>
              <a:grpSpLocks noChangeAspect="1"/>
            </p:cNvGrpSpPr>
            <p:nvPr/>
          </p:nvGrpSpPr>
          <p:grpSpPr bwMode="auto">
            <a:xfrm>
              <a:off x="1325047" y="1926772"/>
              <a:ext cx="198953" cy="45719"/>
              <a:chOff x="816" y="3504"/>
              <a:chExt cx="1256" cy="288"/>
            </a:xfrm>
          </p:grpSpPr>
          <p:sp>
            <p:nvSpPr>
              <p:cNvPr id="88"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89"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90"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1"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2"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3"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94"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95"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96"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7"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8"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99"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0"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1"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2"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3"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4"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5"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6"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7"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8"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09"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0"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1"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2"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3"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4"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15"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grpSp>
      <p:sp>
        <p:nvSpPr>
          <p:cNvPr id="9" name="TextBox 8"/>
          <p:cNvSpPr txBox="1"/>
          <p:nvPr/>
        </p:nvSpPr>
        <p:spPr>
          <a:xfrm>
            <a:off x="146089" y="1752600"/>
            <a:ext cx="1447800" cy="553998"/>
          </a:xfrm>
          <a:prstGeom prst="rect">
            <a:avLst/>
          </a:prstGeom>
          <a:noFill/>
        </p:spPr>
        <p:txBody>
          <a:bodyPr wrap="square" rtlCol="0">
            <a:spAutoFit/>
          </a:bodyPr>
          <a:lstStyle/>
          <a:p>
            <a:r>
              <a:rPr lang="en-US" sz="1000" dirty="0" smtClean="0"/>
              <a:t>Primary CD4 T cells from HIV infected patients on ART</a:t>
            </a:r>
            <a:endParaRPr lang="en-US" sz="1000" dirty="0"/>
          </a:p>
        </p:txBody>
      </p:sp>
      <p:cxnSp>
        <p:nvCxnSpPr>
          <p:cNvPr id="9222" name="Elbow Connector 9221"/>
          <p:cNvCxnSpPr/>
          <p:nvPr/>
        </p:nvCxnSpPr>
        <p:spPr>
          <a:xfrm flipV="1">
            <a:off x="1822489" y="2133600"/>
            <a:ext cx="692111" cy="401841"/>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24" name="Elbow Connector 9223"/>
          <p:cNvCxnSpPr/>
          <p:nvPr/>
        </p:nvCxnSpPr>
        <p:spPr>
          <a:xfrm>
            <a:off x="1447800" y="2535441"/>
            <a:ext cx="1066800" cy="463573"/>
          </a:xfrm>
          <a:prstGeom prst="bentConnector3">
            <a:avLst>
              <a:gd name="adj1" fmla="val 67959"/>
            </a:avLst>
          </a:prstGeom>
          <a:ln>
            <a:tailEnd type="arrow"/>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47800" y="2562235"/>
            <a:ext cx="723900" cy="246221"/>
          </a:xfrm>
          <a:prstGeom prst="rect">
            <a:avLst/>
          </a:prstGeom>
          <a:noFill/>
        </p:spPr>
        <p:txBody>
          <a:bodyPr wrap="square" rtlCol="0">
            <a:spAutoFit/>
          </a:bodyPr>
          <a:lstStyle/>
          <a:p>
            <a:r>
              <a:rPr lang="en-US" sz="1000" dirty="0" smtClean="0"/>
              <a:t>TDF/RAL</a:t>
            </a:r>
            <a:endParaRPr lang="en-US" sz="1000" dirty="0"/>
          </a:p>
        </p:txBody>
      </p:sp>
      <p:sp>
        <p:nvSpPr>
          <p:cNvPr id="131" name="TextBox 130"/>
          <p:cNvSpPr txBox="1"/>
          <p:nvPr/>
        </p:nvSpPr>
        <p:spPr>
          <a:xfrm>
            <a:off x="2438400" y="2029599"/>
            <a:ext cx="1143000" cy="246221"/>
          </a:xfrm>
          <a:prstGeom prst="rect">
            <a:avLst/>
          </a:prstGeom>
          <a:noFill/>
        </p:spPr>
        <p:txBody>
          <a:bodyPr wrap="square" rtlCol="0">
            <a:spAutoFit/>
          </a:bodyPr>
          <a:lstStyle/>
          <a:p>
            <a:r>
              <a:rPr lang="en-US" sz="1000" dirty="0" smtClean="0"/>
              <a:t>DMSO vehicle</a:t>
            </a:r>
            <a:endParaRPr lang="en-US" sz="1000" dirty="0"/>
          </a:p>
        </p:txBody>
      </p:sp>
      <p:sp>
        <p:nvSpPr>
          <p:cNvPr id="132" name="TextBox 131"/>
          <p:cNvSpPr txBox="1"/>
          <p:nvPr/>
        </p:nvSpPr>
        <p:spPr>
          <a:xfrm>
            <a:off x="2442754" y="2896101"/>
            <a:ext cx="1143000" cy="246221"/>
          </a:xfrm>
          <a:prstGeom prst="rect">
            <a:avLst/>
          </a:prstGeom>
          <a:noFill/>
        </p:spPr>
        <p:txBody>
          <a:bodyPr wrap="square" rtlCol="0">
            <a:spAutoFit/>
          </a:bodyPr>
          <a:lstStyle/>
          <a:p>
            <a:r>
              <a:rPr lang="en-US" sz="1000" dirty="0" smtClean="0"/>
              <a:t>ABT-199</a:t>
            </a:r>
            <a:endParaRPr lang="en-US" sz="1000" dirty="0"/>
          </a:p>
        </p:txBody>
      </p:sp>
      <p:cxnSp>
        <p:nvCxnSpPr>
          <p:cNvPr id="9233" name="Straight Arrow Connector 9232"/>
          <p:cNvCxnSpPr/>
          <p:nvPr/>
        </p:nvCxnSpPr>
        <p:spPr>
          <a:xfrm>
            <a:off x="3429000" y="2133600"/>
            <a:ext cx="609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35" name="Straight Arrow Connector 9234"/>
          <p:cNvCxnSpPr/>
          <p:nvPr/>
        </p:nvCxnSpPr>
        <p:spPr>
          <a:xfrm>
            <a:off x="3124200" y="3019212"/>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9" name="TextBox 138"/>
          <p:cNvSpPr txBox="1"/>
          <p:nvPr/>
        </p:nvSpPr>
        <p:spPr>
          <a:xfrm>
            <a:off x="3300004" y="2451417"/>
            <a:ext cx="571500" cy="246221"/>
          </a:xfrm>
          <a:prstGeom prst="rect">
            <a:avLst/>
          </a:prstGeom>
          <a:noFill/>
        </p:spPr>
        <p:txBody>
          <a:bodyPr wrap="square" rtlCol="0">
            <a:spAutoFit/>
          </a:bodyPr>
          <a:lstStyle/>
          <a:p>
            <a:r>
              <a:rPr lang="en-US" sz="1000" dirty="0" smtClean="0"/>
              <a:t>16hrs</a:t>
            </a:r>
            <a:endParaRPr lang="en-US" sz="1000" dirty="0"/>
          </a:p>
        </p:txBody>
      </p:sp>
      <p:sp>
        <p:nvSpPr>
          <p:cNvPr id="9238" name="Lightning Bolt 9237"/>
          <p:cNvSpPr/>
          <p:nvPr/>
        </p:nvSpPr>
        <p:spPr>
          <a:xfrm>
            <a:off x="3810000" y="1605177"/>
            <a:ext cx="457200" cy="537913"/>
          </a:xfrm>
          <a:prstGeom prst="lightningBol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p:cNvGrpSpPr/>
          <p:nvPr/>
        </p:nvGrpSpPr>
        <p:grpSpPr>
          <a:xfrm>
            <a:off x="4572000" y="2105920"/>
            <a:ext cx="228600" cy="228600"/>
            <a:chOff x="838200" y="1600200"/>
            <a:chExt cx="228600" cy="228600"/>
          </a:xfrm>
        </p:grpSpPr>
        <p:sp>
          <p:nvSpPr>
            <p:cNvPr id="142" name="Oval 141"/>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143"/>
          <p:cNvGrpSpPr/>
          <p:nvPr/>
        </p:nvGrpSpPr>
        <p:grpSpPr>
          <a:xfrm>
            <a:off x="4457700" y="2404813"/>
            <a:ext cx="228600" cy="228600"/>
            <a:chOff x="838200" y="1600200"/>
            <a:chExt cx="228600" cy="228600"/>
          </a:xfrm>
        </p:grpSpPr>
        <p:sp>
          <p:nvSpPr>
            <p:cNvPr id="145" name="Oval 144"/>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146"/>
          <p:cNvGrpSpPr/>
          <p:nvPr/>
        </p:nvGrpSpPr>
        <p:grpSpPr>
          <a:xfrm>
            <a:off x="4838700" y="1990690"/>
            <a:ext cx="228600" cy="228600"/>
            <a:chOff x="838200" y="1600200"/>
            <a:chExt cx="228600" cy="228600"/>
          </a:xfrm>
        </p:grpSpPr>
        <p:sp>
          <p:nvSpPr>
            <p:cNvPr id="148" name="Oval 147"/>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 name="Group 149"/>
          <p:cNvGrpSpPr/>
          <p:nvPr/>
        </p:nvGrpSpPr>
        <p:grpSpPr>
          <a:xfrm>
            <a:off x="4737463" y="2405519"/>
            <a:ext cx="228600" cy="228600"/>
            <a:chOff x="838200" y="1600200"/>
            <a:chExt cx="228600" cy="228600"/>
          </a:xfrm>
        </p:grpSpPr>
        <p:sp>
          <p:nvSpPr>
            <p:cNvPr id="151" name="Oval 150"/>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p:cNvGrpSpPr/>
          <p:nvPr/>
        </p:nvGrpSpPr>
        <p:grpSpPr>
          <a:xfrm>
            <a:off x="4953000" y="2275820"/>
            <a:ext cx="228600" cy="228600"/>
            <a:chOff x="838200" y="1600200"/>
            <a:chExt cx="228600" cy="228600"/>
          </a:xfrm>
        </p:grpSpPr>
        <p:sp>
          <p:nvSpPr>
            <p:cNvPr id="154" name="Oval 153"/>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6" name="Group 155"/>
          <p:cNvGrpSpPr/>
          <p:nvPr/>
        </p:nvGrpSpPr>
        <p:grpSpPr>
          <a:xfrm>
            <a:off x="4963342" y="2601684"/>
            <a:ext cx="228600" cy="228600"/>
            <a:chOff x="838200" y="1600200"/>
            <a:chExt cx="228600" cy="228600"/>
          </a:xfrm>
        </p:grpSpPr>
        <p:sp>
          <p:nvSpPr>
            <p:cNvPr id="157" name="Oval 156"/>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158"/>
          <p:cNvGrpSpPr/>
          <p:nvPr/>
        </p:nvGrpSpPr>
        <p:grpSpPr>
          <a:xfrm>
            <a:off x="4643846" y="2658913"/>
            <a:ext cx="228600" cy="228600"/>
            <a:chOff x="838200" y="1600200"/>
            <a:chExt cx="228600" cy="228600"/>
          </a:xfrm>
        </p:grpSpPr>
        <p:sp>
          <p:nvSpPr>
            <p:cNvPr id="160" name="Oval 159"/>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2" name="Group 161"/>
          <p:cNvGrpSpPr/>
          <p:nvPr/>
        </p:nvGrpSpPr>
        <p:grpSpPr>
          <a:xfrm>
            <a:off x="4838700" y="2802547"/>
            <a:ext cx="228600" cy="228600"/>
            <a:chOff x="838200" y="1600200"/>
            <a:chExt cx="228600" cy="228600"/>
          </a:xfrm>
        </p:grpSpPr>
        <p:sp>
          <p:nvSpPr>
            <p:cNvPr id="163" name="Oval 162"/>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5" name="TextBox 164"/>
          <p:cNvSpPr txBox="1"/>
          <p:nvPr/>
        </p:nvSpPr>
        <p:spPr>
          <a:xfrm>
            <a:off x="2857500" y="1509179"/>
            <a:ext cx="1143000" cy="246221"/>
          </a:xfrm>
          <a:prstGeom prst="rect">
            <a:avLst/>
          </a:prstGeom>
          <a:noFill/>
        </p:spPr>
        <p:txBody>
          <a:bodyPr wrap="square" rtlCol="0">
            <a:spAutoFit/>
          </a:bodyPr>
          <a:lstStyle/>
          <a:p>
            <a:r>
              <a:rPr lang="el-GR" sz="1000" dirty="0" smtClean="0"/>
              <a:t>α</a:t>
            </a:r>
            <a:r>
              <a:rPr lang="en-US" sz="1000" dirty="0" smtClean="0"/>
              <a:t>CD3/</a:t>
            </a:r>
            <a:r>
              <a:rPr lang="el-GR" sz="1000" dirty="0" smtClean="0"/>
              <a:t>α</a:t>
            </a:r>
            <a:r>
              <a:rPr lang="en-US" sz="1000" dirty="0" smtClean="0"/>
              <a:t>CD28</a:t>
            </a:r>
            <a:endParaRPr lang="en-US" sz="1000" dirty="0"/>
          </a:p>
        </p:txBody>
      </p:sp>
      <p:grpSp>
        <p:nvGrpSpPr>
          <p:cNvPr id="166" name="Group 165"/>
          <p:cNvGrpSpPr/>
          <p:nvPr/>
        </p:nvGrpSpPr>
        <p:grpSpPr>
          <a:xfrm>
            <a:off x="5181600" y="2027428"/>
            <a:ext cx="228600" cy="228600"/>
            <a:chOff x="1295400" y="1828800"/>
            <a:chExt cx="228600" cy="228600"/>
          </a:xfrm>
        </p:grpSpPr>
        <p:sp>
          <p:nvSpPr>
            <p:cNvPr id="167" name="Oval 166"/>
            <p:cNvSpPr/>
            <p:nvPr/>
          </p:nvSpPr>
          <p:spPr>
            <a:xfrm>
              <a:off x="1295400" y="18288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1314450" y="19050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9" name="Group 136"/>
            <p:cNvGrpSpPr>
              <a:grpSpLocks noChangeAspect="1"/>
            </p:cNvGrpSpPr>
            <p:nvPr/>
          </p:nvGrpSpPr>
          <p:grpSpPr bwMode="auto">
            <a:xfrm>
              <a:off x="1325047" y="1926772"/>
              <a:ext cx="198953" cy="45719"/>
              <a:chOff x="816" y="3504"/>
              <a:chExt cx="1256" cy="288"/>
            </a:xfrm>
          </p:grpSpPr>
          <p:sp>
            <p:nvSpPr>
              <p:cNvPr id="170"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1"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72"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3"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4"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5"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76"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77"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78"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79"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80"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81"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2"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3"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4"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5"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6"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7"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8"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89"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90"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191"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2"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3"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4"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5"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6"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197"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grpSp>
      <p:grpSp>
        <p:nvGrpSpPr>
          <p:cNvPr id="9240" name="Group 9239"/>
          <p:cNvGrpSpPr/>
          <p:nvPr/>
        </p:nvGrpSpPr>
        <p:grpSpPr>
          <a:xfrm>
            <a:off x="5276850" y="2365350"/>
            <a:ext cx="228600" cy="228600"/>
            <a:chOff x="6858000" y="2154441"/>
            <a:chExt cx="228600" cy="228600"/>
          </a:xfrm>
        </p:grpSpPr>
        <p:sp>
          <p:nvSpPr>
            <p:cNvPr id="199" name="Oval 198"/>
            <p:cNvSpPr/>
            <p:nvPr/>
          </p:nvSpPr>
          <p:spPr>
            <a:xfrm>
              <a:off x="6858000" y="2154441"/>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6877050" y="2230641"/>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1" name="Group 136"/>
            <p:cNvGrpSpPr>
              <a:grpSpLocks noChangeAspect="1"/>
            </p:cNvGrpSpPr>
            <p:nvPr/>
          </p:nvGrpSpPr>
          <p:grpSpPr bwMode="auto">
            <a:xfrm>
              <a:off x="6880755" y="2245881"/>
              <a:ext cx="198953" cy="45719"/>
              <a:chOff x="816" y="3504"/>
              <a:chExt cx="1256" cy="288"/>
            </a:xfrm>
          </p:grpSpPr>
          <p:sp>
            <p:nvSpPr>
              <p:cNvPr id="202"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03"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04"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05"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06"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07"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08"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09"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0"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11"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12"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13"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4"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5"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6"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7"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8"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19"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20"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21"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22"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23"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4"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5"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6"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7"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8"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29"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9239"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5" name="Group 284"/>
          <p:cNvGrpSpPr/>
          <p:nvPr/>
        </p:nvGrpSpPr>
        <p:grpSpPr>
          <a:xfrm>
            <a:off x="5257800" y="2668403"/>
            <a:ext cx="228600" cy="228600"/>
            <a:chOff x="6858000" y="2154441"/>
            <a:chExt cx="228600" cy="228600"/>
          </a:xfrm>
        </p:grpSpPr>
        <p:sp>
          <p:nvSpPr>
            <p:cNvPr id="286" name="Oval 285"/>
            <p:cNvSpPr/>
            <p:nvPr/>
          </p:nvSpPr>
          <p:spPr>
            <a:xfrm>
              <a:off x="6858000" y="2154441"/>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p:cNvSpPr/>
            <p:nvPr/>
          </p:nvSpPr>
          <p:spPr>
            <a:xfrm>
              <a:off x="6877050" y="2230641"/>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8" name="Group 136"/>
            <p:cNvGrpSpPr>
              <a:grpSpLocks noChangeAspect="1"/>
            </p:cNvGrpSpPr>
            <p:nvPr/>
          </p:nvGrpSpPr>
          <p:grpSpPr bwMode="auto">
            <a:xfrm>
              <a:off x="6880755" y="2245881"/>
              <a:ext cx="198953" cy="45719"/>
              <a:chOff x="816" y="3504"/>
              <a:chExt cx="1256" cy="288"/>
            </a:xfrm>
          </p:grpSpPr>
          <p:sp>
            <p:nvSpPr>
              <p:cNvPr id="290"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91"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92"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93"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94"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95"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96"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97"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298"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299"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00"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01"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2"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3"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4"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5"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6"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7"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8"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09"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10"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11"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2"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3"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4"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5"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6"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17"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289"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18" name="Group 317"/>
          <p:cNvGrpSpPr/>
          <p:nvPr/>
        </p:nvGrpSpPr>
        <p:grpSpPr>
          <a:xfrm>
            <a:off x="5019540" y="1809127"/>
            <a:ext cx="228600" cy="228600"/>
            <a:chOff x="6858000" y="2154441"/>
            <a:chExt cx="228600" cy="228600"/>
          </a:xfrm>
        </p:grpSpPr>
        <p:sp>
          <p:nvSpPr>
            <p:cNvPr id="319" name="Oval 318"/>
            <p:cNvSpPr/>
            <p:nvPr/>
          </p:nvSpPr>
          <p:spPr>
            <a:xfrm>
              <a:off x="6858000" y="2154441"/>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Oval 319"/>
            <p:cNvSpPr/>
            <p:nvPr/>
          </p:nvSpPr>
          <p:spPr>
            <a:xfrm>
              <a:off x="6877050" y="2230641"/>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1" name="Group 136"/>
            <p:cNvGrpSpPr>
              <a:grpSpLocks noChangeAspect="1"/>
            </p:cNvGrpSpPr>
            <p:nvPr/>
          </p:nvGrpSpPr>
          <p:grpSpPr bwMode="auto">
            <a:xfrm>
              <a:off x="6880755" y="2245881"/>
              <a:ext cx="198953" cy="45719"/>
              <a:chOff x="816" y="3504"/>
              <a:chExt cx="1256" cy="288"/>
            </a:xfrm>
          </p:grpSpPr>
          <p:sp>
            <p:nvSpPr>
              <p:cNvPr id="323"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24"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25"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26"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27"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28"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29"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0"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1"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32"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33"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34"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5"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6"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7"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8"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39"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0"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1"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2"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3"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44"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45"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46"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47"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48"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49"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50"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322"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351" name="Straight Arrow Connector 350"/>
          <p:cNvCxnSpPr/>
          <p:nvPr/>
        </p:nvCxnSpPr>
        <p:spPr>
          <a:xfrm>
            <a:off x="5715000" y="2123862"/>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2" name="Straight Arrow Connector 351"/>
          <p:cNvCxnSpPr/>
          <p:nvPr/>
        </p:nvCxnSpPr>
        <p:spPr>
          <a:xfrm>
            <a:off x="5715000" y="2999949"/>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3" name="TextBox 352"/>
          <p:cNvSpPr txBox="1"/>
          <p:nvPr/>
        </p:nvSpPr>
        <p:spPr>
          <a:xfrm>
            <a:off x="5886450" y="2441620"/>
            <a:ext cx="571500" cy="246221"/>
          </a:xfrm>
          <a:prstGeom prst="rect">
            <a:avLst/>
          </a:prstGeom>
          <a:noFill/>
        </p:spPr>
        <p:txBody>
          <a:bodyPr wrap="square" rtlCol="0">
            <a:spAutoFit/>
          </a:bodyPr>
          <a:lstStyle/>
          <a:p>
            <a:r>
              <a:rPr lang="en-US" sz="1000" dirty="0" smtClean="0"/>
              <a:t>72hrs</a:t>
            </a:r>
            <a:endParaRPr lang="en-US" sz="1000" dirty="0"/>
          </a:p>
        </p:txBody>
      </p:sp>
      <p:sp>
        <p:nvSpPr>
          <p:cNvPr id="354" name="TextBox 353"/>
          <p:cNvSpPr txBox="1"/>
          <p:nvPr/>
        </p:nvSpPr>
        <p:spPr>
          <a:xfrm>
            <a:off x="5810250" y="2647702"/>
            <a:ext cx="723900" cy="246221"/>
          </a:xfrm>
          <a:prstGeom prst="rect">
            <a:avLst/>
          </a:prstGeom>
          <a:noFill/>
        </p:spPr>
        <p:txBody>
          <a:bodyPr wrap="square" rtlCol="0">
            <a:spAutoFit/>
          </a:bodyPr>
          <a:lstStyle/>
          <a:p>
            <a:r>
              <a:rPr lang="en-US" sz="1000" dirty="0" smtClean="0"/>
              <a:t>TDF/RAL</a:t>
            </a:r>
            <a:endParaRPr lang="en-US" sz="1000" dirty="0"/>
          </a:p>
        </p:txBody>
      </p:sp>
      <p:grpSp>
        <p:nvGrpSpPr>
          <p:cNvPr id="355" name="Group 354"/>
          <p:cNvGrpSpPr/>
          <p:nvPr/>
        </p:nvGrpSpPr>
        <p:grpSpPr>
          <a:xfrm>
            <a:off x="6819900" y="2193228"/>
            <a:ext cx="228600" cy="228600"/>
            <a:chOff x="838200" y="1600200"/>
            <a:chExt cx="228600" cy="228600"/>
          </a:xfrm>
        </p:grpSpPr>
        <p:sp>
          <p:nvSpPr>
            <p:cNvPr id="356" name="Oval 355"/>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Oval 356"/>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8" name="Group 357"/>
          <p:cNvGrpSpPr/>
          <p:nvPr/>
        </p:nvGrpSpPr>
        <p:grpSpPr>
          <a:xfrm>
            <a:off x="6705600" y="2492121"/>
            <a:ext cx="228600" cy="228600"/>
            <a:chOff x="838200" y="1600200"/>
            <a:chExt cx="228600" cy="228600"/>
          </a:xfrm>
        </p:grpSpPr>
        <p:sp>
          <p:nvSpPr>
            <p:cNvPr id="359" name="Oval 358"/>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1" name="Group 360"/>
          <p:cNvGrpSpPr/>
          <p:nvPr/>
        </p:nvGrpSpPr>
        <p:grpSpPr>
          <a:xfrm>
            <a:off x="7086600" y="2077998"/>
            <a:ext cx="228600" cy="228600"/>
            <a:chOff x="838200" y="1600200"/>
            <a:chExt cx="228600" cy="228600"/>
          </a:xfrm>
        </p:grpSpPr>
        <p:sp>
          <p:nvSpPr>
            <p:cNvPr id="362" name="Oval 361"/>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Oval 362"/>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4" name="Group 363"/>
          <p:cNvGrpSpPr/>
          <p:nvPr/>
        </p:nvGrpSpPr>
        <p:grpSpPr>
          <a:xfrm>
            <a:off x="6985363" y="2492827"/>
            <a:ext cx="228600" cy="228600"/>
            <a:chOff x="838200" y="1600200"/>
            <a:chExt cx="228600" cy="228600"/>
          </a:xfrm>
        </p:grpSpPr>
        <p:sp>
          <p:nvSpPr>
            <p:cNvPr id="365" name="Oval 364"/>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Oval 365"/>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7" name="Group 366"/>
          <p:cNvGrpSpPr/>
          <p:nvPr/>
        </p:nvGrpSpPr>
        <p:grpSpPr>
          <a:xfrm>
            <a:off x="7200900" y="2363128"/>
            <a:ext cx="228600" cy="228600"/>
            <a:chOff x="838200" y="1600200"/>
            <a:chExt cx="228600" cy="228600"/>
          </a:xfrm>
        </p:grpSpPr>
        <p:sp>
          <p:nvSpPr>
            <p:cNvPr id="368" name="Oval 367"/>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Oval 368"/>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0" name="Group 369"/>
          <p:cNvGrpSpPr/>
          <p:nvPr/>
        </p:nvGrpSpPr>
        <p:grpSpPr>
          <a:xfrm>
            <a:off x="7211242" y="2688992"/>
            <a:ext cx="228600" cy="228600"/>
            <a:chOff x="838200" y="1600200"/>
            <a:chExt cx="228600" cy="228600"/>
          </a:xfrm>
        </p:grpSpPr>
        <p:sp>
          <p:nvSpPr>
            <p:cNvPr id="371" name="Oval 370"/>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Oval 371"/>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3" name="Group 372"/>
          <p:cNvGrpSpPr/>
          <p:nvPr/>
        </p:nvGrpSpPr>
        <p:grpSpPr>
          <a:xfrm>
            <a:off x="6891746" y="2746221"/>
            <a:ext cx="228600" cy="228600"/>
            <a:chOff x="838200" y="1600200"/>
            <a:chExt cx="228600" cy="228600"/>
          </a:xfrm>
        </p:grpSpPr>
        <p:sp>
          <p:nvSpPr>
            <p:cNvPr id="374" name="Oval 373"/>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Oval 374"/>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6" name="Group 375"/>
          <p:cNvGrpSpPr/>
          <p:nvPr/>
        </p:nvGrpSpPr>
        <p:grpSpPr>
          <a:xfrm>
            <a:off x="7086600" y="2889855"/>
            <a:ext cx="228600" cy="228600"/>
            <a:chOff x="838200" y="1600200"/>
            <a:chExt cx="228600" cy="228600"/>
          </a:xfrm>
        </p:grpSpPr>
        <p:sp>
          <p:nvSpPr>
            <p:cNvPr id="377" name="Oval 376"/>
            <p:cNvSpPr/>
            <p:nvPr/>
          </p:nvSpPr>
          <p:spPr>
            <a:xfrm>
              <a:off x="838200" y="16002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Oval 377"/>
            <p:cNvSpPr/>
            <p:nvPr/>
          </p:nvSpPr>
          <p:spPr>
            <a:xfrm>
              <a:off x="857250" y="16764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9" name="Group 378"/>
          <p:cNvGrpSpPr/>
          <p:nvPr/>
        </p:nvGrpSpPr>
        <p:grpSpPr>
          <a:xfrm>
            <a:off x="7410450" y="2170960"/>
            <a:ext cx="228600" cy="228600"/>
            <a:chOff x="1295400" y="1828800"/>
            <a:chExt cx="228600" cy="228600"/>
          </a:xfrm>
        </p:grpSpPr>
        <p:sp>
          <p:nvSpPr>
            <p:cNvPr id="380" name="Oval 379"/>
            <p:cNvSpPr/>
            <p:nvPr/>
          </p:nvSpPr>
          <p:spPr>
            <a:xfrm>
              <a:off x="1295400" y="1828800"/>
              <a:ext cx="228600" cy="228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Oval 380"/>
            <p:cNvSpPr/>
            <p:nvPr/>
          </p:nvSpPr>
          <p:spPr>
            <a:xfrm>
              <a:off x="1314450" y="1905000"/>
              <a:ext cx="190500" cy="7620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2" name="Group 136"/>
            <p:cNvGrpSpPr>
              <a:grpSpLocks noChangeAspect="1"/>
            </p:cNvGrpSpPr>
            <p:nvPr/>
          </p:nvGrpSpPr>
          <p:grpSpPr bwMode="auto">
            <a:xfrm>
              <a:off x="1325047" y="1926772"/>
              <a:ext cx="198953" cy="45719"/>
              <a:chOff x="816" y="3504"/>
              <a:chExt cx="1256" cy="288"/>
            </a:xfrm>
          </p:grpSpPr>
          <p:sp>
            <p:nvSpPr>
              <p:cNvPr id="383"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84"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85"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86"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87"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88"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89"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0"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1"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92"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93"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solidFill>
                <a:srgbClr val="00CC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394"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5"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6"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solidFill>
                <a:srgbClr val="FF99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7"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8"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399"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00"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01"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02"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03"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solidFill>
                <a:srgbClr val="FF6600"/>
              </a:solid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04"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5"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6"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7"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8"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09"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10"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solidFill>
                <a:srgbClr val="3366FF"/>
              </a:solid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grpSp>
      <p:grpSp>
        <p:nvGrpSpPr>
          <p:cNvPr id="411" name="Group 410"/>
          <p:cNvGrpSpPr/>
          <p:nvPr/>
        </p:nvGrpSpPr>
        <p:grpSpPr>
          <a:xfrm>
            <a:off x="7563802" y="2451485"/>
            <a:ext cx="228600" cy="228600"/>
            <a:chOff x="6858000" y="2154441"/>
            <a:chExt cx="228600" cy="228600"/>
          </a:xfrm>
          <a:pattFill prst="dkDnDiag">
            <a:fgClr>
              <a:schemeClr val="accent4"/>
            </a:fgClr>
            <a:bgClr>
              <a:schemeClr val="bg1"/>
            </a:bgClr>
          </a:pattFill>
        </p:grpSpPr>
        <p:sp>
          <p:nvSpPr>
            <p:cNvPr id="412" name="Oval 411"/>
            <p:cNvSpPr/>
            <p:nvPr/>
          </p:nvSpPr>
          <p:spPr>
            <a:xfrm>
              <a:off x="6858000" y="2154441"/>
              <a:ext cx="228600" cy="228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p:cNvSpPr/>
            <p:nvPr/>
          </p:nvSpPr>
          <p:spPr>
            <a:xfrm>
              <a:off x="6877050" y="2230641"/>
              <a:ext cx="190500" cy="76200"/>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4" name="Group 136"/>
            <p:cNvGrpSpPr>
              <a:grpSpLocks noChangeAspect="1"/>
            </p:cNvGrpSpPr>
            <p:nvPr/>
          </p:nvGrpSpPr>
          <p:grpSpPr bwMode="auto">
            <a:xfrm>
              <a:off x="6880755" y="2245881"/>
              <a:ext cx="198953" cy="45719"/>
              <a:chOff x="816" y="3504"/>
              <a:chExt cx="1256" cy="288"/>
            </a:xfrm>
            <a:grpFill/>
          </p:grpSpPr>
          <p:sp>
            <p:nvSpPr>
              <p:cNvPr id="416"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17"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18"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19"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20"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21"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22"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23"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24"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25"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26"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27"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28"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29"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0"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1"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2"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3"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4"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5"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6"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37"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38"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39"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40"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41"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42"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43"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415"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44" name="Group 443"/>
          <p:cNvGrpSpPr/>
          <p:nvPr/>
        </p:nvGrpSpPr>
        <p:grpSpPr>
          <a:xfrm>
            <a:off x="7544752" y="2754538"/>
            <a:ext cx="228600" cy="228600"/>
            <a:chOff x="6858000" y="2154441"/>
            <a:chExt cx="228600" cy="228600"/>
          </a:xfrm>
          <a:pattFill prst="dkDnDiag">
            <a:fgClr>
              <a:schemeClr val="accent4"/>
            </a:fgClr>
            <a:bgClr>
              <a:schemeClr val="bg1"/>
            </a:bgClr>
          </a:pattFill>
        </p:grpSpPr>
        <p:sp>
          <p:nvSpPr>
            <p:cNvPr id="445" name="Oval 444"/>
            <p:cNvSpPr/>
            <p:nvPr/>
          </p:nvSpPr>
          <p:spPr>
            <a:xfrm>
              <a:off x="6858000" y="2154441"/>
              <a:ext cx="228600" cy="228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Oval 445"/>
            <p:cNvSpPr/>
            <p:nvPr/>
          </p:nvSpPr>
          <p:spPr>
            <a:xfrm>
              <a:off x="6877050" y="2230641"/>
              <a:ext cx="190500" cy="76200"/>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7" name="Group 136"/>
            <p:cNvGrpSpPr>
              <a:grpSpLocks noChangeAspect="1"/>
            </p:cNvGrpSpPr>
            <p:nvPr/>
          </p:nvGrpSpPr>
          <p:grpSpPr bwMode="auto">
            <a:xfrm>
              <a:off x="6880755" y="2245881"/>
              <a:ext cx="198953" cy="45719"/>
              <a:chOff x="816" y="3504"/>
              <a:chExt cx="1256" cy="288"/>
            </a:xfrm>
            <a:grpFill/>
          </p:grpSpPr>
          <p:sp>
            <p:nvSpPr>
              <p:cNvPr id="449"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0"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51"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2"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3"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4"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55"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56"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57"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8"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59"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60"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1"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2"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3"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4"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5"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6"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7"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8"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69"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70"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1"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2"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3"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4"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5"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76"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448"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77" name="Group 476"/>
          <p:cNvGrpSpPr/>
          <p:nvPr/>
        </p:nvGrpSpPr>
        <p:grpSpPr>
          <a:xfrm>
            <a:off x="7306492" y="1895262"/>
            <a:ext cx="228600" cy="228600"/>
            <a:chOff x="6858000" y="2154441"/>
            <a:chExt cx="228600" cy="228600"/>
          </a:xfrm>
          <a:pattFill prst="dkDnDiag">
            <a:fgClr>
              <a:schemeClr val="accent4"/>
            </a:fgClr>
            <a:bgClr>
              <a:schemeClr val="bg1"/>
            </a:bgClr>
          </a:pattFill>
        </p:grpSpPr>
        <p:sp>
          <p:nvSpPr>
            <p:cNvPr id="478" name="Oval 477"/>
            <p:cNvSpPr/>
            <p:nvPr/>
          </p:nvSpPr>
          <p:spPr>
            <a:xfrm>
              <a:off x="6858000" y="2154441"/>
              <a:ext cx="228600" cy="228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Oval 478"/>
            <p:cNvSpPr/>
            <p:nvPr/>
          </p:nvSpPr>
          <p:spPr>
            <a:xfrm>
              <a:off x="6877050" y="2230641"/>
              <a:ext cx="190500" cy="76200"/>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0" name="Group 136"/>
            <p:cNvGrpSpPr>
              <a:grpSpLocks noChangeAspect="1"/>
            </p:cNvGrpSpPr>
            <p:nvPr/>
          </p:nvGrpSpPr>
          <p:grpSpPr bwMode="auto">
            <a:xfrm>
              <a:off x="6880755" y="2245881"/>
              <a:ext cx="198953" cy="45719"/>
              <a:chOff x="816" y="3504"/>
              <a:chExt cx="1256" cy="288"/>
            </a:xfrm>
            <a:grpFill/>
          </p:grpSpPr>
          <p:sp>
            <p:nvSpPr>
              <p:cNvPr id="482" name="Freeform 10"/>
              <p:cNvSpPr>
                <a:spLocks noChangeAspect="1"/>
              </p:cNvSpPr>
              <p:nvPr/>
            </p:nvSpPr>
            <p:spPr bwMode="auto">
              <a:xfrm>
                <a:off x="1872"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83" name="Freeform 9"/>
              <p:cNvSpPr>
                <a:spLocks noChangeAspect="1"/>
              </p:cNvSpPr>
              <p:nvPr/>
            </p:nvSpPr>
            <p:spPr bwMode="auto">
              <a:xfrm>
                <a:off x="1958"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84" name="Freeform 10"/>
              <p:cNvSpPr>
                <a:spLocks noChangeAspect="1"/>
              </p:cNvSpPr>
              <p:nvPr/>
            </p:nvSpPr>
            <p:spPr bwMode="auto">
              <a:xfrm>
                <a:off x="1697"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85" name="Freeform 14"/>
              <p:cNvSpPr>
                <a:spLocks noChangeAspect="1"/>
              </p:cNvSpPr>
              <p:nvPr/>
            </p:nvSpPr>
            <p:spPr bwMode="auto">
              <a:xfrm>
                <a:off x="1518"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86" name="Freeform 10"/>
              <p:cNvSpPr>
                <a:spLocks noChangeAspect="1"/>
              </p:cNvSpPr>
              <p:nvPr/>
            </p:nvSpPr>
            <p:spPr bwMode="auto">
              <a:xfrm>
                <a:off x="1344"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87" name="Freeform 13"/>
              <p:cNvSpPr>
                <a:spLocks noChangeAspect="1"/>
              </p:cNvSpPr>
              <p:nvPr/>
            </p:nvSpPr>
            <p:spPr bwMode="auto">
              <a:xfrm>
                <a:off x="1605"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88" name="Freeform 9"/>
              <p:cNvSpPr>
                <a:spLocks noChangeAspect="1"/>
              </p:cNvSpPr>
              <p:nvPr/>
            </p:nvSpPr>
            <p:spPr bwMode="auto">
              <a:xfrm>
                <a:off x="1430"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89" name="Freeform 9"/>
              <p:cNvSpPr>
                <a:spLocks noChangeAspect="1"/>
              </p:cNvSpPr>
              <p:nvPr/>
            </p:nvSpPr>
            <p:spPr bwMode="auto">
              <a:xfrm>
                <a:off x="1784"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0" name="Freeform 10"/>
              <p:cNvSpPr>
                <a:spLocks noChangeAspect="1"/>
              </p:cNvSpPr>
              <p:nvPr/>
            </p:nvSpPr>
            <p:spPr bwMode="auto">
              <a:xfrm>
                <a:off x="1169" y="3505"/>
                <a:ext cx="114" cy="287"/>
              </a:xfrm>
              <a:custGeom>
                <a:avLst/>
                <a:gdLst>
                  <a:gd name="T0" fmla="*/ 114 w 3615"/>
                  <a:gd name="T1" fmla="*/ 0 h 10500"/>
                  <a:gd name="T2" fmla="*/ 26 w 3615"/>
                  <a:gd name="T3" fmla="*/ 287 h 10500"/>
                  <a:gd name="T4" fmla="*/ 0 w 3615"/>
                  <a:gd name="T5" fmla="*/ 287 h 10500"/>
                  <a:gd name="T6" fmla="*/ 88 w 3615"/>
                  <a:gd name="T7" fmla="*/ 0 h 10500"/>
                  <a:gd name="T8" fmla="*/ 114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91" name="Freeform 14"/>
              <p:cNvSpPr>
                <a:spLocks noChangeAspect="1"/>
              </p:cNvSpPr>
              <p:nvPr/>
            </p:nvSpPr>
            <p:spPr bwMode="auto">
              <a:xfrm>
                <a:off x="990" y="3504"/>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2"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92" name="Freeform 10"/>
              <p:cNvSpPr>
                <a:spLocks noChangeAspect="1"/>
              </p:cNvSpPr>
              <p:nvPr/>
            </p:nvSpPr>
            <p:spPr bwMode="auto">
              <a:xfrm>
                <a:off x="816" y="3505"/>
                <a:ext cx="113" cy="287"/>
              </a:xfrm>
              <a:custGeom>
                <a:avLst/>
                <a:gdLst>
                  <a:gd name="T0" fmla="*/ 113 w 3615"/>
                  <a:gd name="T1" fmla="*/ 0 h 10500"/>
                  <a:gd name="T2" fmla="*/ 26 w 3615"/>
                  <a:gd name="T3" fmla="*/ 287 h 10500"/>
                  <a:gd name="T4" fmla="*/ 0 w 3615"/>
                  <a:gd name="T5" fmla="*/ 287 h 10500"/>
                  <a:gd name="T6" fmla="*/ 87 w 3615"/>
                  <a:gd name="T7" fmla="*/ 0 h 10500"/>
                  <a:gd name="T8" fmla="*/ 113 w 3615"/>
                  <a:gd name="T9" fmla="*/ 0 h 10500"/>
                  <a:gd name="T10" fmla="*/ 0 60000 65536"/>
                  <a:gd name="T11" fmla="*/ 0 60000 65536"/>
                  <a:gd name="T12" fmla="*/ 0 60000 65536"/>
                  <a:gd name="T13" fmla="*/ 0 60000 65536"/>
                  <a:gd name="T14" fmla="*/ 0 60000 65536"/>
                  <a:gd name="T15" fmla="*/ 0 w 3615"/>
                  <a:gd name="T16" fmla="*/ 0 h 10500"/>
                  <a:gd name="T17" fmla="*/ 3615 w 3615"/>
                  <a:gd name="T18" fmla="*/ 10500 h 10500"/>
                </a:gdLst>
                <a:ahLst/>
                <a:cxnLst>
                  <a:cxn ang="T10">
                    <a:pos x="T0" y="T1"/>
                  </a:cxn>
                  <a:cxn ang="T11">
                    <a:pos x="T2" y="T3"/>
                  </a:cxn>
                  <a:cxn ang="T12">
                    <a:pos x="T4" y="T5"/>
                  </a:cxn>
                  <a:cxn ang="T13">
                    <a:pos x="T6" y="T7"/>
                  </a:cxn>
                  <a:cxn ang="T14">
                    <a:pos x="T8" y="T9"/>
                  </a:cxn>
                </a:cxnLst>
                <a:rect l="T15" t="T16" r="T17" b="T18"/>
                <a:pathLst>
                  <a:path w="3615" h="10500">
                    <a:moveTo>
                      <a:pt x="3615" y="0"/>
                    </a:moveTo>
                    <a:cubicBezTo>
                      <a:pt x="1941" y="0"/>
                      <a:pt x="2489" y="10500"/>
                      <a:pt x="827" y="10500"/>
                    </a:cubicBezTo>
                    <a:cubicBezTo>
                      <a:pt x="0" y="10500"/>
                      <a:pt x="0" y="10500"/>
                      <a:pt x="0" y="10500"/>
                    </a:cubicBezTo>
                    <a:cubicBezTo>
                      <a:pt x="1662" y="10500"/>
                      <a:pt x="1117" y="0"/>
                      <a:pt x="2788" y="0"/>
                    </a:cubicBezTo>
                    <a:lnTo>
                      <a:pt x="3615" y="0"/>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493" name="Freeform 13"/>
              <p:cNvSpPr>
                <a:spLocks noChangeAspect="1"/>
              </p:cNvSpPr>
              <p:nvPr/>
            </p:nvSpPr>
            <p:spPr bwMode="auto">
              <a:xfrm>
                <a:off x="1077"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90" y="10475"/>
                      <a:pt x="827" y="10475"/>
                    </a:cubicBezTo>
                    <a:cubicBezTo>
                      <a:pt x="0" y="10475"/>
                      <a:pt x="0" y="10475"/>
                      <a:pt x="0" y="10475"/>
                    </a:cubicBezTo>
                    <a:cubicBezTo>
                      <a:pt x="1663"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4" name="Freeform 9"/>
              <p:cNvSpPr>
                <a:spLocks noChangeAspect="1"/>
              </p:cNvSpPr>
              <p:nvPr/>
            </p:nvSpPr>
            <p:spPr bwMode="auto">
              <a:xfrm>
                <a:off x="902" y="3505"/>
                <a:ext cx="114" cy="287"/>
              </a:xfrm>
              <a:custGeom>
                <a:avLst/>
                <a:gdLst>
                  <a:gd name="T0" fmla="*/ 114 w 3615"/>
                  <a:gd name="T1" fmla="*/ 0 h 10475"/>
                  <a:gd name="T2" fmla="*/ 26 w 3615"/>
                  <a:gd name="T3" fmla="*/ 287 h 10475"/>
                  <a:gd name="T4" fmla="*/ 0 w 3615"/>
                  <a:gd name="T5" fmla="*/ 287 h 10475"/>
                  <a:gd name="T6" fmla="*/ 88 w 3615"/>
                  <a:gd name="T7" fmla="*/ 0 h 10475"/>
                  <a:gd name="T8" fmla="*/ 114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5" name="Freeform 9"/>
              <p:cNvSpPr>
                <a:spLocks noChangeAspect="1"/>
              </p:cNvSpPr>
              <p:nvPr/>
            </p:nvSpPr>
            <p:spPr bwMode="auto">
              <a:xfrm>
                <a:off x="1256" y="3505"/>
                <a:ext cx="113" cy="287"/>
              </a:xfrm>
              <a:custGeom>
                <a:avLst/>
                <a:gdLst>
                  <a:gd name="T0" fmla="*/ 113 w 3615"/>
                  <a:gd name="T1" fmla="*/ 0 h 10475"/>
                  <a:gd name="T2" fmla="*/ 26 w 3615"/>
                  <a:gd name="T3" fmla="*/ 287 h 10475"/>
                  <a:gd name="T4" fmla="*/ 0 w 3615"/>
                  <a:gd name="T5" fmla="*/ 287 h 10475"/>
                  <a:gd name="T6" fmla="*/ 87 w 3615"/>
                  <a:gd name="T7" fmla="*/ 0 h 10475"/>
                  <a:gd name="T8" fmla="*/ 113 w 3615"/>
                  <a:gd name="T9" fmla="*/ 0 h 10475"/>
                  <a:gd name="T10" fmla="*/ 0 60000 65536"/>
                  <a:gd name="T11" fmla="*/ 0 60000 65536"/>
                  <a:gd name="T12" fmla="*/ 0 60000 65536"/>
                  <a:gd name="T13" fmla="*/ 0 60000 65536"/>
                  <a:gd name="T14" fmla="*/ 0 60000 65536"/>
                  <a:gd name="T15" fmla="*/ 0 w 3615"/>
                  <a:gd name="T16" fmla="*/ 0 h 10475"/>
                  <a:gd name="T17" fmla="*/ 3615 w 3615"/>
                  <a:gd name="T18" fmla="*/ 10475 h 10475"/>
                </a:gdLst>
                <a:ahLst/>
                <a:cxnLst>
                  <a:cxn ang="T10">
                    <a:pos x="T0" y="T1"/>
                  </a:cxn>
                  <a:cxn ang="T11">
                    <a:pos x="T2" y="T3"/>
                  </a:cxn>
                  <a:cxn ang="T12">
                    <a:pos x="T4" y="T5"/>
                  </a:cxn>
                  <a:cxn ang="T13">
                    <a:pos x="T6" y="T7"/>
                  </a:cxn>
                  <a:cxn ang="T14">
                    <a:pos x="T8" y="T9"/>
                  </a:cxn>
                </a:cxnLst>
                <a:rect l="T15" t="T16" r="T17" b="T18"/>
                <a:pathLst>
                  <a:path w="3615" h="10475">
                    <a:moveTo>
                      <a:pt x="3615" y="0"/>
                    </a:moveTo>
                    <a:cubicBezTo>
                      <a:pt x="1942" y="0"/>
                      <a:pt x="2489" y="10475"/>
                      <a:pt x="827" y="10475"/>
                    </a:cubicBezTo>
                    <a:cubicBezTo>
                      <a:pt x="0" y="10475"/>
                      <a:pt x="0" y="10475"/>
                      <a:pt x="0" y="10475"/>
                    </a:cubicBezTo>
                    <a:cubicBezTo>
                      <a:pt x="1662" y="10475"/>
                      <a:pt x="1118" y="0"/>
                      <a:pt x="2788" y="0"/>
                    </a:cubicBezTo>
                    <a:lnTo>
                      <a:pt x="3615" y="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6" name="Freeform 12"/>
              <p:cNvSpPr>
                <a:spLocks noChangeAspect="1"/>
              </p:cNvSpPr>
              <p:nvPr/>
            </p:nvSpPr>
            <p:spPr bwMode="auto">
              <a:xfrm>
                <a:off x="1518"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7" name="Freeform 8"/>
              <p:cNvSpPr>
                <a:spLocks noChangeAspect="1"/>
              </p:cNvSpPr>
              <p:nvPr/>
            </p:nvSpPr>
            <p:spPr bwMode="auto">
              <a:xfrm>
                <a:off x="1697"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8" name="Freeform 8"/>
              <p:cNvSpPr>
                <a:spLocks noChangeAspect="1"/>
              </p:cNvSpPr>
              <p:nvPr/>
            </p:nvSpPr>
            <p:spPr bwMode="auto">
              <a:xfrm>
                <a:off x="816"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499" name="Freeform 12"/>
              <p:cNvSpPr>
                <a:spLocks noChangeAspect="1"/>
              </p:cNvSpPr>
              <p:nvPr/>
            </p:nvSpPr>
            <p:spPr bwMode="auto">
              <a:xfrm>
                <a:off x="990"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500" name="Freeform 8"/>
              <p:cNvSpPr>
                <a:spLocks noChangeAspect="1"/>
              </p:cNvSpPr>
              <p:nvPr/>
            </p:nvSpPr>
            <p:spPr bwMode="auto">
              <a:xfrm>
                <a:off x="1169" y="3505"/>
                <a:ext cx="114" cy="287"/>
              </a:xfrm>
              <a:custGeom>
                <a:avLst/>
                <a:gdLst>
                  <a:gd name="T0" fmla="*/ 114 w 3607"/>
                  <a:gd name="T1" fmla="*/ 287 h 10500"/>
                  <a:gd name="T2" fmla="*/ 26 w 3607"/>
                  <a:gd name="T3" fmla="*/ 0 h 10500"/>
                  <a:gd name="T4" fmla="*/ 0 w 3607"/>
                  <a:gd name="T5" fmla="*/ 0 h 10500"/>
                  <a:gd name="T6" fmla="*/ 88 w 3607"/>
                  <a:gd name="T7" fmla="*/ 287 h 10500"/>
                  <a:gd name="T8" fmla="*/ 114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501" name="Freeform 8"/>
              <p:cNvSpPr>
                <a:spLocks noChangeAspect="1"/>
              </p:cNvSpPr>
              <p:nvPr/>
            </p:nvSpPr>
            <p:spPr bwMode="auto">
              <a:xfrm>
                <a:off x="1344"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502" name="Freeform 8"/>
              <p:cNvSpPr>
                <a:spLocks noChangeAspect="1"/>
              </p:cNvSpPr>
              <p:nvPr/>
            </p:nvSpPr>
            <p:spPr bwMode="auto">
              <a:xfrm>
                <a:off x="1872" y="3505"/>
                <a:ext cx="113" cy="287"/>
              </a:xfrm>
              <a:custGeom>
                <a:avLst/>
                <a:gdLst>
                  <a:gd name="T0" fmla="*/ 113 w 3607"/>
                  <a:gd name="T1" fmla="*/ 287 h 10500"/>
                  <a:gd name="T2" fmla="*/ 26 w 3607"/>
                  <a:gd name="T3" fmla="*/ 0 h 10500"/>
                  <a:gd name="T4" fmla="*/ 0 w 3607"/>
                  <a:gd name="T5" fmla="*/ 0 h 10500"/>
                  <a:gd name="T6" fmla="*/ 87 w 3607"/>
                  <a:gd name="T7" fmla="*/ 287 h 10500"/>
                  <a:gd name="T8" fmla="*/ 113 w 3607"/>
                  <a:gd name="T9" fmla="*/ 287 h 10500"/>
                  <a:gd name="T10" fmla="*/ 0 60000 65536"/>
                  <a:gd name="T11" fmla="*/ 0 60000 65536"/>
                  <a:gd name="T12" fmla="*/ 0 60000 65536"/>
                  <a:gd name="T13" fmla="*/ 0 60000 65536"/>
                  <a:gd name="T14" fmla="*/ 0 60000 65536"/>
                  <a:gd name="T15" fmla="*/ 0 w 3607"/>
                  <a:gd name="T16" fmla="*/ 0 h 10500"/>
                  <a:gd name="T17" fmla="*/ 3607 w 3607"/>
                  <a:gd name="T18" fmla="*/ 10500 h 10500"/>
                </a:gdLst>
                <a:ahLst/>
                <a:cxnLst>
                  <a:cxn ang="T10">
                    <a:pos x="T0" y="T1"/>
                  </a:cxn>
                  <a:cxn ang="T11">
                    <a:pos x="T2" y="T3"/>
                  </a:cxn>
                  <a:cxn ang="T12">
                    <a:pos x="T4" y="T5"/>
                  </a:cxn>
                  <a:cxn ang="T13">
                    <a:pos x="T6" y="T7"/>
                  </a:cxn>
                  <a:cxn ang="T14">
                    <a:pos x="T8" y="T9"/>
                  </a:cxn>
                </a:cxnLst>
                <a:rect l="T15" t="T16" r="T17" b="T18"/>
                <a:pathLst>
                  <a:path w="3607" h="10500">
                    <a:moveTo>
                      <a:pt x="3607" y="10500"/>
                    </a:moveTo>
                    <a:cubicBezTo>
                      <a:pt x="1937" y="10500"/>
                      <a:pt x="2484" y="0"/>
                      <a:pt x="825" y="0"/>
                    </a:cubicBezTo>
                    <a:cubicBezTo>
                      <a:pt x="0" y="0"/>
                      <a:pt x="0" y="0"/>
                      <a:pt x="0" y="0"/>
                    </a:cubicBezTo>
                    <a:cubicBezTo>
                      <a:pt x="1659" y="0"/>
                      <a:pt x="1115" y="10500"/>
                      <a:pt x="2782" y="10500"/>
                    </a:cubicBezTo>
                    <a:lnTo>
                      <a:pt x="3607" y="10500"/>
                    </a:lnTo>
                    <a:close/>
                  </a:path>
                </a:pathLst>
              </a:custGeom>
              <a:grpFill/>
              <a:ln>
                <a:noFill/>
              </a:ln>
              <a:extLst>
                <a:ext uri="{91240B29-F687-4F45-9708-019B960494DF}">
                  <a14:hiddenLine xmlns:a14="http://schemas.microsoft.com/office/drawing/2010/main" w="6350">
                    <a:solidFill>
                      <a:srgbClr val="FF6600"/>
                    </a:solidFill>
                    <a:round/>
                    <a:headEnd/>
                    <a:tailEnd/>
                  </a14:hiddenLine>
                </a:ext>
              </a:extLst>
            </p:spPr>
            <p:txBody>
              <a:bodyPr/>
              <a:lstStyle/>
              <a:p>
                <a:endParaRPr lang="en-US"/>
              </a:p>
            </p:txBody>
          </p:sp>
          <p:sp>
            <p:nvSpPr>
              <p:cNvPr id="503" name="Freeform 7"/>
              <p:cNvSpPr>
                <a:spLocks noChangeAspect="1"/>
              </p:cNvSpPr>
              <p:nvPr/>
            </p:nvSpPr>
            <p:spPr bwMode="auto">
              <a:xfrm>
                <a:off x="1958"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4" name="Freeform 7"/>
              <p:cNvSpPr>
                <a:spLocks noChangeAspect="1"/>
              </p:cNvSpPr>
              <p:nvPr/>
            </p:nvSpPr>
            <p:spPr bwMode="auto">
              <a:xfrm>
                <a:off x="1430"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5" name="Freeform 11"/>
              <p:cNvSpPr>
                <a:spLocks noChangeAspect="1"/>
              </p:cNvSpPr>
              <p:nvPr/>
            </p:nvSpPr>
            <p:spPr bwMode="auto">
              <a:xfrm>
                <a:off x="1605"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6" name="Freeform 7"/>
              <p:cNvSpPr>
                <a:spLocks noChangeAspect="1"/>
              </p:cNvSpPr>
              <p:nvPr/>
            </p:nvSpPr>
            <p:spPr bwMode="auto">
              <a:xfrm>
                <a:off x="1784"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7" name="Freeform 7"/>
              <p:cNvSpPr>
                <a:spLocks noChangeAspect="1"/>
              </p:cNvSpPr>
              <p:nvPr/>
            </p:nvSpPr>
            <p:spPr bwMode="auto">
              <a:xfrm>
                <a:off x="902" y="3505"/>
                <a:ext cx="114" cy="286"/>
              </a:xfrm>
              <a:custGeom>
                <a:avLst/>
                <a:gdLst>
                  <a:gd name="T0" fmla="*/ 114 w 3607"/>
                  <a:gd name="T1" fmla="*/ 286 h 10475"/>
                  <a:gd name="T2" fmla="*/ 26 w 3607"/>
                  <a:gd name="T3" fmla="*/ 0 h 10475"/>
                  <a:gd name="T4" fmla="*/ 0 w 3607"/>
                  <a:gd name="T5" fmla="*/ 0 h 10475"/>
                  <a:gd name="T6" fmla="*/ 88 w 3607"/>
                  <a:gd name="T7" fmla="*/ 286 h 10475"/>
                  <a:gd name="T8" fmla="*/ 114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8" name="Freeform 11"/>
              <p:cNvSpPr>
                <a:spLocks noChangeAspect="1"/>
              </p:cNvSpPr>
              <p:nvPr/>
            </p:nvSpPr>
            <p:spPr bwMode="auto">
              <a:xfrm>
                <a:off x="1077" y="3504"/>
                <a:ext cx="113" cy="287"/>
              </a:xfrm>
              <a:custGeom>
                <a:avLst/>
                <a:gdLst>
                  <a:gd name="T0" fmla="*/ 113 w 3607"/>
                  <a:gd name="T1" fmla="*/ 287 h 10475"/>
                  <a:gd name="T2" fmla="*/ 26 w 3607"/>
                  <a:gd name="T3" fmla="*/ 0 h 10475"/>
                  <a:gd name="T4" fmla="*/ 0 w 3607"/>
                  <a:gd name="T5" fmla="*/ 0 h 10475"/>
                  <a:gd name="T6" fmla="*/ 87 w 3607"/>
                  <a:gd name="T7" fmla="*/ 287 h 10475"/>
                  <a:gd name="T8" fmla="*/ 113 w 3607"/>
                  <a:gd name="T9" fmla="*/ 287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sp>
            <p:nvSpPr>
              <p:cNvPr id="509" name="Freeform 7"/>
              <p:cNvSpPr>
                <a:spLocks noChangeAspect="1"/>
              </p:cNvSpPr>
              <p:nvPr/>
            </p:nvSpPr>
            <p:spPr bwMode="auto">
              <a:xfrm>
                <a:off x="1256" y="3505"/>
                <a:ext cx="113" cy="286"/>
              </a:xfrm>
              <a:custGeom>
                <a:avLst/>
                <a:gdLst>
                  <a:gd name="T0" fmla="*/ 113 w 3607"/>
                  <a:gd name="T1" fmla="*/ 286 h 10475"/>
                  <a:gd name="T2" fmla="*/ 26 w 3607"/>
                  <a:gd name="T3" fmla="*/ 0 h 10475"/>
                  <a:gd name="T4" fmla="*/ 0 w 3607"/>
                  <a:gd name="T5" fmla="*/ 0 h 10475"/>
                  <a:gd name="T6" fmla="*/ 87 w 3607"/>
                  <a:gd name="T7" fmla="*/ 286 h 10475"/>
                  <a:gd name="T8" fmla="*/ 113 w 3607"/>
                  <a:gd name="T9" fmla="*/ 286 h 10475"/>
                  <a:gd name="T10" fmla="*/ 0 60000 65536"/>
                  <a:gd name="T11" fmla="*/ 0 60000 65536"/>
                  <a:gd name="T12" fmla="*/ 0 60000 65536"/>
                  <a:gd name="T13" fmla="*/ 0 60000 65536"/>
                  <a:gd name="T14" fmla="*/ 0 60000 65536"/>
                  <a:gd name="T15" fmla="*/ 0 w 3607"/>
                  <a:gd name="T16" fmla="*/ 0 h 10475"/>
                  <a:gd name="T17" fmla="*/ 3607 w 3607"/>
                  <a:gd name="T18" fmla="*/ 10475 h 10475"/>
                </a:gdLst>
                <a:ahLst/>
                <a:cxnLst>
                  <a:cxn ang="T10">
                    <a:pos x="T0" y="T1"/>
                  </a:cxn>
                  <a:cxn ang="T11">
                    <a:pos x="T2" y="T3"/>
                  </a:cxn>
                  <a:cxn ang="T12">
                    <a:pos x="T4" y="T5"/>
                  </a:cxn>
                  <a:cxn ang="T13">
                    <a:pos x="T6" y="T7"/>
                  </a:cxn>
                  <a:cxn ang="T14">
                    <a:pos x="T8" y="T9"/>
                  </a:cxn>
                </a:cxnLst>
                <a:rect l="T15" t="T16" r="T17" b="T18"/>
                <a:pathLst>
                  <a:path w="3607" h="10475">
                    <a:moveTo>
                      <a:pt x="3607" y="10475"/>
                    </a:moveTo>
                    <a:cubicBezTo>
                      <a:pt x="1937" y="10475"/>
                      <a:pt x="2484" y="0"/>
                      <a:pt x="825" y="0"/>
                    </a:cubicBezTo>
                    <a:cubicBezTo>
                      <a:pt x="0" y="0"/>
                      <a:pt x="0" y="0"/>
                      <a:pt x="0" y="0"/>
                    </a:cubicBezTo>
                    <a:cubicBezTo>
                      <a:pt x="1659" y="0"/>
                      <a:pt x="1115" y="10475"/>
                      <a:pt x="2782" y="10475"/>
                    </a:cubicBezTo>
                    <a:lnTo>
                      <a:pt x="3607" y="10475"/>
                    </a:lnTo>
                    <a:close/>
                  </a:path>
                </a:pathLst>
              </a:custGeom>
              <a:grpFill/>
              <a:ln>
                <a:noFill/>
              </a:ln>
              <a:extLst>
                <a:ext uri="{91240B29-F687-4F45-9708-019B960494DF}">
                  <a14:hiddenLine xmlns:a14="http://schemas.microsoft.com/office/drawing/2010/main" w="6350">
                    <a:solidFill>
                      <a:srgbClr val="3366FF"/>
                    </a:solidFill>
                    <a:round/>
                    <a:headEnd/>
                    <a:tailEnd/>
                  </a14:hiddenLine>
                </a:ext>
              </a:extLst>
            </p:spPr>
            <p:txBody>
              <a:bodyPr/>
              <a:lstStyle/>
              <a:p>
                <a:endParaRPr lang="en-US"/>
              </a:p>
            </p:txBody>
          </p:sp>
        </p:grpSp>
        <p:pic>
          <p:nvPicPr>
            <p:cNvPr id="481" name="Picture 5"/>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932892" y="2173571"/>
              <a:ext cx="45719" cy="4571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733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2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2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2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2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23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6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5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8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24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5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5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5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6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6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6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7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7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7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7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1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4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7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42" presetClass="exit" presetSubtype="0" fill="hold" nodeType="clickEffect">
                                  <p:stCondLst>
                                    <p:cond delay="0"/>
                                  </p:stCondLst>
                                  <p:childTnLst>
                                    <p:animEffect transition="out" filter="fade">
                                      <p:cBhvr>
                                        <p:cTn id="108" dur="1000"/>
                                        <p:tgtEl>
                                          <p:spTgt spid="411"/>
                                        </p:tgtEl>
                                      </p:cBhvr>
                                    </p:animEffect>
                                    <p:anim calcmode="lin" valueType="num">
                                      <p:cBhvr>
                                        <p:cTn id="109" dur="1000"/>
                                        <p:tgtEl>
                                          <p:spTgt spid="411"/>
                                        </p:tgtEl>
                                        <p:attrNameLst>
                                          <p:attrName>ppt_x</p:attrName>
                                        </p:attrNameLst>
                                      </p:cBhvr>
                                      <p:tavLst>
                                        <p:tav tm="0">
                                          <p:val>
                                            <p:strVal val="ppt_x"/>
                                          </p:val>
                                        </p:tav>
                                        <p:tav tm="100000">
                                          <p:val>
                                            <p:strVal val="ppt_x"/>
                                          </p:val>
                                        </p:tav>
                                      </p:tavLst>
                                    </p:anim>
                                    <p:anim calcmode="lin" valueType="num">
                                      <p:cBhvr>
                                        <p:cTn id="110" dur="1000"/>
                                        <p:tgtEl>
                                          <p:spTgt spid="411"/>
                                        </p:tgtEl>
                                        <p:attrNameLst>
                                          <p:attrName>ppt_y</p:attrName>
                                        </p:attrNameLst>
                                      </p:cBhvr>
                                      <p:tavLst>
                                        <p:tav tm="0">
                                          <p:val>
                                            <p:strVal val="ppt_y"/>
                                          </p:val>
                                        </p:tav>
                                        <p:tav tm="100000">
                                          <p:val>
                                            <p:strVal val="ppt_y+.1"/>
                                          </p:val>
                                        </p:tav>
                                      </p:tavLst>
                                    </p:anim>
                                    <p:set>
                                      <p:cBhvr>
                                        <p:cTn id="111" dur="1" fill="hold">
                                          <p:stCondLst>
                                            <p:cond delay="999"/>
                                          </p:stCondLst>
                                        </p:cTn>
                                        <p:tgtEl>
                                          <p:spTgt spid="411"/>
                                        </p:tgtEl>
                                        <p:attrNameLst>
                                          <p:attrName>style.visibility</p:attrName>
                                        </p:attrNameLst>
                                      </p:cBhvr>
                                      <p:to>
                                        <p:strVal val="hidden"/>
                                      </p:to>
                                    </p:set>
                                  </p:childTnLst>
                                </p:cTn>
                              </p:par>
                              <p:par>
                                <p:cTn id="112" presetID="42" presetClass="exit" presetSubtype="0" fill="hold" nodeType="withEffect">
                                  <p:stCondLst>
                                    <p:cond delay="0"/>
                                  </p:stCondLst>
                                  <p:childTnLst>
                                    <p:animEffect transition="out" filter="fade">
                                      <p:cBhvr>
                                        <p:cTn id="113" dur="1000"/>
                                        <p:tgtEl>
                                          <p:spTgt spid="444"/>
                                        </p:tgtEl>
                                      </p:cBhvr>
                                    </p:animEffect>
                                    <p:anim calcmode="lin" valueType="num">
                                      <p:cBhvr>
                                        <p:cTn id="114" dur="1000"/>
                                        <p:tgtEl>
                                          <p:spTgt spid="444"/>
                                        </p:tgtEl>
                                        <p:attrNameLst>
                                          <p:attrName>ppt_x</p:attrName>
                                        </p:attrNameLst>
                                      </p:cBhvr>
                                      <p:tavLst>
                                        <p:tav tm="0">
                                          <p:val>
                                            <p:strVal val="ppt_x"/>
                                          </p:val>
                                        </p:tav>
                                        <p:tav tm="100000">
                                          <p:val>
                                            <p:strVal val="ppt_x"/>
                                          </p:val>
                                        </p:tav>
                                      </p:tavLst>
                                    </p:anim>
                                    <p:anim calcmode="lin" valueType="num">
                                      <p:cBhvr>
                                        <p:cTn id="115" dur="1000"/>
                                        <p:tgtEl>
                                          <p:spTgt spid="444"/>
                                        </p:tgtEl>
                                        <p:attrNameLst>
                                          <p:attrName>ppt_y</p:attrName>
                                        </p:attrNameLst>
                                      </p:cBhvr>
                                      <p:tavLst>
                                        <p:tav tm="0">
                                          <p:val>
                                            <p:strVal val="ppt_y"/>
                                          </p:val>
                                        </p:tav>
                                        <p:tav tm="100000">
                                          <p:val>
                                            <p:strVal val="ppt_y+.1"/>
                                          </p:val>
                                        </p:tav>
                                      </p:tavLst>
                                    </p:anim>
                                    <p:set>
                                      <p:cBhvr>
                                        <p:cTn id="116" dur="1" fill="hold">
                                          <p:stCondLst>
                                            <p:cond delay="999"/>
                                          </p:stCondLst>
                                        </p:cTn>
                                        <p:tgtEl>
                                          <p:spTgt spid="444"/>
                                        </p:tgtEl>
                                        <p:attrNameLst>
                                          <p:attrName>style.visibility</p:attrName>
                                        </p:attrNameLst>
                                      </p:cBhvr>
                                      <p:to>
                                        <p:strVal val="hidden"/>
                                      </p:to>
                                    </p:set>
                                  </p:childTnLst>
                                </p:cTn>
                              </p:par>
                              <p:par>
                                <p:cTn id="117" presetID="42" presetClass="exit" presetSubtype="0" fill="hold" nodeType="withEffect">
                                  <p:stCondLst>
                                    <p:cond delay="0"/>
                                  </p:stCondLst>
                                  <p:childTnLst>
                                    <p:animEffect transition="out" filter="fade">
                                      <p:cBhvr>
                                        <p:cTn id="118" dur="1000"/>
                                        <p:tgtEl>
                                          <p:spTgt spid="477"/>
                                        </p:tgtEl>
                                      </p:cBhvr>
                                    </p:animEffect>
                                    <p:anim calcmode="lin" valueType="num">
                                      <p:cBhvr>
                                        <p:cTn id="119" dur="1000"/>
                                        <p:tgtEl>
                                          <p:spTgt spid="477"/>
                                        </p:tgtEl>
                                        <p:attrNameLst>
                                          <p:attrName>ppt_x</p:attrName>
                                        </p:attrNameLst>
                                      </p:cBhvr>
                                      <p:tavLst>
                                        <p:tav tm="0">
                                          <p:val>
                                            <p:strVal val="ppt_x"/>
                                          </p:val>
                                        </p:tav>
                                        <p:tav tm="100000">
                                          <p:val>
                                            <p:strVal val="ppt_x"/>
                                          </p:val>
                                        </p:tav>
                                      </p:tavLst>
                                    </p:anim>
                                    <p:anim calcmode="lin" valueType="num">
                                      <p:cBhvr>
                                        <p:cTn id="120" dur="1000"/>
                                        <p:tgtEl>
                                          <p:spTgt spid="477"/>
                                        </p:tgtEl>
                                        <p:attrNameLst>
                                          <p:attrName>ppt_y</p:attrName>
                                        </p:attrNameLst>
                                      </p:cBhvr>
                                      <p:tavLst>
                                        <p:tav tm="0">
                                          <p:val>
                                            <p:strVal val="ppt_y"/>
                                          </p:val>
                                        </p:tav>
                                        <p:tav tm="100000">
                                          <p:val>
                                            <p:strVal val="ppt_y+.1"/>
                                          </p:val>
                                        </p:tav>
                                      </p:tavLst>
                                    </p:anim>
                                    <p:set>
                                      <p:cBhvr>
                                        <p:cTn id="121" dur="1" fill="hold">
                                          <p:stCondLst>
                                            <p:cond delay="999"/>
                                          </p:stCondLst>
                                        </p:cTn>
                                        <p:tgtEl>
                                          <p:spTgt spid="477"/>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nodeType="clickEffect">
                                  <p:stCondLst>
                                    <p:cond delay="0"/>
                                  </p:stCondLst>
                                  <p:childTnLst>
                                    <p:set>
                                      <p:cBhvr>
                                        <p:cTn id="12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0" grpId="0"/>
      <p:bldP spid="131" grpId="0"/>
      <p:bldP spid="132" grpId="0"/>
      <p:bldP spid="139" grpId="0"/>
      <p:bldP spid="9238" grpId="0" animBg="1"/>
      <p:bldP spid="165" grpId="0"/>
      <p:bldP spid="353" grpId="0"/>
      <p:bldP spid="35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83977" y="1990922"/>
            <a:ext cx="16764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64977" y="2206823"/>
            <a:ext cx="457200" cy="246221"/>
          </a:xfrm>
          <a:prstGeom prst="rect">
            <a:avLst/>
          </a:prstGeom>
          <a:noFill/>
        </p:spPr>
        <p:txBody>
          <a:bodyPr wrap="square" rtlCol="0">
            <a:spAutoFit/>
          </a:bodyPr>
          <a:lstStyle/>
          <a:p>
            <a:r>
              <a:rPr lang="en-US" sz="1000" dirty="0" smtClean="0">
                <a:solidFill>
                  <a:schemeClr val="bg1"/>
                </a:solidFill>
              </a:rPr>
              <a:t>0.10</a:t>
            </a:r>
            <a:endParaRPr lang="en-US" sz="1000" dirty="0">
              <a:solidFill>
                <a:schemeClr val="bg1"/>
              </a:solidFill>
            </a:endParaRPr>
          </a:p>
        </p:txBody>
      </p:sp>
      <p:sp>
        <p:nvSpPr>
          <p:cNvPr id="6" name="TextBox 5"/>
          <p:cNvSpPr txBox="1"/>
          <p:nvPr/>
        </p:nvSpPr>
        <p:spPr>
          <a:xfrm>
            <a:off x="1571947" y="2206823"/>
            <a:ext cx="457200" cy="246221"/>
          </a:xfrm>
          <a:prstGeom prst="rect">
            <a:avLst/>
          </a:prstGeom>
          <a:noFill/>
        </p:spPr>
        <p:txBody>
          <a:bodyPr wrap="square" rtlCol="0">
            <a:spAutoFit/>
          </a:bodyPr>
          <a:lstStyle/>
          <a:p>
            <a:r>
              <a:rPr lang="en-US" sz="1000" dirty="0" smtClean="0">
                <a:solidFill>
                  <a:schemeClr val="bg1"/>
                </a:solidFill>
              </a:rPr>
              <a:t>0.09</a:t>
            </a:r>
            <a:endParaRPr lang="en-US" sz="1000" dirty="0">
              <a:solidFill>
                <a:schemeClr val="bg1"/>
              </a:solidFill>
            </a:endParaRPr>
          </a:p>
        </p:txBody>
      </p:sp>
      <p:sp>
        <p:nvSpPr>
          <p:cNvPr id="7" name="TextBox 6"/>
          <p:cNvSpPr txBox="1"/>
          <p:nvPr/>
        </p:nvSpPr>
        <p:spPr>
          <a:xfrm>
            <a:off x="764977" y="3179802"/>
            <a:ext cx="457200" cy="246221"/>
          </a:xfrm>
          <a:prstGeom prst="rect">
            <a:avLst/>
          </a:prstGeom>
          <a:noFill/>
        </p:spPr>
        <p:txBody>
          <a:bodyPr wrap="square" rtlCol="0">
            <a:spAutoFit/>
          </a:bodyPr>
          <a:lstStyle/>
          <a:p>
            <a:r>
              <a:rPr lang="en-US" sz="1000" dirty="0" smtClean="0">
                <a:solidFill>
                  <a:schemeClr val="bg1"/>
                </a:solidFill>
              </a:rPr>
              <a:t>98.7</a:t>
            </a:r>
            <a:endParaRPr lang="en-US" sz="1000" dirty="0">
              <a:solidFill>
                <a:schemeClr val="bg1"/>
              </a:solidFill>
            </a:endParaRPr>
          </a:p>
        </p:txBody>
      </p:sp>
      <p:sp>
        <p:nvSpPr>
          <p:cNvPr id="8" name="TextBox 7"/>
          <p:cNvSpPr txBox="1"/>
          <p:nvPr/>
        </p:nvSpPr>
        <p:spPr>
          <a:xfrm>
            <a:off x="1603177" y="3179801"/>
            <a:ext cx="457200" cy="246221"/>
          </a:xfrm>
          <a:prstGeom prst="rect">
            <a:avLst/>
          </a:prstGeom>
          <a:noFill/>
        </p:spPr>
        <p:txBody>
          <a:bodyPr wrap="square" rtlCol="0">
            <a:spAutoFit/>
          </a:bodyPr>
          <a:lstStyle/>
          <a:p>
            <a:r>
              <a:rPr lang="en-US" sz="1000" dirty="0" smtClean="0">
                <a:solidFill>
                  <a:schemeClr val="bg1"/>
                </a:solidFill>
              </a:rPr>
              <a:t>1.15</a:t>
            </a:r>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060377" y="1990923"/>
            <a:ext cx="16764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487597" y="2206823"/>
            <a:ext cx="457200" cy="246221"/>
          </a:xfrm>
          <a:prstGeom prst="rect">
            <a:avLst/>
          </a:prstGeom>
          <a:noFill/>
        </p:spPr>
        <p:txBody>
          <a:bodyPr wrap="square" rtlCol="0">
            <a:spAutoFit/>
          </a:bodyPr>
          <a:lstStyle/>
          <a:p>
            <a:r>
              <a:rPr lang="en-US" sz="1000" dirty="0" smtClean="0">
                <a:solidFill>
                  <a:schemeClr val="bg1"/>
                </a:solidFill>
              </a:rPr>
              <a:t>0.09</a:t>
            </a:r>
            <a:endParaRPr lang="en-US" sz="1000" dirty="0">
              <a:solidFill>
                <a:schemeClr val="bg1"/>
              </a:solidFill>
            </a:endParaRPr>
          </a:p>
        </p:txBody>
      </p:sp>
      <p:sp>
        <p:nvSpPr>
          <p:cNvPr id="11" name="TextBox 10"/>
          <p:cNvSpPr txBox="1"/>
          <p:nvPr/>
        </p:nvSpPr>
        <p:spPr>
          <a:xfrm>
            <a:off x="3294567" y="2206823"/>
            <a:ext cx="457200" cy="246221"/>
          </a:xfrm>
          <a:prstGeom prst="rect">
            <a:avLst/>
          </a:prstGeom>
          <a:noFill/>
        </p:spPr>
        <p:txBody>
          <a:bodyPr wrap="square" rtlCol="0">
            <a:spAutoFit/>
          </a:bodyPr>
          <a:lstStyle/>
          <a:p>
            <a:r>
              <a:rPr lang="en-US" sz="1000" dirty="0" smtClean="0">
                <a:solidFill>
                  <a:schemeClr val="bg1"/>
                </a:solidFill>
              </a:rPr>
              <a:t>0.19</a:t>
            </a:r>
            <a:endParaRPr lang="en-US" sz="1000" dirty="0">
              <a:solidFill>
                <a:schemeClr val="bg1"/>
              </a:solidFill>
            </a:endParaRPr>
          </a:p>
        </p:txBody>
      </p:sp>
      <p:sp>
        <p:nvSpPr>
          <p:cNvPr id="12" name="TextBox 11"/>
          <p:cNvSpPr txBox="1"/>
          <p:nvPr/>
        </p:nvSpPr>
        <p:spPr>
          <a:xfrm>
            <a:off x="2487597" y="3179802"/>
            <a:ext cx="457200" cy="246221"/>
          </a:xfrm>
          <a:prstGeom prst="rect">
            <a:avLst/>
          </a:prstGeom>
          <a:noFill/>
        </p:spPr>
        <p:txBody>
          <a:bodyPr wrap="square" rtlCol="0">
            <a:spAutoFit/>
          </a:bodyPr>
          <a:lstStyle/>
          <a:p>
            <a:r>
              <a:rPr lang="en-US" sz="1000" dirty="0" smtClean="0">
                <a:solidFill>
                  <a:schemeClr val="bg1"/>
                </a:solidFill>
              </a:rPr>
              <a:t>94.9</a:t>
            </a:r>
            <a:endParaRPr lang="en-US" sz="1000" dirty="0">
              <a:solidFill>
                <a:schemeClr val="bg1"/>
              </a:solidFill>
            </a:endParaRPr>
          </a:p>
        </p:txBody>
      </p:sp>
      <p:sp>
        <p:nvSpPr>
          <p:cNvPr id="13" name="TextBox 12"/>
          <p:cNvSpPr txBox="1"/>
          <p:nvPr/>
        </p:nvSpPr>
        <p:spPr>
          <a:xfrm>
            <a:off x="3325797" y="3179801"/>
            <a:ext cx="457200" cy="246221"/>
          </a:xfrm>
          <a:prstGeom prst="rect">
            <a:avLst/>
          </a:prstGeom>
          <a:noFill/>
        </p:spPr>
        <p:txBody>
          <a:bodyPr wrap="square" rtlCol="0">
            <a:spAutoFit/>
          </a:bodyPr>
          <a:lstStyle/>
          <a:p>
            <a:r>
              <a:rPr lang="en-US" sz="1000" dirty="0" smtClean="0">
                <a:solidFill>
                  <a:schemeClr val="bg1"/>
                </a:solidFill>
              </a:rPr>
              <a:t>4.82</a:t>
            </a:r>
          </a:p>
        </p:txBody>
      </p:sp>
      <p:sp>
        <p:nvSpPr>
          <p:cNvPr id="5" name="TextBox 4"/>
          <p:cNvSpPr txBox="1"/>
          <p:nvPr/>
        </p:nvSpPr>
        <p:spPr>
          <a:xfrm>
            <a:off x="3717183" y="2659662"/>
            <a:ext cx="1447800" cy="307777"/>
          </a:xfrm>
          <a:prstGeom prst="rect">
            <a:avLst/>
          </a:prstGeom>
          <a:noFill/>
        </p:spPr>
        <p:txBody>
          <a:bodyPr wrap="square" rtlCol="0">
            <a:spAutoFit/>
          </a:bodyPr>
          <a:lstStyle/>
          <a:p>
            <a:r>
              <a:rPr lang="en-US" sz="1400" dirty="0" smtClean="0"/>
              <a:t>Unstimulated</a:t>
            </a:r>
            <a:endParaRPr lang="en-US" sz="1400" dirty="0"/>
          </a:p>
        </p:txBody>
      </p:sp>
      <p:pic>
        <p:nvPicPr>
          <p:cNvPr id="1028" name="Picture 4"/>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83978" y="3578423"/>
            <a:ext cx="1676399" cy="174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776220" y="3807023"/>
            <a:ext cx="457200" cy="246221"/>
          </a:xfrm>
          <a:prstGeom prst="rect">
            <a:avLst/>
          </a:prstGeom>
          <a:noFill/>
        </p:spPr>
        <p:txBody>
          <a:bodyPr wrap="square" rtlCol="0">
            <a:spAutoFit/>
          </a:bodyPr>
          <a:lstStyle/>
          <a:p>
            <a:r>
              <a:rPr lang="en-US" sz="1000" dirty="0" smtClean="0">
                <a:solidFill>
                  <a:schemeClr val="bg1"/>
                </a:solidFill>
              </a:rPr>
              <a:t>0.08</a:t>
            </a:r>
            <a:endParaRPr lang="en-US" sz="1000" dirty="0">
              <a:solidFill>
                <a:schemeClr val="bg1"/>
              </a:solidFill>
            </a:endParaRPr>
          </a:p>
        </p:txBody>
      </p:sp>
      <p:sp>
        <p:nvSpPr>
          <p:cNvPr id="20" name="TextBox 19"/>
          <p:cNvSpPr txBox="1"/>
          <p:nvPr/>
        </p:nvSpPr>
        <p:spPr>
          <a:xfrm>
            <a:off x="1583190" y="3807023"/>
            <a:ext cx="457200" cy="246221"/>
          </a:xfrm>
          <a:prstGeom prst="rect">
            <a:avLst/>
          </a:prstGeom>
          <a:noFill/>
        </p:spPr>
        <p:txBody>
          <a:bodyPr wrap="square" rtlCol="0">
            <a:spAutoFit/>
          </a:bodyPr>
          <a:lstStyle/>
          <a:p>
            <a:r>
              <a:rPr lang="en-US" sz="1000" dirty="0" smtClean="0">
                <a:solidFill>
                  <a:schemeClr val="bg1"/>
                </a:solidFill>
              </a:rPr>
              <a:t>1.01</a:t>
            </a:r>
            <a:endParaRPr lang="en-US" sz="1000" dirty="0">
              <a:solidFill>
                <a:schemeClr val="bg1"/>
              </a:solidFill>
            </a:endParaRPr>
          </a:p>
        </p:txBody>
      </p:sp>
      <p:sp>
        <p:nvSpPr>
          <p:cNvPr id="21" name="TextBox 20"/>
          <p:cNvSpPr txBox="1"/>
          <p:nvPr/>
        </p:nvSpPr>
        <p:spPr>
          <a:xfrm>
            <a:off x="776220" y="4780002"/>
            <a:ext cx="457200" cy="246221"/>
          </a:xfrm>
          <a:prstGeom prst="rect">
            <a:avLst/>
          </a:prstGeom>
          <a:noFill/>
        </p:spPr>
        <p:txBody>
          <a:bodyPr wrap="square" rtlCol="0">
            <a:spAutoFit/>
          </a:bodyPr>
          <a:lstStyle/>
          <a:p>
            <a:r>
              <a:rPr lang="en-US" sz="1000" dirty="0" smtClean="0">
                <a:solidFill>
                  <a:schemeClr val="bg1"/>
                </a:solidFill>
              </a:rPr>
              <a:t>83.8</a:t>
            </a:r>
            <a:endParaRPr lang="en-US" sz="1000" dirty="0">
              <a:solidFill>
                <a:schemeClr val="bg1"/>
              </a:solidFill>
            </a:endParaRPr>
          </a:p>
        </p:txBody>
      </p:sp>
      <p:sp>
        <p:nvSpPr>
          <p:cNvPr id="22" name="TextBox 21"/>
          <p:cNvSpPr txBox="1"/>
          <p:nvPr/>
        </p:nvSpPr>
        <p:spPr>
          <a:xfrm>
            <a:off x="1614420" y="4780001"/>
            <a:ext cx="457200" cy="246221"/>
          </a:xfrm>
          <a:prstGeom prst="rect">
            <a:avLst/>
          </a:prstGeom>
          <a:noFill/>
        </p:spPr>
        <p:txBody>
          <a:bodyPr wrap="square" rtlCol="0">
            <a:spAutoFit/>
          </a:bodyPr>
          <a:lstStyle/>
          <a:p>
            <a:r>
              <a:rPr lang="en-US" sz="1000" dirty="0" smtClean="0">
                <a:solidFill>
                  <a:schemeClr val="bg1"/>
                </a:solidFill>
              </a:rPr>
              <a:t>15.1</a:t>
            </a:r>
          </a:p>
        </p:txBody>
      </p:sp>
      <p:pic>
        <p:nvPicPr>
          <p:cNvPr id="2" name="Picture 2"/>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060377" y="3578423"/>
            <a:ext cx="1676399" cy="174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2441377" y="3807023"/>
            <a:ext cx="457200" cy="246221"/>
          </a:xfrm>
          <a:prstGeom prst="rect">
            <a:avLst/>
          </a:prstGeom>
          <a:noFill/>
        </p:spPr>
        <p:txBody>
          <a:bodyPr wrap="square" rtlCol="0">
            <a:spAutoFit/>
          </a:bodyPr>
          <a:lstStyle/>
          <a:p>
            <a:r>
              <a:rPr lang="en-US" sz="1000" dirty="0" smtClean="0">
                <a:solidFill>
                  <a:schemeClr val="bg1"/>
                </a:solidFill>
              </a:rPr>
              <a:t>0.09</a:t>
            </a:r>
            <a:endParaRPr lang="en-US" sz="1000" dirty="0">
              <a:solidFill>
                <a:schemeClr val="bg1"/>
              </a:solidFill>
            </a:endParaRPr>
          </a:p>
        </p:txBody>
      </p:sp>
      <p:sp>
        <p:nvSpPr>
          <p:cNvPr id="24" name="TextBox 23"/>
          <p:cNvSpPr txBox="1"/>
          <p:nvPr/>
        </p:nvSpPr>
        <p:spPr>
          <a:xfrm>
            <a:off x="3248347" y="3807023"/>
            <a:ext cx="457200" cy="246221"/>
          </a:xfrm>
          <a:prstGeom prst="rect">
            <a:avLst/>
          </a:prstGeom>
          <a:noFill/>
        </p:spPr>
        <p:txBody>
          <a:bodyPr wrap="square" rtlCol="0">
            <a:spAutoFit/>
          </a:bodyPr>
          <a:lstStyle/>
          <a:p>
            <a:r>
              <a:rPr lang="en-US" sz="1000" dirty="0" smtClean="0">
                <a:solidFill>
                  <a:schemeClr val="bg1"/>
                </a:solidFill>
              </a:rPr>
              <a:t>3.00</a:t>
            </a:r>
            <a:endParaRPr lang="en-US" sz="1000" dirty="0">
              <a:solidFill>
                <a:schemeClr val="bg1"/>
              </a:solidFill>
            </a:endParaRPr>
          </a:p>
        </p:txBody>
      </p:sp>
      <p:sp>
        <p:nvSpPr>
          <p:cNvPr id="25" name="TextBox 24"/>
          <p:cNvSpPr txBox="1"/>
          <p:nvPr/>
        </p:nvSpPr>
        <p:spPr>
          <a:xfrm>
            <a:off x="2441377" y="4780002"/>
            <a:ext cx="457200" cy="246221"/>
          </a:xfrm>
          <a:prstGeom prst="rect">
            <a:avLst/>
          </a:prstGeom>
          <a:noFill/>
        </p:spPr>
        <p:txBody>
          <a:bodyPr wrap="square" rtlCol="0">
            <a:spAutoFit/>
          </a:bodyPr>
          <a:lstStyle/>
          <a:p>
            <a:r>
              <a:rPr lang="en-US" sz="1000" dirty="0" smtClean="0">
                <a:solidFill>
                  <a:schemeClr val="bg1"/>
                </a:solidFill>
              </a:rPr>
              <a:t>62.2</a:t>
            </a:r>
            <a:endParaRPr lang="en-US" sz="1000" dirty="0">
              <a:solidFill>
                <a:schemeClr val="bg1"/>
              </a:solidFill>
            </a:endParaRPr>
          </a:p>
        </p:txBody>
      </p:sp>
      <p:sp>
        <p:nvSpPr>
          <p:cNvPr id="26" name="TextBox 25"/>
          <p:cNvSpPr txBox="1"/>
          <p:nvPr/>
        </p:nvSpPr>
        <p:spPr>
          <a:xfrm>
            <a:off x="3279577" y="4780001"/>
            <a:ext cx="457200" cy="246221"/>
          </a:xfrm>
          <a:prstGeom prst="rect">
            <a:avLst/>
          </a:prstGeom>
          <a:noFill/>
        </p:spPr>
        <p:txBody>
          <a:bodyPr wrap="square" rtlCol="0">
            <a:spAutoFit/>
          </a:bodyPr>
          <a:lstStyle/>
          <a:p>
            <a:r>
              <a:rPr lang="en-US" sz="1000" dirty="0" smtClean="0">
                <a:solidFill>
                  <a:schemeClr val="bg1"/>
                </a:solidFill>
              </a:rPr>
              <a:t>34.7</a:t>
            </a:r>
          </a:p>
        </p:txBody>
      </p:sp>
      <p:cxnSp>
        <p:nvCxnSpPr>
          <p:cNvPr id="9" name="Straight Arrow Connector 8"/>
          <p:cNvCxnSpPr/>
          <p:nvPr/>
        </p:nvCxnSpPr>
        <p:spPr>
          <a:xfrm>
            <a:off x="688777" y="5102423"/>
            <a:ext cx="134037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12577" y="5102423"/>
            <a:ext cx="1600200" cy="307777"/>
          </a:xfrm>
          <a:prstGeom prst="rect">
            <a:avLst/>
          </a:prstGeom>
          <a:noFill/>
        </p:spPr>
        <p:txBody>
          <a:bodyPr wrap="square" rtlCol="0">
            <a:spAutoFit/>
          </a:bodyPr>
          <a:lstStyle/>
          <a:p>
            <a:r>
              <a:rPr lang="en-US" sz="1400" dirty="0" smtClean="0">
                <a:solidFill>
                  <a:schemeClr val="bg1"/>
                </a:solidFill>
              </a:rPr>
              <a:t>Active Caspase</a:t>
            </a:r>
            <a:r>
              <a:rPr lang="en-US" sz="1400" dirty="0">
                <a:solidFill>
                  <a:schemeClr val="bg1"/>
                </a:solidFill>
              </a:rPr>
              <a:t>3</a:t>
            </a:r>
          </a:p>
        </p:txBody>
      </p:sp>
      <p:cxnSp>
        <p:nvCxnSpPr>
          <p:cNvPr id="27" name="Straight Arrow Connector 26"/>
          <p:cNvCxnSpPr/>
          <p:nvPr/>
        </p:nvCxnSpPr>
        <p:spPr>
          <a:xfrm flipV="1">
            <a:off x="688777" y="3807023"/>
            <a:ext cx="0" cy="1295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6200000">
            <a:off x="-265211" y="4296071"/>
            <a:ext cx="1600200" cy="307777"/>
          </a:xfrm>
          <a:prstGeom prst="rect">
            <a:avLst/>
          </a:prstGeom>
          <a:noFill/>
        </p:spPr>
        <p:txBody>
          <a:bodyPr wrap="square" rtlCol="0">
            <a:spAutoFit/>
          </a:bodyPr>
          <a:lstStyle/>
          <a:p>
            <a:r>
              <a:rPr lang="en-US" sz="1400" dirty="0" smtClean="0">
                <a:solidFill>
                  <a:schemeClr val="bg1"/>
                </a:solidFill>
              </a:rPr>
              <a:t>Casp8p41</a:t>
            </a:r>
            <a:endParaRPr lang="en-US" sz="1400" dirty="0">
              <a:solidFill>
                <a:schemeClr val="bg1"/>
              </a:solidFill>
            </a:endParaRPr>
          </a:p>
        </p:txBody>
      </p:sp>
      <p:sp>
        <p:nvSpPr>
          <p:cNvPr id="32" name="TextBox 31"/>
          <p:cNvSpPr txBox="1"/>
          <p:nvPr/>
        </p:nvSpPr>
        <p:spPr>
          <a:xfrm>
            <a:off x="3736777" y="4142182"/>
            <a:ext cx="1447800" cy="307777"/>
          </a:xfrm>
          <a:prstGeom prst="rect">
            <a:avLst/>
          </a:prstGeom>
          <a:noFill/>
        </p:spPr>
        <p:txBody>
          <a:bodyPr wrap="square" rtlCol="0">
            <a:spAutoFit/>
          </a:bodyPr>
          <a:lstStyle/>
          <a:p>
            <a:r>
              <a:rPr lang="el-GR" sz="1400" dirty="0" smtClean="0"/>
              <a:t>α</a:t>
            </a:r>
            <a:r>
              <a:rPr lang="en-US" sz="1400" dirty="0" smtClean="0"/>
              <a:t>CD3/CD28</a:t>
            </a:r>
            <a:endParaRPr lang="en-US" sz="1400" dirty="0"/>
          </a:p>
        </p:txBody>
      </p: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6875" y="1402292"/>
            <a:ext cx="2799956" cy="2822516"/>
          </a:xfrm>
          <a:prstGeom prst="rect">
            <a:avLst/>
          </a:prstGeom>
          <a:solidFill>
            <a:schemeClr val="tx1"/>
          </a:solidFill>
          <a:ln>
            <a:noFill/>
          </a:ln>
          <a:effectLst/>
          <a:extLst/>
        </p:spPr>
      </p:pic>
      <p:sp>
        <p:nvSpPr>
          <p:cNvPr id="16" name="TextBox 15"/>
          <p:cNvSpPr txBox="1"/>
          <p:nvPr/>
        </p:nvSpPr>
        <p:spPr>
          <a:xfrm>
            <a:off x="966789" y="1924308"/>
            <a:ext cx="723900" cy="409652"/>
          </a:xfrm>
          <a:prstGeom prst="rect">
            <a:avLst/>
          </a:prstGeom>
          <a:noFill/>
        </p:spPr>
        <p:txBody>
          <a:bodyPr wrap="square" rtlCol="0">
            <a:spAutoFit/>
          </a:bodyPr>
          <a:lstStyle/>
          <a:p>
            <a:r>
              <a:rPr lang="en-US" sz="1400" dirty="0" smtClean="0">
                <a:solidFill>
                  <a:schemeClr val="bg1"/>
                </a:solidFill>
              </a:rPr>
              <a:t>DMSO</a:t>
            </a:r>
            <a:endParaRPr lang="en-US" sz="1400" dirty="0">
              <a:solidFill>
                <a:schemeClr val="bg1"/>
              </a:solidFill>
            </a:endParaRPr>
          </a:p>
        </p:txBody>
      </p:sp>
      <p:sp>
        <p:nvSpPr>
          <p:cNvPr id="17" name="TextBox 16"/>
          <p:cNvSpPr txBox="1"/>
          <p:nvPr/>
        </p:nvSpPr>
        <p:spPr>
          <a:xfrm>
            <a:off x="2716196" y="1938196"/>
            <a:ext cx="1020580" cy="338555"/>
          </a:xfrm>
          <a:prstGeom prst="rect">
            <a:avLst/>
          </a:prstGeom>
          <a:noFill/>
        </p:spPr>
        <p:txBody>
          <a:bodyPr wrap="square" rtlCol="0">
            <a:spAutoFit/>
          </a:bodyPr>
          <a:lstStyle/>
          <a:p>
            <a:r>
              <a:rPr lang="en-US" sz="1400" dirty="0" smtClean="0">
                <a:solidFill>
                  <a:schemeClr val="bg1"/>
                </a:solidFill>
              </a:rPr>
              <a:t>ABT-199</a:t>
            </a:r>
            <a:endParaRPr lang="en-US" sz="1400" dirty="0">
              <a:solidFill>
                <a:schemeClr val="bg1"/>
              </a:solidFill>
            </a:endParaRPr>
          </a:p>
        </p:txBody>
      </p:sp>
      <p:sp>
        <p:nvSpPr>
          <p:cNvPr id="28" name="Title 27"/>
          <p:cNvSpPr>
            <a:spLocks noGrp="1"/>
          </p:cNvSpPr>
          <p:nvPr>
            <p:ph type="title"/>
          </p:nvPr>
        </p:nvSpPr>
        <p:spPr/>
        <p:txBody>
          <a:bodyPr/>
          <a:lstStyle/>
          <a:p>
            <a:r>
              <a:rPr lang="en-US" sz="2800" dirty="0" err="1" smtClean="0"/>
              <a:t>Venetoclax</a:t>
            </a:r>
            <a:r>
              <a:rPr lang="en-US" sz="2800" dirty="0" smtClean="0"/>
              <a:t> increases apoptosis in Casp8p41+ T</a:t>
            </a:r>
            <a:r>
              <a:rPr lang="en-US" sz="2800" baseline="-25000" dirty="0" smtClean="0"/>
              <a:t>CM</a:t>
            </a:r>
            <a:r>
              <a:rPr lang="en-US" sz="2800" dirty="0" smtClean="0"/>
              <a:t> ex vivo and decreases replication virus in some patients’ cells.</a:t>
            </a:r>
            <a:endParaRPr lang="en-US" sz="2800" dirty="0"/>
          </a:p>
        </p:txBody>
      </p:sp>
      <p:pic>
        <p:nvPicPr>
          <p:cNvPr id="921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476875" y="4430062"/>
            <a:ext cx="2825635" cy="219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91520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Challenges for </a:t>
            </a:r>
            <a:r>
              <a:rPr lang="en-US" dirty="0" err="1" smtClean="0"/>
              <a:t>Pharmacogenetics</a:t>
            </a:r>
            <a:r>
              <a:rPr lang="en-US" dirty="0" smtClean="0"/>
              <a:t> in HIV</a:t>
            </a:r>
            <a:endParaRPr lang="en-US" dirty="0"/>
          </a:p>
        </p:txBody>
      </p:sp>
      <p:sp>
        <p:nvSpPr>
          <p:cNvPr id="3" name="Content Placeholder 2"/>
          <p:cNvSpPr>
            <a:spLocks noGrp="1"/>
          </p:cNvSpPr>
          <p:nvPr>
            <p:ph idx="1"/>
          </p:nvPr>
        </p:nvSpPr>
        <p:spPr/>
        <p:txBody>
          <a:bodyPr/>
          <a:lstStyle/>
          <a:p>
            <a:r>
              <a:rPr lang="en-US" sz="2000" dirty="0" smtClean="0"/>
              <a:t>Newer ARTs are safer in RCTs</a:t>
            </a:r>
          </a:p>
          <a:p>
            <a:pPr lvl="1"/>
            <a:r>
              <a:rPr lang="en-US" sz="2000" dirty="0" smtClean="0"/>
              <a:t>Pharmacovigilance for identifying rare, unforeseen ADEs</a:t>
            </a:r>
          </a:p>
          <a:p>
            <a:pPr lvl="1"/>
            <a:r>
              <a:rPr lang="en-US" sz="2000" dirty="0" err="1" smtClean="0"/>
              <a:t>Pharmacogenetic</a:t>
            </a:r>
            <a:r>
              <a:rPr lang="en-US" sz="2000" dirty="0" smtClean="0"/>
              <a:t> analyses for predictors</a:t>
            </a:r>
          </a:p>
          <a:p>
            <a:r>
              <a:rPr lang="en-US" sz="2000" dirty="0" smtClean="0"/>
              <a:t>Implementation in resource-poor settings using older ARTs</a:t>
            </a:r>
          </a:p>
          <a:p>
            <a:pPr lvl="1"/>
            <a:r>
              <a:rPr lang="en-US" sz="2000" dirty="0" smtClean="0"/>
              <a:t>Decreasing costs of genetic testing; POC testing</a:t>
            </a:r>
          </a:p>
          <a:p>
            <a:r>
              <a:rPr lang="en-US" sz="2000" dirty="0" smtClean="0"/>
              <a:t>Technology/ data expanding faster than ability to study</a:t>
            </a:r>
          </a:p>
          <a:p>
            <a:pPr lvl="1"/>
            <a:r>
              <a:rPr lang="en-US" sz="2000" dirty="0" smtClean="0"/>
              <a:t>Whole genome/</a:t>
            </a:r>
            <a:r>
              <a:rPr lang="en-US" sz="2000" dirty="0" err="1" smtClean="0"/>
              <a:t>exome</a:t>
            </a:r>
            <a:r>
              <a:rPr lang="en-US" sz="2000" dirty="0" smtClean="0"/>
              <a:t> data</a:t>
            </a:r>
          </a:p>
          <a:p>
            <a:pPr lvl="1"/>
            <a:r>
              <a:rPr lang="en-US" sz="2000" dirty="0" smtClean="0"/>
              <a:t>Adequately powered studies</a:t>
            </a:r>
          </a:p>
          <a:p>
            <a:pPr lvl="1"/>
            <a:r>
              <a:rPr lang="en-US" sz="2000" dirty="0" smtClean="0"/>
              <a:t>Functional studies</a:t>
            </a:r>
          </a:p>
          <a:p>
            <a:r>
              <a:rPr lang="en-US" sz="2000" dirty="0" smtClean="0"/>
              <a:t>Expanding role of ART; Treatment as prevention</a:t>
            </a:r>
          </a:p>
          <a:p>
            <a:r>
              <a:rPr lang="en-US" sz="2000" dirty="0" smtClean="0"/>
              <a:t>Potential variability in responses/ ADEs in future HIV curative interventions</a:t>
            </a:r>
          </a:p>
          <a:p>
            <a:pPr lvl="1"/>
            <a:endParaRPr lang="en-US" sz="2000" dirty="0"/>
          </a:p>
        </p:txBody>
      </p:sp>
    </p:spTree>
    <p:extLst>
      <p:ext uri="{BB962C8B-B14F-4D97-AF65-F5344CB8AC3E}">
        <p14:creationId xmlns:p14="http://schemas.microsoft.com/office/powerpoint/2010/main" val="28296372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 </a:t>
            </a:r>
            <a:endParaRPr lang="en-US" dirty="0"/>
          </a:p>
        </p:txBody>
      </p:sp>
      <p:sp>
        <p:nvSpPr>
          <p:cNvPr id="3" name="Content Placeholder 2"/>
          <p:cNvSpPr>
            <a:spLocks noGrp="1"/>
          </p:cNvSpPr>
          <p:nvPr>
            <p:ph sz="half" idx="1"/>
          </p:nvPr>
        </p:nvSpPr>
        <p:spPr/>
        <p:txBody>
          <a:bodyPr/>
          <a:lstStyle/>
          <a:p>
            <a:r>
              <a:rPr lang="en-US" sz="2000" dirty="0" smtClean="0"/>
              <a:t>INSIGHT Steering Committee</a:t>
            </a:r>
          </a:p>
          <a:p>
            <a:r>
              <a:rPr lang="en-US" sz="2000" dirty="0" smtClean="0"/>
              <a:t>Richard Weinshilboum</a:t>
            </a:r>
          </a:p>
          <a:p>
            <a:r>
              <a:rPr lang="en-US" sz="2000" dirty="0" smtClean="0"/>
              <a:t>Andrew Badley</a:t>
            </a:r>
          </a:p>
          <a:p>
            <a:r>
              <a:rPr lang="en-US" sz="2000" dirty="0" smtClean="0"/>
              <a:t>Jim </a:t>
            </a:r>
            <a:r>
              <a:rPr lang="en-US" sz="2000" dirty="0" err="1" smtClean="0"/>
              <a:t>Neaton</a:t>
            </a:r>
            <a:r>
              <a:rPr lang="en-US" sz="2000" dirty="0" smtClean="0"/>
              <a:t>, Jacquie Neuhaus, </a:t>
            </a:r>
            <a:r>
              <a:rPr lang="en-US" sz="2000" dirty="0" err="1" smtClean="0"/>
              <a:t>Haitao</a:t>
            </a:r>
            <a:r>
              <a:rPr lang="en-US" sz="2000" dirty="0" smtClean="0"/>
              <a:t> Chu</a:t>
            </a:r>
          </a:p>
          <a:p>
            <a:r>
              <a:rPr lang="en-US" sz="2000" dirty="0" err="1" smtClean="0"/>
              <a:t>Amalio</a:t>
            </a:r>
            <a:r>
              <a:rPr lang="en-US" sz="2000" dirty="0" smtClean="0"/>
              <a:t> </a:t>
            </a:r>
            <a:r>
              <a:rPr lang="en-US" sz="2000" dirty="0" err="1" smtClean="0"/>
              <a:t>Telenti</a:t>
            </a:r>
            <a:r>
              <a:rPr lang="en-US" sz="2000" dirty="0" smtClean="0"/>
              <a:t>, Margalida Rotger and the Swiss HIV Cohort Study</a:t>
            </a:r>
          </a:p>
          <a:p>
            <a:r>
              <a:rPr lang="en-US" sz="2000" dirty="0" smtClean="0"/>
              <a:t>Writing </a:t>
            </a:r>
            <a:r>
              <a:rPr lang="en-US" sz="2000" dirty="0"/>
              <a:t>Group Members (</a:t>
            </a:r>
            <a:r>
              <a:rPr lang="en-US" sz="2000" dirty="0" err="1"/>
              <a:t>Christoph</a:t>
            </a:r>
            <a:r>
              <a:rPr lang="en-US" sz="2000" dirty="0"/>
              <a:t> </a:t>
            </a:r>
            <a:r>
              <a:rPr lang="en-US" sz="2000" dirty="0" err="1" smtClean="0"/>
              <a:t>Wyen</a:t>
            </a:r>
            <a:r>
              <a:rPr lang="en-US" sz="2000" dirty="0" smtClean="0"/>
              <a:t>, Jürgen </a:t>
            </a:r>
            <a:r>
              <a:rPr lang="en-US" sz="2000" dirty="0" err="1" smtClean="0"/>
              <a:t>Rockstroh</a:t>
            </a:r>
            <a:r>
              <a:rPr lang="en-US" sz="2000" dirty="0" smtClean="0"/>
              <a:t>, Daniel </a:t>
            </a:r>
            <a:r>
              <a:rPr lang="en-US" sz="2000" dirty="0"/>
              <a:t>J. </a:t>
            </a:r>
            <a:r>
              <a:rPr lang="en-US" sz="2000" dirty="0" err="1" smtClean="0"/>
              <a:t>Skiest</a:t>
            </a:r>
            <a:r>
              <a:rPr lang="en-US" sz="2000" dirty="0" smtClean="0"/>
              <a:t>, Mark Boyd, </a:t>
            </a:r>
            <a:r>
              <a:rPr lang="en-US" sz="2000" dirty="0" err="1" smtClean="0"/>
              <a:t>Saye</a:t>
            </a:r>
            <a:r>
              <a:rPr lang="en-US" sz="2000" dirty="0" smtClean="0"/>
              <a:t> </a:t>
            </a:r>
            <a:r>
              <a:rPr lang="en-US" sz="2000" dirty="0" err="1" smtClean="0"/>
              <a:t>Khoo</a:t>
            </a:r>
            <a:r>
              <a:rPr lang="en-US" sz="2000" dirty="0" smtClean="0"/>
              <a:t>).</a:t>
            </a:r>
            <a:endParaRPr lang="en-US" sz="2000" dirty="0"/>
          </a:p>
        </p:txBody>
      </p:sp>
      <p:sp>
        <p:nvSpPr>
          <p:cNvPr id="4" name="Content Placeholder 3"/>
          <p:cNvSpPr>
            <a:spLocks noGrp="1"/>
          </p:cNvSpPr>
          <p:nvPr>
            <p:ph sz="half" idx="2"/>
          </p:nvPr>
        </p:nvSpPr>
        <p:spPr/>
        <p:txBody>
          <a:bodyPr/>
          <a:lstStyle/>
          <a:p>
            <a:r>
              <a:rPr lang="sv-SE" sz="2000" dirty="0" smtClean="0"/>
              <a:t>Mayo Clinic </a:t>
            </a:r>
            <a:r>
              <a:rPr lang="en-US" sz="2000" dirty="0"/>
              <a:t>Advanced Genomics Technology Center (</a:t>
            </a:r>
            <a:r>
              <a:rPr lang="en-US" sz="2000" dirty="0" smtClean="0"/>
              <a:t>AGTC)</a:t>
            </a:r>
          </a:p>
          <a:p>
            <a:pPr lvl="1"/>
            <a:r>
              <a:rPr lang="sv-SE" sz="2000" dirty="0" smtClean="0"/>
              <a:t>David Rider</a:t>
            </a:r>
            <a:r>
              <a:rPr lang="sv-SE" sz="2000" dirty="0"/>
              <a:t>, Abhinita </a:t>
            </a:r>
            <a:r>
              <a:rPr lang="sv-SE" sz="2000" dirty="0" smtClean="0"/>
              <a:t>Lnu</a:t>
            </a:r>
          </a:p>
          <a:p>
            <a:r>
              <a:rPr lang="sv-SE" sz="2000" dirty="0" smtClean="0"/>
              <a:t>Mayo Clinic Center for Individualized Medicine</a:t>
            </a:r>
          </a:p>
          <a:p>
            <a:pPr lvl="1"/>
            <a:r>
              <a:rPr lang="sv-SE" sz="2000" dirty="0" smtClean="0"/>
              <a:t>Richard Weinshilboum</a:t>
            </a:r>
          </a:p>
          <a:p>
            <a:r>
              <a:rPr lang="sv-SE" sz="2000" dirty="0" smtClean="0"/>
              <a:t>Mayo Clinic Center for Translational Science Acitivities</a:t>
            </a:r>
          </a:p>
          <a:p>
            <a:pPr lvl="1"/>
            <a:r>
              <a:rPr lang="sv-SE" sz="2000" dirty="0"/>
              <a:t>KL2 program, Small Grants program</a:t>
            </a:r>
          </a:p>
          <a:p>
            <a:r>
              <a:rPr lang="sv-SE" sz="2000" dirty="0" smtClean="0"/>
              <a:t> </a:t>
            </a:r>
            <a:r>
              <a:rPr lang="en-US" sz="2000" dirty="0"/>
              <a:t>NIH/NIAID</a:t>
            </a:r>
          </a:p>
          <a:p>
            <a:endParaRPr lang="en-US" sz="2000" dirty="0"/>
          </a:p>
        </p:txBody>
      </p:sp>
    </p:spTree>
    <p:extLst>
      <p:ext uri="{BB962C8B-B14F-4D97-AF65-F5344CB8AC3E}">
        <p14:creationId xmlns:p14="http://schemas.microsoft.com/office/powerpoint/2010/main" val="11181538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 &amp; Discussion</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4114800"/>
            <a:ext cx="525780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5616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85000" lnSpcReduction="20000"/>
          </a:bodyPr>
          <a:lstStyle/>
          <a:p>
            <a:pPr algn="ctr"/>
            <a:r>
              <a:rPr lang="en-US" altLang="en-US" dirty="0" smtClean="0"/>
              <a:t>We welcome you to our future conferences of Conference Series LLC</a:t>
            </a:r>
          </a:p>
          <a:p>
            <a:pPr algn="ctr"/>
            <a:r>
              <a:rPr lang="en-US" altLang="en-US" dirty="0" smtClean="0"/>
              <a:t>through</a:t>
            </a:r>
          </a:p>
          <a:p>
            <a:pPr algn="ctr"/>
            <a:r>
              <a:rPr lang="en-IN" dirty="0"/>
              <a:t>9th International Conference and Exhibition </a:t>
            </a:r>
            <a:r>
              <a:rPr lang="en-IN" dirty="0" smtClean="0"/>
              <a:t>on Pharmacovigilance</a:t>
            </a:r>
            <a:endParaRPr lang="en-IN" dirty="0"/>
          </a:p>
          <a:p>
            <a:pPr algn="ctr"/>
            <a:endParaRPr lang="en-US" altLang="en-US" dirty="0" smtClean="0"/>
          </a:p>
          <a:p>
            <a:pPr algn="ctr"/>
            <a:r>
              <a:rPr lang="en-US" altLang="en-US" dirty="0" smtClean="0"/>
              <a:t> </a:t>
            </a:r>
            <a:r>
              <a:rPr lang="en-IN" dirty="0"/>
              <a:t>July 17-19, 2017 Munich, Germany</a:t>
            </a:r>
          </a:p>
          <a:p>
            <a:pPr algn="ctr"/>
            <a:endParaRPr lang="en-US" altLang="en-US" b="1" dirty="0" smtClean="0"/>
          </a:p>
          <a:p>
            <a:pPr algn="ctr"/>
            <a:endParaRPr lang="en-US" altLang="en-US" b="1" dirty="0" smtClean="0"/>
          </a:p>
          <a:p>
            <a:pPr algn="ctr"/>
            <a:endParaRPr lang="en-US" altLang="en-US" b="1" dirty="0" smtClean="0"/>
          </a:p>
          <a:p>
            <a:pPr algn="ctr"/>
            <a:r>
              <a:rPr lang="en-US" altLang="en-US" dirty="0" smtClean="0"/>
              <a:t>http</a:t>
            </a:r>
            <a:r>
              <a:rPr lang="en-US" altLang="en-US" dirty="0" smtClean="0"/>
              <a:t>://</a:t>
            </a:r>
            <a:r>
              <a:rPr lang="en-US" altLang="en-US" dirty="0" err="1" smtClean="0"/>
              <a:t>pharmacovigilance.pharmaceuticalconferences.com</a:t>
            </a:r>
            <a:r>
              <a:rPr lang="en-US" altLang="en-US" dirty="0"/>
              <a:t>/</a:t>
            </a:r>
            <a:endParaRPr lang="en-US" altLang="en-US" dirty="0" smtClean="0"/>
          </a:p>
        </p:txBody>
      </p:sp>
    </p:spTree>
    <p:extLst>
      <p:ext uri="{BB962C8B-B14F-4D97-AF65-F5344CB8AC3E}">
        <p14:creationId xmlns:p14="http://schemas.microsoft.com/office/powerpoint/2010/main" val="1148316505"/>
      </p:ext>
    </p:extLst>
  </p:cSld>
  <p:clrMapOvr>
    <a:masterClrMapping/>
  </p:clrMapOvr>
  <p:transition/>
</p:sld>
</file>

<file path=ppt/theme/theme1.xml><?xml version="1.0" encoding="utf-8"?>
<a:theme xmlns:a="http://schemas.openxmlformats.org/drawingml/2006/main" name="mc-bluetexture">
  <a:themeElements>
    <a:clrScheme name="mc-bluetexture">
      <a:dk1>
        <a:sysClr val="windowText" lastClr="000000"/>
      </a:dk1>
      <a:lt1>
        <a:sysClr val="window" lastClr="FFFFFF"/>
      </a:lt1>
      <a:dk2>
        <a:srgbClr val="0046AD"/>
      </a:dk2>
      <a:lt2>
        <a:srgbClr val="FFFF00"/>
      </a:lt2>
      <a:accent1>
        <a:srgbClr val="FFB600"/>
      </a:accent1>
      <a:accent2>
        <a:srgbClr val="F36925"/>
      </a:accent2>
      <a:accent3>
        <a:srgbClr val="3CBE18"/>
      </a:accent3>
      <a:accent4>
        <a:srgbClr val="A43EBD"/>
      </a:accent4>
      <a:accent5>
        <a:srgbClr val="C18253"/>
      </a:accent5>
      <a:accent6>
        <a:srgbClr val="56A7FD"/>
      </a:accent6>
      <a:hlink>
        <a:srgbClr val="CC99FF"/>
      </a:hlink>
      <a:folHlink>
        <a:srgbClr val="969696"/>
      </a:folHlink>
    </a:clrScheme>
    <a:fontScheme name="mc-bluetexture">
      <a:majorFont>
        <a:latin typeface="Arial"/>
        <a:ea typeface=""/>
        <a:cs typeface=""/>
      </a:majorFont>
      <a:minorFont>
        <a:latin typeface="Arial"/>
        <a:ea typeface=""/>
        <a:cs typeface=""/>
      </a:minorFont>
    </a:fontScheme>
    <a:fmtScheme name="mc-bluetex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mc-bluetexture</Template>
  <TotalTime>2089</TotalTime>
  <Words>3740</Words>
  <Application>Microsoft Office PowerPoint</Application>
  <PresentationFormat>On-screen Show (4:3)</PresentationFormat>
  <Paragraphs>719</Paragraphs>
  <Slides>53</Slides>
  <Notes>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mc-bluetexture</vt:lpstr>
      <vt:lpstr>Conference Series LLC Conferences</vt:lpstr>
      <vt:lpstr>Investigation of Efavirenz discontinuation in multi-ethnic populations of HIV positive individuals by genetic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PLHIV on treatment can have a nearly, but not completely, normal life expectancy.</vt:lpstr>
      <vt:lpstr>Expanding role of cART</vt:lpstr>
      <vt:lpstr>PowerPoint Presentation</vt:lpstr>
      <vt:lpstr>Barriers to lifelong viral suppression on ART</vt:lpstr>
      <vt:lpstr>Adverse Drug Effects</vt:lpstr>
      <vt:lpstr>Current ART Selection Paradigm</vt:lpstr>
      <vt:lpstr>Innovative solutions</vt:lpstr>
      <vt:lpstr>Precedence – HLA-B*5701</vt:lpstr>
      <vt:lpstr>PowerPoint Presentation</vt:lpstr>
      <vt:lpstr>Viral genotype testing for ART resistance is standard of care</vt:lpstr>
      <vt:lpstr>Pharmacogenomics in HIV</vt:lpstr>
      <vt:lpstr>PowerPoint Presentation</vt:lpstr>
      <vt:lpstr>Efavirenz (EFV)</vt:lpstr>
      <vt:lpstr>Efavirenz and Suicidality: The importance of pharmacovigilance</vt:lpstr>
      <vt:lpstr>Pharmacogenetics of EFV</vt:lpstr>
      <vt:lpstr>Hypothesis</vt:lpstr>
      <vt:lpstr>Subjects:</vt:lpstr>
      <vt:lpstr>PowerPoint Presentation</vt:lpstr>
      <vt:lpstr>PG Testing using Illumina Platform</vt:lpstr>
      <vt:lpstr>Primary SNPs</vt:lpstr>
      <vt:lpstr>“EFV Risk Score”</vt:lpstr>
      <vt:lpstr>Baseline characteristics of participants by genetic risk score (INSIGHT)</vt:lpstr>
      <vt:lpstr>Primary Outcome</vt:lpstr>
      <vt:lpstr>PowerPoint Presentation</vt:lpstr>
      <vt:lpstr>Results</vt:lpstr>
      <vt:lpstr>Baseline characteristics of participants by genetic risk score (Swiss Cohort)</vt:lpstr>
      <vt:lpstr>Pooled analysis with Swiss Cohort</vt:lpstr>
      <vt:lpstr>EFV Risk Score distribution differed by race</vt:lpstr>
      <vt:lpstr>Analysis by Population and Study Stratification</vt:lpstr>
      <vt:lpstr>Planned Next Steps</vt:lpstr>
      <vt:lpstr>So what happened?</vt:lpstr>
      <vt:lpstr>Comparative Efficacy</vt:lpstr>
      <vt:lpstr>N of 1</vt:lpstr>
      <vt:lpstr>So why cure HIV?</vt:lpstr>
      <vt:lpstr>Current status of HIV cure</vt:lpstr>
      <vt:lpstr>PowerPoint Presentation</vt:lpstr>
      <vt:lpstr>Venetocalx (ABT-199), a selective Bcl-2 inhibitor reduces HIV DNA in ex vivo reactivated primary CD4 T cells from HIV infected persons.</vt:lpstr>
      <vt:lpstr>Venetoclax increases apoptosis in Casp8p41+ TCM ex vivo and decreases replication virus in some patients’ cells.</vt:lpstr>
      <vt:lpstr>Opportunities and Challenges for Pharmacogenetics in HIV</vt:lpstr>
      <vt:lpstr>Acknowledgments </vt:lpstr>
      <vt:lpstr>Questions &amp; Discussion</vt:lpstr>
      <vt:lpstr> Let us meet again..</vt:lpstr>
    </vt:vector>
  </TitlesOfParts>
  <Company>Mayo Clinic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Nathan W Cummins</dc:creator>
  <dc:description>v2.11</dc:description>
  <cp:lastModifiedBy>pharmacovigilance</cp:lastModifiedBy>
  <cp:revision>80</cp:revision>
  <dcterms:created xsi:type="dcterms:W3CDTF">2015-03-25T14:55:18Z</dcterms:created>
  <dcterms:modified xsi:type="dcterms:W3CDTF">2016-08-31T13:55:11Z</dcterms:modified>
</cp:coreProperties>
</file>