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240791" y="1789176"/>
            <a:ext cx="4117848" cy="7437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1156716" y="1847088"/>
            <a:ext cx="2348484" cy="6781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296242" y="1823851"/>
            <a:ext cx="4006850" cy="633730"/>
          </a:xfrm>
          <a:custGeom>
            <a:avLst/>
            <a:gdLst/>
            <a:ahLst/>
            <a:cxnLst/>
            <a:rect l="l" t="t" r="r" b="b"/>
            <a:pathLst>
              <a:path w="4006850" h="633730">
                <a:moveTo>
                  <a:pt x="0" y="633598"/>
                </a:moveTo>
                <a:lnTo>
                  <a:pt x="4006748" y="633598"/>
                </a:lnTo>
                <a:lnTo>
                  <a:pt x="4006748" y="0"/>
                </a:lnTo>
                <a:lnTo>
                  <a:pt x="0" y="0"/>
                </a:lnTo>
                <a:lnTo>
                  <a:pt x="0" y="633598"/>
                </a:lnTo>
                <a:close/>
              </a:path>
            </a:pathLst>
          </a:custGeom>
          <a:solidFill>
            <a:srgbClr val="00619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296242" y="1823851"/>
            <a:ext cx="4006850" cy="633730"/>
          </a:xfrm>
          <a:custGeom>
            <a:avLst/>
            <a:gdLst/>
            <a:ahLst/>
            <a:cxnLst/>
            <a:rect l="l" t="t" r="r" b="b"/>
            <a:pathLst>
              <a:path w="4006850" h="633730">
                <a:moveTo>
                  <a:pt x="0" y="633598"/>
                </a:moveTo>
                <a:lnTo>
                  <a:pt x="4006748" y="633598"/>
                </a:lnTo>
                <a:lnTo>
                  <a:pt x="4006748" y="0"/>
                </a:lnTo>
                <a:lnTo>
                  <a:pt x="0" y="0"/>
                </a:lnTo>
                <a:lnTo>
                  <a:pt x="0" y="633598"/>
                </a:lnTo>
                <a:close/>
              </a:path>
            </a:pathLst>
          </a:custGeom>
          <a:ln w="25400">
            <a:solidFill>
              <a:srgbClr val="30B6F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296242" y="2457450"/>
            <a:ext cx="4006850" cy="2597150"/>
          </a:xfrm>
          <a:custGeom>
            <a:avLst/>
            <a:gdLst/>
            <a:ahLst/>
            <a:cxnLst/>
            <a:rect l="l" t="t" r="r" b="b"/>
            <a:pathLst>
              <a:path w="4006850" h="2597150">
                <a:moveTo>
                  <a:pt x="0" y="2596753"/>
                </a:moveTo>
                <a:lnTo>
                  <a:pt x="4006748" y="2596753"/>
                </a:lnTo>
                <a:lnTo>
                  <a:pt x="4006748" y="0"/>
                </a:lnTo>
                <a:lnTo>
                  <a:pt x="0" y="0"/>
                </a:lnTo>
                <a:lnTo>
                  <a:pt x="0" y="2596753"/>
                </a:lnTo>
                <a:close/>
              </a:path>
            </a:pathLst>
          </a:custGeom>
          <a:solidFill>
            <a:srgbClr val="CDE5F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296242" y="2457450"/>
            <a:ext cx="4006850" cy="2597150"/>
          </a:xfrm>
          <a:custGeom>
            <a:avLst/>
            <a:gdLst/>
            <a:ahLst/>
            <a:cxnLst/>
            <a:rect l="l" t="t" r="r" b="b"/>
            <a:pathLst>
              <a:path w="4006850" h="2597150">
                <a:moveTo>
                  <a:pt x="0" y="2596753"/>
                </a:moveTo>
                <a:lnTo>
                  <a:pt x="4006748" y="2596753"/>
                </a:lnTo>
                <a:lnTo>
                  <a:pt x="4006748" y="0"/>
                </a:lnTo>
                <a:lnTo>
                  <a:pt x="0" y="0"/>
                </a:lnTo>
                <a:lnTo>
                  <a:pt x="0" y="2596753"/>
                </a:lnTo>
                <a:close/>
              </a:path>
            </a:pathLst>
          </a:custGeom>
          <a:ln w="25400">
            <a:solidFill>
              <a:srgbClr val="CDE5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714500" y="1371600"/>
            <a:ext cx="5143500" cy="457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3335"/>
            <a:ext cx="9143999" cy="68446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6120" y="-108683"/>
            <a:ext cx="8631759" cy="1257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25916" y="1976770"/>
            <a:ext cx="7492167" cy="40093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5" Type="http://schemas.openxmlformats.org/officeDocument/2006/relationships/image" Target="../media/image23.jpg"/><Relationship Id="rId6" Type="http://schemas.openxmlformats.org/officeDocument/2006/relationships/image" Target="../media/image24.png"/><Relationship Id="rId7" Type="http://schemas.openxmlformats.org/officeDocument/2006/relationships/image" Target="../media/image25.png"/><Relationship Id="rId8" Type="http://schemas.openxmlformats.org/officeDocument/2006/relationships/image" Target="../media/image26.png"/><Relationship Id="rId9" Type="http://schemas.openxmlformats.org/officeDocument/2006/relationships/image" Target="../media/image27.png"/><Relationship Id="rId10" Type="http://schemas.openxmlformats.org/officeDocument/2006/relationships/image" Target="../media/image28.png"/><Relationship Id="rId11" Type="http://schemas.openxmlformats.org/officeDocument/2006/relationships/image" Target="../media/image29.png"/><Relationship Id="rId12" Type="http://schemas.openxmlformats.org/officeDocument/2006/relationships/image" Target="../media/image30.png"/><Relationship Id="rId13" Type="http://schemas.openxmlformats.org/officeDocument/2006/relationships/image" Target="../media/image31.png"/><Relationship Id="rId14" Type="http://schemas.openxmlformats.org/officeDocument/2006/relationships/image" Target="../media/image32.png"/><Relationship Id="rId15" Type="http://schemas.openxmlformats.org/officeDocument/2006/relationships/image" Target="../media/image33.png"/><Relationship Id="rId16" Type="http://schemas.openxmlformats.org/officeDocument/2006/relationships/image" Target="../media/image34.png"/><Relationship Id="rId17" Type="http://schemas.openxmlformats.org/officeDocument/2006/relationships/image" Target="../media/image35.png"/><Relationship Id="rId18" Type="http://schemas.openxmlformats.org/officeDocument/2006/relationships/image" Target="../media/image36.png"/><Relationship Id="rId19" Type="http://schemas.openxmlformats.org/officeDocument/2006/relationships/image" Target="../media/image3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Relationship Id="rId3" Type="http://schemas.openxmlformats.org/officeDocument/2006/relationships/image" Target="../media/image47.png"/><Relationship Id="rId4" Type="http://schemas.openxmlformats.org/officeDocument/2006/relationships/image" Target="../media/image48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Relationship Id="rId3" Type="http://schemas.openxmlformats.org/officeDocument/2006/relationships/image" Target="../media/image50.jpg"/><Relationship Id="rId4" Type="http://schemas.openxmlformats.org/officeDocument/2006/relationships/image" Target="../media/image51.jpg"/><Relationship Id="rId5" Type="http://schemas.openxmlformats.org/officeDocument/2006/relationships/image" Target="../media/image52.png"/><Relationship Id="rId6" Type="http://schemas.openxmlformats.org/officeDocument/2006/relationships/image" Target="../media/image53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Relationship Id="rId3" Type="http://schemas.openxmlformats.org/officeDocument/2006/relationships/image" Target="../media/image61.jpg"/><Relationship Id="rId4" Type="http://schemas.openxmlformats.org/officeDocument/2006/relationships/image" Target="../media/image62.png"/><Relationship Id="rId5" Type="http://schemas.openxmlformats.org/officeDocument/2006/relationships/image" Target="../media/image63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g"/><Relationship Id="rId3" Type="http://schemas.openxmlformats.org/officeDocument/2006/relationships/image" Target="../media/image67.jpg"/><Relationship Id="rId4" Type="http://schemas.openxmlformats.org/officeDocument/2006/relationships/image" Target="../media/image68.png"/><Relationship Id="rId5" Type="http://schemas.openxmlformats.org/officeDocument/2006/relationships/image" Target="../media/image69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g"/><Relationship Id="rId3" Type="http://schemas.openxmlformats.org/officeDocument/2006/relationships/image" Target="../media/image71.jpg"/><Relationship Id="rId4" Type="http://schemas.openxmlformats.org/officeDocument/2006/relationships/image" Target="../media/image72.png"/><Relationship Id="rId5" Type="http://schemas.openxmlformats.org/officeDocument/2006/relationships/image" Target="../media/image73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5" Type="http://schemas.openxmlformats.org/officeDocument/2006/relationships/image" Target="../media/image79.png"/><Relationship Id="rId6" Type="http://schemas.openxmlformats.org/officeDocument/2006/relationships/image" Target="../media/image80.png"/><Relationship Id="rId7" Type="http://schemas.openxmlformats.org/officeDocument/2006/relationships/image" Target="../media/image81.png"/><Relationship Id="rId8" Type="http://schemas.openxmlformats.org/officeDocument/2006/relationships/image" Target="../media/image82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Relationship Id="rId3" Type="http://schemas.openxmlformats.org/officeDocument/2006/relationships/image" Target="../media/image85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6.png"/><Relationship Id="rId3" Type="http://schemas.openxmlformats.org/officeDocument/2006/relationships/image" Target="../media/image87.png"/><Relationship Id="rId4" Type="http://schemas.openxmlformats.org/officeDocument/2006/relationships/image" Target="../media/image88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0.jpg"/><Relationship Id="rId3" Type="http://schemas.openxmlformats.org/officeDocument/2006/relationships/image" Target="../media/image91.jpg"/><Relationship Id="rId4" Type="http://schemas.openxmlformats.org/officeDocument/2006/relationships/image" Target="../media/image92.jpg"/><Relationship Id="rId5" Type="http://schemas.openxmlformats.org/officeDocument/2006/relationships/image" Target="../media/image93.jpg"/><Relationship Id="rId6" Type="http://schemas.openxmlformats.org/officeDocument/2006/relationships/image" Target="../media/image94.jpg"/><Relationship Id="rId7" Type="http://schemas.openxmlformats.org/officeDocument/2006/relationships/image" Target="../media/image95.jpg"/><Relationship Id="rId8" Type="http://schemas.openxmlformats.org/officeDocument/2006/relationships/image" Target="../media/image96.jpg"/><Relationship Id="rId9" Type="http://schemas.openxmlformats.org/officeDocument/2006/relationships/image" Target="../media/image97.jpg"/><Relationship Id="rId10" Type="http://schemas.openxmlformats.org/officeDocument/2006/relationships/image" Target="../media/image98.jpg"/><Relationship Id="rId11" Type="http://schemas.openxmlformats.org/officeDocument/2006/relationships/image" Target="../media/image99.jpg"/><Relationship Id="rId12" Type="http://schemas.openxmlformats.org/officeDocument/2006/relationships/image" Target="../media/image100.jpg"/><Relationship Id="rId13" Type="http://schemas.openxmlformats.org/officeDocument/2006/relationships/image" Target="../media/image101.jpg"/><Relationship Id="rId14" Type="http://schemas.openxmlformats.org/officeDocument/2006/relationships/image" Target="../media/image102.jpg"/><Relationship Id="rId15" Type="http://schemas.openxmlformats.org/officeDocument/2006/relationships/image" Target="../media/image103.png"/><Relationship Id="rId16" Type="http://schemas.openxmlformats.org/officeDocument/2006/relationships/image" Target="../media/image104.png"/><Relationship Id="rId17" Type="http://schemas.openxmlformats.org/officeDocument/2006/relationships/image" Target="../media/image105.png"/><Relationship Id="rId18" Type="http://schemas.openxmlformats.org/officeDocument/2006/relationships/image" Target="../media/image106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4420" y="1447418"/>
            <a:ext cx="7234555" cy="7620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0">
                <a:solidFill>
                  <a:srgbClr val="000000"/>
                </a:solidFill>
              </a:rPr>
              <a:t>3D </a:t>
            </a:r>
            <a:r>
              <a:rPr dirty="0" sz="5000" spc="-5">
                <a:solidFill>
                  <a:srgbClr val="000000"/>
                </a:solidFill>
              </a:rPr>
              <a:t>Dilemma </a:t>
            </a:r>
            <a:r>
              <a:rPr dirty="0" sz="5000" spc="-5">
                <a:solidFill>
                  <a:srgbClr val="000000"/>
                </a:solidFill>
              </a:rPr>
              <a:t>of </a:t>
            </a:r>
            <a:r>
              <a:rPr dirty="0" sz="5000" spc="-5">
                <a:solidFill>
                  <a:srgbClr val="000000"/>
                </a:solidFill>
              </a:rPr>
              <a:t>This</a:t>
            </a:r>
            <a:r>
              <a:rPr dirty="0" sz="5000" spc="-35">
                <a:solidFill>
                  <a:srgbClr val="000000"/>
                </a:solidFill>
              </a:rPr>
              <a:t> </a:t>
            </a:r>
            <a:r>
              <a:rPr dirty="0" sz="5000" spc="-10">
                <a:solidFill>
                  <a:srgbClr val="000000"/>
                </a:solidFill>
              </a:rPr>
              <a:t>Century</a:t>
            </a:r>
            <a:endParaRPr sz="50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27933" rIns="0" bIns="0" rtlCol="0" vert="horz">
            <a:spAutoFit/>
          </a:bodyPr>
          <a:lstStyle/>
          <a:p>
            <a:pPr algn="ctr">
              <a:lnSpc>
                <a:spcPts val="2850"/>
              </a:lnSpc>
            </a:pPr>
            <a:r>
              <a:rPr dirty="0" sz="2500" spc="-10"/>
              <a:t>Natalie </a:t>
            </a:r>
            <a:r>
              <a:rPr dirty="0" sz="2500" spc="-5"/>
              <a:t>Rasgon, </a:t>
            </a:r>
            <a:r>
              <a:rPr dirty="0" sz="2500" spc="-30"/>
              <a:t>MD,</a:t>
            </a:r>
            <a:r>
              <a:rPr dirty="0" sz="2500" spc="-40"/>
              <a:t> </a:t>
            </a:r>
            <a:r>
              <a:rPr dirty="0" sz="2500" spc="-10"/>
              <a:t>PhD</a:t>
            </a:r>
            <a:endParaRPr sz="2500"/>
          </a:p>
          <a:p>
            <a:pPr algn="ctr">
              <a:lnSpc>
                <a:spcPts val="2700"/>
              </a:lnSpc>
            </a:pPr>
            <a:r>
              <a:rPr dirty="0" sz="2500" spc="-15"/>
              <a:t>Professor</a:t>
            </a:r>
            <a:endParaRPr sz="2500"/>
          </a:p>
          <a:p>
            <a:pPr algn="ctr" marL="188595" marR="193675">
              <a:lnSpc>
                <a:spcPts val="2700"/>
              </a:lnSpc>
              <a:spcBef>
                <a:spcPts val="190"/>
              </a:spcBef>
            </a:pPr>
            <a:r>
              <a:rPr dirty="0" sz="2500" spc="-10"/>
              <a:t>Department </a:t>
            </a:r>
            <a:r>
              <a:rPr dirty="0" sz="2500" spc="-5"/>
              <a:t>of </a:t>
            </a:r>
            <a:r>
              <a:rPr dirty="0" sz="2500" spc="-20"/>
              <a:t>Psychiatry </a:t>
            </a:r>
            <a:r>
              <a:rPr dirty="0" sz="2500" spc="-5"/>
              <a:t>and </a:t>
            </a:r>
            <a:r>
              <a:rPr dirty="0" sz="2500" spc="-10"/>
              <a:t>Behavioral </a:t>
            </a:r>
            <a:r>
              <a:rPr dirty="0" sz="2500" spc="-5"/>
              <a:t>Sciences  </a:t>
            </a:r>
            <a:r>
              <a:rPr dirty="0" sz="2500" spc="-10"/>
              <a:t>Department </a:t>
            </a:r>
            <a:r>
              <a:rPr dirty="0" sz="2500" spc="-5"/>
              <a:t>of </a:t>
            </a:r>
            <a:r>
              <a:rPr dirty="0" sz="2500" spc="-10"/>
              <a:t>Obstetrics </a:t>
            </a:r>
            <a:r>
              <a:rPr dirty="0" sz="2500" spc="-5"/>
              <a:t>and </a:t>
            </a:r>
            <a:r>
              <a:rPr dirty="0" sz="2500" spc="-10"/>
              <a:t>Gynecology</a:t>
            </a:r>
            <a:endParaRPr sz="2500"/>
          </a:p>
          <a:p>
            <a:pPr algn="ctr">
              <a:lnSpc>
                <a:spcPts val="2510"/>
              </a:lnSpc>
            </a:pPr>
            <a:r>
              <a:rPr dirty="0" sz="2500" spc="-30">
                <a:latin typeface="Calibri"/>
                <a:cs typeface="Calibri"/>
              </a:rPr>
              <a:t>Director, </a:t>
            </a:r>
            <a:r>
              <a:rPr dirty="0" sz="2500" spc="-10">
                <a:latin typeface="Calibri"/>
                <a:cs typeface="Calibri"/>
              </a:rPr>
              <a:t>Center </a:t>
            </a:r>
            <a:r>
              <a:rPr dirty="0" sz="2500" spc="-20">
                <a:latin typeface="Calibri"/>
                <a:cs typeface="Calibri"/>
              </a:rPr>
              <a:t>for </a:t>
            </a:r>
            <a:r>
              <a:rPr dirty="0" sz="2500" spc="-5">
                <a:latin typeface="Calibri"/>
                <a:cs typeface="Calibri"/>
              </a:rPr>
              <a:t>Neuroscience in </a:t>
            </a:r>
            <a:r>
              <a:rPr dirty="0" sz="2500" spc="-40">
                <a:latin typeface="Calibri"/>
                <a:cs typeface="Calibri"/>
              </a:rPr>
              <a:t>Women’s</a:t>
            </a:r>
            <a:r>
              <a:rPr dirty="0" sz="2500" spc="55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Health</a:t>
            </a:r>
            <a:endParaRPr sz="2500">
              <a:latin typeface="Calibri"/>
              <a:cs typeface="Calibri"/>
            </a:endParaRPr>
          </a:p>
          <a:p>
            <a:pPr algn="ctr">
              <a:lnSpc>
                <a:spcPts val="2700"/>
              </a:lnSpc>
            </a:pPr>
            <a:r>
              <a:rPr dirty="0" sz="2500" spc="-20"/>
              <a:t>Stanford </a:t>
            </a:r>
            <a:r>
              <a:rPr dirty="0" sz="2500" spc="-15"/>
              <a:t>University </a:t>
            </a:r>
            <a:r>
              <a:rPr dirty="0" sz="2500" spc="-5"/>
              <a:t>School </a:t>
            </a:r>
            <a:r>
              <a:rPr dirty="0" sz="2500" spc="-5"/>
              <a:t>of</a:t>
            </a:r>
            <a:r>
              <a:rPr dirty="0" sz="2500" spc="30"/>
              <a:t> </a:t>
            </a:r>
            <a:r>
              <a:rPr dirty="0" sz="2500" spc="-5"/>
              <a:t>Medicine</a:t>
            </a:r>
            <a:endParaRPr sz="2500"/>
          </a:p>
          <a:p>
            <a:pPr algn="ctr">
              <a:lnSpc>
                <a:spcPts val="2850"/>
              </a:lnSpc>
            </a:pPr>
            <a:r>
              <a:rPr dirty="0" sz="2500" spc="-20"/>
              <a:t>Stanford,</a:t>
            </a:r>
            <a:r>
              <a:rPr dirty="0" sz="2500" spc="-60"/>
              <a:t> </a:t>
            </a:r>
            <a:r>
              <a:rPr dirty="0" sz="2500" spc="-10"/>
              <a:t>California</a:t>
            </a:r>
            <a:endParaRPr sz="2500"/>
          </a:p>
        </p:txBody>
      </p:sp>
      <p:sp>
        <p:nvSpPr>
          <p:cNvPr id="4" name="object 4"/>
          <p:cNvSpPr/>
          <p:nvPr/>
        </p:nvSpPr>
        <p:spPr>
          <a:xfrm>
            <a:off x="228600" y="5105400"/>
            <a:ext cx="1139828" cy="1600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391400" y="5105400"/>
            <a:ext cx="1600200" cy="1600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0960" y="1970532"/>
            <a:ext cx="1676400" cy="8793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63202" y="2784871"/>
            <a:ext cx="159385" cy="572135"/>
          </a:xfrm>
          <a:custGeom>
            <a:avLst/>
            <a:gdLst/>
            <a:ahLst/>
            <a:cxnLst/>
            <a:rect l="l" t="t" r="r" b="b"/>
            <a:pathLst>
              <a:path w="159384" h="572135">
                <a:moveTo>
                  <a:pt x="0" y="0"/>
                </a:moveTo>
                <a:lnTo>
                  <a:pt x="0" y="571985"/>
                </a:lnTo>
                <a:lnTo>
                  <a:pt x="159059" y="571985"/>
                </a:lnTo>
              </a:path>
            </a:pathLst>
          </a:custGeom>
          <a:ln w="9525">
            <a:solidFill>
              <a:srgbClr val="248F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22262" y="2983744"/>
            <a:ext cx="1675130" cy="746760"/>
          </a:xfrm>
          <a:custGeom>
            <a:avLst/>
            <a:gdLst/>
            <a:ahLst/>
            <a:cxnLst/>
            <a:rect l="l" t="t" r="r" b="b"/>
            <a:pathLst>
              <a:path w="1675130" h="746760">
                <a:moveTo>
                  <a:pt x="1599980" y="0"/>
                </a:moveTo>
                <a:lnTo>
                  <a:pt x="74637" y="0"/>
                </a:lnTo>
                <a:lnTo>
                  <a:pt x="45583" y="5865"/>
                </a:lnTo>
                <a:lnTo>
                  <a:pt x="21859" y="21864"/>
                </a:lnTo>
                <a:lnTo>
                  <a:pt x="5864" y="45600"/>
                </a:lnTo>
                <a:lnTo>
                  <a:pt x="0" y="74675"/>
                </a:lnTo>
                <a:lnTo>
                  <a:pt x="0" y="671693"/>
                </a:lnTo>
                <a:lnTo>
                  <a:pt x="5864" y="700708"/>
                </a:lnTo>
                <a:lnTo>
                  <a:pt x="21859" y="724413"/>
                </a:lnTo>
                <a:lnTo>
                  <a:pt x="45583" y="740400"/>
                </a:lnTo>
                <a:lnTo>
                  <a:pt x="74637" y="746264"/>
                </a:lnTo>
                <a:lnTo>
                  <a:pt x="1599980" y="746264"/>
                </a:lnTo>
                <a:lnTo>
                  <a:pt x="1629055" y="740400"/>
                </a:lnTo>
                <a:lnTo>
                  <a:pt x="1652787" y="724413"/>
                </a:lnTo>
                <a:lnTo>
                  <a:pt x="1668783" y="700708"/>
                </a:lnTo>
                <a:lnTo>
                  <a:pt x="1674647" y="671693"/>
                </a:lnTo>
                <a:lnTo>
                  <a:pt x="1674647" y="74675"/>
                </a:lnTo>
                <a:lnTo>
                  <a:pt x="1668783" y="45600"/>
                </a:lnTo>
                <a:lnTo>
                  <a:pt x="1652787" y="21864"/>
                </a:lnTo>
                <a:lnTo>
                  <a:pt x="1629055" y="5865"/>
                </a:lnTo>
                <a:lnTo>
                  <a:pt x="1599980" y="0"/>
                </a:lnTo>
                <a:close/>
              </a:path>
            </a:pathLst>
          </a:custGeom>
          <a:solidFill>
            <a:srgbClr val="B8D6F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22262" y="2983744"/>
            <a:ext cx="1675130" cy="746760"/>
          </a:xfrm>
          <a:custGeom>
            <a:avLst/>
            <a:gdLst/>
            <a:ahLst/>
            <a:cxnLst/>
            <a:rect l="l" t="t" r="r" b="b"/>
            <a:pathLst>
              <a:path w="1675130" h="746760">
                <a:moveTo>
                  <a:pt x="0" y="74675"/>
                </a:moveTo>
                <a:lnTo>
                  <a:pt x="5864" y="45600"/>
                </a:lnTo>
                <a:lnTo>
                  <a:pt x="21859" y="21864"/>
                </a:lnTo>
                <a:lnTo>
                  <a:pt x="45583" y="5865"/>
                </a:lnTo>
                <a:lnTo>
                  <a:pt x="74637" y="0"/>
                </a:lnTo>
                <a:lnTo>
                  <a:pt x="1599980" y="0"/>
                </a:lnTo>
                <a:lnTo>
                  <a:pt x="1629055" y="5865"/>
                </a:lnTo>
                <a:lnTo>
                  <a:pt x="1652787" y="21864"/>
                </a:lnTo>
                <a:lnTo>
                  <a:pt x="1668783" y="45600"/>
                </a:lnTo>
                <a:lnTo>
                  <a:pt x="1674647" y="74675"/>
                </a:lnTo>
                <a:lnTo>
                  <a:pt x="1674647" y="671693"/>
                </a:lnTo>
                <a:lnTo>
                  <a:pt x="1668783" y="700708"/>
                </a:lnTo>
                <a:lnTo>
                  <a:pt x="1652787" y="724413"/>
                </a:lnTo>
                <a:lnTo>
                  <a:pt x="1629055" y="740400"/>
                </a:lnTo>
                <a:lnTo>
                  <a:pt x="1599980" y="746264"/>
                </a:lnTo>
                <a:lnTo>
                  <a:pt x="74637" y="746264"/>
                </a:lnTo>
                <a:lnTo>
                  <a:pt x="45583" y="740400"/>
                </a:lnTo>
                <a:lnTo>
                  <a:pt x="21859" y="724413"/>
                </a:lnTo>
                <a:lnTo>
                  <a:pt x="5864" y="700708"/>
                </a:lnTo>
                <a:lnTo>
                  <a:pt x="0" y="671693"/>
                </a:lnTo>
                <a:lnTo>
                  <a:pt x="0" y="74675"/>
                </a:lnTo>
                <a:close/>
              </a:path>
            </a:pathLst>
          </a:custGeom>
          <a:ln w="9525">
            <a:solidFill>
              <a:srgbClr val="30B6F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96328" y="2978667"/>
            <a:ext cx="1526540" cy="7486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304800">
              <a:lnSpc>
                <a:spcPts val="2860"/>
              </a:lnSpc>
            </a:pPr>
            <a:r>
              <a:rPr dirty="0" sz="2600" spc="-5" b="1">
                <a:latin typeface="Calibri"/>
                <a:cs typeface="Calibri"/>
              </a:rPr>
              <a:t>Global  </a:t>
            </a:r>
            <a:r>
              <a:rPr dirty="0" sz="2600" b="1">
                <a:latin typeface="Calibri"/>
                <a:cs typeface="Calibri"/>
              </a:rPr>
              <a:t>p</a:t>
            </a:r>
            <a:r>
              <a:rPr dirty="0" sz="2600" spc="-35" b="1">
                <a:latin typeface="Calibri"/>
                <a:cs typeface="Calibri"/>
              </a:rPr>
              <a:t>r</a:t>
            </a:r>
            <a:r>
              <a:rPr dirty="0" sz="2600" spc="-15" b="1">
                <a:latin typeface="Calibri"/>
                <a:cs typeface="Calibri"/>
              </a:rPr>
              <a:t>e</a:t>
            </a:r>
            <a:r>
              <a:rPr dirty="0" sz="2600" spc="-35" b="1">
                <a:latin typeface="Calibri"/>
                <a:cs typeface="Calibri"/>
              </a:rPr>
              <a:t>v</a:t>
            </a:r>
            <a:r>
              <a:rPr dirty="0" sz="2600" b="1">
                <a:latin typeface="Calibri"/>
                <a:cs typeface="Calibri"/>
              </a:rPr>
              <a:t>al</a:t>
            </a:r>
            <a:r>
              <a:rPr dirty="0" sz="2600" spc="-10" b="1">
                <a:latin typeface="Calibri"/>
                <a:cs typeface="Calibri"/>
              </a:rPr>
              <a:t>e</a:t>
            </a:r>
            <a:r>
              <a:rPr dirty="0" sz="2600" b="1">
                <a:latin typeface="Calibri"/>
                <a:cs typeface="Calibri"/>
              </a:rPr>
              <a:t>nce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63202" y="2784871"/>
            <a:ext cx="159385" cy="1517650"/>
          </a:xfrm>
          <a:custGeom>
            <a:avLst/>
            <a:gdLst/>
            <a:ahLst/>
            <a:cxnLst/>
            <a:rect l="l" t="t" r="r" b="b"/>
            <a:pathLst>
              <a:path w="159384" h="1517650">
                <a:moveTo>
                  <a:pt x="0" y="0"/>
                </a:moveTo>
                <a:lnTo>
                  <a:pt x="0" y="1517113"/>
                </a:lnTo>
                <a:lnTo>
                  <a:pt x="159059" y="1517113"/>
                </a:lnTo>
              </a:path>
            </a:pathLst>
          </a:custGeom>
          <a:ln w="9525">
            <a:solidFill>
              <a:srgbClr val="248F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22262" y="3928871"/>
            <a:ext cx="1675130" cy="746760"/>
          </a:xfrm>
          <a:custGeom>
            <a:avLst/>
            <a:gdLst/>
            <a:ahLst/>
            <a:cxnLst/>
            <a:rect l="l" t="t" r="r" b="b"/>
            <a:pathLst>
              <a:path w="1675130" h="746760">
                <a:moveTo>
                  <a:pt x="1599980" y="0"/>
                </a:moveTo>
                <a:lnTo>
                  <a:pt x="74637" y="0"/>
                </a:lnTo>
                <a:lnTo>
                  <a:pt x="45583" y="5863"/>
                </a:lnTo>
                <a:lnTo>
                  <a:pt x="21859" y="21846"/>
                </a:lnTo>
                <a:lnTo>
                  <a:pt x="5864" y="45540"/>
                </a:lnTo>
                <a:lnTo>
                  <a:pt x="0" y="74533"/>
                </a:lnTo>
                <a:lnTo>
                  <a:pt x="0" y="671588"/>
                </a:lnTo>
                <a:lnTo>
                  <a:pt x="5864" y="700664"/>
                </a:lnTo>
                <a:lnTo>
                  <a:pt x="21859" y="724400"/>
                </a:lnTo>
                <a:lnTo>
                  <a:pt x="45583" y="740399"/>
                </a:lnTo>
                <a:lnTo>
                  <a:pt x="74637" y="746264"/>
                </a:lnTo>
                <a:lnTo>
                  <a:pt x="1599980" y="746264"/>
                </a:lnTo>
                <a:lnTo>
                  <a:pt x="1629055" y="740399"/>
                </a:lnTo>
                <a:lnTo>
                  <a:pt x="1652787" y="724400"/>
                </a:lnTo>
                <a:lnTo>
                  <a:pt x="1668783" y="700664"/>
                </a:lnTo>
                <a:lnTo>
                  <a:pt x="1674647" y="671588"/>
                </a:lnTo>
                <a:lnTo>
                  <a:pt x="1674647" y="74533"/>
                </a:lnTo>
                <a:lnTo>
                  <a:pt x="1668783" y="45540"/>
                </a:lnTo>
                <a:lnTo>
                  <a:pt x="1652787" y="21846"/>
                </a:lnTo>
                <a:lnTo>
                  <a:pt x="1629055" y="5863"/>
                </a:lnTo>
                <a:lnTo>
                  <a:pt x="1599980" y="0"/>
                </a:lnTo>
                <a:close/>
              </a:path>
            </a:pathLst>
          </a:custGeom>
          <a:solidFill>
            <a:srgbClr val="B8D6F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22262" y="3928871"/>
            <a:ext cx="1675130" cy="746760"/>
          </a:xfrm>
          <a:custGeom>
            <a:avLst/>
            <a:gdLst/>
            <a:ahLst/>
            <a:cxnLst/>
            <a:rect l="l" t="t" r="r" b="b"/>
            <a:pathLst>
              <a:path w="1675130" h="746760">
                <a:moveTo>
                  <a:pt x="0" y="74533"/>
                </a:moveTo>
                <a:lnTo>
                  <a:pt x="5864" y="45540"/>
                </a:lnTo>
                <a:lnTo>
                  <a:pt x="21859" y="21846"/>
                </a:lnTo>
                <a:lnTo>
                  <a:pt x="45583" y="5863"/>
                </a:lnTo>
                <a:lnTo>
                  <a:pt x="74637" y="0"/>
                </a:lnTo>
                <a:lnTo>
                  <a:pt x="1599980" y="0"/>
                </a:lnTo>
                <a:lnTo>
                  <a:pt x="1629055" y="5863"/>
                </a:lnTo>
                <a:lnTo>
                  <a:pt x="1652787" y="21846"/>
                </a:lnTo>
                <a:lnTo>
                  <a:pt x="1668783" y="45540"/>
                </a:lnTo>
                <a:lnTo>
                  <a:pt x="1674647" y="74533"/>
                </a:lnTo>
                <a:lnTo>
                  <a:pt x="1674647" y="671588"/>
                </a:lnTo>
                <a:lnTo>
                  <a:pt x="1668783" y="700664"/>
                </a:lnTo>
                <a:lnTo>
                  <a:pt x="1652787" y="724400"/>
                </a:lnTo>
                <a:lnTo>
                  <a:pt x="1629055" y="740399"/>
                </a:lnTo>
                <a:lnTo>
                  <a:pt x="1599980" y="746264"/>
                </a:lnTo>
                <a:lnTo>
                  <a:pt x="74637" y="746264"/>
                </a:lnTo>
                <a:lnTo>
                  <a:pt x="45583" y="740399"/>
                </a:lnTo>
                <a:lnTo>
                  <a:pt x="21859" y="724400"/>
                </a:lnTo>
                <a:lnTo>
                  <a:pt x="5864" y="700664"/>
                </a:lnTo>
                <a:lnTo>
                  <a:pt x="0" y="671588"/>
                </a:lnTo>
                <a:lnTo>
                  <a:pt x="0" y="74533"/>
                </a:lnTo>
                <a:close/>
              </a:path>
            </a:pathLst>
          </a:custGeom>
          <a:ln w="9524">
            <a:solidFill>
              <a:srgbClr val="30B6F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09101" y="4065669"/>
            <a:ext cx="1301115" cy="426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600" spc="-5" b="1">
                <a:latin typeface="Calibri"/>
                <a:cs typeface="Calibri"/>
              </a:rPr>
              <a:t>Disability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63202" y="2784871"/>
            <a:ext cx="159385" cy="2462530"/>
          </a:xfrm>
          <a:custGeom>
            <a:avLst/>
            <a:gdLst/>
            <a:ahLst/>
            <a:cxnLst/>
            <a:rect l="l" t="t" r="r" b="b"/>
            <a:pathLst>
              <a:path w="159384" h="2462529">
                <a:moveTo>
                  <a:pt x="0" y="0"/>
                </a:moveTo>
                <a:lnTo>
                  <a:pt x="0" y="2462250"/>
                </a:lnTo>
                <a:lnTo>
                  <a:pt x="159059" y="2462250"/>
                </a:lnTo>
              </a:path>
            </a:pathLst>
          </a:custGeom>
          <a:ln w="9525">
            <a:solidFill>
              <a:srgbClr val="248F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22262" y="4874009"/>
            <a:ext cx="1675130" cy="746760"/>
          </a:xfrm>
          <a:custGeom>
            <a:avLst/>
            <a:gdLst/>
            <a:ahLst/>
            <a:cxnLst/>
            <a:rect l="l" t="t" r="r" b="b"/>
            <a:pathLst>
              <a:path w="1675130" h="746760">
                <a:moveTo>
                  <a:pt x="1599980" y="0"/>
                </a:moveTo>
                <a:lnTo>
                  <a:pt x="74637" y="0"/>
                </a:lnTo>
                <a:lnTo>
                  <a:pt x="45583" y="5863"/>
                </a:lnTo>
                <a:lnTo>
                  <a:pt x="21859" y="21850"/>
                </a:lnTo>
                <a:lnTo>
                  <a:pt x="5864" y="45552"/>
                </a:lnTo>
                <a:lnTo>
                  <a:pt x="0" y="74561"/>
                </a:lnTo>
                <a:lnTo>
                  <a:pt x="0" y="671588"/>
                </a:lnTo>
                <a:lnTo>
                  <a:pt x="5864" y="700658"/>
                </a:lnTo>
                <a:lnTo>
                  <a:pt x="21859" y="724381"/>
                </a:lnTo>
                <a:lnTo>
                  <a:pt x="45583" y="740366"/>
                </a:lnTo>
                <a:lnTo>
                  <a:pt x="74637" y="746226"/>
                </a:lnTo>
                <a:lnTo>
                  <a:pt x="1599980" y="746226"/>
                </a:lnTo>
                <a:lnTo>
                  <a:pt x="1629055" y="740366"/>
                </a:lnTo>
                <a:lnTo>
                  <a:pt x="1652787" y="724381"/>
                </a:lnTo>
                <a:lnTo>
                  <a:pt x="1668783" y="700658"/>
                </a:lnTo>
                <a:lnTo>
                  <a:pt x="1674647" y="671588"/>
                </a:lnTo>
                <a:lnTo>
                  <a:pt x="1674647" y="74561"/>
                </a:lnTo>
                <a:lnTo>
                  <a:pt x="1668783" y="45552"/>
                </a:lnTo>
                <a:lnTo>
                  <a:pt x="1652787" y="21850"/>
                </a:lnTo>
                <a:lnTo>
                  <a:pt x="1629055" y="5863"/>
                </a:lnTo>
                <a:lnTo>
                  <a:pt x="1599980" y="0"/>
                </a:lnTo>
                <a:close/>
              </a:path>
            </a:pathLst>
          </a:custGeom>
          <a:solidFill>
            <a:srgbClr val="B8D6F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22262" y="4874009"/>
            <a:ext cx="1675130" cy="746760"/>
          </a:xfrm>
          <a:custGeom>
            <a:avLst/>
            <a:gdLst/>
            <a:ahLst/>
            <a:cxnLst/>
            <a:rect l="l" t="t" r="r" b="b"/>
            <a:pathLst>
              <a:path w="1675130" h="746760">
                <a:moveTo>
                  <a:pt x="0" y="74561"/>
                </a:moveTo>
                <a:lnTo>
                  <a:pt x="5864" y="45552"/>
                </a:lnTo>
                <a:lnTo>
                  <a:pt x="21859" y="21850"/>
                </a:lnTo>
                <a:lnTo>
                  <a:pt x="45583" y="5863"/>
                </a:lnTo>
                <a:lnTo>
                  <a:pt x="74637" y="0"/>
                </a:lnTo>
                <a:lnTo>
                  <a:pt x="1599980" y="0"/>
                </a:lnTo>
                <a:lnTo>
                  <a:pt x="1629055" y="5863"/>
                </a:lnTo>
                <a:lnTo>
                  <a:pt x="1652787" y="21850"/>
                </a:lnTo>
                <a:lnTo>
                  <a:pt x="1668783" y="45552"/>
                </a:lnTo>
                <a:lnTo>
                  <a:pt x="1674647" y="74561"/>
                </a:lnTo>
                <a:lnTo>
                  <a:pt x="1674647" y="671588"/>
                </a:lnTo>
                <a:lnTo>
                  <a:pt x="1668783" y="700658"/>
                </a:lnTo>
                <a:lnTo>
                  <a:pt x="1652787" y="724381"/>
                </a:lnTo>
                <a:lnTo>
                  <a:pt x="1629055" y="740366"/>
                </a:lnTo>
                <a:lnTo>
                  <a:pt x="1599980" y="746226"/>
                </a:lnTo>
                <a:lnTo>
                  <a:pt x="74637" y="746226"/>
                </a:lnTo>
                <a:lnTo>
                  <a:pt x="45583" y="740366"/>
                </a:lnTo>
                <a:lnTo>
                  <a:pt x="21859" y="724381"/>
                </a:lnTo>
                <a:lnTo>
                  <a:pt x="5864" y="700658"/>
                </a:lnTo>
                <a:lnTo>
                  <a:pt x="0" y="671588"/>
                </a:lnTo>
                <a:lnTo>
                  <a:pt x="0" y="74561"/>
                </a:lnTo>
                <a:close/>
              </a:path>
            </a:pathLst>
          </a:custGeom>
          <a:ln w="9525">
            <a:solidFill>
              <a:srgbClr val="30B6F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947722" y="5011169"/>
            <a:ext cx="623570" cy="4260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600" spc="-5" b="1">
                <a:latin typeface="Calibri"/>
                <a:cs typeface="Calibri"/>
              </a:rPr>
              <a:t>Co</a:t>
            </a:r>
            <a:r>
              <a:rPr dirty="0" sz="2600" spc="-15" b="1">
                <a:latin typeface="Calibri"/>
                <a:cs typeface="Calibri"/>
              </a:rPr>
              <a:t>s</a:t>
            </a:r>
            <a:r>
              <a:rPr dirty="0" sz="2600" b="1">
                <a:latin typeface="Calibri"/>
                <a:cs typeface="Calibri"/>
              </a:rPr>
              <a:t>t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049779" y="1970532"/>
            <a:ext cx="2115312" cy="8793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978151" y="1956816"/>
            <a:ext cx="2157984" cy="9814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092451" y="1989572"/>
            <a:ext cx="2029460" cy="795655"/>
          </a:xfrm>
          <a:custGeom>
            <a:avLst/>
            <a:gdLst/>
            <a:ahLst/>
            <a:cxnLst/>
            <a:rect l="l" t="t" r="r" b="b"/>
            <a:pathLst>
              <a:path w="2029460" h="795655">
                <a:moveTo>
                  <a:pt x="1949834" y="0"/>
                </a:moveTo>
                <a:lnTo>
                  <a:pt x="79505" y="0"/>
                </a:lnTo>
                <a:lnTo>
                  <a:pt x="48594" y="6243"/>
                </a:lnTo>
                <a:lnTo>
                  <a:pt x="23318" y="23276"/>
                </a:lnTo>
                <a:lnTo>
                  <a:pt x="6259" y="48549"/>
                </a:lnTo>
                <a:lnTo>
                  <a:pt x="0" y="79514"/>
                </a:lnTo>
                <a:lnTo>
                  <a:pt x="0" y="715784"/>
                </a:lnTo>
                <a:lnTo>
                  <a:pt x="6259" y="746749"/>
                </a:lnTo>
                <a:lnTo>
                  <a:pt x="23318" y="772022"/>
                </a:lnTo>
                <a:lnTo>
                  <a:pt x="48594" y="789055"/>
                </a:lnTo>
                <a:lnTo>
                  <a:pt x="79505" y="795299"/>
                </a:lnTo>
                <a:lnTo>
                  <a:pt x="1949834" y="795299"/>
                </a:lnTo>
                <a:lnTo>
                  <a:pt x="1980793" y="789055"/>
                </a:lnTo>
                <a:lnTo>
                  <a:pt x="2006063" y="772022"/>
                </a:lnTo>
                <a:lnTo>
                  <a:pt x="2023095" y="746749"/>
                </a:lnTo>
                <a:lnTo>
                  <a:pt x="2029339" y="715784"/>
                </a:lnTo>
                <a:lnTo>
                  <a:pt x="2029339" y="79514"/>
                </a:lnTo>
                <a:lnTo>
                  <a:pt x="2023095" y="48549"/>
                </a:lnTo>
                <a:lnTo>
                  <a:pt x="2006063" y="23276"/>
                </a:lnTo>
                <a:lnTo>
                  <a:pt x="1980793" y="6243"/>
                </a:lnTo>
                <a:lnTo>
                  <a:pt x="1949834" y="0"/>
                </a:lnTo>
                <a:close/>
              </a:path>
            </a:pathLst>
          </a:custGeom>
          <a:solidFill>
            <a:srgbClr val="0543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264137" y="2086100"/>
            <a:ext cx="1687195" cy="536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300" spc="-5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3300">
                <a:solidFill>
                  <a:srgbClr val="FFFFFF"/>
                </a:solidFill>
                <a:latin typeface="Calibri"/>
                <a:cs typeface="Calibri"/>
              </a:rPr>
              <a:t>iab</a:t>
            </a:r>
            <a:r>
              <a:rPr dirty="0" sz="3300" spc="-2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3300" spc="-4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3300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r>
              <a:rPr dirty="0" baseline="26455" sz="1575" spc="7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dirty="0" baseline="26455" sz="1575" spc="-7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dirty="0" baseline="26455" sz="1575" spc="7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baseline="26455" sz="1575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295410" y="2784871"/>
            <a:ext cx="203200" cy="572135"/>
          </a:xfrm>
          <a:custGeom>
            <a:avLst/>
            <a:gdLst/>
            <a:ahLst/>
            <a:cxnLst/>
            <a:rect l="l" t="t" r="r" b="b"/>
            <a:pathLst>
              <a:path w="203200" h="572135">
                <a:moveTo>
                  <a:pt x="0" y="0"/>
                </a:moveTo>
                <a:lnTo>
                  <a:pt x="0" y="571985"/>
                </a:lnTo>
                <a:lnTo>
                  <a:pt x="202930" y="571985"/>
                </a:lnTo>
              </a:path>
            </a:pathLst>
          </a:custGeom>
          <a:ln w="9525">
            <a:solidFill>
              <a:srgbClr val="248F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498340" y="2983744"/>
            <a:ext cx="1675130" cy="746760"/>
          </a:xfrm>
          <a:custGeom>
            <a:avLst/>
            <a:gdLst/>
            <a:ahLst/>
            <a:cxnLst/>
            <a:rect l="l" t="t" r="r" b="b"/>
            <a:pathLst>
              <a:path w="1675129" h="746760">
                <a:moveTo>
                  <a:pt x="0" y="74675"/>
                </a:moveTo>
                <a:lnTo>
                  <a:pt x="5865" y="45600"/>
                </a:lnTo>
                <a:lnTo>
                  <a:pt x="21864" y="21864"/>
                </a:lnTo>
                <a:lnTo>
                  <a:pt x="45600" y="5865"/>
                </a:lnTo>
                <a:lnTo>
                  <a:pt x="74675" y="0"/>
                </a:lnTo>
                <a:lnTo>
                  <a:pt x="1599942" y="0"/>
                </a:lnTo>
                <a:lnTo>
                  <a:pt x="1629033" y="5865"/>
                </a:lnTo>
                <a:lnTo>
                  <a:pt x="1652763" y="21864"/>
                </a:lnTo>
                <a:lnTo>
                  <a:pt x="1668750" y="45600"/>
                </a:lnTo>
                <a:lnTo>
                  <a:pt x="1674609" y="74675"/>
                </a:lnTo>
                <a:lnTo>
                  <a:pt x="1674609" y="671693"/>
                </a:lnTo>
                <a:lnTo>
                  <a:pt x="1668750" y="700708"/>
                </a:lnTo>
                <a:lnTo>
                  <a:pt x="1652763" y="724413"/>
                </a:lnTo>
                <a:lnTo>
                  <a:pt x="1629033" y="740400"/>
                </a:lnTo>
                <a:lnTo>
                  <a:pt x="1599942" y="746264"/>
                </a:lnTo>
                <a:lnTo>
                  <a:pt x="74675" y="746264"/>
                </a:lnTo>
                <a:lnTo>
                  <a:pt x="45600" y="740400"/>
                </a:lnTo>
                <a:lnTo>
                  <a:pt x="21864" y="724413"/>
                </a:lnTo>
                <a:lnTo>
                  <a:pt x="5865" y="700708"/>
                </a:lnTo>
                <a:lnTo>
                  <a:pt x="0" y="671693"/>
                </a:lnTo>
                <a:lnTo>
                  <a:pt x="0" y="74675"/>
                </a:lnTo>
                <a:close/>
              </a:path>
            </a:pathLst>
          </a:custGeom>
          <a:ln w="9525">
            <a:solidFill>
              <a:srgbClr val="30B6F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2891147" y="3203063"/>
            <a:ext cx="889635" cy="283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700">
                <a:latin typeface="Calibri"/>
                <a:cs typeface="Calibri"/>
              </a:rPr>
              <a:t>4.6</a:t>
            </a:r>
            <a:r>
              <a:rPr dirty="0" sz="1700" spc="-10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billion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295410" y="2784871"/>
            <a:ext cx="203200" cy="1517650"/>
          </a:xfrm>
          <a:custGeom>
            <a:avLst/>
            <a:gdLst/>
            <a:ahLst/>
            <a:cxnLst/>
            <a:rect l="l" t="t" r="r" b="b"/>
            <a:pathLst>
              <a:path w="203200" h="1517650">
                <a:moveTo>
                  <a:pt x="0" y="0"/>
                </a:moveTo>
                <a:lnTo>
                  <a:pt x="0" y="1517113"/>
                </a:lnTo>
                <a:lnTo>
                  <a:pt x="202930" y="1517113"/>
                </a:lnTo>
              </a:path>
            </a:pathLst>
          </a:custGeom>
          <a:ln w="9525">
            <a:solidFill>
              <a:srgbClr val="248F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498340" y="3928871"/>
            <a:ext cx="1675130" cy="746760"/>
          </a:xfrm>
          <a:custGeom>
            <a:avLst/>
            <a:gdLst/>
            <a:ahLst/>
            <a:cxnLst/>
            <a:rect l="l" t="t" r="r" b="b"/>
            <a:pathLst>
              <a:path w="1675129" h="746760">
                <a:moveTo>
                  <a:pt x="0" y="74533"/>
                </a:moveTo>
                <a:lnTo>
                  <a:pt x="5865" y="45540"/>
                </a:lnTo>
                <a:lnTo>
                  <a:pt x="21864" y="21846"/>
                </a:lnTo>
                <a:lnTo>
                  <a:pt x="45600" y="5863"/>
                </a:lnTo>
                <a:lnTo>
                  <a:pt x="74675" y="0"/>
                </a:lnTo>
                <a:lnTo>
                  <a:pt x="1599942" y="0"/>
                </a:lnTo>
                <a:lnTo>
                  <a:pt x="1629033" y="5863"/>
                </a:lnTo>
                <a:lnTo>
                  <a:pt x="1652763" y="21846"/>
                </a:lnTo>
                <a:lnTo>
                  <a:pt x="1668750" y="45540"/>
                </a:lnTo>
                <a:lnTo>
                  <a:pt x="1674609" y="74533"/>
                </a:lnTo>
                <a:lnTo>
                  <a:pt x="1674609" y="671588"/>
                </a:lnTo>
                <a:lnTo>
                  <a:pt x="1668750" y="700664"/>
                </a:lnTo>
                <a:lnTo>
                  <a:pt x="1652763" y="724400"/>
                </a:lnTo>
                <a:lnTo>
                  <a:pt x="1629033" y="740399"/>
                </a:lnTo>
                <a:lnTo>
                  <a:pt x="1599942" y="746264"/>
                </a:lnTo>
                <a:lnTo>
                  <a:pt x="74675" y="746264"/>
                </a:lnTo>
                <a:lnTo>
                  <a:pt x="45600" y="740399"/>
                </a:lnTo>
                <a:lnTo>
                  <a:pt x="21864" y="724400"/>
                </a:lnTo>
                <a:lnTo>
                  <a:pt x="5865" y="700664"/>
                </a:lnTo>
                <a:lnTo>
                  <a:pt x="0" y="671588"/>
                </a:lnTo>
                <a:lnTo>
                  <a:pt x="0" y="74533"/>
                </a:lnTo>
                <a:close/>
              </a:path>
            </a:pathLst>
          </a:custGeom>
          <a:ln w="9524">
            <a:solidFill>
              <a:srgbClr val="30B6F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2610723" y="3933133"/>
            <a:ext cx="1450340" cy="734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635">
              <a:lnSpc>
                <a:spcPct val="91500"/>
              </a:lnSpc>
            </a:pPr>
            <a:r>
              <a:rPr dirty="0" sz="1700">
                <a:latin typeface="Calibri"/>
                <a:cs typeface="Calibri"/>
              </a:rPr>
              <a:t>19</a:t>
            </a:r>
            <a:r>
              <a:rPr dirty="0" baseline="25252" sz="1650">
                <a:latin typeface="Calibri"/>
                <a:cs typeface="Calibri"/>
              </a:rPr>
              <a:t>th </a:t>
            </a:r>
            <a:r>
              <a:rPr dirty="0" sz="1700">
                <a:latin typeface="Calibri"/>
                <a:cs typeface="Calibri"/>
              </a:rPr>
              <a:t>disease </a:t>
            </a:r>
            <a:r>
              <a:rPr dirty="0" sz="1700" spc="-5">
                <a:latin typeface="Calibri"/>
                <a:cs typeface="Calibri"/>
              </a:rPr>
              <a:t>to  </a:t>
            </a:r>
            <a:r>
              <a:rPr dirty="0" sz="1700" spc="-5">
                <a:latin typeface="Calibri"/>
                <a:cs typeface="Calibri"/>
              </a:rPr>
              <a:t>cause</a:t>
            </a:r>
            <a:r>
              <a:rPr dirty="0" sz="1700" spc="-10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maximum  </a:t>
            </a:r>
            <a:r>
              <a:rPr dirty="0" sz="1700">
                <a:latin typeface="Calibri"/>
                <a:cs typeface="Calibri"/>
              </a:rPr>
              <a:t>disability</a:t>
            </a:r>
            <a:r>
              <a:rPr dirty="0" sz="1700" spc="-110">
                <a:latin typeface="Calibri"/>
                <a:cs typeface="Calibri"/>
              </a:rPr>
              <a:t> </a:t>
            </a:r>
            <a:r>
              <a:rPr dirty="0" sz="1700" spc="-5">
                <a:latin typeface="Calibri"/>
                <a:cs typeface="Calibri"/>
              </a:rPr>
              <a:t>(YLL)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295410" y="2784871"/>
            <a:ext cx="203200" cy="2462530"/>
          </a:xfrm>
          <a:custGeom>
            <a:avLst/>
            <a:gdLst/>
            <a:ahLst/>
            <a:cxnLst/>
            <a:rect l="l" t="t" r="r" b="b"/>
            <a:pathLst>
              <a:path w="203200" h="2462529">
                <a:moveTo>
                  <a:pt x="0" y="0"/>
                </a:moveTo>
                <a:lnTo>
                  <a:pt x="0" y="2462250"/>
                </a:lnTo>
                <a:lnTo>
                  <a:pt x="202930" y="2462250"/>
                </a:lnTo>
              </a:path>
            </a:pathLst>
          </a:custGeom>
          <a:ln w="9525">
            <a:solidFill>
              <a:srgbClr val="248F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498340" y="4874009"/>
            <a:ext cx="1675130" cy="746760"/>
          </a:xfrm>
          <a:custGeom>
            <a:avLst/>
            <a:gdLst/>
            <a:ahLst/>
            <a:cxnLst/>
            <a:rect l="l" t="t" r="r" b="b"/>
            <a:pathLst>
              <a:path w="1675129" h="746760">
                <a:moveTo>
                  <a:pt x="0" y="74561"/>
                </a:moveTo>
                <a:lnTo>
                  <a:pt x="5865" y="45552"/>
                </a:lnTo>
                <a:lnTo>
                  <a:pt x="21864" y="21850"/>
                </a:lnTo>
                <a:lnTo>
                  <a:pt x="45600" y="5863"/>
                </a:lnTo>
                <a:lnTo>
                  <a:pt x="74675" y="0"/>
                </a:lnTo>
                <a:lnTo>
                  <a:pt x="1599942" y="0"/>
                </a:lnTo>
                <a:lnTo>
                  <a:pt x="1629033" y="5863"/>
                </a:lnTo>
                <a:lnTo>
                  <a:pt x="1652763" y="21850"/>
                </a:lnTo>
                <a:lnTo>
                  <a:pt x="1668750" y="45552"/>
                </a:lnTo>
                <a:lnTo>
                  <a:pt x="1674609" y="74561"/>
                </a:lnTo>
                <a:lnTo>
                  <a:pt x="1674609" y="671588"/>
                </a:lnTo>
                <a:lnTo>
                  <a:pt x="1668750" y="700658"/>
                </a:lnTo>
                <a:lnTo>
                  <a:pt x="1652763" y="724381"/>
                </a:lnTo>
                <a:lnTo>
                  <a:pt x="1629033" y="740366"/>
                </a:lnTo>
                <a:lnTo>
                  <a:pt x="1599942" y="746226"/>
                </a:lnTo>
                <a:lnTo>
                  <a:pt x="74675" y="746226"/>
                </a:lnTo>
                <a:lnTo>
                  <a:pt x="45600" y="740366"/>
                </a:lnTo>
                <a:lnTo>
                  <a:pt x="21864" y="724381"/>
                </a:lnTo>
                <a:lnTo>
                  <a:pt x="5865" y="700658"/>
                </a:lnTo>
                <a:lnTo>
                  <a:pt x="0" y="671588"/>
                </a:lnTo>
                <a:lnTo>
                  <a:pt x="0" y="74561"/>
                </a:lnTo>
                <a:close/>
              </a:path>
            </a:pathLst>
          </a:custGeom>
          <a:ln w="9525">
            <a:solidFill>
              <a:srgbClr val="30B6F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2726543" y="5093732"/>
            <a:ext cx="1219200" cy="283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700">
                <a:latin typeface="Calibri"/>
                <a:cs typeface="Calibri"/>
              </a:rPr>
              <a:t>$612.2</a:t>
            </a:r>
            <a:r>
              <a:rPr dirty="0" sz="1700" spc="-9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billion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477511" y="1970532"/>
            <a:ext cx="2113788" cy="8793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369308" y="1956816"/>
            <a:ext cx="2260091" cy="9814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519421" y="1989572"/>
            <a:ext cx="2029460" cy="795655"/>
          </a:xfrm>
          <a:custGeom>
            <a:avLst/>
            <a:gdLst/>
            <a:ahLst/>
            <a:cxnLst/>
            <a:rect l="l" t="t" r="r" b="b"/>
            <a:pathLst>
              <a:path w="2029459" h="795655">
                <a:moveTo>
                  <a:pt x="1949843" y="0"/>
                </a:moveTo>
                <a:lnTo>
                  <a:pt x="79628" y="0"/>
                </a:lnTo>
                <a:lnTo>
                  <a:pt x="48650" y="6243"/>
                </a:lnTo>
                <a:lnTo>
                  <a:pt x="23337" y="23276"/>
                </a:lnTo>
                <a:lnTo>
                  <a:pt x="6263" y="48549"/>
                </a:lnTo>
                <a:lnTo>
                  <a:pt x="0" y="79514"/>
                </a:lnTo>
                <a:lnTo>
                  <a:pt x="0" y="715784"/>
                </a:lnTo>
                <a:lnTo>
                  <a:pt x="6263" y="746749"/>
                </a:lnTo>
                <a:lnTo>
                  <a:pt x="23337" y="772022"/>
                </a:lnTo>
                <a:lnTo>
                  <a:pt x="48650" y="789055"/>
                </a:lnTo>
                <a:lnTo>
                  <a:pt x="79628" y="795299"/>
                </a:lnTo>
                <a:lnTo>
                  <a:pt x="1949843" y="795299"/>
                </a:lnTo>
                <a:lnTo>
                  <a:pt x="1980820" y="789055"/>
                </a:lnTo>
                <a:lnTo>
                  <a:pt x="2006130" y="772022"/>
                </a:lnTo>
                <a:lnTo>
                  <a:pt x="2023201" y="746749"/>
                </a:lnTo>
                <a:lnTo>
                  <a:pt x="2029463" y="715784"/>
                </a:lnTo>
                <a:lnTo>
                  <a:pt x="2029463" y="79514"/>
                </a:lnTo>
                <a:lnTo>
                  <a:pt x="2023201" y="48549"/>
                </a:lnTo>
                <a:lnTo>
                  <a:pt x="2006130" y="23276"/>
                </a:lnTo>
                <a:lnTo>
                  <a:pt x="1980820" y="6243"/>
                </a:lnTo>
                <a:lnTo>
                  <a:pt x="1949843" y="0"/>
                </a:lnTo>
                <a:close/>
              </a:path>
            </a:pathLst>
          </a:custGeom>
          <a:solidFill>
            <a:srgbClr val="0543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4656583" y="2086100"/>
            <a:ext cx="1757045" cy="536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300" spc="-10">
                <a:solidFill>
                  <a:srgbClr val="FFFFFF"/>
                </a:solidFill>
                <a:latin typeface="Calibri"/>
                <a:cs typeface="Calibri"/>
              </a:rPr>
              <a:t>Dementia</a:t>
            </a:r>
            <a:r>
              <a:rPr dirty="0" baseline="26455" sz="1575" spc="-15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baseline="26455" sz="1575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722352" y="2784871"/>
            <a:ext cx="203200" cy="572135"/>
          </a:xfrm>
          <a:custGeom>
            <a:avLst/>
            <a:gdLst/>
            <a:ahLst/>
            <a:cxnLst/>
            <a:rect l="l" t="t" r="r" b="b"/>
            <a:pathLst>
              <a:path w="203200" h="572135">
                <a:moveTo>
                  <a:pt x="0" y="0"/>
                </a:moveTo>
                <a:lnTo>
                  <a:pt x="0" y="571985"/>
                </a:lnTo>
                <a:lnTo>
                  <a:pt x="202968" y="571985"/>
                </a:lnTo>
              </a:path>
            </a:pathLst>
          </a:custGeom>
          <a:ln w="9525">
            <a:solidFill>
              <a:srgbClr val="248F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925320" y="2983744"/>
            <a:ext cx="1675130" cy="746760"/>
          </a:xfrm>
          <a:custGeom>
            <a:avLst/>
            <a:gdLst/>
            <a:ahLst/>
            <a:cxnLst/>
            <a:rect l="l" t="t" r="r" b="b"/>
            <a:pathLst>
              <a:path w="1675129" h="746760">
                <a:moveTo>
                  <a:pt x="0" y="74675"/>
                </a:moveTo>
                <a:lnTo>
                  <a:pt x="5865" y="45600"/>
                </a:lnTo>
                <a:lnTo>
                  <a:pt x="21864" y="21864"/>
                </a:lnTo>
                <a:lnTo>
                  <a:pt x="45600" y="5865"/>
                </a:lnTo>
                <a:lnTo>
                  <a:pt x="74675" y="0"/>
                </a:lnTo>
                <a:lnTo>
                  <a:pt x="1600047" y="0"/>
                </a:lnTo>
                <a:lnTo>
                  <a:pt x="1629057" y="5865"/>
                </a:lnTo>
                <a:lnTo>
                  <a:pt x="1652758" y="21864"/>
                </a:lnTo>
                <a:lnTo>
                  <a:pt x="1668745" y="45600"/>
                </a:lnTo>
                <a:lnTo>
                  <a:pt x="1674609" y="74675"/>
                </a:lnTo>
                <a:lnTo>
                  <a:pt x="1674609" y="671693"/>
                </a:lnTo>
                <a:lnTo>
                  <a:pt x="1668745" y="700708"/>
                </a:lnTo>
                <a:lnTo>
                  <a:pt x="1652758" y="724413"/>
                </a:lnTo>
                <a:lnTo>
                  <a:pt x="1629057" y="740400"/>
                </a:lnTo>
                <a:lnTo>
                  <a:pt x="1600047" y="746264"/>
                </a:lnTo>
                <a:lnTo>
                  <a:pt x="74675" y="746264"/>
                </a:lnTo>
                <a:lnTo>
                  <a:pt x="45600" y="740400"/>
                </a:lnTo>
                <a:lnTo>
                  <a:pt x="21864" y="724413"/>
                </a:lnTo>
                <a:lnTo>
                  <a:pt x="5865" y="700708"/>
                </a:lnTo>
                <a:lnTo>
                  <a:pt x="0" y="671693"/>
                </a:lnTo>
                <a:lnTo>
                  <a:pt x="0" y="74675"/>
                </a:lnTo>
                <a:close/>
              </a:path>
            </a:pathLst>
          </a:custGeom>
          <a:ln w="9525">
            <a:solidFill>
              <a:srgbClr val="30B6F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234672" y="3203063"/>
            <a:ext cx="1057910" cy="283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700">
                <a:latin typeface="Calibri"/>
                <a:cs typeface="Calibri"/>
              </a:rPr>
              <a:t>47.5</a:t>
            </a:r>
            <a:r>
              <a:rPr dirty="0" sz="1700" spc="-10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million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722352" y="2784871"/>
            <a:ext cx="203200" cy="1517650"/>
          </a:xfrm>
          <a:custGeom>
            <a:avLst/>
            <a:gdLst/>
            <a:ahLst/>
            <a:cxnLst/>
            <a:rect l="l" t="t" r="r" b="b"/>
            <a:pathLst>
              <a:path w="203200" h="1517650">
                <a:moveTo>
                  <a:pt x="0" y="0"/>
                </a:moveTo>
                <a:lnTo>
                  <a:pt x="0" y="1517113"/>
                </a:lnTo>
                <a:lnTo>
                  <a:pt x="202968" y="1517113"/>
                </a:lnTo>
              </a:path>
            </a:pathLst>
          </a:custGeom>
          <a:ln w="9525">
            <a:solidFill>
              <a:srgbClr val="248F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925320" y="3928871"/>
            <a:ext cx="1675130" cy="746760"/>
          </a:xfrm>
          <a:custGeom>
            <a:avLst/>
            <a:gdLst/>
            <a:ahLst/>
            <a:cxnLst/>
            <a:rect l="l" t="t" r="r" b="b"/>
            <a:pathLst>
              <a:path w="1675129" h="746760">
                <a:moveTo>
                  <a:pt x="0" y="74533"/>
                </a:moveTo>
                <a:lnTo>
                  <a:pt x="5865" y="45540"/>
                </a:lnTo>
                <a:lnTo>
                  <a:pt x="21864" y="21846"/>
                </a:lnTo>
                <a:lnTo>
                  <a:pt x="45600" y="5863"/>
                </a:lnTo>
                <a:lnTo>
                  <a:pt x="74675" y="0"/>
                </a:lnTo>
                <a:lnTo>
                  <a:pt x="1600047" y="0"/>
                </a:lnTo>
                <a:lnTo>
                  <a:pt x="1629057" y="5863"/>
                </a:lnTo>
                <a:lnTo>
                  <a:pt x="1652758" y="21846"/>
                </a:lnTo>
                <a:lnTo>
                  <a:pt x="1668745" y="45540"/>
                </a:lnTo>
                <a:lnTo>
                  <a:pt x="1674609" y="74533"/>
                </a:lnTo>
                <a:lnTo>
                  <a:pt x="1674609" y="671588"/>
                </a:lnTo>
                <a:lnTo>
                  <a:pt x="1668745" y="700664"/>
                </a:lnTo>
                <a:lnTo>
                  <a:pt x="1652758" y="724400"/>
                </a:lnTo>
                <a:lnTo>
                  <a:pt x="1629057" y="740399"/>
                </a:lnTo>
                <a:lnTo>
                  <a:pt x="1600047" y="746264"/>
                </a:lnTo>
                <a:lnTo>
                  <a:pt x="74675" y="746264"/>
                </a:lnTo>
                <a:lnTo>
                  <a:pt x="45600" y="740399"/>
                </a:lnTo>
                <a:lnTo>
                  <a:pt x="21864" y="724400"/>
                </a:lnTo>
                <a:lnTo>
                  <a:pt x="5865" y="700664"/>
                </a:lnTo>
                <a:lnTo>
                  <a:pt x="0" y="671588"/>
                </a:lnTo>
                <a:lnTo>
                  <a:pt x="0" y="74533"/>
                </a:lnTo>
                <a:close/>
              </a:path>
            </a:pathLst>
          </a:custGeom>
          <a:ln w="9525">
            <a:solidFill>
              <a:srgbClr val="30B6F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5006065" y="3933133"/>
            <a:ext cx="1515110" cy="734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91500"/>
              </a:lnSpc>
            </a:pPr>
            <a:r>
              <a:rPr dirty="0" sz="1700">
                <a:latin typeface="Calibri"/>
                <a:cs typeface="Calibri"/>
              </a:rPr>
              <a:t>12</a:t>
            </a:r>
            <a:r>
              <a:rPr dirty="0" baseline="25252" sz="1650">
                <a:latin typeface="Calibri"/>
                <a:cs typeface="Calibri"/>
              </a:rPr>
              <a:t>th </a:t>
            </a:r>
            <a:r>
              <a:rPr dirty="0" sz="1700" spc="-10">
                <a:latin typeface="Calibri"/>
                <a:cs typeface="Calibri"/>
              </a:rPr>
              <a:t>most  </a:t>
            </a:r>
            <a:r>
              <a:rPr dirty="0" sz="1700" spc="-5">
                <a:latin typeface="Calibri"/>
                <a:cs typeface="Calibri"/>
              </a:rPr>
              <a:t>burdensome  </a:t>
            </a:r>
            <a:r>
              <a:rPr dirty="0" sz="1700">
                <a:latin typeface="Calibri"/>
                <a:cs typeface="Calibri"/>
              </a:rPr>
              <a:t>disease </a:t>
            </a:r>
            <a:r>
              <a:rPr dirty="0" sz="1700">
                <a:latin typeface="Calibri"/>
                <a:cs typeface="Calibri"/>
              </a:rPr>
              <a:t>in </a:t>
            </a:r>
            <a:r>
              <a:rPr dirty="0" sz="1700">
                <a:latin typeface="Calibri"/>
                <a:cs typeface="Calibri"/>
              </a:rPr>
              <a:t>the</a:t>
            </a:r>
            <a:r>
              <a:rPr dirty="0" sz="1700" spc="-13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US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4722352" y="2784871"/>
            <a:ext cx="203200" cy="2462530"/>
          </a:xfrm>
          <a:custGeom>
            <a:avLst/>
            <a:gdLst/>
            <a:ahLst/>
            <a:cxnLst/>
            <a:rect l="l" t="t" r="r" b="b"/>
            <a:pathLst>
              <a:path w="203200" h="2462529">
                <a:moveTo>
                  <a:pt x="0" y="0"/>
                </a:moveTo>
                <a:lnTo>
                  <a:pt x="0" y="2462250"/>
                </a:lnTo>
                <a:lnTo>
                  <a:pt x="202968" y="2462250"/>
                </a:lnTo>
              </a:path>
            </a:pathLst>
          </a:custGeom>
          <a:ln w="9525">
            <a:solidFill>
              <a:srgbClr val="248F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925320" y="4874009"/>
            <a:ext cx="1675130" cy="746760"/>
          </a:xfrm>
          <a:custGeom>
            <a:avLst/>
            <a:gdLst/>
            <a:ahLst/>
            <a:cxnLst/>
            <a:rect l="l" t="t" r="r" b="b"/>
            <a:pathLst>
              <a:path w="1675129" h="746760">
                <a:moveTo>
                  <a:pt x="0" y="74561"/>
                </a:moveTo>
                <a:lnTo>
                  <a:pt x="5865" y="45552"/>
                </a:lnTo>
                <a:lnTo>
                  <a:pt x="21864" y="21850"/>
                </a:lnTo>
                <a:lnTo>
                  <a:pt x="45600" y="5863"/>
                </a:lnTo>
                <a:lnTo>
                  <a:pt x="74675" y="0"/>
                </a:lnTo>
                <a:lnTo>
                  <a:pt x="1600047" y="0"/>
                </a:lnTo>
                <a:lnTo>
                  <a:pt x="1629057" y="5863"/>
                </a:lnTo>
                <a:lnTo>
                  <a:pt x="1652758" y="21850"/>
                </a:lnTo>
                <a:lnTo>
                  <a:pt x="1668745" y="45552"/>
                </a:lnTo>
                <a:lnTo>
                  <a:pt x="1674609" y="74561"/>
                </a:lnTo>
                <a:lnTo>
                  <a:pt x="1674609" y="671588"/>
                </a:lnTo>
                <a:lnTo>
                  <a:pt x="1668745" y="700658"/>
                </a:lnTo>
                <a:lnTo>
                  <a:pt x="1652758" y="724381"/>
                </a:lnTo>
                <a:lnTo>
                  <a:pt x="1629057" y="740366"/>
                </a:lnTo>
                <a:lnTo>
                  <a:pt x="1600047" y="746226"/>
                </a:lnTo>
                <a:lnTo>
                  <a:pt x="74675" y="746226"/>
                </a:lnTo>
                <a:lnTo>
                  <a:pt x="45600" y="740366"/>
                </a:lnTo>
                <a:lnTo>
                  <a:pt x="21864" y="724381"/>
                </a:lnTo>
                <a:lnTo>
                  <a:pt x="5865" y="700658"/>
                </a:lnTo>
                <a:lnTo>
                  <a:pt x="0" y="671588"/>
                </a:lnTo>
                <a:lnTo>
                  <a:pt x="0" y="74561"/>
                </a:lnTo>
                <a:close/>
              </a:path>
            </a:pathLst>
          </a:custGeom>
          <a:ln w="9525">
            <a:solidFill>
              <a:srgbClr val="30B6F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5047219" y="5093732"/>
            <a:ext cx="1480820" cy="283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700">
                <a:latin typeface="Calibri"/>
                <a:cs typeface="Calibri"/>
              </a:rPr>
              <a:t>$604 </a:t>
            </a:r>
            <a:r>
              <a:rPr dirty="0" sz="1700">
                <a:latin typeface="Calibri"/>
                <a:cs typeface="Calibri"/>
              </a:rPr>
              <a:t>billion</a:t>
            </a:r>
            <a:r>
              <a:rPr dirty="0" sz="1700" spc="-110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year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903719" y="1970532"/>
            <a:ext cx="2115311" cy="8793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806183" y="1898904"/>
            <a:ext cx="2237231" cy="9921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946515" y="1989572"/>
            <a:ext cx="2029460" cy="795655"/>
          </a:xfrm>
          <a:custGeom>
            <a:avLst/>
            <a:gdLst/>
            <a:ahLst/>
            <a:cxnLst/>
            <a:rect l="l" t="t" r="r" b="b"/>
            <a:pathLst>
              <a:path w="2029459" h="795655">
                <a:moveTo>
                  <a:pt x="1949834" y="0"/>
                </a:moveTo>
                <a:lnTo>
                  <a:pt x="79514" y="0"/>
                </a:lnTo>
                <a:lnTo>
                  <a:pt x="48549" y="6243"/>
                </a:lnTo>
                <a:lnTo>
                  <a:pt x="23276" y="23276"/>
                </a:lnTo>
                <a:lnTo>
                  <a:pt x="6243" y="48549"/>
                </a:lnTo>
                <a:lnTo>
                  <a:pt x="0" y="79514"/>
                </a:lnTo>
                <a:lnTo>
                  <a:pt x="0" y="715784"/>
                </a:lnTo>
                <a:lnTo>
                  <a:pt x="6243" y="746749"/>
                </a:lnTo>
                <a:lnTo>
                  <a:pt x="23276" y="772022"/>
                </a:lnTo>
                <a:lnTo>
                  <a:pt x="48549" y="789055"/>
                </a:lnTo>
                <a:lnTo>
                  <a:pt x="79514" y="795299"/>
                </a:lnTo>
                <a:lnTo>
                  <a:pt x="1949834" y="795299"/>
                </a:lnTo>
                <a:lnTo>
                  <a:pt x="1980750" y="789055"/>
                </a:lnTo>
                <a:lnTo>
                  <a:pt x="2006029" y="772022"/>
                </a:lnTo>
                <a:lnTo>
                  <a:pt x="2023088" y="746749"/>
                </a:lnTo>
                <a:lnTo>
                  <a:pt x="2029348" y="715784"/>
                </a:lnTo>
                <a:lnTo>
                  <a:pt x="2029348" y="79514"/>
                </a:lnTo>
                <a:lnTo>
                  <a:pt x="2023088" y="48549"/>
                </a:lnTo>
                <a:lnTo>
                  <a:pt x="2006029" y="23276"/>
                </a:lnTo>
                <a:lnTo>
                  <a:pt x="1980750" y="6243"/>
                </a:lnTo>
                <a:lnTo>
                  <a:pt x="1949834" y="0"/>
                </a:lnTo>
                <a:close/>
              </a:path>
            </a:pathLst>
          </a:custGeom>
          <a:solidFill>
            <a:srgbClr val="0543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7061042" y="2011957"/>
            <a:ext cx="1802130" cy="6210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3475"/>
              </a:lnSpc>
            </a:pPr>
            <a:r>
              <a:rPr dirty="0" sz="2900" spc="-5">
                <a:solidFill>
                  <a:srgbClr val="FFFFFF"/>
                </a:solidFill>
                <a:latin typeface="Calibri"/>
                <a:cs typeface="Calibri"/>
              </a:rPr>
              <a:t>Depression</a:t>
            </a:r>
            <a:r>
              <a:rPr dirty="0" baseline="26455" sz="1575" spc="-7">
                <a:solidFill>
                  <a:srgbClr val="FFFFFF"/>
                </a:solidFill>
                <a:latin typeface="Calibri"/>
                <a:cs typeface="Calibri"/>
              </a:rPr>
              <a:t>4,</a:t>
            </a:r>
            <a:endParaRPr baseline="26455" sz="1575">
              <a:latin typeface="Calibri"/>
              <a:cs typeface="Calibri"/>
            </a:endParaRPr>
          </a:p>
          <a:p>
            <a:pPr algn="ctr">
              <a:lnSpc>
                <a:spcPts val="1255"/>
              </a:lnSpc>
            </a:pPr>
            <a:r>
              <a:rPr dirty="0" sz="1050" spc="5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7149483" y="2784871"/>
            <a:ext cx="203200" cy="572135"/>
          </a:xfrm>
          <a:custGeom>
            <a:avLst/>
            <a:gdLst/>
            <a:ahLst/>
            <a:cxnLst/>
            <a:rect l="l" t="t" r="r" b="b"/>
            <a:pathLst>
              <a:path w="203200" h="572135">
                <a:moveTo>
                  <a:pt x="0" y="0"/>
                </a:moveTo>
                <a:lnTo>
                  <a:pt x="0" y="571985"/>
                </a:lnTo>
                <a:lnTo>
                  <a:pt x="202920" y="571985"/>
                </a:lnTo>
              </a:path>
            </a:pathLst>
          </a:custGeom>
          <a:ln w="9525">
            <a:solidFill>
              <a:srgbClr val="248F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352404" y="2983744"/>
            <a:ext cx="1675130" cy="746760"/>
          </a:xfrm>
          <a:custGeom>
            <a:avLst/>
            <a:gdLst/>
            <a:ahLst/>
            <a:cxnLst/>
            <a:rect l="l" t="t" r="r" b="b"/>
            <a:pathLst>
              <a:path w="1675129" h="746760">
                <a:moveTo>
                  <a:pt x="0" y="74675"/>
                </a:moveTo>
                <a:lnTo>
                  <a:pt x="5863" y="45600"/>
                </a:lnTo>
                <a:lnTo>
                  <a:pt x="21850" y="21864"/>
                </a:lnTo>
                <a:lnTo>
                  <a:pt x="45552" y="5865"/>
                </a:lnTo>
                <a:lnTo>
                  <a:pt x="74561" y="0"/>
                </a:lnTo>
                <a:lnTo>
                  <a:pt x="1599942" y="0"/>
                </a:lnTo>
                <a:lnTo>
                  <a:pt x="1629034" y="5865"/>
                </a:lnTo>
                <a:lnTo>
                  <a:pt x="1652768" y="21864"/>
                </a:lnTo>
                <a:lnTo>
                  <a:pt x="1668758" y="45600"/>
                </a:lnTo>
                <a:lnTo>
                  <a:pt x="1674618" y="74675"/>
                </a:lnTo>
                <a:lnTo>
                  <a:pt x="1674618" y="671693"/>
                </a:lnTo>
                <a:lnTo>
                  <a:pt x="1668758" y="700708"/>
                </a:lnTo>
                <a:lnTo>
                  <a:pt x="1652768" y="724413"/>
                </a:lnTo>
                <a:lnTo>
                  <a:pt x="1629034" y="740400"/>
                </a:lnTo>
                <a:lnTo>
                  <a:pt x="1599942" y="746264"/>
                </a:lnTo>
                <a:lnTo>
                  <a:pt x="74561" y="746264"/>
                </a:lnTo>
                <a:lnTo>
                  <a:pt x="45552" y="740400"/>
                </a:lnTo>
                <a:lnTo>
                  <a:pt x="21850" y="724413"/>
                </a:lnTo>
                <a:lnTo>
                  <a:pt x="5863" y="700708"/>
                </a:lnTo>
                <a:lnTo>
                  <a:pt x="0" y="671693"/>
                </a:lnTo>
                <a:lnTo>
                  <a:pt x="0" y="74675"/>
                </a:lnTo>
                <a:close/>
              </a:path>
            </a:pathLst>
          </a:custGeom>
          <a:ln w="9525">
            <a:solidFill>
              <a:srgbClr val="30B6F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7689576" y="3203063"/>
            <a:ext cx="1002665" cy="283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700">
                <a:latin typeface="Calibri"/>
                <a:cs typeface="Calibri"/>
              </a:rPr>
              <a:t>350</a:t>
            </a:r>
            <a:r>
              <a:rPr dirty="0" sz="1700" spc="-10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million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7149483" y="2784871"/>
            <a:ext cx="203200" cy="1517650"/>
          </a:xfrm>
          <a:custGeom>
            <a:avLst/>
            <a:gdLst/>
            <a:ahLst/>
            <a:cxnLst/>
            <a:rect l="l" t="t" r="r" b="b"/>
            <a:pathLst>
              <a:path w="203200" h="1517650">
                <a:moveTo>
                  <a:pt x="0" y="0"/>
                </a:moveTo>
                <a:lnTo>
                  <a:pt x="0" y="1517113"/>
                </a:lnTo>
                <a:lnTo>
                  <a:pt x="202920" y="1517113"/>
                </a:lnTo>
              </a:path>
            </a:pathLst>
          </a:custGeom>
          <a:ln w="9525">
            <a:solidFill>
              <a:srgbClr val="248F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352404" y="3928871"/>
            <a:ext cx="1675130" cy="746760"/>
          </a:xfrm>
          <a:custGeom>
            <a:avLst/>
            <a:gdLst/>
            <a:ahLst/>
            <a:cxnLst/>
            <a:rect l="l" t="t" r="r" b="b"/>
            <a:pathLst>
              <a:path w="1675129" h="746760">
                <a:moveTo>
                  <a:pt x="0" y="74533"/>
                </a:moveTo>
                <a:lnTo>
                  <a:pt x="5863" y="45540"/>
                </a:lnTo>
                <a:lnTo>
                  <a:pt x="21850" y="21846"/>
                </a:lnTo>
                <a:lnTo>
                  <a:pt x="45552" y="5863"/>
                </a:lnTo>
                <a:lnTo>
                  <a:pt x="74561" y="0"/>
                </a:lnTo>
                <a:lnTo>
                  <a:pt x="1599942" y="0"/>
                </a:lnTo>
                <a:lnTo>
                  <a:pt x="1629034" y="5863"/>
                </a:lnTo>
                <a:lnTo>
                  <a:pt x="1652768" y="21846"/>
                </a:lnTo>
                <a:lnTo>
                  <a:pt x="1668758" y="45540"/>
                </a:lnTo>
                <a:lnTo>
                  <a:pt x="1674618" y="74533"/>
                </a:lnTo>
                <a:lnTo>
                  <a:pt x="1674618" y="671588"/>
                </a:lnTo>
                <a:lnTo>
                  <a:pt x="1668758" y="700664"/>
                </a:lnTo>
                <a:lnTo>
                  <a:pt x="1652768" y="724400"/>
                </a:lnTo>
                <a:lnTo>
                  <a:pt x="1629034" y="740399"/>
                </a:lnTo>
                <a:lnTo>
                  <a:pt x="1599942" y="746264"/>
                </a:lnTo>
                <a:lnTo>
                  <a:pt x="74561" y="746264"/>
                </a:lnTo>
                <a:lnTo>
                  <a:pt x="45552" y="740399"/>
                </a:lnTo>
                <a:lnTo>
                  <a:pt x="21850" y="724400"/>
                </a:lnTo>
                <a:lnTo>
                  <a:pt x="5863" y="700664"/>
                </a:lnTo>
                <a:lnTo>
                  <a:pt x="0" y="671588"/>
                </a:lnTo>
                <a:lnTo>
                  <a:pt x="0" y="74533"/>
                </a:lnTo>
                <a:close/>
              </a:path>
            </a:pathLst>
          </a:custGeom>
          <a:ln w="9525">
            <a:solidFill>
              <a:srgbClr val="30B6F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7634702" y="4056653"/>
            <a:ext cx="1111250" cy="492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34925">
              <a:lnSpc>
                <a:spcPts val="1860"/>
              </a:lnSpc>
            </a:pPr>
            <a:r>
              <a:rPr dirty="0" sz="1700">
                <a:latin typeface="Calibri"/>
                <a:cs typeface="Calibri"/>
              </a:rPr>
              <a:t>2.53% </a:t>
            </a:r>
            <a:r>
              <a:rPr dirty="0" sz="1700" spc="-5">
                <a:latin typeface="Calibri"/>
                <a:cs typeface="Calibri"/>
              </a:rPr>
              <a:t>of </a:t>
            </a:r>
            <a:r>
              <a:rPr dirty="0" sz="1700">
                <a:latin typeface="Calibri"/>
                <a:cs typeface="Calibri"/>
              </a:rPr>
              <a:t>all  </a:t>
            </a:r>
            <a:r>
              <a:rPr dirty="0" sz="1700">
                <a:latin typeface="Calibri"/>
                <a:cs typeface="Calibri"/>
              </a:rPr>
              <a:t>global</a:t>
            </a:r>
            <a:r>
              <a:rPr dirty="0" sz="1700" spc="-105">
                <a:latin typeface="Calibri"/>
                <a:cs typeface="Calibri"/>
              </a:rPr>
              <a:t> </a:t>
            </a:r>
            <a:r>
              <a:rPr dirty="0" sz="1700" spc="-55">
                <a:latin typeface="Calibri"/>
                <a:cs typeface="Calibri"/>
              </a:rPr>
              <a:t>DALYs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7149483" y="2784871"/>
            <a:ext cx="203200" cy="2462530"/>
          </a:xfrm>
          <a:custGeom>
            <a:avLst/>
            <a:gdLst/>
            <a:ahLst/>
            <a:cxnLst/>
            <a:rect l="l" t="t" r="r" b="b"/>
            <a:pathLst>
              <a:path w="203200" h="2462529">
                <a:moveTo>
                  <a:pt x="0" y="0"/>
                </a:moveTo>
                <a:lnTo>
                  <a:pt x="0" y="2462250"/>
                </a:lnTo>
                <a:lnTo>
                  <a:pt x="202920" y="2462250"/>
                </a:lnTo>
              </a:path>
            </a:pathLst>
          </a:custGeom>
          <a:ln w="9525">
            <a:solidFill>
              <a:srgbClr val="248FC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352404" y="4874009"/>
            <a:ext cx="1675130" cy="746760"/>
          </a:xfrm>
          <a:custGeom>
            <a:avLst/>
            <a:gdLst/>
            <a:ahLst/>
            <a:cxnLst/>
            <a:rect l="l" t="t" r="r" b="b"/>
            <a:pathLst>
              <a:path w="1675129" h="746760">
                <a:moveTo>
                  <a:pt x="0" y="74561"/>
                </a:moveTo>
                <a:lnTo>
                  <a:pt x="5863" y="45552"/>
                </a:lnTo>
                <a:lnTo>
                  <a:pt x="21850" y="21850"/>
                </a:lnTo>
                <a:lnTo>
                  <a:pt x="45552" y="5863"/>
                </a:lnTo>
                <a:lnTo>
                  <a:pt x="74561" y="0"/>
                </a:lnTo>
                <a:lnTo>
                  <a:pt x="1599942" y="0"/>
                </a:lnTo>
                <a:lnTo>
                  <a:pt x="1629034" y="5863"/>
                </a:lnTo>
                <a:lnTo>
                  <a:pt x="1652768" y="21850"/>
                </a:lnTo>
                <a:lnTo>
                  <a:pt x="1668758" y="45552"/>
                </a:lnTo>
                <a:lnTo>
                  <a:pt x="1674618" y="74561"/>
                </a:lnTo>
                <a:lnTo>
                  <a:pt x="1674618" y="671588"/>
                </a:lnTo>
                <a:lnTo>
                  <a:pt x="1668758" y="700658"/>
                </a:lnTo>
                <a:lnTo>
                  <a:pt x="1652768" y="724381"/>
                </a:lnTo>
                <a:lnTo>
                  <a:pt x="1629034" y="740366"/>
                </a:lnTo>
                <a:lnTo>
                  <a:pt x="1599942" y="746226"/>
                </a:lnTo>
                <a:lnTo>
                  <a:pt x="74561" y="746226"/>
                </a:lnTo>
                <a:lnTo>
                  <a:pt x="45552" y="740366"/>
                </a:lnTo>
                <a:lnTo>
                  <a:pt x="21850" y="724381"/>
                </a:lnTo>
                <a:lnTo>
                  <a:pt x="5863" y="700658"/>
                </a:lnTo>
                <a:lnTo>
                  <a:pt x="0" y="671588"/>
                </a:lnTo>
                <a:lnTo>
                  <a:pt x="0" y="74561"/>
                </a:lnTo>
                <a:close/>
              </a:path>
            </a:pathLst>
          </a:custGeom>
          <a:ln w="9525">
            <a:solidFill>
              <a:srgbClr val="30B6F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7674323" y="5093732"/>
            <a:ext cx="1034415" cy="283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700">
                <a:latin typeface="Calibri"/>
                <a:cs typeface="Calibri"/>
              </a:rPr>
              <a:t>$2.5</a:t>
            </a:r>
            <a:r>
              <a:rPr dirty="0" sz="1700" spc="-10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trillion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0" y="0"/>
            <a:ext cx="9144000" cy="121005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5027" rIns="0" bIns="0" rtlCol="0" vert="horz">
            <a:spAutoFit/>
          </a:bodyPr>
          <a:lstStyle/>
          <a:p>
            <a:pPr marL="3340100">
              <a:lnSpc>
                <a:spcPct val="100000"/>
              </a:lnSpc>
            </a:pPr>
            <a:r>
              <a:rPr dirty="0" spc="-15"/>
              <a:t>Overview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1143075"/>
            <a:ext cx="2133600" cy="92583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34925" rIns="0" bIns="0" rtlCol="0" vert="horz">
            <a:spAutoFit/>
          </a:bodyPr>
          <a:lstStyle/>
          <a:p>
            <a:pPr marL="86360" marR="1053465">
              <a:lnSpc>
                <a:spcPct val="100000"/>
              </a:lnSpc>
              <a:spcBef>
                <a:spcPts val="275"/>
              </a:spcBef>
            </a:pPr>
            <a:r>
              <a:rPr dirty="0" sz="1800" spc="-5">
                <a:latin typeface="Arial"/>
                <a:cs typeface="Arial"/>
              </a:rPr>
              <a:t>Affective  </a:t>
            </a:r>
            <a:r>
              <a:rPr dirty="0" sz="1800" spc="-5">
                <a:latin typeface="Arial"/>
                <a:cs typeface="Arial"/>
              </a:rPr>
              <a:t>D</a:t>
            </a:r>
            <a:r>
              <a:rPr dirty="0" sz="1800" spc="-15">
                <a:latin typeface="Arial"/>
                <a:cs typeface="Arial"/>
              </a:rPr>
              <a:t>i</a:t>
            </a:r>
            <a:r>
              <a:rPr dirty="0" sz="1800" spc="-5">
                <a:latin typeface="Arial"/>
                <a:cs typeface="Arial"/>
              </a:rPr>
              <a:t>sor</a:t>
            </a:r>
            <a:r>
              <a:rPr dirty="0" sz="1800" spc="-15">
                <a:latin typeface="Arial"/>
                <a:cs typeface="Arial"/>
              </a:rPr>
              <a:t>d</a:t>
            </a:r>
            <a:r>
              <a:rPr dirty="0" sz="1800" spc="-5">
                <a:latin typeface="Arial"/>
                <a:cs typeface="Arial"/>
              </a:rPr>
              <a:t>ers 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(ad)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81800" y="1143075"/>
            <a:ext cx="2133600" cy="92583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34925" rIns="0" bIns="0" rtlCol="0" vert="horz">
            <a:spAutoFit/>
          </a:bodyPr>
          <a:lstStyle/>
          <a:p>
            <a:pPr marL="87630" marR="669925">
              <a:lnSpc>
                <a:spcPct val="100000"/>
              </a:lnSpc>
              <a:spcBef>
                <a:spcPts val="275"/>
              </a:spcBef>
            </a:pPr>
            <a:r>
              <a:rPr dirty="0" sz="1800" spc="-5">
                <a:latin typeface="Arial"/>
                <a:cs typeface="Arial"/>
              </a:rPr>
              <a:t>Dementia/  </a:t>
            </a:r>
            <a:r>
              <a:rPr dirty="0" sz="1800">
                <a:latin typeface="Arial"/>
                <a:cs typeface="Arial"/>
              </a:rPr>
              <a:t>Alzheimer’s  </a:t>
            </a:r>
            <a:r>
              <a:rPr dirty="0" sz="1800" spc="-5">
                <a:latin typeface="Arial"/>
                <a:cs typeface="Arial"/>
              </a:rPr>
              <a:t>Disease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(AD)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81400" y="457200"/>
            <a:ext cx="2133600" cy="65087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34925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275"/>
              </a:spcBef>
            </a:pPr>
            <a:r>
              <a:rPr dirty="0" sz="1800" spc="-5">
                <a:latin typeface="Arial"/>
                <a:cs typeface="Arial"/>
              </a:rPr>
              <a:t>Insulin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Resistance</a:t>
            </a:r>
            <a:endParaRPr sz="1800">
              <a:latin typeface="Arial"/>
              <a:cs typeface="Arial"/>
            </a:endParaRPr>
          </a:p>
          <a:p>
            <a:pPr marL="86995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(IR)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81400" y="4876876"/>
            <a:ext cx="1984375" cy="376555"/>
          </a:xfrm>
          <a:custGeom>
            <a:avLst/>
            <a:gdLst/>
            <a:ahLst/>
            <a:cxnLst/>
            <a:rect l="l" t="t" r="r" b="b"/>
            <a:pathLst>
              <a:path w="1984375" h="376554">
                <a:moveTo>
                  <a:pt x="0" y="376237"/>
                </a:moveTo>
                <a:lnTo>
                  <a:pt x="1984362" y="376237"/>
                </a:lnTo>
                <a:lnTo>
                  <a:pt x="1984362" y="0"/>
                </a:lnTo>
                <a:lnTo>
                  <a:pt x="0" y="0"/>
                </a:lnTo>
                <a:lnTo>
                  <a:pt x="0" y="37623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038600" y="4343323"/>
            <a:ext cx="1171575" cy="376555"/>
          </a:xfrm>
          <a:custGeom>
            <a:avLst/>
            <a:gdLst/>
            <a:ahLst/>
            <a:cxnLst/>
            <a:rect l="l" t="t" r="r" b="b"/>
            <a:pathLst>
              <a:path w="1171575" h="376554">
                <a:moveTo>
                  <a:pt x="0" y="376237"/>
                </a:moveTo>
                <a:lnTo>
                  <a:pt x="1171575" y="376237"/>
                </a:lnTo>
                <a:lnTo>
                  <a:pt x="1171575" y="0"/>
                </a:lnTo>
                <a:lnTo>
                  <a:pt x="0" y="0"/>
                </a:lnTo>
                <a:lnTo>
                  <a:pt x="0" y="376237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660778" y="4383918"/>
            <a:ext cx="1814830" cy="827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Serotonin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NMDA/Glutamate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14800" y="5410200"/>
            <a:ext cx="968375" cy="37655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wrap="square" lIns="0" tIns="36194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284"/>
              </a:spcBef>
            </a:pPr>
            <a:r>
              <a:rPr dirty="0" sz="1800" spc="-5">
                <a:latin typeface="Arial"/>
                <a:cs typeface="Arial"/>
              </a:rPr>
              <a:t>Cortisol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86200" y="5943600"/>
            <a:ext cx="1539875" cy="376555"/>
          </a:xfrm>
          <a:custGeom>
            <a:avLst/>
            <a:gdLst/>
            <a:ahLst/>
            <a:cxnLst/>
            <a:rect l="l" t="t" r="r" b="b"/>
            <a:pathLst>
              <a:path w="1539875" h="376554">
                <a:moveTo>
                  <a:pt x="0" y="376237"/>
                </a:moveTo>
                <a:lnTo>
                  <a:pt x="1539887" y="376237"/>
                </a:lnTo>
                <a:lnTo>
                  <a:pt x="1539887" y="0"/>
                </a:lnTo>
                <a:lnTo>
                  <a:pt x="0" y="0"/>
                </a:lnTo>
                <a:lnTo>
                  <a:pt x="0" y="37623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965577" y="5984752"/>
            <a:ext cx="136652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>
                <a:latin typeface="Arial"/>
                <a:cs typeface="Arial"/>
              </a:rPr>
              <a:t>Acetylcholine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715000" y="782573"/>
            <a:ext cx="1066800" cy="824230"/>
          </a:xfrm>
          <a:custGeom>
            <a:avLst/>
            <a:gdLst/>
            <a:ahLst/>
            <a:cxnLst/>
            <a:rect l="l" t="t" r="r" b="b"/>
            <a:pathLst>
              <a:path w="1066800" h="824230">
                <a:moveTo>
                  <a:pt x="1003564" y="781190"/>
                </a:moveTo>
                <a:lnTo>
                  <a:pt x="983237" y="807577"/>
                </a:lnTo>
                <a:lnTo>
                  <a:pt x="1066800" y="823988"/>
                </a:lnTo>
                <a:lnTo>
                  <a:pt x="1049850" y="788936"/>
                </a:lnTo>
                <a:lnTo>
                  <a:pt x="1013593" y="788936"/>
                </a:lnTo>
                <a:lnTo>
                  <a:pt x="1003564" y="781190"/>
                </a:lnTo>
                <a:close/>
              </a:path>
              <a:path w="1066800" h="824230">
                <a:moveTo>
                  <a:pt x="1009372" y="773651"/>
                </a:moveTo>
                <a:lnTo>
                  <a:pt x="1003564" y="781190"/>
                </a:lnTo>
                <a:lnTo>
                  <a:pt x="1013593" y="788936"/>
                </a:lnTo>
                <a:lnTo>
                  <a:pt x="1019432" y="781421"/>
                </a:lnTo>
                <a:lnTo>
                  <a:pt x="1009372" y="773651"/>
                </a:lnTo>
                <a:close/>
              </a:path>
              <a:path w="1066800" h="824230">
                <a:moveTo>
                  <a:pt x="1029700" y="747264"/>
                </a:moveTo>
                <a:lnTo>
                  <a:pt x="1009372" y="773651"/>
                </a:lnTo>
                <a:lnTo>
                  <a:pt x="1019432" y="781421"/>
                </a:lnTo>
                <a:lnTo>
                  <a:pt x="1013593" y="788936"/>
                </a:lnTo>
                <a:lnTo>
                  <a:pt x="1049850" y="788936"/>
                </a:lnTo>
                <a:lnTo>
                  <a:pt x="1029700" y="747264"/>
                </a:lnTo>
                <a:close/>
              </a:path>
              <a:path w="1066800" h="824230">
                <a:moveTo>
                  <a:pt x="63248" y="42809"/>
                </a:moveTo>
                <a:lnTo>
                  <a:pt x="57374" y="50409"/>
                </a:lnTo>
                <a:lnTo>
                  <a:pt x="1003564" y="781190"/>
                </a:lnTo>
                <a:lnTo>
                  <a:pt x="1009372" y="773651"/>
                </a:lnTo>
                <a:lnTo>
                  <a:pt x="63248" y="42809"/>
                </a:lnTo>
                <a:close/>
              </a:path>
              <a:path w="1066800" h="824230">
                <a:moveTo>
                  <a:pt x="0" y="0"/>
                </a:moveTo>
                <a:lnTo>
                  <a:pt x="36947" y="76838"/>
                </a:lnTo>
                <a:lnTo>
                  <a:pt x="57374" y="50409"/>
                </a:lnTo>
                <a:lnTo>
                  <a:pt x="47367" y="42681"/>
                </a:lnTo>
                <a:lnTo>
                  <a:pt x="53206" y="35051"/>
                </a:lnTo>
                <a:lnTo>
                  <a:pt x="69243" y="35051"/>
                </a:lnTo>
                <a:lnTo>
                  <a:pt x="83562" y="16525"/>
                </a:lnTo>
                <a:lnTo>
                  <a:pt x="0" y="0"/>
                </a:lnTo>
                <a:close/>
              </a:path>
              <a:path w="1066800" h="824230">
                <a:moveTo>
                  <a:pt x="53206" y="35051"/>
                </a:moveTo>
                <a:lnTo>
                  <a:pt x="47367" y="42681"/>
                </a:lnTo>
                <a:lnTo>
                  <a:pt x="57374" y="50409"/>
                </a:lnTo>
                <a:lnTo>
                  <a:pt x="63248" y="42809"/>
                </a:lnTo>
                <a:lnTo>
                  <a:pt x="53206" y="35051"/>
                </a:lnTo>
                <a:close/>
              </a:path>
              <a:path w="1066800" h="824230">
                <a:moveTo>
                  <a:pt x="69243" y="35051"/>
                </a:moveTo>
                <a:lnTo>
                  <a:pt x="53206" y="35051"/>
                </a:lnTo>
                <a:lnTo>
                  <a:pt x="63248" y="42809"/>
                </a:lnTo>
                <a:lnTo>
                  <a:pt x="69243" y="350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362200" y="782573"/>
            <a:ext cx="1219200" cy="824230"/>
          </a:xfrm>
          <a:custGeom>
            <a:avLst/>
            <a:gdLst/>
            <a:ahLst/>
            <a:cxnLst/>
            <a:rect l="l" t="t" r="r" b="b"/>
            <a:pathLst>
              <a:path w="1219200" h="824230">
                <a:moveTo>
                  <a:pt x="41786" y="749684"/>
                </a:moveTo>
                <a:lnTo>
                  <a:pt x="0" y="823988"/>
                </a:lnTo>
                <a:lnTo>
                  <a:pt x="84458" y="812939"/>
                </a:lnTo>
                <a:lnTo>
                  <a:pt x="70579" y="792365"/>
                </a:lnTo>
                <a:lnTo>
                  <a:pt x="55254" y="792365"/>
                </a:lnTo>
                <a:lnTo>
                  <a:pt x="49891" y="784478"/>
                </a:lnTo>
                <a:lnTo>
                  <a:pt x="60446" y="777346"/>
                </a:lnTo>
                <a:lnTo>
                  <a:pt x="41786" y="749684"/>
                </a:lnTo>
                <a:close/>
              </a:path>
              <a:path w="1219200" h="824230">
                <a:moveTo>
                  <a:pt x="60446" y="777346"/>
                </a:moveTo>
                <a:lnTo>
                  <a:pt x="49891" y="784478"/>
                </a:lnTo>
                <a:lnTo>
                  <a:pt x="55254" y="792365"/>
                </a:lnTo>
                <a:lnTo>
                  <a:pt x="65780" y="785253"/>
                </a:lnTo>
                <a:lnTo>
                  <a:pt x="60446" y="777346"/>
                </a:lnTo>
                <a:close/>
              </a:path>
              <a:path w="1219200" h="824230">
                <a:moveTo>
                  <a:pt x="65780" y="785253"/>
                </a:moveTo>
                <a:lnTo>
                  <a:pt x="55254" y="792365"/>
                </a:lnTo>
                <a:lnTo>
                  <a:pt x="70579" y="792365"/>
                </a:lnTo>
                <a:lnTo>
                  <a:pt x="65780" y="785253"/>
                </a:lnTo>
                <a:close/>
              </a:path>
              <a:path w="1219200" h="824230">
                <a:moveTo>
                  <a:pt x="1153389" y="38756"/>
                </a:moveTo>
                <a:lnTo>
                  <a:pt x="60446" y="777346"/>
                </a:lnTo>
                <a:lnTo>
                  <a:pt x="65780" y="785253"/>
                </a:lnTo>
                <a:lnTo>
                  <a:pt x="1158782" y="46735"/>
                </a:lnTo>
                <a:lnTo>
                  <a:pt x="1153389" y="38756"/>
                </a:lnTo>
                <a:close/>
              </a:path>
              <a:path w="1219200" h="824230">
                <a:moveTo>
                  <a:pt x="1201416" y="31623"/>
                </a:moveTo>
                <a:lnTo>
                  <a:pt x="1163945" y="31623"/>
                </a:lnTo>
                <a:lnTo>
                  <a:pt x="1169308" y="39624"/>
                </a:lnTo>
                <a:lnTo>
                  <a:pt x="1158782" y="46735"/>
                </a:lnTo>
                <a:lnTo>
                  <a:pt x="1177413" y="74304"/>
                </a:lnTo>
                <a:lnTo>
                  <a:pt x="1201416" y="31623"/>
                </a:lnTo>
                <a:close/>
              </a:path>
              <a:path w="1219200" h="824230">
                <a:moveTo>
                  <a:pt x="1163945" y="31623"/>
                </a:moveTo>
                <a:lnTo>
                  <a:pt x="1153389" y="38756"/>
                </a:lnTo>
                <a:lnTo>
                  <a:pt x="1158782" y="46735"/>
                </a:lnTo>
                <a:lnTo>
                  <a:pt x="1169308" y="39624"/>
                </a:lnTo>
                <a:lnTo>
                  <a:pt x="1163945" y="31623"/>
                </a:lnTo>
                <a:close/>
              </a:path>
              <a:path w="1219200" h="824230">
                <a:moveTo>
                  <a:pt x="1219200" y="0"/>
                </a:moveTo>
                <a:lnTo>
                  <a:pt x="1134741" y="11163"/>
                </a:lnTo>
                <a:lnTo>
                  <a:pt x="1153389" y="38756"/>
                </a:lnTo>
                <a:lnTo>
                  <a:pt x="1163945" y="31623"/>
                </a:lnTo>
                <a:lnTo>
                  <a:pt x="1201416" y="31623"/>
                </a:lnTo>
                <a:lnTo>
                  <a:pt x="1219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581400" y="1905000"/>
            <a:ext cx="2133600" cy="650875"/>
          </a:xfrm>
          <a:custGeom>
            <a:avLst/>
            <a:gdLst/>
            <a:ahLst/>
            <a:cxnLst/>
            <a:rect l="l" t="t" r="r" b="b"/>
            <a:pathLst>
              <a:path w="2133600" h="650875">
                <a:moveTo>
                  <a:pt x="0" y="650862"/>
                </a:moveTo>
                <a:lnTo>
                  <a:pt x="2133600" y="650862"/>
                </a:lnTo>
                <a:lnTo>
                  <a:pt x="2133600" y="0"/>
                </a:lnTo>
                <a:lnTo>
                  <a:pt x="0" y="0"/>
                </a:lnTo>
                <a:lnTo>
                  <a:pt x="0" y="65086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660778" y="1945270"/>
            <a:ext cx="1763395" cy="567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Impaired</a:t>
            </a:r>
            <a:r>
              <a:rPr dirty="0" sz="1800" spc="-7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glucose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utilization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286000" y="3048000"/>
            <a:ext cx="2133600" cy="650875"/>
          </a:xfrm>
          <a:custGeom>
            <a:avLst/>
            <a:gdLst/>
            <a:ahLst/>
            <a:cxnLst/>
            <a:rect l="l" t="t" r="r" b="b"/>
            <a:pathLst>
              <a:path w="2133600" h="650875">
                <a:moveTo>
                  <a:pt x="0" y="650862"/>
                </a:moveTo>
                <a:lnTo>
                  <a:pt x="2133600" y="650862"/>
                </a:lnTo>
                <a:lnTo>
                  <a:pt x="2133600" y="0"/>
                </a:lnTo>
                <a:lnTo>
                  <a:pt x="0" y="0"/>
                </a:lnTo>
                <a:lnTo>
                  <a:pt x="0" y="65086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2364975" y="3088267"/>
            <a:ext cx="1737995" cy="568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Increased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insulin  </a:t>
            </a:r>
            <a:r>
              <a:rPr dirty="0" sz="1800" spc="-5">
                <a:latin typeface="Arial"/>
                <a:cs typeface="Arial"/>
              </a:rPr>
              <a:t>levels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953000" y="3048000"/>
            <a:ext cx="2133600" cy="650875"/>
          </a:xfrm>
          <a:custGeom>
            <a:avLst/>
            <a:gdLst/>
            <a:ahLst/>
            <a:cxnLst/>
            <a:rect l="l" t="t" r="r" b="b"/>
            <a:pathLst>
              <a:path w="2133600" h="650875">
                <a:moveTo>
                  <a:pt x="0" y="650862"/>
                </a:moveTo>
                <a:lnTo>
                  <a:pt x="2133600" y="650862"/>
                </a:lnTo>
                <a:lnTo>
                  <a:pt x="2133600" y="0"/>
                </a:lnTo>
                <a:lnTo>
                  <a:pt x="0" y="0"/>
                </a:lnTo>
                <a:lnTo>
                  <a:pt x="0" y="650862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032629" y="3088267"/>
            <a:ext cx="1877695" cy="568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Increased</a:t>
            </a:r>
            <a:r>
              <a:rPr dirty="0" sz="1800" spc="-5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glucose  </a:t>
            </a:r>
            <a:r>
              <a:rPr dirty="0" sz="1800" spc="-5">
                <a:latin typeface="Arial"/>
                <a:cs typeface="Arial"/>
              </a:rPr>
              <a:t>levels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10100" y="1108062"/>
            <a:ext cx="76200" cy="796925"/>
          </a:xfrm>
          <a:custGeom>
            <a:avLst/>
            <a:gdLst/>
            <a:ahLst/>
            <a:cxnLst/>
            <a:rect l="l" t="t" r="r" b="b"/>
            <a:pathLst>
              <a:path w="76200" h="796925">
                <a:moveTo>
                  <a:pt x="33261" y="720737"/>
                </a:moveTo>
                <a:lnTo>
                  <a:pt x="0" y="720737"/>
                </a:lnTo>
                <a:lnTo>
                  <a:pt x="38100" y="796937"/>
                </a:lnTo>
                <a:lnTo>
                  <a:pt x="69856" y="733425"/>
                </a:lnTo>
                <a:lnTo>
                  <a:pt x="33261" y="733425"/>
                </a:lnTo>
                <a:lnTo>
                  <a:pt x="33261" y="720737"/>
                </a:lnTo>
                <a:close/>
              </a:path>
              <a:path w="76200" h="796925">
                <a:moveTo>
                  <a:pt x="42786" y="0"/>
                </a:moveTo>
                <a:lnTo>
                  <a:pt x="33261" y="0"/>
                </a:lnTo>
                <a:lnTo>
                  <a:pt x="33261" y="733425"/>
                </a:lnTo>
                <a:lnTo>
                  <a:pt x="42786" y="733425"/>
                </a:lnTo>
                <a:lnTo>
                  <a:pt x="42786" y="0"/>
                </a:lnTo>
                <a:close/>
              </a:path>
              <a:path w="76200" h="796925">
                <a:moveTo>
                  <a:pt x="76200" y="720737"/>
                </a:moveTo>
                <a:lnTo>
                  <a:pt x="42786" y="720737"/>
                </a:lnTo>
                <a:lnTo>
                  <a:pt x="42786" y="733425"/>
                </a:lnTo>
                <a:lnTo>
                  <a:pt x="69856" y="733425"/>
                </a:lnTo>
                <a:lnTo>
                  <a:pt x="76200" y="7207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258042" y="2068563"/>
            <a:ext cx="6628028" cy="4099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2895" y="1840127"/>
            <a:ext cx="7953375" cy="2501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-10">
                <a:latin typeface="Calibri"/>
                <a:cs typeface="Calibri"/>
              </a:rPr>
              <a:t>condition </a:t>
            </a:r>
            <a:r>
              <a:rPr dirty="0" sz="3000">
                <a:latin typeface="Calibri"/>
                <a:cs typeface="Calibri"/>
              </a:rPr>
              <a:t>in </a:t>
            </a:r>
            <a:r>
              <a:rPr dirty="0" sz="3000" spc="-5">
                <a:latin typeface="Calibri"/>
                <a:cs typeface="Calibri"/>
              </a:rPr>
              <a:t>which </a:t>
            </a:r>
            <a:r>
              <a:rPr dirty="0" sz="3000" spc="-5">
                <a:latin typeface="Calibri"/>
                <a:cs typeface="Calibri"/>
              </a:rPr>
              <a:t>tissue </a:t>
            </a:r>
            <a:r>
              <a:rPr dirty="0" sz="3000" spc="-10">
                <a:latin typeface="Calibri"/>
                <a:cs typeface="Calibri"/>
              </a:rPr>
              <a:t>responsiveness </a:t>
            </a:r>
            <a:r>
              <a:rPr dirty="0" sz="3000" spc="-15">
                <a:latin typeface="Calibri"/>
                <a:cs typeface="Calibri"/>
              </a:rPr>
              <a:t>to </a:t>
            </a:r>
            <a:r>
              <a:rPr dirty="0" sz="3000">
                <a:latin typeface="Calibri"/>
                <a:cs typeface="Calibri"/>
              </a:rPr>
              <a:t>the</a:t>
            </a:r>
            <a:endParaRPr sz="30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dirty="0" sz="3000" spc="-5">
                <a:latin typeface="Calibri"/>
                <a:cs typeface="Calibri"/>
              </a:rPr>
              <a:t>normal </a:t>
            </a:r>
            <a:r>
              <a:rPr dirty="0" sz="3000">
                <a:latin typeface="Calibri"/>
                <a:cs typeface="Calibri"/>
              </a:rPr>
              <a:t>action </a:t>
            </a:r>
            <a:r>
              <a:rPr dirty="0" sz="3000" spc="-5">
                <a:latin typeface="Calibri"/>
                <a:cs typeface="Calibri"/>
              </a:rPr>
              <a:t>of </a:t>
            </a:r>
            <a:r>
              <a:rPr dirty="0" sz="3000" spc="-5">
                <a:latin typeface="Calibri"/>
                <a:cs typeface="Calibri"/>
              </a:rPr>
              <a:t>insulin </a:t>
            </a:r>
            <a:r>
              <a:rPr dirty="0" sz="3000">
                <a:latin typeface="Calibri"/>
                <a:cs typeface="Calibri"/>
              </a:rPr>
              <a:t>is</a:t>
            </a:r>
            <a:r>
              <a:rPr dirty="0" sz="3000" spc="-35">
                <a:latin typeface="Calibri"/>
                <a:cs typeface="Calibri"/>
              </a:rPr>
              <a:t> </a:t>
            </a:r>
            <a:r>
              <a:rPr dirty="0" sz="3000" spc="-10">
                <a:latin typeface="Calibri"/>
                <a:cs typeface="Calibri"/>
              </a:rPr>
              <a:t>impaired</a:t>
            </a:r>
            <a:endParaRPr sz="3000">
              <a:latin typeface="Calibri"/>
              <a:cs typeface="Calibri"/>
            </a:endParaRPr>
          </a:p>
          <a:p>
            <a:pPr marL="355600" marR="400050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000">
                <a:latin typeface="Calibri"/>
                <a:cs typeface="Calibri"/>
              </a:rPr>
              <a:t>It </a:t>
            </a:r>
            <a:r>
              <a:rPr dirty="0" sz="3000">
                <a:latin typeface="Calibri"/>
                <a:cs typeface="Calibri"/>
              </a:rPr>
              <a:t>is </a:t>
            </a: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-5">
                <a:latin typeface="Calibri"/>
                <a:cs typeface="Calibri"/>
              </a:rPr>
              <a:t>major </a:t>
            </a:r>
            <a:r>
              <a:rPr dirty="0" sz="3000" spc="-5">
                <a:latin typeface="Calibri"/>
                <a:cs typeface="Calibri"/>
              </a:rPr>
              <a:t>risk </a:t>
            </a:r>
            <a:r>
              <a:rPr dirty="0" sz="3000" spc="-15">
                <a:latin typeface="Calibri"/>
                <a:cs typeface="Calibri"/>
              </a:rPr>
              <a:t>factor </a:t>
            </a:r>
            <a:r>
              <a:rPr dirty="0" sz="3000" spc="-25">
                <a:latin typeface="Calibri"/>
                <a:cs typeface="Calibri"/>
              </a:rPr>
              <a:t>for </a:t>
            </a:r>
            <a:r>
              <a:rPr dirty="0" sz="3000">
                <a:latin typeface="Calibri"/>
                <a:cs typeface="Calibri"/>
              </a:rPr>
              <a:t>DM, </a:t>
            </a:r>
            <a:r>
              <a:rPr dirty="0" sz="3000" spc="-25">
                <a:latin typeface="Calibri"/>
                <a:cs typeface="Calibri"/>
              </a:rPr>
              <a:t>CVD, </a:t>
            </a:r>
            <a:r>
              <a:rPr dirty="0" sz="3000">
                <a:latin typeface="Calibri"/>
                <a:cs typeface="Calibri"/>
              </a:rPr>
              <a:t>and </a:t>
            </a:r>
            <a:r>
              <a:rPr dirty="0" sz="3000">
                <a:latin typeface="Calibri"/>
                <a:cs typeface="Calibri"/>
              </a:rPr>
              <a:t>mood  </a:t>
            </a:r>
            <a:r>
              <a:rPr dirty="0" sz="3000" spc="-15">
                <a:latin typeface="Calibri"/>
                <a:cs typeface="Calibri"/>
              </a:rPr>
              <a:t>disorders</a:t>
            </a:r>
            <a:endParaRPr sz="3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000" spc="-20">
                <a:latin typeface="Calibri"/>
                <a:cs typeface="Calibri"/>
              </a:rPr>
              <a:t>May </a:t>
            </a:r>
            <a:r>
              <a:rPr dirty="0" sz="3000" spc="-5">
                <a:latin typeface="Calibri"/>
                <a:cs typeface="Calibri"/>
              </a:rPr>
              <a:t>or </a:t>
            </a:r>
            <a:r>
              <a:rPr dirty="0" sz="3000" spc="-20">
                <a:latin typeface="Calibri"/>
                <a:cs typeface="Calibri"/>
              </a:rPr>
              <a:t>may </a:t>
            </a:r>
            <a:r>
              <a:rPr dirty="0" sz="3000" spc="-5" i="1">
                <a:latin typeface="Calibri"/>
                <a:cs typeface="Calibri"/>
              </a:rPr>
              <a:t>not </a:t>
            </a:r>
            <a:r>
              <a:rPr dirty="0" sz="3000" spc="-5">
                <a:latin typeface="Calibri"/>
                <a:cs typeface="Calibri"/>
              </a:rPr>
              <a:t>be </a:t>
            </a:r>
            <a:r>
              <a:rPr dirty="0" sz="3000">
                <a:latin typeface="Calibri"/>
                <a:cs typeface="Calibri"/>
              </a:rPr>
              <a:t>a </a:t>
            </a:r>
            <a:r>
              <a:rPr dirty="0" sz="3000" spc="-10">
                <a:latin typeface="Calibri"/>
                <a:cs typeface="Calibri"/>
              </a:rPr>
              <a:t>consequence </a:t>
            </a:r>
            <a:r>
              <a:rPr dirty="0" sz="3000" spc="-5">
                <a:latin typeface="Calibri"/>
                <a:cs typeface="Calibri"/>
              </a:rPr>
              <a:t>of </a:t>
            </a:r>
            <a:r>
              <a:rPr dirty="0" sz="3000" spc="-15">
                <a:latin typeface="Calibri"/>
                <a:cs typeface="Calibri"/>
              </a:rPr>
              <a:t>weight</a:t>
            </a:r>
            <a:r>
              <a:rPr dirty="0" sz="3000" spc="10">
                <a:latin typeface="Calibri"/>
                <a:cs typeface="Calibri"/>
              </a:rPr>
              <a:t> </a:t>
            </a:r>
            <a:r>
              <a:rPr dirty="0" sz="3000" spc="-15">
                <a:latin typeface="Calibri"/>
                <a:cs typeface="Calibri"/>
              </a:rPr>
              <a:t>gain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127" y="6652042"/>
            <a:ext cx="650113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alibri"/>
                <a:cs typeface="Calibri"/>
              </a:rPr>
              <a:t>NCEP </a:t>
            </a:r>
            <a:r>
              <a:rPr dirty="0" sz="1000" spc="-10">
                <a:latin typeface="Calibri"/>
                <a:cs typeface="Calibri"/>
              </a:rPr>
              <a:t>ATP </a:t>
            </a:r>
            <a:r>
              <a:rPr dirty="0" sz="1000" spc="-5">
                <a:latin typeface="Calibri"/>
                <a:cs typeface="Calibri"/>
              </a:rPr>
              <a:t>III. </a:t>
            </a:r>
            <a:r>
              <a:rPr dirty="0" sz="1000" spc="-5">
                <a:latin typeface="Calibri"/>
                <a:cs typeface="Calibri"/>
              </a:rPr>
              <a:t>Circulation </a:t>
            </a:r>
            <a:r>
              <a:rPr dirty="0" sz="1000" spc="-5">
                <a:latin typeface="Calibri"/>
                <a:cs typeface="Calibri"/>
              </a:rPr>
              <a:t>2002; </a:t>
            </a:r>
            <a:r>
              <a:rPr dirty="0" sz="1000" spc="-5">
                <a:latin typeface="Calibri"/>
                <a:cs typeface="Calibri"/>
              </a:rPr>
              <a:t>106: </a:t>
            </a:r>
            <a:r>
              <a:rPr dirty="0" sz="1000" spc="-5">
                <a:latin typeface="Calibri"/>
                <a:cs typeface="Calibri"/>
              </a:rPr>
              <a:t>3143; </a:t>
            </a:r>
            <a:r>
              <a:rPr dirty="0" sz="1000" spc="-5">
                <a:latin typeface="Calibri"/>
                <a:cs typeface="Calibri"/>
              </a:rPr>
              <a:t>Rasgon </a:t>
            </a:r>
            <a:r>
              <a:rPr dirty="0" sz="1000" spc="-5">
                <a:latin typeface="Calibri"/>
                <a:cs typeface="Calibri"/>
              </a:rPr>
              <a:t>&amp; </a:t>
            </a:r>
            <a:r>
              <a:rPr dirty="0" sz="1000" spc="-5">
                <a:latin typeface="Calibri"/>
                <a:cs typeface="Calibri"/>
              </a:rPr>
              <a:t>Jarvik. </a:t>
            </a:r>
            <a:r>
              <a:rPr dirty="0" sz="1000" spc="-5">
                <a:latin typeface="Calibri"/>
                <a:cs typeface="Calibri"/>
              </a:rPr>
              <a:t>J </a:t>
            </a:r>
            <a:r>
              <a:rPr dirty="0" sz="1000" spc="-5">
                <a:latin typeface="Calibri"/>
                <a:cs typeface="Calibri"/>
              </a:rPr>
              <a:t>Gerontol </a:t>
            </a:r>
            <a:r>
              <a:rPr dirty="0" sz="1000" spc="-5">
                <a:latin typeface="Calibri"/>
                <a:cs typeface="Calibri"/>
              </a:rPr>
              <a:t>A </a:t>
            </a:r>
            <a:r>
              <a:rPr dirty="0" sz="1000" spc="-5">
                <a:latin typeface="Calibri"/>
                <a:cs typeface="Calibri"/>
              </a:rPr>
              <a:t>Biol </a:t>
            </a:r>
            <a:r>
              <a:rPr dirty="0" sz="1000" spc="-5">
                <a:latin typeface="Calibri"/>
                <a:cs typeface="Calibri"/>
              </a:rPr>
              <a:t>Sci </a:t>
            </a:r>
            <a:r>
              <a:rPr dirty="0" sz="1000" spc="-5">
                <a:latin typeface="Calibri"/>
                <a:cs typeface="Calibri"/>
              </a:rPr>
              <a:t>Med </a:t>
            </a:r>
            <a:r>
              <a:rPr dirty="0" sz="1000" spc="-5">
                <a:latin typeface="Calibri"/>
                <a:cs typeface="Calibri"/>
              </a:rPr>
              <a:t>Sci </a:t>
            </a:r>
            <a:r>
              <a:rPr dirty="0" sz="1000" spc="-5">
                <a:latin typeface="Calibri"/>
                <a:cs typeface="Calibri"/>
              </a:rPr>
              <a:t>2004; </a:t>
            </a:r>
            <a:r>
              <a:rPr dirty="0" sz="1000" spc="-5">
                <a:latin typeface="Calibri"/>
                <a:cs typeface="Calibri"/>
              </a:rPr>
              <a:t>59: </a:t>
            </a:r>
            <a:r>
              <a:rPr dirty="0" sz="1000" spc="-5">
                <a:latin typeface="Calibri"/>
                <a:cs typeface="Calibri"/>
              </a:rPr>
              <a:t>178-183; </a:t>
            </a:r>
            <a:r>
              <a:rPr dirty="0" sz="1000" spc="-5">
                <a:latin typeface="Calibri"/>
                <a:cs typeface="Calibri"/>
              </a:rPr>
              <a:t>Rasgon </a:t>
            </a:r>
            <a:r>
              <a:rPr dirty="0" sz="1000" spc="-5">
                <a:latin typeface="Calibri"/>
                <a:cs typeface="Calibri"/>
              </a:rPr>
              <a:t>et </a:t>
            </a:r>
            <a:r>
              <a:rPr dirty="0" sz="1000" spc="-5">
                <a:latin typeface="Calibri"/>
                <a:cs typeface="Calibri"/>
              </a:rPr>
              <a:t>al. </a:t>
            </a:r>
            <a:r>
              <a:rPr dirty="0" sz="1000" spc="17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2002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12100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5027" rIns="0" bIns="0" rtlCol="0" vert="horz">
            <a:spAutoFit/>
          </a:bodyPr>
          <a:lstStyle/>
          <a:p>
            <a:pPr marL="2082164">
              <a:lnSpc>
                <a:spcPct val="100000"/>
              </a:lnSpc>
            </a:pPr>
            <a:r>
              <a:rPr dirty="0" spc="-5"/>
              <a:t>Insulin </a:t>
            </a:r>
            <a:r>
              <a:rPr dirty="0" spc="-20"/>
              <a:t>Resistance</a:t>
            </a:r>
            <a:r>
              <a:rPr dirty="0" spc="-80"/>
              <a:t> </a:t>
            </a:r>
            <a:r>
              <a:rPr dirty="0" spc="-10"/>
              <a:t>(IR)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3421" y="3052695"/>
            <a:ext cx="1619250" cy="1057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094093" y="2908811"/>
            <a:ext cx="1619250" cy="1057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61386" y="1941452"/>
            <a:ext cx="2143125" cy="9715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95800" y="3886200"/>
            <a:ext cx="1962150" cy="17811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057400" y="3345170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838200" y="0"/>
                </a:moveTo>
                <a:lnTo>
                  <a:pt x="838200" y="76200"/>
                </a:lnTo>
                <a:lnTo>
                  <a:pt x="0" y="76200"/>
                </a:lnTo>
                <a:lnTo>
                  <a:pt x="0" y="228600"/>
                </a:lnTo>
                <a:lnTo>
                  <a:pt x="838200" y="228600"/>
                </a:lnTo>
                <a:lnTo>
                  <a:pt x="838200" y="304800"/>
                </a:lnTo>
                <a:lnTo>
                  <a:pt x="990600" y="152400"/>
                </a:lnTo>
                <a:lnTo>
                  <a:pt x="838200" y="0"/>
                </a:lnTo>
                <a:close/>
              </a:path>
            </a:pathLst>
          </a:custGeom>
          <a:solidFill>
            <a:srgbClr val="0192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057400" y="3345170"/>
            <a:ext cx="990600" cy="304800"/>
          </a:xfrm>
          <a:custGeom>
            <a:avLst/>
            <a:gdLst/>
            <a:ahLst/>
            <a:cxnLst/>
            <a:rect l="l" t="t" r="r" b="b"/>
            <a:pathLst>
              <a:path w="990600" h="304800">
                <a:moveTo>
                  <a:pt x="0" y="76200"/>
                </a:moveTo>
                <a:lnTo>
                  <a:pt x="838200" y="76200"/>
                </a:lnTo>
                <a:lnTo>
                  <a:pt x="838200" y="0"/>
                </a:lnTo>
                <a:lnTo>
                  <a:pt x="990600" y="152400"/>
                </a:lnTo>
                <a:lnTo>
                  <a:pt x="838200" y="304800"/>
                </a:lnTo>
                <a:lnTo>
                  <a:pt x="838200" y="228600"/>
                </a:lnTo>
                <a:lnTo>
                  <a:pt x="0" y="228600"/>
                </a:lnTo>
                <a:lnTo>
                  <a:pt x="0" y="76200"/>
                </a:lnTo>
                <a:close/>
              </a:path>
            </a:pathLst>
          </a:custGeom>
          <a:ln w="25400">
            <a:solidFill>
              <a:srgbClr val="042D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163948" y="2502398"/>
            <a:ext cx="955675" cy="687705"/>
          </a:xfrm>
          <a:custGeom>
            <a:avLst/>
            <a:gdLst/>
            <a:ahLst/>
            <a:cxnLst/>
            <a:rect l="l" t="t" r="r" b="b"/>
            <a:pathLst>
              <a:path w="955675" h="687705">
                <a:moveTo>
                  <a:pt x="745216" y="0"/>
                </a:moveTo>
                <a:lnTo>
                  <a:pt x="785888" y="64512"/>
                </a:lnTo>
                <a:lnTo>
                  <a:pt x="0" y="558174"/>
                </a:lnTo>
                <a:lnTo>
                  <a:pt x="81038" y="687209"/>
                </a:lnTo>
                <a:lnTo>
                  <a:pt x="866889" y="193548"/>
                </a:lnTo>
                <a:lnTo>
                  <a:pt x="922140" y="193548"/>
                </a:lnTo>
                <a:lnTo>
                  <a:pt x="955405" y="47882"/>
                </a:lnTo>
                <a:lnTo>
                  <a:pt x="745216" y="0"/>
                </a:lnTo>
                <a:close/>
              </a:path>
              <a:path w="955675" h="687705">
                <a:moveTo>
                  <a:pt x="922140" y="193548"/>
                </a:moveTo>
                <a:lnTo>
                  <a:pt x="866889" y="193548"/>
                </a:lnTo>
                <a:lnTo>
                  <a:pt x="907408" y="258060"/>
                </a:lnTo>
                <a:lnTo>
                  <a:pt x="922140" y="193548"/>
                </a:lnTo>
                <a:close/>
              </a:path>
            </a:pathLst>
          </a:custGeom>
          <a:solidFill>
            <a:srgbClr val="0192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163948" y="2502398"/>
            <a:ext cx="955675" cy="687705"/>
          </a:xfrm>
          <a:custGeom>
            <a:avLst/>
            <a:gdLst/>
            <a:ahLst/>
            <a:cxnLst/>
            <a:rect l="l" t="t" r="r" b="b"/>
            <a:pathLst>
              <a:path w="955675" h="687705">
                <a:moveTo>
                  <a:pt x="0" y="558174"/>
                </a:moveTo>
                <a:lnTo>
                  <a:pt x="785888" y="64512"/>
                </a:lnTo>
                <a:lnTo>
                  <a:pt x="745216" y="0"/>
                </a:lnTo>
                <a:lnTo>
                  <a:pt x="955405" y="47882"/>
                </a:lnTo>
                <a:lnTo>
                  <a:pt x="907408" y="258060"/>
                </a:lnTo>
                <a:lnTo>
                  <a:pt x="866889" y="193548"/>
                </a:lnTo>
                <a:lnTo>
                  <a:pt x="81038" y="687209"/>
                </a:lnTo>
                <a:lnTo>
                  <a:pt x="0" y="558174"/>
                </a:lnTo>
                <a:close/>
              </a:path>
            </a:pathLst>
          </a:custGeom>
          <a:ln w="25400">
            <a:solidFill>
              <a:srgbClr val="042D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29539" y="1514855"/>
            <a:ext cx="573023" cy="1601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3923" y="1539239"/>
            <a:ext cx="470916" cy="14980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03666" y="1774326"/>
            <a:ext cx="171450" cy="1197610"/>
          </a:xfrm>
          <a:custGeom>
            <a:avLst/>
            <a:gdLst/>
            <a:ahLst/>
            <a:cxnLst/>
            <a:rect l="l" t="t" r="r" b="b"/>
            <a:pathLst>
              <a:path w="171450" h="1197610">
                <a:moveTo>
                  <a:pt x="85575" y="75706"/>
                </a:moveTo>
                <a:lnTo>
                  <a:pt x="66543" y="108332"/>
                </a:lnTo>
                <a:lnTo>
                  <a:pt x="66543" y="1197473"/>
                </a:lnTo>
                <a:lnTo>
                  <a:pt x="104643" y="1197473"/>
                </a:lnTo>
                <a:lnTo>
                  <a:pt x="104606" y="108332"/>
                </a:lnTo>
                <a:lnTo>
                  <a:pt x="85575" y="75706"/>
                </a:lnTo>
                <a:close/>
              </a:path>
              <a:path w="171450" h="1197610">
                <a:moveTo>
                  <a:pt x="85593" y="0"/>
                </a:moveTo>
                <a:lnTo>
                  <a:pt x="2435" y="142465"/>
                </a:lnTo>
                <a:lnTo>
                  <a:pt x="0" y="149667"/>
                </a:lnTo>
                <a:lnTo>
                  <a:pt x="473" y="156987"/>
                </a:lnTo>
                <a:lnTo>
                  <a:pt x="3639" y="163595"/>
                </a:lnTo>
                <a:lnTo>
                  <a:pt x="9282" y="168659"/>
                </a:lnTo>
                <a:lnTo>
                  <a:pt x="16455" y="171053"/>
                </a:lnTo>
                <a:lnTo>
                  <a:pt x="23746" y="170564"/>
                </a:lnTo>
                <a:lnTo>
                  <a:pt x="30326" y="167402"/>
                </a:lnTo>
                <a:lnTo>
                  <a:pt x="35364" y="161782"/>
                </a:lnTo>
                <a:lnTo>
                  <a:pt x="66506" y="108395"/>
                </a:lnTo>
                <a:lnTo>
                  <a:pt x="66543" y="37842"/>
                </a:lnTo>
                <a:lnTo>
                  <a:pt x="107673" y="37842"/>
                </a:lnTo>
                <a:lnTo>
                  <a:pt x="85593" y="0"/>
                </a:lnTo>
                <a:close/>
              </a:path>
              <a:path w="171450" h="1197610">
                <a:moveTo>
                  <a:pt x="107673" y="37842"/>
                </a:moveTo>
                <a:lnTo>
                  <a:pt x="104643" y="37842"/>
                </a:lnTo>
                <a:lnTo>
                  <a:pt x="104643" y="108395"/>
                </a:lnTo>
                <a:lnTo>
                  <a:pt x="135785" y="161782"/>
                </a:lnTo>
                <a:lnTo>
                  <a:pt x="140808" y="167402"/>
                </a:lnTo>
                <a:lnTo>
                  <a:pt x="147390" y="170564"/>
                </a:lnTo>
                <a:lnTo>
                  <a:pt x="154690" y="171053"/>
                </a:lnTo>
                <a:lnTo>
                  <a:pt x="161868" y="168659"/>
                </a:lnTo>
                <a:lnTo>
                  <a:pt x="167510" y="163595"/>
                </a:lnTo>
                <a:lnTo>
                  <a:pt x="170676" y="156987"/>
                </a:lnTo>
                <a:lnTo>
                  <a:pt x="171150" y="149667"/>
                </a:lnTo>
                <a:lnTo>
                  <a:pt x="168714" y="142465"/>
                </a:lnTo>
                <a:lnTo>
                  <a:pt x="107673" y="37842"/>
                </a:lnTo>
                <a:close/>
              </a:path>
              <a:path w="171450" h="1197610">
                <a:moveTo>
                  <a:pt x="104643" y="47482"/>
                </a:moveTo>
                <a:lnTo>
                  <a:pt x="102039" y="47482"/>
                </a:lnTo>
                <a:lnTo>
                  <a:pt x="85575" y="75706"/>
                </a:lnTo>
                <a:lnTo>
                  <a:pt x="104643" y="108395"/>
                </a:lnTo>
                <a:lnTo>
                  <a:pt x="104643" y="47482"/>
                </a:lnTo>
                <a:close/>
              </a:path>
              <a:path w="171450" h="1197610">
                <a:moveTo>
                  <a:pt x="104643" y="37842"/>
                </a:moveTo>
                <a:lnTo>
                  <a:pt x="66543" y="37842"/>
                </a:lnTo>
                <a:lnTo>
                  <a:pt x="66543" y="108332"/>
                </a:lnTo>
                <a:lnTo>
                  <a:pt x="85575" y="75706"/>
                </a:lnTo>
                <a:lnTo>
                  <a:pt x="69110" y="47482"/>
                </a:lnTo>
                <a:lnTo>
                  <a:pt x="104643" y="47482"/>
                </a:lnTo>
                <a:lnTo>
                  <a:pt x="104643" y="37842"/>
                </a:lnTo>
                <a:close/>
              </a:path>
              <a:path w="171450" h="1197610">
                <a:moveTo>
                  <a:pt x="102039" y="47482"/>
                </a:moveTo>
                <a:lnTo>
                  <a:pt x="69110" y="47482"/>
                </a:lnTo>
                <a:lnTo>
                  <a:pt x="85575" y="75706"/>
                </a:lnTo>
                <a:lnTo>
                  <a:pt x="102039" y="474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093976" y="2633472"/>
            <a:ext cx="574548" cy="7879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118360" y="2657855"/>
            <a:ext cx="470915" cy="6842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271656" y="2893704"/>
            <a:ext cx="171450" cy="383540"/>
          </a:xfrm>
          <a:custGeom>
            <a:avLst/>
            <a:gdLst/>
            <a:ahLst/>
            <a:cxnLst/>
            <a:rect l="l" t="t" r="r" b="b"/>
            <a:pathLst>
              <a:path w="171450" h="383539">
                <a:moveTo>
                  <a:pt x="83954" y="75534"/>
                </a:moveTo>
                <a:lnTo>
                  <a:pt x="65631" y="108522"/>
                </a:lnTo>
                <a:lnTo>
                  <a:pt x="71493" y="383266"/>
                </a:lnTo>
                <a:lnTo>
                  <a:pt x="109593" y="382524"/>
                </a:lnTo>
                <a:lnTo>
                  <a:pt x="103640" y="107670"/>
                </a:lnTo>
                <a:lnTo>
                  <a:pt x="83954" y="75534"/>
                </a:lnTo>
                <a:close/>
              </a:path>
              <a:path w="171450" h="383539">
                <a:moveTo>
                  <a:pt x="82285" y="0"/>
                </a:moveTo>
                <a:lnTo>
                  <a:pt x="2285" y="144246"/>
                </a:lnTo>
                <a:lnTo>
                  <a:pt x="0" y="151428"/>
                </a:lnTo>
                <a:lnTo>
                  <a:pt x="627" y="158693"/>
                </a:lnTo>
                <a:lnTo>
                  <a:pt x="3927" y="165219"/>
                </a:lnTo>
                <a:lnTo>
                  <a:pt x="9657" y="170183"/>
                </a:lnTo>
                <a:lnTo>
                  <a:pt x="16891" y="172445"/>
                </a:lnTo>
                <a:lnTo>
                  <a:pt x="24164" y="171797"/>
                </a:lnTo>
                <a:lnTo>
                  <a:pt x="30657" y="168463"/>
                </a:lnTo>
                <a:lnTo>
                  <a:pt x="35555" y="162667"/>
                </a:lnTo>
                <a:lnTo>
                  <a:pt x="65631" y="108522"/>
                </a:lnTo>
                <a:lnTo>
                  <a:pt x="64130" y="38204"/>
                </a:lnTo>
                <a:lnTo>
                  <a:pt x="102116" y="37318"/>
                </a:lnTo>
                <a:lnTo>
                  <a:pt x="105159" y="37318"/>
                </a:lnTo>
                <a:lnTo>
                  <a:pt x="82285" y="0"/>
                </a:lnTo>
                <a:close/>
              </a:path>
              <a:path w="171450" h="383539">
                <a:moveTo>
                  <a:pt x="105159" y="37318"/>
                </a:moveTo>
                <a:lnTo>
                  <a:pt x="102116" y="37318"/>
                </a:lnTo>
                <a:lnTo>
                  <a:pt x="103640" y="107670"/>
                </a:lnTo>
                <a:lnTo>
                  <a:pt x="136006" y="160505"/>
                </a:lnTo>
                <a:lnTo>
                  <a:pt x="141138" y="166087"/>
                </a:lnTo>
                <a:lnTo>
                  <a:pt x="147764" y="169134"/>
                </a:lnTo>
                <a:lnTo>
                  <a:pt x="155052" y="169457"/>
                </a:lnTo>
                <a:lnTo>
                  <a:pt x="162171" y="166868"/>
                </a:lnTo>
                <a:lnTo>
                  <a:pt x="167732" y="161726"/>
                </a:lnTo>
                <a:lnTo>
                  <a:pt x="170778" y="155076"/>
                </a:lnTo>
                <a:lnTo>
                  <a:pt x="171112" y="147783"/>
                </a:lnTo>
                <a:lnTo>
                  <a:pt x="168534" y="140712"/>
                </a:lnTo>
                <a:lnTo>
                  <a:pt x="105159" y="37318"/>
                </a:lnTo>
                <a:close/>
              </a:path>
              <a:path w="171450" h="383539">
                <a:moveTo>
                  <a:pt x="102116" y="37318"/>
                </a:moveTo>
                <a:lnTo>
                  <a:pt x="64130" y="38204"/>
                </a:lnTo>
                <a:lnTo>
                  <a:pt x="65631" y="108522"/>
                </a:lnTo>
                <a:lnTo>
                  <a:pt x="83954" y="75534"/>
                </a:lnTo>
                <a:lnTo>
                  <a:pt x="66921" y="47729"/>
                </a:lnTo>
                <a:lnTo>
                  <a:pt x="99811" y="46986"/>
                </a:lnTo>
                <a:lnTo>
                  <a:pt x="102326" y="46986"/>
                </a:lnTo>
                <a:lnTo>
                  <a:pt x="102116" y="37318"/>
                </a:lnTo>
                <a:close/>
              </a:path>
              <a:path w="171450" h="383539">
                <a:moveTo>
                  <a:pt x="102326" y="46986"/>
                </a:moveTo>
                <a:lnTo>
                  <a:pt x="99811" y="46986"/>
                </a:lnTo>
                <a:lnTo>
                  <a:pt x="83954" y="75534"/>
                </a:lnTo>
                <a:lnTo>
                  <a:pt x="103640" y="107670"/>
                </a:lnTo>
                <a:lnTo>
                  <a:pt x="102326" y="46986"/>
                </a:lnTo>
                <a:close/>
              </a:path>
              <a:path w="171450" h="383539">
                <a:moveTo>
                  <a:pt x="99811" y="46986"/>
                </a:moveTo>
                <a:lnTo>
                  <a:pt x="66921" y="47729"/>
                </a:lnTo>
                <a:lnTo>
                  <a:pt x="83954" y="75534"/>
                </a:lnTo>
                <a:lnTo>
                  <a:pt x="99811" y="469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39795" y="3043427"/>
            <a:ext cx="574547" cy="10561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965704" y="3069335"/>
            <a:ext cx="469392" cy="95097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114813" y="3134467"/>
            <a:ext cx="171450" cy="651510"/>
          </a:xfrm>
          <a:custGeom>
            <a:avLst/>
            <a:gdLst/>
            <a:ahLst/>
            <a:cxnLst/>
            <a:rect l="l" t="t" r="r" b="b"/>
            <a:pathLst>
              <a:path w="171450" h="651510">
                <a:moveTo>
                  <a:pt x="16451" y="479896"/>
                </a:moveTo>
                <a:lnTo>
                  <a:pt x="9271" y="482355"/>
                </a:lnTo>
                <a:lnTo>
                  <a:pt x="3651" y="487395"/>
                </a:lnTo>
                <a:lnTo>
                  <a:pt x="489" y="493951"/>
                </a:lnTo>
                <a:lnTo>
                  <a:pt x="0" y="501219"/>
                </a:lnTo>
                <a:lnTo>
                  <a:pt x="2394" y="508396"/>
                </a:lnTo>
                <a:lnTo>
                  <a:pt x="85585" y="650900"/>
                </a:lnTo>
                <a:lnTo>
                  <a:pt x="107678" y="613057"/>
                </a:lnTo>
                <a:lnTo>
                  <a:pt x="66535" y="613057"/>
                </a:lnTo>
                <a:lnTo>
                  <a:pt x="66535" y="542561"/>
                </a:lnTo>
                <a:lnTo>
                  <a:pt x="35427" y="489232"/>
                </a:lnTo>
                <a:lnTo>
                  <a:pt x="30364" y="483547"/>
                </a:lnTo>
                <a:lnTo>
                  <a:pt x="23760" y="480364"/>
                </a:lnTo>
                <a:lnTo>
                  <a:pt x="16451" y="479896"/>
                </a:lnTo>
                <a:close/>
              </a:path>
              <a:path w="171450" h="651510">
                <a:moveTo>
                  <a:pt x="66535" y="542561"/>
                </a:moveTo>
                <a:lnTo>
                  <a:pt x="66535" y="613057"/>
                </a:lnTo>
                <a:lnTo>
                  <a:pt x="104635" y="613057"/>
                </a:lnTo>
                <a:lnTo>
                  <a:pt x="104635" y="603532"/>
                </a:lnTo>
                <a:lnTo>
                  <a:pt x="69069" y="603532"/>
                </a:lnTo>
                <a:lnTo>
                  <a:pt x="85585" y="575218"/>
                </a:lnTo>
                <a:lnTo>
                  <a:pt x="66535" y="542561"/>
                </a:lnTo>
                <a:close/>
              </a:path>
              <a:path w="171450" h="651510">
                <a:moveTo>
                  <a:pt x="154720" y="479896"/>
                </a:moveTo>
                <a:lnTo>
                  <a:pt x="147411" y="480364"/>
                </a:lnTo>
                <a:lnTo>
                  <a:pt x="140807" y="483547"/>
                </a:lnTo>
                <a:lnTo>
                  <a:pt x="135744" y="489232"/>
                </a:lnTo>
                <a:lnTo>
                  <a:pt x="104635" y="542561"/>
                </a:lnTo>
                <a:lnTo>
                  <a:pt x="104635" y="613057"/>
                </a:lnTo>
                <a:lnTo>
                  <a:pt x="107678" y="613057"/>
                </a:lnTo>
                <a:lnTo>
                  <a:pt x="168777" y="508396"/>
                </a:lnTo>
                <a:lnTo>
                  <a:pt x="171171" y="501219"/>
                </a:lnTo>
                <a:lnTo>
                  <a:pt x="170682" y="493951"/>
                </a:lnTo>
                <a:lnTo>
                  <a:pt x="167520" y="487395"/>
                </a:lnTo>
                <a:lnTo>
                  <a:pt x="161900" y="482355"/>
                </a:lnTo>
                <a:lnTo>
                  <a:pt x="154720" y="479896"/>
                </a:lnTo>
                <a:close/>
              </a:path>
              <a:path w="171450" h="651510">
                <a:moveTo>
                  <a:pt x="85585" y="575218"/>
                </a:moveTo>
                <a:lnTo>
                  <a:pt x="69069" y="603532"/>
                </a:lnTo>
                <a:lnTo>
                  <a:pt x="102102" y="603532"/>
                </a:lnTo>
                <a:lnTo>
                  <a:pt x="85585" y="575218"/>
                </a:lnTo>
                <a:close/>
              </a:path>
              <a:path w="171450" h="651510">
                <a:moveTo>
                  <a:pt x="104635" y="542561"/>
                </a:moveTo>
                <a:lnTo>
                  <a:pt x="85585" y="575218"/>
                </a:lnTo>
                <a:lnTo>
                  <a:pt x="102102" y="603532"/>
                </a:lnTo>
                <a:lnTo>
                  <a:pt x="104635" y="603532"/>
                </a:lnTo>
                <a:lnTo>
                  <a:pt x="104635" y="542561"/>
                </a:lnTo>
                <a:close/>
              </a:path>
              <a:path w="171450" h="651510">
                <a:moveTo>
                  <a:pt x="104635" y="0"/>
                </a:moveTo>
                <a:lnTo>
                  <a:pt x="66535" y="0"/>
                </a:lnTo>
                <a:lnTo>
                  <a:pt x="66535" y="542561"/>
                </a:lnTo>
                <a:lnTo>
                  <a:pt x="85585" y="575218"/>
                </a:lnTo>
                <a:lnTo>
                  <a:pt x="104635" y="542561"/>
                </a:lnTo>
                <a:lnTo>
                  <a:pt x="1046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617325" y="1804796"/>
            <a:ext cx="1417320" cy="1183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635">
              <a:lnSpc>
                <a:spcPct val="100000"/>
              </a:lnSpc>
            </a:pPr>
            <a:r>
              <a:rPr dirty="0" sz="1900" spc="-5">
                <a:latin typeface="Calibri"/>
                <a:cs typeface="Calibri"/>
              </a:rPr>
              <a:t>Lipolytically  </a:t>
            </a:r>
            <a:r>
              <a:rPr dirty="0" sz="1900" spc="-10">
                <a:latin typeface="Calibri"/>
                <a:cs typeface="Calibri"/>
              </a:rPr>
              <a:t>active  </a:t>
            </a:r>
            <a:r>
              <a:rPr dirty="0" sz="1900" spc="-5">
                <a:latin typeface="Calibri"/>
                <a:cs typeface="Calibri"/>
              </a:rPr>
              <a:t>abdominal  </a:t>
            </a:r>
            <a:r>
              <a:rPr dirty="0" sz="1900" spc="-5">
                <a:latin typeface="Calibri"/>
                <a:cs typeface="Calibri"/>
              </a:rPr>
              <a:t>adipose</a:t>
            </a:r>
            <a:r>
              <a:rPr dirty="0" sz="1900" spc="-80">
                <a:latin typeface="Calibri"/>
                <a:cs typeface="Calibri"/>
              </a:rPr>
              <a:t> </a:t>
            </a:r>
            <a:r>
              <a:rPr dirty="0" sz="1900" spc="-5">
                <a:latin typeface="Calibri"/>
                <a:cs typeface="Calibri"/>
              </a:rPr>
              <a:t>tissue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41167" y="3014745"/>
            <a:ext cx="35623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F</a:t>
            </a:r>
            <a:r>
              <a:rPr dirty="0" sz="1800" spc="-95">
                <a:latin typeface="Calibri"/>
                <a:cs typeface="Calibri"/>
              </a:rPr>
              <a:t>F</a:t>
            </a:r>
            <a:r>
              <a:rPr dirty="0" sz="1800">
                <a:latin typeface="Calibri"/>
                <a:cs typeface="Calibri"/>
              </a:rPr>
              <a:t>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83048" y="3100060"/>
            <a:ext cx="637540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In</a:t>
            </a:r>
            <a:r>
              <a:rPr dirty="0" sz="1800" spc="-5">
                <a:latin typeface="Calibri"/>
                <a:cs typeface="Calibri"/>
              </a:rPr>
              <a:t>s</a:t>
            </a:r>
            <a:r>
              <a:rPr dirty="0" sz="1800">
                <a:latin typeface="Calibri"/>
                <a:cs typeface="Calibri"/>
              </a:rPr>
              <a:t>u</a:t>
            </a:r>
            <a:r>
              <a:rPr dirty="0" sz="1800" spc="-5">
                <a:latin typeface="Calibri"/>
                <a:cs typeface="Calibri"/>
              </a:rPr>
              <a:t>li</a:t>
            </a:r>
            <a:r>
              <a:rPr dirty="0" sz="1800">
                <a:latin typeface="Calibri"/>
                <a:cs typeface="Calibri"/>
              </a:rPr>
              <a:t>n 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>
                <a:latin typeface="Calibri"/>
                <a:cs typeface="Calibri"/>
              </a:rPr>
              <a:t>Ac</a:t>
            </a:r>
            <a:r>
              <a:rPr dirty="0" sz="1800" spc="-10">
                <a:latin typeface="Calibri"/>
                <a:cs typeface="Calibri"/>
              </a:rPr>
              <a:t>t</a:t>
            </a:r>
            <a:r>
              <a:rPr dirty="0" sz="1800" spc="-5">
                <a:latin typeface="Calibri"/>
                <a:cs typeface="Calibri"/>
              </a:rPr>
              <a:t>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67763" y="1659625"/>
            <a:ext cx="1446530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5" i="1">
                <a:latin typeface="Calibri"/>
                <a:cs typeface="Calibri"/>
              </a:rPr>
              <a:t>Skeletal</a:t>
            </a:r>
            <a:r>
              <a:rPr dirty="0" sz="1800" spc="-85" i="1">
                <a:latin typeface="Calibri"/>
                <a:cs typeface="Calibri"/>
              </a:rPr>
              <a:t> </a:t>
            </a:r>
            <a:r>
              <a:rPr dirty="0" sz="1800" spc="-5" i="1">
                <a:latin typeface="Calibri"/>
                <a:cs typeface="Calibri"/>
              </a:rPr>
              <a:t>Muscle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11642" y="2667896"/>
            <a:ext cx="137985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i="1">
                <a:latin typeface="Calibri"/>
                <a:cs typeface="Calibri"/>
              </a:rPr>
              <a:t>Adipose</a:t>
            </a:r>
            <a:r>
              <a:rPr dirty="0" sz="1800" spc="-65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Tissue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6366" y="3929136"/>
            <a:ext cx="137985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i="1">
                <a:latin typeface="Calibri"/>
                <a:cs typeface="Calibri"/>
              </a:rPr>
              <a:t>Adipose</a:t>
            </a:r>
            <a:r>
              <a:rPr dirty="0" sz="1800" spc="-65" i="1">
                <a:latin typeface="Calibri"/>
                <a:cs typeface="Calibri"/>
              </a:rPr>
              <a:t> </a:t>
            </a:r>
            <a:r>
              <a:rPr dirty="0" sz="1800" spc="-10" i="1">
                <a:latin typeface="Calibri"/>
                <a:cs typeface="Calibri"/>
              </a:rPr>
              <a:t>Tissue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876002" y="3820417"/>
            <a:ext cx="46291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i="1">
                <a:latin typeface="Calibri"/>
                <a:cs typeface="Calibri"/>
              </a:rPr>
              <a:t>Li</a:t>
            </a:r>
            <a:r>
              <a:rPr dirty="0" sz="1800" i="1">
                <a:latin typeface="Calibri"/>
                <a:cs typeface="Calibri"/>
              </a:rPr>
              <a:t>ver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276467" y="3254130"/>
            <a:ext cx="1080770" cy="304800"/>
          </a:xfrm>
          <a:custGeom>
            <a:avLst/>
            <a:gdLst/>
            <a:ahLst/>
            <a:cxnLst/>
            <a:rect l="l" t="t" r="r" b="b"/>
            <a:pathLst>
              <a:path w="1080770" h="304800">
                <a:moveTo>
                  <a:pt x="927973" y="0"/>
                </a:moveTo>
                <a:lnTo>
                  <a:pt x="927973" y="76200"/>
                </a:lnTo>
                <a:lnTo>
                  <a:pt x="0" y="76200"/>
                </a:lnTo>
                <a:lnTo>
                  <a:pt x="0" y="228600"/>
                </a:lnTo>
                <a:lnTo>
                  <a:pt x="927973" y="228600"/>
                </a:lnTo>
                <a:lnTo>
                  <a:pt x="927973" y="304800"/>
                </a:lnTo>
                <a:lnTo>
                  <a:pt x="1080373" y="152400"/>
                </a:lnTo>
                <a:lnTo>
                  <a:pt x="927973" y="0"/>
                </a:lnTo>
                <a:close/>
              </a:path>
            </a:pathLst>
          </a:custGeom>
          <a:solidFill>
            <a:srgbClr val="0192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276467" y="3254130"/>
            <a:ext cx="1080770" cy="304800"/>
          </a:xfrm>
          <a:custGeom>
            <a:avLst/>
            <a:gdLst/>
            <a:ahLst/>
            <a:cxnLst/>
            <a:rect l="l" t="t" r="r" b="b"/>
            <a:pathLst>
              <a:path w="1080770" h="304800">
                <a:moveTo>
                  <a:pt x="0" y="76200"/>
                </a:moveTo>
                <a:lnTo>
                  <a:pt x="927973" y="76200"/>
                </a:lnTo>
                <a:lnTo>
                  <a:pt x="927973" y="0"/>
                </a:lnTo>
                <a:lnTo>
                  <a:pt x="1080373" y="152400"/>
                </a:lnTo>
                <a:lnTo>
                  <a:pt x="927973" y="304800"/>
                </a:lnTo>
                <a:lnTo>
                  <a:pt x="927973" y="228600"/>
                </a:lnTo>
                <a:lnTo>
                  <a:pt x="0" y="228600"/>
                </a:lnTo>
                <a:lnTo>
                  <a:pt x="0" y="76200"/>
                </a:lnTo>
                <a:close/>
              </a:path>
            </a:pathLst>
          </a:custGeom>
          <a:ln w="25400">
            <a:solidFill>
              <a:srgbClr val="042D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185265" y="3625862"/>
            <a:ext cx="927735" cy="721360"/>
          </a:xfrm>
          <a:custGeom>
            <a:avLst/>
            <a:gdLst/>
            <a:ahLst/>
            <a:cxnLst/>
            <a:rect l="l" t="t" r="r" b="b"/>
            <a:pathLst>
              <a:path w="927735" h="721360">
                <a:moveTo>
                  <a:pt x="87668" y="0"/>
                </a:moveTo>
                <a:lnTo>
                  <a:pt x="0" y="124720"/>
                </a:lnTo>
                <a:lnTo>
                  <a:pt x="758951" y="658596"/>
                </a:lnTo>
                <a:lnTo>
                  <a:pt x="715156" y="720956"/>
                </a:lnTo>
                <a:lnTo>
                  <a:pt x="927496" y="684009"/>
                </a:lnTo>
                <a:lnTo>
                  <a:pt x="901406" y="534028"/>
                </a:lnTo>
                <a:lnTo>
                  <a:pt x="846610" y="534028"/>
                </a:lnTo>
                <a:lnTo>
                  <a:pt x="87668" y="0"/>
                </a:lnTo>
                <a:close/>
              </a:path>
              <a:path w="927735" h="721360">
                <a:moveTo>
                  <a:pt x="890558" y="471668"/>
                </a:moveTo>
                <a:lnTo>
                  <a:pt x="846610" y="534028"/>
                </a:lnTo>
                <a:lnTo>
                  <a:pt x="901406" y="534028"/>
                </a:lnTo>
                <a:lnTo>
                  <a:pt x="890558" y="471668"/>
                </a:lnTo>
                <a:close/>
              </a:path>
            </a:pathLst>
          </a:custGeom>
          <a:solidFill>
            <a:srgbClr val="0192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185265" y="3625862"/>
            <a:ext cx="927735" cy="721360"/>
          </a:xfrm>
          <a:custGeom>
            <a:avLst/>
            <a:gdLst/>
            <a:ahLst/>
            <a:cxnLst/>
            <a:rect l="l" t="t" r="r" b="b"/>
            <a:pathLst>
              <a:path w="927735" h="721360">
                <a:moveTo>
                  <a:pt x="87668" y="0"/>
                </a:moveTo>
                <a:lnTo>
                  <a:pt x="846610" y="534028"/>
                </a:lnTo>
                <a:lnTo>
                  <a:pt x="890558" y="471668"/>
                </a:lnTo>
                <a:lnTo>
                  <a:pt x="927496" y="684009"/>
                </a:lnTo>
                <a:lnTo>
                  <a:pt x="715156" y="720956"/>
                </a:lnTo>
                <a:lnTo>
                  <a:pt x="758951" y="658596"/>
                </a:lnTo>
                <a:lnTo>
                  <a:pt x="0" y="124720"/>
                </a:lnTo>
                <a:lnTo>
                  <a:pt x="87668" y="0"/>
                </a:lnTo>
                <a:close/>
              </a:path>
            </a:pathLst>
          </a:custGeom>
          <a:ln w="25400">
            <a:solidFill>
              <a:srgbClr val="042D6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804269" y="1524000"/>
            <a:ext cx="2339975" cy="4209415"/>
          </a:xfrm>
          <a:custGeom>
            <a:avLst/>
            <a:gdLst/>
            <a:ahLst/>
            <a:cxnLst/>
            <a:rect l="l" t="t" r="r" b="b"/>
            <a:pathLst>
              <a:path w="2339975" h="4209415">
                <a:moveTo>
                  <a:pt x="2339730" y="3039370"/>
                </a:moveTo>
                <a:lnTo>
                  <a:pt x="0" y="3039370"/>
                </a:lnTo>
                <a:lnTo>
                  <a:pt x="1169793" y="4209230"/>
                </a:lnTo>
                <a:lnTo>
                  <a:pt x="2339730" y="3039370"/>
                </a:lnTo>
                <a:close/>
              </a:path>
              <a:path w="2339975" h="4209415">
                <a:moveTo>
                  <a:pt x="2017404" y="0"/>
                </a:moveTo>
                <a:lnTo>
                  <a:pt x="322221" y="0"/>
                </a:lnTo>
                <a:lnTo>
                  <a:pt x="322221" y="3039370"/>
                </a:lnTo>
                <a:lnTo>
                  <a:pt x="2017404" y="3039370"/>
                </a:lnTo>
                <a:lnTo>
                  <a:pt x="2017404" y="0"/>
                </a:lnTo>
                <a:close/>
              </a:path>
            </a:pathLst>
          </a:custGeom>
          <a:solidFill>
            <a:srgbClr val="0543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804269" y="1524000"/>
            <a:ext cx="2339975" cy="4209415"/>
          </a:xfrm>
          <a:custGeom>
            <a:avLst/>
            <a:gdLst/>
            <a:ahLst/>
            <a:cxnLst/>
            <a:rect l="l" t="t" r="r" b="b"/>
            <a:pathLst>
              <a:path w="2339975" h="4209415">
                <a:moveTo>
                  <a:pt x="0" y="3039370"/>
                </a:moveTo>
                <a:lnTo>
                  <a:pt x="322221" y="3039370"/>
                </a:lnTo>
                <a:lnTo>
                  <a:pt x="322221" y="0"/>
                </a:lnTo>
                <a:lnTo>
                  <a:pt x="2017404" y="0"/>
                </a:lnTo>
                <a:lnTo>
                  <a:pt x="2017404" y="3039370"/>
                </a:lnTo>
                <a:lnTo>
                  <a:pt x="2339730" y="3039370"/>
                </a:lnTo>
                <a:lnTo>
                  <a:pt x="1169793" y="4209230"/>
                </a:lnTo>
                <a:lnTo>
                  <a:pt x="0" y="3039370"/>
                </a:lnTo>
                <a:close/>
              </a:path>
            </a:pathLst>
          </a:custGeom>
          <a:ln w="25400">
            <a:solidFill>
              <a:srgbClr val="2F5F9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6823959" y="5691028"/>
            <a:ext cx="2192655" cy="697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70205" marR="5080" indent="-358140">
              <a:lnSpc>
                <a:spcPct val="100000"/>
              </a:lnSpc>
            </a:pPr>
            <a:r>
              <a:rPr dirty="0" sz="2200" spc="-10">
                <a:latin typeface="Calibri"/>
                <a:cs typeface="Calibri"/>
              </a:rPr>
              <a:t>Hyperglycemia </a:t>
            </a:r>
            <a:r>
              <a:rPr dirty="0" sz="2200" spc="-5">
                <a:latin typeface="Calibri"/>
                <a:cs typeface="Calibri"/>
              </a:rPr>
              <a:t>and  </a:t>
            </a:r>
            <a:r>
              <a:rPr dirty="0" sz="2200" spc="-10">
                <a:latin typeface="Calibri"/>
                <a:cs typeface="Calibri"/>
              </a:rPr>
              <a:t>Dyslipidemia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1213" y="6635105"/>
            <a:ext cx="8384540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Calibri"/>
                <a:cs typeface="Calibri"/>
              </a:rPr>
              <a:t>Steinberg </a:t>
            </a:r>
            <a:r>
              <a:rPr dirty="0" sz="1100" spc="-5">
                <a:latin typeface="Calibri"/>
                <a:cs typeface="Calibri"/>
              </a:rPr>
              <a:t>HO, </a:t>
            </a:r>
            <a:r>
              <a:rPr dirty="0" sz="1100">
                <a:latin typeface="Calibri"/>
                <a:cs typeface="Calibri"/>
              </a:rPr>
              <a:t>Baron </a:t>
            </a:r>
            <a:r>
              <a:rPr dirty="0" sz="1100">
                <a:latin typeface="Calibri"/>
                <a:cs typeface="Calibri"/>
              </a:rPr>
              <a:t>AD. </a:t>
            </a:r>
            <a:r>
              <a:rPr dirty="0" sz="1100" spc="-5" i="1">
                <a:latin typeface="Calibri"/>
                <a:cs typeface="Calibri"/>
              </a:rPr>
              <a:t>Diabetologia</a:t>
            </a:r>
            <a:r>
              <a:rPr dirty="0" sz="1100" spc="-5">
                <a:latin typeface="Calibri"/>
                <a:cs typeface="Calibri"/>
              </a:rPr>
              <a:t>. </a:t>
            </a:r>
            <a:r>
              <a:rPr dirty="0" sz="1100">
                <a:latin typeface="Calibri"/>
                <a:cs typeface="Calibri"/>
              </a:rPr>
              <a:t>2002;45:623-634; </a:t>
            </a:r>
            <a:r>
              <a:rPr dirty="0" sz="1100" spc="-5">
                <a:latin typeface="Calibri"/>
                <a:cs typeface="Calibri"/>
              </a:rPr>
              <a:t>Caballero </a:t>
            </a:r>
            <a:r>
              <a:rPr dirty="0" sz="1100">
                <a:latin typeface="Calibri"/>
                <a:cs typeface="Calibri"/>
              </a:rPr>
              <a:t>AE. </a:t>
            </a:r>
            <a:r>
              <a:rPr dirty="0" sz="1100" spc="-5" i="1">
                <a:latin typeface="Calibri"/>
                <a:cs typeface="Calibri"/>
              </a:rPr>
              <a:t>Obesity </a:t>
            </a:r>
            <a:r>
              <a:rPr dirty="0" sz="1100" i="1">
                <a:latin typeface="Calibri"/>
                <a:cs typeface="Calibri"/>
              </a:rPr>
              <a:t>Res</a:t>
            </a:r>
            <a:r>
              <a:rPr dirty="0" sz="1100">
                <a:latin typeface="Calibri"/>
                <a:cs typeface="Calibri"/>
              </a:rPr>
              <a:t>. </a:t>
            </a:r>
            <a:r>
              <a:rPr dirty="0" sz="1100">
                <a:latin typeface="Calibri"/>
                <a:cs typeface="Calibri"/>
              </a:rPr>
              <a:t>2003;11:1278-1289; </a:t>
            </a:r>
            <a:r>
              <a:rPr dirty="0" sz="1100">
                <a:latin typeface="Calibri"/>
                <a:cs typeface="Calibri"/>
              </a:rPr>
              <a:t>Reaven </a:t>
            </a:r>
            <a:r>
              <a:rPr dirty="0" sz="1100">
                <a:latin typeface="Calibri"/>
                <a:cs typeface="Calibri"/>
              </a:rPr>
              <a:t>GM. </a:t>
            </a:r>
            <a:r>
              <a:rPr dirty="0" sz="1100" i="1">
                <a:latin typeface="Calibri"/>
                <a:cs typeface="Calibri"/>
              </a:rPr>
              <a:t>Diabetes</a:t>
            </a:r>
            <a:r>
              <a:rPr dirty="0" sz="1100">
                <a:latin typeface="Calibri"/>
                <a:cs typeface="Calibri"/>
              </a:rPr>
              <a:t>.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1988;37:1595-1607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976871" y="1537716"/>
            <a:ext cx="573024" cy="105613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001256" y="1563624"/>
            <a:ext cx="470916" cy="95097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150706" y="1628775"/>
            <a:ext cx="171450" cy="650875"/>
          </a:xfrm>
          <a:custGeom>
            <a:avLst/>
            <a:gdLst/>
            <a:ahLst/>
            <a:cxnLst/>
            <a:rect l="l" t="t" r="r" b="b"/>
            <a:pathLst>
              <a:path w="171450" h="650875">
                <a:moveTo>
                  <a:pt x="16501" y="479874"/>
                </a:moveTo>
                <a:lnTo>
                  <a:pt x="9302" y="482355"/>
                </a:lnTo>
                <a:lnTo>
                  <a:pt x="3682" y="487395"/>
                </a:lnTo>
                <a:lnTo>
                  <a:pt x="495" y="493979"/>
                </a:lnTo>
                <a:lnTo>
                  <a:pt x="0" y="501261"/>
                </a:lnTo>
                <a:lnTo>
                  <a:pt x="2454" y="508396"/>
                </a:lnTo>
                <a:lnTo>
                  <a:pt x="85616" y="650862"/>
                </a:lnTo>
                <a:lnTo>
                  <a:pt x="107595" y="613171"/>
                </a:lnTo>
                <a:lnTo>
                  <a:pt x="66566" y="613171"/>
                </a:lnTo>
                <a:lnTo>
                  <a:pt x="66481" y="542572"/>
                </a:lnTo>
                <a:lnTo>
                  <a:pt x="35343" y="489194"/>
                </a:lnTo>
                <a:lnTo>
                  <a:pt x="30368" y="483510"/>
                </a:lnTo>
                <a:lnTo>
                  <a:pt x="23805" y="480331"/>
                </a:lnTo>
                <a:lnTo>
                  <a:pt x="16501" y="479874"/>
                </a:lnTo>
                <a:close/>
              </a:path>
              <a:path w="171450" h="650875">
                <a:moveTo>
                  <a:pt x="66566" y="542719"/>
                </a:moveTo>
                <a:lnTo>
                  <a:pt x="66566" y="613171"/>
                </a:lnTo>
                <a:lnTo>
                  <a:pt x="104666" y="613171"/>
                </a:lnTo>
                <a:lnTo>
                  <a:pt x="104666" y="603494"/>
                </a:lnTo>
                <a:lnTo>
                  <a:pt x="69129" y="603494"/>
                </a:lnTo>
                <a:lnTo>
                  <a:pt x="85573" y="575303"/>
                </a:lnTo>
                <a:lnTo>
                  <a:pt x="66566" y="542719"/>
                </a:lnTo>
                <a:close/>
              </a:path>
              <a:path w="171450" h="650875">
                <a:moveTo>
                  <a:pt x="154699" y="479874"/>
                </a:moveTo>
                <a:lnTo>
                  <a:pt x="147428" y="480331"/>
                </a:lnTo>
                <a:lnTo>
                  <a:pt x="140847" y="483510"/>
                </a:lnTo>
                <a:lnTo>
                  <a:pt x="135804" y="489194"/>
                </a:lnTo>
                <a:lnTo>
                  <a:pt x="104666" y="542572"/>
                </a:lnTo>
                <a:lnTo>
                  <a:pt x="104666" y="613171"/>
                </a:lnTo>
                <a:lnTo>
                  <a:pt x="107595" y="613171"/>
                </a:lnTo>
                <a:lnTo>
                  <a:pt x="168693" y="508396"/>
                </a:lnTo>
                <a:lnTo>
                  <a:pt x="171152" y="501261"/>
                </a:lnTo>
                <a:lnTo>
                  <a:pt x="170684" y="493979"/>
                </a:lnTo>
                <a:lnTo>
                  <a:pt x="167501" y="487395"/>
                </a:lnTo>
                <a:lnTo>
                  <a:pt x="161816" y="482355"/>
                </a:lnTo>
                <a:lnTo>
                  <a:pt x="154699" y="479874"/>
                </a:lnTo>
                <a:close/>
              </a:path>
              <a:path w="171450" h="650875">
                <a:moveTo>
                  <a:pt x="85573" y="575303"/>
                </a:moveTo>
                <a:lnTo>
                  <a:pt x="69129" y="603494"/>
                </a:lnTo>
                <a:lnTo>
                  <a:pt x="102018" y="603494"/>
                </a:lnTo>
                <a:lnTo>
                  <a:pt x="85573" y="575303"/>
                </a:lnTo>
                <a:close/>
              </a:path>
              <a:path w="171450" h="650875">
                <a:moveTo>
                  <a:pt x="104666" y="542572"/>
                </a:moveTo>
                <a:lnTo>
                  <a:pt x="85573" y="575303"/>
                </a:lnTo>
                <a:lnTo>
                  <a:pt x="102018" y="603494"/>
                </a:lnTo>
                <a:lnTo>
                  <a:pt x="104666" y="603494"/>
                </a:lnTo>
                <a:lnTo>
                  <a:pt x="104666" y="542572"/>
                </a:lnTo>
                <a:close/>
              </a:path>
              <a:path w="171450" h="650875">
                <a:moveTo>
                  <a:pt x="104666" y="0"/>
                </a:moveTo>
                <a:lnTo>
                  <a:pt x="66566" y="0"/>
                </a:lnTo>
                <a:lnTo>
                  <a:pt x="66566" y="542719"/>
                </a:lnTo>
                <a:lnTo>
                  <a:pt x="85573" y="575303"/>
                </a:lnTo>
                <a:lnTo>
                  <a:pt x="104581" y="542719"/>
                </a:lnTo>
                <a:lnTo>
                  <a:pt x="1046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6976871" y="2763011"/>
            <a:ext cx="573024" cy="105460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001256" y="2787395"/>
            <a:ext cx="470916" cy="95097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150706" y="2852927"/>
            <a:ext cx="171450" cy="650875"/>
          </a:xfrm>
          <a:custGeom>
            <a:avLst/>
            <a:gdLst/>
            <a:ahLst/>
            <a:cxnLst/>
            <a:rect l="l" t="t" r="r" b="b"/>
            <a:pathLst>
              <a:path w="171450" h="650875">
                <a:moveTo>
                  <a:pt x="16501" y="479891"/>
                </a:moveTo>
                <a:lnTo>
                  <a:pt x="9302" y="482346"/>
                </a:lnTo>
                <a:lnTo>
                  <a:pt x="3682" y="487375"/>
                </a:lnTo>
                <a:lnTo>
                  <a:pt x="495" y="493935"/>
                </a:lnTo>
                <a:lnTo>
                  <a:pt x="0" y="501213"/>
                </a:lnTo>
                <a:lnTo>
                  <a:pt x="2454" y="508396"/>
                </a:lnTo>
                <a:lnTo>
                  <a:pt x="85616" y="650862"/>
                </a:lnTo>
                <a:lnTo>
                  <a:pt x="107684" y="613019"/>
                </a:lnTo>
                <a:lnTo>
                  <a:pt x="66566" y="613019"/>
                </a:lnTo>
                <a:lnTo>
                  <a:pt x="66481" y="542572"/>
                </a:lnTo>
                <a:lnTo>
                  <a:pt x="35343" y="489194"/>
                </a:lnTo>
                <a:lnTo>
                  <a:pt x="30368" y="483531"/>
                </a:lnTo>
                <a:lnTo>
                  <a:pt x="23805" y="480358"/>
                </a:lnTo>
                <a:lnTo>
                  <a:pt x="16501" y="479891"/>
                </a:lnTo>
                <a:close/>
              </a:path>
              <a:path w="171450" h="650875">
                <a:moveTo>
                  <a:pt x="66566" y="542719"/>
                </a:moveTo>
                <a:lnTo>
                  <a:pt x="66566" y="613019"/>
                </a:lnTo>
                <a:lnTo>
                  <a:pt x="104666" y="613019"/>
                </a:lnTo>
                <a:lnTo>
                  <a:pt x="104666" y="603494"/>
                </a:lnTo>
                <a:lnTo>
                  <a:pt x="69129" y="603494"/>
                </a:lnTo>
                <a:lnTo>
                  <a:pt x="85573" y="575303"/>
                </a:lnTo>
                <a:lnTo>
                  <a:pt x="66566" y="542719"/>
                </a:lnTo>
                <a:close/>
              </a:path>
              <a:path w="171450" h="650875">
                <a:moveTo>
                  <a:pt x="154699" y="479891"/>
                </a:moveTo>
                <a:lnTo>
                  <a:pt x="147428" y="480358"/>
                </a:lnTo>
                <a:lnTo>
                  <a:pt x="140847" y="483531"/>
                </a:lnTo>
                <a:lnTo>
                  <a:pt x="135804" y="489194"/>
                </a:lnTo>
                <a:lnTo>
                  <a:pt x="104666" y="542572"/>
                </a:lnTo>
                <a:lnTo>
                  <a:pt x="104666" y="613019"/>
                </a:lnTo>
                <a:lnTo>
                  <a:pt x="107684" y="613019"/>
                </a:lnTo>
                <a:lnTo>
                  <a:pt x="168693" y="508396"/>
                </a:lnTo>
                <a:lnTo>
                  <a:pt x="171152" y="501213"/>
                </a:lnTo>
                <a:lnTo>
                  <a:pt x="170684" y="493935"/>
                </a:lnTo>
                <a:lnTo>
                  <a:pt x="167501" y="487375"/>
                </a:lnTo>
                <a:lnTo>
                  <a:pt x="161816" y="482346"/>
                </a:lnTo>
                <a:lnTo>
                  <a:pt x="154699" y="479891"/>
                </a:lnTo>
                <a:close/>
              </a:path>
              <a:path w="171450" h="650875">
                <a:moveTo>
                  <a:pt x="85573" y="575303"/>
                </a:moveTo>
                <a:lnTo>
                  <a:pt x="69129" y="603494"/>
                </a:lnTo>
                <a:lnTo>
                  <a:pt x="102018" y="603494"/>
                </a:lnTo>
                <a:lnTo>
                  <a:pt x="85573" y="575303"/>
                </a:lnTo>
                <a:close/>
              </a:path>
              <a:path w="171450" h="650875">
                <a:moveTo>
                  <a:pt x="104666" y="542572"/>
                </a:moveTo>
                <a:lnTo>
                  <a:pt x="85573" y="575303"/>
                </a:lnTo>
                <a:lnTo>
                  <a:pt x="102018" y="603494"/>
                </a:lnTo>
                <a:lnTo>
                  <a:pt x="104666" y="603494"/>
                </a:lnTo>
                <a:lnTo>
                  <a:pt x="104666" y="542572"/>
                </a:lnTo>
                <a:close/>
              </a:path>
              <a:path w="171450" h="650875">
                <a:moveTo>
                  <a:pt x="104666" y="0"/>
                </a:moveTo>
                <a:lnTo>
                  <a:pt x="66566" y="0"/>
                </a:lnTo>
                <a:lnTo>
                  <a:pt x="66566" y="542719"/>
                </a:lnTo>
                <a:lnTo>
                  <a:pt x="85573" y="575303"/>
                </a:lnTo>
                <a:lnTo>
                  <a:pt x="104581" y="542719"/>
                </a:lnTo>
                <a:lnTo>
                  <a:pt x="1046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976871" y="3744467"/>
            <a:ext cx="573024" cy="107594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001256" y="3770376"/>
            <a:ext cx="470916" cy="97078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150706" y="4004929"/>
            <a:ext cx="171450" cy="671830"/>
          </a:xfrm>
          <a:custGeom>
            <a:avLst/>
            <a:gdLst/>
            <a:ahLst/>
            <a:cxnLst/>
            <a:rect l="l" t="t" r="r" b="b"/>
            <a:pathLst>
              <a:path w="171450" h="671829">
                <a:moveTo>
                  <a:pt x="85573" y="75701"/>
                </a:moveTo>
                <a:lnTo>
                  <a:pt x="66566" y="108285"/>
                </a:lnTo>
                <a:lnTo>
                  <a:pt x="66566" y="671322"/>
                </a:lnTo>
                <a:lnTo>
                  <a:pt x="104666" y="671322"/>
                </a:lnTo>
                <a:lnTo>
                  <a:pt x="104581" y="108285"/>
                </a:lnTo>
                <a:lnTo>
                  <a:pt x="85573" y="75701"/>
                </a:lnTo>
                <a:close/>
              </a:path>
              <a:path w="171450" h="671829">
                <a:moveTo>
                  <a:pt x="85616" y="0"/>
                </a:moveTo>
                <a:lnTo>
                  <a:pt x="2454" y="142503"/>
                </a:lnTo>
                <a:lnTo>
                  <a:pt x="0" y="149701"/>
                </a:lnTo>
                <a:lnTo>
                  <a:pt x="495" y="157002"/>
                </a:lnTo>
                <a:lnTo>
                  <a:pt x="3682" y="163565"/>
                </a:lnTo>
                <a:lnTo>
                  <a:pt x="9302" y="168544"/>
                </a:lnTo>
                <a:lnTo>
                  <a:pt x="16501" y="171004"/>
                </a:lnTo>
                <a:lnTo>
                  <a:pt x="23805" y="170549"/>
                </a:lnTo>
                <a:lnTo>
                  <a:pt x="30368" y="167409"/>
                </a:lnTo>
                <a:lnTo>
                  <a:pt x="35343" y="161810"/>
                </a:lnTo>
                <a:lnTo>
                  <a:pt x="66481" y="108432"/>
                </a:lnTo>
                <a:lnTo>
                  <a:pt x="66566" y="37871"/>
                </a:lnTo>
                <a:lnTo>
                  <a:pt x="107695" y="37871"/>
                </a:lnTo>
                <a:lnTo>
                  <a:pt x="85616" y="0"/>
                </a:lnTo>
                <a:close/>
              </a:path>
              <a:path w="171450" h="671829">
                <a:moveTo>
                  <a:pt x="107695" y="37871"/>
                </a:moveTo>
                <a:lnTo>
                  <a:pt x="104666" y="37871"/>
                </a:lnTo>
                <a:lnTo>
                  <a:pt x="104666" y="108432"/>
                </a:lnTo>
                <a:lnTo>
                  <a:pt x="135804" y="161810"/>
                </a:lnTo>
                <a:lnTo>
                  <a:pt x="140847" y="167409"/>
                </a:lnTo>
                <a:lnTo>
                  <a:pt x="147428" y="170549"/>
                </a:lnTo>
                <a:lnTo>
                  <a:pt x="154699" y="171004"/>
                </a:lnTo>
                <a:lnTo>
                  <a:pt x="161816" y="168544"/>
                </a:lnTo>
                <a:lnTo>
                  <a:pt x="167501" y="163565"/>
                </a:lnTo>
                <a:lnTo>
                  <a:pt x="170684" y="157002"/>
                </a:lnTo>
                <a:lnTo>
                  <a:pt x="171152" y="149701"/>
                </a:lnTo>
                <a:lnTo>
                  <a:pt x="168693" y="142503"/>
                </a:lnTo>
                <a:lnTo>
                  <a:pt x="107695" y="37871"/>
                </a:lnTo>
                <a:close/>
              </a:path>
              <a:path w="171450" h="671829">
                <a:moveTo>
                  <a:pt x="104666" y="47510"/>
                </a:moveTo>
                <a:lnTo>
                  <a:pt x="102018" y="47510"/>
                </a:lnTo>
                <a:lnTo>
                  <a:pt x="85573" y="75701"/>
                </a:lnTo>
                <a:lnTo>
                  <a:pt x="104666" y="108432"/>
                </a:lnTo>
                <a:lnTo>
                  <a:pt x="104666" y="47510"/>
                </a:lnTo>
                <a:close/>
              </a:path>
              <a:path w="171450" h="671829">
                <a:moveTo>
                  <a:pt x="104666" y="37871"/>
                </a:moveTo>
                <a:lnTo>
                  <a:pt x="66566" y="37871"/>
                </a:lnTo>
                <a:lnTo>
                  <a:pt x="66566" y="108285"/>
                </a:lnTo>
                <a:lnTo>
                  <a:pt x="85573" y="75701"/>
                </a:lnTo>
                <a:lnTo>
                  <a:pt x="69129" y="47510"/>
                </a:lnTo>
                <a:lnTo>
                  <a:pt x="104666" y="47510"/>
                </a:lnTo>
                <a:lnTo>
                  <a:pt x="104666" y="37871"/>
                </a:lnTo>
                <a:close/>
              </a:path>
              <a:path w="171450" h="671829">
                <a:moveTo>
                  <a:pt x="102018" y="47510"/>
                </a:moveTo>
                <a:lnTo>
                  <a:pt x="69129" y="47510"/>
                </a:lnTo>
                <a:lnTo>
                  <a:pt x="85573" y="75701"/>
                </a:lnTo>
                <a:lnTo>
                  <a:pt x="102018" y="475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7455770" y="2740161"/>
            <a:ext cx="1162685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93675" marR="5080" indent="-181610">
              <a:lnSpc>
                <a:spcPct val="100000"/>
              </a:lnSpc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Inhibition</a:t>
            </a:r>
            <a:r>
              <a:rPr dirty="0" sz="18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of 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Lipolysis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625322" y="1587748"/>
            <a:ext cx="967105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103505">
              <a:lnSpc>
                <a:spcPct val="100000"/>
              </a:lnSpc>
            </a:pP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Glucose 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ili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dirty="0" sz="1800" spc="-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656948" y="3964568"/>
            <a:ext cx="760730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7625" marR="5080" indent="-3556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Gl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1800" spc="-2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ose 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Output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0" y="0"/>
            <a:ext cx="9144000" cy="151485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pc="-5"/>
              <a:t>Underlying </a:t>
            </a:r>
            <a:r>
              <a:rPr dirty="0" spc="-5"/>
              <a:t>Mechanisms: </a:t>
            </a:r>
            <a:r>
              <a:rPr dirty="0" spc="-5"/>
              <a:t>Obesity</a:t>
            </a:r>
            <a:r>
              <a:rPr dirty="0" spc="-45"/>
              <a:t> </a:t>
            </a:r>
            <a:r>
              <a:rPr dirty="0" spc="-5"/>
              <a:t>and</a:t>
            </a:r>
          </a:p>
          <a:p>
            <a:pPr algn="ctr">
              <a:lnSpc>
                <a:spcPct val="100000"/>
              </a:lnSpc>
            </a:pPr>
            <a:r>
              <a:rPr dirty="0" spc="-5"/>
              <a:t>Insulin</a:t>
            </a:r>
            <a:r>
              <a:rPr dirty="0" spc="-80"/>
              <a:t> </a:t>
            </a:r>
            <a:r>
              <a:rPr dirty="0" spc="-20"/>
              <a:t>Resistance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13496" y="2695051"/>
            <a:ext cx="2543810" cy="2000885"/>
          </a:xfrm>
          <a:custGeom>
            <a:avLst/>
            <a:gdLst/>
            <a:ahLst/>
            <a:cxnLst/>
            <a:rect l="l" t="t" r="r" b="b"/>
            <a:pathLst>
              <a:path w="2543810" h="2000885">
                <a:moveTo>
                  <a:pt x="1271882" y="0"/>
                </a:moveTo>
                <a:lnTo>
                  <a:pt x="1231508" y="494"/>
                </a:lnTo>
                <a:lnTo>
                  <a:pt x="1191448" y="1968"/>
                </a:lnTo>
                <a:lnTo>
                  <a:pt x="1151719" y="4406"/>
                </a:lnTo>
                <a:lnTo>
                  <a:pt x="1112342" y="7795"/>
                </a:lnTo>
                <a:lnTo>
                  <a:pt x="1073334" y="12119"/>
                </a:lnTo>
                <a:lnTo>
                  <a:pt x="1034715" y="17363"/>
                </a:lnTo>
                <a:lnTo>
                  <a:pt x="996502" y="23514"/>
                </a:lnTo>
                <a:lnTo>
                  <a:pt x="958715" y="30555"/>
                </a:lnTo>
                <a:lnTo>
                  <a:pt x="921372" y="38474"/>
                </a:lnTo>
                <a:lnTo>
                  <a:pt x="848092" y="56883"/>
                </a:lnTo>
                <a:lnTo>
                  <a:pt x="776813" y="78622"/>
                </a:lnTo>
                <a:lnTo>
                  <a:pt x="707682" y="103576"/>
                </a:lnTo>
                <a:lnTo>
                  <a:pt x="640848" y="131626"/>
                </a:lnTo>
                <a:lnTo>
                  <a:pt x="576462" y="162655"/>
                </a:lnTo>
                <a:lnTo>
                  <a:pt x="514671" y="196546"/>
                </a:lnTo>
                <a:lnTo>
                  <a:pt x="455626" y="233182"/>
                </a:lnTo>
                <a:lnTo>
                  <a:pt x="399474" y="272446"/>
                </a:lnTo>
                <a:lnTo>
                  <a:pt x="346364" y="314220"/>
                </a:lnTo>
                <a:lnTo>
                  <a:pt x="296447" y="358387"/>
                </a:lnTo>
                <a:lnTo>
                  <a:pt x="249870" y="404830"/>
                </a:lnTo>
                <a:lnTo>
                  <a:pt x="206784" y="453431"/>
                </a:lnTo>
                <a:lnTo>
                  <a:pt x="167336" y="504074"/>
                </a:lnTo>
                <a:lnTo>
                  <a:pt x="131675" y="556641"/>
                </a:lnTo>
                <a:lnTo>
                  <a:pt x="99952" y="611015"/>
                </a:lnTo>
                <a:lnTo>
                  <a:pt x="72314" y="667079"/>
                </a:lnTo>
                <a:lnTo>
                  <a:pt x="48911" y="724715"/>
                </a:lnTo>
                <a:lnTo>
                  <a:pt x="29892" y="783806"/>
                </a:lnTo>
                <a:lnTo>
                  <a:pt x="15406" y="844235"/>
                </a:lnTo>
                <a:lnTo>
                  <a:pt x="5602" y="905884"/>
                </a:lnTo>
                <a:lnTo>
                  <a:pt x="628" y="968637"/>
                </a:lnTo>
                <a:lnTo>
                  <a:pt x="0" y="1000391"/>
                </a:lnTo>
                <a:lnTo>
                  <a:pt x="628" y="1032153"/>
                </a:lnTo>
                <a:lnTo>
                  <a:pt x="5602" y="1094920"/>
                </a:lnTo>
                <a:lnTo>
                  <a:pt x="15406" y="1156581"/>
                </a:lnTo>
                <a:lnTo>
                  <a:pt x="29892" y="1217019"/>
                </a:lnTo>
                <a:lnTo>
                  <a:pt x="48911" y="1276118"/>
                </a:lnTo>
                <a:lnTo>
                  <a:pt x="72314" y="1333759"/>
                </a:lnTo>
                <a:lnTo>
                  <a:pt x="99952" y="1389826"/>
                </a:lnTo>
                <a:lnTo>
                  <a:pt x="131675" y="1444202"/>
                </a:lnTo>
                <a:lnTo>
                  <a:pt x="167336" y="1496769"/>
                </a:lnTo>
                <a:lnTo>
                  <a:pt x="206784" y="1547411"/>
                </a:lnTo>
                <a:lnTo>
                  <a:pt x="249870" y="1596011"/>
                </a:lnTo>
                <a:lnTo>
                  <a:pt x="296447" y="1642450"/>
                </a:lnTo>
                <a:lnTo>
                  <a:pt x="346364" y="1686613"/>
                </a:lnTo>
                <a:lnTo>
                  <a:pt x="399474" y="1728383"/>
                </a:lnTo>
                <a:lnTo>
                  <a:pt x="455626" y="1767641"/>
                </a:lnTo>
                <a:lnTo>
                  <a:pt x="514671" y="1804272"/>
                </a:lnTo>
                <a:lnTo>
                  <a:pt x="576462" y="1838157"/>
                </a:lnTo>
                <a:lnTo>
                  <a:pt x="640848" y="1869180"/>
                </a:lnTo>
                <a:lnTo>
                  <a:pt x="707682" y="1897224"/>
                </a:lnTo>
                <a:lnTo>
                  <a:pt x="776813" y="1922172"/>
                </a:lnTo>
                <a:lnTo>
                  <a:pt x="848092" y="1943906"/>
                </a:lnTo>
                <a:lnTo>
                  <a:pt x="921372" y="1962310"/>
                </a:lnTo>
                <a:lnTo>
                  <a:pt x="958715" y="1970227"/>
                </a:lnTo>
                <a:lnTo>
                  <a:pt x="996502" y="1977266"/>
                </a:lnTo>
                <a:lnTo>
                  <a:pt x="1034715" y="1983415"/>
                </a:lnTo>
                <a:lnTo>
                  <a:pt x="1073334" y="1988658"/>
                </a:lnTo>
                <a:lnTo>
                  <a:pt x="1112342" y="1992981"/>
                </a:lnTo>
                <a:lnTo>
                  <a:pt x="1151719" y="1996368"/>
                </a:lnTo>
                <a:lnTo>
                  <a:pt x="1191448" y="1998806"/>
                </a:lnTo>
                <a:lnTo>
                  <a:pt x="1231508" y="2000279"/>
                </a:lnTo>
                <a:lnTo>
                  <a:pt x="1271882" y="2000773"/>
                </a:lnTo>
                <a:lnTo>
                  <a:pt x="1312257" y="2000279"/>
                </a:lnTo>
                <a:lnTo>
                  <a:pt x="1352317" y="1998806"/>
                </a:lnTo>
                <a:lnTo>
                  <a:pt x="1392046" y="1996368"/>
                </a:lnTo>
                <a:lnTo>
                  <a:pt x="1431423" y="1992981"/>
                </a:lnTo>
                <a:lnTo>
                  <a:pt x="1470431" y="1988658"/>
                </a:lnTo>
                <a:lnTo>
                  <a:pt x="1509051" y="1983415"/>
                </a:lnTo>
                <a:lnTo>
                  <a:pt x="1547264" y="1977266"/>
                </a:lnTo>
                <a:lnTo>
                  <a:pt x="1585052" y="1970227"/>
                </a:lnTo>
                <a:lnTo>
                  <a:pt x="1622396" y="1962310"/>
                </a:lnTo>
                <a:lnTo>
                  <a:pt x="1695677" y="1943906"/>
                </a:lnTo>
                <a:lnTo>
                  <a:pt x="1766958" y="1922172"/>
                </a:lnTo>
                <a:lnTo>
                  <a:pt x="1836091" y="1897224"/>
                </a:lnTo>
                <a:lnTo>
                  <a:pt x="1902926" y="1869180"/>
                </a:lnTo>
                <a:lnTo>
                  <a:pt x="1967314" y="1838157"/>
                </a:lnTo>
                <a:lnTo>
                  <a:pt x="2029107" y="1804272"/>
                </a:lnTo>
                <a:lnTo>
                  <a:pt x="2088155" y="1767641"/>
                </a:lnTo>
                <a:lnTo>
                  <a:pt x="2144309" y="1728383"/>
                </a:lnTo>
                <a:lnTo>
                  <a:pt x="2197420" y="1686613"/>
                </a:lnTo>
                <a:lnTo>
                  <a:pt x="2247340" y="1642450"/>
                </a:lnTo>
                <a:lnTo>
                  <a:pt x="2293919" y="1596011"/>
                </a:lnTo>
                <a:lnTo>
                  <a:pt x="2337008" y="1547411"/>
                </a:lnTo>
                <a:lnTo>
                  <a:pt x="2376458" y="1496769"/>
                </a:lnTo>
                <a:lnTo>
                  <a:pt x="2412120" y="1444202"/>
                </a:lnTo>
                <a:lnTo>
                  <a:pt x="2443845" y="1389826"/>
                </a:lnTo>
                <a:lnTo>
                  <a:pt x="2471484" y="1333759"/>
                </a:lnTo>
                <a:lnTo>
                  <a:pt x="2494888" y="1276118"/>
                </a:lnTo>
                <a:lnTo>
                  <a:pt x="2513908" y="1217019"/>
                </a:lnTo>
                <a:lnTo>
                  <a:pt x="2528395" y="1156581"/>
                </a:lnTo>
                <a:lnTo>
                  <a:pt x="2538200" y="1094920"/>
                </a:lnTo>
                <a:lnTo>
                  <a:pt x="2543174" y="1032153"/>
                </a:lnTo>
                <a:lnTo>
                  <a:pt x="2543803" y="1000391"/>
                </a:lnTo>
                <a:lnTo>
                  <a:pt x="2543174" y="968637"/>
                </a:lnTo>
                <a:lnTo>
                  <a:pt x="2538200" y="905884"/>
                </a:lnTo>
                <a:lnTo>
                  <a:pt x="2528395" y="844235"/>
                </a:lnTo>
                <a:lnTo>
                  <a:pt x="2513908" y="783806"/>
                </a:lnTo>
                <a:lnTo>
                  <a:pt x="2494888" y="724715"/>
                </a:lnTo>
                <a:lnTo>
                  <a:pt x="2471484" y="667079"/>
                </a:lnTo>
                <a:lnTo>
                  <a:pt x="2443845" y="611015"/>
                </a:lnTo>
                <a:lnTo>
                  <a:pt x="2412120" y="556641"/>
                </a:lnTo>
                <a:lnTo>
                  <a:pt x="2376458" y="504074"/>
                </a:lnTo>
                <a:lnTo>
                  <a:pt x="2337008" y="453431"/>
                </a:lnTo>
                <a:lnTo>
                  <a:pt x="2293919" y="404830"/>
                </a:lnTo>
                <a:lnTo>
                  <a:pt x="2247340" y="358387"/>
                </a:lnTo>
                <a:lnTo>
                  <a:pt x="2197420" y="314220"/>
                </a:lnTo>
                <a:lnTo>
                  <a:pt x="2144309" y="272446"/>
                </a:lnTo>
                <a:lnTo>
                  <a:pt x="2088155" y="233182"/>
                </a:lnTo>
                <a:lnTo>
                  <a:pt x="2029107" y="196546"/>
                </a:lnTo>
                <a:lnTo>
                  <a:pt x="1967314" y="162655"/>
                </a:lnTo>
                <a:lnTo>
                  <a:pt x="1902926" y="131626"/>
                </a:lnTo>
                <a:lnTo>
                  <a:pt x="1836091" y="103576"/>
                </a:lnTo>
                <a:lnTo>
                  <a:pt x="1766958" y="78622"/>
                </a:lnTo>
                <a:lnTo>
                  <a:pt x="1695677" y="56883"/>
                </a:lnTo>
                <a:lnTo>
                  <a:pt x="1622396" y="38474"/>
                </a:lnTo>
                <a:lnTo>
                  <a:pt x="1585052" y="30555"/>
                </a:lnTo>
                <a:lnTo>
                  <a:pt x="1547264" y="23514"/>
                </a:lnTo>
                <a:lnTo>
                  <a:pt x="1509051" y="17363"/>
                </a:lnTo>
                <a:lnTo>
                  <a:pt x="1470431" y="12119"/>
                </a:lnTo>
                <a:lnTo>
                  <a:pt x="1431423" y="7795"/>
                </a:lnTo>
                <a:lnTo>
                  <a:pt x="1392046" y="4406"/>
                </a:lnTo>
                <a:lnTo>
                  <a:pt x="1352317" y="1968"/>
                </a:lnTo>
                <a:lnTo>
                  <a:pt x="1312257" y="494"/>
                </a:lnTo>
                <a:lnTo>
                  <a:pt x="1271882" y="0"/>
                </a:lnTo>
                <a:close/>
              </a:path>
            </a:pathLst>
          </a:custGeom>
          <a:solidFill>
            <a:srgbClr val="0543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645519" y="2969027"/>
            <a:ext cx="1760855" cy="10090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">
              <a:lnSpc>
                <a:spcPct val="100000"/>
              </a:lnSpc>
            </a:pPr>
            <a:r>
              <a:rPr dirty="0" sz="3200" spc="-5">
                <a:solidFill>
                  <a:srgbClr val="F2F2F2"/>
                </a:solidFill>
                <a:latin typeface="Calibri"/>
                <a:cs typeface="Calibri"/>
              </a:rPr>
              <a:t>Insulin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3200" spc="-20">
                <a:solidFill>
                  <a:srgbClr val="F2F2F2"/>
                </a:solidFill>
                <a:latin typeface="Calibri"/>
                <a:cs typeface="Calibri"/>
              </a:rPr>
              <a:t>Resistance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20198" y="2296048"/>
            <a:ext cx="541655" cy="485775"/>
          </a:xfrm>
          <a:custGeom>
            <a:avLst/>
            <a:gdLst/>
            <a:ahLst/>
            <a:cxnLst/>
            <a:rect l="l" t="t" r="r" b="b"/>
            <a:pathLst>
              <a:path w="541654" h="485775">
                <a:moveTo>
                  <a:pt x="441495" y="78800"/>
                </a:moveTo>
                <a:lnTo>
                  <a:pt x="0" y="473678"/>
                </a:lnTo>
                <a:lnTo>
                  <a:pt x="10525" y="485508"/>
                </a:lnTo>
                <a:lnTo>
                  <a:pt x="452044" y="90622"/>
                </a:lnTo>
                <a:lnTo>
                  <a:pt x="441495" y="78800"/>
                </a:lnTo>
                <a:close/>
              </a:path>
              <a:path w="541654" h="485775">
                <a:moveTo>
                  <a:pt x="513512" y="70351"/>
                </a:moveTo>
                <a:lnTo>
                  <a:pt x="450942" y="70351"/>
                </a:lnTo>
                <a:lnTo>
                  <a:pt x="461514" y="82153"/>
                </a:lnTo>
                <a:lnTo>
                  <a:pt x="452044" y="90622"/>
                </a:lnTo>
                <a:lnTo>
                  <a:pt x="489042" y="132083"/>
                </a:lnTo>
                <a:lnTo>
                  <a:pt x="513512" y="70351"/>
                </a:lnTo>
                <a:close/>
              </a:path>
              <a:path w="541654" h="485775">
                <a:moveTo>
                  <a:pt x="450942" y="70351"/>
                </a:moveTo>
                <a:lnTo>
                  <a:pt x="441495" y="78800"/>
                </a:lnTo>
                <a:lnTo>
                  <a:pt x="452044" y="90622"/>
                </a:lnTo>
                <a:lnTo>
                  <a:pt x="461514" y="82153"/>
                </a:lnTo>
                <a:lnTo>
                  <a:pt x="450942" y="70351"/>
                </a:lnTo>
                <a:close/>
              </a:path>
              <a:path w="541654" h="485775">
                <a:moveTo>
                  <a:pt x="541401" y="0"/>
                </a:moveTo>
                <a:lnTo>
                  <a:pt x="404479" y="37318"/>
                </a:lnTo>
                <a:lnTo>
                  <a:pt x="441495" y="78800"/>
                </a:lnTo>
                <a:lnTo>
                  <a:pt x="450942" y="70351"/>
                </a:lnTo>
                <a:lnTo>
                  <a:pt x="513512" y="70351"/>
                </a:lnTo>
                <a:lnTo>
                  <a:pt x="541401" y="0"/>
                </a:lnTo>
                <a:close/>
              </a:path>
            </a:pathLst>
          </a:custGeom>
          <a:solidFill>
            <a:srgbClr val="073D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49017" y="2825610"/>
            <a:ext cx="592455" cy="288925"/>
          </a:xfrm>
          <a:custGeom>
            <a:avLst/>
            <a:gdLst/>
            <a:ahLst/>
            <a:cxnLst/>
            <a:rect l="l" t="t" r="r" b="b"/>
            <a:pathLst>
              <a:path w="592454" h="288925">
                <a:moveTo>
                  <a:pt x="473817" y="50243"/>
                </a:moveTo>
                <a:lnTo>
                  <a:pt x="0" y="274215"/>
                </a:lnTo>
                <a:lnTo>
                  <a:pt x="6734" y="288540"/>
                </a:lnTo>
                <a:lnTo>
                  <a:pt x="480590" y="64587"/>
                </a:lnTo>
                <a:lnTo>
                  <a:pt x="473817" y="50243"/>
                </a:lnTo>
                <a:close/>
              </a:path>
              <a:path w="592454" h="288925">
                <a:moveTo>
                  <a:pt x="559250" y="44834"/>
                </a:moveTo>
                <a:lnTo>
                  <a:pt x="485260" y="44834"/>
                </a:lnTo>
                <a:lnTo>
                  <a:pt x="491994" y="59197"/>
                </a:lnTo>
                <a:lnTo>
                  <a:pt x="480590" y="64587"/>
                </a:lnTo>
                <a:lnTo>
                  <a:pt x="504310" y="114823"/>
                </a:lnTo>
                <a:lnTo>
                  <a:pt x="559250" y="44834"/>
                </a:lnTo>
                <a:close/>
              </a:path>
              <a:path w="592454" h="288925">
                <a:moveTo>
                  <a:pt x="485260" y="44834"/>
                </a:moveTo>
                <a:lnTo>
                  <a:pt x="473817" y="50243"/>
                </a:lnTo>
                <a:lnTo>
                  <a:pt x="480590" y="64587"/>
                </a:lnTo>
                <a:lnTo>
                  <a:pt x="491994" y="59197"/>
                </a:lnTo>
                <a:lnTo>
                  <a:pt x="485260" y="44834"/>
                </a:lnTo>
                <a:close/>
              </a:path>
              <a:path w="592454" h="288925">
                <a:moveTo>
                  <a:pt x="450094" y="0"/>
                </a:moveTo>
                <a:lnTo>
                  <a:pt x="473817" y="50243"/>
                </a:lnTo>
                <a:lnTo>
                  <a:pt x="485260" y="44834"/>
                </a:lnTo>
                <a:lnTo>
                  <a:pt x="559250" y="44834"/>
                </a:lnTo>
                <a:lnTo>
                  <a:pt x="591931" y="3200"/>
                </a:lnTo>
                <a:lnTo>
                  <a:pt x="450094" y="0"/>
                </a:lnTo>
                <a:close/>
              </a:path>
            </a:pathLst>
          </a:custGeom>
          <a:solidFill>
            <a:srgbClr val="073D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733792" y="3358905"/>
            <a:ext cx="654050" cy="127000"/>
          </a:xfrm>
          <a:custGeom>
            <a:avLst/>
            <a:gdLst/>
            <a:ahLst/>
            <a:cxnLst/>
            <a:rect l="l" t="t" r="r" b="b"/>
            <a:pathLst>
              <a:path w="654050" h="127000">
                <a:moveTo>
                  <a:pt x="648220" y="54987"/>
                </a:moveTo>
                <a:lnTo>
                  <a:pt x="539238" y="54987"/>
                </a:lnTo>
                <a:lnTo>
                  <a:pt x="539867" y="70837"/>
                </a:lnTo>
                <a:lnTo>
                  <a:pt x="527248" y="71438"/>
                </a:lnTo>
                <a:lnTo>
                  <a:pt x="529866" y="126873"/>
                </a:lnTo>
                <a:lnTo>
                  <a:pt x="653691" y="57407"/>
                </a:lnTo>
                <a:lnTo>
                  <a:pt x="648220" y="54987"/>
                </a:lnTo>
                <a:close/>
              </a:path>
              <a:path w="654050" h="127000">
                <a:moveTo>
                  <a:pt x="526500" y="55593"/>
                </a:moveTo>
                <a:lnTo>
                  <a:pt x="0" y="80619"/>
                </a:lnTo>
                <a:lnTo>
                  <a:pt x="781" y="96507"/>
                </a:lnTo>
                <a:lnTo>
                  <a:pt x="527248" y="71438"/>
                </a:lnTo>
                <a:lnTo>
                  <a:pt x="526500" y="55593"/>
                </a:lnTo>
                <a:close/>
              </a:path>
              <a:path w="654050" h="127000">
                <a:moveTo>
                  <a:pt x="539238" y="54987"/>
                </a:moveTo>
                <a:lnTo>
                  <a:pt x="526500" y="55593"/>
                </a:lnTo>
                <a:lnTo>
                  <a:pt x="527248" y="71438"/>
                </a:lnTo>
                <a:lnTo>
                  <a:pt x="539867" y="70837"/>
                </a:lnTo>
                <a:lnTo>
                  <a:pt x="539238" y="54987"/>
                </a:lnTo>
                <a:close/>
              </a:path>
              <a:path w="654050" h="127000">
                <a:moveTo>
                  <a:pt x="523875" y="0"/>
                </a:moveTo>
                <a:lnTo>
                  <a:pt x="526500" y="55593"/>
                </a:lnTo>
                <a:lnTo>
                  <a:pt x="539238" y="54987"/>
                </a:lnTo>
                <a:lnTo>
                  <a:pt x="648220" y="54987"/>
                </a:lnTo>
                <a:lnTo>
                  <a:pt x="523875" y="0"/>
                </a:lnTo>
                <a:close/>
              </a:path>
            </a:pathLst>
          </a:custGeom>
          <a:solidFill>
            <a:srgbClr val="073D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731887" y="3857253"/>
            <a:ext cx="680720" cy="235585"/>
          </a:xfrm>
          <a:custGeom>
            <a:avLst/>
            <a:gdLst/>
            <a:ahLst/>
            <a:cxnLst/>
            <a:rect l="l" t="t" r="r" b="b"/>
            <a:pathLst>
              <a:path w="680720" h="235585">
                <a:moveTo>
                  <a:pt x="556325" y="181880"/>
                </a:moveTo>
                <a:lnTo>
                  <a:pt x="540400" y="235076"/>
                </a:lnTo>
                <a:lnTo>
                  <a:pt x="680332" y="210816"/>
                </a:lnTo>
                <a:lnTo>
                  <a:pt x="653481" y="185546"/>
                </a:lnTo>
                <a:lnTo>
                  <a:pt x="568566" y="185546"/>
                </a:lnTo>
                <a:lnTo>
                  <a:pt x="556325" y="181880"/>
                </a:lnTo>
                <a:close/>
              </a:path>
              <a:path w="680720" h="235585">
                <a:moveTo>
                  <a:pt x="560882" y="166657"/>
                </a:moveTo>
                <a:lnTo>
                  <a:pt x="556325" y="181880"/>
                </a:lnTo>
                <a:lnTo>
                  <a:pt x="568566" y="185546"/>
                </a:lnTo>
                <a:lnTo>
                  <a:pt x="573033" y="170297"/>
                </a:lnTo>
                <a:lnTo>
                  <a:pt x="560882" y="166657"/>
                </a:lnTo>
                <a:close/>
              </a:path>
              <a:path w="680720" h="235585">
                <a:moveTo>
                  <a:pt x="576824" y="113404"/>
                </a:moveTo>
                <a:lnTo>
                  <a:pt x="560882" y="166657"/>
                </a:lnTo>
                <a:lnTo>
                  <a:pt x="573033" y="170297"/>
                </a:lnTo>
                <a:lnTo>
                  <a:pt x="568566" y="185546"/>
                </a:lnTo>
                <a:lnTo>
                  <a:pt x="653481" y="185546"/>
                </a:lnTo>
                <a:lnTo>
                  <a:pt x="576824" y="113404"/>
                </a:lnTo>
                <a:close/>
              </a:path>
              <a:path w="680720" h="235585">
                <a:moveTo>
                  <a:pt x="4581" y="0"/>
                </a:moveTo>
                <a:lnTo>
                  <a:pt x="0" y="15220"/>
                </a:lnTo>
                <a:lnTo>
                  <a:pt x="556325" y="181880"/>
                </a:lnTo>
                <a:lnTo>
                  <a:pt x="560882" y="166657"/>
                </a:lnTo>
                <a:lnTo>
                  <a:pt x="4581" y="0"/>
                </a:lnTo>
                <a:close/>
              </a:path>
            </a:pathLst>
          </a:custGeom>
          <a:solidFill>
            <a:srgbClr val="073D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80600" y="4526794"/>
            <a:ext cx="567690" cy="471170"/>
          </a:xfrm>
          <a:custGeom>
            <a:avLst/>
            <a:gdLst/>
            <a:ahLst/>
            <a:cxnLst/>
            <a:rect l="l" t="t" r="r" b="b"/>
            <a:pathLst>
              <a:path w="567689" h="471170">
                <a:moveTo>
                  <a:pt x="464542" y="396262"/>
                </a:moveTo>
                <a:lnTo>
                  <a:pt x="429101" y="439150"/>
                </a:lnTo>
                <a:lnTo>
                  <a:pt x="567547" y="471154"/>
                </a:lnTo>
                <a:lnTo>
                  <a:pt x="537978" y="404364"/>
                </a:lnTo>
                <a:lnTo>
                  <a:pt x="474345" y="404364"/>
                </a:lnTo>
                <a:lnTo>
                  <a:pt x="464542" y="396262"/>
                </a:lnTo>
                <a:close/>
              </a:path>
              <a:path w="567689" h="471170">
                <a:moveTo>
                  <a:pt x="474659" y="384020"/>
                </a:moveTo>
                <a:lnTo>
                  <a:pt x="464542" y="396262"/>
                </a:lnTo>
                <a:lnTo>
                  <a:pt x="474345" y="404364"/>
                </a:lnTo>
                <a:lnTo>
                  <a:pt x="484508" y="392163"/>
                </a:lnTo>
                <a:lnTo>
                  <a:pt x="474659" y="384020"/>
                </a:lnTo>
                <a:close/>
              </a:path>
              <a:path w="567689" h="471170">
                <a:moveTo>
                  <a:pt x="510025" y="341223"/>
                </a:moveTo>
                <a:lnTo>
                  <a:pt x="474659" y="384020"/>
                </a:lnTo>
                <a:lnTo>
                  <a:pt x="484508" y="392163"/>
                </a:lnTo>
                <a:lnTo>
                  <a:pt x="474345" y="404364"/>
                </a:lnTo>
                <a:lnTo>
                  <a:pt x="537978" y="404364"/>
                </a:lnTo>
                <a:lnTo>
                  <a:pt x="510025" y="341223"/>
                </a:lnTo>
                <a:close/>
              </a:path>
              <a:path w="567689" h="471170">
                <a:moveTo>
                  <a:pt x="10153" y="0"/>
                </a:moveTo>
                <a:lnTo>
                  <a:pt x="0" y="12315"/>
                </a:lnTo>
                <a:lnTo>
                  <a:pt x="464542" y="396262"/>
                </a:lnTo>
                <a:lnTo>
                  <a:pt x="474659" y="384020"/>
                </a:lnTo>
                <a:lnTo>
                  <a:pt x="10153" y="0"/>
                </a:lnTo>
                <a:close/>
              </a:path>
            </a:pathLst>
          </a:custGeom>
          <a:solidFill>
            <a:srgbClr val="073D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335159" y="4512173"/>
            <a:ext cx="524510" cy="425450"/>
          </a:xfrm>
          <a:custGeom>
            <a:avLst/>
            <a:gdLst/>
            <a:ahLst/>
            <a:cxnLst/>
            <a:rect l="l" t="t" r="r" b="b"/>
            <a:pathLst>
              <a:path w="524510" h="425450">
                <a:moveTo>
                  <a:pt x="58902" y="296160"/>
                </a:moveTo>
                <a:lnTo>
                  <a:pt x="0" y="425348"/>
                </a:lnTo>
                <a:lnTo>
                  <a:pt x="138674" y="394982"/>
                </a:lnTo>
                <a:lnTo>
                  <a:pt x="110171" y="359673"/>
                </a:lnTo>
                <a:lnTo>
                  <a:pt x="93954" y="359673"/>
                </a:lnTo>
                <a:lnTo>
                  <a:pt x="83943" y="347357"/>
                </a:lnTo>
                <a:lnTo>
                  <a:pt x="93804" y="339397"/>
                </a:lnTo>
                <a:lnTo>
                  <a:pt x="58902" y="296160"/>
                </a:lnTo>
                <a:close/>
              </a:path>
              <a:path w="524510" h="425450">
                <a:moveTo>
                  <a:pt x="93804" y="339397"/>
                </a:moveTo>
                <a:lnTo>
                  <a:pt x="83943" y="347357"/>
                </a:lnTo>
                <a:lnTo>
                  <a:pt x="93954" y="359673"/>
                </a:lnTo>
                <a:lnTo>
                  <a:pt x="103773" y="351747"/>
                </a:lnTo>
                <a:lnTo>
                  <a:pt x="93804" y="339397"/>
                </a:lnTo>
                <a:close/>
              </a:path>
              <a:path w="524510" h="425450">
                <a:moveTo>
                  <a:pt x="103773" y="351747"/>
                </a:moveTo>
                <a:lnTo>
                  <a:pt x="93954" y="359673"/>
                </a:lnTo>
                <a:lnTo>
                  <a:pt x="110171" y="359673"/>
                </a:lnTo>
                <a:lnTo>
                  <a:pt x="103773" y="351747"/>
                </a:lnTo>
                <a:close/>
              </a:path>
              <a:path w="524510" h="425450">
                <a:moveTo>
                  <a:pt x="514207" y="0"/>
                </a:moveTo>
                <a:lnTo>
                  <a:pt x="93804" y="339397"/>
                </a:lnTo>
                <a:lnTo>
                  <a:pt x="103773" y="351747"/>
                </a:lnTo>
                <a:lnTo>
                  <a:pt x="524255" y="12315"/>
                </a:lnTo>
                <a:lnTo>
                  <a:pt x="514207" y="0"/>
                </a:lnTo>
                <a:close/>
              </a:path>
            </a:pathLst>
          </a:custGeom>
          <a:solidFill>
            <a:srgbClr val="073D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601734" y="3890514"/>
            <a:ext cx="656590" cy="309245"/>
          </a:xfrm>
          <a:custGeom>
            <a:avLst/>
            <a:gdLst/>
            <a:ahLst/>
            <a:cxnLst/>
            <a:rect l="l" t="t" r="r" b="b"/>
            <a:pathLst>
              <a:path w="656589" h="309245">
                <a:moveTo>
                  <a:pt x="89411" y="193443"/>
                </a:moveTo>
                <a:lnTo>
                  <a:pt x="0" y="303799"/>
                </a:lnTo>
                <a:lnTo>
                  <a:pt x="141836" y="309114"/>
                </a:lnTo>
                <a:lnTo>
                  <a:pt x="121296" y="263794"/>
                </a:lnTo>
                <a:lnTo>
                  <a:pt x="107308" y="263794"/>
                </a:lnTo>
                <a:lnTo>
                  <a:pt x="100831" y="249288"/>
                </a:lnTo>
                <a:lnTo>
                  <a:pt x="112351" y="244058"/>
                </a:lnTo>
                <a:lnTo>
                  <a:pt x="89411" y="193443"/>
                </a:lnTo>
                <a:close/>
              </a:path>
              <a:path w="656589" h="309245">
                <a:moveTo>
                  <a:pt x="112351" y="244058"/>
                </a:moveTo>
                <a:lnTo>
                  <a:pt x="100831" y="249288"/>
                </a:lnTo>
                <a:lnTo>
                  <a:pt x="107308" y="263794"/>
                </a:lnTo>
                <a:lnTo>
                  <a:pt x="118909" y="258528"/>
                </a:lnTo>
                <a:lnTo>
                  <a:pt x="112351" y="244058"/>
                </a:lnTo>
                <a:close/>
              </a:path>
              <a:path w="656589" h="309245">
                <a:moveTo>
                  <a:pt x="118909" y="258528"/>
                </a:moveTo>
                <a:lnTo>
                  <a:pt x="107308" y="263794"/>
                </a:lnTo>
                <a:lnTo>
                  <a:pt x="121296" y="263794"/>
                </a:lnTo>
                <a:lnTo>
                  <a:pt x="118909" y="258528"/>
                </a:lnTo>
                <a:close/>
              </a:path>
              <a:path w="656589" h="309245">
                <a:moveTo>
                  <a:pt x="649976" y="0"/>
                </a:moveTo>
                <a:lnTo>
                  <a:pt x="112351" y="244058"/>
                </a:lnTo>
                <a:lnTo>
                  <a:pt x="118909" y="258528"/>
                </a:lnTo>
                <a:lnTo>
                  <a:pt x="656558" y="14478"/>
                </a:lnTo>
                <a:lnTo>
                  <a:pt x="649976" y="0"/>
                </a:lnTo>
                <a:close/>
              </a:path>
            </a:pathLst>
          </a:custGeom>
          <a:solidFill>
            <a:srgbClr val="073D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486139" y="3480682"/>
            <a:ext cx="716915" cy="127635"/>
          </a:xfrm>
          <a:custGeom>
            <a:avLst/>
            <a:gdLst/>
            <a:ahLst/>
            <a:cxnLst/>
            <a:rect l="l" t="t" r="r" b="b"/>
            <a:pathLst>
              <a:path w="716914" h="127635">
                <a:moveTo>
                  <a:pt x="126872" y="0"/>
                </a:moveTo>
                <a:lnTo>
                  <a:pt x="0" y="63769"/>
                </a:lnTo>
                <a:lnTo>
                  <a:pt x="127130" y="127025"/>
                </a:lnTo>
                <a:lnTo>
                  <a:pt x="127017" y="71399"/>
                </a:lnTo>
                <a:lnTo>
                  <a:pt x="114300" y="71399"/>
                </a:lnTo>
                <a:lnTo>
                  <a:pt x="114300" y="55511"/>
                </a:lnTo>
                <a:lnTo>
                  <a:pt x="126985" y="55479"/>
                </a:lnTo>
                <a:lnTo>
                  <a:pt x="126872" y="0"/>
                </a:lnTo>
                <a:close/>
              </a:path>
              <a:path w="716914" h="127635">
                <a:moveTo>
                  <a:pt x="126985" y="55479"/>
                </a:moveTo>
                <a:lnTo>
                  <a:pt x="114300" y="55511"/>
                </a:lnTo>
                <a:lnTo>
                  <a:pt x="114300" y="71399"/>
                </a:lnTo>
                <a:lnTo>
                  <a:pt x="127017" y="71367"/>
                </a:lnTo>
                <a:lnTo>
                  <a:pt x="126985" y="55479"/>
                </a:lnTo>
                <a:close/>
              </a:path>
              <a:path w="716914" h="127635">
                <a:moveTo>
                  <a:pt x="127017" y="71367"/>
                </a:moveTo>
                <a:lnTo>
                  <a:pt x="114300" y="71399"/>
                </a:lnTo>
                <a:lnTo>
                  <a:pt x="127017" y="71399"/>
                </a:lnTo>
                <a:close/>
              </a:path>
              <a:path w="716914" h="127635">
                <a:moveTo>
                  <a:pt x="716527" y="53987"/>
                </a:moveTo>
                <a:lnTo>
                  <a:pt x="126985" y="55479"/>
                </a:lnTo>
                <a:lnTo>
                  <a:pt x="127017" y="71367"/>
                </a:lnTo>
                <a:lnTo>
                  <a:pt x="716527" y="69875"/>
                </a:lnTo>
                <a:lnTo>
                  <a:pt x="716527" y="53987"/>
                </a:lnTo>
                <a:close/>
              </a:path>
            </a:pathLst>
          </a:custGeom>
          <a:solidFill>
            <a:srgbClr val="073D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34198" y="2919488"/>
            <a:ext cx="603250" cy="288290"/>
          </a:xfrm>
          <a:custGeom>
            <a:avLst/>
            <a:gdLst/>
            <a:ahLst/>
            <a:cxnLst/>
            <a:rect l="l" t="t" r="r" b="b"/>
            <a:pathLst>
              <a:path w="603250" h="288289">
                <a:moveTo>
                  <a:pt x="118732" y="50376"/>
                </a:moveTo>
                <a:lnTo>
                  <a:pt x="112047" y="64862"/>
                </a:lnTo>
                <a:lnTo>
                  <a:pt x="596131" y="288016"/>
                </a:lnTo>
                <a:lnTo>
                  <a:pt x="602713" y="273653"/>
                </a:lnTo>
                <a:lnTo>
                  <a:pt x="118732" y="50376"/>
                </a:lnTo>
                <a:close/>
              </a:path>
              <a:path w="603250" h="288289">
                <a:moveTo>
                  <a:pt x="141979" y="0"/>
                </a:moveTo>
                <a:lnTo>
                  <a:pt x="0" y="4429"/>
                </a:lnTo>
                <a:lnTo>
                  <a:pt x="88773" y="115300"/>
                </a:lnTo>
                <a:lnTo>
                  <a:pt x="112047" y="64862"/>
                </a:lnTo>
                <a:lnTo>
                  <a:pt x="100564" y="59569"/>
                </a:lnTo>
                <a:lnTo>
                  <a:pt x="107194" y="45053"/>
                </a:lnTo>
                <a:lnTo>
                  <a:pt x="121189" y="45053"/>
                </a:lnTo>
                <a:lnTo>
                  <a:pt x="141979" y="0"/>
                </a:lnTo>
                <a:close/>
              </a:path>
              <a:path w="603250" h="288289">
                <a:moveTo>
                  <a:pt x="107194" y="45053"/>
                </a:moveTo>
                <a:lnTo>
                  <a:pt x="100564" y="59569"/>
                </a:lnTo>
                <a:lnTo>
                  <a:pt x="112047" y="64862"/>
                </a:lnTo>
                <a:lnTo>
                  <a:pt x="118732" y="50376"/>
                </a:lnTo>
                <a:lnTo>
                  <a:pt x="107194" y="45053"/>
                </a:lnTo>
                <a:close/>
              </a:path>
              <a:path w="603250" h="288289">
                <a:moveTo>
                  <a:pt x="121189" y="45053"/>
                </a:moveTo>
                <a:lnTo>
                  <a:pt x="107194" y="45053"/>
                </a:lnTo>
                <a:lnTo>
                  <a:pt x="118732" y="50376"/>
                </a:lnTo>
                <a:lnTo>
                  <a:pt x="121189" y="45053"/>
                </a:lnTo>
                <a:close/>
              </a:path>
            </a:pathLst>
          </a:custGeom>
          <a:solidFill>
            <a:srgbClr val="073D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98262" y="2422398"/>
            <a:ext cx="435609" cy="394335"/>
          </a:xfrm>
          <a:custGeom>
            <a:avLst/>
            <a:gdLst/>
            <a:ahLst/>
            <a:cxnLst/>
            <a:rect l="l" t="t" r="r" b="b"/>
            <a:pathLst>
              <a:path w="435610" h="394335">
                <a:moveTo>
                  <a:pt x="99684" y="79222"/>
                </a:moveTo>
                <a:lnTo>
                  <a:pt x="89084" y="90957"/>
                </a:lnTo>
                <a:lnTo>
                  <a:pt x="424681" y="393953"/>
                </a:lnTo>
                <a:lnTo>
                  <a:pt x="435216" y="382152"/>
                </a:lnTo>
                <a:lnTo>
                  <a:pt x="99684" y="79222"/>
                </a:lnTo>
                <a:close/>
              </a:path>
              <a:path w="435610" h="394335">
                <a:moveTo>
                  <a:pt x="0" y="0"/>
                </a:moveTo>
                <a:lnTo>
                  <a:pt x="51835" y="132197"/>
                </a:lnTo>
                <a:lnTo>
                  <a:pt x="89084" y="90957"/>
                </a:lnTo>
                <a:lnTo>
                  <a:pt x="79628" y="82419"/>
                </a:lnTo>
                <a:lnTo>
                  <a:pt x="90154" y="70618"/>
                </a:lnTo>
                <a:lnTo>
                  <a:pt x="107455" y="70618"/>
                </a:lnTo>
                <a:lnTo>
                  <a:pt x="136921" y="37995"/>
                </a:lnTo>
                <a:lnTo>
                  <a:pt x="0" y="0"/>
                </a:lnTo>
                <a:close/>
              </a:path>
              <a:path w="435610" h="394335">
                <a:moveTo>
                  <a:pt x="90154" y="70618"/>
                </a:moveTo>
                <a:lnTo>
                  <a:pt x="79628" y="82419"/>
                </a:lnTo>
                <a:lnTo>
                  <a:pt x="89084" y="90957"/>
                </a:lnTo>
                <a:lnTo>
                  <a:pt x="99684" y="79222"/>
                </a:lnTo>
                <a:lnTo>
                  <a:pt x="90154" y="70618"/>
                </a:lnTo>
                <a:close/>
              </a:path>
              <a:path w="435610" h="394335">
                <a:moveTo>
                  <a:pt x="107455" y="70618"/>
                </a:moveTo>
                <a:lnTo>
                  <a:pt x="90154" y="70618"/>
                </a:lnTo>
                <a:lnTo>
                  <a:pt x="99684" y="79222"/>
                </a:lnTo>
                <a:lnTo>
                  <a:pt x="107455" y="70618"/>
                </a:lnTo>
                <a:close/>
              </a:path>
            </a:pathLst>
          </a:custGeom>
          <a:solidFill>
            <a:srgbClr val="073D8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521594" y="1986707"/>
            <a:ext cx="1553210" cy="400685"/>
          </a:xfrm>
          <a:custGeom>
            <a:avLst/>
            <a:gdLst/>
            <a:ahLst/>
            <a:cxnLst/>
            <a:rect l="l" t="t" r="r" b="b"/>
            <a:pathLst>
              <a:path w="1553209" h="400685">
                <a:moveTo>
                  <a:pt x="0" y="400124"/>
                </a:moveTo>
                <a:lnTo>
                  <a:pt x="1553203" y="400124"/>
                </a:lnTo>
                <a:lnTo>
                  <a:pt x="1553203" y="0"/>
                </a:lnTo>
                <a:lnTo>
                  <a:pt x="0" y="0"/>
                </a:lnTo>
                <a:lnTo>
                  <a:pt x="0" y="4001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521594" y="1986707"/>
            <a:ext cx="1553210" cy="400685"/>
          </a:xfrm>
          <a:prstGeom prst="rect">
            <a:avLst/>
          </a:prstGeom>
          <a:ln w="25400">
            <a:solidFill>
              <a:srgbClr val="042D64"/>
            </a:solidFill>
          </a:ln>
        </p:spPr>
        <p:txBody>
          <a:bodyPr wrap="square" lIns="0" tIns="17145" rIns="0" bIns="0" rtlCol="0" vert="horz">
            <a:spAutoFit/>
          </a:bodyPr>
          <a:lstStyle/>
          <a:p>
            <a:pPr marL="104139">
              <a:lnSpc>
                <a:spcPct val="100000"/>
              </a:lnSpc>
              <a:spcBef>
                <a:spcPts val="135"/>
              </a:spcBef>
            </a:pPr>
            <a:r>
              <a:rPr dirty="0" sz="2000" spc="-5">
                <a:latin typeface="Calibri"/>
                <a:cs typeface="Calibri"/>
              </a:rPr>
              <a:t>Dyslipidemia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51740" y="2581609"/>
            <a:ext cx="2453640" cy="400685"/>
          </a:xfrm>
          <a:prstGeom prst="rect">
            <a:avLst/>
          </a:prstGeom>
          <a:ln w="25400">
            <a:solidFill>
              <a:srgbClr val="042D64"/>
            </a:solidFill>
          </a:ln>
        </p:spPr>
        <p:txBody>
          <a:bodyPr wrap="square" lIns="0" tIns="17145" rIns="0" bIns="0" rtlCol="0" vert="horz">
            <a:spAutoFit/>
          </a:bodyPr>
          <a:lstStyle/>
          <a:p>
            <a:pPr marL="314960">
              <a:lnSpc>
                <a:spcPct val="100000"/>
              </a:lnSpc>
              <a:spcBef>
                <a:spcPts val="135"/>
              </a:spcBef>
            </a:pPr>
            <a:r>
              <a:rPr dirty="0" sz="2000" spc="-5">
                <a:latin typeface="Calibri"/>
                <a:cs typeface="Calibri"/>
              </a:rPr>
              <a:t>Diabetes</a:t>
            </a:r>
            <a:r>
              <a:rPr dirty="0" sz="2000" spc="-8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Mellitus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98266" y="3204011"/>
            <a:ext cx="1553210" cy="400685"/>
          </a:xfrm>
          <a:prstGeom prst="rect">
            <a:avLst/>
          </a:prstGeom>
          <a:ln w="25400">
            <a:solidFill>
              <a:srgbClr val="042D64"/>
            </a:solidFill>
          </a:ln>
        </p:spPr>
        <p:txBody>
          <a:bodyPr wrap="square" lIns="0" tIns="17145" rIns="0" bIns="0" rtlCol="0" vert="horz">
            <a:spAutoFit/>
          </a:bodyPr>
          <a:lstStyle/>
          <a:p>
            <a:pPr marL="187960">
              <a:lnSpc>
                <a:spcPct val="100000"/>
              </a:lnSpc>
              <a:spcBef>
                <a:spcPts val="135"/>
              </a:spcBef>
            </a:pPr>
            <a:r>
              <a:rPr dirty="0" sz="2000" spc="-5">
                <a:latin typeface="Calibri"/>
                <a:cs typeface="Calibri"/>
              </a:rPr>
              <a:t>Depression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438376" y="3916110"/>
            <a:ext cx="1553210" cy="400685"/>
          </a:xfrm>
          <a:prstGeom prst="rect">
            <a:avLst/>
          </a:prstGeom>
          <a:ln w="25400">
            <a:solidFill>
              <a:srgbClr val="042D64"/>
            </a:solidFill>
          </a:ln>
        </p:spPr>
        <p:txBody>
          <a:bodyPr wrap="square" lIns="0" tIns="17145" rIns="0" bIns="0" rtlCol="0" vert="horz">
            <a:spAutoFit/>
          </a:bodyPr>
          <a:lstStyle/>
          <a:p>
            <a:pPr marL="147955">
              <a:lnSpc>
                <a:spcPct val="100000"/>
              </a:lnSpc>
              <a:spcBef>
                <a:spcPts val="135"/>
              </a:spcBef>
            </a:pPr>
            <a:r>
              <a:rPr dirty="0" sz="2000" spc="-10">
                <a:latin typeface="Calibri"/>
                <a:cs typeface="Calibri"/>
              </a:rPr>
              <a:t>Syndrome</a:t>
            </a:r>
            <a:r>
              <a:rPr dirty="0" sz="2000" spc="-105">
                <a:latin typeface="Calibri"/>
                <a:cs typeface="Calibri"/>
              </a:rPr>
              <a:t> </a:t>
            </a:r>
            <a:r>
              <a:rPr dirty="0" sz="2000">
                <a:latin typeface="Calibri"/>
                <a:cs typeface="Calibri"/>
              </a:rPr>
              <a:t>X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12783" y="4860689"/>
            <a:ext cx="2310130" cy="708025"/>
          </a:xfrm>
          <a:prstGeom prst="rect">
            <a:avLst/>
          </a:prstGeom>
          <a:ln w="25400">
            <a:solidFill>
              <a:srgbClr val="042D64"/>
            </a:solidFill>
          </a:ln>
        </p:spPr>
        <p:txBody>
          <a:bodyPr wrap="square" lIns="0" tIns="17780" rIns="0" bIns="0" rtlCol="0" vert="horz">
            <a:spAutoFit/>
          </a:bodyPr>
          <a:lstStyle/>
          <a:p>
            <a:pPr marL="619760" marR="302895" indent="-309880">
              <a:lnSpc>
                <a:spcPct val="100000"/>
              </a:lnSpc>
              <a:spcBef>
                <a:spcPts val="140"/>
              </a:spcBef>
            </a:pPr>
            <a:r>
              <a:rPr dirty="0" sz="2000" spc="-15">
                <a:latin typeface="Calibri"/>
                <a:cs typeface="Calibri"/>
              </a:rPr>
              <a:t>Polycystic </a:t>
            </a:r>
            <a:r>
              <a:rPr dirty="0" sz="2000" spc="-5">
                <a:latin typeface="Calibri"/>
                <a:cs typeface="Calibri"/>
              </a:rPr>
              <a:t>Ovary  </a:t>
            </a:r>
            <a:r>
              <a:rPr dirty="0" sz="2000" spc="-10">
                <a:latin typeface="Calibri"/>
                <a:cs typeface="Calibri"/>
              </a:rPr>
              <a:t>Syndrome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67603" y="2021529"/>
            <a:ext cx="1553210" cy="400685"/>
          </a:xfrm>
          <a:prstGeom prst="rect">
            <a:avLst/>
          </a:prstGeom>
          <a:ln w="25400">
            <a:solidFill>
              <a:srgbClr val="042D64"/>
            </a:solidFill>
          </a:ln>
        </p:spPr>
        <p:txBody>
          <a:bodyPr wrap="square" lIns="0" tIns="17145" rIns="0" bIns="0" rtlCol="0" vert="horz">
            <a:spAutoFit/>
          </a:bodyPr>
          <a:lstStyle/>
          <a:p>
            <a:pPr marL="370205">
              <a:lnSpc>
                <a:spcPct val="100000"/>
              </a:lnSpc>
              <a:spcBef>
                <a:spcPts val="135"/>
              </a:spcBef>
            </a:pPr>
            <a:r>
              <a:rPr dirty="0" sz="2000">
                <a:latin typeface="Calibri"/>
                <a:cs typeface="Calibri"/>
              </a:rPr>
              <a:t>Obesity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75840" y="2581609"/>
            <a:ext cx="2061845" cy="400685"/>
          </a:xfrm>
          <a:custGeom>
            <a:avLst/>
            <a:gdLst/>
            <a:ahLst/>
            <a:cxnLst/>
            <a:rect l="l" t="t" r="r" b="b"/>
            <a:pathLst>
              <a:path w="2061845" h="400685">
                <a:moveTo>
                  <a:pt x="0" y="400087"/>
                </a:moveTo>
                <a:lnTo>
                  <a:pt x="2061600" y="400087"/>
                </a:lnTo>
                <a:lnTo>
                  <a:pt x="2061600" y="0"/>
                </a:lnTo>
                <a:lnTo>
                  <a:pt x="0" y="0"/>
                </a:lnTo>
                <a:lnTo>
                  <a:pt x="0" y="4000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775840" y="2581609"/>
            <a:ext cx="2061845" cy="400685"/>
          </a:xfrm>
          <a:prstGeom prst="rect">
            <a:avLst/>
          </a:prstGeom>
          <a:ln w="25400">
            <a:solidFill>
              <a:srgbClr val="042D64"/>
            </a:solidFill>
          </a:ln>
        </p:spPr>
        <p:txBody>
          <a:bodyPr wrap="square" lIns="0" tIns="17145" rIns="0" bIns="0" rtlCol="0" vert="horz">
            <a:spAutoFit/>
          </a:bodyPr>
          <a:lstStyle/>
          <a:p>
            <a:pPr marL="165735">
              <a:lnSpc>
                <a:spcPct val="100000"/>
              </a:lnSpc>
              <a:spcBef>
                <a:spcPts val="135"/>
              </a:spcBef>
            </a:pPr>
            <a:r>
              <a:rPr dirty="0" sz="2000" spc="-10">
                <a:latin typeface="Calibri"/>
                <a:cs typeface="Calibri"/>
              </a:rPr>
              <a:t>Atheroschlerosis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66775" y="3310196"/>
            <a:ext cx="1722755" cy="400685"/>
          </a:xfrm>
          <a:custGeom>
            <a:avLst/>
            <a:gdLst/>
            <a:ahLst/>
            <a:cxnLst/>
            <a:rect l="l" t="t" r="r" b="b"/>
            <a:pathLst>
              <a:path w="1722755" h="400685">
                <a:moveTo>
                  <a:pt x="0" y="400124"/>
                </a:moveTo>
                <a:lnTo>
                  <a:pt x="1722615" y="400124"/>
                </a:lnTo>
                <a:lnTo>
                  <a:pt x="1722615" y="0"/>
                </a:lnTo>
                <a:lnTo>
                  <a:pt x="0" y="0"/>
                </a:lnTo>
                <a:lnTo>
                  <a:pt x="0" y="4001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866775" y="3310196"/>
            <a:ext cx="1722755" cy="400685"/>
          </a:xfrm>
          <a:prstGeom prst="rect">
            <a:avLst/>
          </a:prstGeom>
          <a:ln w="25400">
            <a:solidFill>
              <a:srgbClr val="042D64"/>
            </a:solidFill>
          </a:ln>
        </p:spPr>
        <p:txBody>
          <a:bodyPr wrap="square" lIns="0" tIns="17145" rIns="0" bIns="0" rtlCol="0" vert="horz">
            <a:spAutoFit/>
          </a:bodyPr>
          <a:lstStyle/>
          <a:p>
            <a:pPr marL="152400">
              <a:lnSpc>
                <a:spcPct val="100000"/>
              </a:lnSpc>
              <a:spcBef>
                <a:spcPts val="135"/>
              </a:spcBef>
            </a:pPr>
            <a:r>
              <a:rPr dirty="0" sz="2000" spc="-5">
                <a:latin typeface="Calibri"/>
                <a:cs typeface="Calibri"/>
              </a:rPr>
              <a:t>Hypertension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218085" y="3945394"/>
            <a:ext cx="1553210" cy="708025"/>
          </a:xfrm>
          <a:custGeom>
            <a:avLst/>
            <a:gdLst/>
            <a:ahLst/>
            <a:cxnLst/>
            <a:rect l="l" t="t" r="r" b="b"/>
            <a:pathLst>
              <a:path w="1553210" h="708025">
                <a:moveTo>
                  <a:pt x="0" y="707900"/>
                </a:moveTo>
                <a:lnTo>
                  <a:pt x="1553203" y="707900"/>
                </a:lnTo>
                <a:lnTo>
                  <a:pt x="1553203" y="0"/>
                </a:lnTo>
                <a:lnTo>
                  <a:pt x="0" y="0"/>
                </a:lnTo>
                <a:lnTo>
                  <a:pt x="0" y="707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218085" y="3945394"/>
            <a:ext cx="1553210" cy="708025"/>
          </a:xfrm>
          <a:prstGeom prst="rect">
            <a:avLst/>
          </a:prstGeom>
          <a:ln w="25400">
            <a:solidFill>
              <a:srgbClr val="042D64"/>
            </a:solidFill>
          </a:ln>
        </p:spPr>
        <p:txBody>
          <a:bodyPr wrap="square" lIns="0" tIns="17145" rIns="0" bIns="0" rtlCol="0" vert="horz">
            <a:spAutoFit/>
          </a:bodyPr>
          <a:lstStyle/>
          <a:p>
            <a:pPr marL="179070">
              <a:lnSpc>
                <a:spcPct val="100000"/>
              </a:lnSpc>
              <a:spcBef>
                <a:spcPts val="135"/>
              </a:spcBef>
            </a:pPr>
            <a:r>
              <a:rPr dirty="0" sz="2000" spc="-5">
                <a:latin typeface="Calibri"/>
                <a:cs typeface="Calibri"/>
              </a:rPr>
              <a:t>Endothelial</a:t>
            </a:r>
            <a:endParaRPr sz="2000">
              <a:latin typeface="Calibri"/>
              <a:cs typeface="Calibri"/>
            </a:endParaRPr>
          </a:p>
          <a:p>
            <a:pPr marL="147320">
              <a:lnSpc>
                <a:spcPct val="100000"/>
              </a:lnSpc>
            </a:pPr>
            <a:r>
              <a:rPr dirty="0" sz="2000" spc="-5">
                <a:latin typeface="Calibri"/>
                <a:cs typeface="Calibri"/>
              </a:rPr>
              <a:t>Dysfunction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441437" y="4924759"/>
            <a:ext cx="2114550" cy="400685"/>
          </a:xfrm>
          <a:custGeom>
            <a:avLst/>
            <a:gdLst/>
            <a:ahLst/>
            <a:cxnLst/>
            <a:rect l="l" t="t" r="r" b="b"/>
            <a:pathLst>
              <a:path w="2114550" h="400685">
                <a:moveTo>
                  <a:pt x="0" y="400087"/>
                </a:moveTo>
                <a:lnTo>
                  <a:pt x="2114064" y="400087"/>
                </a:lnTo>
                <a:lnTo>
                  <a:pt x="2114064" y="0"/>
                </a:lnTo>
                <a:lnTo>
                  <a:pt x="0" y="0"/>
                </a:lnTo>
                <a:lnTo>
                  <a:pt x="0" y="4000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1441437" y="4924759"/>
            <a:ext cx="2114550" cy="400685"/>
          </a:xfrm>
          <a:prstGeom prst="rect">
            <a:avLst/>
          </a:prstGeom>
          <a:ln w="25400">
            <a:solidFill>
              <a:srgbClr val="042D64"/>
            </a:solidFill>
          </a:ln>
        </p:spPr>
        <p:txBody>
          <a:bodyPr wrap="square" lIns="0" tIns="17780" rIns="0" bIns="0" rtlCol="0" vert="horz">
            <a:spAutoFit/>
          </a:bodyPr>
          <a:lstStyle/>
          <a:p>
            <a:pPr marL="120014">
              <a:lnSpc>
                <a:spcPct val="100000"/>
              </a:lnSpc>
              <a:spcBef>
                <a:spcPts val="140"/>
              </a:spcBef>
            </a:pPr>
            <a:r>
              <a:rPr dirty="0" sz="2000" spc="-5">
                <a:latin typeface="Calibri"/>
                <a:cs typeface="Calibri"/>
              </a:rPr>
              <a:t>Microalbuminuria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78122" y="6627477"/>
            <a:ext cx="7159625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Calibri"/>
                <a:cs typeface="Calibri"/>
              </a:rPr>
              <a:t>NCEP </a:t>
            </a:r>
            <a:r>
              <a:rPr dirty="0" sz="1100">
                <a:latin typeface="Calibri"/>
                <a:cs typeface="Calibri"/>
              </a:rPr>
              <a:t>ATP </a:t>
            </a:r>
            <a:r>
              <a:rPr dirty="0" sz="1100" spc="-5">
                <a:latin typeface="Calibri"/>
                <a:cs typeface="Calibri"/>
              </a:rPr>
              <a:t>III. </a:t>
            </a:r>
            <a:r>
              <a:rPr dirty="0" sz="1100">
                <a:latin typeface="Calibri"/>
                <a:cs typeface="Calibri"/>
              </a:rPr>
              <a:t>Circulation </a:t>
            </a:r>
            <a:r>
              <a:rPr dirty="0" sz="1100">
                <a:latin typeface="Calibri"/>
                <a:cs typeface="Calibri"/>
              </a:rPr>
              <a:t>2002; </a:t>
            </a:r>
            <a:r>
              <a:rPr dirty="0" sz="1100">
                <a:latin typeface="Calibri"/>
                <a:cs typeface="Calibri"/>
              </a:rPr>
              <a:t>106: </a:t>
            </a:r>
            <a:r>
              <a:rPr dirty="0" sz="1100">
                <a:latin typeface="Calibri"/>
                <a:cs typeface="Calibri"/>
              </a:rPr>
              <a:t>3143; </a:t>
            </a:r>
            <a:r>
              <a:rPr dirty="0" sz="1100">
                <a:latin typeface="Calibri"/>
                <a:cs typeface="Calibri"/>
              </a:rPr>
              <a:t>Rasgon </a:t>
            </a:r>
            <a:r>
              <a:rPr dirty="0" sz="1100">
                <a:latin typeface="Calibri"/>
                <a:cs typeface="Calibri"/>
              </a:rPr>
              <a:t>&amp; </a:t>
            </a:r>
            <a:r>
              <a:rPr dirty="0" sz="1100">
                <a:latin typeface="Calibri"/>
                <a:cs typeface="Calibri"/>
              </a:rPr>
              <a:t>Jarvik. </a:t>
            </a:r>
            <a:r>
              <a:rPr dirty="0" sz="1100">
                <a:latin typeface="Calibri"/>
                <a:cs typeface="Calibri"/>
              </a:rPr>
              <a:t>J </a:t>
            </a:r>
            <a:r>
              <a:rPr dirty="0" sz="1100">
                <a:latin typeface="Calibri"/>
                <a:cs typeface="Calibri"/>
              </a:rPr>
              <a:t>Gerontol </a:t>
            </a:r>
            <a:r>
              <a:rPr dirty="0" sz="1100">
                <a:latin typeface="Calibri"/>
                <a:cs typeface="Calibri"/>
              </a:rPr>
              <a:t>A </a:t>
            </a:r>
            <a:r>
              <a:rPr dirty="0" sz="1100">
                <a:latin typeface="Calibri"/>
                <a:cs typeface="Calibri"/>
              </a:rPr>
              <a:t>Biol </a:t>
            </a:r>
            <a:r>
              <a:rPr dirty="0" sz="1100" spc="-5">
                <a:latin typeface="Calibri"/>
                <a:cs typeface="Calibri"/>
              </a:rPr>
              <a:t>Sci </a:t>
            </a:r>
            <a:r>
              <a:rPr dirty="0" sz="1100">
                <a:latin typeface="Calibri"/>
                <a:cs typeface="Calibri"/>
              </a:rPr>
              <a:t>Med </a:t>
            </a:r>
            <a:r>
              <a:rPr dirty="0" sz="1100" spc="-5">
                <a:latin typeface="Calibri"/>
                <a:cs typeface="Calibri"/>
              </a:rPr>
              <a:t>Sci </a:t>
            </a:r>
            <a:r>
              <a:rPr dirty="0" sz="1100">
                <a:latin typeface="Calibri"/>
                <a:cs typeface="Calibri"/>
              </a:rPr>
              <a:t>2004; </a:t>
            </a:r>
            <a:r>
              <a:rPr dirty="0" sz="1100">
                <a:latin typeface="Calibri"/>
                <a:cs typeface="Calibri"/>
              </a:rPr>
              <a:t>59: </a:t>
            </a:r>
            <a:r>
              <a:rPr dirty="0" sz="1100">
                <a:latin typeface="Calibri"/>
                <a:cs typeface="Calibri"/>
              </a:rPr>
              <a:t>178-183; </a:t>
            </a:r>
            <a:r>
              <a:rPr dirty="0" sz="1100">
                <a:latin typeface="Calibri"/>
                <a:cs typeface="Calibri"/>
              </a:rPr>
              <a:t>Rasgon </a:t>
            </a:r>
            <a:r>
              <a:rPr dirty="0" sz="1100">
                <a:latin typeface="Calibri"/>
                <a:cs typeface="Calibri"/>
              </a:rPr>
              <a:t>et </a:t>
            </a:r>
            <a:r>
              <a:rPr dirty="0" sz="1100">
                <a:latin typeface="Calibri"/>
                <a:cs typeface="Calibri"/>
              </a:rPr>
              <a:t>al.</a:t>
            </a:r>
            <a:r>
              <a:rPr dirty="0" sz="1100" spc="-1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2002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0" y="0"/>
            <a:ext cx="9144000" cy="15148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pc="-10"/>
              <a:t>Clinical </a:t>
            </a:r>
            <a:r>
              <a:rPr dirty="0" spc="-5"/>
              <a:t>Conditions </a:t>
            </a:r>
            <a:r>
              <a:rPr dirty="0" spc="-15"/>
              <a:t>Associated </a:t>
            </a:r>
            <a:r>
              <a:rPr dirty="0" spc="-5"/>
              <a:t>with</a:t>
            </a:r>
            <a:r>
              <a:rPr dirty="0" spc="-30"/>
              <a:t> </a:t>
            </a:r>
            <a:r>
              <a:rPr dirty="0" spc="-5"/>
              <a:t>Insulin</a:t>
            </a:r>
          </a:p>
          <a:p>
            <a:pPr algn="ctr" marL="0">
              <a:lnSpc>
                <a:spcPct val="100000"/>
              </a:lnSpc>
            </a:pPr>
            <a:r>
              <a:rPr dirty="0" spc="-20"/>
              <a:t>Resistance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53" y="1395882"/>
            <a:ext cx="8037830" cy="4944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dirty="0" sz="2600">
                <a:latin typeface="Calibri"/>
                <a:cs typeface="Calibri"/>
              </a:rPr>
              <a:t>High </a:t>
            </a:r>
            <a:r>
              <a:rPr dirty="0" sz="2600" spc="-10">
                <a:latin typeface="Calibri"/>
                <a:cs typeface="Calibri"/>
              </a:rPr>
              <a:t>prevalence </a:t>
            </a:r>
            <a:r>
              <a:rPr dirty="0" sz="2600" spc="-5">
                <a:latin typeface="Calibri"/>
                <a:cs typeface="Calibri"/>
              </a:rPr>
              <a:t>of </a:t>
            </a:r>
            <a:r>
              <a:rPr dirty="0" sz="2600" spc="-10">
                <a:latin typeface="Calibri"/>
                <a:cs typeface="Calibri"/>
              </a:rPr>
              <a:t>depression </a:t>
            </a:r>
            <a:r>
              <a:rPr dirty="0" sz="2600">
                <a:latin typeface="Calibri"/>
                <a:cs typeface="Calibri"/>
              </a:rPr>
              <a:t>in </a:t>
            </a:r>
            <a:r>
              <a:rPr dirty="0" sz="2600" spc="-5">
                <a:latin typeface="Calibri"/>
                <a:cs typeface="Calibri"/>
              </a:rPr>
              <a:t>patients </a:t>
            </a:r>
            <a:r>
              <a:rPr dirty="0" sz="2600">
                <a:latin typeface="Calibri"/>
                <a:cs typeface="Calibri"/>
              </a:rPr>
              <a:t>with </a:t>
            </a:r>
            <a:r>
              <a:rPr dirty="0" sz="2600">
                <a:latin typeface="Calibri"/>
                <a:cs typeface="Calibri"/>
              </a:rPr>
              <a:t>primary</a:t>
            </a:r>
            <a:r>
              <a:rPr dirty="0" sz="2600" spc="-9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IR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6235" algn="l"/>
              </a:tabLst>
            </a:pPr>
            <a:r>
              <a:rPr dirty="0" sz="2600" spc="-5">
                <a:latin typeface="Calibri"/>
                <a:cs typeface="Calibri"/>
              </a:rPr>
              <a:t>Non-diabetic </a:t>
            </a:r>
            <a:r>
              <a:rPr dirty="0" sz="2600" spc="-5">
                <a:latin typeface="Calibri"/>
                <a:cs typeface="Calibri"/>
              </a:rPr>
              <a:t>patients </a:t>
            </a:r>
            <a:r>
              <a:rPr dirty="0" sz="2600">
                <a:latin typeface="Calibri"/>
                <a:cs typeface="Calibri"/>
              </a:rPr>
              <a:t>with </a:t>
            </a:r>
            <a:r>
              <a:rPr dirty="0" sz="2600">
                <a:latin typeface="Calibri"/>
                <a:cs typeface="Calibri"/>
              </a:rPr>
              <a:t>major </a:t>
            </a:r>
            <a:r>
              <a:rPr dirty="0" sz="2600" spc="-5">
                <a:latin typeface="Calibri"/>
                <a:cs typeface="Calibri"/>
              </a:rPr>
              <a:t>depression </a:t>
            </a:r>
            <a:r>
              <a:rPr dirty="0" sz="2600" spc="-10">
                <a:latin typeface="Calibri"/>
                <a:cs typeface="Calibri"/>
              </a:rPr>
              <a:t>often</a:t>
            </a:r>
            <a:r>
              <a:rPr dirty="0" sz="2600" spc="-95">
                <a:latin typeface="Calibri"/>
                <a:cs typeface="Calibri"/>
              </a:rPr>
              <a:t> </a:t>
            </a:r>
            <a:r>
              <a:rPr dirty="0" sz="2600" spc="-20">
                <a:latin typeface="Calibri"/>
                <a:cs typeface="Calibri"/>
              </a:rPr>
              <a:t>have</a:t>
            </a:r>
            <a:endParaRPr sz="26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dirty="0" sz="2600">
                <a:latin typeface="Calibri"/>
                <a:cs typeface="Calibri"/>
              </a:rPr>
              <a:t>IR, </a:t>
            </a:r>
            <a:r>
              <a:rPr dirty="0" sz="2600" spc="-10">
                <a:latin typeface="Calibri"/>
                <a:cs typeface="Calibri"/>
              </a:rPr>
              <a:t>even </a:t>
            </a:r>
            <a:r>
              <a:rPr dirty="0" sz="2600" spc="-10">
                <a:latin typeface="Calibri"/>
                <a:cs typeface="Calibri"/>
              </a:rPr>
              <a:t>after </a:t>
            </a:r>
            <a:r>
              <a:rPr dirty="0" sz="2600" spc="-5">
                <a:latin typeface="Calibri"/>
                <a:cs typeface="Calibri"/>
              </a:rPr>
              <a:t>remission </a:t>
            </a:r>
            <a:r>
              <a:rPr dirty="0" sz="2600" spc="-5">
                <a:latin typeface="Calibri"/>
                <a:cs typeface="Calibri"/>
              </a:rPr>
              <a:t>of </a:t>
            </a:r>
            <a:r>
              <a:rPr dirty="0" sz="2600" spc="-10">
                <a:latin typeface="Calibri"/>
                <a:cs typeface="Calibri"/>
              </a:rPr>
              <a:t>depressive</a:t>
            </a:r>
            <a:r>
              <a:rPr dirty="0" sz="2600" spc="-85">
                <a:latin typeface="Calibri"/>
                <a:cs typeface="Calibri"/>
              </a:rPr>
              <a:t> </a:t>
            </a:r>
            <a:r>
              <a:rPr dirty="0" sz="2600" spc="-15">
                <a:latin typeface="Calibri"/>
                <a:cs typeface="Calibri"/>
              </a:rPr>
              <a:t>symptomatology</a:t>
            </a:r>
            <a:endParaRPr sz="26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620"/>
              </a:spcBef>
              <a:buFont typeface="Arial"/>
              <a:buChar char="•"/>
              <a:tabLst>
                <a:tab pos="356235" algn="l"/>
              </a:tabLst>
            </a:pPr>
            <a:r>
              <a:rPr dirty="0" sz="2600">
                <a:latin typeface="Calibri"/>
                <a:cs typeface="Calibri"/>
              </a:rPr>
              <a:t>IR </a:t>
            </a:r>
            <a:r>
              <a:rPr dirty="0" sz="2600" spc="-5">
                <a:latin typeface="Calibri"/>
                <a:cs typeface="Calibri"/>
              </a:rPr>
              <a:t>results</a:t>
            </a:r>
            <a:r>
              <a:rPr dirty="0" sz="2600" spc="-13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in</a:t>
            </a:r>
            <a:endParaRPr sz="260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6920" algn="l"/>
              </a:tabLst>
            </a:pPr>
            <a:r>
              <a:rPr dirty="0" sz="2600" spc="-5">
                <a:latin typeface="Calibri"/>
                <a:cs typeface="Calibri"/>
              </a:rPr>
              <a:t>Reduced </a:t>
            </a:r>
            <a:r>
              <a:rPr dirty="0" sz="2600">
                <a:latin typeface="Calibri"/>
                <a:cs typeface="Calibri"/>
              </a:rPr>
              <a:t>insulin </a:t>
            </a:r>
            <a:r>
              <a:rPr dirty="0" sz="2600" spc="-5">
                <a:latin typeface="Calibri"/>
                <a:cs typeface="Calibri"/>
              </a:rPr>
              <a:t>transport </a:t>
            </a:r>
            <a:r>
              <a:rPr dirty="0" sz="2600" spc="-15">
                <a:latin typeface="Calibri"/>
                <a:cs typeface="Calibri"/>
              </a:rPr>
              <a:t>into </a:t>
            </a:r>
            <a:r>
              <a:rPr dirty="0" sz="2600">
                <a:latin typeface="Calibri"/>
                <a:cs typeface="Calibri"/>
              </a:rPr>
              <a:t>the</a:t>
            </a:r>
            <a:r>
              <a:rPr dirty="0" sz="2600" spc="-150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brain</a:t>
            </a:r>
            <a:endParaRPr sz="2600">
              <a:latin typeface="Calibri"/>
              <a:cs typeface="Calibri"/>
            </a:endParaRPr>
          </a:p>
          <a:p>
            <a:pPr lvl="1" marL="756285" marR="167005" indent="-286385">
              <a:lnSpc>
                <a:spcPct val="100000"/>
              </a:lnSpc>
              <a:spcBef>
                <a:spcPts val="620"/>
              </a:spcBef>
              <a:buFont typeface="Arial"/>
              <a:buChar char="–"/>
              <a:tabLst>
                <a:tab pos="756920" algn="l"/>
              </a:tabLst>
            </a:pPr>
            <a:r>
              <a:rPr dirty="0" sz="2600" spc="-5">
                <a:latin typeface="Calibri"/>
                <a:cs typeface="Calibri"/>
              </a:rPr>
              <a:t>CNS </a:t>
            </a:r>
            <a:r>
              <a:rPr dirty="0" sz="2600" spc="-5">
                <a:latin typeface="Calibri"/>
                <a:cs typeface="Calibri"/>
              </a:rPr>
              <a:t>glucose </a:t>
            </a:r>
            <a:r>
              <a:rPr dirty="0" sz="2600" spc="-10">
                <a:latin typeface="Calibri"/>
                <a:cs typeface="Calibri"/>
              </a:rPr>
              <a:t>deprivation </a:t>
            </a:r>
            <a:r>
              <a:rPr dirty="0" sz="2600">
                <a:latin typeface="Calibri"/>
                <a:cs typeface="Calibri"/>
              </a:rPr>
              <a:t>leads </a:t>
            </a:r>
            <a:r>
              <a:rPr dirty="0" sz="2600" spc="-15">
                <a:latin typeface="Calibri"/>
                <a:cs typeface="Calibri"/>
              </a:rPr>
              <a:t>to </a:t>
            </a:r>
            <a:r>
              <a:rPr dirty="0" sz="2600" spc="-5">
                <a:latin typeface="Calibri"/>
                <a:cs typeface="Calibri"/>
              </a:rPr>
              <a:t>impairment </a:t>
            </a:r>
            <a:r>
              <a:rPr dirty="0" sz="2600">
                <a:latin typeface="Calibri"/>
                <a:cs typeface="Calibri"/>
              </a:rPr>
              <a:t>in </a:t>
            </a:r>
            <a:r>
              <a:rPr dirty="0" sz="2600" spc="-10">
                <a:latin typeface="Calibri"/>
                <a:cs typeface="Calibri"/>
              </a:rPr>
              <a:t>brain  </a:t>
            </a:r>
            <a:r>
              <a:rPr dirty="0" sz="2600" spc="-5">
                <a:latin typeface="Calibri"/>
                <a:cs typeface="Calibri"/>
              </a:rPr>
              <a:t>function</a:t>
            </a:r>
            <a:endParaRPr sz="2600">
              <a:latin typeface="Calibri"/>
              <a:cs typeface="Calibri"/>
            </a:endParaRPr>
          </a:p>
          <a:p>
            <a:pPr lvl="2" marL="11557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1156335" algn="l"/>
              </a:tabLst>
            </a:pPr>
            <a:r>
              <a:rPr dirty="0" sz="2600" spc="-5">
                <a:latin typeface="Calibri"/>
                <a:cs typeface="Calibri"/>
              </a:rPr>
              <a:t>Depression</a:t>
            </a:r>
            <a:endParaRPr sz="2600">
              <a:latin typeface="Calibri"/>
              <a:cs typeface="Calibri"/>
            </a:endParaRPr>
          </a:p>
          <a:p>
            <a:pPr lvl="2" marL="11557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1156335" algn="l"/>
              </a:tabLst>
            </a:pPr>
            <a:r>
              <a:rPr dirty="0" sz="2600" spc="-5">
                <a:latin typeface="Calibri"/>
                <a:cs typeface="Calibri"/>
              </a:rPr>
              <a:t>Cognitive</a:t>
            </a:r>
            <a:r>
              <a:rPr dirty="0" sz="2600" spc="-75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decline</a:t>
            </a:r>
            <a:endParaRPr sz="2600">
              <a:latin typeface="Calibri"/>
              <a:cs typeface="Calibri"/>
            </a:endParaRPr>
          </a:p>
          <a:p>
            <a:pPr lvl="2" marL="1155700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1156335" algn="l"/>
              </a:tabLst>
            </a:pPr>
            <a:r>
              <a:rPr dirty="0" sz="2600" spc="-10">
                <a:latin typeface="Calibri"/>
                <a:cs typeface="Calibri"/>
              </a:rPr>
              <a:t>Detrimental </a:t>
            </a:r>
            <a:r>
              <a:rPr dirty="0" sz="2600" spc="-15">
                <a:latin typeface="Calibri"/>
                <a:cs typeface="Calibri"/>
              </a:rPr>
              <a:t>affects </a:t>
            </a:r>
            <a:r>
              <a:rPr dirty="0" sz="2600" spc="-5">
                <a:latin typeface="Calibri"/>
                <a:cs typeface="Calibri"/>
              </a:rPr>
              <a:t>on </a:t>
            </a:r>
            <a:r>
              <a:rPr dirty="0" sz="2600" spc="-10">
                <a:latin typeface="Calibri"/>
                <a:cs typeface="Calibri"/>
              </a:rPr>
              <a:t>behavior </a:t>
            </a:r>
            <a:r>
              <a:rPr dirty="0" sz="2600" spc="-5">
                <a:latin typeface="Calibri"/>
                <a:cs typeface="Calibri"/>
              </a:rPr>
              <a:t>that</a:t>
            </a:r>
            <a:r>
              <a:rPr dirty="0" sz="2600" spc="-20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influence</a:t>
            </a:r>
            <a:endParaRPr sz="2600">
              <a:latin typeface="Calibri"/>
              <a:cs typeface="Calibri"/>
            </a:endParaRPr>
          </a:p>
          <a:p>
            <a:pPr marL="1155700">
              <a:lnSpc>
                <a:spcPct val="100000"/>
              </a:lnSpc>
            </a:pPr>
            <a:r>
              <a:rPr dirty="0" sz="2600">
                <a:latin typeface="Calibri"/>
                <a:cs typeface="Calibri"/>
              </a:rPr>
              <a:t>quality </a:t>
            </a:r>
            <a:r>
              <a:rPr dirty="0" sz="2600">
                <a:latin typeface="Calibri"/>
                <a:cs typeface="Calibri"/>
              </a:rPr>
              <a:t>of </a:t>
            </a:r>
            <a:r>
              <a:rPr dirty="0" sz="2600" spc="-5">
                <a:latin typeface="Calibri"/>
                <a:cs typeface="Calibri"/>
              </a:rPr>
              <a:t>glycemic</a:t>
            </a:r>
            <a:r>
              <a:rPr dirty="0" sz="2600" spc="-105">
                <a:latin typeface="Calibri"/>
                <a:cs typeface="Calibri"/>
              </a:rPr>
              <a:t> </a:t>
            </a:r>
            <a:r>
              <a:rPr dirty="0" sz="2600" spc="-15">
                <a:latin typeface="Calibri"/>
                <a:cs typeface="Calibri"/>
              </a:rPr>
              <a:t>control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12100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5027" rIns="0" bIns="0" rtlCol="0" vert="horz">
            <a:spAutoFit/>
          </a:bodyPr>
          <a:lstStyle/>
          <a:p>
            <a:pPr marL="1774189">
              <a:lnSpc>
                <a:spcPct val="100000"/>
              </a:lnSpc>
            </a:pPr>
            <a:r>
              <a:rPr dirty="0" spc="-5"/>
              <a:t>Insulin </a:t>
            </a:r>
            <a:r>
              <a:rPr dirty="0" spc="-20"/>
              <a:t>Resistance </a:t>
            </a:r>
            <a:r>
              <a:rPr dirty="0" spc="-5"/>
              <a:t>in</a:t>
            </a:r>
            <a:r>
              <a:rPr dirty="0" spc="-60"/>
              <a:t> </a:t>
            </a:r>
            <a:r>
              <a:rPr dirty="0" spc="-10"/>
              <a:t>CNS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8" y="1630692"/>
            <a:ext cx="8052434" cy="4897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dirty="0" sz="2150">
                <a:latin typeface="Calibri"/>
                <a:cs typeface="Calibri"/>
              </a:rPr>
              <a:t>Majority </a:t>
            </a:r>
            <a:r>
              <a:rPr dirty="0" sz="2150">
                <a:latin typeface="Calibri"/>
                <a:cs typeface="Calibri"/>
              </a:rPr>
              <a:t>of </a:t>
            </a:r>
            <a:r>
              <a:rPr dirty="0" sz="2150" spc="-5">
                <a:latin typeface="Calibri"/>
                <a:cs typeface="Calibri"/>
              </a:rPr>
              <a:t>previous </a:t>
            </a:r>
            <a:r>
              <a:rPr dirty="0" sz="2150" spc="-5">
                <a:latin typeface="Calibri"/>
                <a:cs typeface="Calibri"/>
              </a:rPr>
              <a:t>studies </a:t>
            </a:r>
            <a:r>
              <a:rPr dirty="0" sz="2150" spc="-5">
                <a:latin typeface="Calibri"/>
                <a:cs typeface="Calibri"/>
              </a:rPr>
              <a:t>relating </a:t>
            </a:r>
            <a:r>
              <a:rPr dirty="0" sz="2150">
                <a:latin typeface="Calibri"/>
                <a:cs typeface="Calibri"/>
              </a:rPr>
              <a:t>IR </a:t>
            </a:r>
            <a:r>
              <a:rPr dirty="0" sz="2150" spc="5">
                <a:latin typeface="Calibri"/>
                <a:cs typeface="Calibri"/>
              </a:rPr>
              <a:t>and </a:t>
            </a:r>
            <a:r>
              <a:rPr dirty="0" sz="2150">
                <a:latin typeface="Calibri"/>
                <a:cs typeface="Calibri"/>
              </a:rPr>
              <a:t>cognition </a:t>
            </a:r>
            <a:r>
              <a:rPr dirty="0" sz="2150" spc="-5">
                <a:latin typeface="Calibri"/>
                <a:cs typeface="Calibri"/>
              </a:rPr>
              <a:t>conducted</a:t>
            </a:r>
            <a:r>
              <a:rPr dirty="0" sz="2150" spc="85">
                <a:latin typeface="Calibri"/>
                <a:cs typeface="Calibri"/>
              </a:rPr>
              <a:t> </a:t>
            </a:r>
            <a:r>
              <a:rPr dirty="0" sz="2150">
                <a:latin typeface="Calibri"/>
                <a:cs typeface="Calibri"/>
              </a:rPr>
              <a:t>with</a:t>
            </a:r>
            <a:endParaRPr sz="215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15"/>
              </a:spcBef>
            </a:pPr>
            <a:r>
              <a:rPr dirty="0" sz="2150">
                <a:latin typeface="Calibri"/>
                <a:cs typeface="Calibri"/>
              </a:rPr>
              <a:t>elderly</a:t>
            </a:r>
            <a:r>
              <a:rPr dirty="0" sz="2150" spc="-65">
                <a:latin typeface="Calibri"/>
                <a:cs typeface="Calibri"/>
              </a:rPr>
              <a:t> </a:t>
            </a:r>
            <a:r>
              <a:rPr dirty="0" sz="2150">
                <a:latin typeface="Calibri"/>
                <a:cs typeface="Calibri"/>
              </a:rPr>
              <a:t>individuals</a:t>
            </a:r>
            <a:endParaRPr sz="215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525"/>
              </a:spcBef>
              <a:buFont typeface="Arial"/>
              <a:buChar char="–"/>
              <a:tabLst>
                <a:tab pos="756920" algn="l"/>
              </a:tabLst>
            </a:pPr>
            <a:r>
              <a:rPr dirty="0" sz="2150">
                <a:latin typeface="Calibri"/>
                <a:cs typeface="Calibri"/>
              </a:rPr>
              <a:t>Increasing </a:t>
            </a:r>
            <a:r>
              <a:rPr dirty="0" sz="2150">
                <a:latin typeface="Calibri"/>
                <a:cs typeface="Calibri"/>
              </a:rPr>
              <a:t>age </a:t>
            </a:r>
            <a:r>
              <a:rPr dirty="0" sz="2150" spc="-5">
                <a:latin typeface="Calibri"/>
                <a:cs typeface="Calibri"/>
              </a:rPr>
              <a:t>is </a:t>
            </a:r>
            <a:r>
              <a:rPr dirty="0" sz="2150">
                <a:latin typeface="Calibri"/>
                <a:cs typeface="Calibri"/>
              </a:rPr>
              <a:t>a </a:t>
            </a:r>
            <a:r>
              <a:rPr dirty="0" sz="2150">
                <a:latin typeface="Calibri"/>
                <a:cs typeface="Calibri"/>
              </a:rPr>
              <a:t>major </a:t>
            </a:r>
            <a:r>
              <a:rPr dirty="0" sz="2150" spc="-5">
                <a:latin typeface="Calibri"/>
                <a:cs typeface="Calibri"/>
              </a:rPr>
              <a:t>confounder </a:t>
            </a:r>
            <a:r>
              <a:rPr dirty="0" sz="2150">
                <a:latin typeface="Calibri"/>
                <a:cs typeface="Calibri"/>
              </a:rPr>
              <a:t>in </a:t>
            </a:r>
            <a:r>
              <a:rPr dirty="0" sz="2150">
                <a:latin typeface="Calibri"/>
                <a:cs typeface="Calibri"/>
              </a:rPr>
              <a:t>this</a:t>
            </a:r>
            <a:r>
              <a:rPr dirty="0" sz="2150" spc="-5">
                <a:latin typeface="Calibri"/>
                <a:cs typeface="Calibri"/>
              </a:rPr>
              <a:t> </a:t>
            </a:r>
            <a:r>
              <a:rPr dirty="0" sz="2150" spc="-5">
                <a:latin typeface="Calibri"/>
                <a:cs typeface="Calibri"/>
              </a:rPr>
              <a:t>association</a:t>
            </a:r>
            <a:endParaRPr sz="215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525"/>
              </a:spcBef>
              <a:buFont typeface="Arial"/>
              <a:buChar char="–"/>
              <a:tabLst>
                <a:tab pos="756920" algn="l"/>
              </a:tabLst>
            </a:pPr>
            <a:r>
              <a:rPr dirty="0" sz="2150">
                <a:latin typeface="Calibri"/>
                <a:cs typeface="Calibri"/>
              </a:rPr>
              <a:t>IR </a:t>
            </a:r>
            <a:r>
              <a:rPr dirty="0" sz="2150" spc="-5">
                <a:latin typeface="Calibri"/>
                <a:cs typeface="Calibri"/>
              </a:rPr>
              <a:t>generally </a:t>
            </a:r>
            <a:r>
              <a:rPr dirty="0" sz="2150" spc="-10">
                <a:latin typeface="Calibri"/>
                <a:cs typeface="Calibri"/>
              </a:rPr>
              <a:t>worsens </a:t>
            </a:r>
            <a:r>
              <a:rPr dirty="0" sz="2150">
                <a:latin typeface="Calibri"/>
                <a:cs typeface="Calibri"/>
              </a:rPr>
              <a:t>with </a:t>
            </a:r>
            <a:r>
              <a:rPr dirty="0" sz="2150" spc="-5">
                <a:latin typeface="Calibri"/>
                <a:cs typeface="Calibri"/>
              </a:rPr>
              <a:t>increasing </a:t>
            </a:r>
            <a:r>
              <a:rPr dirty="0" sz="2150">
                <a:latin typeface="Calibri"/>
                <a:cs typeface="Calibri"/>
              </a:rPr>
              <a:t>age </a:t>
            </a:r>
            <a:r>
              <a:rPr dirty="0" sz="2150">
                <a:latin typeface="Calibri"/>
                <a:cs typeface="Calibri"/>
              </a:rPr>
              <a:t>in </a:t>
            </a:r>
            <a:r>
              <a:rPr dirty="0" sz="2150">
                <a:latin typeface="Calibri"/>
                <a:cs typeface="Calibri"/>
              </a:rPr>
              <a:t>the</a:t>
            </a:r>
            <a:r>
              <a:rPr dirty="0" sz="2150" spc="95">
                <a:latin typeface="Calibri"/>
                <a:cs typeface="Calibri"/>
              </a:rPr>
              <a:t> </a:t>
            </a:r>
            <a:r>
              <a:rPr dirty="0" sz="2150">
                <a:latin typeface="Calibri"/>
                <a:cs typeface="Calibri"/>
              </a:rPr>
              <a:t>elderly</a:t>
            </a:r>
            <a:endParaRPr sz="215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530"/>
              </a:spcBef>
              <a:buFont typeface="Arial"/>
              <a:buChar char="–"/>
              <a:tabLst>
                <a:tab pos="756920" algn="l"/>
              </a:tabLst>
            </a:pPr>
            <a:r>
              <a:rPr dirty="0" sz="2150" spc="-5">
                <a:latin typeface="Calibri"/>
                <a:cs typeface="Calibri"/>
              </a:rPr>
              <a:t>Age-related </a:t>
            </a:r>
            <a:r>
              <a:rPr dirty="0" sz="2150" spc="-5">
                <a:latin typeface="Calibri"/>
                <a:cs typeface="Calibri"/>
              </a:rPr>
              <a:t>cognitive </a:t>
            </a:r>
            <a:r>
              <a:rPr dirty="0" sz="2150" spc="5">
                <a:latin typeface="Calibri"/>
                <a:cs typeface="Calibri"/>
              </a:rPr>
              <a:t>changes </a:t>
            </a:r>
            <a:r>
              <a:rPr dirty="0" sz="2150" spc="-5">
                <a:latin typeface="Calibri"/>
                <a:cs typeface="Calibri"/>
              </a:rPr>
              <a:t>heterogeneous </a:t>
            </a:r>
            <a:r>
              <a:rPr dirty="0" sz="2150" spc="-5">
                <a:latin typeface="Calibri"/>
                <a:cs typeface="Calibri"/>
              </a:rPr>
              <a:t>across </a:t>
            </a:r>
            <a:r>
              <a:rPr dirty="0" sz="2150">
                <a:latin typeface="Calibri"/>
                <a:cs typeface="Calibri"/>
              </a:rPr>
              <a:t>older</a:t>
            </a:r>
            <a:r>
              <a:rPr dirty="0" sz="2150" spc="-45">
                <a:latin typeface="Calibri"/>
                <a:cs typeface="Calibri"/>
              </a:rPr>
              <a:t> </a:t>
            </a:r>
            <a:r>
              <a:rPr dirty="0" sz="2150">
                <a:latin typeface="Calibri"/>
                <a:cs typeface="Calibri"/>
              </a:rPr>
              <a:t>adults</a:t>
            </a:r>
            <a:endParaRPr sz="2150">
              <a:latin typeface="Calibri"/>
              <a:cs typeface="Calibri"/>
            </a:endParaRPr>
          </a:p>
          <a:p>
            <a:pPr lvl="2" marL="1155700" indent="-2286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1156335" algn="l"/>
              </a:tabLst>
            </a:pPr>
            <a:r>
              <a:rPr dirty="0" sz="2150" spc="-10">
                <a:latin typeface="Calibri"/>
                <a:cs typeface="Calibri"/>
              </a:rPr>
              <a:t>May </a:t>
            </a:r>
            <a:r>
              <a:rPr dirty="0" sz="2150">
                <a:latin typeface="Calibri"/>
                <a:cs typeface="Calibri"/>
              </a:rPr>
              <a:t>be </a:t>
            </a:r>
            <a:r>
              <a:rPr dirty="0" sz="2150" spc="-5">
                <a:latin typeface="Calibri"/>
                <a:cs typeface="Calibri"/>
              </a:rPr>
              <a:t>harder </a:t>
            </a:r>
            <a:r>
              <a:rPr dirty="0" sz="2150" spc="-15">
                <a:latin typeface="Calibri"/>
                <a:cs typeface="Calibri"/>
              </a:rPr>
              <a:t>to </a:t>
            </a:r>
            <a:r>
              <a:rPr dirty="0" sz="2150" spc="-5">
                <a:latin typeface="Calibri"/>
                <a:cs typeface="Calibri"/>
              </a:rPr>
              <a:t>detect </a:t>
            </a:r>
            <a:r>
              <a:rPr dirty="0" sz="2150">
                <a:latin typeface="Calibri"/>
                <a:cs typeface="Calibri"/>
              </a:rPr>
              <a:t>specific </a:t>
            </a:r>
            <a:r>
              <a:rPr dirty="0" sz="2150" spc="-10">
                <a:latin typeface="Calibri"/>
                <a:cs typeface="Calibri"/>
              </a:rPr>
              <a:t>effects </a:t>
            </a:r>
            <a:r>
              <a:rPr dirty="0" sz="2150" spc="5">
                <a:latin typeface="Calibri"/>
                <a:cs typeface="Calibri"/>
              </a:rPr>
              <a:t>due </a:t>
            </a:r>
            <a:r>
              <a:rPr dirty="0" sz="2150" spc="-15">
                <a:latin typeface="Calibri"/>
                <a:cs typeface="Calibri"/>
              </a:rPr>
              <a:t>to</a:t>
            </a:r>
            <a:r>
              <a:rPr dirty="0" sz="2150" spc="20">
                <a:latin typeface="Calibri"/>
                <a:cs typeface="Calibri"/>
              </a:rPr>
              <a:t> </a:t>
            </a:r>
            <a:r>
              <a:rPr dirty="0" sz="2150">
                <a:latin typeface="Calibri"/>
                <a:cs typeface="Calibri"/>
              </a:rPr>
              <a:t>IR</a:t>
            </a:r>
            <a:endParaRPr sz="2150">
              <a:latin typeface="Calibri"/>
              <a:cs typeface="Calibri"/>
            </a:endParaRPr>
          </a:p>
          <a:p>
            <a:pPr lvl="2" marL="1155700" marR="285750" indent="-228600">
              <a:lnSpc>
                <a:spcPct val="100499"/>
              </a:lnSpc>
              <a:spcBef>
                <a:spcPts val="525"/>
              </a:spcBef>
              <a:buFont typeface="Arial"/>
              <a:buChar char="•"/>
              <a:tabLst>
                <a:tab pos="1156335" algn="l"/>
              </a:tabLst>
            </a:pPr>
            <a:r>
              <a:rPr dirty="0" sz="2150">
                <a:latin typeface="Calibri"/>
                <a:cs typeface="Calibri"/>
              </a:rPr>
              <a:t>Global, </a:t>
            </a:r>
            <a:r>
              <a:rPr dirty="0" sz="2150" spc="-10">
                <a:latin typeface="Calibri"/>
                <a:cs typeface="Calibri"/>
              </a:rPr>
              <a:t>rather </a:t>
            </a:r>
            <a:r>
              <a:rPr dirty="0" sz="2150" spc="5">
                <a:latin typeface="Calibri"/>
                <a:cs typeface="Calibri"/>
              </a:rPr>
              <a:t>than </a:t>
            </a:r>
            <a:r>
              <a:rPr dirty="0" sz="2150">
                <a:latin typeface="Calibri"/>
                <a:cs typeface="Calibri"/>
              </a:rPr>
              <a:t>specific, </a:t>
            </a:r>
            <a:r>
              <a:rPr dirty="0" sz="2150" spc="-5">
                <a:latin typeface="Calibri"/>
                <a:cs typeface="Calibri"/>
              </a:rPr>
              <a:t>deficits </a:t>
            </a:r>
            <a:r>
              <a:rPr dirty="0" sz="2150">
                <a:latin typeface="Calibri"/>
                <a:cs typeface="Calibri"/>
              </a:rPr>
              <a:t>in </a:t>
            </a:r>
            <a:r>
              <a:rPr dirty="0" sz="2150" spc="-5">
                <a:latin typeface="Calibri"/>
                <a:cs typeface="Calibri"/>
              </a:rPr>
              <a:t>relation </a:t>
            </a:r>
            <a:r>
              <a:rPr dirty="0" sz="2150" spc="-10">
                <a:latin typeface="Calibri"/>
                <a:cs typeface="Calibri"/>
              </a:rPr>
              <a:t>to </a:t>
            </a:r>
            <a:r>
              <a:rPr dirty="0" sz="2150">
                <a:latin typeface="Calibri"/>
                <a:cs typeface="Calibri"/>
              </a:rPr>
              <a:t>metabolic  </a:t>
            </a:r>
            <a:r>
              <a:rPr dirty="0" sz="2150" spc="-5">
                <a:latin typeface="Calibri"/>
                <a:cs typeface="Calibri"/>
              </a:rPr>
              <a:t>dysfunction</a:t>
            </a:r>
            <a:endParaRPr sz="21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30"/>
              </a:spcBef>
              <a:buFont typeface="Arial"/>
              <a:buChar char="•"/>
              <a:tabLst>
                <a:tab pos="356235" algn="l"/>
              </a:tabLst>
            </a:pPr>
            <a:r>
              <a:rPr dirty="0" sz="2150" spc="5">
                <a:latin typeface="Calibri"/>
                <a:cs typeface="Calibri"/>
              </a:rPr>
              <a:t>IR </a:t>
            </a:r>
            <a:r>
              <a:rPr dirty="0" sz="2150" spc="-10">
                <a:latin typeface="Calibri"/>
                <a:cs typeface="Calibri"/>
              </a:rPr>
              <a:t>may </a:t>
            </a:r>
            <a:r>
              <a:rPr dirty="0" sz="2150" spc="-10">
                <a:latin typeface="Calibri"/>
                <a:cs typeface="Calibri"/>
              </a:rPr>
              <a:t>exist </a:t>
            </a:r>
            <a:r>
              <a:rPr dirty="0" sz="2150">
                <a:latin typeface="Calibri"/>
                <a:cs typeface="Calibri"/>
              </a:rPr>
              <a:t>in </a:t>
            </a:r>
            <a:r>
              <a:rPr dirty="0" sz="2150" spc="-5">
                <a:latin typeface="Calibri"/>
                <a:cs typeface="Calibri"/>
              </a:rPr>
              <a:t>younger </a:t>
            </a:r>
            <a:r>
              <a:rPr dirty="0" sz="2150">
                <a:latin typeface="Calibri"/>
                <a:cs typeface="Calibri"/>
              </a:rPr>
              <a:t>adults </a:t>
            </a:r>
            <a:r>
              <a:rPr dirty="0" sz="2150" spc="-5">
                <a:latin typeface="Calibri"/>
                <a:cs typeface="Calibri"/>
              </a:rPr>
              <a:t>even </a:t>
            </a:r>
            <a:r>
              <a:rPr dirty="0" sz="2150" spc="5">
                <a:latin typeface="Calibri"/>
                <a:cs typeface="Calibri"/>
              </a:rPr>
              <a:t>with </a:t>
            </a:r>
            <a:r>
              <a:rPr dirty="0" sz="2150">
                <a:latin typeface="Calibri"/>
                <a:cs typeface="Calibri"/>
              </a:rPr>
              <a:t>normal</a:t>
            </a:r>
            <a:r>
              <a:rPr dirty="0" sz="2150" spc="55">
                <a:latin typeface="Calibri"/>
                <a:cs typeface="Calibri"/>
              </a:rPr>
              <a:t> </a:t>
            </a:r>
            <a:r>
              <a:rPr dirty="0" sz="2150">
                <a:latin typeface="Calibri"/>
                <a:cs typeface="Calibri"/>
              </a:rPr>
              <a:t>BMI</a:t>
            </a:r>
            <a:endParaRPr sz="2150">
              <a:latin typeface="Calibri"/>
              <a:cs typeface="Calibri"/>
            </a:endParaRPr>
          </a:p>
          <a:p>
            <a:pPr lvl="1" marL="756285" marR="602615" indent="-286385">
              <a:lnSpc>
                <a:spcPct val="100400"/>
              </a:lnSpc>
              <a:spcBef>
                <a:spcPts val="515"/>
              </a:spcBef>
              <a:buFont typeface="Arial"/>
              <a:buChar char="–"/>
              <a:tabLst>
                <a:tab pos="756920" algn="l"/>
              </a:tabLst>
            </a:pPr>
            <a:r>
              <a:rPr dirty="0" sz="2150" spc="5">
                <a:latin typeface="Calibri"/>
                <a:cs typeface="Calibri"/>
              </a:rPr>
              <a:t>BMI </a:t>
            </a:r>
            <a:r>
              <a:rPr dirty="0" sz="2150" spc="-10">
                <a:latin typeface="Calibri"/>
                <a:cs typeface="Calibri"/>
              </a:rPr>
              <a:t>may </a:t>
            </a:r>
            <a:r>
              <a:rPr dirty="0" sz="2150">
                <a:latin typeface="Calibri"/>
                <a:cs typeface="Calibri"/>
              </a:rPr>
              <a:t>not </a:t>
            </a:r>
            <a:r>
              <a:rPr dirty="0" sz="2150">
                <a:latin typeface="Calibri"/>
                <a:cs typeface="Calibri"/>
              </a:rPr>
              <a:t>be </a:t>
            </a:r>
            <a:r>
              <a:rPr dirty="0" sz="2150">
                <a:latin typeface="Calibri"/>
                <a:cs typeface="Calibri"/>
              </a:rPr>
              <a:t>a </a:t>
            </a:r>
            <a:r>
              <a:rPr dirty="0" sz="2150" spc="-5">
                <a:latin typeface="Calibri"/>
                <a:cs typeface="Calibri"/>
              </a:rPr>
              <a:t>sensitive </a:t>
            </a:r>
            <a:r>
              <a:rPr dirty="0" sz="2150">
                <a:latin typeface="Calibri"/>
                <a:cs typeface="Calibri"/>
              </a:rPr>
              <a:t>measure </a:t>
            </a:r>
            <a:r>
              <a:rPr dirty="0" sz="2150" spc="-15">
                <a:latin typeface="Calibri"/>
                <a:cs typeface="Calibri"/>
              </a:rPr>
              <a:t>for </a:t>
            </a:r>
            <a:r>
              <a:rPr dirty="0" sz="2150" spc="-5">
                <a:latin typeface="Calibri"/>
                <a:cs typeface="Calibri"/>
              </a:rPr>
              <a:t>younger </a:t>
            </a:r>
            <a:r>
              <a:rPr dirty="0" sz="2150">
                <a:latin typeface="Calibri"/>
                <a:cs typeface="Calibri"/>
              </a:rPr>
              <a:t>adults </a:t>
            </a:r>
            <a:r>
              <a:rPr dirty="0" sz="2150">
                <a:latin typeface="Calibri"/>
                <a:cs typeface="Calibri"/>
              </a:rPr>
              <a:t>with  </a:t>
            </a:r>
            <a:r>
              <a:rPr dirty="0" sz="2150">
                <a:latin typeface="Calibri"/>
                <a:cs typeface="Calibri"/>
              </a:rPr>
              <a:t>depression</a:t>
            </a:r>
            <a:endParaRPr sz="215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25"/>
              </a:spcBef>
              <a:buFont typeface="Arial"/>
              <a:buChar char="•"/>
              <a:tabLst>
                <a:tab pos="356235" algn="l"/>
              </a:tabLst>
            </a:pPr>
            <a:r>
              <a:rPr dirty="0" sz="2150">
                <a:latin typeface="Calibri"/>
                <a:cs typeface="Calibri"/>
              </a:rPr>
              <a:t>High </a:t>
            </a:r>
            <a:r>
              <a:rPr dirty="0" sz="2150" spc="5">
                <a:latin typeface="Calibri"/>
                <a:cs typeface="Calibri"/>
              </a:rPr>
              <a:t>BMI </a:t>
            </a:r>
            <a:r>
              <a:rPr dirty="0" sz="2150" spc="-10">
                <a:latin typeface="Calibri"/>
                <a:cs typeface="Calibri"/>
              </a:rPr>
              <a:t>over</a:t>
            </a:r>
            <a:r>
              <a:rPr dirty="0" sz="2150" spc="-60">
                <a:latin typeface="Calibri"/>
                <a:cs typeface="Calibri"/>
              </a:rPr>
              <a:t> </a:t>
            </a:r>
            <a:r>
              <a:rPr dirty="0" sz="2150">
                <a:latin typeface="Calibri"/>
                <a:cs typeface="Calibri"/>
              </a:rPr>
              <a:t>time</a:t>
            </a:r>
            <a:endParaRPr sz="215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530"/>
              </a:spcBef>
              <a:buFont typeface="Arial"/>
              <a:buChar char="–"/>
              <a:tabLst>
                <a:tab pos="756920" algn="l"/>
              </a:tabLst>
            </a:pPr>
            <a:r>
              <a:rPr dirty="0" sz="2150">
                <a:latin typeface="Calibri"/>
                <a:cs typeface="Calibri"/>
              </a:rPr>
              <a:t>Independent </a:t>
            </a:r>
            <a:r>
              <a:rPr dirty="0" sz="2150" spc="-5">
                <a:latin typeface="Calibri"/>
                <a:cs typeface="Calibri"/>
              </a:rPr>
              <a:t>predictor </a:t>
            </a:r>
            <a:r>
              <a:rPr dirty="0" sz="2150">
                <a:latin typeface="Calibri"/>
                <a:cs typeface="Calibri"/>
              </a:rPr>
              <a:t>of </a:t>
            </a:r>
            <a:r>
              <a:rPr dirty="0" sz="2150" spc="-5">
                <a:latin typeface="Calibri"/>
                <a:cs typeface="Calibri"/>
              </a:rPr>
              <a:t>cognitive </a:t>
            </a:r>
            <a:r>
              <a:rPr dirty="0" sz="2150">
                <a:latin typeface="Calibri"/>
                <a:cs typeface="Calibri"/>
              </a:rPr>
              <a:t>decline </a:t>
            </a:r>
            <a:r>
              <a:rPr dirty="0" sz="2150">
                <a:latin typeface="Calibri"/>
                <a:cs typeface="Calibri"/>
              </a:rPr>
              <a:t>with </a:t>
            </a:r>
            <a:r>
              <a:rPr dirty="0" sz="2150" spc="-5">
                <a:latin typeface="Calibri"/>
                <a:cs typeface="Calibri"/>
              </a:rPr>
              <a:t>advancing</a:t>
            </a:r>
            <a:r>
              <a:rPr dirty="0" sz="2150" spc="125">
                <a:latin typeface="Calibri"/>
                <a:cs typeface="Calibri"/>
              </a:rPr>
              <a:t> </a:t>
            </a:r>
            <a:r>
              <a:rPr dirty="0" sz="2150" spc="-5">
                <a:latin typeface="Calibri"/>
                <a:cs typeface="Calibri"/>
              </a:rPr>
              <a:t>age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12100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5027" rIns="0" bIns="0" rtlCol="0" vert="horz">
            <a:spAutoFit/>
          </a:bodyPr>
          <a:lstStyle/>
          <a:p>
            <a:pPr marL="1002030">
              <a:lnSpc>
                <a:spcPct val="100000"/>
              </a:lnSpc>
            </a:pPr>
            <a:r>
              <a:rPr dirty="0" spc="-5"/>
              <a:t>Insulin </a:t>
            </a:r>
            <a:r>
              <a:rPr dirty="0" spc="-20"/>
              <a:t>Resistance </a:t>
            </a:r>
            <a:r>
              <a:rPr dirty="0" spc="-5"/>
              <a:t>and</a:t>
            </a:r>
            <a:r>
              <a:rPr dirty="0" spc="-45"/>
              <a:t> </a:t>
            </a:r>
            <a:r>
              <a:rPr dirty="0" spc="-5"/>
              <a:t>Cognition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7264" y="1860280"/>
            <a:ext cx="2242185" cy="1345565"/>
          </a:xfrm>
          <a:custGeom>
            <a:avLst/>
            <a:gdLst/>
            <a:ahLst/>
            <a:cxnLst/>
            <a:rect l="l" t="t" r="r" b="b"/>
            <a:pathLst>
              <a:path w="2242185" h="1345564">
                <a:moveTo>
                  <a:pt x="2107410" y="0"/>
                </a:moveTo>
                <a:lnTo>
                  <a:pt x="134503" y="0"/>
                </a:lnTo>
                <a:lnTo>
                  <a:pt x="98753" y="4803"/>
                </a:lnTo>
                <a:lnTo>
                  <a:pt x="39402" y="39387"/>
                </a:lnTo>
                <a:lnTo>
                  <a:pt x="4805" y="98739"/>
                </a:lnTo>
                <a:lnTo>
                  <a:pt x="0" y="134502"/>
                </a:lnTo>
                <a:lnTo>
                  <a:pt x="0" y="1210713"/>
                </a:lnTo>
                <a:lnTo>
                  <a:pt x="18367" y="1278608"/>
                </a:lnTo>
                <a:lnTo>
                  <a:pt x="66625" y="1326856"/>
                </a:lnTo>
                <a:lnTo>
                  <a:pt x="134503" y="1345215"/>
                </a:lnTo>
                <a:lnTo>
                  <a:pt x="2107410" y="1345215"/>
                </a:lnTo>
                <a:lnTo>
                  <a:pt x="2175301" y="1326856"/>
                </a:lnTo>
                <a:lnTo>
                  <a:pt x="2223551" y="1278608"/>
                </a:lnTo>
                <a:lnTo>
                  <a:pt x="2241912" y="1210713"/>
                </a:lnTo>
                <a:lnTo>
                  <a:pt x="2241912" y="134502"/>
                </a:lnTo>
                <a:lnTo>
                  <a:pt x="2223551" y="66607"/>
                </a:lnTo>
                <a:lnTo>
                  <a:pt x="2175301" y="18358"/>
                </a:lnTo>
                <a:lnTo>
                  <a:pt x="2107410" y="0"/>
                </a:lnTo>
                <a:close/>
              </a:path>
            </a:pathLst>
          </a:custGeom>
          <a:solidFill>
            <a:srgbClr val="0543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17264" y="1860280"/>
            <a:ext cx="2242185" cy="1345565"/>
          </a:xfrm>
          <a:custGeom>
            <a:avLst/>
            <a:gdLst/>
            <a:ahLst/>
            <a:cxnLst/>
            <a:rect l="l" t="t" r="r" b="b"/>
            <a:pathLst>
              <a:path w="2242185" h="1345564">
                <a:moveTo>
                  <a:pt x="0" y="134502"/>
                </a:moveTo>
                <a:lnTo>
                  <a:pt x="18367" y="66607"/>
                </a:lnTo>
                <a:lnTo>
                  <a:pt x="66625" y="18358"/>
                </a:lnTo>
                <a:lnTo>
                  <a:pt x="134503" y="0"/>
                </a:lnTo>
                <a:lnTo>
                  <a:pt x="2107410" y="0"/>
                </a:lnTo>
                <a:lnTo>
                  <a:pt x="2175301" y="18358"/>
                </a:lnTo>
                <a:lnTo>
                  <a:pt x="2223551" y="66607"/>
                </a:lnTo>
                <a:lnTo>
                  <a:pt x="2241912" y="134502"/>
                </a:lnTo>
                <a:lnTo>
                  <a:pt x="2241912" y="1210713"/>
                </a:lnTo>
                <a:lnTo>
                  <a:pt x="2223551" y="1278608"/>
                </a:lnTo>
                <a:lnTo>
                  <a:pt x="2175301" y="1326856"/>
                </a:lnTo>
                <a:lnTo>
                  <a:pt x="2107410" y="1345215"/>
                </a:lnTo>
                <a:lnTo>
                  <a:pt x="134503" y="1345215"/>
                </a:lnTo>
                <a:lnTo>
                  <a:pt x="66625" y="1326856"/>
                </a:lnTo>
                <a:lnTo>
                  <a:pt x="18367" y="1278608"/>
                </a:lnTo>
                <a:lnTo>
                  <a:pt x="0" y="1210713"/>
                </a:lnTo>
                <a:lnTo>
                  <a:pt x="0" y="134502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82574" y="2359302"/>
            <a:ext cx="1709420" cy="314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900" spc="-5">
                <a:solidFill>
                  <a:srgbClr val="FFFFFF"/>
                </a:solidFill>
                <a:latin typeface="Calibri"/>
                <a:cs typeface="Calibri"/>
              </a:rPr>
              <a:t>Insulin</a:t>
            </a:r>
            <a:r>
              <a:rPr dirty="0" sz="1900" spc="-7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resistance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83347" y="2254891"/>
            <a:ext cx="475615" cy="556260"/>
          </a:xfrm>
          <a:custGeom>
            <a:avLst/>
            <a:gdLst/>
            <a:ahLst/>
            <a:cxnLst/>
            <a:rect l="l" t="t" r="r" b="b"/>
            <a:pathLst>
              <a:path w="475614" h="556260">
                <a:moveTo>
                  <a:pt x="237601" y="0"/>
                </a:moveTo>
                <a:lnTo>
                  <a:pt x="237601" y="111251"/>
                </a:lnTo>
                <a:lnTo>
                  <a:pt x="0" y="111251"/>
                </a:lnTo>
                <a:lnTo>
                  <a:pt x="0" y="444741"/>
                </a:lnTo>
                <a:lnTo>
                  <a:pt x="237601" y="444741"/>
                </a:lnTo>
                <a:lnTo>
                  <a:pt x="237601" y="555983"/>
                </a:lnTo>
                <a:lnTo>
                  <a:pt x="475202" y="278015"/>
                </a:lnTo>
                <a:lnTo>
                  <a:pt x="237601" y="0"/>
                </a:lnTo>
                <a:close/>
              </a:path>
            </a:pathLst>
          </a:custGeom>
          <a:solidFill>
            <a:srgbClr val="AFC2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55936" y="1860280"/>
            <a:ext cx="2242185" cy="1345565"/>
          </a:xfrm>
          <a:custGeom>
            <a:avLst/>
            <a:gdLst/>
            <a:ahLst/>
            <a:cxnLst/>
            <a:rect l="l" t="t" r="r" b="b"/>
            <a:pathLst>
              <a:path w="2242185" h="1345564">
                <a:moveTo>
                  <a:pt x="2107291" y="0"/>
                </a:moveTo>
                <a:lnTo>
                  <a:pt x="134464" y="0"/>
                </a:lnTo>
                <a:lnTo>
                  <a:pt x="98717" y="4803"/>
                </a:lnTo>
                <a:lnTo>
                  <a:pt x="39382" y="39387"/>
                </a:lnTo>
                <a:lnTo>
                  <a:pt x="4802" y="98739"/>
                </a:lnTo>
                <a:lnTo>
                  <a:pt x="0" y="134502"/>
                </a:lnTo>
                <a:lnTo>
                  <a:pt x="0" y="1210713"/>
                </a:lnTo>
                <a:lnTo>
                  <a:pt x="18357" y="1278608"/>
                </a:lnTo>
                <a:lnTo>
                  <a:pt x="66595" y="1326856"/>
                </a:lnTo>
                <a:lnTo>
                  <a:pt x="134464" y="1345215"/>
                </a:lnTo>
                <a:lnTo>
                  <a:pt x="2107291" y="1345215"/>
                </a:lnTo>
                <a:lnTo>
                  <a:pt x="2175189" y="1326856"/>
                </a:lnTo>
                <a:lnTo>
                  <a:pt x="2223442" y="1278608"/>
                </a:lnTo>
                <a:lnTo>
                  <a:pt x="2241804" y="1210713"/>
                </a:lnTo>
                <a:lnTo>
                  <a:pt x="2241804" y="134502"/>
                </a:lnTo>
                <a:lnTo>
                  <a:pt x="2223442" y="66607"/>
                </a:lnTo>
                <a:lnTo>
                  <a:pt x="2175189" y="18358"/>
                </a:lnTo>
                <a:lnTo>
                  <a:pt x="2107291" y="0"/>
                </a:lnTo>
                <a:close/>
              </a:path>
            </a:pathLst>
          </a:custGeom>
          <a:solidFill>
            <a:srgbClr val="0543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55936" y="1860280"/>
            <a:ext cx="2242185" cy="1345565"/>
          </a:xfrm>
          <a:custGeom>
            <a:avLst/>
            <a:gdLst/>
            <a:ahLst/>
            <a:cxnLst/>
            <a:rect l="l" t="t" r="r" b="b"/>
            <a:pathLst>
              <a:path w="2242185" h="1345564">
                <a:moveTo>
                  <a:pt x="0" y="134502"/>
                </a:moveTo>
                <a:lnTo>
                  <a:pt x="18357" y="66607"/>
                </a:lnTo>
                <a:lnTo>
                  <a:pt x="66595" y="18358"/>
                </a:lnTo>
                <a:lnTo>
                  <a:pt x="134464" y="0"/>
                </a:lnTo>
                <a:lnTo>
                  <a:pt x="2107291" y="0"/>
                </a:lnTo>
                <a:lnTo>
                  <a:pt x="2175189" y="18358"/>
                </a:lnTo>
                <a:lnTo>
                  <a:pt x="2223442" y="66607"/>
                </a:lnTo>
                <a:lnTo>
                  <a:pt x="2241804" y="134502"/>
                </a:lnTo>
                <a:lnTo>
                  <a:pt x="2241804" y="1210713"/>
                </a:lnTo>
                <a:lnTo>
                  <a:pt x="2223442" y="1278608"/>
                </a:lnTo>
                <a:lnTo>
                  <a:pt x="2175189" y="1326856"/>
                </a:lnTo>
                <a:lnTo>
                  <a:pt x="2107291" y="1345215"/>
                </a:lnTo>
                <a:lnTo>
                  <a:pt x="134464" y="1345215"/>
                </a:lnTo>
                <a:lnTo>
                  <a:pt x="66595" y="1326856"/>
                </a:lnTo>
                <a:lnTo>
                  <a:pt x="18357" y="1278608"/>
                </a:lnTo>
                <a:lnTo>
                  <a:pt x="0" y="1210713"/>
                </a:lnTo>
                <a:lnTo>
                  <a:pt x="0" y="134502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612264" y="2255645"/>
            <a:ext cx="1929130" cy="550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81965" marR="5080" indent="-469900">
              <a:lnSpc>
                <a:spcPts val="2090"/>
              </a:lnSpc>
            </a:pP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Inadequate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glucose 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utilization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22016" y="2254891"/>
            <a:ext cx="475615" cy="556260"/>
          </a:xfrm>
          <a:custGeom>
            <a:avLst/>
            <a:gdLst/>
            <a:ahLst/>
            <a:cxnLst/>
            <a:rect l="l" t="t" r="r" b="b"/>
            <a:pathLst>
              <a:path w="475614" h="556260">
                <a:moveTo>
                  <a:pt x="237610" y="0"/>
                </a:moveTo>
                <a:lnTo>
                  <a:pt x="237610" y="111251"/>
                </a:lnTo>
                <a:lnTo>
                  <a:pt x="0" y="111251"/>
                </a:lnTo>
                <a:lnTo>
                  <a:pt x="0" y="444741"/>
                </a:lnTo>
                <a:lnTo>
                  <a:pt x="237610" y="444741"/>
                </a:lnTo>
                <a:lnTo>
                  <a:pt x="237610" y="555983"/>
                </a:lnTo>
                <a:lnTo>
                  <a:pt x="475211" y="278015"/>
                </a:lnTo>
                <a:lnTo>
                  <a:pt x="237610" y="0"/>
                </a:lnTo>
                <a:close/>
              </a:path>
            </a:pathLst>
          </a:custGeom>
          <a:solidFill>
            <a:srgbClr val="AFC2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594462" y="1860280"/>
            <a:ext cx="2242185" cy="1345565"/>
          </a:xfrm>
          <a:custGeom>
            <a:avLst/>
            <a:gdLst/>
            <a:ahLst/>
            <a:cxnLst/>
            <a:rect l="l" t="t" r="r" b="b"/>
            <a:pathLst>
              <a:path w="2242184" h="1345564">
                <a:moveTo>
                  <a:pt x="2107444" y="0"/>
                </a:moveTo>
                <a:lnTo>
                  <a:pt x="134616" y="0"/>
                </a:lnTo>
                <a:lnTo>
                  <a:pt x="98858" y="4803"/>
                </a:lnTo>
                <a:lnTo>
                  <a:pt x="39458" y="39387"/>
                </a:lnTo>
                <a:lnTo>
                  <a:pt x="4814" y="98739"/>
                </a:lnTo>
                <a:lnTo>
                  <a:pt x="0" y="134502"/>
                </a:lnTo>
                <a:lnTo>
                  <a:pt x="0" y="1210713"/>
                </a:lnTo>
                <a:lnTo>
                  <a:pt x="18397" y="1278608"/>
                </a:lnTo>
                <a:lnTo>
                  <a:pt x="66708" y="1326856"/>
                </a:lnTo>
                <a:lnTo>
                  <a:pt x="134616" y="1345215"/>
                </a:lnTo>
                <a:lnTo>
                  <a:pt x="2107444" y="1345215"/>
                </a:lnTo>
                <a:lnTo>
                  <a:pt x="2175339" y="1326856"/>
                </a:lnTo>
                <a:lnTo>
                  <a:pt x="2223587" y="1278608"/>
                </a:lnTo>
                <a:lnTo>
                  <a:pt x="2241946" y="1210713"/>
                </a:lnTo>
                <a:lnTo>
                  <a:pt x="2241946" y="134502"/>
                </a:lnTo>
                <a:lnTo>
                  <a:pt x="2223587" y="66607"/>
                </a:lnTo>
                <a:lnTo>
                  <a:pt x="2175339" y="18358"/>
                </a:lnTo>
                <a:lnTo>
                  <a:pt x="2107444" y="0"/>
                </a:lnTo>
                <a:close/>
              </a:path>
            </a:pathLst>
          </a:custGeom>
          <a:solidFill>
            <a:srgbClr val="0543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594462" y="1860280"/>
            <a:ext cx="2242185" cy="1345565"/>
          </a:xfrm>
          <a:custGeom>
            <a:avLst/>
            <a:gdLst/>
            <a:ahLst/>
            <a:cxnLst/>
            <a:rect l="l" t="t" r="r" b="b"/>
            <a:pathLst>
              <a:path w="2242184" h="1345564">
                <a:moveTo>
                  <a:pt x="0" y="134502"/>
                </a:moveTo>
                <a:lnTo>
                  <a:pt x="18397" y="66607"/>
                </a:lnTo>
                <a:lnTo>
                  <a:pt x="66708" y="18358"/>
                </a:lnTo>
                <a:lnTo>
                  <a:pt x="134616" y="0"/>
                </a:lnTo>
                <a:lnTo>
                  <a:pt x="2107444" y="0"/>
                </a:lnTo>
                <a:lnTo>
                  <a:pt x="2175339" y="18358"/>
                </a:lnTo>
                <a:lnTo>
                  <a:pt x="2223587" y="66607"/>
                </a:lnTo>
                <a:lnTo>
                  <a:pt x="2241946" y="134502"/>
                </a:lnTo>
                <a:lnTo>
                  <a:pt x="2241946" y="1210713"/>
                </a:lnTo>
                <a:lnTo>
                  <a:pt x="2223587" y="1278608"/>
                </a:lnTo>
                <a:lnTo>
                  <a:pt x="2175339" y="1326856"/>
                </a:lnTo>
                <a:lnTo>
                  <a:pt x="2107444" y="1345215"/>
                </a:lnTo>
                <a:lnTo>
                  <a:pt x="134616" y="1345215"/>
                </a:lnTo>
                <a:lnTo>
                  <a:pt x="66708" y="1326856"/>
                </a:lnTo>
                <a:lnTo>
                  <a:pt x="18397" y="1278608"/>
                </a:lnTo>
                <a:lnTo>
                  <a:pt x="0" y="1210713"/>
                </a:lnTo>
                <a:lnTo>
                  <a:pt x="0" y="134502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784970" y="1985837"/>
            <a:ext cx="1860550" cy="1085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>
              <a:lnSpc>
                <a:spcPct val="91600"/>
              </a:lnSpc>
            </a:pP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Metabolic</a:t>
            </a:r>
            <a:r>
              <a:rPr dirty="0" sz="19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changes  </a:t>
            </a:r>
            <a:r>
              <a:rPr dirty="0" sz="1900" spc="-5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1900" spc="-5">
                <a:solidFill>
                  <a:srgbClr val="FFFFFF"/>
                </a:solidFill>
                <a:latin typeface="Calibri"/>
                <a:cs typeface="Calibri"/>
              </a:rPr>
              <a:t>crucial </a:t>
            </a:r>
            <a:r>
              <a:rPr dirty="0" sz="1900" spc="-15">
                <a:solidFill>
                  <a:srgbClr val="FFFFFF"/>
                </a:solidFill>
                <a:latin typeface="Calibri"/>
                <a:cs typeface="Calibri"/>
              </a:rPr>
              <a:t>brain 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regions </a:t>
            </a:r>
            <a:r>
              <a:rPr dirty="0" sz="1900" spc="-5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patients  </a:t>
            </a:r>
            <a:r>
              <a:rPr dirty="0" sz="1900" spc="-5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9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5">
                <a:solidFill>
                  <a:srgbClr val="FFFFFF"/>
                </a:solidFill>
                <a:latin typeface="Calibri"/>
                <a:cs typeface="Calibri"/>
              </a:rPr>
              <a:t>AD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5953" y="3472936"/>
            <a:ext cx="8032115" cy="2315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719455" indent="-286385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dirty="0" sz="2500" spc="-5" b="1" i="1">
                <a:latin typeface="Calibri"/>
                <a:cs typeface="Calibri"/>
              </a:rPr>
              <a:t>Clinical </a:t>
            </a:r>
            <a:r>
              <a:rPr dirty="0" sz="2500" spc="-10" b="1" i="1">
                <a:latin typeface="Calibri"/>
                <a:cs typeface="Calibri"/>
              </a:rPr>
              <a:t>evidence: </a:t>
            </a:r>
            <a:r>
              <a:rPr dirty="0" sz="2500" spc="-20">
                <a:latin typeface="Calibri"/>
                <a:cs typeface="Calibri"/>
              </a:rPr>
              <a:t>Affective </a:t>
            </a:r>
            <a:r>
              <a:rPr dirty="0" sz="2500" spc="-15">
                <a:latin typeface="Calibri"/>
                <a:cs typeface="Calibri"/>
              </a:rPr>
              <a:t>disorders </a:t>
            </a:r>
            <a:r>
              <a:rPr dirty="0" sz="2500" spc="-15">
                <a:latin typeface="Calibri"/>
                <a:cs typeface="Calibri"/>
              </a:rPr>
              <a:t>more </a:t>
            </a:r>
            <a:r>
              <a:rPr dirty="0" sz="2500" spc="-10">
                <a:latin typeface="Calibri"/>
                <a:cs typeface="Calibri"/>
              </a:rPr>
              <a:t>common </a:t>
            </a:r>
            <a:r>
              <a:rPr dirty="0" sz="2500" spc="-5">
                <a:latin typeface="Calibri"/>
                <a:cs typeface="Calibri"/>
              </a:rPr>
              <a:t>in  </a:t>
            </a:r>
            <a:r>
              <a:rPr dirty="0" sz="2500" spc="-15">
                <a:latin typeface="Calibri"/>
                <a:cs typeface="Calibri"/>
              </a:rPr>
              <a:t>persons </a:t>
            </a:r>
            <a:r>
              <a:rPr dirty="0" sz="2500" spc="-5">
                <a:latin typeface="Calibri"/>
                <a:cs typeface="Calibri"/>
              </a:rPr>
              <a:t>with </a:t>
            </a:r>
            <a:r>
              <a:rPr dirty="0" sz="2500" spc="-10">
                <a:latin typeface="Calibri"/>
                <a:cs typeface="Calibri"/>
              </a:rPr>
              <a:t>diabetes </a:t>
            </a:r>
            <a:r>
              <a:rPr dirty="0" sz="2500" spc="-5">
                <a:latin typeface="Calibri"/>
                <a:cs typeface="Calibri"/>
              </a:rPr>
              <a:t>than </a:t>
            </a:r>
            <a:r>
              <a:rPr dirty="0" sz="2500" spc="-5">
                <a:latin typeface="Calibri"/>
                <a:cs typeface="Calibri"/>
              </a:rPr>
              <a:t>in </a:t>
            </a:r>
            <a:r>
              <a:rPr dirty="0" sz="2500" spc="-5">
                <a:latin typeface="Calibri"/>
                <a:cs typeface="Calibri"/>
              </a:rPr>
              <a:t>nondiabetic</a:t>
            </a:r>
            <a:r>
              <a:rPr dirty="0" sz="2500" spc="85">
                <a:latin typeface="Calibri"/>
                <a:cs typeface="Calibri"/>
              </a:rPr>
              <a:t> </a:t>
            </a:r>
            <a:r>
              <a:rPr dirty="0" sz="2500" spc="-15">
                <a:latin typeface="Calibri"/>
                <a:cs typeface="Calibri"/>
              </a:rPr>
              <a:t>persons</a:t>
            </a:r>
            <a:endParaRPr sz="25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dirty="0" sz="2500" spc="-10" b="1" i="1">
                <a:latin typeface="Calibri"/>
                <a:cs typeface="Calibri"/>
              </a:rPr>
              <a:t>Neurochemical </a:t>
            </a:r>
            <a:r>
              <a:rPr dirty="0" sz="2500" spc="-10" b="1" i="1">
                <a:latin typeface="Calibri"/>
                <a:cs typeface="Calibri"/>
              </a:rPr>
              <a:t>evidence: </a:t>
            </a:r>
            <a:r>
              <a:rPr dirty="0" sz="2500" spc="-10">
                <a:latin typeface="Calibri"/>
                <a:cs typeface="Calibri"/>
              </a:rPr>
              <a:t>Reduced </a:t>
            </a:r>
            <a:r>
              <a:rPr dirty="0" sz="2500" spc="-10">
                <a:latin typeface="Calibri"/>
                <a:cs typeface="Calibri"/>
              </a:rPr>
              <a:t>serotonergic </a:t>
            </a:r>
            <a:r>
              <a:rPr dirty="0" sz="2500">
                <a:latin typeface="Calibri"/>
                <a:cs typeface="Calibri"/>
              </a:rPr>
              <a:t>activity</a:t>
            </a:r>
            <a:r>
              <a:rPr dirty="0" sz="2500" spc="10">
                <a:latin typeface="Calibri"/>
                <a:cs typeface="Calibri"/>
              </a:rPr>
              <a:t> </a:t>
            </a:r>
            <a:r>
              <a:rPr dirty="0" sz="2500" spc="-5">
                <a:latin typeface="Calibri"/>
                <a:cs typeface="Calibri"/>
              </a:rPr>
              <a:t>and</a:t>
            </a:r>
            <a:endParaRPr sz="25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2500" spc="-10">
                <a:latin typeface="Calibri"/>
                <a:cs typeface="Calibri"/>
              </a:rPr>
              <a:t>hyperactivity </a:t>
            </a:r>
            <a:r>
              <a:rPr dirty="0" sz="2500" spc="-5">
                <a:latin typeface="Calibri"/>
                <a:cs typeface="Calibri"/>
              </a:rPr>
              <a:t>of </a:t>
            </a:r>
            <a:r>
              <a:rPr dirty="0" sz="2500" spc="-5">
                <a:latin typeface="Calibri"/>
                <a:cs typeface="Calibri"/>
              </a:rPr>
              <a:t>the </a:t>
            </a:r>
            <a:r>
              <a:rPr dirty="0" sz="2500" spc="-65">
                <a:latin typeface="Calibri"/>
                <a:cs typeface="Calibri"/>
              </a:rPr>
              <a:t>HPA</a:t>
            </a:r>
            <a:r>
              <a:rPr dirty="0" sz="2500" spc="-3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axis</a:t>
            </a:r>
            <a:endParaRPr sz="25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dirty="0" sz="2500" spc="-10" b="1" i="1">
                <a:latin typeface="Calibri"/>
                <a:cs typeface="Calibri"/>
              </a:rPr>
              <a:t>Neuroimaging </a:t>
            </a:r>
            <a:r>
              <a:rPr dirty="0" sz="2500" spc="-10" b="1" i="1">
                <a:latin typeface="Calibri"/>
                <a:cs typeface="Calibri"/>
              </a:rPr>
              <a:t>evidence: </a:t>
            </a:r>
            <a:r>
              <a:rPr dirty="0" sz="2500" spc="-10">
                <a:latin typeface="Calibri"/>
                <a:cs typeface="Calibri"/>
              </a:rPr>
              <a:t>Reduced </a:t>
            </a:r>
            <a:r>
              <a:rPr dirty="0" sz="2500" spc="-15">
                <a:latin typeface="Calibri"/>
                <a:cs typeface="Calibri"/>
              </a:rPr>
              <a:t>cerebral</a:t>
            </a:r>
            <a:r>
              <a:rPr dirty="0" sz="2500" spc="75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glucose</a:t>
            </a:r>
            <a:endParaRPr sz="25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2500" spc="-10">
                <a:latin typeface="Calibri"/>
                <a:cs typeface="Calibri"/>
              </a:rPr>
              <a:t>utilization </a:t>
            </a:r>
            <a:r>
              <a:rPr dirty="0" sz="2500" spc="-5">
                <a:latin typeface="Calibri"/>
                <a:cs typeface="Calibri"/>
              </a:rPr>
              <a:t>in </a:t>
            </a:r>
            <a:r>
              <a:rPr dirty="0" sz="2500" spc="-5">
                <a:latin typeface="Calibri"/>
                <a:cs typeface="Calibri"/>
              </a:rPr>
              <a:t>the </a:t>
            </a:r>
            <a:r>
              <a:rPr dirty="0" sz="2500" spc="-5">
                <a:latin typeface="Calibri"/>
                <a:cs typeface="Calibri"/>
              </a:rPr>
              <a:t>limbic</a:t>
            </a:r>
            <a:r>
              <a:rPr dirty="0" sz="2500" spc="-20">
                <a:latin typeface="Calibri"/>
                <a:cs typeface="Calibri"/>
              </a:rPr>
              <a:t> </a:t>
            </a:r>
            <a:r>
              <a:rPr dirty="0" sz="2500" spc="-10">
                <a:latin typeface="Calibri"/>
                <a:cs typeface="Calibri"/>
              </a:rPr>
              <a:t>area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755" y="6465627"/>
            <a:ext cx="8289925" cy="355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Rasgon, </a:t>
            </a:r>
            <a:r>
              <a:rPr dirty="0" sz="1100" spc="-5">
                <a:latin typeface="Calibri"/>
                <a:cs typeface="Calibri"/>
              </a:rPr>
              <a:t>N., </a:t>
            </a:r>
            <a:r>
              <a:rPr dirty="0" sz="1100">
                <a:latin typeface="Calibri"/>
                <a:cs typeface="Calibri"/>
              </a:rPr>
              <a:t>&amp; </a:t>
            </a:r>
            <a:r>
              <a:rPr dirty="0" sz="1100">
                <a:latin typeface="Calibri"/>
                <a:cs typeface="Calibri"/>
              </a:rPr>
              <a:t>Jarvik, </a:t>
            </a:r>
            <a:r>
              <a:rPr dirty="0" sz="1100">
                <a:latin typeface="Calibri"/>
                <a:cs typeface="Calibri"/>
              </a:rPr>
              <a:t>L. </a:t>
            </a:r>
            <a:r>
              <a:rPr dirty="0" sz="1100">
                <a:latin typeface="Calibri"/>
                <a:cs typeface="Calibri"/>
              </a:rPr>
              <a:t>(2004). </a:t>
            </a:r>
            <a:r>
              <a:rPr dirty="0" sz="1100" spc="-5">
                <a:latin typeface="Calibri"/>
                <a:cs typeface="Calibri"/>
              </a:rPr>
              <a:t>Insulin </a:t>
            </a:r>
            <a:r>
              <a:rPr dirty="0" sz="1100" spc="-5">
                <a:latin typeface="Calibri"/>
                <a:cs typeface="Calibri"/>
              </a:rPr>
              <a:t>resistance, </a:t>
            </a:r>
            <a:r>
              <a:rPr dirty="0" sz="1100">
                <a:latin typeface="Calibri"/>
                <a:cs typeface="Calibri"/>
              </a:rPr>
              <a:t>affective </a:t>
            </a:r>
            <a:r>
              <a:rPr dirty="0" sz="1100">
                <a:latin typeface="Calibri"/>
                <a:cs typeface="Calibri"/>
              </a:rPr>
              <a:t>disorders, </a:t>
            </a:r>
            <a:r>
              <a:rPr dirty="0" sz="1100">
                <a:latin typeface="Calibri"/>
                <a:cs typeface="Calibri"/>
              </a:rPr>
              <a:t>and </a:t>
            </a:r>
            <a:r>
              <a:rPr dirty="0" sz="1100">
                <a:latin typeface="Calibri"/>
                <a:cs typeface="Calibri"/>
              </a:rPr>
              <a:t>Alzheimer's </a:t>
            </a:r>
            <a:r>
              <a:rPr dirty="0" sz="1100" spc="-5">
                <a:latin typeface="Calibri"/>
                <a:cs typeface="Calibri"/>
              </a:rPr>
              <a:t>disease: </a:t>
            </a:r>
            <a:r>
              <a:rPr dirty="0" sz="1100">
                <a:latin typeface="Calibri"/>
                <a:cs typeface="Calibri"/>
              </a:rPr>
              <a:t>review </a:t>
            </a:r>
            <a:r>
              <a:rPr dirty="0" sz="1100">
                <a:latin typeface="Calibri"/>
                <a:cs typeface="Calibri"/>
              </a:rPr>
              <a:t>and </a:t>
            </a:r>
            <a:r>
              <a:rPr dirty="0" sz="1100" spc="-5">
                <a:latin typeface="Calibri"/>
                <a:cs typeface="Calibri"/>
              </a:rPr>
              <a:t>hypothesis. </a:t>
            </a:r>
            <a:r>
              <a:rPr dirty="0" sz="1100" spc="-5">
                <a:latin typeface="Calibri"/>
                <a:cs typeface="Calibri"/>
              </a:rPr>
              <a:t>The </a:t>
            </a:r>
            <a:r>
              <a:rPr dirty="0" sz="1100">
                <a:latin typeface="Calibri"/>
                <a:cs typeface="Calibri"/>
              </a:rPr>
              <a:t>Journals </a:t>
            </a:r>
            <a:r>
              <a:rPr dirty="0" sz="1100">
                <a:latin typeface="Calibri"/>
                <a:cs typeface="Calibri"/>
              </a:rPr>
              <a:t>of </a:t>
            </a:r>
            <a:r>
              <a:rPr dirty="0" sz="1100">
                <a:latin typeface="Calibri"/>
                <a:cs typeface="Calibri"/>
              </a:rPr>
              <a:t>Gerontology  </a:t>
            </a:r>
            <a:r>
              <a:rPr dirty="0" sz="1100" spc="-5">
                <a:latin typeface="Calibri"/>
                <a:cs typeface="Calibri"/>
              </a:rPr>
              <a:t>Series </a:t>
            </a:r>
            <a:r>
              <a:rPr dirty="0" sz="1100">
                <a:latin typeface="Calibri"/>
                <a:cs typeface="Calibri"/>
              </a:rPr>
              <a:t>A: </a:t>
            </a:r>
            <a:r>
              <a:rPr dirty="0" sz="1100" spc="-5">
                <a:latin typeface="Calibri"/>
                <a:cs typeface="Calibri"/>
              </a:rPr>
              <a:t>Biological </a:t>
            </a:r>
            <a:r>
              <a:rPr dirty="0" sz="1100" spc="-5">
                <a:latin typeface="Calibri"/>
                <a:cs typeface="Calibri"/>
              </a:rPr>
              <a:t>Sciences </a:t>
            </a:r>
            <a:r>
              <a:rPr dirty="0" sz="1100">
                <a:latin typeface="Calibri"/>
                <a:cs typeface="Calibri"/>
              </a:rPr>
              <a:t>and </a:t>
            </a:r>
            <a:r>
              <a:rPr dirty="0" sz="1100">
                <a:latin typeface="Calibri"/>
                <a:cs typeface="Calibri"/>
              </a:rPr>
              <a:t>Medical </a:t>
            </a:r>
            <a:r>
              <a:rPr dirty="0" sz="1100">
                <a:latin typeface="Calibri"/>
                <a:cs typeface="Calibri"/>
              </a:rPr>
              <a:t>Sciences, </a:t>
            </a:r>
            <a:r>
              <a:rPr dirty="0" sz="1100">
                <a:latin typeface="Calibri"/>
                <a:cs typeface="Calibri"/>
              </a:rPr>
              <a:t>59(2), </a:t>
            </a:r>
            <a:r>
              <a:rPr dirty="0" sz="1100">
                <a:latin typeface="Calibri"/>
                <a:cs typeface="Calibri"/>
              </a:rPr>
              <a:t>M178-M183.</a:t>
            </a:r>
            <a:r>
              <a:rPr dirty="0" sz="1100" spc="-8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Chicago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0" y="0"/>
            <a:ext cx="9144000" cy="12100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5027" rIns="0" bIns="0" rtlCol="0" vert="horz">
            <a:spAutoFit/>
          </a:bodyPr>
          <a:lstStyle/>
          <a:p>
            <a:pPr marL="674370">
              <a:lnSpc>
                <a:spcPct val="100000"/>
              </a:lnSpc>
            </a:pPr>
            <a:r>
              <a:rPr dirty="0" spc="-5"/>
              <a:t>Cognition </a:t>
            </a:r>
            <a:r>
              <a:rPr dirty="0" spc="-5"/>
              <a:t>in </a:t>
            </a:r>
            <a:r>
              <a:rPr dirty="0" spc="-10"/>
              <a:t>Depression, </a:t>
            </a:r>
            <a:r>
              <a:rPr dirty="0" spc="-5"/>
              <a:t>IR, </a:t>
            </a:r>
            <a:r>
              <a:rPr dirty="0" spc="-5"/>
              <a:t>and</a:t>
            </a:r>
            <a:r>
              <a:rPr dirty="0" spc="-15"/>
              <a:t> </a:t>
            </a:r>
            <a:r>
              <a:rPr dirty="0" spc="-5"/>
              <a:t>AD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36797" y="1524764"/>
            <a:ext cx="5614034" cy="44951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53" y="2218066"/>
            <a:ext cx="2675255" cy="3590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15" b="1" u="heavy">
                <a:latin typeface="Calibri"/>
                <a:cs typeface="Calibri"/>
              </a:rPr>
              <a:t>Women </a:t>
            </a:r>
            <a:r>
              <a:rPr dirty="0" sz="1800" spc="-10" b="1" u="heavy">
                <a:latin typeface="Calibri"/>
                <a:cs typeface="Calibri"/>
              </a:rPr>
              <a:t>at </a:t>
            </a:r>
            <a:r>
              <a:rPr dirty="0" sz="1800" spc="-5" b="1" u="heavy">
                <a:latin typeface="Calibri"/>
                <a:cs typeface="Calibri"/>
              </a:rPr>
              <a:t>risk </a:t>
            </a:r>
            <a:r>
              <a:rPr dirty="0" sz="1800" spc="-10" b="1" u="heavy">
                <a:latin typeface="Calibri"/>
                <a:cs typeface="Calibri"/>
              </a:rPr>
              <a:t>for </a:t>
            </a:r>
            <a:r>
              <a:rPr dirty="0" sz="1800" b="1" u="heavy">
                <a:latin typeface="Calibri"/>
                <a:cs typeface="Calibri"/>
              </a:rPr>
              <a:t>AD:  </a:t>
            </a:r>
            <a:r>
              <a:rPr dirty="0" sz="1800" spc="-5" i="1">
                <a:latin typeface="Calibri"/>
                <a:cs typeface="Calibri"/>
              </a:rPr>
              <a:t>Multiple </a:t>
            </a:r>
            <a:r>
              <a:rPr dirty="0" sz="1800" spc="-5" i="1">
                <a:latin typeface="Calibri"/>
                <a:cs typeface="Calibri"/>
              </a:rPr>
              <a:t>regression </a:t>
            </a:r>
            <a:r>
              <a:rPr dirty="0" sz="1800" spc="-10" i="1">
                <a:latin typeface="Calibri"/>
                <a:cs typeface="Calibri"/>
              </a:rPr>
              <a:t>analysis  </a:t>
            </a:r>
            <a:r>
              <a:rPr dirty="0" sz="1800" spc="-5" i="1">
                <a:latin typeface="Calibri"/>
                <a:cs typeface="Calibri"/>
              </a:rPr>
              <a:t>using </a:t>
            </a:r>
            <a:r>
              <a:rPr dirty="0" sz="1800" spc="-5" i="1">
                <a:latin typeface="Calibri"/>
                <a:cs typeface="Calibri"/>
              </a:rPr>
              <a:t>raw </a:t>
            </a:r>
            <a:r>
              <a:rPr dirty="0" sz="1800" spc="-10" i="1">
                <a:latin typeface="Calibri"/>
                <a:cs typeface="Calibri"/>
              </a:rPr>
              <a:t>right </a:t>
            </a:r>
            <a:r>
              <a:rPr dirty="0" sz="1800" spc="-10" i="1">
                <a:latin typeface="Calibri"/>
                <a:cs typeface="Calibri"/>
              </a:rPr>
              <a:t>hippocampal  </a:t>
            </a:r>
            <a:r>
              <a:rPr dirty="0" sz="1800" spc="-10" i="1">
                <a:latin typeface="Calibri"/>
                <a:cs typeface="Calibri"/>
              </a:rPr>
              <a:t>volume </a:t>
            </a:r>
            <a:r>
              <a:rPr dirty="0" sz="1800" spc="-5" i="1">
                <a:latin typeface="Calibri"/>
                <a:cs typeface="Calibri"/>
              </a:rPr>
              <a:t>as </a:t>
            </a:r>
            <a:r>
              <a:rPr dirty="0" sz="1800" i="1">
                <a:latin typeface="Calibri"/>
                <a:cs typeface="Calibri"/>
              </a:rPr>
              <a:t>the </a:t>
            </a:r>
            <a:r>
              <a:rPr dirty="0" sz="1800" spc="-5" i="1">
                <a:latin typeface="Calibri"/>
                <a:cs typeface="Calibri"/>
              </a:rPr>
              <a:t>dependent  </a:t>
            </a:r>
            <a:r>
              <a:rPr dirty="0" sz="1800" spc="-5" i="1">
                <a:latin typeface="Calibri"/>
                <a:cs typeface="Calibri"/>
              </a:rPr>
              <a:t>variable </a:t>
            </a:r>
            <a:r>
              <a:rPr dirty="0" sz="1800" spc="-5" i="1">
                <a:latin typeface="Calibri"/>
                <a:cs typeface="Calibri"/>
              </a:rPr>
              <a:t>and </a:t>
            </a:r>
            <a:r>
              <a:rPr dirty="0" sz="1800" spc="-15" i="1">
                <a:latin typeface="Calibri"/>
                <a:cs typeface="Calibri"/>
              </a:rPr>
              <a:t>total </a:t>
            </a:r>
            <a:r>
              <a:rPr dirty="0" sz="1800" spc="-10" i="1">
                <a:latin typeface="Calibri"/>
                <a:cs typeface="Calibri"/>
              </a:rPr>
              <a:t>brain  </a:t>
            </a:r>
            <a:r>
              <a:rPr dirty="0" sz="1800" spc="-10" i="1">
                <a:latin typeface="Calibri"/>
                <a:cs typeface="Calibri"/>
              </a:rPr>
              <a:t>volume </a:t>
            </a:r>
            <a:r>
              <a:rPr dirty="0" sz="1800" spc="-5" i="1">
                <a:latin typeface="Calibri"/>
                <a:cs typeface="Calibri"/>
              </a:rPr>
              <a:t>as </a:t>
            </a:r>
            <a:r>
              <a:rPr dirty="0" sz="1800" spc="-5" i="1">
                <a:latin typeface="Calibri"/>
                <a:cs typeface="Calibri"/>
              </a:rPr>
              <a:t>an </a:t>
            </a:r>
            <a:r>
              <a:rPr dirty="0" sz="1800" spc="-5" i="1">
                <a:latin typeface="Calibri"/>
                <a:cs typeface="Calibri"/>
              </a:rPr>
              <a:t>independent  </a:t>
            </a:r>
            <a:r>
              <a:rPr dirty="0" sz="1800" spc="-5" i="1">
                <a:latin typeface="Calibri"/>
                <a:cs typeface="Calibri"/>
              </a:rPr>
              <a:t>variable </a:t>
            </a:r>
            <a:r>
              <a:rPr dirty="0" sz="1800" spc="-5" i="1">
                <a:latin typeface="Calibri"/>
                <a:cs typeface="Calibri"/>
              </a:rPr>
              <a:t>in </a:t>
            </a:r>
            <a:r>
              <a:rPr dirty="0" sz="1800" spc="-5" i="1">
                <a:latin typeface="Calibri"/>
                <a:cs typeface="Calibri"/>
              </a:rPr>
              <a:t>addition </a:t>
            </a:r>
            <a:r>
              <a:rPr dirty="0" sz="1800" spc="-15" i="1">
                <a:latin typeface="Calibri"/>
                <a:cs typeface="Calibri"/>
              </a:rPr>
              <a:t>to  </a:t>
            </a:r>
            <a:r>
              <a:rPr dirty="0" sz="1800" spc="-5" i="1">
                <a:latin typeface="Calibri"/>
                <a:cs typeface="Calibri"/>
              </a:rPr>
              <a:t>HOMA-IR.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347345">
              <a:lnSpc>
                <a:spcPct val="100000"/>
              </a:lnSpc>
            </a:pPr>
            <a:r>
              <a:rPr dirty="0" sz="1800" spc="-10" i="1">
                <a:latin typeface="Calibri"/>
                <a:cs typeface="Calibri"/>
              </a:rPr>
              <a:t>Significant </a:t>
            </a:r>
            <a:r>
              <a:rPr dirty="0" sz="1800" i="1">
                <a:latin typeface="Calibri"/>
                <a:cs typeface="Calibri"/>
              </a:rPr>
              <a:t>main </a:t>
            </a:r>
            <a:r>
              <a:rPr dirty="0" sz="1800" spc="-5" i="1">
                <a:latin typeface="Calibri"/>
                <a:cs typeface="Calibri"/>
              </a:rPr>
              <a:t>effect </a:t>
            </a:r>
            <a:r>
              <a:rPr dirty="0" sz="1800" spc="-5" i="1">
                <a:latin typeface="Calibri"/>
                <a:cs typeface="Calibri"/>
              </a:rPr>
              <a:t>of  </a:t>
            </a:r>
            <a:r>
              <a:rPr dirty="0" sz="1800" spc="-5" i="1">
                <a:latin typeface="Calibri"/>
                <a:cs typeface="Calibri"/>
              </a:rPr>
              <a:t>HOMA-IR </a:t>
            </a:r>
            <a:r>
              <a:rPr dirty="0" sz="1800" spc="-5" i="1">
                <a:latin typeface="Calibri"/>
                <a:cs typeface="Calibri"/>
              </a:rPr>
              <a:t>on </a:t>
            </a:r>
            <a:r>
              <a:rPr dirty="0" sz="1800" spc="-10" i="1">
                <a:latin typeface="Calibri"/>
                <a:cs typeface="Calibri"/>
              </a:rPr>
              <a:t>right  </a:t>
            </a:r>
            <a:r>
              <a:rPr dirty="0" sz="1800" spc="-10" i="1">
                <a:latin typeface="Calibri"/>
                <a:cs typeface="Calibri"/>
              </a:rPr>
              <a:t>hippocampal </a:t>
            </a:r>
            <a:r>
              <a:rPr dirty="0" sz="1800" spc="-10" i="1">
                <a:latin typeface="Calibri"/>
                <a:cs typeface="Calibri"/>
              </a:rPr>
              <a:t>volume </a:t>
            </a:r>
            <a:r>
              <a:rPr dirty="0" sz="1800" spc="-5" i="1">
                <a:latin typeface="Calibri"/>
                <a:cs typeface="Calibri"/>
              </a:rPr>
              <a:t>(t</a:t>
            </a:r>
            <a:r>
              <a:rPr dirty="0" sz="1800" spc="15" i="1">
                <a:latin typeface="Calibri"/>
                <a:cs typeface="Calibri"/>
              </a:rPr>
              <a:t> </a:t>
            </a:r>
            <a:r>
              <a:rPr dirty="0" sz="1800" i="1">
                <a:latin typeface="Calibri"/>
                <a:cs typeface="Calibri"/>
              </a:rPr>
              <a:t>=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i="1">
                <a:latin typeface="Calibri"/>
                <a:cs typeface="Calibri"/>
              </a:rPr>
              <a:t>−2.768, p =</a:t>
            </a:r>
            <a:r>
              <a:rPr dirty="0" sz="1800" spc="-75" i="1">
                <a:latin typeface="Calibri"/>
                <a:cs typeface="Calibri"/>
              </a:rPr>
              <a:t> </a:t>
            </a:r>
            <a:r>
              <a:rPr dirty="0" sz="1800" spc="-5" i="1">
                <a:latin typeface="Calibri"/>
                <a:cs typeface="Calibri"/>
              </a:rPr>
              <a:t>.008).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55" y="6465531"/>
            <a:ext cx="8176895" cy="355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Rasgon, </a:t>
            </a:r>
            <a:r>
              <a:rPr dirty="0" sz="1100" spc="-5">
                <a:latin typeface="Calibri"/>
                <a:cs typeface="Calibri"/>
              </a:rPr>
              <a:t>N. </a:t>
            </a:r>
            <a:r>
              <a:rPr dirty="0" sz="1100" spc="-5">
                <a:latin typeface="Calibri"/>
                <a:cs typeface="Calibri"/>
              </a:rPr>
              <a:t>L., </a:t>
            </a:r>
            <a:r>
              <a:rPr dirty="0" sz="1100" spc="-5">
                <a:latin typeface="Calibri"/>
                <a:cs typeface="Calibri"/>
              </a:rPr>
              <a:t>Kenna, </a:t>
            </a:r>
            <a:r>
              <a:rPr dirty="0" sz="1100" spc="-5">
                <a:latin typeface="Calibri"/>
                <a:cs typeface="Calibri"/>
              </a:rPr>
              <a:t>H. </a:t>
            </a:r>
            <a:r>
              <a:rPr dirty="0" sz="1100" spc="-5">
                <a:latin typeface="Calibri"/>
                <a:cs typeface="Calibri"/>
              </a:rPr>
              <a:t>A., </a:t>
            </a:r>
            <a:r>
              <a:rPr dirty="0" sz="1100">
                <a:latin typeface="Calibri"/>
                <a:cs typeface="Calibri"/>
              </a:rPr>
              <a:t>Wroolie, </a:t>
            </a:r>
            <a:r>
              <a:rPr dirty="0" sz="1100" spc="-5">
                <a:latin typeface="Calibri"/>
                <a:cs typeface="Calibri"/>
              </a:rPr>
              <a:t>T. </a:t>
            </a:r>
            <a:r>
              <a:rPr dirty="0" sz="1100" spc="-5">
                <a:latin typeface="Calibri"/>
                <a:cs typeface="Calibri"/>
              </a:rPr>
              <a:t>E., </a:t>
            </a:r>
            <a:r>
              <a:rPr dirty="0" sz="1100">
                <a:latin typeface="Calibri"/>
                <a:cs typeface="Calibri"/>
              </a:rPr>
              <a:t>Kelley, </a:t>
            </a:r>
            <a:r>
              <a:rPr dirty="0" sz="1100">
                <a:latin typeface="Calibri"/>
                <a:cs typeface="Calibri"/>
              </a:rPr>
              <a:t>R., </a:t>
            </a:r>
            <a:r>
              <a:rPr dirty="0" sz="1100">
                <a:latin typeface="Calibri"/>
                <a:cs typeface="Calibri"/>
              </a:rPr>
              <a:t>Silverman, </a:t>
            </a:r>
            <a:r>
              <a:rPr dirty="0" sz="1100" spc="-5">
                <a:latin typeface="Calibri"/>
                <a:cs typeface="Calibri"/>
              </a:rPr>
              <a:t>D., </a:t>
            </a:r>
            <a:r>
              <a:rPr dirty="0" sz="1100">
                <a:latin typeface="Calibri"/>
                <a:cs typeface="Calibri"/>
              </a:rPr>
              <a:t>Brooks, </a:t>
            </a:r>
            <a:r>
              <a:rPr dirty="0" sz="1100" spc="-5">
                <a:latin typeface="Calibri"/>
                <a:cs typeface="Calibri"/>
              </a:rPr>
              <a:t>J., </a:t>
            </a:r>
            <a:r>
              <a:rPr dirty="0" sz="1100" spc="-5">
                <a:latin typeface="Calibri"/>
                <a:cs typeface="Calibri"/>
              </a:rPr>
              <a:t>... </a:t>
            </a:r>
            <a:r>
              <a:rPr dirty="0" sz="1100">
                <a:latin typeface="Calibri"/>
                <a:cs typeface="Calibri"/>
              </a:rPr>
              <a:t>&amp; </a:t>
            </a:r>
            <a:r>
              <a:rPr dirty="0" sz="1100" spc="-5">
                <a:latin typeface="Calibri"/>
                <a:cs typeface="Calibri"/>
              </a:rPr>
              <a:t>Reiss, </a:t>
            </a:r>
            <a:r>
              <a:rPr dirty="0" sz="1100">
                <a:latin typeface="Calibri"/>
                <a:cs typeface="Calibri"/>
              </a:rPr>
              <a:t>A. </a:t>
            </a:r>
            <a:r>
              <a:rPr dirty="0" sz="1100">
                <a:latin typeface="Calibri"/>
                <a:cs typeface="Calibri"/>
              </a:rPr>
              <a:t>(2011). </a:t>
            </a:r>
            <a:r>
              <a:rPr dirty="0" sz="1100" spc="-5">
                <a:latin typeface="Calibri"/>
                <a:cs typeface="Calibri"/>
              </a:rPr>
              <a:t>Insulin </a:t>
            </a:r>
            <a:r>
              <a:rPr dirty="0" sz="1100" spc="-5">
                <a:latin typeface="Calibri"/>
                <a:cs typeface="Calibri"/>
              </a:rPr>
              <a:t>resistance </a:t>
            </a:r>
            <a:r>
              <a:rPr dirty="0" sz="1100">
                <a:latin typeface="Calibri"/>
                <a:cs typeface="Calibri"/>
              </a:rPr>
              <a:t>and </a:t>
            </a:r>
            <a:r>
              <a:rPr dirty="0" sz="1100">
                <a:latin typeface="Calibri"/>
                <a:cs typeface="Calibri"/>
              </a:rPr>
              <a:t>hippocampal </a:t>
            </a:r>
            <a:r>
              <a:rPr dirty="0" sz="1100">
                <a:latin typeface="Calibri"/>
                <a:cs typeface="Calibri"/>
              </a:rPr>
              <a:t>volume </a:t>
            </a:r>
            <a:r>
              <a:rPr dirty="0" sz="1100">
                <a:latin typeface="Calibri"/>
                <a:cs typeface="Calibri"/>
              </a:rPr>
              <a:t>in  </a:t>
            </a:r>
            <a:r>
              <a:rPr dirty="0" sz="1100">
                <a:latin typeface="Calibri"/>
                <a:cs typeface="Calibri"/>
              </a:rPr>
              <a:t>women </a:t>
            </a:r>
            <a:r>
              <a:rPr dirty="0" sz="1100">
                <a:latin typeface="Calibri"/>
                <a:cs typeface="Calibri"/>
              </a:rPr>
              <a:t>at </a:t>
            </a:r>
            <a:r>
              <a:rPr dirty="0" sz="1100">
                <a:latin typeface="Calibri"/>
                <a:cs typeface="Calibri"/>
              </a:rPr>
              <a:t>risk </a:t>
            </a:r>
            <a:r>
              <a:rPr dirty="0" sz="1100">
                <a:latin typeface="Calibri"/>
                <a:cs typeface="Calibri"/>
              </a:rPr>
              <a:t>for </a:t>
            </a:r>
            <a:r>
              <a:rPr dirty="0" sz="1100">
                <a:latin typeface="Calibri"/>
                <a:cs typeface="Calibri"/>
              </a:rPr>
              <a:t>Alzheimer's </a:t>
            </a:r>
            <a:r>
              <a:rPr dirty="0" sz="1100" spc="-5">
                <a:latin typeface="Calibri"/>
                <a:cs typeface="Calibri"/>
              </a:rPr>
              <a:t>disease. </a:t>
            </a:r>
            <a:r>
              <a:rPr dirty="0" sz="1100" spc="-5">
                <a:latin typeface="Calibri"/>
                <a:cs typeface="Calibri"/>
              </a:rPr>
              <a:t>Neurobiology </a:t>
            </a:r>
            <a:r>
              <a:rPr dirty="0" sz="1100">
                <a:latin typeface="Calibri"/>
                <a:cs typeface="Calibri"/>
              </a:rPr>
              <a:t>of </a:t>
            </a:r>
            <a:r>
              <a:rPr dirty="0" sz="1100" spc="-5">
                <a:latin typeface="Calibri"/>
                <a:cs typeface="Calibri"/>
              </a:rPr>
              <a:t>aging, </a:t>
            </a:r>
            <a:r>
              <a:rPr dirty="0" sz="1100">
                <a:latin typeface="Calibri"/>
                <a:cs typeface="Calibri"/>
              </a:rPr>
              <a:t>32(11), </a:t>
            </a:r>
            <a:r>
              <a:rPr dirty="0" sz="1100">
                <a:latin typeface="Calibri"/>
                <a:cs typeface="Calibri"/>
              </a:rPr>
              <a:t>1942-1948.</a:t>
            </a:r>
            <a:r>
              <a:rPr dirty="0" sz="1100" spc="-8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Chicago.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0"/>
            <a:ext cx="9144000" cy="15148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pc="-5"/>
              <a:t>Insulin </a:t>
            </a:r>
            <a:r>
              <a:rPr dirty="0" spc="-25"/>
              <a:t>Resistance </a:t>
            </a:r>
            <a:r>
              <a:rPr dirty="0" spc="-5"/>
              <a:t>and</a:t>
            </a:r>
            <a:r>
              <a:rPr dirty="0" spc="-10"/>
              <a:t> </a:t>
            </a:r>
            <a:r>
              <a:rPr dirty="0" spc="-10"/>
              <a:t>Decreased</a:t>
            </a:r>
          </a:p>
          <a:p>
            <a:pPr algn="ctr">
              <a:lnSpc>
                <a:spcPct val="100000"/>
              </a:lnSpc>
            </a:pPr>
            <a:r>
              <a:rPr dirty="0" spc="-10"/>
              <a:t>Hippocampal</a:t>
            </a:r>
            <a:r>
              <a:rPr dirty="0" spc="-60"/>
              <a:t> </a:t>
            </a:r>
            <a:r>
              <a:rPr dirty="0" spc="-35"/>
              <a:t>Volume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638595"/>
            <a:ext cx="5112258" cy="39941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568572" y="1479041"/>
            <a:ext cx="3118227" cy="24862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568572" y="4330951"/>
            <a:ext cx="3118227" cy="24617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35022" y="5666955"/>
            <a:ext cx="4750435" cy="511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600" spc="-5" i="1">
                <a:latin typeface="Calibri"/>
                <a:cs typeface="Calibri"/>
              </a:rPr>
              <a:t>HOMA-IR </a:t>
            </a:r>
            <a:r>
              <a:rPr dirty="0" sz="1600" spc="-10" i="1">
                <a:latin typeface="Calibri"/>
                <a:cs typeface="Calibri"/>
              </a:rPr>
              <a:t>and </a:t>
            </a:r>
            <a:r>
              <a:rPr dirty="0" sz="1600" spc="-10" i="1">
                <a:latin typeface="Calibri"/>
                <a:cs typeface="Calibri"/>
              </a:rPr>
              <a:t>metabolic </a:t>
            </a:r>
            <a:r>
              <a:rPr dirty="0" sz="1600" spc="-5" i="1">
                <a:latin typeface="Calibri"/>
                <a:cs typeface="Calibri"/>
              </a:rPr>
              <a:t>activity </a:t>
            </a:r>
            <a:r>
              <a:rPr dirty="0" sz="1600" spc="-5" i="1">
                <a:latin typeface="Calibri"/>
                <a:cs typeface="Calibri"/>
              </a:rPr>
              <a:t>in </a:t>
            </a:r>
            <a:r>
              <a:rPr dirty="0" sz="1600" spc="-5" i="1">
                <a:latin typeface="Calibri"/>
                <a:cs typeface="Calibri"/>
              </a:rPr>
              <a:t>the </a:t>
            </a:r>
            <a:r>
              <a:rPr dirty="0" sz="1600" spc="-5" i="1">
                <a:latin typeface="Calibri"/>
                <a:cs typeface="Calibri"/>
              </a:rPr>
              <a:t>medial </a:t>
            </a:r>
            <a:r>
              <a:rPr dirty="0" sz="1600" spc="-10" i="1">
                <a:latin typeface="Calibri"/>
                <a:cs typeface="Calibri"/>
              </a:rPr>
              <a:t>prefrontal  </a:t>
            </a:r>
            <a:r>
              <a:rPr dirty="0" sz="1600" spc="-5" i="1">
                <a:latin typeface="Calibri"/>
                <a:cs typeface="Calibri"/>
              </a:rPr>
              <a:t>gyrus </a:t>
            </a:r>
            <a:r>
              <a:rPr dirty="0" sz="1600" spc="-5" i="1">
                <a:latin typeface="Calibri"/>
                <a:cs typeface="Calibri"/>
              </a:rPr>
              <a:t>within HT </a:t>
            </a:r>
            <a:r>
              <a:rPr dirty="0" sz="1600" spc="-10" i="1">
                <a:latin typeface="Calibri"/>
                <a:cs typeface="Calibri"/>
              </a:rPr>
              <a:t>continuers </a:t>
            </a:r>
            <a:r>
              <a:rPr dirty="0" sz="1600" spc="-5" i="1">
                <a:latin typeface="Calibri"/>
                <a:cs typeface="Calibri"/>
              </a:rPr>
              <a:t>(HT+) </a:t>
            </a:r>
            <a:r>
              <a:rPr dirty="0" sz="1600" spc="-10" i="1">
                <a:latin typeface="Calibri"/>
                <a:cs typeface="Calibri"/>
              </a:rPr>
              <a:t>and discontinuers</a:t>
            </a:r>
            <a:r>
              <a:rPr dirty="0" sz="1600" spc="200" i="1">
                <a:latin typeface="Calibri"/>
                <a:cs typeface="Calibri"/>
              </a:rPr>
              <a:t> </a:t>
            </a:r>
            <a:r>
              <a:rPr dirty="0" sz="1600" spc="-5" i="1">
                <a:latin typeface="Calibri"/>
                <a:cs typeface="Calibri"/>
              </a:rPr>
              <a:t>(HT−).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78754" y="6375599"/>
            <a:ext cx="5452745" cy="4762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000" spc="-5">
                <a:latin typeface="Calibri"/>
                <a:cs typeface="Calibri"/>
              </a:rPr>
              <a:t>Rasgon, </a:t>
            </a:r>
            <a:r>
              <a:rPr dirty="0" sz="1000" spc="-5">
                <a:latin typeface="Calibri"/>
                <a:cs typeface="Calibri"/>
              </a:rPr>
              <a:t>N. </a:t>
            </a:r>
            <a:r>
              <a:rPr dirty="0" sz="1000" spc="-5">
                <a:latin typeface="Calibri"/>
                <a:cs typeface="Calibri"/>
              </a:rPr>
              <a:t>L., </a:t>
            </a:r>
            <a:r>
              <a:rPr dirty="0" sz="1000" spc="-5">
                <a:latin typeface="Calibri"/>
                <a:cs typeface="Calibri"/>
              </a:rPr>
              <a:t>Kenna, </a:t>
            </a:r>
            <a:r>
              <a:rPr dirty="0" sz="1000" spc="-5">
                <a:latin typeface="Calibri"/>
                <a:cs typeface="Calibri"/>
              </a:rPr>
              <a:t>H. </a:t>
            </a:r>
            <a:r>
              <a:rPr dirty="0" sz="1000" spc="-5">
                <a:latin typeface="Calibri"/>
                <a:cs typeface="Calibri"/>
              </a:rPr>
              <a:t>A., </a:t>
            </a:r>
            <a:r>
              <a:rPr dirty="0" sz="1000" spc="-5">
                <a:latin typeface="Calibri"/>
                <a:cs typeface="Calibri"/>
              </a:rPr>
              <a:t>Wroolie, </a:t>
            </a:r>
            <a:r>
              <a:rPr dirty="0" sz="1000" spc="-10">
                <a:latin typeface="Calibri"/>
                <a:cs typeface="Calibri"/>
              </a:rPr>
              <a:t>T. </a:t>
            </a:r>
            <a:r>
              <a:rPr dirty="0" sz="1000" spc="-5">
                <a:latin typeface="Calibri"/>
                <a:cs typeface="Calibri"/>
              </a:rPr>
              <a:t>E., </a:t>
            </a:r>
            <a:r>
              <a:rPr dirty="0" sz="1000" spc="-5">
                <a:latin typeface="Calibri"/>
                <a:cs typeface="Calibri"/>
              </a:rPr>
              <a:t>Williams, </a:t>
            </a:r>
            <a:r>
              <a:rPr dirty="0" sz="1000" spc="-5">
                <a:latin typeface="Calibri"/>
                <a:cs typeface="Calibri"/>
              </a:rPr>
              <a:t>K. </a:t>
            </a:r>
            <a:r>
              <a:rPr dirty="0" sz="1000" spc="-5">
                <a:latin typeface="Calibri"/>
                <a:cs typeface="Calibri"/>
              </a:rPr>
              <a:t>E., </a:t>
            </a:r>
            <a:r>
              <a:rPr dirty="0" sz="1000" spc="-5">
                <a:latin typeface="Calibri"/>
                <a:cs typeface="Calibri"/>
              </a:rPr>
              <a:t>DeMuth, </a:t>
            </a:r>
            <a:r>
              <a:rPr dirty="0" sz="1000" spc="-5">
                <a:latin typeface="Calibri"/>
                <a:cs typeface="Calibri"/>
              </a:rPr>
              <a:t>B. </a:t>
            </a:r>
            <a:r>
              <a:rPr dirty="0" sz="1000" spc="-5">
                <a:latin typeface="Calibri"/>
                <a:cs typeface="Calibri"/>
              </a:rPr>
              <a:t>N., </a:t>
            </a:r>
            <a:r>
              <a:rPr dirty="0" sz="1000" spc="-5">
                <a:latin typeface="Calibri"/>
                <a:cs typeface="Calibri"/>
              </a:rPr>
              <a:t>&amp; </a:t>
            </a:r>
            <a:r>
              <a:rPr dirty="0" sz="1000" spc="-5">
                <a:latin typeface="Calibri"/>
                <a:cs typeface="Calibri"/>
              </a:rPr>
              <a:t>Silverman, </a:t>
            </a:r>
            <a:r>
              <a:rPr dirty="0" sz="1000" spc="-5">
                <a:latin typeface="Calibri"/>
                <a:cs typeface="Calibri"/>
              </a:rPr>
              <a:t>D. </a:t>
            </a:r>
            <a:r>
              <a:rPr dirty="0" sz="1000" spc="-5">
                <a:latin typeface="Calibri"/>
                <a:cs typeface="Calibri"/>
              </a:rPr>
              <a:t>H. </a:t>
            </a:r>
            <a:r>
              <a:rPr dirty="0" sz="1000" spc="-5">
                <a:latin typeface="Calibri"/>
                <a:cs typeface="Calibri"/>
              </a:rPr>
              <a:t>(2014). </a:t>
            </a:r>
            <a:r>
              <a:rPr dirty="0" sz="1000" spc="-5">
                <a:latin typeface="Calibri"/>
                <a:cs typeface="Calibri"/>
              </a:rPr>
              <a:t>Insulin  </a:t>
            </a:r>
            <a:r>
              <a:rPr dirty="0" sz="1000" spc="-5">
                <a:latin typeface="Calibri"/>
                <a:cs typeface="Calibri"/>
              </a:rPr>
              <a:t>resistance </a:t>
            </a:r>
            <a:r>
              <a:rPr dirty="0" sz="1000" spc="-5">
                <a:latin typeface="Calibri"/>
                <a:cs typeface="Calibri"/>
              </a:rPr>
              <a:t>and </a:t>
            </a:r>
            <a:r>
              <a:rPr dirty="0" sz="1000" spc="-5">
                <a:latin typeface="Calibri"/>
                <a:cs typeface="Calibri"/>
              </a:rPr>
              <a:t>medial </a:t>
            </a:r>
            <a:r>
              <a:rPr dirty="0" sz="1000" spc="-5">
                <a:latin typeface="Calibri"/>
                <a:cs typeface="Calibri"/>
              </a:rPr>
              <a:t>prefrontal </a:t>
            </a:r>
            <a:r>
              <a:rPr dirty="0" sz="1000" spc="-5">
                <a:latin typeface="Calibri"/>
                <a:cs typeface="Calibri"/>
              </a:rPr>
              <a:t>gyrus </a:t>
            </a:r>
            <a:r>
              <a:rPr dirty="0" sz="1000" spc="-5">
                <a:latin typeface="Calibri"/>
                <a:cs typeface="Calibri"/>
              </a:rPr>
              <a:t>metabolism </a:t>
            </a:r>
            <a:r>
              <a:rPr dirty="0" sz="1000" spc="-5">
                <a:latin typeface="Calibri"/>
                <a:cs typeface="Calibri"/>
              </a:rPr>
              <a:t>in </a:t>
            </a:r>
            <a:r>
              <a:rPr dirty="0" sz="1000" spc="-5">
                <a:latin typeface="Calibri"/>
                <a:cs typeface="Calibri"/>
              </a:rPr>
              <a:t>women </a:t>
            </a:r>
            <a:r>
              <a:rPr dirty="0" sz="1000" spc="-5">
                <a:latin typeface="Calibri"/>
                <a:cs typeface="Calibri"/>
              </a:rPr>
              <a:t>receiving </a:t>
            </a:r>
            <a:r>
              <a:rPr dirty="0" sz="1000" spc="-5">
                <a:latin typeface="Calibri"/>
                <a:cs typeface="Calibri"/>
              </a:rPr>
              <a:t>hormone </a:t>
            </a:r>
            <a:r>
              <a:rPr dirty="0" sz="1000" spc="-5">
                <a:latin typeface="Calibri"/>
                <a:cs typeface="Calibri"/>
              </a:rPr>
              <a:t>therapy. </a:t>
            </a:r>
            <a:r>
              <a:rPr dirty="0" sz="1000" spc="-5">
                <a:latin typeface="Calibri"/>
                <a:cs typeface="Calibri"/>
              </a:rPr>
              <a:t>Psychiatry  </a:t>
            </a:r>
            <a:r>
              <a:rPr dirty="0" sz="1000" spc="-5">
                <a:latin typeface="Calibri"/>
                <a:cs typeface="Calibri"/>
              </a:rPr>
              <a:t>Research: </a:t>
            </a:r>
            <a:r>
              <a:rPr dirty="0" sz="1000" spc="-5">
                <a:latin typeface="Calibri"/>
                <a:cs typeface="Calibri"/>
              </a:rPr>
              <a:t>Neuroimaging, </a:t>
            </a:r>
            <a:r>
              <a:rPr dirty="0" sz="1000" spc="-5">
                <a:latin typeface="Calibri"/>
                <a:cs typeface="Calibri"/>
              </a:rPr>
              <a:t>223(1),</a:t>
            </a:r>
            <a:r>
              <a:rPr dirty="0" sz="1000" spc="15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28-36.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9144000" cy="151485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2540">
              <a:lnSpc>
                <a:spcPct val="100000"/>
              </a:lnSpc>
            </a:pPr>
            <a:r>
              <a:rPr dirty="0" spc="-5"/>
              <a:t>Insulin </a:t>
            </a:r>
            <a:r>
              <a:rPr dirty="0" spc="-25"/>
              <a:t>Resistance </a:t>
            </a:r>
            <a:r>
              <a:rPr dirty="0" spc="-5"/>
              <a:t>and </a:t>
            </a:r>
            <a:r>
              <a:rPr dirty="0" spc="-25"/>
              <a:t>Prefrontal</a:t>
            </a:r>
            <a:r>
              <a:rPr dirty="0" spc="-10"/>
              <a:t> </a:t>
            </a:r>
            <a:r>
              <a:rPr dirty="0" spc="-15"/>
              <a:t>Gyrus</a:t>
            </a:r>
          </a:p>
          <a:p>
            <a:pPr algn="ctr" marL="2540">
              <a:lnSpc>
                <a:spcPct val="100000"/>
              </a:lnSpc>
            </a:pPr>
            <a:r>
              <a:rPr dirty="0" spc="-10"/>
              <a:t>Metabolism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3174" y="1838451"/>
          <a:ext cx="5333365" cy="4775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8227"/>
                <a:gridCol w="519483"/>
                <a:gridCol w="434578"/>
                <a:gridCol w="760476"/>
                <a:gridCol w="434730"/>
                <a:gridCol w="760361"/>
                <a:gridCol w="434692"/>
                <a:gridCol w="488823"/>
                <a:gridCol w="522608"/>
              </a:tblGrid>
              <a:tr h="511444">
                <a:tc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2ACF8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73050" marR="84455" indent="-18161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Total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Sample 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(N=39)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2ACF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410209" marR="290195" indent="-11303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&lt;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45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years 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(N=14)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2ACF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 marL="393700" marR="289560" indent="-9652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dirty="0" sz="1100" b="1" u="sng">
                          <a:latin typeface="Calibri"/>
                          <a:cs typeface="Calibri"/>
                        </a:rPr>
                        <a:t>&gt;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45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years 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(N=25)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2ACF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2"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72ACF8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29457"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110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Mean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Mean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207645">
                        <a:lnSpc>
                          <a:spcPts val="110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Mean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1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SD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10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p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</a:tr>
              <a:tr h="180366">
                <a:tc>
                  <a:txBody>
                    <a:bodyPr/>
                    <a:lstStyle/>
                    <a:p>
                      <a:pPr marL="45085">
                        <a:lnSpc>
                          <a:spcPts val="120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2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48.41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13.38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33.79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8.22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212090">
                        <a:lnSpc>
                          <a:spcPts val="12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56.60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7.23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-9.00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&lt;.001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</a:tr>
              <a:tr h="336136">
                <a:tc>
                  <a:txBody>
                    <a:bodyPr/>
                    <a:lstStyle/>
                    <a:p>
                      <a:pPr marL="45085">
                        <a:lnSpc>
                          <a:spcPts val="115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(range)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100">
                        <a:lnSpc>
                          <a:spcPts val="115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(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9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71)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(19-44)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(45-71)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</a:tr>
              <a:tr h="180504">
                <a:tc>
                  <a:txBody>
                    <a:bodyPr/>
                    <a:lstStyle/>
                    <a:p>
                      <a:pPr marL="45085">
                        <a:lnSpc>
                          <a:spcPts val="120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Education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2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16.56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2.35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16.00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2.29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212090">
                        <a:lnSpc>
                          <a:spcPts val="12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16.88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2.37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-1.13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20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.27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</a:tr>
              <a:tr h="336045">
                <a:tc>
                  <a:txBody>
                    <a:bodyPr/>
                    <a:lstStyle/>
                    <a:p>
                      <a:pPr marL="45085">
                        <a:lnSpc>
                          <a:spcPts val="115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(range)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100">
                        <a:lnSpc>
                          <a:spcPts val="115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(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23)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(12-20)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(12-23)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(ns)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</a:tr>
              <a:tr h="180588">
                <a:tc>
                  <a:txBody>
                    <a:bodyPr/>
                    <a:lstStyle/>
                    <a:p>
                      <a:pPr marL="45085">
                        <a:lnSpc>
                          <a:spcPts val="121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HDRS-21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marL="127635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9.36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4.63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12.07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4.18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248920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7.84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4.21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3.02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.01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</a:tr>
              <a:tr h="330817">
                <a:tc>
                  <a:txBody>
                    <a:bodyPr/>
                    <a:lstStyle/>
                    <a:p>
                      <a:pPr marL="45085">
                        <a:lnSpc>
                          <a:spcPts val="115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(range)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marL="81915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(1-20)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(5-20)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201295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(1-16)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</a:tr>
              <a:tr h="180978">
                <a:tc>
                  <a:txBody>
                    <a:bodyPr/>
                    <a:lstStyle/>
                    <a:p>
                      <a:pPr marL="45085">
                        <a:lnSpc>
                          <a:spcPts val="1210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Age </a:t>
                      </a:r>
                      <a:r>
                        <a:rPr dirty="0" sz="1100" spc="-5" b="1"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100" spc="-9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b="1">
                          <a:latin typeface="Calibri"/>
                          <a:cs typeface="Calibri"/>
                        </a:rPr>
                        <a:t>MDD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26.71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14.55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19.69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6.66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212090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30.86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16.40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-2.83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.01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</a:tr>
              <a:tr h="335533">
                <a:tc>
                  <a:txBody>
                    <a:bodyPr/>
                    <a:lstStyle/>
                    <a:p>
                      <a:pPr marL="45085">
                        <a:lnSpc>
                          <a:spcPts val="115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onset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8100">
                        <a:lnSpc>
                          <a:spcPts val="115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(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0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68)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(10-32)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166370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(12-68)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</a:tr>
              <a:tr h="181107">
                <a:tc>
                  <a:txBody>
                    <a:bodyPr/>
                    <a:lstStyle/>
                    <a:p>
                      <a:pPr marL="45085">
                        <a:lnSpc>
                          <a:spcPts val="1210"/>
                        </a:lnSpc>
                      </a:pPr>
                      <a:r>
                        <a:rPr dirty="0" sz="1100" spc="-10" b="1">
                          <a:latin typeface="Calibri"/>
                          <a:cs typeface="Calibri"/>
                        </a:rPr>
                        <a:t>SSPG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algn="r" marR="50800">
                        <a:lnSpc>
                          <a:spcPts val="121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140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.64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69.67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161.46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68.12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128.87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69.21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1.37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210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.18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</a:tr>
              <a:tr h="167635">
                <a:tc>
                  <a:txBody>
                    <a:bodyPr/>
                    <a:lstStyle/>
                    <a:p>
                      <a:pPr marL="45085">
                        <a:lnSpc>
                          <a:spcPts val="115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(range)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(52-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(65-304)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129539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(52-323)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(ns)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</a:tr>
              <a:tr h="339990"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323)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</a:tr>
              <a:tr h="181202">
                <a:tc>
                  <a:txBody>
                    <a:bodyPr/>
                    <a:lstStyle/>
                    <a:p>
                      <a:pPr marL="45085">
                        <a:lnSpc>
                          <a:spcPts val="1215"/>
                        </a:lnSpc>
                      </a:pPr>
                      <a:r>
                        <a:rPr dirty="0" sz="1100" b="1">
                          <a:latin typeface="Calibri"/>
                          <a:cs typeface="Calibri"/>
                        </a:rPr>
                        <a:t>BMI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ts val="121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27.68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5.50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30.32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7.09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212090">
                        <a:lnSpc>
                          <a:spcPts val="121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26.20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3.79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2.02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21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.06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</a:tr>
              <a:tr h="167598">
                <a:tc>
                  <a:txBody>
                    <a:bodyPr/>
                    <a:lstStyle/>
                    <a:p>
                      <a:pPr marL="45085">
                        <a:lnSpc>
                          <a:spcPts val="115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(range)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(19.6-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(19.6-39.3)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52069">
                        <a:lnSpc>
                          <a:spcPts val="115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(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20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.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38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.6)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(ns)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</a:tr>
              <a:tr h="233939"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ts val="115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49.2)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</a:tr>
              <a:tr h="181197">
                <a:tc>
                  <a:txBody>
                    <a:bodyPr/>
                    <a:lstStyle/>
                    <a:p>
                      <a:pPr marL="45085">
                        <a:lnSpc>
                          <a:spcPts val="121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FSIQ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algn="r" marR="50800">
                        <a:lnSpc>
                          <a:spcPts val="121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122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.55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10.22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117.36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11.33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ts val="121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125.14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8.77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1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-2.18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21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.04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T w="12699">
                      <a:solidFill>
                        <a:srgbClr val="FFFFFF"/>
                      </a:solidFill>
                      <a:prstDash val="solid"/>
                    </a:lnT>
                    <a:solidFill>
                      <a:srgbClr val="D6F0FF"/>
                    </a:solidFill>
                  </a:tcPr>
                </a:tc>
              </a:tr>
              <a:tr h="167654">
                <a:tc>
                  <a:txBody>
                    <a:bodyPr/>
                    <a:lstStyle/>
                    <a:p>
                      <a:pPr marL="45085">
                        <a:lnSpc>
                          <a:spcPts val="1155"/>
                        </a:lnSpc>
                      </a:pPr>
                      <a:r>
                        <a:rPr dirty="0" sz="1100" spc="-5" b="1">
                          <a:latin typeface="Calibri"/>
                          <a:cs typeface="Calibri"/>
                        </a:rPr>
                        <a:t>(range)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marL="138430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(98-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(98-138)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 algn="r" marR="86360">
                        <a:lnSpc>
                          <a:spcPts val="1155"/>
                        </a:lnSpc>
                      </a:pPr>
                      <a:r>
                        <a:rPr dirty="0" sz="1100" spc="-5">
                          <a:latin typeface="Calibri"/>
                          <a:cs typeface="Calibri"/>
                        </a:rPr>
                        <a:t>(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10</a:t>
                      </a:r>
                      <a:r>
                        <a:rPr dirty="0" sz="1100" spc="5">
                          <a:latin typeface="Calibri"/>
                          <a:cs typeface="Calibri"/>
                        </a:rPr>
                        <a:t>9</a:t>
                      </a:r>
                      <a:r>
                        <a:rPr dirty="0" sz="1100" spc="-5">
                          <a:latin typeface="Calibri"/>
                          <a:cs typeface="Calibri"/>
                        </a:rPr>
                        <a:t>-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142)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solidFill>
                      <a:srgbClr val="D6F0FF"/>
                    </a:solidFill>
                  </a:tcPr>
                </a:tc>
              </a:tr>
              <a:tr h="339849"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72ACF8"/>
                    </a:solidFill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ts val="1155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142)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699">
                      <a:solidFill>
                        <a:srgbClr val="FFFFFF"/>
                      </a:solidFill>
                      <a:prstDash val="solid"/>
                    </a:lnL>
                    <a:lnR w="12699">
                      <a:solidFill>
                        <a:srgbClr val="FFFFFF"/>
                      </a:solidFill>
                      <a:prstDash val="solid"/>
                    </a:lnR>
                    <a:lnB w="12699">
                      <a:solidFill>
                        <a:srgbClr val="FFFFFF"/>
                      </a:solidFill>
                      <a:prstDash val="solid"/>
                    </a:lnB>
                    <a:solidFill>
                      <a:srgbClr val="D6F0FF"/>
                    </a:solidFill>
                  </a:tcPr>
                </a:tc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604018" y="1456067"/>
            <a:ext cx="7378700" cy="4628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284470" algn="l"/>
              </a:tabLst>
            </a:pPr>
            <a:r>
              <a:rPr dirty="0" sz="2400" spc="-5" b="1">
                <a:latin typeface="Calibri"/>
                <a:cs typeface="Calibri"/>
              </a:rPr>
              <a:t>Demographics</a:t>
            </a:r>
            <a:r>
              <a:rPr dirty="0" sz="2400" spc="-5" b="1">
                <a:latin typeface="Times New Roman"/>
                <a:cs typeface="Times New Roman"/>
              </a:rPr>
              <a:t>	</a:t>
            </a:r>
            <a:r>
              <a:rPr dirty="0" baseline="2314" sz="3600" spc="-7" b="1">
                <a:latin typeface="Calibri"/>
                <a:cs typeface="Calibri"/>
              </a:rPr>
              <a:t>Methods</a:t>
            </a:r>
            <a:endParaRPr baseline="2314" sz="3600">
              <a:latin typeface="Calibri"/>
              <a:cs typeface="Calibri"/>
            </a:endParaRPr>
          </a:p>
          <a:p>
            <a:pPr marL="4324350" indent="-342900">
              <a:lnSpc>
                <a:spcPct val="100000"/>
              </a:lnSpc>
              <a:spcBef>
                <a:spcPts val="755"/>
              </a:spcBef>
              <a:buFont typeface="Arial"/>
              <a:buChar char="•"/>
              <a:tabLst>
                <a:tab pos="4324985" algn="l"/>
              </a:tabLst>
            </a:pPr>
            <a:r>
              <a:rPr dirty="0" sz="1900" spc="-5">
                <a:latin typeface="Calibri"/>
                <a:cs typeface="Calibri"/>
              </a:rPr>
              <a:t>Subjects</a:t>
            </a:r>
            <a:endParaRPr sz="1900">
              <a:latin typeface="Calibri"/>
              <a:cs typeface="Calibri"/>
            </a:endParaRPr>
          </a:p>
          <a:p>
            <a:pPr lvl="1" marL="4725670" indent="-287020">
              <a:lnSpc>
                <a:spcPct val="100000"/>
              </a:lnSpc>
              <a:spcBef>
                <a:spcPts val="229"/>
              </a:spcBef>
              <a:buFont typeface="Arial"/>
              <a:buChar char="–"/>
              <a:tabLst>
                <a:tab pos="4726305" algn="l"/>
              </a:tabLst>
            </a:pPr>
            <a:r>
              <a:rPr dirty="0" sz="1900" spc="-5">
                <a:latin typeface="Calibri"/>
                <a:cs typeface="Calibri"/>
              </a:rPr>
              <a:t>Non-diabetic </a:t>
            </a:r>
            <a:r>
              <a:rPr dirty="0" sz="1900" spc="-5">
                <a:latin typeface="Calibri"/>
                <a:cs typeface="Calibri"/>
              </a:rPr>
              <a:t>adults</a:t>
            </a:r>
            <a:r>
              <a:rPr dirty="0" sz="1900" spc="-20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(N=39)</a:t>
            </a:r>
            <a:endParaRPr sz="1900">
              <a:latin typeface="Calibri"/>
              <a:cs typeface="Calibri"/>
            </a:endParaRPr>
          </a:p>
          <a:p>
            <a:pPr lvl="1" marL="4725670" marR="74295" indent="-287020">
              <a:lnSpc>
                <a:spcPts val="2050"/>
              </a:lnSpc>
              <a:spcBef>
                <a:spcPts val="484"/>
              </a:spcBef>
              <a:buFont typeface="Arial"/>
              <a:buChar char="–"/>
              <a:tabLst>
                <a:tab pos="4726305" algn="l"/>
              </a:tabLst>
            </a:pPr>
            <a:r>
              <a:rPr dirty="0" sz="1900" spc="-5">
                <a:latin typeface="Calibri"/>
                <a:cs typeface="Calibri"/>
              </a:rPr>
              <a:t>Men </a:t>
            </a:r>
            <a:r>
              <a:rPr dirty="0" sz="1900" spc="-5">
                <a:latin typeface="Calibri"/>
                <a:cs typeface="Calibri"/>
              </a:rPr>
              <a:t>and </a:t>
            </a:r>
            <a:r>
              <a:rPr dirty="0" sz="1900" spc="-10">
                <a:latin typeface="Calibri"/>
                <a:cs typeface="Calibri"/>
              </a:rPr>
              <a:t>women </a:t>
            </a:r>
            <a:r>
              <a:rPr dirty="0" sz="1900" spc="-10">
                <a:latin typeface="Calibri"/>
                <a:cs typeface="Calibri"/>
              </a:rPr>
              <a:t>aged </a:t>
            </a:r>
            <a:r>
              <a:rPr dirty="0" sz="1900">
                <a:latin typeface="Calibri"/>
                <a:cs typeface="Calibri"/>
              </a:rPr>
              <a:t>19-  </a:t>
            </a:r>
            <a:r>
              <a:rPr dirty="0" sz="1900" spc="-10">
                <a:latin typeface="Calibri"/>
                <a:cs typeface="Calibri"/>
              </a:rPr>
              <a:t>71</a:t>
            </a:r>
            <a:endParaRPr sz="1900">
              <a:latin typeface="Calibri"/>
              <a:cs typeface="Calibri"/>
            </a:endParaRPr>
          </a:p>
          <a:p>
            <a:pPr lvl="1" marL="4725670" indent="-287020">
              <a:lnSpc>
                <a:spcPct val="100000"/>
              </a:lnSpc>
              <a:spcBef>
                <a:spcPts val="195"/>
              </a:spcBef>
              <a:buFont typeface="Arial"/>
              <a:buChar char="–"/>
              <a:tabLst>
                <a:tab pos="4726305" algn="l"/>
              </a:tabLst>
            </a:pPr>
            <a:r>
              <a:rPr dirty="0" sz="1900" spc="-5">
                <a:latin typeface="Calibri"/>
                <a:cs typeface="Calibri"/>
              </a:rPr>
              <a:t>BMI </a:t>
            </a:r>
            <a:r>
              <a:rPr dirty="0" sz="1900" spc="-5">
                <a:latin typeface="Calibri"/>
                <a:cs typeface="Calibri"/>
              </a:rPr>
              <a:t>&lt; </a:t>
            </a:r>
            <a:r>
              <a:rPr dirty="0" sz="1900" spc="-5">
                <a:latin typeface="Calibri"/>
                <a:cs typeface="Calibri"/>
              </a:rPr>
              <a:t>40</a:t>
            </a:r>
            <a:r>
              <a:rPr dirty="0" sz="1900" spc="-75">
                <a:latin typeface="Calibri"/>
                <a:cs typeface="Calibri"/>
              </a:rPr>
              <a:t> </a:t>
            </a:r>
            <a:r>
              <a:rPr dirty="0" sz="1900" spc="5">
                <a:latin typeface="Calibri"/>
                <a:cs typeface="Calibri"/>
              </a:rPr>
              <a:t>kg/m2</a:t>
            </a:r>
            <a:endParaRPr sz="1900">
              <a:latin typeface="Calibri"/>
              <a:cs typeface="Calibri"/>
            </a:endParaRPr>
          </a:p>
          <a:p>
            <a:pPr lvl="1" marL="4725670" indent="-287020">
              <a:lnSpc>
                <a:spcPts val="2165"/>
              </a:lnSpc>
              <a:spcBef>
                <a:spcPts val="229"/>
              </a:spcBef>
              <a:buFont typeface="Arial"/>
              <a:buChar char="–"/>
              <a:tabLst>
                <a:tab pos="4726305" algn="l"/>
              </a:tabLst>
            </a:pPr>
            <a:r>
              <a:rPr dirty="0" sz="1900" spc="-15">
                <a:latin typeface="Calibri"/>
                <a:cs typeface="Calibri"/>
              </a:rPr>
              <a:t>History </a:t>
            </a:r>
            <a:r>
              <a:rPr dirty="0" sz="1900" spc="-5">
                <a:latin typeface="Calibri"/>
                <a:cs typeface="Calibri"/>
              </a:rPr>
              <a:t>of </a:t>
            </a:r>
            <a:r>
              <a:rPr dirty="0" sz="1900" spc="-5">
                <a:latin typeface="Calibri"/>
                <a:cs typeface="Calibri"/>
              </a:rPr>
              <a:t>MDD</a:t>
            </a:r>
            <a:r>
              <a:rPr dirty="0" sz="1900" spc="30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currently</a:t>
            </a:r>
            <a:endParaRPr sz="1900">
              <a:latin typeface="Calibri"/>
              <a:cs typeface="Calibri"/>
            </a:endParaRPr>
          </a:p>
          <a:p>
            <a:pPr algn="ctr" marL="4264025">
              <a:lnSpc>
                <a:spcPts val="2165"/>
              </a:lnSpc>
            </a:pPr>
            <a:r>
              <a:rPr dirty="0" sz="1900" spc="-10">
                <a:latin typeface="Calibri"/>
                <a:cs typeface="Calibri"/>
              </a:rPr>
              <a:t>not </a:t>
            </a:r>
            <a:r>
              <a:rPr dirty="0" sz="1900" spc="-5">
                <a:latin typeface="Calibri"/>
                <a:cs typeface="Calibri"/>
              </a:rPr>
              <a:t>in </a:t>
            </a:r>
            <a:r>
              <a:rPr dirty="0" sz="1900" spc="-5">
                <a:latin typeface="Calibri"/>
                <a:cs typeface="Calibri"/>
              </a:rPr>
              <a:t>a </a:t>
            </a:r>
            <a:r>
              <a:rPr dirty="0" sz="1900" spc="-10">
                <a:latin typeface="Calibri"/>
                <a:cs typeface="Calibri"/>
              </a:rPr>
              <a:t>mood</a:t>
            </a:r>
            <a:r>
              <a:rPr dirty="0" sz="1900" spc="-1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episode</a:t>
            </a:r>
            <a:endParaRPr sz="1900">
              <a:latin typeface="Calibri"/>
              <a:cs typeface="Calibri"/>
            </a:endParaRPr>
          </a:p>
          <a:p>
            <a:pPr lvl="1" marL="4725670" marR="185420" indent="-287020">
              <a:lnSpc>
                <a:spcPts val="2050"/>
              </a:lnSpc>
              <a:spcBef>
                <a:spcPts val="484"/>
              </a:spcBef>
              <a:buFont typeface="Arial"/>
              <a:buChar char="–"/>
              <a:tabLst>
                <a:tab pos="4726305" algn="l"/>
              </a:tabLst>
            </a:pPr>
            <a:r>
              <a:rPr dirty="0" sz="1900" spc="-10">
                <a:latin typeface="Calibri"/>
                <a:cs typeface="Calibri"/>
              </a:rPr>
              <a:t>Cognitively </a:t>
            </a:r>
            <a:r>
              <a:rPr dirty="0" sz="1900" spc="-10">
                <a:latin typeface="Calibri"/>
                <a:cs typeface="Calibri"/>
              </a:rPr>
              <a:t>intact </a:t>
            </a:r>
            <a:r>
              <a:rPr dirty="0" sz="1900" spc="-5">
                <a:latin typeface="Calibri"/>
                <a:cs typeface="Calibri"/>
              </a:rPr>
              <a:t>(MMSE  </a:t>
            </a:r>
            <a:r>
              <a:rPr dirty="0" sz="1900" spc="-10">
                <a:latin typeface="Calibri"/>
                <a:cs typeface="Calibri"/>
              </a:rPr>
              <a:t>score&gt;28)</a:t>
            </a:r>
            <a:endParaRPr sz="1900">
              <a:latin typeface="Calibri"/>
              <a:cs typeface="Calibri"/>
            </a:endParaRPr>
          </a:p>
          <a:p>
            <a:pPr marL="4324350" indent="-342900">
              <a:lnSpc>
                <a:spcPct val="100000"/>
              </a:lnSpc>
              <a:spcBef>
                <a:spcPts val="195"/>
              </a:spcBef>
              <a:buFont typeface="Arial"/>
              <a:buChar char="•"/>
              <a:tabLst>
                <a:tab pos="4324985" algn="l"/>
              </a:tabLst>
            </a:pPr>
            <a:r>
              <a:rPr dirty="0" sz="1900" spc="-10">
                <a:latin typeface="Calibri"/>
                <a:cs typeface="Calibri"/>
              </a:rPr>
              <a:t>Procedures</a:t>
            </a:r>
            <a:endParaRPr sz="1900">
              <a:latin typeface="Calibri"/>
              <a:cs typeface="Calibri"/>
            </a:endParaRPr>
          </a:p>
          <a:p>
            <a:pPr lvl="1" marL="4725670" marR="14604" indent="-287020">
              <a:lnSpc>
                <a:spcPts val="2050"/>
              </a:lnSpc>
              <a:spcBef>
                <a:spcPts val="489"/>
              </a:spcBef>
              <a:buFont typeface="Arial"/>
              <a:buChar char="–"/>
              <a:tabLst>
                <a:tab pos="4726305" algn="l"/>
              </a:tabLst>
            </a:pPr>
            <a:r>
              <a:rPr dirty="0" sz="1900" spc="-5">
                <a:latin typeface="Calibri"/>
                <a:cs typeface="Calibri"/>
              </a:rPr>
              <a:t>Insulin </a:t>
            </a:r>
            <a:r>
              <a:rPr dirty="0" sz="1900" spc="-10">
                <a:latin typeface="Calibri"/>
                <a:cs typeface="Calibri"/>
              </a:rPr>
              <a:t>suppression </a:t>
            </a:r>
            <a:r>
              <a:rPr dirty="0" sz="1900" spc="-15">
                <a:latin typeface="Calibri"/>
                <a:cs typeface="Calibri"/>
              </a:rPr>
              <a:t>test </a:t>
            </a:r>
            <a:r>
              <a:rPr dirty="0" sz="1900" spc="-20">
                <a:latin typeface="Calibri"/>
                <a:cs typeface="Calibri"/>
              </a:rPr>
              <a:t>for  </a:t>
            </a:r>
            <a:r>
              <a:rPr dirty="0" sz="1900" spc="-15">
                <a:latin typeface="Calibri"/>
                <a:cs typeface="Calibri"/>
              </a:rPr>
              <a:t>steady </a:t>
            </a:r>
            <a:r>
              <a:rPr dirty="0" sz="1900" spc="-20">
                <a:latin typeface="Calibri"/>
                <a:cs typeface="Calibri"/>
              </a:rPr>
              <a:t>state </a:t>
            </a:r>
            <a:r>
              <a:rPr dirty="0" sz="1900" spc="-5">
                <a:latin typeface="Calibri"/>
                <a:cs typeface="Calibri"/>
              </a:rPr>
              <a:t>plasma  </a:t>
            </a:r>
            <a:r>
              <a:rPr dirty="0" sz="1900" spc="-10">
                <a:latin typeface="Calibri"/>
                <a:cs typeface="Calibri"/>
              </a:rPr>
              <a:t>glucose</a:t>
            </a:r>
            <a:endParaRPr sz="1900">
              <a:latin typeface="Calibri"/>
              <a:cs typeface="Calibri"/>
            </a:endParaRPr>
          </a:p>
          <a:p>
            <a:pPr lvl="1" marL="4725670" indent="-287020">
              <a:lnSpc>
                <a:spcPct val="100000"/>
              </a:lnSpc>
              <a:spcBef>
                <a:spcPts val="195"/>
              </a:spcBef>
              <a:buFont typeface="Arial"/>
              <a:buChar char="–"/>
              <a:tabLst>
                <a:tab pos="4726305" algn="l"/>
              </a:tabLst>
            </a:pPr>
            <a:r>
              <a:rPr dirty="0" sz="1900" spc="-10">
                <a:latin typeface="Calibri"/>
                <a:cs typeface="Calibri"/>
              </a:rPr>
              <a:t>Cognitive</a:t>
            </a:r>
            <a:r>
              <a:rPr dirty="0" sz="1900" spc="-35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testing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5848" y="6645945"/>
            <a:ext cx="457962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alibri"/>
                <a:cs typeface="Calibri"/>
              </a:rPr>
              <a:t>Wroolie, </a:t>
            </a:r>
            <a:r>
              <a:rPr dirty="0" sz="1000" spc="-10">
                <a:latin typeface="Calibri"/>
                <a:cs typeface="Calibri"/>
              </a:rPr>
              <a:t>T. </a:t>
            </a:r>
            <a:r>
              <a:rPr dirty="0" sz="1000" spc="-5">
                <a:latin typeface="Calibri"/>
                <a:cs typeface="Calibri"/>
              </a:rPr>
              <a:t>E., </a:t>
            </a:r>
            <a:r>
              <a:rPr dirty="0" sz="1000" spc="-5">
                <a:latin typeface="Calibri"/>
                <a:cs typeface="Calibri"/>
              </a:rPr>
              <a:t>Kenna, </a:t>
            </a:r>
            <a:r>
              <a:rPr dirty="0" sz="1000" spc="-5">
                <a:latin typeface="Calibri"/>
                <a:cs typeface="Calibri"/>
              </a:rPr>
              <a:t>H. </a:t>
            </a:r>
            <a:r>
              <a:rPr dirty="0" sz="1000" spc="-5">
                <a:latin typeface="Calibri"/>
                <a:cs typeface="Calibri"/>
              </a:rPr>
              <a:t>A., </a:t>
            </a:r>
            <a:r>
              <a:rPr dirty="0" sz="1000" spc="-5">
                <a:latin typeface="Calibri"/>
                <a:cs typeface="Calibri"/>
              </a:rPr>
              <a:t>Singh, </a:t>
            </a:r>
            <a:r>
              <a:rPr dirty="0" sz="1000" spc="-5">
                <a:latin typeface="Calibri"/>
                <a:cs typeface="Calibri"/>
              </a:rPr>
              <a:t>M. </a:t>
            </a:r>
            <a:r>
              <a:rPr dirty="0" sz="1000" spc="-5">
                <a:latin typeface="Calibri"/>
                <a:cs typeface="Calibri"/>
              </a:rPr>
              <a:t>K., </a:t>
            </a:r>
            <a:r>
              <a:rPr dirty="0" sz="1000" spc="-5">
                <a:latin typeface="Calibri"/>
                <a:cs typeface="Calibri"/>
              </a:rPr>
              <a:t>&amp; </a:t>
            </a:r>
            <a:r>
              <a:rPr dirty="0" sz="1000" spc="-5">
                <a:latin typeface="Calibri"/>
                <a:cs typeface="Calibri"/>
              </a:rPr>
              <a:t>Rasgon, </a:t>
            </a:r>
            <a:r>
              <a:rPr dirty="0" sz="1000">
                <a:latin typeface="Calibri"/>
                <a:cs typeface="Calibri"/>
              </a:rPr>
              <a:t>N. </a:t>
            </a:r>
            <a:r>
              <a:rPr dirty="0" sz="1000" spc="-5">
                <a:latin typeface="Calibri"/>
                <a:cs typeface="Calibri"/>
              </a:rPr>
              <a:t>L. </a:t>
            </a:r>
            <a:r>
              <a:rPr dirty="0" sz="1000" spc="-5" i="1">
                <a:latin typeface="Calibri"/>
                <a:cs typeface="Calibri"/>
              </a:rPr>
              <a:t>J </a:t>
            </a:r>
            <a:r>
              <a:rPr dirty="0" sz="1000" spc="-5" i="1">
                <a:latin typeface="Calibri"/>
                <a:cs typeface="Calibri"/>
              </a:rPr>
              <a:t>Psychiatr </a:t>
            </a:r>
            <a:r>
              <a:rPr dirty="0" sz="1000" spc="-5" i="1">
                <a:latin typeface="Calibri"/>
                <a:cs typeface="Calibri"/>
              </a:rPr>
              <a:t>Res. </a:t>
            </a:r>
            <a:r>
              <a:rPr dirty="0" sz="1000" spc="-5">
                <a:latin typeface="Calibri"/>
                <a:cs typeface="Calibri"/>
              </a:rPr>
              <a:t>2014; </a:t>
            </a:r>
            <a:r>
              <a:rPr dirty="0" sz="1000" spc="-5">
                <a:latin typeface="Calibri"/>
                <a:cs typeface="Calibri"/>
              </a:rPr>
              <a:t>60,</a:t>
            </a:r>
            <a:r>
              <a:rPr dirty="0" sz="1000" spc="18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65-72.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0"/>
            <a:ext cx="9144000" cy="14234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4503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600" spc="-5"/>
              <a:t>Association </a:t>
            </a:r>
            <a:r>
              <a:rPr dirty="0" sz="3600" spc="-15"/>
              <a:t>between </a:t>
            </a:r>
            <a:r>
              <a:rPr dirty="0" sz="3600" spc="-5"/>
              <a:t>insulin </a:t>
            </a:r>
            <a:r>
              <a:rPr dirty="0" sz="3600" spc="-15"/>
              <a:t>resistance</a:t>
            </a:r>
            <a:r>
              <a:rPr dirty="0" sz="3600" spc="-70"/>
              <a:t> </a:t>
            </a:r>
            <a:r>
              <a:rPr dirty="0" sz="3600"/>
              <a:t>and</a:t>
            </a:r>
            <a:endParaRPr sz="3600"/>
          </a:p>
          <a:p>
            <a:pPr algn="ctr">
              <a:lnSpc>
                <a:spcPct val="100000"/>
              </a:lnSpc>
            </a:pPr>
            <a:r>
              <a:rPr dirty="0" sz="3600" spc="-10"/>
              <a:t>cognition </a:t>
            </a:r>
            <a:r>
              <a:rPr dirty="0" sz="3600"/>
              <a:t>in </a:t>
            </a:r>
            <a:r>
              <a:rPr dirty="0" sz="3600" spc="-10"/>
              <a:t>patients </a:t>
            </a:r>
            <a:r>
              <a:rPr dirty="0" sz="3600" spc="-5"/>
              <a:t>with </a:t>
            </a:r>
            <a:r>
              <a:rPr dirty="0" sz="3600" spc="-10"/>
              <a:t>depressive</a:t>
            </a:r>
            <a:r>
              <a:rPr dirty="0" sz="3600" spc="-90"/>
              <a:t> </a:t>
            </a:r>
            <a:r>
              <a:rPr dirty="0" sz="3600" spc="-15"/>
              <a:t>disorders</a:t>
            </a:r>
            <a:endParaRPr sz="3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4375" y="1654060"/>
            <a:ext cx="7763509" cy="30416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2600">
                <a:latin typeface="Calibri"/>
                <a:cs typeface="Calibri"/>
              </a:rPr>
              <a:t>Multiple </a:t>
            </a:r>
            <a:r>
              <a:rPr dirty="0" sz="2600" spc="-5">
                <a:latin typeface="Calibri"/>
                <a:cs typeface="Calibri"/>
              </a:rPr>
              <a:t>linear</a:t>
            </a:r>
            <a:r>
              <a:rPr dirty="0" sz="2600" spc="-50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regressions</a:t>
            </a:r>
            <a:endParaRPr sz="260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6920" algn="l"/>
              </a:tabLst>
            </a:pPr>
            <a:r>
              <a:rPr dirty="0" sz="2600">
                <a:latin typeface="Calibri"/>
                <a:cs typeface="Calibri"/>
              </a:rPr>
              <a:t>Model </a:t>
            </a:r>
            <a:r>
              <a:rPr dirty="0" sz="2600">
                <a:latin typeface="Calibri"/>
                <a:cs typeface="Calibri"/>
              </a:rPr>
              <a:t>1: </a:t>
            </a:r>
            <a:r>
              <a:rPr dirty="0" sz="2600" spc="-5">
                <a:latin typeface="Calibri"/>
                <a:cs typeface="Calibri"/>
              </a:rPr>
              <a:t>Age, </a:t>
            </a:r>
            <a:r>
              <a:rPr dirty="0" sz="2600" spc="-5">
                <a:latin typeface="Calibri"/>
                <a:cs typeface="Calibri"/>
              </a:rPr>
              <a:t>education, </a:t>
            </a:r>
            <a:r>
              <a:rPr dirty="0" sz="2600" spc="-5">
                <a:latin typeface="Calibri"/>
                <a:cs typeface="Calibri"/>
              </a:rPr>
              <a:t>SSPG, </a:t>
            </a:r>
            <a:r>
              <a:rPr dirty="0" sz="2600">
                <a:latin typeface="Calibri"/>
                <a:cs typeface="Calibri"/>
              </a:rPr>
              <a:t>and </a:t>
            </a:r>
            <a:r>
              <a:rPr dirty="0" sz="2600" spc="-20">
                <a:latin typeface="Calibri"/>
                <a:cs typeface="Calibri"/>
              </a:rPr>
              <a:t>any</a:t>
            </a:r>
            <a:r>
              <a:rPr dirty="0" sz="2600" spc="-80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significantly</a:t>
            </a:r>
            <a:endParaRPr sz="2600">
              <a:latin typeface="Calibri"/>
              <a:cs typeface="Calibri"/>
            </a:endParaRPr>
          </a:p>
          <a:p>
            <a:pPr marL="756285">
              <a:lnSpc>
                <a:spcPct val="100000"/>
              </a:lnSpc>
            </a:pPr>
            <a:r>
              <a:rPr dirty="0" sz="2600" spc="-5">
                <a:latin typeface="Calibri"/>
                <a:cs typeface="Calibri"/>
              </a:rPr>
              <a:t>associated</a:t>
            </a:r>
            <a:r>
              <a:rPr dirty="0" sz="2600" spc="-60">
                <a:latin typeface="Calibri"/>
                <a:cs typeface="Calibri"/>
              </a:rPr>
              <a:t> </a:t>
            </a:r>
            <a:r>
              <a:rPr dirty="0" sz="2600" spc="-15">
                <a:latin typeface="Calibri"/>
                <a:cs typeface="Calibri"/>
              </a:rPr>
              <a:t>predictors</a:t>
            </a:r>
            <a:endParaRPr sz="260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620"/>
              </a:spcBef>
              <a:buFont typeface="Arial"/>
              <a:buChar char="–"/>
              <a:tabLst>
                <a:tab pos="756920" algn="l"/>
                <a:tab pos="2104390" algn="l"/>
              </a:tabLst>
            </a:pPr>
            <a:r>
              <a:rPr dirty="0" sz="2600">
                <a:latin typeface="Calibri"/>
                <a:cs typeface="Calibri"/>
              </a:rPr>
              <a:t>Model </a:t>
            </a:r>
            <a:r>
              <a:rPr dirty="0" sz="2600" spc="56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2:</a:t>
            </a:r>
            <a:r>
              <a:rPr dirty="0" sz="2600">
                <a:latin typeface="Times New Roman"/>
                <a:cs typeface="Times New Roman"/>
              </a:rPr>
              <a:t>	</a:t>
            </a:r>
            <a:r>
              <a:rPr dirty="0" sz="2600" spc="-5">
                <a:latin typeface="Calibri"/>
                <a:cs typeface="Calibri"/>
              </a:rPr>
              <a:t>Age, </a:t>
            </a:r>
            <a:r>
              <a:rPr dirty="0" sz="2600" spc="-5">
                <a:latin typeface="Calibri"/>
                <a:cs typeface="Calibri"/>
              </a:rPr>
              <a:t>education, </a:t>
            </a:r>
            <a:r>
              <a:rPr dirty="0" sz="2600">
                <a:latin typeface="Calibri"/>
                <a:cs typeface="Calibri"/>
              </a:rPr>
              <a:t>BMI, </a:t>
            </a:r>
            <a:r>
              <a:rPr dirty="0" sz="2600">
                <a:latin typeface="Calibri"/>
                <a:cs typeface="Calibri"/>
              </a:rPr>
              <a:t>and </a:t>
            </a:r>
            <a:r>
              <a:rPr dirty="0" sz="2600" spc="-15">
                <a:latin typeface="Calibri"/>
                <a:cs typeface="Calibri"/>
              </a:rPr>
              <a:t>any</a:t>
            </a:r>
            <a:r>
              <a:rPr dirty="0" sz="2600" spc="-120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significantly</a:t>
            </a:r>
            <a:endParaRPr sz="2600">
              <a:latin typeface="Calibri"/>
              <a:cs typeface="Calibri"/>
            </a:endParaRPr>
          </a:p>
          <a:p>
            <a:pPr marL="756285">
              <a:lnSpc>
                <a:spcPct val="100000"/>
              </a:lnSpc>
            </a:pPr>
            <a:r>
              <a:rPr dirty="0" sz="2600" spc="-5">
                <a:latin typeface="Calibri"/>
                <a:cs typeface="Calibri"/>
              </a:rPr>
              <a:t>associated</a:t>
            </a:r>
            <a:r>
              <a:rPr dirty="0" sz="2600" spc="-60">
                <a:latin typeface="Calibri"/>
                <a:cs typeface="Calibri"/>
              </a:rPr>
              <a:t> </a:t>
            </a:r>
            <a:r>
              <a:rPr dirty="0" sz="2600" spc="-15">
                <a:latin typeface="Calibri"/>
                <a:cs typeface="Calibri"/>
              </a:rPr>
              <a:t>predictors</a:t>
            </a:r>
            <a:endParaRPr sz="2600">
              <a:latin typeface="Calibri"/>
              <a:cs typeface="Calibri"/>
            </a:endParaRPr>
          </a:p>
          <a:p>
            <a:pPr lvl="1" marL="756285" marR="299720" indent="-286385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6920" algn="l"/>
              </a:tabLst>
            </a:pPr>
            <a:r>
              <a:rPr dirty="0" sz="2600" spc="-20">
                <a:latin typeface="Calibri"/>
                <a:cs typeface="Calibri"/>
              </a:rPr>
              <a:t>Post </a:t>
            </a:r>
            <a:r>
              <a:rPr dirty="0" sz="2600" spc="-5">
                <a:latin typeface="Calibri"/>
                <a:cs typeface="Calibri"/>
              </a:rPr>
              <a:t>hoc </a:t>
            </a:r>
            <a:r>
              <a:rPr dirty="0" sz="2600" spc="-5">
                <a:latin typeface="Calibri"/>
                <a:cs typeface="Calibri"/>
              </a:rPr>
              <a:t>analyses </a:t>
            </a:r>
            <a:r>
              <a:rPr dirty="0" sz="2600">
                <a:latin typeface="Calibri"/>
                <a:cs typeface="Calibri"/>
              </a:rPr>
              <a:t>within </a:t>
            </a:r>
            <a:r>
              <a:rPr dirty="0" sz="2600" spc="-10">
                <a:latin typeface="Calibri"/>
                <a:cs typeface="Calibri"/>
              </a:rPr>
              <a:t>dichotomized </a:t>
            </a:r>
            <a:r>
              <a:rPr dirty="0" sz="2600" spc="-10">
                <a:latin typeface="Calibri"/>
                <a:cs typeface="Calibri"/>
              </a:rPr>
              <a:t>age </a:t>
            </a:r>
            <a:r>
              <a:rPr dirty="0" sz="2600" spc="-10">
                <a:latin typeface="Calibri"/>
                <a:cs typeface="Calibri"/>
              </a:rPr>
              <a:t>groups  </a:t>
            </a:r>
            <a:r>
              <a:rPr dirty="0" sz="2600" spc="-5">
                <a:latin typeface="Calibri"/>
                <a:cs typeface="Calibri"/>
              </a:rPr>
              <a:t>(&lt;45 </a:t>
            </a:r>
            <a:r>
              <a:rPr dirty="0" sz="2600">
                <a:latin typeface="Calibri"/>
                <a:cs typeface="Calibri"/>
              </a:rPr>
              <a:t>and </a:t>
            </a:r>
            <a:r>
              <a:rPr dirty="0" sz="2600" u="heavy">
                <a:latin typeface="Calibri"/>
                <a:cs typeface="Calibri"/>
              </a:rPr>
              <a:t>&gt;</a:t>
            </a:r>
            <a:r>
              <a:rPr dirty="0" sz="2600">
                <a:latin typeface="Calibri"/>
                <a:cs typeface="Calibri"/>
              </a:rPr>
              <a:t>45</a:t>
            </a:r>
            <a:r>
              <a:rPr dirty="0" sz="2600" spc="-105">
                <a:latin typeface="Calibri"/>
                <a:cs typeface="Calibri"/>
              </a:rPr>
              <a:t> </a:t>
            </a:r>
            <a:r>
              <a:rPr dirty="0" sz="2600" spc="-15">
                <a:latin typeface="Calibri"/>
                <a:cs typeface="Calibri"/>
              </a:rPr>
              <a:t>years)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55" y="6674594"/>
            <a:ext cx="442087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alibri"/>
                <a:cs typeface="Calibri"/>
              </a:rPr>
              <a:t>Wroolie, </a:t>
            </a:r>
            <a:r>
              <a:rPr dirty="0" sz="1000" spc="-10">
                <a:latin typeface="Calibri"/>
                <a:cs typeface="Calibri"/>
              </a:rPr>
              <a:t>T. </a:t>
            </a:r>
            <a:r>
              <a:rPr dirty="0" sz="1000" spc="-5">
                <a:latin typeface="Calibri"/>
                <a:cs typeface="Calibri"/>
              </a:rPr>
              <a:t>E., </a:t>
            </a:r>
            <a:r>
              <a:rPr dirty="0" sz="1000" spc="-5">
                <a:latin typeface="Calibri"/>
                <a:cs typeface="Calibri"/>
              </a:rPr>
              <a:t>Kenna, </a:t>
            </a:r>
            <a:r>
              <a:rPr dirty="0" sz="1000" spc="-5">
                <a:latin typeface="Calibri"/>
                <a:cs typeface="Calibri"/>
              </a:rPr>
              <a:t>H. </a:t>
            </a:r>
            <a:r>
              <a:rPr dirty="0" sz="1000" spc="-5">
                <a:latin typeface="Calibri"/>
                <a:cs typeface="Calibri"/>
              </a:rPr>
              <a:t>A., </a:t>
            </a:r>
            <a:r>
              <a:rPr dirty="0" sz="1000" spc="-5">
                <a:latin typeface="Calibri"/>
                <a:cs typeface="Calibri"/>
              </a:rPr>
              <a:t>Singh, </a:t>
            </a:r>
            <a:r>
              <a:rPr dirty="0" sz="1000" spc="-5">
                <a:latin typeface="Calibri"/>
                <a:cs typeface="Calibri"/>
              </a:rPr>
              <a:t>M. </a:t>
            </a:r>
            <a:r>
              <a:rPr dirty="0" sz="1000" spc="-5">
                <a:latin typeface="Calibri"/>
                <a:cs typeface="Calibri"/>
              </a:rPr>
              <a:t>K., </a:t>
            </a:r>
            <a:r>
              <a:rPr dirty="0" sz="1000" spc="-5">
                <a:latin typeface="Calibri"/>
                <a:cs typeface="Calibri"/>
              </a:rPr>
              <a:t>&amp; </a:t>
            </a:r>
            <a:r>
              <a:rPr dirty="0" sz="1000" spc="-5">
                <a:latin typeface="Calibri"/>
                <a:cs typeface="Calibri"/>
              </a:rPr>
              <a:t>Rasgon, </a:t>
            </a:r>
            <a:r>
              <a:rPr dirty="0" sz="1000">
                <a:latin typeface="Calibri"/>
                <a:cs typeface="Calibri"/>
              </a:rPr>
              <a:t>N. </a:t>
            </a:r>
            <a:r>
              <a:rPr dirty="0" sz="1000" spc="-5">
                <a:latin typeface="Calibri"/>
                <a:cs typeface="Calibri"/>
              </a:rPr>
              <a:t>L. </a:t>
            </a:r>
            <a:r>
              <a:rPr dirty="0" sz="1000" spc="-5" i="1">
                <a:latin typeface="Calibri"/>
                <a:cs typeface="Calibri"/>
              </a:rPr>
              <a:t>J </a:t>
            </a:r>
            <a:r>
              <a:rPr dirty="0" sz="1000" spc="-5" i="1">
                <a:latin typeface="Calibri"/>
                <a:cs typeface="Calibri"/>
              </a:rPr>
              <a:t>Psychiatr </a:t>
            </a:r>
            <a:r>
              <a:rPr dirty="0" sz="1000" spc="-5" i="1">
                <a:latin typeface="Calibri"/>
                <a:cs typeface="Calibri"/>
              </a:rPr>
              <a:t>Res. </a:t>
            </a:r>
            <a:r>
              <a:rPr dirty="0" sz="1000" spc="-5">
                <a:latin typeface="Calibri"/>
                <a:cs typeface="Calibri"/>
              </a:rPr>
              <a:t>2014; </a:t>
            </a:r>
            <a:r>
              <a:rPr dirty="0" sz="1000" spc="-5">
                <a:latin typeface="Calibri"/>
                <a:cs typeface="Calibri"/>
              </a:rPr>
              <a:t>60,</a:t>
            </a:r>
            <a:r>
              <a:rPr dirty="0" sz="1000" spc="16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65-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12100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5027" rIns="0" bIns="0" rtlCol="0" vert="horz">
            <a:spAutoFit/>
          </a:bodyPr>
          <a:lstStyle/>
          <a:p>
            <a:pPr marL="3417570">
              <a:lnSpc>
                <a:spcPct val="100000"/>
              </a:lnSpc>
            </a:pPr>
            <a:r>
              <a:rPr dirty="0" spc="-5"/>
              <a:t>Ana</a:t>
            </a:r>
            <a:r>
              <a:rPr dirty="0" spc="-10"/>
              <a:t>l</a:t>
            </a:r>
            <a:r>
              <a:rPr dirty="0" spc="-40"/>
              <a:t>y</a:t>
            </a:r>
            <a:r>
              <a:rPr dirty="0" spc="-10"/>
              <a:t>ses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53" y="1543710"/>
            <a:ext cx="8039100" cy="42805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dirty="0" sz="2600">
                <a:latin typeface="Calibri"/>
                <a:cs typeface="Calibri"/>
              </a:rPr>
              <a:t>Model </a:t>
            </a:r>
            <a:r>
              <a:rPr dirty="0" sz="2600">
                <a:latin typeface="Calibri"/>
                <a:cs typeface="Calibri"/>
              </a:rPr>
              <a:t>1: </a:t>
            </a:r>
            <a:r>
              <a:rPr dirty="0" sz="2600" spc="-5">
                <a:latin typeface="Calibri"/>
                <a:cs typeface="Calibri"/>
              </a:rPr>
              <a:t>not</a:t>
            </a:r>
            <a:r>
              <a:rPr dirty="0" sz="2600" spc="-100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significant</a:t>
            </a:r>
            <a:endParaRPr sz="2600">
              <a:latin typeface="Calibri"/>
              <a:cs typeface="Calibri"/>
            </a:endParaRPr>
          </a:p>
          <a:p>
            <a:pPr lvl="1" marL="756285" marR="949960" indent="-286385">
              <a:lnSpc>
                <a:spcPct val="100000"/>
              </a:lnSpc>
              <a:spcBef>
                <a:spcPts val="620"/>
              </a:spcBef>
              <a:buFont typeface="Arial"/>
              <a:buChar char="–"/>
              <a:tabLst>
                <a:tab pos="756920" algn="l"/>
              </a:tabLst>
            </a:pPr>
            <a:r>
              <a:rPr dirty="0" sz="2600">
                <a:latin typeface="Calibri"/>
                <a:cs typeface="Calibri"/>
              </a:rPr>
              <a:t>SSPG </a:t>
            </a:r>
            <a:r>
              <a:rPr dirty="0" sz="2600" spc="-10">
                <a:latin typeface="Calibri"/>
                <a:cs typeface="Calibri"/>
              </a:rPr>
              <a:t>level </a:t>
            </a:r>
            <a:r>
              <a:rPr dirty="0" sz="2600" spc="-10">
                <a:latin typeface="Calibri"/>
                <a:cs typeface="Calibri"/>
              </a:rPr>
              <a:t>was </a:t>
            </a:r>
            <a:r>
              <a:rPr dirty="0" sz="2600" spc="-5">
                <a:latin typeface="Calibri"/>
                <a:cs typeface="Calibri"/>
              </a:rPr>
              <a:t>not </a:t>
            </a:r>
            <a:r>
              <a:rPr dirty="0" sz="2600" spc="-5">
                <a:latin typeface="Calibri"/>
                <a:cs typeface="Calibri"/>
              </a:rPr>
              <a:t>significantly </a:t>
            </a:r>
            <a:r>
              <a:rPr dirty="0" sz="2600" spc="-5">
                <a:latin typeface="Calibri"/>
                <a:cs typeface="Calibri"/>
              </a:rPr>
              <a:t>associated </a:t>
            </a:r>
            <a:r>
              <a:rPr dirty="0" sz="2600">
                <a:latin typeface="Calibri"/>
                <a:cs typeface="Calibri"/>
              </a:rPr>
              <a:t>with  </a:t>
            </a:r>
            <a:r>
              <a:rPr dirty="0" sz="2600" spc="-10">
                <a:latin typeface="Calibri"/>
                <a:cs typeface="Calibri"/>
              </a:rPr>
              <a:t>performance </a:t>
            </a:r>
            <a:r>
              <a:rPr dirty="0" sz="2600" spc="-5">
                <a:latin typeface="Calibri"/>
                <a:cs typeface="Calibri"/>
              </a:rPr>
              <a:t>on </a:t>
            </a:r>
            <a:r>
              <a:rPr dirty="0" sz="2600" spc="-20">
                <a:latin typeface="Calibri"/>
                <a:cs typeface="Calibri"/>
              </a:rPr>
              <a:t>any </a:t>
            </a:r>
            <a:r>
              <a:rPr dirty="0" sz="2600" spc="-10">
                <a:latin typeface="Calibri"/>
                <a:cs typeface="Calibri"/>
              </a:rPr>
              <a:t>cognitive</a:t>
            </a:r>
            <a:r>
              <a:rPr dirty="0" sz="2600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variables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  <a:tabLst>
                <a:tab pos="355600" algn="l"/>
              </a:tabLst>
            </a:pPr>
            <a:r>
              <a:rPr dirty="0" sz="2600">
                <a:latin typeface="Arial"/>
                <a:cs typeface="Arial"/>
              </a:rPr>
              <a:t>•	</a:t>
            </a:r>
            <a:r>
              <a:rPr dirty="0" sz="2600">
                <a:latin typeface="Calibri"/>
                <a:cs typeface="Calibri"/>
              </a:rPr>
              <a:t>Model </a:t>
            </a:r>
            <a:r>
              <a:rPr dirty="0" sz="2600">
                <a:latin typeface="Calibri"/>
                <a:cs typeface="Calibri"/>
              </a:rPr>
              <a:t>2: </a:t>
            </a:r>
            <a:r>
              <a:rPr dirty="0" sz="2600" spc="-5">
                <a:latin typeface="Calibri"/>
                <a:cs typeface="Calibri"/>
              </a:rPr>
              <a:t>(F(3,30)=4.562,</a:t>
            </a:r>
            <a:r>
              <a:rPr dirty="0" sz="2600" spc="-80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p&lt;.05)</a:t>
            </a:r>
            <a:endParaRPr sz="2600">
              <a:latin typeface="Calibri"/>
              <a:cs typeface="Calibri"/>
            </a:endParaRPr>
          </a:p>
          <a:p>
            <a:pPr lvl="1" marL="756285" marR="5080" indent="-286385">
              <a:lnSpc>
                <a:spcPct val="100000"/>
              </a:lnSpc>
              <a:spcBef>
                <a:spcPts val="620"/>
              </a:spcBef>
              <a:buFont typeface="Arial"/>
              <a:buChar char="–"/>
              <a:tabLst>
                <a:tab pos="756920" algn="l"/>
              </a:tabLst>
            </a:pPr>
            <a:r>
              <a:rPr dirty="0" sz="2600">
                <a:latin typeface="Calibri"/>
                <a:cs typeface="Calibri"/>
              </a:rPr>
              <a:t>Higher </a:t>
            </a:r>
            <a:r>
              <a:rPr dirty="0" sz="2600">
                <a:latin typeface="Calibri"/>
                <a:cs typeface="Calibri"/>
              </a:rPr>
              <a:t>BMI </a:t>
            </a:r>
            <a:r>
              <a:rPr dirty="0" sz="2600" spc="-10">
                <a:latin typeface="Calibri"/>
                <a:cs typeface="Calibri"/>
              </a:rPr>
              <a:t>was </a:t>
            </a:r>
            <a:r>
              <a:rPr dirty="0" sz="2600" spc="-5">
                <a:latin typeface="Calibri"/>
                <a:cs typeface="Calibri"/>
              </a:rPr>
              <a:t>associated </a:t>
            </a:r>
            <a:r>
              <a:rPr dirty="0" sz="2600">
                <a:latin typeface="Calibri"/>
                <a:cs typeface="Calibri"/>
              </a:rPr>
              <a:t>with </a:t>
            </a:r>
            <a:r>
              <a:rPr dirty="0" sz="2600" spc="-20">
                <a:latin typeface="Calibri"/>
                <a:cs typeface="Calibri"/>
              </a:rPr>
              <a:t>worse </a:t>
            </a:r>
            <a:r>
              <a:rPr dirty="0" sz="2600" spc="-5">
                <a:latin typeface="Calibri"/>
                <a:cs typeface="Calibri"/>
              </a:rPr>
              <a:t>dominant </a:t>
            </a:r>
            <a:r>
              <a:rPr dirty="0" sz="2600" spc="-5">
                <a:latin typeface="Calibri"/>
                <a:cs typeface="Calibri"/>
              </a:rPr>
              <a:t>hand  </a:t>
            </a:r>
            <a:r>
              <a:rPr dirty="0" sz="2600" spc="-5">
                <a:latin typeface="Calibri"/>
                <a:cs typeface="Calibri"/>
              </a:rPr>
              <a:t>fine </a:t>
            </a:r>
            <a:r>
              <a:rPr dirty="0" sz="2600" spc="-10">
                <a:latin typeface="Calibri"/>
                <a:cs typeface="Calibri"/>
              </a:rPr>
              <a:t>motor </a:t>
            </a:r>
            <a:r>
              <a:rPr dirty="0" sz="2600">
                <a:latin typeface="Calibri"/>
                <a:cs typeface="Calibri"/>
              </a:rPr>
              <a:t>ability(t=-2.21,</a:t>
            </a:r>
            <a:r>
              <a:rPr dirty="0" sz="2600" spc="-55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p=.04)</a:t>
            </a:r>
            <a:endParaRPr sz="2600">
              <a:latin typeface="Calibri"/>
              <a:cs typeface="Calibri"/>
            </a:endParaRPr>
          </a:p>
          <a:p>
            <a:pPr lvl="1" marL="756285" marR="687705" indent="-286385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6920" algn="l"/>
              </a:tabLst>
            </a:pPr>
            <a:r>
              <a:rPr dirty="0" sz="2600" spc="-5">
                <a:latin typeface="Calibri"/>
                <a:cs typeface="Calibri"/>
              </a:rPr>
              <a:t>Higher </a:t>
            </a:r>
            <a:r>
              <a:rPr dirty="0" sz="2600" spc="-10">
                <a:latin typeface="Calibri"/>
                <a:cs typeface="Calibri"/>
              </a:rPr>
              <a:t>age </a:t>
            </a:r>
            <a:r>
              <a:rPr dirty="0" sz="2600">
                <a:latin typeface="Calibri"/>
                <a:cs typeface="Calibri"/>
              </a:rPr>
              <a:t>(t=-3.23, </a:t>
            </a:r>
            <a:r>
              <a:rPr dirty="0" sz="2600" spc="-5">
                <a:latin typeface="Calibri"/>
                <a:cs typeface="Calibri"/>
              </a:rPr>
              <a:t>p&lt;.01) </a:t>
            </a:r>
            <a:r>
              <a:rPr dirty="0" sz="2600">
                <a:latin typeface="Calibri"/>
                <a:cs typeface="Calibri"/>
              </a:rPr>
              <a:t>and </a:t>
            </a:r>
            <a:r>
              <a:rPr dirty="0" sz="2600" spc="-10">
                <a:latin typeface="Calibri"/>
                <a:cs typeface="Calibri"/>
              </a:rPr>
              <a:t>lower </a:t>
            </a:r>
            <a:r>
              <a:rPr dirty="0" sz="2600" spc="-10">
                <a:latin typeface="Calibri"/>
                <a:cs typeface="Calibri"/>
              </a:rPr>
              <a:t>level </a:t>
            </a:r>
            <a:r>
              <a:rPr dirty="0" sz="2600" spc="-5">
                <a:latin typeface="Calibri"/>
                <a:cs typeface="Calibri"/>
              </a:rPr>
              <a:t>of  </a:t>
            </a:r>
            <a:r>
              <a:rPr dirty="0" sz="2600" spc="-5">
                <a:latin typeface="Calibri"/>
                <a:cs typeface="Calibri"/>
              </a:rPr>
              <a:t>educational </a:t>
            </a:r>
            <a:r>
              <a:rPr dirty="0" sz="2600" spc="-15">
                <a:latin typeface="Calibri"/>
                <a:cs typeface="Calibri"/>
              </a:rPr>
              <a:t>attainment </a:t>
            </a:r>
            <a:r>
              <a:rPr dirty="0" sz="2600">
                <a:latin typeface="Calibri"/>
                <a:cs typeface="Calibri"/>
              </a:rPr>
              <a:t>(t=-2.21, </a:t>
            </a:r>
            <a:r>
              <a:rPr dirty="0" sz="2600" spc="-5">
                <a:latin typeface="Calibri"/>
                <a:cs typeface="Calibri"/>
              </a:rPr>
              <a:t>p=.04) </a:t>
            </a:r>
            <a:r>
              <a:rPr dirty="0" sz="2600" spc="-5">
                <a:latin typeface="Calibri"/>
                <a:cs typeface="Calibri"/>
              </a:rPr>
              <a:t>also  </a:t>
            </a:r>
            <a:r>
              <a:rPr dirty="0" sz="2600" spc="-5">
                <a:latin typeface="Calibri"/>
                <a:cs typeface="Calibri"/>
              </a:rPr>
              <a:t>associated </a:t>
            </a:r>
            <a:r>
              <a:rPr dirty="0" sz="2600">
                <a:latin typeface="Calibri"/>
                <a:cs typeface="Calibri"/>
              </a:rPr>
              <a:t>with </a:t>
            </a:r>
            <a:r>
              <a:rPr dirty="0" sz="2600" spc="-20">
                <a:latin typeface="Calibri"/>
                <a:cs typeface="Calibri"/>
              </a:rPr>
              <a:t>worse </a:t>
            </a:r>
            <a:r>
              <a:rPr dirty="0" sz="2600" spc="-5">
                <a:latin typeface="Calibri"/>
                <a:cs typeface="Calibri"/>
              </a:rPr>
              <a:t>dominant </a:t>
            </a:r>
            <a:r>
              <a:rPr dirty="0" sz="2600" spc="-5">
                <a:latin typeface="Calibri"/>
                <a:cs typeface="Calibri"/>
              </a:rPr>
              <a:t>hand </a:t>
            </a:r>
            <a:r>
              <a:rPr dirty="0" sz="2600" spc="-5">
                <a:latin typeface="Calibri"/>
                <a:cs typeface="Calibri"/>
              </a:rPr>
              <a:t>fine </a:t>
            </a:r>
            <a:r>
              <a:rPr dirty="0" sz="2600" spc="-10">
                <a:latin typeface="Calibri"/>
                <a:cs typeface="Calibri"/>
              </a:rPr>
              <a:t>motor  </a:t>
            </a:r>
            <a:r>
              <a:rPr dirty="0" sz="2600">
                <a:latin typeface="Calibri"/>
                <a:cs typeface="Calibri"/>
              </a:rPr>
              <a:t>ability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55" y="6650855"/>
            <a:ext cx="442087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alibri"/>
                <a:cs typeface="Calibri"/>
              </a:rPr>
              <a:t>Wroolie, </a:t>
            </a:r>
            <a:r>
              <a:rPr dirty="0" sz="1000" spc="-10">
                <a:latin typeface="Calibri"/>
                <a:cs typeface="Calibri"/>
              </a:rPr>
              <a:t>T. </a:t>
            </a:r>
            <a:r>
              <a:rPr dirty="0" sz="1000" spc="-5">
                <a:latin typeface="Calibri"/>
                <a:cs typeface="Calibri"/>
              </a:rPr>
              <a:t>E., </a:t>
            </a:r>
            <a:r>
              <a:rPr dirty="0" sz="1000" spc="-5">
                <a:latin typeface="Calibri"/>
                <a:cs typeface="Calibri"/>
              </a:rPr>
              <a:t>Kenna, </a:t>
            </a:r>
            <a:r>
              <a:rPr dirty="0" sz="1000" spc="-5">
                <a:latin typeface="Calibri"/>
                <a:cs typeface="Calibri"/>
              </a:rPr>
              <a:t>H. </a:t>
            </a:r>
            <a:r>
              <a:rPr dirty="0" sz="1000" spc="-5">
                <a:latin typeface="Calibri"/>
                <a:cs typeface="Calibri"/>
              </a:rPr>
              <a:t>A., </a:t>
            </a:r>
            <a:r>
              <a:rPr dirty="0" sz="1000" spc="-5">
                <a:latin typeface="Calibri"/>
                <a:cs typeface="Calibri"/>
              </a:rPr>
              <a:t>Singh, </a:t>
            </a:r>
            <a:r>
              <a:rPr dirty="0" sz="1000" spc="-5">
                <a:latin typeface="Calibri"/>
                <a:cs typeface="Calibri"/>
              </a:rPr>
              <a:t>M. </a:t>
            </a:r>
            <a:r>
              <a:rPr dirty="0" sz="1000" spc="-5">
                <a:latin typeface="Calibri"/>
                <a:cs typeface="Calibri"/>
              </a:rPr>
              <a:t>K., </a:t>
            </a:r>
            <a:r>
              <a:rPr dirty="0" sz="1000" spc="-5">
                <a:latin typeface="Calibri"/>
                <a:cs typeface="Calibri"/>
              </a:rPr>
              <a:t>&amp; </a:t>
            </a:r>
            <a:r>
              <a:rPr dirty="0" sz="1000" spc="-5">
                <a:latin typeface="Calibri"/>
                <a:cs typeface="Calibri"/>
              </a:rPr>
              <a:t>Rasgon, </a:t>
            </a:r>
            <a:r>
              <a:rPr dirty="0" sz="1000">
                <a:latin typeface="Calibri"/>
                <a:cs typeface="Calibri"/>
              </a:rPr>
              <a:t>N. </a:t>
            </a:r>
            <a:r>
              <a:rPr dirty="0" sz="1000" spc="-5">
                <a:latin typeface="Calibri"/>
                <a:cs typeface="Calibri"/>
              </a:rPr>
              <a:t>L. </a:t>
            </a:r>
            <a:r>
              <a:rPr dirty="0" sz="1000" spc="-5" i="1">
                <a:latin typeface="Calibri"/>
                <a:cs typeface="Calibri"/>
              </a:rPr>
              <a:t>J </a:t>
            </a:r>
            <a:r>
              <a:rPr dirty="0" sz="1000" spc="-5" i="1">
                <a:latin typeface="Calibri"/>
                <a:cs typeface="Calibri"/>
              </a:rPr>
              <a:t>Psychiatr </a:t>
            </a:r>
            <a:r>
              <a:rPr dirty="0" sz="1000" spc="-5" i="1">
                <a:latin typeface="Calibri"/>
                <a:cs typeface="Calibri"/>
              </a:rPr>
              <a:t>Res. </a:t>
            </a:r>
            <a:r>
              <a:rPr dirty="0" sz="1000" spc="-5">
                <a:latin typeface="Calibri"/>
                <a:cs typeface="Calibri"/>
              </a:rPr>
              <a:t>2014; </a:t>
            </a:r>
            <a:r>
              <a:rPr dirty="0" sz="1000" spc="-5">
                <a:latin typeface="Calibri"/>
                <a:cs typeface="Calibri"/>
              </a:rPr>
              <a:t>60,</a:t>
            </a:r>
            <a:r>
              <a:rPr dirty="0" sz="1000" spc="16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65-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15148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pc="-5"/>
              <a:t>IR </a:t>
            </a:r>
            <a:r>
              <a:rPr dirty="0" spc="-10"/>
              <a:t>vs. </a:t>
            </a:r>
            <a:r>
              <a:rPr dirty="0" spc="-5"/>
              <a:t>BMI </a:t>
            </a:r>
            <a:r>
              <a:rPr dirty="0" spc="-40"/>
              <a:t>Effects </a:t>
            </a:r>
            <a:r>
              <a:rPr dirty="0" spc="-5"/>
              <a:t>on</a:t>
            </a:r>
            <a:r>
              <a:rPr dirty="0" spc="-10"/>
              <a:t> </a:t>
            </a:r>
            <a:r>
              <a:rPr dirty="0" spc="-5"/>
              <a:t>Cognition:</a:t>
            </a:r>
          </a:p>
          <a:p>
            <a:pPr algn="ctr">
              <a:lnSpc>
                <a:spcPct val="100000"/>
              </a:lnSpc>
            </a:pPr>
            <a:r>
              <a:rPr dirty="0" spc="-5"/>
              <a:t>Whole</a:t>
            </a:r>
            <a:r>
              <a:rPr dirty="0" spc="-80"/>
              <a:t> </a:t>
            </a:r>
            <a:r>
              <a:rPr dirty="0" spc="-20"/>
              <a:t>Group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297" y="4760206"/>
            <a:ext cx="247459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dirty="0" sz="1400">
                <a:latin typeface="Arial"/>
                <a:cs typeface="Arial"/>
              </a:rPr>
              <a:t>•	</a:t>
            </a:r>
            <a:r>
              <a:rPr dirty="0" sz="1400">
                <a:latin typeface="Calibri"/>
                <a:cs typeface="Calibri"/>
              </a:rPr>
              <a:t>Model </a:t>
            </a:r>
            <a:r>
              <a:rPr dirty="0" sz="1400">
                <a:latin typeface="Calibri"/>
                <a:cs typeface="Calibri"/>
              </a:rPr>
              <a:t>1: </a:t>
            </a:r>
            <a:r>
              <a:rPr dirty="0" sz="1400" spc="-5">
                <a:latin typeface="Calibri"/>
                <a:cs typeface="Calibri"/>
              </a:rPr>
              <a:t>(F(3,7)=8.26,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p&lt;.05)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03793" y="5016264"/>
            <a:ext cx="3049270" cy="448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tabLst>
                <a:tab pos="299085" algn="l"/>
              </a:tabLst>
            </a:pPr>
            <a:r>
              <a:rPr dirty="0" sz="1400">
                <a:latin typeface="Arial"/>
                <a:cs typeface="Arial"/>
              </a:rPr>
              <a:t>–	</a:t>
            </a:r>
            <a:r>
              <a:rPr dirty="0" sz="1400">
                <a:latin typeface="Calibri"/>
                <a:cs typeface="Calibri"/>
              </a:rPr>
              <a:t>Higher </a:t>
            </a:r>
            <a:r>
              <a:rPr dirty="0" sz="1400" spc="-5">
                <a:latin typeface="Calibri"/>
                <a:cs typeface="Calibri"/>
              </a:rPr>
              <a:t>SSPG </a:t>
            </a:r>
            <a:r>
              <a:rPr dirty="0" sz="1400" spc="-5">
                <a:latin typeface="Calibri"/>
                <a:cs typeface="Calibri"/>
              </a:rPr>
              <a:t>associated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with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worse 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Calibri"/>
                <a:cs typeface="Calibri"/>
              </a:rPr>
              <a:t>(cognitive </a:t>
            </a:r>
            <a:r>
              <a:rPr dirty="0" sz="1400" spc="-5">
                <a:latin typeface="Calibri"/>
                <a:cs typeface="Calibri"/>
              </a:rPr>
              <a:t>flexibility; </a:t>
            </a:r>
            <a:r>
              <a:rPr dirty="0" sz="1400" spc="-5">
                <a:latin typeface="Calibri"/>
                <a:cs typeface="Calibri"/>
              </a:rPr>
              <a:t>(t=4.24,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p=.004)*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6298" y="5486001"/>
            <a:ext cx="207835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1400">
                <a:latin typeface="Calibri"/>
                <a:cs typeface="Calibri"/>
              </a:rPr>
              <a:t>Model </a:t>
            </a:r>
            <a:r>
              <a:rPr dirty="0" sz="1400">
                <a:latin typeface="Calibri"/>
                <a:cs typeface="Calibri"/>
              </a:rPr>
              <a:t>2: </a:t>
            </a:r>
            <a:r>
              <a:rPr dirty="0" sz="1400" spc="-5">
                <a:latin typeface="Calibri"/>
                <a:cs typeface="Calibri"/>
              </a:rPr>
              <a:t>not</a:t>
            </a:r>
            <a:r>
              <a:rPr dirty="0" sz="1400" spc="-7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significant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3794" y="5742022"/>
            <a:ext cx="3250565" cy="448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tabLst>
                <a:tab pos="299085" algn="l"/>
              </a:tabLst>
            </a:pPr>
            <a:r>
              <a:rPr dirty="0" sz="1400">
                <a:latin typeface="Arial"/>
                <a:cs typeface="Arial"/>
              </a:rPr>
              <a:t>–	</a:t>
            </a:r>
            <a:r>
              <a:rPr dirty="0" sz="1400">
                <a:latin typeface="Calibri"/>
                <a:cs typeface="Calibri"/>
              </a:rPr>
              <a:t>BMI </a:t>
            </a:r>
            <a:r>
              <a:rPr dirty="0" sz="1400" b="1" i="1">
                <a:latin typeface="Calibri"/>
                <a:cs typeface="Calibri"/>
              </a:rPr>
              <a:t>not </a:t>
            </a:r>
            <a:r>
              <a:rPr dirty="0" sz="1400" spc="-5">
                <a:latin typeface="Calibri"/>
                <a:cs typeface="Calibri"/>
              </a:rPr>
              <a:t>significantly </a:t>
            </a:r>
            <a:r>
              <a:rPr dirty="0" sz="1400" spc="-5">
                <a:latin typeface="Calibri"/>
                <a:cs typeface="Calibri"/>
              </a:rPr>
              <a:t>associated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with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any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Calibri"/>
                <a:cs typeface="Calibri"/>
              </a:rPr>
              <a:t>cognitive</a:t>
            </a:r>
            <a:r>
              <a:rPr dirty="0" sz="1400" spc="-6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variables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8178" y="1510677"/>
            <a:ext cx="7836534" cy="3352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191000" algn="l"/>
              </a:tabLst>
            </a:pPr>
            <a:r>
              <a:rPr dirty="0" sz="2200" spc="-10" b="1">
                <a:latin typeface="Calibri"/>
                <a:cs typeface="Calibri"/>
              </a:rPr>
              <a:t>Cognition  </a:t>
            </a:r>
            <a:r>
              <a:rPr dirty="0" sz="2200" spc="-5" b="1">
                <a:latin typeface="Calibri"/>
                <a:cs typeface="Calibri"/>
              </a:rPr>
              <a:t>in </a:t>
            </a:r>
            <a:r>
              <a:rPr dirty="0" sz="2200" spc="-5" b="1">
                <a:latin typeface="Calibri"/>
                <a:cs typeface="Calibri"/>
              </a:rPr>
              <a:t>subjects  </a:t>
            </a:r>
            <a:r>
              <a:rPr dirty="0" sz="2200" spc="-5" b="1">
                <a:latin typeface="Calibri"/>
                <a:cs typeface="Calibri"/>
              </a:rPr>
              <a:t>&lt;</a:t>
            </a:r>
            <a:r>
              <a:rPr dirty="0" sz="2200" spc="165" b="1">
                <a:latin typeface="Calibri"/>
                <a:cs typeface="Calibri"/>
              </a:rPr>
              <a:t> </a:t>
            </a:r>
            <a:r>
              <a:rPr dirty="0" sz="2200" b="1">
                <a:latin typeface="Calibri"/>
                <a:cs typeface="Calibri"/>
              </a:rPr>
              <a:t>45</a:t>
            </a:r>
            <a:r>
              <a:rPr dirty="0" sz="2200" spc="290" b="1">
                <a:latin typeface="Calibri"/>
                <a:cs typeface="Calibri"/>
              </a:rPr>
              <a:t> </a:t>
            </a:r>
            <a:r>
              <a:rPr dirty="0" sz="2200" spc="-15" b="1">
                <a:latin typeface="Calibri"/>
                <a:cs typeface="Calibri"/>
              </a:rPr>
              <a:t>years</a:t>
            </a:r>
            <a:r>
              <a:rPr dirty="0" sz="2200" spc="-15" b="1">
                <a:latin typeface="Times New Roman"/>
                <a:cs typeface="Times New Roman"/>
              </a:rPr>
              <a:t>	</a:t>
            </a:r>
            <a:r>
              <a:rPr dirty="0" sz="2200" spc="-10" b="1">
                <a:latin typeface="Calibri"/>
                <a:cs typeface="Calibri"/>
              </a:rPr>
              <a:t>Cognition </a:t>
            </a:r>
            <a:r>
              <a:rPr dirty="0" sz="2200" spc="-5" b="1">
                <a:latin typeface="Calibri"/>
                <a:cs typeface="Calibri"/>
              </a:rPr>
              <a:t>in </a:t>
            </a:r>
            <a:r>
              <a:rPr dirty="0" sz="2200" spc="-5" b="1">
                <a:latin typeface="Calibri"/>
                <a:cs typeface="Calibri"/>
              </a:rPr>
              <a:t>subjects </a:t>
            </a:r>
            <a:r>
              <a:rPr dirty="0" sz="2200" spc="-5" b="1" u="heavy">
                <a:latin typeface="Calibri"/>
                <a:cs typeface="Calibri"/>
              </a:rPr>
              <a:t>&gt; </a:t>
            </a:r>
            <a:r>
              <a:rPr dirty="0" sz="2200" spc="-5" b="1">
                <a:latin typeface="Calibri"/>
                <a:cs typeface="Calibri"/>
              </a:rPr>
              <a:t>45</a:t>
            </a:r>
            <a:r>
              <a:rPr dirty="0" sz="2200" spc="10" b="1">
                <a:latin typeface="Calibri"/>
                <a:cs typeface="Calibri"/>
              </a:rPr>
              <a:t> </a:t>
            </a:r>
            <a:r>
              <a:rPr dirty="0" sz="2200" spc="-15" b="1">
                <a:latin typeface="Calibri"/>
                <a:cs typeface="Calibri"/>
              </a:rPr>
              <a:t>years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15339" y="1988820"/>
            <a:ext cx="3336798" cy="2808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860035" y="1968626"/>
            <a:ext cx="3384423" cy="27768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723626" y="4832240"/>
            <a:ext cx="207835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1400">
                <a:latin typeface="Calibri"/>
                <a:cs typeface="Calibri"/>
              </a:rPr>
              <a:t>Model </a:t>
            </a:r>
            <a:r>
              <a:rPr dirty="0" sz="1400">
                <a:latin typeface="Calibri"/>
                <a:cs typeface="Calibri"/>
              </a:rPr>
              <a:t>1: </a:t>
            </a:r>
            <a:r>
              <a:rPr dirty="0" sz="1400" spc="-5">
                <a:latin typeface="Calibri"/>
                <a:cs typeface="Calibri"/>
              </a:rPr>
              <a:t>not</a:t>
            </a:r>
            <a:r>
              <a:rPr dirty="0" sz="1400" spc="-7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significant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80824" y="5088525"/>
            <a:ext cx="3348354" cy="448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9085" algn="l"/>
              </a:tabLst>
            </a:pPr>
            <a:r>
              <a:rPr dirty="0" sz="1400">
                <a:latin typeface="Arial"/>
                <a:cs typeface="Arial"/>
              </a:rPr>
              <a:t>–	</a:t>
            </a:r>
            <a:r>
              <a:rPr dirty="0" sz="1400" spc="-5">
                <a:latin typeface="Calibri"/>
                <a:cs typeface="Calibri"/>
              </a:rPr>
              <a:t>SSPG </a:t>
            </a:r>
            <a:r>
              <a:rPr dirty="0" sz="1400">
                <a:latin typeface="Calibri"/>
                <a:cs typeface="Calibri"/>
              </a:rPr>
              <a:t>was </a:t>
            </a:r>
            <a:r>
              <a:rPr dirty="0" sz="1400" b="1" i="1">
                <a:latin typeface="Calibri"/>
                <a:cs typeface="Calibri"/>
              </a:rPr>
              <a:t>not </a:t>
            </a:r>
            <a:r>
              <a:rPr dirty="0" sz="1400" spc="-5">
                <a:latin typeface="Calibri"/>
                <a:cs typeface="Calibri"/>
              </a:rPr>
              <a:t>significantly </a:t>
            </a:r>
            <a:r>
              <a:rPr dirty="0" sz="1400" spc="-5">
                <a:latin typeface="Calibri"/>
                <a:cs typeface="Calibri"/>
              </a:rPr>
              <a:t>associated</a:t>
            </a:r>
            <a:r>
              <a:rPr dirty="0" sz="1400" spc="-4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with</a:t>
            </a:r>
            <a:endParaRPr sz="14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1400" spc="-10">
                <a:latin typeface="Calibri"/>
                <a:cs typeface="Calibri"/>
              </a:rPr>
              <a:t>any </a:t>
            </a:r>
            <a:r>
              <a:rPr dirty="0" sz="1400" spc="-5">
                <a:latin typeface="Calibri"/>
                <a:cs typeface="Calibri"/>
              </a:rPr>
              <a:t>cognitive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variables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3631" y="5557930"/>
            <a:ext cx="256476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dirty="0" sz="1400">
                <a:latin typeface="Arial"/>
                <a:cs typeface="Arial"/>
              </a:rPr>
              <a:t>•	</a:t>
            </a:r>
            <a:r>
              <a:rPr dirty="0" sz="1400">
                <a:latin typeface="Calibri"/>
                <a:cs typeface="Calibri"/>
              </a:rPr>
              <a:t>Model </a:t>
            </a:r>
            <a:r>
              <a:rPr dirty="0" sz="1400">
                <a:latin typeface="Calibri"/>
                <a:cs typeface="Calibri"/>
              </a:rPr>
              <a:t>2: </a:t>
            </a:r>
            <a:r>
              <a:rPr dirty="0" sz="1400" spc="-5">
                <a:latin typeface="Calibri"/>
                <a:cs typeface="Calibri"/>
              </a:rPr>
              <a:t>(F(3,18)=7.60,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p&lt;.01)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80830" y="5813951"/>
            <a:ext cx="3143885" cy="448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tabLst>
                <a:tab pos="299085" algn="l"/>
              </a:tabLst>
            </a:pPr>
            <a:r>
              <a:rPr dirty="0" sz="1400">
                <a:latin typeface="Arial"/>
                <a:cs typeface="Arial"/>
              </a:rPr>
              <a:t>–	</a:t>
            </a:r>
            <a:r>
              <a:rPr dirty="0" sz="1400">
                <a:latin typeface="Calibri"/>
                <a:cs typeface="Calibri"/>
              </a:rPr>
              <a:t>Higher </a:t>
            </a:r>
            <a:r>
              <a:rPr dirty="0" sz="1400">
                <a:latin typeface="Calibri"/>
                <a:cs typeface="Calibri"/>
              </a:rPr>
              <a:t>BMI </a:t>
            </a:r>
            <a:r>
              <a:rPr dirty="0" sz="1400" spc="-5">
                <a:latin typeface="Calibri"/>
                <a:cs typeface="Calibri"/>
              </a:rPr>
              <a:t>was</a:t>
            </a:r>
            <a:r>
              <a:rPr dirty="0" sz="1400" spc="-3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significantly </a:t>
            </a:r>
            <a:r>
              <a:rPr dirty="0" sz="1400" spc="-5">
                <a:latin typeface="Calibri"/>
                <a:cs typeface="Calibri"/>
              </a:rPr>
              <a:t>associated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>
                <a:latin typeface="Calibri"/>
                <a:cs typeface="Calibri"/>
              </a:rPr>
              <a:t>with </a:t>
            </a:r>
            <a:r>
              <a:rPr dirty="0" sz="1400" spc="-5">
                <a:latin typeface="Calibri"/>
                <a:cs typeface="Calibri"/>
              </a:rPr>
              <a:t>lower</a:t>
            </a:r>
            <a:r>
              <a:rPr dirty="0" sz="1400" spc="-10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FSIQ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6297" y="6211425"/>
            <a:ext cx="7950200" cy="6108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Calibri"/>
                <a:cs typeface="Calibri"/>
              </a:rPr>
              <a:t>*significant </a:t>
            </a:r>
            <a:r>
              <a:rPr dirty="0" sz="1400">
                <a:latin typeface="Calibri"/>
                <a:cs typeface="Calibri"/>
              </a:rPr>
              <a:t>with </a:t>
            </a:r>
            <a:r>
              <a:rPr dirty="0" sz="1400" spc="-10">
                <a:latin typeface="Calibri"/>
                <a:cs typeface="Calibri"/>
              </a:rPr>
              <a:t>Bonferroni</a:t>
            </a:r>
            <a:r>
              <a:rPr dirty="0" sz="1400" spc="-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correction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Times New Roman"/>
              <a:cs typeface="Times New Roman"/>
            </a:endParaRPr>
          </a:p>
          <a:p>
            <a:pPr marL="3541395">
              <a:lnSpc>
                <a:spcPct val="100000"/>
              </a:lnSpc>
            </a:pPr>
            <a:r>
              <a:rPr dirty="0" sz="1000" spc="-5">
                <a:latin typeface="Calibri"/>
                <a:cs typeface="Calibri"/>
              </a:rPr>
              <a:t>Wroolie, </a:t>
            </a:r>
            <a:r>
              <a:rPr dirty="0" sz="1000" spc="-10">
                <a:latin typeface="Calibri"/>
                <a:cs typeface="Calibri"/>
              </a:rPr>
              <a:t>T. </a:t>
            </a:r>
            <a:r>
              <a:rPr dirty="0" sz="1000" spc="-5">
                <a:latin typeface="Calibri"/>
                <a:cs typeface="Calibri"/>
              </a:rPr>
              <a:t>E., </a:t>
            </a:r>
            <a:r>
              <a:rPr dirty="0" sz="1000" spc="-5">
                <a:latin typeface="Calibri"/>
                <a:cs typeface="Calibri"/>
              </a:rPr>
              <a:t>Kenna, </a:t>
            </a:r>
            <a:r>
              <a:rPr dirty="0" sz="1000" spc="-5">
                <a:latin typeface="Calibri"/>
                <a:cs typeface="Calibri"/>
              </a:rPr>
              <a:t>H. </a:t>
            </a:r>
            <a:r>
              <a:rPr dirty="0" sz="1000" spc="-5">
                <a:latin typeface="Calibri"/>
                <a:cs typeface="Calibri"/>
              </a:rPr>
              <a:t>A., </a:t>
            </a:r>
            <a:r>
              <a:rPr dirty="0" sz="1000" spc="-5">
                <a:latin typeface="Calibri"/>
                <a:cs typeface="Calibri"/>
              </a:rPr>
              <a:t>Singh, </a:t>
            </a:r>
            <a:r>
              <a:rPr dirty="0" sz="1000" spc="-5">
                <a:latin typeface="Calibri"/>
                <a:cs typeface="Calibri"/>
              </a:rPr>
              <a:t>M. </a:t>
            </a:r>
            <a:r>
              <a:rPr dirty="0" sz="1000" spc="-5">
                <a:latin typeface="Calibri"/>
                <a:cs typeface="Calibri"/>
              </a:rPr>
              <a:t>K., </a:t>
            </a:r>
            <a:r>
              <a:rPr dirty="0" sz="1000" spc="-5">
                <a:latin typeface="Calibri"/>
                <a:cs typeface="Calibri"/>
              </a:rPr>
              <a:t>&amp; </a:t>
            </a:r>
            <a:r>
              <a:rPr dirty="0" sz="1000" spc="-5">
                <a:latin typeface="Calibri"/>
                <a:cs typeface="Calibri"/>
              </a:rPr>
              <a:t>Rasgon, </a:t>
            </a:r>
            <a:r>
              <a:rPr dirty="0" sz="1000">
                <a:latin typeface="Calibri"/>
                <a:cs typeface="Calibri"/>
              </a:rPr>
              <a:t>N. </a:t>
            </a:r>
            <a:r>
              <a:rPr dirty="0" sz="1000" spc="-5">
                <a:latin typeface="Calibri"/>
                <a:cs typeface="Calibri"/>
              </a:rPr>
              <a:t>L. </a:t>
            </a:r>
            <a:r>
              <a:rPr dirty="0" sz="1000" spc="-5" i="1">
                <a:latin typeface="Calibri"/>
                <a:cs typeface="Calibri"/>
              </a:rPr>
              <a:t>J </a:t>
            </a:r>
            <a:r>
              <a:rPr dirty="0" sz="1000" spc="-5" i="1">
                <a:latin typeface="Calibri"/>
                <a:cs typeface="Calibri"/>
              </a:rPr>
              <a:t>Psychiatr </a:t>
            </a:r>
            <a:r>
              <a:rPr dirty="0" sz="1000" spc="-5" i="1">
                <a:latin typeface="Calibri"/>
                <a:cs typeface="Calibri"/>
              </a:rPr>
              <a:t>Res. </a:t>
            </a:r>
            <a:r>
              <a:rPr dirty="0" sz="1000" spc="-5">
                <a:latin typeface="Calibri"/>
                <a:cs typeface="Calibri"/>
              </a:rPr>
              <a:t>2014; </a:t>
            </a:r>
            <a:r>
              <a:rPr dirty="0" sz="1000" spc="-5">
                <a:latin typeface="Calibri"/>
                <a:cs typeface="Calibri"/>
              </a:rPr>
              <a:t>60,</a:t>
            </a:r>
            <a:r>
              <a:rPr dirty="0" sz="1000" spc="16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65-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0" y="0"/>
            <a:ext cx="9144000" cy="15148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pc="-5"/>
              <a:t>IR </a:t>
            </a:r>
            <a:r>
              <a:rPr dirty="0" spc="-10"/>
              <a:t>vs. </a:t>
            </a:r>
            <a:r>
              <a:rPr dirty="0" spc="-5"/>
              <a:t>BMI </a:t>
            </a:r>
            <a:r>
              <a:rPr dirty="0" spc="-40"/>
              <a:t>Effects </a:t>
            </a:r>
            <a:r>
              <a:rPr dirty="0" spc="-5"/>
              <a:t>on</a:t>
            </a:r>
            <a:r>
              <a:rPr dirty="0" spc="-10"/>
              <a:t> </a:t>
            </a:r>
            <a:r>
              <a:rPr dirty="0" spc="-5"/>
              <a:t>Cognition:</a:t>
            </a:r>
          </a:p>
          <a:p>
            <a:pPr algn="ctr" marL="1270">
              <a:lnSpc>
                <a:spcPct val="100000"/>
              </a:lnSpc>
            </a:pPr>
            <a:r>
              <a:rPr dirty="0" spc="-20"/>
              <a:t>Age-related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53" y="1572018"/>
            <a:ext cx="8038465" cy="4233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ts val="3650"/>
              </a:lnSpc>
              <a:buFont typeface="Arial"/>
              <a:buChar char="•"/>
              <a:tabLst>
                <a:tab pos="356235" algn="l"/>
                <a:tab pos="7490459" algn="l"/>
              </a:tabLst>
            </a:pPr>
            <a:r>
              <a:rPr dirty="0" sz="3200" spc="-5">
                <a:latin typeface="Calibri"/>
                <a:cs typeface="Calibri"/>
              </a:rPr>
              <a:t>D</a:t>
            </a:r>
            <a:r>
              <a:rPr dirty="0" sz="3200">
                <a:latin typeface="Calibri"/>
                <a:cs typeface="Calibri"/>
              </a:rPr>
              <a:t>i</a:t>
            </a:r>
            <a:r>
              <a:rPr dirty="0" sz="3200" spc="-55">
                <a:latin typeface="Calibri"/>
                <a:cs typeface="Calibri"/>
              </a:rPr>
              <a:t>f</a:t>
            </a:r>
            <a:r>
              <a:rPr dirty="0" sz="3200" spc="-95">
                <a:latin typeface="Calibri"/>
                <a:cs typeface="Calibri"/>
              </a:rPr>
              <a:t>f</a:t>
            </a:r>
            <a:r>
              <a:rPr dirty="0" sz="3200">
                <a:latin typeface="Calibri"/>
                <a:cs typeface="Calibri"/>
              </a:rPr>
              <a:t>e</a:t>
            </a:r>
            <a:r>
              <a:rPr dirty="0" sz="3200" spc="-40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e</a:t>
            </a:r>
            <a:r>
              <a:rPr dirty="0" sz="3200" spc="-30">
                <a:latin typeface="Calibri"/>
                <a:cs typeface="Calibri"/>
              </a:rPr>
              <a:t>n</a:t>
            </a:r>
            <a:r>
              <a:rPr dirty="0" sz="3200">
                <a:latin typeface="Calibri"/>
                <a:cs typeface="Calibri"/>
              </a:rPr>
              <a:t>t</a:t>
            </a:r>
            <a:r>
              <a:rPr dirty="0" sz="3200" spc="-15">
                <a:latin typeface="Calibri"/>
                <a:cs typeface="Calibri"/>
              </a:rPr>
              <a:t>i</a:t>
            </a:r>
            <a:r>
              <a:rPr dirty="0" sz="3200">
                <a:latin typeface="Calibri"/>
                <a:cs typeface="Calibri"/>
              </a:rPr>
              <a:t>al</a:t>
            </a:r>
            <a:r>
              <a:rPr dirty="0" sz="3200" spc="-65">
                <a:latin typeface="Times New Roman"/>
                <a:cs typeface="Times New Roman"/>
              </a:rPr>
              <a:t> </a:t>
            </a:r>
            <a:r>
              <a:rPr dirty="0" sz="3200" spc="-30">
                <a:latin typeface="Calibri"/>
                <a:cs typeface="Calibri"/>
              </a:rPr>
              <a:t>c</a:t>
            </a:r>
            <a:r>
              <a:rPr dirty="0" sz="3200" spc="-5">
                <a:latin typeface="Calibri"/>
                <a:cs typeface="Calibri"/>
              </a:rPr>
              <a:t>ogn</a:t>
            </a:r>
            <a:r>
              <a:rPr dirty="0" sz="3200">
                <a:latin typeface="Calibri"/>
                <a:cs typeface="Calibri"/>
              </a:rPr>
              <a:t>i</a:t>
            </a:r>
            <a:r>
              <a:rPr dirty="0" sz="3200" spc="-10">
                <a:latin typeface="Calibri"/>
                <a:cs typeface="Calibri"/>
              </a:rPr>
              <a:t>t</a:t>
            </a:r>
            <a:r>
              <a:rPr dirty="0" sz="3200">
                <a:latin typeface="Calibri"/>
                <a:cs typeface="Calibri"/>
              </a:rPr>
              <a:t>i</a:t>
            </a:r>
            <a:r>
              <a:rPr dirty="0" sz="3200" spc="-40">
                <a:latin typeface="Calibri"/>
                <a:cs typeface="Calibri"/>
              </a:rPr>
              <a:t>v</a:t>
            </a:r>
            <a:r>
              <a:rPr dirty="0" sz="3200">
                <a:latin typeface="Calibri"/>
                <a:cs typeface="Calibri"/>
              </a:rPr>
              <a:t>e</a:t>
            </a:r>
            <a:r>
              <a:rPr dirty="0" sz="3200" spc="-75">
                <a:latin typeface="Times New Roman"/>
                <a:cs typeface="Times New Roman"/>
              </a:rPr>
              <a:t> </a:t>
            </a:r>
            <a:r>
              <a:rPr dirty="0" sz="3200" spc="-20">
                <a:latin typeface="Calibri"/>
                <a:cs typeface="Calibri"/>
              </a:rPr>
              <a:t>e</a:t>
            </a:r>
            <a:r>
              <a:rPr dirty="0" sz="3200" spc="-45">
                <a:latin typeface="Calibri"/>
                <a:cs typeface="Calibri"/>
              </a:rPr>
              <a:t>f</a:t>
            </a:r>
            <a:r>
              <a:rPr dirty="0" sz="3200" spc="-95">
                <a:latin typeface="Calibri"/>
                <a:cs typeface="Calibri"/>
              </a:rPr>
              <a:t>f</a:t>
            </a:r>
            <a:r>
              <a:rPr dirty="0" sz="3200">
                <a:latin typeface="Calibri"/>
                <a:cs typeface="Calibri"/>
              </a:rPr>
              <a:t>ects</a:t>
            </a:r>
            <a:r>
              <a:rPr dirty="0" sz="3200" spc="-95">
                <a:latin typeface="Times New Roman"/>
                <a:cs typeface="Times New Roman"/>
              </a:rPr>
              <a:t> </a:t>
            </a:r>
            <a:r>
              <a:rPr dirty="0" sz="3200" spc="-5">
                <a:latin typeface="Calibri"/>
                <a:cs typeface="Calibri"/>
              </a:rPr>
              <a:t>o</a:t>
            </a:r>
            <a:r>
              <a:rPr dirty="0" sz="3200">
                <a:latin typeface="Calibri"/>
                <a:cs typeface="Calibri"/>
              </a:rPr>
              <a:t>f</a:t>
            </a:r>
            <a:r>
              <a:rPr dirty="0" sz="3200" spc="-75">
                <a:latin typeface="Times New Roman"/>
                <a:cs typeface="Times New Roman"/>
              </a:rPr>
              <a:t> </a:t>
            </a:r>
            <a:r>
              <a:rPr dirty="0" sz="3200">
                <a:latin typeface="Calibri"/>
                <a:cs typeface="Calibri"/>
              </a:rPr>
              <a:t>IR</a:t>
            </a:r>
            <a:r>
              <a:rPr dirty="0" sz="3200" spc="-80">
                <a:latin typeface="Times New Roman"/>
                <a:cs typeface="Times New Roman"/>
              </a:rPr>
              <a:t> </a:t>
            </a:r>
            <a:r>
              <a:rPr dirty="0" sz="3200">
                <a:latin typeface="Calibri"/>
                <a:cs typeface="Calibri"/>
              </a:rPr>
              <a:t>and</a:t>
            </a:r>
            <a:r>
              <a:rPr dirty="0" sz="3200" spc="-80">
                <a:latin typeface="Times New Roman"/>
                <a:cs typeface="Times New Roman"/>
              </a:rPr>
              <a:t> </a:t>
            </a:r>
            <a:r>
              <a:rPr dirty="0" sz="3200">
                <a:latin typeface="Calibri"/>
                <a:cs typeface="Calibri"/>
              </a:rPr>
              <a:t>BMI</a:t>
            </a:r>
            <a:r>
              <a:rPr dirty="0" sz="3200">
                <a:latin typeface="Times New Roman"/>
                <a:cs typeface="Times New Roman"/>
              </a:rPr>
              <a:t>	</a:t>
            </a:r>
            <a:r>
              <a:rPr dirty="0" sz="3200">
                <a:latin typeface="Calibri"/>
                <a:cs typeface="Calibri"/>
              </a:rPr>
              <a:t>a</a:t>
            </a:r>
            <a:r>
              <a:rPr dirty="0" sz="3200" spc="-45">
                <a:latin typeface="Calibri"/>
                <a:cs typeface="Calibri"/>
              </a:rPr>
              <a:t>r</a:t>
            </a:r>
            <a:r>
              <a:rPr dirty="0" sz="3200">
                <a:latin typeface="Calibri"/>
                <a:cs typeface="Calibri"/>
              </a:rPr>
              <a:t>e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ts val="3650"/>
              </a:lnSpc>
            </a:pPr>
            <a:r>
              <a:rPr dirty="0" sz="3200" spc="-5">
                <a:latin typeface="Calibri"/>
                <a:cs typeface="Calibri"/>
              </a:rPr>
              <a:t>age-specific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ts val="3650"/>
              </a:lnSpc>
              <a:spcBef>
                <a:spcPts val="384"/>
              </a:spcBef>
              <a:buFont typeface="Arial"/>
              <a:buChar char="•"/>
              <a:tabLst>
                <a:tab pos="356235" algn="l"/>
              </a:tabLst>
            </a:pPr>
            <a:r>
              <a:rPr dirty="0" sz="3200">
                <a:latin typeface="Calibri"/>
                <a:cs typeface="Calibri"/>
              </a:rPr>
              <a:t>Higher </a:t>
            </a:r>
            <a:r>
              <a:rPr dirty="0" sz="3200">
                <a:latin typeface="Calibri"/>
                <a:cs typeface="Calibri"/>
              </a:rPr>
              <a:t>IR </a:t>
            </a:r>
            <a:r>
              <a:rPr dirty="0" sz="3200" spc="-10">
                <a:latin typeface="Calibri"/>
                <a:cs typeface="Calibri"/>
              </a:rPr>
              <a:t>associated </a:t>
            </a:r>
            <a:r>
              <a:rPr dirty="0" sz="3200">
                <a:latin typeface="Calibri"/>
                <a:cs typeface="Calibri"/>
              </a:rPr>
              <a:t>with </a:t>
            </a:r>
            <a:r>
              <a:rPr dirty="0" sz="3200" spc="-20">
                <a:latin typeface="Calibri"/>
                <a:cs typeface="Calibri"/>
              </a:rPr>
              <a:t>executive</a:t>
            </a:r>
            <a:r>
              <a:rPr dirty="0" sz="3200" spc="-4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function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ts val="3650"/>
              </a:lnSpc>
            </a:pPr>
            <a:r>
              <a:rPr dirty="0" sz="3200" spc="-10">
                <a:latin typeface="Calibri"/>
                <a:cs typeface="Calibri"/>
              </a:rPr>
              <a:t>deficits </a:t>
            </a:r>
            <a:r>
              <a:rPr dirty="0" sz="3200">
                <a:latin typeface="Calibri"/>
                <a:cs typeface="Calibri"/>
              </a:rPr>
              <a:t>in </a:t>
            </a:r>
            <a:r>
              <a:rPr dirty="0" sz="3200" spc="-10">
                <a:latin typeface="Calibri"/>
                <a:cs typeface="Calibri"/>
              </a:rPr>
              <a:t>younger</a:t>
            </a:r>
            <a:r>
              <a:rPr dirty="0" sz="3200" spc="-35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adults</a:t>
            </a:r>
            <a:endParaRPr sz="3200">
              <a:latin typeface="Calibri"/>
              <a:cs typeface="Calibri"/>
            </a:endParaRPr>
          </a:p>
          <a:p>
            <a:pPr lvl="1" marL="756285" marR="1173480" indent="-286385">
              <a:lnSpc>
                <a:spcPts val="3020"/>
              </a:lnSpc>
              <a:spcBef>
                <a:spcPts val="735"/>
              </a:spcBef>
              <a:buFont typeface="Arial"/>
              <a:buChar char="–"/>
              <a:tabLst>
                <a:tab pos="756920" algn="l"/>
              </a:tabLst>
            </a:pPr>
            <a:r>
              <a:rPr dirty="0" sz="2800" spc="-10">
                <a:latin typeface="Calibri"/>
                <a:cs typeface="Calibri"/>
              </a:rPr>
              <a:t>Similar </a:t>
            </a:r>
            <a:r>
              <a:rPr dirty="0" sz="2800" spc="-20">
                <a:latin typeface="Calibri"/>
                <a:cs typeface="Calibri"/>
              </a:rPr>
              <a:t>to </a:t>
            </a:r>
            <a:r>
              <a:rPr dirty="0" sz="2800" spc="-10">
                <a:latin typeface="Calibri"/>
                <a:cs typeface="Calibri"/>
              </a:rPr>
              <a:t>what </a:t>
            </a:r>
            <a:r>
              <a:rPr dirty="0" sz="2800" spc="-5">
                <a:latin typeface="Calibri"/>
                <a:cs typeface="Calibri"/>
              </a:rPr>
              <a:t>is </a:t>
            </a:r>
            <a:r>
              <a:rPr dirty="0" sz="2800" spc="-10">
                <a:latin typeface="Calibri"/>
                <a:cs typeface="Calibri"/>
              </a:rPr>
              <a:t>seen </a:t>
            </a:r>
            <a:r>
              <a:rPr dirty="0" sz="2800" spc="-5">
                <a:latin typeface="Calibri"/>
                <a:cs typeface="Calibri"/>
              </a:rPr>
              <a:t>in </a:t>
            </a:r>
            <a:r>
              <a:rPr dirty="0" sz="2800" spc="-10">
                <a:latin typeface="Calibri"/>
                <a:cs typeface="Calibri"/>
              </a:rPr>
              <a:t>adolescents </a:t>
            </a:r>
            <a:r>
              <a:rPr dirty="0" sz="2800" spc="-5">
                <a:latin typeface="Calibri"/>
                <a:cs typeface="Calibri"/>
              </a:rPr>
              <a:t>with  </a:t>
            </a:r>
            <a:r>
              <a:rPr dirty="0" sz="2800" spc="-10">
                <a:latin typeface="Calibri"/>
                <a:cs typeface="Calibri"/>
              </a:rPr>
              <a:t>Metabolic</a:t>
            </a:r>
            <a:r>
              <a:rPr dirty="0" sz="2800" spc="-70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Syndrome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ts val="3650"/>
              </a:lnSpc>
              <a:spcBef>
                <a:spcPts val="325"/>
              </a:spcBef>
              <a:buFont typeface="Arial"/>
              <a:buChar char="•"/>
              <a:tabLst>
                <a:tab pos="356235" algn="l"/>
              </a:tabLst>
            </a:pPr>
            <a:r>
              <a:rPr dirty="0" sz="3200">
                <a:latin typeface="Calibri"/>
                <a:cs typeface="Calibri"/>
              </a:rPr>
              <a:t>Higher </a:t>
            </a:r>
            <a:r>
              <a:rPr dirty="0" sz="3200">
                <a:latin typeface="Calibri"/>
                <a:cs typeface="Calibri"/>
              </a:rPr>
              <a:t>BMI </a:t>
            </a:r>
            <a:r>
              <a:rPr dirty="0" sz="3200" spc="-10">
                <a:latin typeface="Calibri"/>
                <a:cs typeface="Calibri"/>
              </a:rPr>
              <a:t>associated </a:t>
            </a:r>
            <a:r>
              <a:rPr dirty="0" sz="3200">
                <a:latin typeface="Calibri"/>
                <a:cs typeface="Calibri"/>
              </a:rPr>
              <a:t>with </a:t>
            </a:r>
            <a:r>
              <a:rPr dirty="0" sz="3200">
                <a:latin typeface="Calibri"/>
                <a:cs typeface="Calibri"/>
              </a:rPr>
              <a:t>global </a:t>
            </a:r>
            <a:r>
              <a:rPr dirty="0" sz="3200" spc="-5">
                <a:latin typeface="Calibri"/>
                <a:cs typeface="Calibri"/>
              </a:rPr>
              <a:t>decline</a:t>
            </a:r>
            <a:r>
              <a:rPr dirty="0" sz="3200" spc="-20">
                <a:latin typeface="Calibri"/>
                <a:cs typeface="Calibri"/>
              </a:rPr>
              <a:t> </a:t>
            </a:r>
            <a:r>
              <a:rPr dirty="0" sz="3200">
                <a:latin typeface="Calibri"/>
                <a:cs typeface="Calibri"/>
              </a:rPr>
              <a:t>in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ts val="3650"/>
              </a:lnSpc>
            </a:pPr>
            <a:r>
              <a:rPr dirty="0" sz="3200" spc="-5">
                <a:latin typeface="Calibri"/>
                <a:cs typeface="Calibri"/>
              </a:rPr>
              <a:t>older</a:t>
            </a:r>
            <a:r>
              <a:rPr dirty="0" sz="3200" spc="-70">
                <a:latin typeface="Calibri"/>
                <a:cs typeface="Calibri"/>
              </a:rPr>
              <a:t> </a:t>
            </a:r>
            <a:r>
              <a:rPr dirty="0" sz="3200" spc="-5">
                <a:latin typeface="Calibri"/>
                <a:cs typeface="Calibri"/>
              </a:rPr>
              <a:t>adults</a:t>
            </a:r>
            <a:endParaRPr sz="3200">
              <a:latin typeface="Calibri"/>
              <a:cs typeface="Calibri"/>
            </a:endParaRPr>
          </a:p>
          <a:p>
            <a:pPr lvl="1" marL="756285" indent="-286385">
              <a:lnSpc>
                <a:spcPct val="100000"/>
              </a:lnSpc>
              <a:spcBef>
                <a:spcPts val="350"/>
              </a:spcBef>
              <a:buFont typeface="Arial"/>
              <a:buChar char="–"/>
              <a:tabLst>
                <a:tab pos="756920" algn="l"/>
              </a:tabLst>
            </a:pPr>
            <a:r>
              <a:rPr dirty="0" sz="2800" spc="-10">
                <a:latin typeface="Calibri"/>
                <a:cs typeface="Calibri"/>
              </a:rPr>
              <a:t>Similar </a:t>
            </a:r>
            <a:r>
              <a:rPr dirty="0" sz="2800" spc="-20">
                <a:latin typeface="Calibri"/>
                <a:cs typeface="Calibri"/>
              </a:rPr>
              <a:t>to </a:t>
            </a:r>
            <a:r>
              <a:rPr dirty="0" sz="2800" spc="-10">
                <a:latin typeface="Calibri"/>
                <a:cs typeface="Calibri"/>
              </a:rPr>
              <a:t>what </a:t>
            </a:r>
            <a:r>
              <a:rPr dirty="0" sz="2800" spc="-5">
                <a:latin typeface="Calibri"/>
                <a:cs typeface="Calibri"/>
              </a:rPr>
              <a:t>is </a:t>
            </a:r>
            <a:r>
              <a:rPr dirty="0" sz="2800" spc="-10">
                <a:latin typeface="Calibri"/>
                <a:cs typeface="Calibri"/>
              </a:rPr>
              <a:t>seen </a:t>
            </a:r>
            <a:r>
              <a:rPr dirty="0" sz="2800" spc="-5">
                <a:latin typeface="Calibri"/>
                <a:cs typeface="Calibri"/>
              </a:rPr>
              <a:t>in </a:t>
            </a:r>
            <a:r>
              <a:rPr dirty="0" sz="2800" spc="-5">
                <a:latin typeface="Calibri"/>
                <a:cs typeface="Calibri"/>
              </a:rPr>
              <a:t>older </a:t>
            </a:r>
            <a:r>
              <a:rPr dirty="0" sz="2800" spc="-5">
                <a:latin typeface="Calibri"/>
                <a:cs typeface="Calibri"/>
              </a:rPr>
              <a:t>adults </a:t>
            </a:r>
            <a:r>
              <a:rPr dirty="0" sz="2800" spc="-5">
                <a:latin typeface="Calibri"/>
                <a:cs typeface="Calibri"/>
              </a:rPr>
              <a:t>with</a:t>
            </a:r>
            <a:r>
              <a:rPr dirty="0" sz="2800" spc="1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DM2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55" y="6650855"/>
            <a:ext cx="442087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Calibri"/>
                <a:cs typeface="Calibri"/>
              </a:rPr>
              <a:t>Wroolie, </a:t>
            </a:r>
            <a:r>
              <a:rPr dirty="0" sz="1000" spc="-10">
                <a:latin typeface="Calibri"/>
                <a:cs typeface="Calibri"/>
              </a:rPr>
              <a:t>T. </a:t>
            </a:r>
            <a:r>
              <a:rPr dirty="0" sz="1000" spc="-5">
                <a:latin typeface="Calibri"/>
                <a:cs typeface="Calibri"/>
              </a:rPr>
              <a:t>E., </a:t>
            </a:r>
            <a:r>
              <a:rPr dirty="0" sz="1000" spc="-5">
                <a:latin typeface="Calibri"/>
                <a:cs typeface="Calibri"/>
              </a:rPr>
              <a:t>Kenna, </a:t>
            </a:r>
            <a:r>
              <a:rPr dirty="0" sz="1000" spc="-5">
                <a:latin typeface="Calibri"/>
                <a:cs typeface="Calibri"/>
              </a:rPr>
              <a:t>H. </a:t>
            </a:r>
            <a:r>
              <a:rPr dirty="0" sz="1000" spc="-5">
                <a:latin typeface="Calibri"/>
                <a:cs typeface="Calibri"/>
              </a:rPr>
              <a:t>A., </a:t>
            </a:r>
            <a:r>
              <a:rPr dirty="0" sz="1000" spc="-5">
                <a:latin typeface="Calibri"/>
                <a:cs typeface="Calibri"/>
              </a:rPr>
              <a:t>Singh, </a:t>
            </a:r>
            <a:r>
              <a:rPr dirty="0" sz="1000" spc="-5">
                <a:latin typeface="Calibri"/>
                <a:cs typeface="Calibri"/>
              </a:rPr>
              <a:t>M. </a:t>
            </a:r>
            <a:r>
              <a:rPr dirty="0" sz="1000" spc="-5">
                <a:latin typeface="Calibri"/>
                <a:cs typeface="Calibri"/>
              </a:rPr>
              <a:t>K., </a:t>
            </a:r>
            <a:r>
              <a:rPr dirty="0" sz="1000" spc="-5">
                <a:latin typeface="Calibri"/>
                <a:cs typeface="Calibri"/>
              </a:rPr>
              <a:t>&amp; </a:t>
            </a:r>
            <a:r>
              <a:rPr dirty="0" sz="1000" spc="-5">
                <a:latin typeface="Calibri"/>
                <a:cs typeface="Calibri"/>
              </a:rPr>
              <a:t>Rasgon, </a:t>
            </a:r>
            <a:r>
              <a:rPr dirty="0" sz="1000">
                <a:latin typeface="Calibri"/>
                <a:cs typeface="Calibri"/>
              </a:rPr>
              <a:t>N. </a:t>
            </a:r>
            <a:r>
              <a:rPr dirty="0" sz="1000" spc="-5">
                <a:latin typeface="Calibri"/>
                <a:cs typeface="Calibri"/>
              </a:rPr>
              <a:t>L. </a:t>
            </a:r>
            <a:r>
              <a:rPr dirty="0" sz="1000" spc="-5" i="1">
                <a:latin typeface="Calibri"/>
                <a:cs typeface="Calibri"/>
              </a:rPr>
              <a:t>J </a:t>
            </a:r>
            <a:r>
              <a:rPr dirty="0" sz="1000" spc="-5" i="1">
                <a:latin typeface="Calibri"/>
                <a:cs typeface="Calibri"/>
              </a:rPr>
              <a:t>Psychiatr </a:t>
            </a:r>
            <a:r>
              <a:rPr dirty="0" sz="1000" spc="-5" i="1">
                <a:latin typeface="Calibri"/>
                <a:cs typeface="Calibri"/>
              </a:rPr>
              <a:t>Res. </a:t>
            </a:r>
            <a:r>
              <a:rPr dirty="0" sz="1000" spc="-5">
                <a:latin typeface="Calibri"/>
                <a:cs typeface="Calibri"/>
              </a:rPr>
              <a:t>2014; </a:t>
            </a:r>
            <a:r>
              <a:rPr dirty="0" sz="1000" spc="-5">
                <a:latin typeface="Calibri"/>
                <a:cs typeface="Calibri"/>
              </a:rPr>
              <a:t>60,</a:t>
            </a:r>
            <a:r>
              <a:rPr dirty="0" sz="1000" spc="160">
                <a:latin typeface="Calibri"/>
                <a:cs typeface="Calibri"/>
              </a:rPr>
              <a:t> </a:t>
            </a:r>
            <a:r>
              <a:rPr dirty="0" sz="1000" spc="-5">
                <a:latin typeface="Calibri"/>
                <a:cs typeface="Calibri"/>
              </a:rPr>
              <a:t>65-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12100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5027" rIns="0" bIns="0" rtlCol="0" vert="horz">
            <a:spAutoFit/>
          </a:bodyPr>
          <a:lstStyle/>
          <a:p>
            <a:pPr marL="3188970">
              <a:lnSpc>
                <a:spcPct val="100000"/>
              </a:lnSpc>
            </a:pPr>
            <a:r>
              <a:rPr dirty="0" spc="-10"/>
              <a:t>Conc</a:t>
            </a:r>
            <a:r>
              <a:rPr dirty="0" spc="-5"/>
              <a:t>l</a:t>
            </a:r>
            <a:r>
              <a:rPr dirty="0" spc="-10"/>
              <a:t>us</a:t>
            </a:r>
            <a:r>
              <a:rPr dirty="0" spc="-5"/>
              <a:t>i</a:t>
            </a:r>
            <a:r>
              <a:rPr dirty="0" spc="-10"/>
              <a:t>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54" y="6674395"/>
            <a:ext cx="3432175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Calibri"/>
                <a:cs typeface="Calibri"/>
              </a:rPr>
              <a:t>Blackburn, </a:t>
            </a:r>
            <a:r>
              <a:rPr dirty="0" sz="800" spc="-5" i="1">
                <a:latin typeface="Calibri"/>
                <a:cs typeface="Calibri"/>
              </a:rPr>
              <a:t>Nature </a:t>
            </a:r>
            <a:r>
              <a:rPr dirty="0" sz="800">
                <a:latin typeface="Calibri"/>
                <a:cs typeface="Calibri"/>
              </a:rPr>
              <a:t>1981; </a:t>
            </a:r>
            <a:r>
              <a:rPr dirty="0" sz="800" spc="-5">
                <a:latin typeface="Calibri"/>
                <a:cs typeface="Calibri"/>
              </a:rPr>
              <a:t>Epel, </a:t>
            </a:r>
            <a:r>
              <a:rPr dirty="0" sz="800" i="1">
                <a:latin typeface="Calibri"/>
                <a:cs typeface="Calibri"/>
              </a:rPr>
              <a:t>PNAS </a:t>
            </a:r>
            <a:r>
              <a:rPr dirty="0" sz="800" spc="-5">
                <a:latin typeface="Calibri"/>
                <a:cs typeface="Calibri"/>
              </a:rPr>
              <a:t>2004; O’Donovan, </a:t>
            </a:r>
            <a:r>
              <a:rPr dirty="0" sz="800" spc="-5" i="1">
                <a:latin typeface="Calibri"/>
                <a:cs typeface="Calibri"/>
              </a:rPr>
              <a:t>BBI </a:t>
            </a:r>
            <a:r>
              <a:rPr dirty="0" sz="800">
                <a:latin typeface="Calibri"/>
                <a:cs typeface="Calibri"/>
              </a:rPr>
              <a:t>2009; </a:t>
            </a:r>
            <a:r>
              <a:rPr dirty="0" sz="800" spc="-5">
                <a:latin typeface="Calibri"/>
                <a:cs typeface="Calibri"/>
              </a:rPr>
              <a:t>Steptoe, </a:t>
            </a:r>
            <a:r>
              <a:rPr dirty="0" sz="800" spc="-5" i="1">
                <a:latin typeface="Calibri"/>
                <a:cs typeface="Calibri"/>
              </a:rPr>
              <a:t>BBI</a:t>
            </a:r>
            <a:r>
              <a:rPr dirty="0" sz="800" spc="-55" i="1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2011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49361" y="1725292"/>
            <a:ext cx="4551680" cy="39897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buFont typeface="Arial"/>
              <a:buChar char="•"/>
              <a:tabLst>
                <a:tab pos="176530" algn="l"/>
              </a:tabLst>
            </a:pPr>
            <a:r>
              <a:rPr dirty="0" sz="2200" spc="-30">
                <a:latin typeface="Calibri"/>
                <a:cs typeface="Calibri"/>
              </a:rPr>
              <a:t>Telomeres </a:t>
            </a:r>
            <a:r>
              <a:rPr dirty="0" sz="2200" spc="-10">
                <a:latin typeface="Calibri"/>
                <a:cs typeface="Calibri"/>
              </a:rPr>
              <a:t>shorten </a:t>
            </a:r>
            <a:r>
              <a:rPr dirty="0" sz="2200" spc="-10">
                <a:latin typeface="Calibri"/>
                <a:cs typeface="Calibri"/>
              </a:rPr>
              <a:t>over</a:t>
            </a:r>
            <a:r>
              <a:rPr dirty="0" sz="2200" spc="3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time</a:t>
            </a:r>
            <a:endParaRPr sz="2200">
              <a:latin typeface="Calibri"/>
              <a:cs typeface="Calibri"/>
            </a:endParaRPr>
          </a:p>
          <a:p>
            <a:pPr marL="12700" marR="94869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76530" algn="l"/>
              </a:tabLst>
            </a:pPr>
            <a:r>
              <a:rPr dirty="0" sz="2200" spc="-15">
                <a:latin typeface="Calibri"/>
                <a:cs typeface="Calibri"/>
              </a:rPr>
              <a:t>Accelerated </a:t>
            </a:r>
            <a:r>
              <a:rPr dirty="0" sz="2200" spc="-10">
                <a:latin typeface="Calibri"/>
                <a:cs typeface="Calibri"/>
              </a:rPr>
              <a:t>shortening </a:t>
            </a:r>
            <a:r>
              <a:rPr dirty="0" sz="2200" spc="-10">
                <a:latin typeface="Calibri"/>
                <a:cs typeface="Calibri"/>
              </a:rPr>
              <a:t>due </a:t>
            </a:r>
            <a:r>
              <a:rPr dirty="0" sz="2200" spc="-20">
                <a:latin typeface="Calibri"/>
                <a:cs typeface="Calibri"/>
              </a:rPr>
              <a:t>to  </a:t>
            </a:r>
            <a:r>
              <a:rPr dirty="0" sz="2200" spc="-10">
                <a:latin typeface="Calibri"/>
                <a:cs typeface="Calibri"/>
              </a:rPr>
              <a:t>inflammation </a:t>
            </a:r>
            <a:r>
              <a:rPr dirty="0" sz="2200" spc="-5">
                <a:latin typeface="Calibri"/>
                <a:cs typeface="Calibri"/>
              </a:rPr>
              <a:t>&amp; </a:t>
            </a:r>
            <a:r>
              <a:rPr dirty="0" sz="2200" spc="-15">
                <a:latin typeface="Calibri"/>
                <a:cs typeface="Calibri"/>
              </a:rPr>
              <a:t>oxidative</a:t>
            </a:r>
            <a:r>
              <a:rPr dirty="0" sz="220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stress</a:t>
            </a:r>
            <a:endParaRPr sz="2200">
              <a:latin typeface="Calibri"/>
              <a:cs typeface="Calibri"/>
            </a:endParaRPr>
          </a:p>
          <a:p>
            <a:pPr marL="175895" indent="-16319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76530" algn="l"/>
              </a:tabLst>
            </a:pPr>
            <a:r>
              <a:rPr dirty="0" sz="2200" spc="-10">
                <a:latin typeface="Calibri"/>
                <a:cs typeface="Calibri"/>
              </a:rPr>
              <a:t>Emerging </a:t>
            </a:r>
            <a:r>
              <a:rPr dirty="0" sz="2200" spc="-15">
                <a:latin typeface="Calibri"/>
                <a:cs typeface="Calibri"/>
              </a:rPr>
              <a:t>index </a:t>
            </a:r>
            <a:r>
              <a:rPr dirty="0" sz="2200">
                <a:latin typeface="Calibri"/>
                <a:cs typeface="Calibri"/>
              </a:rPr>
              <a:t>of </a:t>
            </a:r>
            <a:r>
              <a:rPr dirty="0" sz="2200" spc="-5">
                <a:latin typeface="Calibri"/>
                <a:cs typeface="Calibri"/>
              </a:rPr>
              <a:t>biological</a:t>
            </a:r>
            <a:r>
              <a:rPr dirty="0" sz="2200" spc="-10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age</a:t>
            </a:r>
            <a:endParaRPr sz="2200">
              <a:latin typeface="Calibri"/>
              <a:cs typeface="Calibri"/>
            </a:endParaRPr>
          </a:p>
          <a:p>
            <a:pPr marL="12700" marR="10795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76530" algn="l"/>
              </a:tabLst>
            </a:pPr>
            <a:r>
              <a:rPr dirty="0" sz="2200" spc="-5">
                <a:latin typeface="Calibri"/>
                <a:cs typeface="Calibri"/>
              </a:rPr>
              <a:t>Short </a:t>
            </a:r>
            <a:r>
              <a:rPr dirty="0" sz="2200" spc="-5">
                <a:latin typeface="Calibri"/>
                <a:cs typeface="Calibri"/>
              </a:rPr>
              <a:t>TL </a:t>
            </a:r>
            <a:r>
              <a:rPr dirty="0" sz="2200" spc="-10">
                <a:latin typeface="Calibri"/>
                <a:cs typeface="Calibri"/>
              </a:rPr>
              <a:t>predicts </a:t>
            </a:r>
            <a:r>
              <a:rPr dirty="0" sz="2200" spc="-10">
                <a:latin typeface="Calibri"/>
                <a:cs typeface="Calibri"/>
              </a:rPr>
              <a:t>subsequent  </a:t>
            </a:r>
            <a:r>
              <a:rPr dirty="0" sz="2200" spc="-5">
                <a:latin typeface="Calibri"/>
                <a:cs typeface="Calibri"/>
              </a:rPr>
              <a:t>morbidity </a:t>
            </a:r>
            <a:r>
              <a:rPr dirty="0" sz="2200" spc="-5">
                <a:latin typeface="Calibri"/>
                <a:cs typeface="Calibri"/>
              </a:rPr>
              <a:t>and</a:t>
            </a:r>
            <a:r>
              <a:rPr dirty="0" sz="2200" spc="-5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mortality</a:t>
            </a:r>
            <a:endParaRPr sz="2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176530" algn="l"/>
              </a:tabLst>
            </a:pPr>
            <a:r>
              <a:rPr dirty="0" sz="2200" spc="-5">
                <a:latin typeface="Calibri"/>
                <a:cs typeface="Calibri"/>
              </a:rPr>
              <a:t>Social </a:t>
            </a:r>
            <a:r>
              <a:rPr dirty="0" sz="2200" spc="-5">
                <a:latin typeface="Calibri"/>
                <a:cs typeface="Calibri"/>
              </a:rPr>
              <a:t>and </a:t>
            </a:r>
            <a:r>
              <a:rPr dirty="0" sz="2200" spc="-10">
                <a:latin typeface="Calibri"/>
                <a:cs typeface="Calibri"/>
              </a:rPr>
              <a:t>psychological </a:t>
            </a:r>
            <a:r>
              <a:rPr dirty="0" sz="2200" spc="-20">
                <a:latin typeface="Calibri"/>
                <a:cs typeface="Calibri"/>
              </a:rPr>
              <a:t>factors  </a:t>
            </a:r>
            <a:r>
              <a:rPr dirty="0" sz="2200" spc="-10">
                <a:latin typeface="Calibri"/>
                <a:cs typeface="Calibri"/>
              </a:rPr>
              <a:t>(chronic </a:t>
            </a:r>
            <a:r>
              <a:rPr dirty="0" sz="2200" spc="-15">
                <a:latin typeface="Calibri"/>
                <a:cs typeface="Calibri"/>
              </a:rPr>
              <a:t>perceived </a:t>
            </a:r>
            <a:r>
              <a:rPr dirty="0" sz="2200" spc="-10">
                <a:latin typeface="Calibri"/>
                <a:cs typeface="Calibri"/>
              </a:rPr>
              <a:t>stress, </a:t>
            </a:r>
            <a:r>
              <a:rPr dirty="0" sz="2200" spc="-5">
                <a:latin typeface="Calibri"/>
                <a:cs typeface="Calibri"/>
              </a:rPr>
              <a:t>pessimism,  </a:t>
            </a:r>
            <a:r>
              <a:rPr dirty="0" sz="2200">
                <a:latin typeface="Calibri"/>
                <a:cs typeface="Calibri"/>
              </a:rPr>
              <a:t>social </a:t>
            </a:r>
            <a:r>
              <a:rPr dirty="0" sz="2200" spc="-10">
                <a:latin typeface="Calibri"/>
                <a:cs typeface="Calibri"/>
              </a:rPr>
              <a:t>disadvantage) </a:t>
            </a:r>
            <a:r>
              <a:rPr dirty="0" sz="2200" spc="-10">
                <a:latin typeface="Calibri"/>
                <a:cs typeface="Calibri"/>
              </a:rPr>
              <a:t>are </a:t>
            </a:r>
            <a:r>
              <a:rPr dirty="0" sz="2200" spc="-10">
                <a:latin typeface="Calibri"/>
                <a:cs typeface="Calibri"/>
              </a:rPr>
              <a:t>associated </a:t>
            </a:r>
            <a:r>
              <a:rPr dirty="0" sz="2200" spc="-5">
                <a:latin typeface="Calibri"/>
                <a:cs typeface="Calibri"/>
              </a:rPr>
              <a:t>with  </a:t>
            </a:r>
            <a:r>
              <a:rPr dirty="0" sz="2200" spc="-5">
                <a:latin typeface="Calibri"/>
                <a:cs typeface="Calibri"/>
              </a:rPr>
              <a:t>short</a:t>
            </a:r>
            <a:r>
              <a:rPr dirty="0" sz="2200" spc="-7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TL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33120" y="1752600"/>
            <a:ext cx="2057400" cy="25481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77773" y="4754879"/>
            <a:ext cx="2598801" cy="16459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0"/>
            <a:ext cx="9144000" cy="121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5027" rIns="0" bIns="0" rtlCol="0" vert="horz">
            <a:spAutoFit/>
          </a:bodyPr>
          <a:lstStyle/>
          <a:p>
            <a:pPr marL="1134110">
              <a:lnSpc>
                <a:spcPct val="100000"/>
              </a:lnSpc>
            </a:pPr>
            <a:r>
              <a:rPr dirty="0" spc="-50"/>
              <a:t>Telomeres </a:t>
            </a:r>
            <a:r>
              <a:rPr dirty="0" spc="-5"/>
              <a:t>and </a:t>
            </a:r>
            <a:r>
              <a:rPr dirty="0" spc="-10"/>
              <a:t>Biological</a:t>
            </a:r>
            <a:r>
              <a:rPr dirty="0" spc="10"/>
              <a:t> </a:t>
            </a:r>
            <a:r>
              <a:rPr dirty="0" spc="-10"/>
              <a:t>Aging</a:t>
            </a:r>
          </a:p>
        </p:txBody>
      </p:sp>
      <p:sp>
        <p:nvSpPr>
          <p:cNvPr id="8" name="object 8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95726" y="1400327"/>
            <a:ext cx="6174740" cy="697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200" spc="-5" b="1">
                <a:latin typeface="Calibri"/>
                <a:cs typeface="Calibri"/>
              </a:rPr>
              <a:t>APOE-</a:t>
            </a:r>
            <a:r>
              <a:rPr dirty="0" sz="2200" spc="-5" b="1">
                <a:latin typeface="Calibri"/>
                <a:cs typeface="Calibri"/>
              </a:rPr>
              <a:t>e4 is a major </a:t>
            </a:r>
            <a:r>
              <a:rPr dirty="0" sz="2200" spc="-10" b="1">
                <a:latin typeface="Calibri"/>
                <a:cs typeface="Calibri"/>
              </a:rPr>
              <a:t>genetic </a:t>
            </a:r>
            <a:r>
              <a:rPr dirty="0" sz="2200" spc="-5" b="1">
                <a:latin typeface="Calibri"/>
                <a:cs typeface="Calibri"/>
              </a:rPr>
              <a:t>risk </a:t>
            </a:r>
            <a:r>
              <a:rPr dirty="0" sz="2200" spc="-15" b="1">
                <a:latin typeface="Calibri"/>
                <a:cs typeface="Calibri"/>
              </a:rPr>
              <a:t>factor for</a:t>
            </a:r>
            <a:r>
              <a:rPr dirty="0" sz="2200" spc="170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Alzheimer’s</a:t>
            </a:r>
            <a:endParaRPr sz="2200">
              <a:latin typeface="Calibri"/>
              <a:cs typeface="Calibri"/>
            </a:endParaRPr>
          </a:p>
          <a:p>
            <a:pPr algn="ctr" marL="2540">
              <a:lnSpc>
                <a:spcPct val="100000"/>
              </a:lnSpc>
            </a:pPr>
            <a:r>
              <a:rPr dirty="0" sz="2200" spc="-5" b="1">
                <a:latin typeface="Calibri"/>
                <a:cs typeface="Calibri"/>
              </a:rPr>
              <a:t>disease </a:t>
            </a:r>
            <a:r>
              <a:rPr dirty="0" sz="2200" spc="-10" b="1">
                <a:latin typeface="Calibri"/>
                <a:cs typeface="Calibri"/>
              </a:rPr>
              <a:t>and </a:t>
            </a:r>
            <a:r>
              <a:rPr dirty="0" sz="2200" spc="-5" b="1">
                <a:latin typeface="Calibri"/>
                <a:cs typeface="Calibri"/>
              </a:rPr>
              <a:t>early</a:t>
            </a:r>
            <a:r>
              <a:rPr dirty="0" sz="2200" spc="-25" b="1">
                <a:latin typeface="Calibri"/>
                <a:cs typeface="Calibri"/>
              </a:rPr>
              <a:t> </a:t>
            </a:r>
            <a:r>
              <a:rPr dirty="0" sz="2200" spc="-10" b="1">
                <a:latin typeface="Calibri"/>
                <a:cs typeface="Calibri"/>
              </a:rPr>
              <a:t>mortality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50131" y="3023358"/>
            <a:ext cx="1769868" cy="16459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8754" y="6682655"/>
            <a:ext cx="2057400" cy="140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Calibri"/>
                <a:cs typeface="Calibri"/>
              </a:rPr>
              <a:t>Jacobs, </a:t>
            </a:r>
            <a:r>
              <a:rPr dirty="0" sz="800" spc="-5">
                <a:latin typeface="Calibri"/>
                <a:cs typeface="Calibri"/>
              </a:rPr>
              <a:t>Epel, </a:t>
            </a:r>
            <a:r>
              <a:rPr dirty="0" sz="800" spc="-5">
                <a:latin typeface="Calibri"/>
                <a:cs typeface="Calibri"/>
              </a:rPr>
              <a:t>Blackburn </a:t>
            </a:r>
            <a:r>
              <a:rPr dirty="0" sz="800" spc="-5">
                <a:latin typeface="Calibri"/>
                <a:cs typeface="Calibri"/>
              </a:rPr>
              <a:t>et </a:t>
            </a:r>
            <a:r>
              <a:rPr dirty="0" sz="800" spc="-5">
                <a:latin typeface="Calibri"/>
                <a:cs typeface="Calibri"/>
              </a:rPr>
              <a:t>al. </a:t>
            </a:r>
            <a:r>
              <a:rPr dirty="0" sz="800" spc="-5" i="1">
                <a:latin typeface="Calibri"/>
                <a:cs typeface="Calibri"/>
              </a:rPr>
              <a:t>Under </a:t>
            </a:r>
            <a:r>
              <a:rPr dirty="0" sz="800" i="1">
                <a:latin typeface="Calibri"/>
                <a:cs typeface="Calibri"/>
              </a:rPr>
              <a:t>review,</a:t>
            </a:r>
            <a:r>
              <a:rPr dirty="0" sz="800" spc="40" i="1">
                <a:latin typeface="Calibri"/>
                <a:cs typeface="Calibri"/>
              </a:rPr>
              <a:t> </a:t>
            </a:r>
            <a:r>
              <a:rPr dirty="0" sz="800" i="1">
                <a:latin typeface="Calibri"/>
                <a:cs typeface="Calibri"/>
              </a:rPr>
              <a:t>PNAS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7636" y="5662280"/>
            <a:ext cx="8350250" cy="572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Prospective </a:t>
            </a:r>
            <a:r>
              <a:rPr dirty="0" sz="1800" spc="-25">
                <a:latin typeface="Calibri"/>
                <a:cs typeface="Calibri"/>
              </a:rPr>
              <a:t>study, </a:t>
            </a:r>
            <a:r>
              <a:rPr dirty="0" sz="1800" spc="-5">
                <a:latin typeface="Calibri"/>
                <a:cs typeface="Calibri"/>
              </a:rPr>
              <a:t>APOE-e4 </a:t>
            </a:r>
            <a:r>
              <a:rPr dirty="0" sz="1800" spc="-10">
                <a:latin typeface="Calibri"/>
                <a:cs typeface="Calibri"/>
              </a:rPr>
              <a:t>carriers </a:t>
            </a:r>
            <a:r>
              <a:rPr dirty="0" sz="1800" spc="-5">
                <a:latin typeface="Calibri"/>
                <a:cs typeface="Calibri"/>
              </a:rPr>
              <a:t>had </a:t>
            </a:r>
            <a:r>
              <a:rPr dirty="0" sz="1800">
                <a:latin typeface="Calibri"/>
                <a:cs typeface="Calibri"/>
              </a:rPr>
              <a:t>6x </a:t>
            </a:r>
            <a:r>
              <a:rPr dirty="0" sz="1800" spc="-10">
                <a:latin typeface="Calibri"/>
                <a:cs typeface="Calibri"/>
              </a:rPr>
              <a:t>greater </a:t>
            </a:r>
            <a:r>
              <a:rPr dirty="0" sz="1800" spc="-5">
                <a:latin typeface="Calibri"/>
                <a:cs typeface="Calibri"/>
              </a:rPr>
              <a:t>odds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 spc="-5">
                <a:latin typeface="Calibri"/>
                <a:cs typeface="Calibri"/>
              </a:rPr>
              <a:t>TL</a:t>
            </a:r>
            <a:r>
              <a:rPr dirty="0" sz="1800" spc="15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shortening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High-functioning, </a:t>
            </a:r>
            <a:r>
              <a:rPr dirty="0" sz="1800" spc="-10">
                <a:latin typeface="Calibri"/>
                <a:cs typeface="Calibri"/>
              </a:rPr>
              <a:t>healthy </a:t>
            </a:r>
            <a:r>
              <a:rPr dirty="0" sz="1800" spc="-10">
                <a:latin typeface="Calibri"/>
                <a:cs typeface="Calibri"/>
              </a:rPr>
              <a:t>mid-life </a:t>
            </a:r>
            <a:r>
              <a:rPr dirty="0" sz="1800" spc="-10">
                <a:latin typeface="Calibri"/>
                <a:cs typeface="Calibri"/>
              </a:rPr>
              <a:t>women </a:t>
            </a:r>
            <a:r>
              <a:rPr dirty="0" sz="1800" spc="-5">
                <a:latin typeface="Calibri"/>
                <a:cs typeface="Calibri"/>
              </a:rPr>
              <a:t>with </a:t>
            </a:r>
            <a:r>
              <a:rPr dirty="0" sz="1800">
                <a:latin typeface="Calibri"/>
                <a:cs typeface="Calibri"/>
              </a:rPr>
              <a:t>the </a:t>
            </a:r>
            <a:r>
              <a:rPr dirty="0" sz="1800">
                <a:latin typeface="Calibri"/>
                <a:cs typeface="Calibri"/>
              </a:rPr>
              <a:t>e4 </a:t>
            </a:r>
            <a:r>
              <a:rPr dirty="0" sz="1800" spc="-5">
                <a:latin typeface="Calibri"/>
                <a:cs typeface="Calibri"/>
              </a:rPr>
              <a:t>allele </a:t>
            </a:r>
            <a:r>
              <a:rPr dirty="0" sz="1800">
                <a:latin typeface="Calibri"/>
                <a:cs typeface="Calibri"/>
              </a:rPr>
              <a:t>bear </a:t>
            </a:r>
            <a:r>
              <a:rPr dirty="0" sz="1800" spc="-15">
                <a:latin typeface="Calibri"/>
                <a:cs typeface="Calibri"/>
              </a:rPr>
              <a:t>markers </a:t>
            </a:r>
            <a:r>
              <a:rPr dirty="0" sz="1800" spc="-5">
                <a:latin typeface="Calibri"/>
                <a:cs typeface="Calibri"/>
              </a:rPr>
              <a:t>of </a:t>
            </a:r>
            <a:r>
              <a:rPr dirty="0" sz="1800" spc="-5">
                <a:latin typeface="Calibri"/>
                <a:cs typeface="Calibri"/>
              </a:rPr>
              <a:t>cellular</a:t>
            </a:r>
            <a:r>
              <a:rPr dirty="0" sz="1800" spc="29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aging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30465" y="2362200"/>
            <a:ext cx="4233795" cy="2743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0"/>
            <a:ext cx="9144000" cy="121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5027" rIns="0" bIns="0" rtlCol="0" vert="horz">
            <a:spAutoFit/>
          </a:bodyPr>
          <a:lstStyle/>
          <a:p>
            <a:pPr marL="1052195">
              <a:lnSpc>
                <a:spcPct val="100000"/>
              </a:lnSpc>
            </a:pPr>
            <a:r>
              <a:rPr dirty="0" spc="-5"/>
              <a:t>Genetic </a:t>
            </a:r>
            <a:r>
              <a:rPr dirty="0" spc="-5"/>
              <a:t>Risk </a:t>
            </a:r>
            <a:r>
              <a:rPr dirty="0" spc="-25"/>
              <a:t>Factor </a:t>
            </a:r>
            <a:r>
              <a:rPr dirty="0" spc="-5"/>
              <a:t>&amp; </a:t>
            </a:r>
            <a:r>
              <a:rPr dirty="0" spc="-5"/>
              <a:t>Cell</a:t>
            </a:r>
            <a:r>
              <a:rPr dirty="0" spc="-100"/>
              <a:t> </a:t>
            </a:r>
            <a:r>
              <a:rPr dirty="0" spc="-5"/>
              <a:t>Aging</a:t>
            </a:r>
          </a:p>
        </p:txBody>
      </p:sp>
      <p:sp>
        <p:nvSpPr>
          <p:cNvPr id="9" name="object 9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78329" y="6204198"/>
            <a:ext cx="1594485" cy="298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N </a:t>
            </a:r>
            <a:r>
              <a:rPr dirty="0" sz="1800">
                <a:latin typeface="Calibri"/>
                <a:cs typeface="Calibri"/>
              </a:rPr>
              <a:t>= </a:t>
            </a:r>
            <a:r>
              <a:rPr dirty="0" sz="1800">
                <a:latin typeface="Calibri"/>
                <a:cs typeface="Calibri"/>
              </a:rPr>
              <a:t>47, </a:t>
            </a:r>
            <a:r>
              <a:rPr dirty="0" sz="1800">
                <a:latin typeface="Calibri"/>
                <a:cs typeface="Calibri"/>
              </a:rPr>
              <a:t>p </a:t>
            </a:r>
            <a:r>
              <a:rPr dirty="0" sz="1800">
                <a:latin typeface="Calibri"/>
                <a:cs typeface="Calibri"/>
              </a:rPr>
              <a:t>=</a:t>
            </a:r>
            <a:r>
              <a:rPr dirty="0" sz="1800" spc="-8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0.029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12100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5027" rIns="0" bIns="0" rtlCol="0" vert="horz">
            <a:spAutoFit/>
          </a:bodyPr>
          <a:lstStyle/>
          <a:p>
            <a:pPr marL="161925">
              <a:lnSpc>
                <a:spcPct val="100000"/>
              </a:lnSpc>
            </a:pPr>
            <a:r>
              <a:rPr dirty="0" spc="-5"/>
              <a:t>TL </a:t>
            </a:r>
            <a:r>
              <a:rPr dirty="0" spc="-15"/>
              <a:t>Correlated </a:t>
            </a:r>
            <a:r>
              <a:rPr dirty="0" spc="-5"/>
              <a:t>with </a:t>
            </a:r>
            <a:r>
              <a:rPr dirty="0" spc="-10"/>
              <a:t>Hippocampal</a:t>
            </a:r>
            <a:r>
              <a:rPr dirty="0" spc="-40"/>
              <a:t> </a:t>
            </a:r>
            <a:r>
              <a:rPr dirty="0" spc="-35"/>
              <a:t>Volume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00682" y="1560690"/>
            <a:ext cx="2343150" cy="1171575"/>
          </a:xfrm>
          <a:custGeom>
            <a:avLst/>
            <a:gdLst/>
            <a:ahLst/>
            <a:cxnLst/>
            <a:rect l="l" t="t" r="r" b="b"/>
            <a:pathLst>
              <a:path w="2343150" h="1171575">
                <a:moveTo>
                  <a:pt x="2225544" y="0"/>
                </a:moveTo>
                <a:lnTo>
                  <a:pt x="117090" y="0"/>
                </a:lnTo>
                <a:lnTo>
                  <a:pt x="80096" y="5973"/>
                </a:lnTo>
                <a:lnTo>
                  <a:pt x="47955" y="22609"/>
                </a:lnTo>
                <a:lnTo>
                  <a:pt x="22603" y="47982"/>
                </a:lnTo>
                <a:lnTo>
                  <a:pt x="5973" y="80166"/>
                </a:lnTo>
                <a:lnTo>
                  <a:pt x="0" y="117233"/>
                </a:lnTo>
                <a:lnTo>
                  <a:pt x="0" y="1054255"/>
                </a:lnTo>
                <a:lnTo>
                  <a:pt x="22603" y="1123480"/>
                </a:lnTo>
                <a:lnTo>
                  <a:pt x="80096" y="1165486"/>
                </a:lnTo>
                <a:lnTo>
                  <a:pt x="117090" y="1171460"/>
                </a:lnTo>
                <a:lnTo>
                  <a:pt x="2225544" y="1171460"/>
                </a:lnTo>
                <a:lnTo>
                  <a:pt x="2294679" y="1148850"/>
                </a:lnTo>
                <a:lnTo>
                  <a:pt x="2336662" y="1091305"/>
                </a:lnTo>
                <a:lnTo>
                  <a:pt x="2342635" y="1054255"/>
                </a:lnTo>
                <a:lnTo>
                  <a:pt x="2342635" y="117233"/>
                </a:lnTo>
                <a:lnTo>
                  <a:pt x="2320032" y="47982"/>
                </a:lnTo>
                <a:lnTo>
                  <a:pt x="2262539" y="5973"/>
                </a:lnTo>
                <a:lnTo>
                  <a:pt x="2225544" y="0"/>
                </a:lnTo>
                <a:close/>
              </a:path>
            </a:pathLst>
          </a:custGeom>
          <a:solidFill>
            <a:srgbClr val="0543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400682" y="1560690"/>
            <a:ext cx="2343150" cy="1171575"/>
          </a:xfrm>
          <a:custGeom>
            <a:avLst/>
            <a:gdLst/>
            <a:ahLst/>
            <a:cxnLst/>
            <a:rect l="l" t="t" r="r" b="b"/>
            <a:pathLst>
              <a:path w="2343150" h="1171575">
                <a:moveTo>
                  <a:pt x="0" y="117233"/>
                </a:moveTo>
                <a:lnTo>
                  <a:pt x="22603" y="47982"/>
                </a:lnTo>
                <a:lnTo>
                  <a:pt x="80096" y="5973"/>
                </a:lnTo>
                <a:lnTo>
                  <a:pt x="117090" y="0"/>
                </a:lnTo>
                <a:lnTo>
                  <a:pt x="2225544" y="0"/>
                </a:lnTo>
                <a:lnTo>
                  <a:pt x="2294679" y="22609"/>
                </a:lnTo>
                <a:lnTo>
                  <a:pt x="2336662" y="80166"/>
                </a:lnTo>
                <a:lnTo>
                  <a:pt x="2342635" y="117233"/>
                </a:lnTo>
                <a:lnTo>
                  <a:pt x="2342635" y="1054255"/>
                </a:lnTo>
                <a:lnTo>
                  <a:pt x="2320032" y="1123480"/>
                </a:lnTo>
                <a:lnTo>
                  <a:pt x="2262539" y="1165486"/>
                </a:lnTo>
                <a:lnTo>
                  <a:pt x="2225544" y="1171460"/>
                </a:lnTo>
                <a:lnTo>
                  <a:pt x="117090" y="1171460"/>
                </a:lnTo>
                <a:lnTo>
                  <a:pt x="47955" y="1148850"/>
                </a:lnTo>
                <a:lnTo>
                  <a:pt x="5973" y="1091305"/>
                </a:lnTo>
                <a:lnTo>
                  <a:pt x="0" y="1054255"/>
                </a:lnTo>
                <a:lnTo>
                  <a:pt x="0" y="117233"/>
                </a:lnTo>
                <a:close/>
              </a:path>
            </a:pathLst>
          </a:custGeom>
          <a:ln w="25400">
            <a:solidFill>
              <a:srgbClr val="C5E7F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703450" y="1836164"/>
            <a:ext cx="1737995" cy="552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400" spc="-10">
                <a:solidFill>
                  <a:srgbClr val="FFFFFF"/>
                </a:solidFill>
                <a:latin typeface="Calibri"/>
                <a:cs typeface="Calibri"/>
              </a:rPr>
              <a:t>Deme</a:t>
            </a:r>
            <a:r>
              <a:rPr dirty="0" sz="3400" spc="-4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3400" spc="-5">
                <a:solidFill>
                  <a:srgbClr val="FFFFFF"/>
                </a:solidFill>
                <a:latin typeface="Calibri"/>
                <a:cs typeface="Calibri"/>
              </a:rPr>
              <a:t>tia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57800" y="2948939"/>
            <a:ext cx="1572768" cy="1748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258799" y="2950330"/>
            <a:ext cx="1570355" cy="1745614"/>
          </a:xfrm>
          <a:custGeom>
            <a:avLst/>
            <a:gdLst/>
            <a:ahLst/>
            <a:cxnLst/>
            <a:rect l="l" t="t" r="r" b="b"/>
            <a:pathLst>
              <a:path w="1570354" h="1745614">
                <a:moveTo>
                  <a:pt x="18792" y="0"/>
                </a:moveTo>
                <a:lnTo>
                  <a:pt x="308114" y="18792"/>
                </a:lnTo>
                <a:lnTo>
                  <a:pt x="246535" y="72885"/>
                </a:lnTo>
                <a:lnTo>
                  <a:pt x="1508150" y="1510160"/>
                </a:lnTo>
                <a:lnTo>
                  <a:pt x="1569881" y="1456058"/>
                </a:lnTo>
                <a:lnTo>
                  <a:pt x="1550946" y="1745380"/>
                </a:lnTo>
                <a:lnTo>
                  <a:pt x="1261767" y="1726558"/>
                </a:lnTo>
                <a:lnTo>
                  <a:pt x="1323346" y="1672456"/>
                </a:lnTo>
                <a:lnTo>
                  <a:pt x="61617" y="235219"/>
                </a:lnTo>
                <a:lnTo>
                  <a:pt x="0" y="289169"/>
                </a:lnTo>
                <a:lnTo>
                  <a:pt x="18792" y="0"/>
                </a:lnTo>
                <a:close/>
              </a:path>
            </a:pathLst>
          </a:custGeom>
          <a:ln w="38100">
            <a:solidFill>
              <a:srgbClr val="3F3F3F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344021" y="4913900"/>
            <a:ext cx="2343150" cy="1171575"/>
          </a:xfrm>
          <a:custGeom>
            <a:avLst/>
            <a:gdLst/>
            <a:ahLst/>
            <a:cxnLst/>
            <a:rect l="l" t="t" r="r" b="b"/>
            <a:pathLst>
              <a:path w="2343150" h="1171575">
                <a:moveTo>
                  <a:pt x="2225687" y="0"/>
                </a:moveTo>
                <a:lnTo>
                  <a:pt x="117243" y="0"/>
                </a:lnTo>
                <a:lnTo>
                  <a:pt x="80174" y="5968"/>
                </a:lnTo>
                <a:lnTo>
                  <a:pt x="47988" y="22589"/>
                </a:lnTo>
                <a:lnTo>
                  <a:pt x="22613" y="47933"/>
                </a:lnTo>
                <a:lnTo>
                  <a:pt x="5974" y="80073"/>
                </a:lnTo>
                <a:lnTo>
                  <a:pt x="0" y="117081"/>
                </a:lnTo>
                <a:lnTo>
                  <a:pt x="0" y="1054145"/>
                </a:lnTo>
                <a:lnTo>
                  <a:pt x="22613" y="1123339"/>
                </a:lnTo>
                <a:lnTo>
                  <a:pt x="80174" y="1165336"/>
                </a:lnTo>
                <a:lnTo>
                  <a:pt x="117243" y="1171310"/>
                </a:lnTo>
                <a:lnTo>
                  <a:pt x="2225687" y="1171310"/>
                </a:lnTo>
                <a:lnTo>
                  <a:pt x="2294822" y="1148702"/>
                </a:lnTo>
                <a:lnTo>
                  <a:pt x="2336805" y="1091176"/>
                </a:lnTo>
                <a:lnTo>
                  <a:pt x="2342778" y="1054145"/>
                </a:lnTo>
                <a:lnTo>
                  <a:pt x="2342778" y="117081"/>
                </a:lnTo>
                <a:lnTo>
                  <a:pt x="2320175" y="47933"/>
                </a:lnTo>
                <a:lnTo>
                  <a:pt x="2262681" y="5968"/>
                </a:lnTo>
                <a:lnTo>
                  <a:pt x="2225687" y="0"/>
                </a:lnTo>
                <a:close/>
              </a:path>
            </a:pathLst>
          </a:custGeom>
          <a:solidFill>
            <a:srgbClr val="0543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344021" y="4913900"/>
            <a:ext cx="2343150" cy="1171575"/>
          </a:xfrm>
          <a:custGeom>
            <a:avLst/>
            <a:gdLst/>
            <a:ahLst/>
            <a:cxnLst/>
            <a:rect l="l" t="t" r="r" b="b"/>
            <a:pathLst>
              <a:path w="2343150" h="1171575">
                <a:moveTo>
                  <a:pt x="0" y="117081"/>
                </a:moveTo>
                <a:lnTo>
                  <a:pt x="22613" y="47933"/>
                </a:lnTo>
                <a:lnTo>
                  <a:pt x="80174" y="5968"/>
                </a:lnTo>
                <a:lnTo>
                  <a:pt x="117243" y="0"/>
                </a:lnTo>
                <a:lnTo>
                  <a:pt x="2225687" y="0"/>
                </a:lnTo>
                <a:lnTo>
                  <a:pt x="2294822" y="22589"/>
                </a:lnTo>
                <a:lnTo>
                  <a:pt x="2336805" y="80073"/>
                </a:lnTo>
                <a:lnTo>
                  <a:pt x="2342778" y="117081"/>
                </a:lnTo>
                <a:lnTo>
                  <a:pt x="2342778" y="1054145"/>
                </a:lnTo>
                <a:lnTo>
                  <a:pt x="2320175" y="1123339"/>
                </a:lnTo>
                <a:lnTo>
                  <a:pt x="2262681" y="1165336"/>
                </a:lnTo>
                <a:lnTo>
                  <a:pt x="2225687" y="1171310"/>
                </a:lnTo>
                <a:lnTo>
                  <a:pt x="117243" y="1171310"/>
                </a:lnTo>
                <a:lnTo>
                  <a:pt x="47988" y="1148702"/>
                </a:lnTo>
                <a:lnTo>
                  <a:pt x="5974" y="1091176"/>
                </a:lnTo>
                <a:lnTo>
                  <a:pt x="0" y="1054145"/>
                </a:lnTo>
                <a:lnTo>
                  <a:pt x="0" y="117081"/>
                </a:lnTo>
                <a:close/>
              </a:path>
            </a:pathLst>
          </a:custGeom>
          <a:ln w="25400">
            <a:solidFill>
              <a:srgbClr val="C5E7F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523960" y="5189925"/>
            <a:ext cx="1982470" cy="552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400" spc="-10">
                <a:solidFill>
                  <a:srgbClr val="FFFFFF"/>
                </a:solidFill>
                <a:latin typeface="Calibri"/>
                <a:cs typeface="Calibri"/>
              </a:rPr>
              <a:t>Dep</a:t>
            </a:r>
            <a:r>
              <a:rPr dirty="0" sz="3400" spc="-4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3400" spc="-5">
                <a:solidFill>
                  <a:srgbClr val="FFFFFF"/>
                </a:solidFill>
                <a:latin typeface="Calibri"/>
                <a:cs typeface="Calibri"/>
              </a:rPr>
              <a:t>ess</a:t>
            </a:r>
            <a:r>
              <a:rPr dirty="0" sz="3400" spc="-10">
                <a:solidFill>
                  <a:srgbClr val="FFFFFF"/>
                </a:solidFill>
                <a:latin typeface="Calibri"/>
                <a:cs typeface="Calibri"/>
              </a:rPr>
              <a:t>ion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09188" y="5292852"/>
            <a:ext cx="2325624" cy="4130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57200" y="4913900"/>
            <a:ext cx="2343150" cy="1171575"/>
          </a:xfrm>
          <a:custGeom>
            <a:avLst/>
            <a:gdLst/>
            <a:ahLst/>
            <a:cxnLst/>
            <a:rect l="l" t="t" r="r" b="b"/>
            <a:pathLst>
              <a:path w="2343150" h="1171575">
                <a:moveTo>
                  <a:pt x="2225535" y="0"/>
                </a:moveTo>
                <a:lnTo>
                  <a:pt x="117127" y="0"/>
                </a:lnTo>
                <a:lnTo>
                  <a:pt x="80114" y="5968"/>
                </a:lnTo>
                <a:lnTo>
                  <a:pt x="47963" y="22589"/>
                </a:lnTo>
                <a:lnTo>
                  <a:pt x="22605" y="47933"/>
                </a:lnTo>
                <a:lnTo>
                  <a:pt x="5973" y="80073"/>
                </a:lnTo>
                <a:lnTo>
                  <a:pt x="0" y="117081"/>
                </a:lnTo>
                <a:lnTo>
                  <a:pt x="0" y="1054145"/>
                </a:lnTo>
                <a:lnTo>
                  <a:pt x="22605" y="1123339"/>
                </a:lnTo>
                <a:lnTo>
                  <a:pt x="80114" y="1165336"/>
                </a:lnTo>
                <a:lnTo>
                  <a:pt x="117127" y="1171310"/>
                </a:lnTo>
                <a:lnTo>
                  <a:pt x="2225535" y="1171310"/>
                </a:lnTo>
                <a:lnTo>
                  <a:pt x="2294789" y="1148702"/>
                </a:lnTo>
                <a:lnTo>
                  <a:pt x="2336804" y="1091176"/>
                </a:lnTo>
                <a:lnTo>
                  <a:pt x="2342778" y="1054145"/>
                </a:lnTo>
                <a:lnTo>
                  <a:pt x="2342778" y="117081"/>
                </a:lnTo>
                <a:lnTo>
                  <a:pt x="2320165" y="47933"/>
                </a:lnTo>
                <a:lnTo>
                  <a:pt x="2262603" y="5968"/>
                </a:lnTo>
                <a:lnTo>
                  <a:pt x="2225535" y="0"/>
                </a:lnTo>
                <a:close/>
              </a:path>
            </a:pathLst>
          </a:custGeom>
          <a:solidFill>
            <a:srgbClr val="0543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57200" y="4913900"/>
            <a:ext cx="2343150" cy="1171575"/>
          </a:xfrm>
          <a:custGeom>
            <a:avLst/>
            <a:gdLst/>
            <a:ahLst/>
            <a:cxnLst/>
            <a:rect l="l" t="t" r="r" b="b"/>
            <a:pathLst>
              <a:path w="2343150" h="1171575">
                <a:moveTo>
                  <a:pt x="0" y="117081"/>
                </a:moveTo>
                <a:lnTo>
                  <a:pt x="22605" y="47933"/>
                </a:lnTo>
                <a:lnTo>
                  <a:pt x="80114" y="5968"/>
                </a:lnTo>
                <a:lnTo>
                  <a:pt x="117127" y="0"/>
                </a:lnTo>
                <a:lnTo>
                  <a:pt x="2225535" y="0"/>
                </a:lnTo>
                <a:lnTo>
                  <a:pt x="2294789" y="22589"/>
                </a:lnTo>
                <a:lnTo>
                  <a:pt x="2336804" y="80073"/>
                </a:lnTo>
                <a:lnTo>
                  <a:pt x="2342778" y="117081"/>
                </a:lnTo>
                <a:lnTo>
                  <a:pt x="2342778" y="1054145"/>
                </a:lnTo>
                <a:lnTo>
                  <a:pt x="2320165" y="1123339"/>
                </a:lnTo>
                <a:lnTo>
                  <a:pt x="2262603" y="1165336"/>
                </a:lnTo>
                <a:lnTo>
                  <a:pt x="2225535" y="1171310"/>
                </a:lnTo>
                <a:lnTo>
                  <a:pt x="117127" y="1171310"/>
                </a:lnTo>
                <a:lnTo>
                  <a:pt x="47963" y="1148702"/>
                </a:lnTo>
                <a:lnTo>
                  <a:pt x="5973" y="1091176"/>
                </a:lnTo>
                <a:lnTo>
                  <a:pt x="0" y="1054145"/>
                </a:lnTo>
                <a:lnTo>
                  <a:pt x="0" y="117081"/>
                </a:lnTo>
                <a:close/>
              </a:path>
            </a:pathLst>
          </a:custGeom>
          <a:ln w="25400">
            <a:solidFill>
              <a:srgbClr val="C5E7F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847748" y="5189925"/>
            <a:ext cx="1560195" cy="552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400" spc="-1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3400" spc="-5">
                <a:solidFill>
                  <a:srgbClr val="FFFFFF"/>
                </a:solidFill>
                <a:latin typeface="Calibri"/>
                <a:cs typeface="Calibri"/>
              </a:rPr>
              <a:t>iab</a:t>
            </a:r>
            <a:r>
              <a:rPr dirty="0" sz="3400" spc="-2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3400" spc="-4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3400" spc="-5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313432" y="2948939"/>
            <a:ext cx="1572768" cy="17480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584780" y="2579781"/>
            <a:ext cx="1835150" cy="1934845"/>
          </a:xfrm>
          <a:custGeom>
            <a:avLst/>
            <a:gdLst/>
            <a:ahLst/>
            <a:cxnLst/>
            <a:rect l="l" t="t" r="r" b="b"/>
            <a:pathLst>
              <a:path w="1835150" h="1934845">
                <a:moveTo>
                  <a:pt x="1416798" y="0"/>
                </a:moveTo>
                <a:lnTo>
                  <a:pt x="1375075" y="19542"/>
                </a:lnTo>
                <a:lnTo>
                  <a:pt x="15676" y="1509757"/>
                </a:lnTo>
                <a:lnTo>
                  <a:pt x="0" y="1552979"/>
                </a:lnTo>
                <a:lnTo>
                  <a:pt x="5396" y="1575345"/>
                </a:lnTo>
                <a:lnTo>
                  <a:pt x="19477" y="1594587"/>
                </a:lnTo>
                <a:lnTo>
                  <a:pt x="374693" y="1918694"/>
                </a:lnTo>
                <a:lnTo>
                  <a:pt x="395234" y="1930961"/>
                </a:lnTo>
                <a:lnTo>
                  <a:pt x="418048" y="1934332"/>
                </a:lnTo>
                <a:lnTo>
                  <a:pt x="440430" y="1928898"/>
                </a:lnTo>
                <a:lnTo>
                  <a:pt x="459675" y="1914751"/>
                </a:lnTo>
                <a:lnTo>
                  <a:pt x="1819216" y="424650"/>
                </a:lnTo>
                <a:lnTo>
                  <a:pt x="1831467" y="404174"/>
                </a:lnTo>
                <a:lnTo>
                  <a:pt x="1834811" y="381357"/>
                </a:lnTo>
                <a:lnTo>
                  <a:pt x="1829372" y="358950"/>
                </a:lnTo>
                <a:lnTo>
                  <a:pt x="1815273" y="339706"/>
                </a:lnTo>
                <a:lnTo>
                  <a:pt x="1460057" y="15704"/>
                </a:lnTo>
                <a:lnTo>
                  <a:pt x="1439595" y="3375"/>
                </a:lnTo>
                <a:lnTo>
                  <a:pt x="1416798" y="0"/>
                </a:lnTo>
                <a:close/>
              </a:path>
            </a:pathLst>
          </a:custGeom>
          <a:solidFill>
            <a:srgbClr val="2861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584780" y="2579781"/>
            <a:ext cx="1835150" cy="1934845"/>
          </a:xfrm>
          <a:custGeom>
            <a:avLst/>
            <a:gdLst/>
            <a:ahLst/>
            <a:cxnLst/>
            <a:rect l="l" t="t" r="r" b="b"/>
            <a:pathLst>
              <a:path w="1835150" h="1934845">
                <a:moveTo>
                  <a:pt x="19477" y="1594587"/>
                </a:moveTo>
                <a:lnTo>
                  <a:pt x="5396" y="1575345"/>
                </a:lnTo>
                <a:lnTo>
                  <a:pt x="0" y="1552979"/>
                </a:lnTo>
                <a:lnTo>
                  <a:pt x="3391" y="1530210"/>
                </a:lnTo>
                <a:lnTo>
                  <a:pt x="15676" y="1509757"/>
                </a:lnTo>
                <a:lnTo>
                  <a:pt x="1375075" y="19542"/>
                </a:lnTo>
                <a:lnTo>
                  <a:pt x="1394385" y="5436"/>
                </a:lnTo>
                <a:lnTo>
                  <a:pt x="1416798" y="0"/>
                </a:lnTo>
                <a:lnTo>
                  <a:pt x="1439595" y="3375"/>
                </a:lnTo>
                <a:lnTo>
                  <a:pt x="1460057" y="15704"/>
                </a:lnTo>
                <a:lnTo>
                  <a:pt x="1815273" y="339706"/>
                </a:lnTo>
                <a:lnTo>
                  <a:pt x="1829372" y="358950"/>
                </a:lnTo>
                <a:lnTo>
                  <a:pt x="1834811" y="381357"/>
                </a:lnTo>
                <a:lnTo>
                  <a:pt x="1831467" y="404174"/>
                </a:lnTo>
                <a:lnTo>
                  <a:pt x="1819216" y="424650"/>
                </a:lnTo>
                <a:lnTo>
                  <a:pt x="459675" y="1914751"/>
                </a:lnTo>
                <a:lnTo>
                  <a:pt x="440430" y="1928898"/>
                </a:lnTo>
                <a:lnTo>
                  <a:pt x="418048" y="1934332"/>
                </a:lnTo>
                <a:lnTo>
                  <a:pt x="395234" y="1930961"/>
                </a:lnTo>
                <a:lnTo>
                  <a:pt x="374693" y="1918694"/>
                </a:lnTo>
                <a:lnTo>
                  <a:pt x="19477" y="1594587"/>
                </a:lnTo>
                <a:close/>
              </a:path>
            </a:pathLst>
          </a:custGeom>
          <a:ln w="25400">
            <a:solidFill>
              <a:srgbClr val="C5E7F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593989" y="2589904"/>
            <a:ext cx="1816735" cy="1914525"/>
          </a:xfrm>
          <a:custGeom>
            <a:avLst/>
            <a:gdLst/>
            <a:ahLst/>
            <a:cxnLst/>
            <a:rect l="l" t="t" r="r" b="b"/>
            <a:pathLst>
              <a:path w="1816735" h="1914525">
                <a:moveTo>
                  <a:pt x="1398384" y="0"/>
                </a:moveTo>
                <a:lnTo>
                  <a:pt x="0" y="1532782"/>
                </a:lnTo>
                <a:lnTo>
                  <a:pt x="418052" y="1914153"/>
                </a:lnTo>
                <a:lnTo>
                  <a:pt x="1816331" y="381371"/>
                </a:lnTo>
                <a:lnTo>
                  <a:pt x="1398384" y="0"/>
                </a:lnTo>
                <a:close/>
              </a:path>
            </a:pathLst>
          </a:custGeom>
          <a:solidFill>
            <a:srgbClr val="2861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916687" y="2919222"/>
            <a:ext cx="1178042" cy="12858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873763" y="2567994"/>
            <a:ext cx="1821180" cy="1946275"/>
          </a:xfrm>
          <a:custGeom>
            <a:avLst/>
            <a:gdLst/>
            <a:ahLst/>
            <a:cxnLst/>
            <a:rect l="l" t="t" r="r" b="b"/>
            <a:pathLst>
              <a:path w="1821179" h="1946275">
                <a:moveTo>
                  <a:pt x="422502" y="0"/>
                </a:moveTo>
                <a:lnTo>
                  <a:pt x="379065" y="15061"/>
                </a:lnTo>
                <a:lnTo>
                  <a:pt x="20048" y="334863"/>
                </a:lnTo>
                <a:lnTo>
                  <a:pt x="0" y="376270"/>
                </a:lnTo>
                <a:lnTo>
                  <a:pt x="3071" y="399132"/>
                </a:lnTo>
                <a:lnTo>
                  <a:pt x="15105" y="419807"/>
                </a:lnTo>
                <a:lnTo>
                  <a:pt x="1356606" y="1926166"/>
                </a:lnTo>
                <a:lnTo>
                  <a:pt x="1375698" y="1940464"/>
                </a:lnTo>
                <a:lnTo>
                  <a:pt x="1398014" y="1946133"/>
                </a:lnTo>
                <a:lnTo>
                  <a:pt x="1420833" y="1943019"/>
                </a:lnTo>
                <a:lnTo>
                  <a:pt x="1441436" y="1930967"/>
                </a:lnTo>
                <a:lnTo>
                  <a:pt x="1800595" y="1611213"/>
                </a:lnTo>
                <a:lnTo>
                  <a:pt x="1814914" y="1592110"/>
                </a:lnTo>
                <a:lnTo>
                  <a:pt x="1820595" y="1569779"/>
                </a:lnTo>
                <a:lnTo>
                  <a:pt x="1817485" y="1546948"/>
                </a:lnTo>
                <a:lnTo>
                  <a:pt x="1805433" y="1526345"/>
                </a:lnTo>
                <a:lnTo>
                  <a:pt x="463932" y="20014"/>
                </a:lnTo>
                <a:lnTo>
                  <a:pt x="444833" y="5693"/>
                </a:lnTo>
                <a:lnTo>
                  <a:pt x="422502" y="0"/>
                </a:lnTo>
                <a:close/>
              </a:path>
            </a:pathLst>
          </a:custGeom>
          <a:solidFill>
            <a:srgbClr val="8EB5E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873763" y="2567994"/>
            <a:ext cx="1821180" cy="1946275"/>
          </a:xfrm>
          <a:custGeom>
            <a:avLst/>
            <a:gdLst/>
            <a:ahLst/>
            <a:cxnLst/>
            <a:rect l="l" t="t" r="r" b="b"/>
            <a:pathLst>
              <a:path w="1821179" h="1946275">
                <a:moveTo>
                  <a:pt x="379065" y="15061"/>
                </a:moveTo>
                <a:lnTo>
                  <a:pt x="399670" y="3075"/>
                </a:lnTo>
                <a:lnTo>
                  <a:pt x="422502" y="0"/>
                </a:lnTo>
                <a:lnTo>
                  <a:pt x="444833" y="5693"/>
                </a:lnTo>
                <a:lnTo>
                  <a:pt x="463932" y="20014"/>
                </a:lnTo>
                <a:lnTo>
                  <a:pt x="1805433" y="1526345"/>
                </a:lnTo>
                <a:lnTo>
                  <a:pt x="1817485" y="1546948"/>
                </a:lnTo>
                <a:lnTo>
                  <a:pt x="1820595" y="1569779"/>
                </a:lnTo>
                <a:lnTo>
                  <a:pt x="1814914" y="1592110"/>
                </a:lnTo>
                <a:lnTo>
                  <a:pt x="1800595" y="1611213"/>
                </a:lnTo>
                <a:lnTo>
                  <a:pt x="1441436" y="1930967"/>
                </a:lnTo>
                <a:lnTo>
                  <a:pt x="1420833" y="1943019"/>
                </a:lnTo>
                <a:lnTo>
                  <a:pt x="1398014" y="1946133"/>
                </a:lnTo>
                <a:lnTo>
                  <a:pt x="1375698" y="1940464"/>
                </a:lnTo>
                <a:lnTo>
                  <a:pt x="1356606" y="1926166"/>
                </a:lnTo>
                <a:lnTo>
                  <a:pt x="15105" y="419807"/>
                </a:lnTo>
                <a:lnTo>
                  <a:pt x="3071" y="399132"/>
                </a:lnTo>
                <a:lnTo>
                  <a:pt x="0" y="376270"/>
                </a:lnTo>
                <a:lnTo>
                  <a:pt x="5717" y="353940"/>
                </a:lnTo>
                <a:lnTo>
                  <a:pt x="20048" y="334863"/>
                </a:lnTo>
                <a:lnTo>
                  <a:pt x="379065" y="15061"/>
                </a:lnTo>
                <a:close/>
              </a:path>
            </a:pathLst>
          </a:custGeom>
          <a:ln w="25400">
            <a:solidFill>
              <a:srgbClr val="C5E7F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882878" y="2578226"/>
            <a:ext cx="1802764" cy="1925955"/>
          </a:xfrm>
          <a:custGeom>
            <a:avLst/>
            <a:gdLst/>
            <a:ahLst/>
            <a:cxnLst/>
            <a:rect l="l" t="t" r="r" b="b"/>
            <a:pathLst>
              <a:path w="1802765" h="1925954">
                <a:moveTo>
                  <a:pt x="422557" y="0"/>
                </a:moveTo>
                <a:lnTo>
                  <a:pt x="0" y="376304"/>
                </a:lnTo>
                <a:lnTo>
                  <a:pt x="1379858" y="1925688"/>
                </a:lnTo>
                <a:lnTo>
                  <a:pt x="1802387" y="1549412"/>
                </a:lnTo>
                <a:lnTo>
                  <a:pt x="422557" y="0"/>
                </a:lnTo>
                <a:close/>
              </a:path>
            </a:pathLst>
          </a:custGeom>
          <a:solidFill>
            <a:srgbClr val="8EB5E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181982" y="2912116"/>
            <a:ext cx="1175003" cy="12763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3501780" y="5784684"/>
            <a:ext cx="2137410" cy="601345"/>
          </a:xfrm>
          <a:custGeom>
            <a:avLst/>
            <a:gdLst/>
            <a:ahLst/>
            <a:cxnLst/>
            <a:rect l="l" t="t" r="r" b="b"/>
            <a:pathLst>
              <a:path w="2137410" h="601345">
                <a:moveTo>
                  <a:pt x="2077192" y="0"/>
                </a:moveTo>
                <a:lnTo>
                  <a:pt x="60045" y="0"/>
                </a:lnTo>
                <a:lnTo>
                  <a:pt x="36679" y="4722"/>
                </a:lnTo>
                <a:lnTo>
                  <a:pt x="17592" y="17602"/>
                </a:lnTo>
                <a:lnTo>
                  <a:pt x="4720" y="36703"/>
                </a:lnTo>
                <a:lnTo>
                  <a:pt x="0" y="60093"/>
                </a:lnTo>
                <a:lnTo>
                  <a:pt x="0" y="540919"/>
                </a:lnTo>
                <a:lnTo>
                  <a:pt x="4720" y="564310"/>
                </a:lnTo>
                <a:lnTo>
                  <a:pt x="17592" y="583410"/>
                </a:lnTo>
                <a:lnTo>
                  <a:pt x="36679" y="596287"/>
                </a:lnTo>
                <a:lnTo>
                  <a:pt x="60045" y="601009"/>
                </a:lnTo>
                <a:lnTo>
                  <a:pt x="2077192" y="601009"/>
                </a:lnTo>
                <a:lnTo>
                  <a:pt x="2100564" y="596287"/>
                </a:lnTo>
                <a:lnTo>
                  <a:pt x="2119664" y="583410"/>
                </a:lnTo>
                <a:lnTo>
                  <a:pt x="2132549" y="564310"/>
                </a:lnTo>
                <a:lnTo>
                  <a:pt x="2137276" y="540919"/>
                </a:lnTo>
                <a:lnTo>
                  <a:pt x="2137276" y="60093"/>
                </a:lnTo>
                <a:lnTo>
                  <a:pt x="2132549" y="36703"/>
                </a:lnTo>
                <a:lnTo>
                  <a:pt x="2119664" y="17602"/>
                </a:lnTo>
                <a:lnTo>
                  <a:pt x="2100564" y="4722"/>
                </a:lnTo>
                <a:lnTo>
                  <a:pt x="2077192" y="0"/>
                </a:lnTo>
                <a:close/>
              </a:path>
            </a:pathLst>
          </a:custGeom>
          <a:solidFill>
            <a:srgbClr val="2861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501780" y="5784684"/>
            <a:ext cx="2137410" cy="601345"/>
          </a:xfrm>
          <a:custGeom>
            <a:avLst/>
            <a:gdLst/>
            <a:ahLst/>
            <a:cxnLst/>
            <a:rect l="l" t="t" r="r" b="b"/>
            <a:pathLst>
              <a:path w="2137410" h="601345">
                <a:moveTo>
                  <a:pt x="0" y="60093"/>
                </a:moveTo>
                <a:lnTo>
                  <a:pt x="4720" y="36703"/>
                </a:lnTo>
                <a:lnTo>
                  <a:pt x="17592" y="17602"/>
                </a:lnTo>
                <a:lnTo>
                  <a:pt x="36679" y="4722"/>
                </a:lnTo>
                <a:lnTo>
                  <a:pt x="60045" y="0"/>
                </a:lnTo>
                <a:lnTo>
                  <a:pt x="2077192" y="0"/>
                </a:lnTo>
                <a:lnTo>
                  <a:pt x="2100564" y="4722"/>
                </a:lnTo>
                <a:lnTo>
                  <a:pt x="2119664" y="17602"/>
                </a:lnTo>
                <a:lnTo>
                  <a:pt x="2132549" y="36703"/>
                </a:lnTo>
                <a:lnTo>
                  <a:pt x="2137276" y="60093"/>
                </a:lnTo>
                <a:lnTo>
                  <a:pt x="2137276" y="540919"/>
                </a:lnTo>
                <a:lnTo>
                  <a:pt x="2132549" y="564310"/>
                </a:lnTo>
                <a:lnTo>
                  <a:pt x="2119664" y="583410"/>
                </a:lnTo>
                <a:lnTo>
                  <a:pt x="2100564" y="596287"/>
                </a:lnTo>
                <a:lnTo>
                  <a:pt x="2077192" y="601009"/>
                </a:lnTo>
                <a:lnTo>
                  <a:pt x="60045" y="601009"/>
                </a:lnTo>
                <a:lnTo>
                  <a:pt x="36679" y="596287"/>
                </a:lnTo>
                <a:lnTo>
                  <a:pt x="17592" y="583410"/>
                </a:lnTo>
                <a:lnTo>
                  <a:pt x="4720" y="564310"/>
                </a:lnTo>
                <a:lnTo>
                  <a:pt x="0" y="540919"/>
                </a:lnTo>
                <a:lnTo>
                  <a:pt x="0" y="60093"/>
                </a:lnTo>
                <a:close/>
              </a:path>
            </a:pathLst>
          </a:custGeom>
          <a:ln w="25400">
            <a:solidFill>
              <a:srgbClr val="C5E7F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533032" y="5802288"/>
            <a:ext cx="2075180" cy="566420"/>
          </a:xfrm>
          <a:custGeom>
            <a:avLst/>
            <a:gdLst/>
            <a:ahLst/>
            <a:cxnLst/>
            <a:rect l="l" t="t" r="r" b="b"/>
            <a:pathLst>
              <a:path w="2075179" h="566420">
                <a:moveTo>
                  <a:pt x="0" y="565806"/>
                </a:moveTo>
                <a:lnTo>
                  <a:pt x="2074668" y="565806"/>
                </a:lnTo>
                <a:lnTo>
                  <a:pt x="2074668" y="0"/>
                </a:lnTo>
                <a:lnTo>
                  <a:pt x="0" y="0"/>
                </a:lnTo>
                <a:lnTo>
                  <a:pt x="0" y="565806"/>
                </a:lnTo>
                <a:close/>
              </a:path>
            </a:pathLst>
          </a:custGeom>
          <a:solidFill>
            <a:srgbClr val="2861A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650993" y="5800049"/>
            <a:ext cx="1840864" cy="570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527050">
              <a:lnSpc>
                <a:spcPts val="2160"/>
              </a:lnSpc>
            </a:pPr>
            <a:r>
              <a:rPr dirty="0" sz="2000">
                <a:solidFill>
                  <a:srgbClr val="FFFFFF"/>
                </a:solidFill>
                <a:latin typeface="Calibri"/>
                <a:cs typeface="Calibri"/>
              </a:rPr>
              <a:t>Insulin- 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sensitizing</a:t>
            </a:r>
            <a:r>
              <a:rPr dirty="0" sz="20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-5">
                <a:solidFill>
                  <a:srgbClr val="FFFFFF"/>
                </a:solidFill>
                <a:latin typeface="Calibri"/>
                <a:cs typeface="Calibri"/>
              </a:rPr>
              <a:t>agents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0" y="0"/>
            <a:ext cx="9144000" cy="151485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0">
              <a:lnSpc>
                <a:spcPct val="100000"/>
              </a:lnSpc>
            </a:pPr>
            <a:r>
              <a:rPr dirty="0" spc="-10"/>
              <a:t>Breaking </a:t>
            </a:r>
            <a:r>
              <a:rPr dirty="0" spc="-20"/>
              <a:t>Through </a:t>
            </a:r>
            <a:r>
              <a:rPr dirty="0" spc="-5"/>
              <a:t>the </a:t>
            </a:r>
            <a:r>
              <a:rPr dirty="0" spc="-10"/>
              <a:t>Vicious</a:t>
            </a:r>
            <a:r>
              <a:rPr dirty="0" spc="30"/>
              <a:t> </a:t>
            </a:r>
            <a:r>
              <a:rPr dirty="0" spc="-10"/>
              <a:t>Cycle:</a:t>
            </a:r>
          </a:p>
          <a:p>
            <a:pPr algn="ctr" marL="0">
              <a:lnSpc>
                <a:spcPct val="100000"/>
              </a:lnSpc>
            </a:pPr>
            <a:r>
              <a:rPr dirty="0" spc="-10"/>
              <a:t>Pharmacological</a:t>
            </a:r>
            <a:r>
              <a:rPr dirty="0" spc="-30"/>
              <a:t> </a:t>
            </a:r>
            <a:r>
              <a:rPr dirty="0" spc="-10"/>
              <a:t>Disruption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3448" y="287302"/>
            <a:ext cx="7677150" cy="100901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200" spc="-5">
                <a:solidFill>
                  <a:srgbClr val="000000"/>
                </a:solidFill>
              </a:rPr>
              <a:t>Identifying </a:t>
            </a:r>
            <a:r>
              <a:rPr dirty="0" sz="3200" spc="-20">
                <a:solidFill>
                  <a:srgbClr val="000000"/>
                </a:solidFill>
              </a:rPr>
              <a:t>Patients </a:t>
            </a:r>
            <a:r>
              <a:rPr dirty="0" sz="3200" spc="5">
                <a:solidFill>
                  <a:srgbClr val="000000"/>
                </a:solidFill>
              </a:rPr>
              <a:t>Who </a:t>
            </a:r>
            <a:r>
              <a:rPr dirty="0" sz="3200" spc="-20">
                <a:solidFill>
                  <a:srgbClr val="000000"/>
                </a:solidFill>
              </a:rPr>
              <a:t>Are </a:t>
            </a:r>
            <a:r>
              <a:rPr dirty="0" sz="3200" spc="-10">
                <a:solidFill>
                  <a:srgbClr val="000000"/>
                </a:solidFill>
              </a:rPr>
              <a:t>at </a:t>
            </a:r>
            <a:r>
              <a:rPr dirty="0" sz="3200">
                <a:solidFill>
                  <a:srgbClr val="000000"/>
                </a:solidFill>
              </a:rPr>
              <a:t>Risk </a:t>
            </a:r>
            <a:r>
              <a:rPr dirty="0" sz="3200" spc="-30">
                <a:solidFill>
                  <a:srgbClr val="000000"/>
                </a:solidFill>
              </a:rPr>
              <a:t>for</a:t>
            </a:r>
            <a:r>
              <a:rPr dirty="0" sz="3200" spc="45">
                <a:solidFill>
                  <a:srgbClr val="000000"/>
                </a:solidFill>
              </a:rPr>
              <a:t> </a:t>
            </a:r>
            <a:r>
              <a:rPr dirty="0" sz="3200" spc="-5">
                <a:solidFill>
                  <a:srgbClr val="000000"/>
                </a:solidFill>
              </a:rPr>
              <a:t>Insulin</a:t>
            </a:r>
            <a:endParaRPr sz="3200"/>
          </a:p>
          <a:p>
            <a:pPr algn="ctr" marL="635">
              <a:lnSpc>
                <a:spcPct val="100000"/>
              </a:lnSpc>
            </a:pPr>
            <a:r>
              <a:rPr dirty="0" sz="3200" spc="-20">
                <a:solidFill>
                  <a:srgbClr val="000000"/>
                </a:solidFill>
              </a:rPr>
              <a:t>Resistance</a:t>
            </a:r>
            <a:endParaRPr sz="32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104640" indent="-342900">
              <a:lnSpc>
                <a:spcPct val="100000"/>
              </a:lnSpc>
              <a:buFont typeface="Arial"/>
              <a:buChar char="•"/>
              <a:tabLst>
                <a:tab pos="4105910" algn="l"/>
              </a:tabLst>
            </a:pPr>
            <a:r>
              <a:rPr dirty="0" spc="-5"/>
              <a:t>Abdominal</a:t>
            </a:r>
            <a:r>
              <a:rPr dirty="0" spc="-80"/>
              <a:t> </a:t>
            </a:r>
            <a:r>
              <a:rPr dirty="0" spc="-5"/>
              <a:t>obesity</a:t>
            </a:r>
          </a:p>
          <a:p>
            <a:pPr lvl="1" marL="4505325" indent="-286385">
              <a:lnSpc>
                <a:spcPts val="2165"/>
              </a:lnSpc>
              <a:spcBef>
                <a:spcPts val="240"/>
              </a:spcBef>
              <a:buFont typeface="Arial"/>
              <a:buChar char="–"/>
              <a:tabLst>
                <a:tab pos="4506595" algn="l"/>
              </a:tabLst>
            </a:pPr>
            <a:r>
              <a:rPr dirty="0" sz="1900" spc="-15">
                <a:latin typeface="Calibri"/>
                <a:cs typeface="Calibri"/>
              </a:rPr>
              <a:t>WC: </a:t>
            </a:r>
            <a:r>
              <a:rPr dirty="0" sz="1900" spc="-5">
                <a:latin typeface="Calibri"/>
                <a:cs typeface="Calibri"/>
              </a:rPr>
              <a:t>men, </a:t>
            </a:r>
            <a:r>
              <a:rPr dirty="0" sz="1900" spc="-10">
                <a:latin typeface="Calibri"/>
                <a:cs typeface="Calibri"/>
              </a:rPr>
              <a:t>&gt;40 </a:t>
            </a:r>
            <a:r>
              <a:rPr dirty="0" sz="1900" spc="-5">
                <a:latin typeface="Calibri"/>
                <a:cs typeface="Calibri"/>
              </a:rPr>
              <a:t>inches;</a:t>
            </a:r>
            <a:r>
              <a:rPr dirty="0" sz="1900">
                <a:latin typeface="Calibri"/>
                <a:cs typeface="Calibri"/>
              </a:rPr>
              <a:t> </a:t>
            </a:r>
            <a:r>
              <a:rPr dirty="0" sz="1900" spc="-10">
                <a:latin typeface="Calibri"/>
                <a:cs typeface="Calibri"/>
              </a:rPr>
              <a:t>women,</a:t>
            </a:r>
            <a:endParaRPr sz="1900">
              <a:latin typeface="Calibri"/>
              <a:cs typeface="Calibri"/>
            </a:endParaRPr>
          </a:p>
          <a:p>
            <a:pPr marL="4505325">
              <a:lnSpc>
                <a:spcPts val="2165"/>
              </a:lnSpc>
            </a:pPr>
            <a:r>
              <a:rPr dirty="0" sz="1900" spc="-10"/>
              <a:t>&gt;35</a:t>
            </a:r>
            <a:r>
              <a:rPr dirty="0" sz="1900" spc="-85"/>
              <a:t> </a:t>
            </a:r>
            <a:r>
              <a:rPr dirty="0" sz="1900" spc="-5"/>
              <a:t>inches</a:t>
            </a:r>
            <a:endParaRPr sz="1900"/>
          </a:p>
          <a:p>
            <a:pPr marL="4104640" indent="-342900">
              <a:lnSpc>
                <a:spcPct val="100000"/>
              </a:lnSpc>
              <a:spcBef>
                <a:spcPts val="250"/>
              </a:spcBef>
              <a:buFont typeface="Arial"/>
              <a:buChar char="•"/>
              <a:tabLst>
                <a:tab pos="4105910" algn="l"/>
              </a:tabLst>
            </a:pPr>
            <a:r>
              <a:rPr dirty="0" spc="-20"/>
              <a:t>Elevated</a:t>
            </a:r>
            <a:r>
              <a:rPr dirty="0" spc="-50"/>
              <a:t> </a:t>
            </a:r>
            <a:r>
              <a:rPr dirty="0" spc="-5"/>
              <a:t>triglycerides</a:t>
            </a:r>
          </a:p>
          <a:p>
            <a:pPr marL="4218940">
              <a:lnSpc>
                <a:spcPct val="100000"/>
              </a:lnSpc>
              <a:spcBef>
                <a:spcPts val="240"/>
              </a:spcBef>
              <a:tabLst>
                <a:tab pos="4505960" algn="l"/>
              </a:tabLst>
            </a:pPr>
            <a:r>
              <a:rPr dirty="0" sz="1900" spc="-5">
                <a:latin typeface="Arial"/>
                <a:cs typeface="Arial"/>
              </a:rPr>
              <a:t>–	</a:t>
            </a:r>
            <a:r>
              <a:rPr dirty="0" sz="1900" spc="-5"/>
              <a:t>&gt;149</a:t>
            </a:r>
            <a:r>
              <a:rPr dirty="0" sz="1900" spc="-90"/>
              <a:t> </a:t>
            </a:r>
            <a:r>
              <a:rPr dirty="0" sz="1900" spc="5"/>
              <a:t>mg/dL</a:t>
            </a:r>
            <a:endParaRPr sz="1900">
              <a:latin typeface="Arial"/>
              <a:cs typeface="Arial"/>
            </a:endParaRPr>
          </a:p>
          <a:p>
            <a:pPr marL="4104640" indent="-342900">
              <a:lnSpc>
                <a:spcPct val="100000"/>
              </a:lnSpc>
              <a:spcBef>
                <a:spcPts val="250"/>
              </a:spcBef>
              <a:buFont typeface="Arial"/>
              <a:buChar char="•"/>
              <a:tabLst>
                <a:tab pos="4105910" algn="l"/>
              </a:tabLst>
            </a:pPr>
            <a:r>
              <a:rPr dirty="0" spc="-10"/>
              <a:t>Decreased</a:t>
            </a:r>
            <a:r>
              <a:rPr dirty="0" spc="-65"/>
              <a:t> </a:t>
            </a:r>
            <a:r>
              <a:rPr dirty="0" spc="-5"/>
              <a:t>HDL</a:t>
            </a:r>
          </a:p>
          <a:p>
            <a:pPr lvl="1" marL="4505325" marR="1068705" indent="-286385">
              <a:lnSpc>
                <a:spcPct val="110000"/>
              </a:lnSpc>
              <a:spcBef>
                <a:spcPts val="10"/>
              </a:spcBef>
              <a:buFont typeface="Arial"/>
              <a:buChar char="–"/>
              <a:tabLst>
                <a:tab pos="4506595" algn="l"/>
              </a:tabLst>
            </a:pPr>
            <a:r>
              <a:rPr dirty="0" sz="1900" spc="-5">
                <a:latin typeface="Calibri"/>
                <a:cs typeface="Calibri"/>
              </a:rPr>
              <a:t>Men: </a:t>
            </a:r>
            <a:r>
              <a:rPr dirty="0" sz="1900" spc="-10">
                <a:latin typeface="Calibri"/>
                <a:cs typeface="Calibri"/>
              </a:rPr>
              <a:t>&lt;40 </a:t>
            </a:r>
            <a:r>
              <a:rPr dirty="0" sz="1900" spc="5">
                <a:latin typeface="Calibri"/>
                <a:cs typeface="Calibri"/>
              </a:rPr>
              <a:t>mg/dL;  </a:t>
            </a:r>
            <a:r>
              <a:rPr dirty="0" sz="1900" spc="-10">
                <a:latin typeface="Calibri"/>
                <a:cs typeface="Calibri"/>
              </a:rPr>
              <a:t>women: </a:t>
            </a:r>
            <a:r>
              <a:rPr dirty="0" sz="1900" spc="-10">
                <a:latin typeface="Calibri"/>
                <a:cs typeface="Calibri"/>
              </a:rPr>
              <a:t>&lt;50</a:t>
            </a:r>
            <a:r>
              <a:rPr dirty="0" sz="1900" spc="-45">
                <a:latin typeface="Calibri"/>
                <a:cs typeface="Calibri"/>
              </a:rPr>
              <a:t> </a:t>
            </a:r>
            <a:r>
              <a:rPr dirty="0" sz="1900" spc="5">
                <a:latin typeface="Calibri"/>
                <a:cs typeface="Calibri"/>
              </a:rPr>
              <a:t>mg/dL</a:t>
            </a:r>
            <a:endParaRPr sz="1900">
              <a:latin typeface="Calibri"/>
              <a:cs typeface="Calibri"/>
            </a:endParaRPr>
          </a:p>
          <a:p>
            <a:pPr marL="4104640" indent="-342900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4105910" algn="l"/>
              </a:tabLst>
            </a:pPr>
            <a:r>
              <a:rPr dirty="0" spc="-20"/>
              <a:t>Elevated </a:t>
            </a:r>
            <a:r>
              <a:rPr dirty="0" spc="-5"/>
              <a:t>blood</a:t>
            </a:r>
            <a:r>
              <a:rPr dirty="0" spc="-25"/>
              <a:t> </a:t>
            </a:r>
            <a:r>
              <a:rPr dirty="0" spc="-10"/>
              <a:t>pressure</a:t>
            </a:r>
          </a:p>
          <a:p>
            <a:pPr marL="4218940">
              <a:lnSpc>
                <a:spcPct val="100000"/>
              </a:lnSpc>
              <a:spcBef>
                <a:spcPts val="240"/>
              </a:spcBef>
              <a:tabLst>
                <a:tab pos="4505960" algn="l"/>
              </a:tabLst>
            </a:pPr>
            <a:r>
              <a:rPr dirty="0" sz="1900" spc="-5">
                <a:latin typeface="Arial"/>
                <a:cs typeface="Arial"/>
              </a:rPr>
              <a:t>–	</a:t>
            </a:r>
            <a:r>
              <a:rPr dirty="0" sz="1900" spc="-10"/>
              <a:t>&gt;129/&gt;84 </a:t>
            </a:r>
            <a:r>
              <a:rPr dirty="0" sz="1900" spc="-5"/>
              <a:t>mm</a:t>
            </a:r>
            <a:r>
              <a:rPr dirty="0" sz="1900" spc="-50"/>
              <a:t> </a:t>
            </a:r>
            <a:r>
              <a:rPr dirty="0" sz="1900" spc="-5"/>
              <a:t>Hg</a:t>
            </a:r>
            <a:endParaRPr sz="1900">
              <a:latin typeface="Arial"/>
              <a:cs typeface="Arial"/>
            </a:endParaRPr>
          </a:p>
          <a:p>
            <a:pPr marL="4104640" indent="-342900">
              <a:lnSpc>
                <a:spcPct val="100000"/>
              </a:lnSpc>
              <a:spcBef>
                <a:spcPts val="250"/>
              </a:spcBef>
              <a:buFont typeface="Arial"/>
              <a:buChar char="•"/>
              <a:tabLst>
                <a:tab pos="4105910" algn="l"/>
              </a:tabLst>
            </a:pPr>
            <a:r>
              <a:rPr dirty="0" spc="-5"/>
              <a:t>Increased </a:t>
            </a:r>
            <a:r>
              <a:rPr dirty="0" spc="-15"/>
              <a:t>fasting</a:t>
            </a:r>
            <a:r>
              <a:rPr dirty="0" spc="-85"/>
              <a:t> </a:t>
            </a:r>
            <a:r>
              <a:rPr dirty="0" spc="-10"/>
              <a:t>glucose</a:t>
            </a:r>
          </a:p>
          <a:p>
            <a:pPr marL="4218940">
              <a:lnSpc>
                <a:spcPct val="100000"/>
              </a:lnSpc>
              <a:spcBef>
                <a:spcPts val="240"/>
              </a:spcBef>
              <a:tabLst>
                <a:tab pos="4559300" algn="l"/>
              </a:tabLst>
            </a:pPr>
            <a:r>
              <a:rPr dirty="0" sz="1900" spc="-5">
                <a:latin typeface="Arial"/>
                <a:cs typeface="Arial"/>
              </a:rPr>
              <a:t>–	</a:t>
            </a:r>
            <a:r>
              <a:rPr dirty="0" sz="1900" spc="-5"/>
              <a:t>&gt;99</a:t>
            </a:r>
            <a:endParaRPr sz="1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47662" y="2133600"/>
            <a:ext cx="3843270" cy="3486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8507" y="2292105"/>
            <a:ext cx="5530215" cy="1108075"/>
          </a:xfrm>
          <a:custGeom>
            <a:avLst/>
            <a:gdLst/>
            <a:ahLst/>
            <a:cxnLst/>
            <a:rect l="l" t="t" r="r" b="b"/>
            <a:pathLst>
              <a:path w="5530215" h="1108075">
                <a:moveTo>
                  <a:pt x="5419458" y="0"/>
                </a:moveTo>
                <a:lnTo>
                  <a:pt x="110766" y="0"/>
                </a:lnTo>
                <a:lnTo>
                  <a:pt x="75786" y="5650"/>
                </a:lnTo>
                <a:lnTo>
                  <a:pt x="45384" y="21381"/>
                </a:lnTo>
                <a:lnTo>
                  <a:pt x="21394" y="45359"/>
                </a:lnTo>
                <a:lnTo>
                  <a:pt x="5654" y="75752"/>
                </a:lnTo>
                <a:lnTo>
                  <a:pt x="0" y="110728"/>
                </a:lnTo>
                <a:lnTo>
                  <a:pt x="0" y="997181"/>
                </a:lnTo>
                <a:lnTo>
                  <a:pt x="21394" y="1062669"/>
                </a:lnTo>
                <a:lnTo>
                  <a:pt x="75786" y="1102410"/>
                </a:lnTo>
                <a:lnTo>
                  <a:pt x="110766" y="1108062"/>
                </a:lnTo>
                <a:lnTo>
                  <a:pt x="5419458" y="1108062"/>
                </a:lnTo>
                <a:lnTo>
                  <a:pt x="5484906" y="1086671"/>
                </a:lnTo>
                <a:lnTo>
                  <a:pt x="5524584" y="1032231"/>
                </a:lnTo>
                <a:lnTo>
                  <a:pt x="5530224" y="997181"/>
                </a:lnTo>
                <a:lnTo>
                  <a:pt x="5530224" y="110728"/>
                </a:lnTo>
                <a:lnTo>
                  <a:pt x="5508873" y="45359"/>
                </a:lnTo>
                <a:lnTo>
                  <a:pt x="5454496" y="5650"/>
                </a:lnTo>
                <a:lnTo>
                  <a:pt x="5419458" y="0"/>
                </a:lnTo>
                <a:close/>
              </a:path>
            </a:pathLst>
          </a:custGeom>
          <a:solidFill>
            <a:srgbClr val="0543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18507" y="2292105"/>
            <a:ext cx="5530215" cy="1108075"/>
          </a:xfrm>
          <a:custGeom>
            <a:avLst/>
            <a:gdLst/>
            <a:ahLst/>
            <a:cxnLst/>
            <a:rect l="l" t="t" r="r" b="b"/>
            <a:pathLst>
              <a:path w="5530215" h="1108075">
                <a:moveTo>
                  <a:pt x="0" y="110728"/>
                </a:moveTo>
                <a:lnTo>
                  <a:pt x="21394" y="45359"/>
                </a:lnTo>
                <a:lnTo>
                  <a:pt x="75786" y="5650"/>
                </a:lnTo>
                <a:lnTo>
                  <a:pt x="110766" y="0"/>
                </a:lnTo>
                <a:lnTo>
                  <a:pt x="5419458" y="0"/>
                </a:lnTo>
                <a:lnTo>
                  <a:pt x="5484906" y="21381"/>
                </a:lnTo>
                <a:lnTo>
                  <a:pt x="5524584" y="75752"/>
                </a:lnTo>
                <a:lnTo>
                  <a:pt x="5530224" y="110728"/>
                </a:lnTo>
                <a:lnTo>
                  <a:pt x="5530224" y="997181"/>
                </a:lnTo>
                <a:lnTo>
                  <a:pt x="5508873" y="1062669"/>
                </a:lnTo>
                <a:lnTo>
                  <a:pt x="5454496" y="1102410"/>
                </a:lnTo>
                <a:lnTo>
                  <a:pt x="5419458" y="1108062"/>
                </a:lnTo>
                <a:lnTo>
                  <a:pt x="110766" y="1108062"/>
                </a:lnTo>
                <a:lnTo>
                  <a:pt x="45384" y="1086671"/>
                </a:lnTo>
                <a:lnTo>
                  <a:pt x="5654" y="1032231"/>
                </a:lnTo>
                <a:lnTo>
                  <a:pt x="0" y="997181"/>
                </a:lnTo>
                <a:lnTo>
                  <a:pt x="0" y="110728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806435" y="3584819"/>
            <a:ext cx="5530850" cy="1108075"/>
          </a:xfrm>
          <a:custGeom>
            <a:avLst/>
            <a:gdLst/>
            <a:ahLst/>
            <a:cxnLst/>
            <a:rect l="l" t="t" r="r" b="b"/>
            <a:pathLst>
              <a:path w="5530850" h="1108075">
                <a:moveTo>
                  <a:pt x="5419467" y="0"/>
                </a:moveTo>
                <a:lnTo>
                  <a:pt x="110880" y="0"/>
                </a:lnTo>
                <a:lnTo>
                  <a:pt x="75845" y="5655"/>
                </a:lnTo>
                <a:lnTo>
                  <a:pt x="45408" y="21402"/>
                </a:lnTo>
                <a:lnTo>
                  <a:pt x="21402" y="45408"/>
                </a:lnTo>
                <a:lnTo>
                  <a:pt x="5655" y="75845"/>
                </a:lnTo>
                <a:lnTo>
                  <a:pt x="0" y="110880"/>
                </a:lnTo>
                <a:lnTo>
                  <a:pt x="0" y="997334"/>
                </a:lnTo>
                <a:lnTo>
                  <a:pt x="21402" y="1062752"/>
                </a:lnTo>
                <a:lnTo>
                  <a:pt x="75845" y="1102422"/>
                </a:lnTo>
                <a:lnTo>
                  <a:pt x="110880" y="1108062"/>
                </a:lnTo>
                <a:lnTo>
                  <a:pt x="5419467" y="1108062"/>
                </a:lnTo>
                <a:lnTo>
                  <a:pt x="5484915" y="1086713"/>
                </a:lnTo>
                <a:lnTo>
                  <a:pt x="5524593" y="1032353"/>
                </a:lnTo>
                <a:lnTo>
                  <a:pt x="5530234" y="997334"/>
                </a:lnTo>
                <a:lnTo>
                  <a:pt x="5530234" y="110880"/>
                </a:lnTo>
                <a:lnTo>
                  <a:pt x="5508883" y="45408"/>
                </a:lnTo>
                <a:lnTo>
                  <a:pt x="5454505" y="5655"/>
                </a:lnTo>
                <a:lnTo>
                  <a:pt x="5419467" y="0"/>
                </a:lnTo>
                <a:close/>
              </a:path>
            </a:pathLst>
          </a:custGeom>
          <a:solidFill>
            <a:srgbClr val="0543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806435" y="3584819"/>
            <a:ext cx="5530850" cy="1108075"/>
          </a:xfrm>
          <a:custGeom>
            <a:avLst/>
            <a:gdLst/>
            <a:ahLst/>
            <a:cxnLst/>
            <a:rect l="l" t="t" r="r" b="b"/>
            <a:pathLst>
              <a:path w="5530850" h="1108075">
                <a:moveTo>
                  <a:pt x="0" y="110880"/>
                </a:moveTo>
                <a:lnTo>
                  <a:pt x="21402" y="45408"/>
                </a:lnTo>
                <a:lnTo>
                  <a:pt x="75845" y="5655"/>
                </a:lnTo>
                <a:lnTo>
                  <a:pt x="110880" y="0"/>
                </a:lnTo>
                <a:lnTo>
                  <a:pt x="5419467" y="0"/>
                </a:lnTo>
                <a:lnTo>
                  <a:pt x="5484915" y="21402"/>
                </a:lnTo>
                <a:lnTo>
                  <a:pt x="5524593" y="75845"/>
                </a:lnTo>
                <a:lnTo>
                  <a:pt x="5530234" y="110880"/>
                </a:lnTo>
                <a:lnTo>
                  <a:pt x="5530234" y="997334"/>
                </a:lnTo>
                <a:lnTo>
                  <a:pt x="5508883" y="1062752"/>
                </a:lnTo>
                <a:lnTo>
                  <a:pt x="5454505" y="1102422"/>
                </a:lnTo>
                <a:lnTo>
                  <a:pt x="5419467" y="1108062"/>
                </a:lnTo>
                <a:lnTo>
                  <a:pt x="110880" y="1108062"/>
                </a:lnTo>
                <a:lnTo>
                  <a:pt x="45408" y="1086713"/>
                </a:lnTo>
                <a:lnTo>
                  <a:pt x="5655" y="1032353"/>
                </a:lnTo>
                <a:lnTo>
                  <a:pt x="0" y="997334"/>
                </a:lnTo>
                <a:lnTo>
                  <a:pt x="0" y="11088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294372" y="4877542"/>
            <a:ext cx="5530850" cy="1108710"/>
          </a:xfrm>
          <a:custGeom>
            <a:avLst/>
            <a:gdLst/>
            <a:ahLst/>
            <a:cxnLst/>
            <a:rect l="l" t="t" r="r" b="b"/>
            <a:pathLst>
              <a:path w="5530850" h="1108710">
                <a:moveTo>
                  <a:pt x="5419467" y="0"/>
                </a:moveTo>
                <a:lnTo>
                  <a:pt x="110880" y="0"/>
                </a:lnTo>
                <a:lnTo>
                  <a:pt x="75845" y="5655"/>
                </a:lnTo>
                <a:lnTo>
                  <a:pt x="45408" y="21402"/>
                </a:lnTo>
                <a:lnTo>
                  <a:pt x="21402" y="45408"/>
                </a:lnTo>
                <a:lnTo>
                  <a:pt x="5655" y="75845"/>
                </a:lnTo>
                <a:lnTo>
                  <a:pt x="0" y="110880"/>
                </a:lnTo>
                <a:lnTo>
                  <a:pt x="0" y="997334"/>
                </a:lnTo>
                <a:lnTo>
                  <a:pt x="21402" y="1062778"/>
                </a:lnTo>
                <a:lnTo>
                  <a:pt x="75845" y="1102490"/>
                </a:lnTo>
                <a:lnTo>
                  <a:pt x="110880" y="1108138"/>
                </a:lnTo>
                <a:lnTo>
                  <a:pt x="5419467" y="1108138"/>
                </a:lnTo>
                <a:lnTo>
                  <a:pt x="5484948" y="1086762"/>
                </a:lnTo>
                <a:lnTo>
                  <a:pt x="5524686" y="1032361"/>
                </a:lnTo>
                <a:lnTo>
                  <a:pt x="5530338" y="997334"/>
                </a:lnTo>
                <a:lnTo>
                  <a:pt x="5530338" y="110880"/>
                </a:lnTo>
                <a:lnTo>
                  <a:pt x="5508948" y="45408"/>
                </a:lnTo>
                <a:lnTo>
                  <a:pt x="5454513" y="5655"/>
                </a:lnTo>
                <a:lnTo>
                  <a:pt x="5419467" y="0"/>
                </a:lnTo>
                <a:close/>
              </a:path>
            </a:pathLst>
          </a:custGeom>
          <a:solidFill>
            <a:srgbClr val="0543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94372" y="4877542"/>
            <a:ext cx="5530850" cy="1108710"/>
          </a:xfrm>
          <a:custGeom>
            <a:avLst/>
            <a:gdLst/>
            <a:ahLst/>
            <a:cxnLst/>
            <a:rect l="l" t="t" r="r" b="b"/>
            <a:pathLst>
              <a:path w="5530850" h="1108710">
                <a:moveTo>
                  <a:pt x="0" y="110880"/>
                </a:moveTo>
                <a:lnTo>
                  <a:pt x="21402" y="45408"/>
                </a:lnTo>
                <a:lnTo>
                  <a:pt x="75845" y="5655"/>
                </a:lnTo>
                <a:lnTo>
                  <a:pt x="110880" y="0"/>
                </a:lnTo>
                <a:lnTo>
                  <a:pt x="5419467" y="0"/>
                </a:lnTo>
                <a:lnTo>
                  <a:pt x="5484948" y="21402"/>
                </a:lnTo>
                <a:lnTo>
                  <a:pt x="5524686" y="75845"/>
                </a:lnTo>
                <a:lnTo>
                  <a:pt x="5530338" y="110880"/>
                </a:lnTo>
                <a:lnTo>
                  <a:pt x="5530338" y="997334"/>
                </a:lnTo>
                <a:lnTo>
                  <a:pt x="5508948" y="1062778"/>
                </a:lnTo>
                <a:lnTo>
                  <a:pt x="5454513" y="1102490"/>
                </a:lnTo>
                <a:lnTo>
                  <a:pt x="5419467" y="1108138"/>
                </a:lnTo>
                <a:lnTo>
                  <a:pt x="110880" y="1108138"/>
                </a:lnTo>
                <a:lnTo>
                  <a:pt x="45408" y="1086762"/>
                </a:lnTo>
                <a:lnTo>
                  <a:pt x="5655" y="1032361"/>
                </a:lnTo>
                <a:lnTo>
                  <a:pt x="0" y="997334"/>
                </a:lnTo>
                <a:lnTo>
                  <a:pt x="0" y="11088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506089" y="2444378"/>
            <a:ext cx="4872990" cy="32975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1944370">
              <a:lnSpc>
                <a:spcPct val="100000"/>
              </a:lnSpc>
            </a:pPr>
            <a:r>
              <a:rPr dirty="0" sz="4400" spc="-20">
                <a:solidFill>
                  <a:srgbClr val="FFFFFF"/>
                </a:solidFill>
                <a:latin typeface="Calibri"/>
                <a:cs typeface="Calibri"/>
              </a:rPr>
              <a:t>Improve</a:t>
            </a:r>
            <a:r>
              <a:rPr dirty="0" sz="4400" spc="-8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400" spc="-10">
                <a:solidFill>
                  <a:srgbClr val="FFFFFF"/>
                </a:solidFill>
                <a:latin typeface="Calibri"/>
                <a:cs typeface="Calibri"/>
              </a:rPr>
              <a:t>diet</a:t>
            </a:r>
            <a:endParaRPr sz="4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"/>
              </a:spcBef>
            </a:pPr>
            <a:endParaRPr sz="4250">
              <a:latin typeface="Times New Roman"/>
              <a:cs typeface="Times New Roman"/>
            </a:endParaRPr>
          </a:p>
          <a:p>
            <a:pPr algn="ctr" marR="2034539">
              <a:lnSpc>
                <a:spcPct val="100000"/>
              </a:lnSpc>
            </a:pPr>
            <a:r>
              <a:rPr dirty="0" sz="4400" spc="-25">
                <a:solidFill>
                  <a:srgbClr val="FFFFFF"/>
                </a:solidFill>
                <a:latin typeface="Calibri"/>
                <a:cs typeface="Calibri"/>
              </a:rPr>
              <a:t>Exercise</a:t>
            </a:r>
            <a:endParaRPr sz="4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"/>
              </a:spcBef>
            </a:pPr>
            <a:endParaRPr sz="4250">
              <a:latin typeface="Times New Roman"/>
              <a:cs typeface="Times New Roman"/>
            </a:endParaRPr>
          </a:p>
          <a:p>
            <a:pPr marL="988694">
              <a:lnSpc>
                <a:spcPct val="100000"/>
              </a:lnSpc>
            </a:pPr>
            <a:r>
              <a:rPr dirty="0" sz="4400" spc="-10">
                <a:solidFill>
                  <a:srgbClr val="FFFFFF"/>
                </a:solidFill>
                <a:latin typeface="Calibri"/>
                <a:cs typeface="Calibri"/>
              </a:rPr>
              <a:t>Decrease</a:t>
            </a:r>
            <a:r>
              <a:rPr dirty="0" sz="4400" spc="-9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400">
                <a:solidFill>
                  <a:srgbClr val="FFFFFF"/>
                </a:solidFill>
                <a:latin typeface="Calibri"/>
                <a:cs typeface="Calibri"/>
              </a:rPr>
              <a:t>obesity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28518" y="3132315"/>
            <a:ext cx="720725" cy="720725"/>
          </a:xfrm>
          <a:custGeom>
            <a:avLst/>
            <a:gdLst/>
            <a:ahLst/>
            <a:cxnLst/>
            <a:rect l="l" t="t" r="r" b="b"/>
            <a:pathLst>
              <a:path w="720725" h="720725">
                <a:moveTo>
                  <a:pt x="720213" y="396249"/>
                </a:moveTo>
                <a:lnTo>
                  <a:pt x="0" y="396249"/>
                </a:lnTo>
                <a:lnTo>
                  <a:pt x="360168" y="720356"/>
                </a:lnTo>
                <a:lnTo>
                  <a:pt x="720213" y="396249"/>
                </a:lnTo>
                <a:close/>
              </a:path>
              <a:path w="720725" h="720725">
                <a:moveTo>
                  <a:pt x="558145" y="0"/>
                </a:moveTo>
                <a:lnTo>
                  <a:pt x="162039" y="0"/>
                </a:lnTo>
                <a:lnTo>
                  <a:pt x="162039" y="396249"/>
                </a:lnTo>
                <a:lnTo>
                  <a:pt x="558145" y="396249"/>
                </a:lnTo>
                <a:lnTo>
                  <a:pt x="558145" y="0"/>
                </a:lnTo>
                <a:close/>
              </a:path>
            </a:pathLst>
          </a:custGeom>
          <a:solidFill>
            <a:srgbClr val="CDE5F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128518" y="3132315"/>
            <a:ext cx="720725" cy="720725"/>
          </a:xfrm>
          <a:custGeom>
            <a:avLst/>
            <a:gdLst/>
            <a:ahLst/>
            <a:cxnLst/>
            <a:rect l="l" t="t" r="r" b="b"/>
            <a:pathLst>
              <a:path w="720725" h="720725">
                <a:moveTo>
                  <a:pt x="0" y="396249"/>
                </a:moveTo>
                <a:lnTo>
                  <a:pt x="162039" y="396249"/>
                </a:lnTo>
                <a:lnTo>
                  <a:pt x="162039" y="0"/>
                </a:lnTo>
                <a:lnTo>
                  <a:pt x="558145" y="0"/>
                </a:lnTo>
                <a:lnTo>
                  <a:pt x="558145" y="396249"/>
                </a:lnTo>
                <a:lnTo>
                  <a:pt x="720213" y="396249"/>
                </a:lnTo>
                <a:lnTo>
                  <a:pt x="360168" y="720356"/>
                </a:lnTo>
                <a:lnTo>
                  <a:pt x="0" y="396249"/>
                </a:lnTo>
                <a:close/>
              </a:path>
            </a:pathLst>
          </a:custGeom>
          <a:ln w="25400">
            <a:solidFill>
              <a:srgbClr val="CDE5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616455" y="4417704"/>
            <a:ext cx="720725" cy="720725"/>
          </a:xfrm>
          <a:custGeom>
            <a:avLst/>
            <a:gdLst/>
            <a:ahLst/>
            <a:cxnLst/>
            <a:rect l="l" t="t" r="r" b="b"/>
            <a:pathLst>
              <a:path w="720725" h="720725">
                <a:moveTo>
                  <a:pt x="720213" y="396211"/>
                </a:moveTo>
                <a:lnTo>
                  <a:pt x="0" y="396211"/>
                </a:lnTo>
                <a:lnTo>
                  <a:pt x="360159" y="720328"/>
                </a:lnTo>
                <a:lnTo>
                  <a:pt x="720213" y="396211"/>
                </a:lnTo>
                <a:close/>
              </a:path>
              <a:path w="720725" h="720725">
                <a:moveTo>
                  <a:pt x="558136" y="0"/>
                </a:moveTo>
                <a:lnTo>
                  <a:pt x="162029" y="0"/>
                </a:lnTo>
                <a:lnTo>
                  <a:pt x="162029" y="396211"/>
                </a:lnTo>
                <a:lnTo>
                  <a:pt x="558136" y="396211"/>
                </a:lnTo>
                <a:lnTo>
                  <a:pt x="558136" y="0"/>
                </a:lnTo>
                <a:close/>
              </a:path>
            </a:pathLst>
          </a:custGeom>
          <a:solidFill>
            <a:srgbClr val="CDE5F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616455" y="4417704"/>
            <a:ext cx="720725" cy="720725"/>
          </a:xfrm>
          <a:custGeom>
            <a:avLst/>
            <a:gdLst/>
            <a:ahLst/>
            <a:cxnLst/>
            <a:rect l="l" t="t" r="r" b="b"/>
            <a:pathLst>
              <a:path w="720725" h="720725">
                <a:moveTo>
                  <a:pt x="0" y="396211"/>
                </a:moveTo>
                <a:lnTo>
                  <a:pt x="162029" y="396211"/>
                </a:lnTo>
                <a:lnTo>
                  <a:pt x="162029" y="0"/>
                </a:lnTo>
                <a:lnTo>
                  <a:pt x="558136" y="0"/>
                </a:lnTo>
                <a:lnTo>
                  <a:pt x="558136" y="396211"/>
                </a:lnTo>
                <a:lnTo>
                  <a:pt x="720213" y="396211"/>
                </a:lnTo>
                <a:lnTo>
                  <a:pt x="360159" y="720328"/>
                </a:lnTo>
                <a:lnTo>
                  <a:pt x="0" y="396211"/>
                </a:lnTo>
                <a:close/>
              </a:path>
            </a:pathLst>
          </a:custGeom>
          <a:ln w="25400">
            <a:solidFill>
              <a:srgbClr val="CDE5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686800" y="6400800"/>
            <a:ext cx="381000" cy="38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0"/>
            <a:ext cx="9144000" cy="15148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 marL="0">
              <a:lnSpc>
                <a:spcPct val="100000"/>
              </a:lnSpc>
            </a:pPr>
            <a:r>
              <a:rPr dirty="0" spc="-10"/>
              <a:t>Breaking </a:t>
            </a:r>
            <a:r>
              <a:rPr dirty="0" spc="-20"/>
              <a:t>Through </a:t>
            </a:r>
            <a:r>
              <a:rPr dirty="0" spc="-5"/>
              <a:t>the </a:t>
            </a:r>
            <a:r>
              <a:rPr dirty="0" spc="-10"/>
              <a:t>Vicious</a:t>
            </a:r>
            <a:r>
              <a:rPr dirty="0" spc="30"/>
              <a:t> </a:t>
            </a:r>
            <a:r>
              <a:rPr dirty="0" spc="-10"/>
              <a:t>Cycle:</a:t>
            </a:r>
          </a:p>
          <a:p>
            <a:pPr algn="ctr" marL="0">
              <a:lnSpc>
                <a:spcPct val="100000"/>
              </a:lnSpc>
            </a:pPr>
            <a:r>
              <a:rPr dirty="0" spc="-10"/>
              <a:t>Pharmacological</a:t>
            </a:r>
            <a:r>
              <a:rPr dirty="0" spc="-30"/>
              <a:t> </a:t>
            </a:r>
            <a:r>
              <a:rPr dirty="0" spc="-10"/>
              <a:t>Disruption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0929" y="1939822"/>
            <a:ext cx="3242945" cy="2921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67740">
              <a:lnSpc>
                <a:spcPct val="100000"/>
              </a:lnSpc>
            </a:pP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Pharmacological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00">
              <a:latin typeface="Times New Roman"/>
              <a:cs typeface="Times New Roman"/>
            </a:endParaRPr>
          </a:p>
          <a:p>
            <a:pPr marL="241300" marR="574675" indent="-228600">
              <a:lnSpc>
                <a:spcPts val="2430"/>
              </a:lnSpc>
              <a:buFont typeface="Calibri"/>
              <a:buChar char="•"/>
              <a:tabLst>
                <a:tab pos="241300" algn="l"/>
              </a:tabLst>
            </a:pPr>
            <a:r>
              <a:rPr dirty="0" sz="2200" spc="-10">
                <a:latin typeface="Calibri"/>
                <a:cs typeface="Calibri"/>
              </a:rPr>
              <a:t>Optimal </a:t>
            </a:r>
            <a:r>
              <a:rPr dirty="0" sz="2200" spc="-15">
                <a:latin typeface="Calibri"/>
                <a:cs typeface="Calibri"/>
              </a:rPr>
              <a:t>treatment </a:t>
            </a:r>
            <a:r>
              <a:rPr dirty="0" sz="2200" spc="-5">
                <a:latin typeface="Calibri"/>
                <a:cs typeface="Calibri"/>
              </a:rPr>
              <a:t>of  </a:t>
            </a:r>
            <a:r>
              <a:rPr dirty="0" sz="2200" spc="-10">
                <a:latin typeface="Calibri"/>
                <a:cs typeface="Calibri"/>
              </a:rPr>
              <a:t>depression</a:t>
            </a:r>
            <a:endParaRPr sz="2200">
              <a:latin typeface="Calibri"/>
              <a:cs typeface="Calibri"/>
            </a:endParaRPr>
          </a:p>
          <a:p>
            <a:pPr marL="241300" marR="5080" indent="-228600">
              <a:lnSpc>
                <a:spcPts val="2410"/>
              </a:lnSpc>
              <a:spcBef>
                <a:spcPts val="405"/>
              </a:spcBef>
              <a:buFont typeface="Calibri"/>
              <a:buChar char="•"/>
              <a:tabLst>
                <a:tab pos="241300" algn="l"/>
              </a:tabLst>
            </a:pPr>
            <a:r>
              <a:rPr dirty="0" sz="2200" spc="-15">
                <a:latin typeface="Calibri"/>
                <a:cs typeface="Calibri"/>
              </a:rPr>
              <a:t>Early </a:t>
            </a:r>
            <a:r>
              <a:rPr dirty="0" sz="2200" spc="-5">
                <a:latin typeface="Calibri"/>
                <a:cs typeface="Calibri"/>
              </a:rPr>
              <a:t>diagnosis </a:t>
            </a:r>
            <a:r>
              <a:rPr dirty="0" sz="2200" spc="-5">
                <a:latin typeface="Calibri"/>
                <a:cs typeface="Calibri"/>
              </a:rPr>
              <a:t>and  </a:t>
            </a:r>
            <a:r>
              <a:rPr dirty="0" sz="2200" spc="-10">
                <a:latin typeface="Calibri"/>
                <a:cs typeface="Calibri"/>
              </a:rPr>
              <a:t>management </a:t>
            </a:r>
            <a:r>
              <a:rPr dirty="0" sz="2200" spc="-5">
                <a:latin typeface="Calibri"/>
                <a:cs typeface="Calibri"/>
              </a:rPr>
              <a:t>of </a:t>
            </a:r>
            <a:r>
              <a:rPr dirty="0" sz="2200" spc="-10">
                <a:latin typeface="Calibri"/>
                <a:cs typeface="Calibri"/>
              </a:rPr>
              <a:t>metabolic  </a:t>
            </a:r>
            <a:r>
              <a:rPr dirty="0" sz="2200" spc="-10">
                <a:latin typeface="Calibri"/>
                <a:cs typeface="Calibri"/>
              </a:rPr>
              <a:t>dysfunction</a:t>
            </a:r>
            <a:endParaRPr sz="2200">
              <a:latin typeface="Calibri"/>
              <a:cs typeface="Calibri"/>
            </a:endParaRPr>
          </a:p>
          <a:p>
            <a:pPr marL="241300" marR="278765" indent="-228600">
              <a:lnSpc>
                <a:spcPts val="2420"/>
              </a:lnSpc>
              <a:spcBef>
                <a:spcPts val="405"/>
              </a:spcBef>
              <a:buFont typeface="Calibri"/>
              <a:buChar char="•"/>
              <a:tabLst>
                <a:tab pos="241300" algn="l"/>
              </a:tabLst>
            </a:pPr>
            <a:r>
              <a:rPr dirty="0" sz="2200" spc="-5">
                <a:latin typeface="Calibri"/>
                <a:cs typeface="Calibri"/>
              </a:rPr>
              <a:t>Aggressive </a:t>
            </a:r>
            <a:r>
              <a:rPr dirty="0" sz="2200" spc="-15">
                <a:latin typeface="Calibri"/>
                <a:cs typeface="Calibri"/>
              </a:rPr>
              <a:t>treatment </a:t>
            </a:r>
            <a:r>
              <a:rPr dirty="0" sz="2200" spc="-5">
                <a:latin typeface="Calibri"/>
                <a:cs typeface="Calibri"/>
              </a:rPr>
              <a:t>of  </a:t>
            </a:r>
            <a:r>
              <a:rPr dirty="0" sz="2200" spc="-10">
                <a:latin typeface="Calibri"/>
                <a:cs typeface="Calibri"/>
              </a:rPr>
              <a:t>diabetes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808220" y="1789176"/>
            <a:ext cx="4117848" cy="743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443728" y="1847088"/>
            <a:ext cx="2909316" cy="6781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863855" y="1823851"/>
            <a:ext cx="4006850" cy="633730"/>
          </a:xfrm>
          <a:custGeom>
            <a:avLst/>
            <a:gdLst/>
            <a:ahLst/>
            <a:cxnLst/>
            <a:rect l="l" t="t" r="r" b="b"/>
            <a:pathLst>
              <a:path w="4006850" h="633730">
                <a:moveTo>
                  <a:pt x="0" y="633598"/>
                </a:moveTo>
                <a:lnTo>
                  <a:pt x="4006710" y="633598"/>
                </a:lnTo>
                <a:lnTo>
                  <a:pt x="4006710" y="0"/>
                </a:lnTo>
                <a:lnTo>
                  <a:pt x="0" y="0"/>
                </a:lnTo>
                <a:lnTo>
                  <a:pt x="0" y="633598"/>
                </a:lnTo>
                <a:close/>
              </a:path>
            </a:pathLst>
          </a:custGeom>
          <a:solidFill>
            <a:srgbClr val="00619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863855" y="1823851"/>
            <a:ext cx="4006850" cy="633730"/>
          </a:xfrm>
          <a:custGeom>
            <a:avLst/>
            <a:gdLst/>
            <a:ahLst/>
            <a:cxnLst/>
            <a:rect l="l" t="t" r="r" b="b"/>
            <a:pathLst>
              <a:path w="4006850" h="633730">
                <a:moveTo>
                  <a:pt x="0" y="633598"/>
                </a:moveTo>
                <a:lnTo>
                  <a:pt x="4006710" y="633598"/>
                </a:lnTo>
                <a:lnTo>
                  <a:pt x="4006710" y="0"/>
                </a:lnTo>
                <a:lnTo>
                  <a:pt x="0" y="0"/>
                </a:lnTo>
                <a:lnTo>
                  <a:pt x="0" y="633598"/>
                </a:lnTo>
                <a:close/>
              </a:path>
            </a:pathLst>
          </a:custGeom>
          <a:ln w="25400">
            <a:solidFill>
              <a:srgbClr val="30B6F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863855" y="2457450"/>
            <a:ext cx="4006850" cy="2597150"/>
          </a:xfrm>
          <a:custGeom>
            <a:avLst/>
            <a:gdLst/>
            <a:ahLst/>
            <a:cxnLst/>
            <a:rect l="l" t="t" r="r" b="b"/>
            <a:pathLst>
              <a:path w="4006850" h="2597150">
                <a:moveTo>
                  <a:pt x="0" y="2596753"/>
                </a:moveTo>
                <a:lnTo>
                  <a:pt x="4006710" y="2596753"/>
                </a:lnTo>
                <a:lnTo>
                  <a:pt x="4006710" y="0"/>
                </a:lnTo>
                <a:lnTo>
                  <a:pt x="0" y="0"/>
                </a:lnTo>
                <a:lnTo>
                  <a:pt x="0" y="2596753"/>
                </a:lnTo>
                <a:close/>
              </a:path>
            </a:pathLst>
          </a:custGeom>
          <a:solidFill>
            <a:srgbClr val="CDE5F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863855" y="2457450"/>
            <a:ext cx="4006850" cy="2597150"/>
          </a:xfrm>
          <a:custGeom>
            <a:avLst/>
            <a:gdLst/>
            <a:ahLst/>
            <a:cxnLst/>
            <a:rect l="l" t="t" r="r" b="b"/>
            <a:pathLst>
              <a:path w="4006850" h="2597150">
                <a:moveTo>
                  <a:pt x="0" y="2596753"/>
                </a:moveTo>
                <a:lnTo>
                  <a:pt x="4006710" y="2596753"/>
                </a:lnTo>
                <a:lnTo>
                  <a:pt x="4006710" y="0"/>
                </a:lnTo>
                <a:lnTo>
                  <a:pt x="0" y="0"/>
                </a:lnTo>
                <a:lnTo>
                  <a:pt x="0" y="2596753"/>
                </a:lnTo>
                <a:close/>
              </a:path>
            </a:pathLst>
          </a:custGeom>
          <a:ln w="25400">
            <a:solidFill>
              <a:srgbClr val="CDE5F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969230" y="1939822"/>
            <a:ext cx="3121660" cy="19742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87070">
              <a:lnSpc>
                <a:spcPct val="100000"/>
              </a:lnSpc>
            </a:pP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Non-pharmacological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1700">
              <a:latin typeface="Times New Roman"/>
              <a:cs typeface="Times New Roman"/>
            </a:endParaRPr>
          </a:p>
          <a:p>
            <a:pPr marL="241300" indent="-228600">
              <a:lnSpc>
                <a:spcPts val="2530"/>
              </a:lnSpc>
              <a:buFont typeface="Calibri"/>
              <a:buChar char="•"/>
              <a:tabLst>
                <a:tab pos="241935" algn="l"/>
              </a:tabLst>
            </a:pPr>
            <a:r>
              <a:rPr dirty="0" sz="2200" spc="-10">
                <a:latin typeface="Calibri"/>
                <a:cs typeface="Calibri"/>
              </a:rPr>
              <a:t>Stress </a:t>
            </a:r>
            <a:r>
              <a:rPr dirty="0" sz="2200" spc="-10">
                <a:latin typeface="Calibri"/>
                <a:cs typeface="Calibri"/>
              </a:rPr>
              <a:t>reduction</a:t>
            </a:r>
            <a:r>
              <a:rPr dirty="0" sz="2200" spc="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and</a:t>
            </a:r>
            <a:endParaRPr sz="2200">
              <a:latin typeface="Calibri"/>
              <a:cs typeface="Calibri"/>
            </a:endParaRPr>
          </a:p>
          <a:p>
            <a:pPr marL="241300">
              <a:lnSpc>
                <a:spcPts val="2530"/>
              </a:lnSpc>
            </a:pPr>
            <a:r>
              <a:rPr dirty="0" sz="2200" spc="-10">
                <a:latin typeface="Calibri"/>
                <a:cs typeface="Calibri"/>
              </a:rPr>
              <a:t>management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80"/>
              </a:spcBef>
              <a:buFont typeface="Calibri"/>
              <a:buChar char="•"/>
              <a:tabLst>
                <a:tab pos="241935" algn="l"/>
              </a:tabLst>
            </a:pPr>
            <a:r>
              <a:rPr dirty="0" sz="2200" spc="-20">
                <a:latin typeface="Calibri"/>
                <a:cs typeface="Calibri"/>
              </a:rPr>
              <a:t>Exercise</a:t>
            </a:r>
            <a:endParaRPr sz="22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180"/>
              </a:spcBef>
              <a:buFont typeface="Calibri"/>
              <a:buChar char="•"/>
              <a:tabLst>
                <a:tab pos="241935" algn="l"/>
              </a:tabLst>
            </a:pPr>
            <a:r>
              <a:rPr dirty="0" sz="2200" spc="-15">
                <a:latin typeface="Calibri"/>
                <a:cs typeface="Calibri"/>
              </a:rPr>
              <a:t>Ketogenic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diet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9144000" cy="12100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5027" rIns="0" bIns="0" rtlCol="0" vert="horz">
            <a:spAutoFit/>
          </a:bodyPr>
          <a:lstStyle/>
          <a:p>
            <a:pPr marL="422909">
              <a:lnSpc>
                <a:spcPct val="100000"/>
              </a:lnSpc>
            </a:pPr>
            <a:r>
              <a:rPr dirty="0" spc="-15"/>
              <a:t>Future </a:t>
            </a:r>
            <a:r>
              <a:rPr dirty="0" spc="-10"/>
              <a:t>Directions: </a:t>
            </a:r>
            <a:r>
              <a:rPr dirty="0"/>
              <a:t>Primary</a:t>
            </a:r>
            <a:r>
              <a:rPr dirty="0" spc="-20"/>
              <a:t> </a:t>
            </a:r>
            <a:r>
              <a:rPr dirty="0" spc="-20"/>
              <a:t>Prevention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87399" rIns="0" bIns="0" rtlCol="0" vert="horz">
            <a:spAutoFit/>
          </a:bodyPr>
          <a:lstStyle/>
          <a:p>
            <a:pPr marL="3429635">
              <a:lnSpc>
                <a:spcPct val="100000"/>
              </a:lnSpc>
            </a:pPr>
            <a:r>
              <a:rPr dirty="0" sz="3200" spc="-30">
                <a:solidFill>
                  <a:srgbClr val="000000"/>
                </a:solidFill>
              </a:rPr>
              <a:t>Key</a:t>
            </a:r>
            <a:r>
              <a:rPr dirty="0" sz="3200" spc="-60">
                <a:solidFill>
                  <a:srgbClr val="000000"/>
                </a:solidFill>
              </a:rPr>
              <a:t> </a:t>
            </a:r>
            <a:r>
              <a:rPr dirty="0" sz="3200" spc="-20">
                <a:solidFill>
                  <a:srgbClr val="000000"/>
                </a:solidFill>
              </a:rPr>
              <a:t>Points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688350" y="1473964"/>
            <a:ext cx="7677150" cy="42722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229870" indent="-342900">
              <a:lnSpc>
                <a:spcPct val="100000"/>
              </a:lnSpc>
              <a:buFont typeface="Arial"/>
              <a:buChar char="•"/>
              <a:tabLst>
                <a:tab pos="356235" algn="l"/>
              </a:tabLst>
            </a:pPr>
            <a:r>
              <a:rPr dirty="0" sz="2400">
                <a:latin typeface="Calibri"/>
                <a:cs typeface="Calibri"/>
              </a:rPr>
              <a:t>Alzheimer's </a:t>
            </a:r>
            <a:r>
              <a:rPr dirty="0" sz="2400" spc="-5">
                <a:latin typeface="Calibri"/>
                <a:cs typeface="Calibri"/>
              </a:rPr>
              <a:t>disease </a:t>
            </a:r>
            <a:r>
              <a:rPr dirty="0" sz="2400">
                <a:latin typeface="Calibri"/>
                <a:cs typeface="Calibri"/>
              </a:rPr>
              <a:t>(AD) </a:t>
            </a:r>
            <a:r>
              <a:rPr dirty="0" sz="2400" spc="-10">
                <a:latin typeface="Calibri"/>
                <a:cs typeface="Calibri"/>
              </a:rPr>
              <a:t>frequently </a:t>
            </a:r>
            <a:r>
              <a:rPr dirty="0" sz="2400" spc="-10">
                <a:latin typeface="Calibri"/>
                <a:cs typeface="Calibri"/>
              </a:rPr>
              <a:t>occurs </a:t>
            </a:r>
            <a:r>
              <a:rPr dirty="0" sz="2400">
                <a:latin typeface="Calibri"/>
                <a:cs typeface="Calibri"/>
              </a:rPr>
              <a:t>with </a:t>
            </a:r>
            <a:r>
              <a:rPr dirty="0" sz="2400" spc="-5">
                <a:latin typeface="Calibri"/>
                <a:cs typeface="Calibri"/>
              </a:rPr>
              <a:t>diabetes,  </a:t>
            </a:r>
            <a:r>
              <a:rPr dirty="0" sz="2400" spc="-20">
                <a:latin typeface="Calibri"/>
                <a:cs typeface="Calibri"/>
              </a:rPr>
              <a:t>CAD, </a:t>
            </a:r>
            <a:r>
              <a:rPr dirty="0" sz="2400">
                <a:latin typeface="Calibri"/>
                <a:cs typeface="Calibri"/>
              </a:rPr>
              <a:t>and </a:t>
            </a:r>
            <a:r>
              <a:rPr dirty="0" sz="2400" spc="-10">
                <a:latin typeface="Calibri"/>
                <a:cs typeface="Calibri"/>
              </a:rPr>
              <a:t>depression, </a:t>
            </a:r>
            <a:r>
              <a:rPr dirty="0" sz="2400">
                <a:latin typeface="Calibri"/>
                <a:cs typeface="Calibri"/>
              </a:rPr>
              <a:t>which </a:t>
            </a:r>
            <a:r>
              <a:rPr dirty="0" sz="2400" spc="-15">
                <a:latin typeface="Calibri"/>
                <a:cs typeface="Calibri"/>
              </a:rPr>
              <a:t>may </a:t>
            </a:r>
            <a:r>
              <a:rPr dirty="0" sz="2400" spc="-10">
                <a:latin typeface="Calibri"/>
                <a:cs typeface="Calibri"/>
              </a:rPr>
              <a:t>contribute </a:t>
            </a:r>
            <a:r>
              <a:rPr dirty="0" sz="2400" spc="-15">
                <a:latin typeface="Calibri"/>
                <a:cs typeface="Calibri"/>
              </a:rPr>
              <a:t>to </a:t>
            </a:r>
            <a:r>
              <a:rPr dirty="0" sz="2400">
                <a:latin typeface="Calibri"/>
                <a:cs typeface="Calibri"/>
              </a:rPr>
              <a:t>the  </a:t>
            </a:r>
            <a:r>
              <a:rPr dirty="0" sz="2400" spc="-10">
                <a:latin typeface="Calibri"/>
                <a:cs typeface="Calibri"/>
              </a:rPr>
              <a:t>development </a:t>
            </a:r>
            <a:r>
              <a:rPr dirty="0" sz="2400" spc="-5">
                <a:latin typeface="Calibri"/>
                <a:cs typeface="Calibri"/>
              </a:rPr>
              <a:t>of </a:t>
            </a:r>
            <a:r>
              <a:rPr dirty="0" sz="2400">
                <a:latin typeface="Calibri"/>
                <a:cs typeface="Calibri"/>
              </a:rPr>
              <a:t>AD </a:t>
            </a:r>
            <a:r>
              <a:rPr dirty="0" sz="2400">
                <a:latin typeface="Calibri"/>
                <a:cs typeface="Calibri"/>
              </a:rPr>
              <a:t>and </a:t>
            </a:r>
            <a:r>
              <a:rPr dirty="0" sz="2400" spc="-5">
                <a:latin typeface="Calibri"/>
                <a:cs typeface="Calibri"/>
              </a:rPr>
              <a:t>other</a:t>
            </a:r>
            <a:r>
              <a:rPr dirty="0" sz="2400" spc="-5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dementias</a:t>
            </a:r>
            <a:endParaRPr sz="2400">
              <a:latin typeface="Calibri"/>
              <a:cs typeface="Calibri"/>
            </a:endParaRPr>
          </a:p>
          <a:p>
            <a:pPr marL="355600" marR="250825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6235" algn="l"/>
              </a:tabLst>
            </a:pPr>
            <a:r>
              <a:rPr dirty="0" sz="2400" spc="-5">
                <a:latin typeface="Calibri"/>
                <a:cs typeface="Calibri"/>
              </a:rPr>
              <a:t>Insulin </a:t>
            </a:r>
            <a:r>
              <a:rPr dirty="0" sz="2400" spc="-10">
                <a:latin typeface="Calibri"/>
                <a:cs typeface="Calibri"/>
              </a:rPr>
              <a:t>resistance </a:t>
            </a:r>
            <a:r>
              <a:rPr dirty="0" sz="2400" spc="-15">
                <a:latin typeface="Calibri"/>
                <a:cs typeface="Calibri"/>
              </a:rPr>
              <a:t>may </a:t>
            </a:r>
            <a:r>
              <a:rPr dirty="0" sz="2400" spc="-5">
                <a:latin typeface="Calibri"/>
                <a:cs typeface="Calibri"/>
              </a:rPr>
              <a:t>be </a:t>
            </a:r>
            <a:r>
              <a:rPr dirty="0" sz="2400">
                <a:latin typeface="Calibri"/>
                <a:cs typeface="Calibri"/>
              </a:rPr>
              <a:t>a </a:t>
            </a:r>
            <a:r>
              <a:rPr dirty="0" sz="2400" spc="-5">
                <a:latin typeface="Calibri"/>
                <a:cs typeface="Calibri"/>
              </a:rPr>
              <a:t>link </a:t>
            </a:r>
            <a:r>
              <a:rPr dirty="0" sz="2400" spc="-5">
                <a:latin typeface="Calibri"/>
                <a:cs typeface="Calibri"/>
              </a:rPr>
              <a:t>between </a:t>
            </a:r>
            <a:r>
              <a:rPr dirty="0" sz="2400">
                <a:latin typeface="Calibri"/>
                <a:cs typeface="Calibri"/>
              </a:rPr>
              <a:t>mood </a:t>
            </a:r>
            <a:r>
              <a:rPr dirty="0" sz="2400" spc="-15">
                <a:latin typeface="Calibri"/>
                <a:cs typeface="Calibri"/>
              </a:rPr>
              <a:t>disorders,  </a:t>
            </a:r>
            <a:r>
              <a:rPr dirty="0" sz="2400" spc="-5">
                <a:latin typeface="Calibri"/>
                <a:cs typeface="Calibri"/>
              </a:rPr>
              <a:t>vascular </a:t>
            </a:r>
            <a:r>
              <a:rPr dirty="0" sz="2400" spc="-5">
                <a:latin typeface="Calibri"/>
                <a:cs typeface="Calibri"/>
              </a:rPr>
              <a:t>disease,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-7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dementia</a:t>
            </a:r>
            <a:endParaRPr sz="2400">
              <a:latin typeface="Calibri"/>
              <a:cs typeface="Calibri"/>
            </a:endParaRPr>
          </a:p>
          <a:p>
            <a:pPr marL="355600" marR="140335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6235" algn="l"/>
              </a:tabLst>
            </a:pPr>
            <a:r>
              <a:rPr dirty="0" sz="2400" spc="-15">
                <a:latin typeface="Calibri"/>
                <a:cs typeface="Calibri"/>
              </a:rPr>
              <a:t>Patients </a:t>
            </a:r>
            <a:r>
              <a:rPr dirty="0" sz="2400">
                <a:latin typeface="Calibri"/>
                <a:cs typeface="Calibri"/>
              </a:rPr>
              <a:t>with </a:t>
            </a:r>
            <a:r>
              <a:rPr dirty="0" sz="2400" spc="-5">
                <a:latin typeface="Calibri"/>
                <a:cs typeface="Calibri"/>
              </a:rPr>
              <a:t>diabetes, </a:t>
            </a:r>
            <a:r>
              <a:rPr dirty="0" sz="2400" spc="-20">
                <a:latin typeface="Calibri"/>
                <a:cs typeface="Calibri"/>
              </a:rPr>
              <a:t>CAD, </a:t>
            </a:r>
            <a:r>
              <a:rPr dirty="0" sz="2400" spc="-5">
                <a:latin typeface="Calibri"/>
                <a:cs typeface="Calibri"/>
              </a:rPr>
              <a:t>or </a:t>
            </a:r>
            <a:r>
              <a:rPr dirty="0" sz="2400" spc="-10">
                <a:latin typeface="Calibri"/>
                <a:cs typeface="Calibri"/>
              </a:rPr>
              <a:t>depression </a:t>
            </a:r>
            <a:r>
              <a:rPr dirty="0" sz="2400" spc="-15">
                <a:latin typeface="Calibri"/>
                <a:cs typeface="Calibri"/>
              </a:rPr>
              <a:t>are </a:t>
            </a:r>
            <a:r>
              <a:rPr dirty="0" sz="2400" spc="-10">
                <a:latin typeface="Calibri"/>
                <a:cs typeface="Calibri"/>
              </a:rPr>
              <a:t>at </a:t>
            </a:r>
            <a:r>
              <a:rPr dirty="0" sz="2400" spc="-5">
                <a:latin typeface="Calibri"/>
                <a:cs typeface="Calibri"/>
              </a:rPr>
              <a:t>risk </a:t>
            </a:r>
            <a:r>
              <a:rPr dirty="0" sz="2400" spc="-20">
                <a:latin typeface="Calibri"/>
                <a:cs typeface="Calibri"/>
              </a:rPr>
              <a:t>for  </a:t>
            </a:r>
            <a:r>
              <a:rPr dirty="0" sz="2400" spc="-5">
                <a:latin typeface="Calibri"/>
                <a:cs typeface="Calibri"/>
              </a:rPr>
              <a:t>dementia </a:t>
            </a:r>
            <a:r>
              <a:rPr dirty="0" sz="2400">
                <a:latin typeface="Calibri"/>
                <a:cs typeface="Calibri"/>
              </a:rPr>
              <a:t>and </a:t>
            </a:r>
            <a:r>
              <a:rPr dirty="0" sz="2400">
                <a:latin typeface="Calibri"/>
                <a:cs typeface="Calibri"/>
              </a:rPr>
              <a:t>their </a:t>
            </a:r>
            <a:r>
              <a:rPr dirty="0" sz="2400" spc="-10">
                <a:latin typeface="Calibri"/>
                <a:cs typeface="Calibri"/>
              </a:rPr>
              <a:t>cognitive </a:t>
            </a:r>
            <a:r>
              <a:rPr dirty="0" sz="2400" spc="-10">
                <a:latin typeface="Calibri"/>
                <a:cs typeface="Calibri"/>
              </a:rPr>
              <a:t>performance </a:t>
            </a:r>
            <a:r>
              <a:rPr dirty="0" sz="2400" spc="-5">
                <a:latin typeface="Calibri"/>
                <a:cs typeface="Calibri"/>
              </a:rPr>
              <a:t>should </a:t>
            </a:r>
            <a:r>
              <a:rPr dirty="0" sz="2400" spc="-5">
                <a:latin typeface="Calibri"/>
                <a:cs typeface="Calibri"/>
              </a:rPr>
              <a:t>be  </a:t>
            </a:r>
            <a:r>
              <a:rPr dirty="0" sz="2400" spc="-10">
                <a:latin typeface="Calibri"/>
                <a:cs typeface="Calibri"/>
              </a:rPr>
              <a:t>monitored; </a:t>
            </a:r>
            <a:r>
              <a:rPr dirty="0" sz="2400">
                <a:latin typeface="Calibri"/>
                <a:cs typeface="Calibri"/>
              </a:rPr>
              <a:t>these </a:t>
            </a:r>
            <a:r>
              <a:rPr dirty="0" sz="2400" spc="-10">
                <a:latin typeface="Calibri"/>
                <a:cs typeface="Calibri"/>
              </a:rPr>
              <a:t>conditions </a:t>
            </a:r>
            <a:r>
              <a:rPr dirty="0" sz="2400" spc="-5">
                <a:latin typeface="Calibri"/>
                <a:cs typeface="Calibri"/>
              </a:rPr>
              <a:t>should </a:t>
            </a:r>
            <a:r>
              <a:rPr dirty="0" sz="2400" spc="-5">
                <a:latin typeface="Calibri"/>
                <a:cs typeface="Calibri"/>
              </a:rPr>
              <a:t>be </a:t>
            </a:r>
            <a:r>
              <a:rPr dirty="0" sz="2400" spc="-15">
                <a:latin typeface="Calibri"/>
                <a:cs typeface="Calibri"/>
              </a:rPr>
              <a:t>treated </a:t>
            </a:r>
            <a:r>
              <a:rPr dirty="0" sz="2400" spc="-15">
                <a:latin typeface="Calibri"/>
                <a:cs typeface="Calibri"/>
              </a:rPr>
              <a:t>to </a:t>
            </a:r>
            <a:r>
              <a:rPr dirty="0" sz="2400" spc="-15">
                <a:latin typeface="Calibri"/>
                <a:cs typeface="Calibri"/>
              </a:rPr>
              <a:t>improve  </a:t>
            </a:r>
            <a:r>
              <a:rPr dirty="0" sz="2400" spc="-10">
                <a:latin typeface="Calibri"/>
                <a:cs typeface="Calibri"/>
              </a:rPr>
              <a:t>patient </a:t>
            </a:r>
            <a:r>
              <a:rPr dirty="0" sz="2400" spc="-5">
                <a:latin typeface="Calibri"/>
                <a:cs typeface="Calibri"/>
              </a:rPr>
              <a:t>health </a:t>
            </a:r>
            <a:r>
              <a:rPr dirty="0" sz="2400">
                <a:latin typeface="Calibri"/>
                <a:cs typeface="Calibri"/>
              </a:rPr>
              <a:t>and </a:t>
            </a:r>
            <a:r>
              <a:rPr dirty="0" sz="2400" spc="-10">
                <a:latin typeface="Calibri"/>
                <a:cs typeface="Calibri"/>
              </a:rPr>
              <a:t>reduce </a:t>
            </a:r>
            <a:r>
              <a:rPr dirty="0" sz="2400">
                <a:latin typeface="Calibri"/>
                <a:cs typeface="Calibri"/>
              </a:rPr>
              <a:t>the </a:t>
            </a:r>
            <a:r>
              <a:rPr dirty="0" sz="2400" spc="-5">
                <a:latin typeface="Calibri"/>
                <a:cs typeface="Calibri"/>
              </a:rPr>
              <a:t>risk </a:t>
            </a:r>
            <a:r>
              <a:rPr dirty="0" sz="2400" spc="-10">
                <a:latin typeface="Calibri"/>
                <a:cs typeface="Calibri"/>
              </a:rPr>
              <a:t>of</a:t>
            </a:r>
            <a:r>
              <a:rPr dirty="0" sz="2400">
                <a:latin typeface="Calibri"/>
                <a:cs typeface="Calibri"/>
              </a:rPr>
              <a:t> </a:t>
            </a:r>
            <a:r>
              <a:rPr dirty="0" sz="2400" spc="-5">
                <a:latin typeface="Calibri"/>
                <a:cs typeface="Calibri"/>
              </a:rPr>
              <a:t>dementia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6235" algn="l"/>
              </a:tabLst>
            </a:pPr>
            <a:r>
              <a:rPr dirty="0" sz="2400" spc="-5">
                <a:latin typeface="Calibri"/>
                <a:cs typeface="Calibri"/>
              </a:rPr>
              <a:t>After </a:t>
            </a:r>
            <a:r>
              <a:rPr dirty="0" sz="2400" spc="-5">
                <a:latin typeface="Calibri"/>
                <a:cs typeface="Calibri"/>
              </a:rPr>
              <a:t>dementia </a:t>
            </a:r>
            <a:r>
              <a:rPr dirty="0" sz="2400" spc="-5">
                <a:latin typeface="Calibri"/>
                <a:cs typeface="Calibri"/>
              </a:rPr>
              <a:t>has </a:t>
            </a:r>
            <a:r>
              <a:rPr dirty="0" sz="2400" spc="-5">
                <a:latin typeface="Calibri"/>
                <a:cs typeface="Calibri"/>
              </a:rPr>
              <a:t>been </a:t>
            </a:r>
            <a:r>
              <a:rPr dirty="0" sz="2400" spc="-5">
                <a:latin typeface="Calibri"/>
                <a:cs typeface="Calibri"/>
              </a:rPr>
              <a:t>identified, </a:t>
            </a:r>
            <a:r>
              <a:rPr dirty="0" sz="2400">
                <a:latin typeface="Calibri"/>
                <a:cs typeface="Calibri"/>
              </a:rPr>
              <a:t>it </a:t>
            </a:r>
            <a:r>
              <a:rPr dirty="0" sz="2400" spc="-5">
                <a:latin typeface="Calibri"/>
                <a:cs typeface="Calibri"/>
              </a:rPr>
              <a:t>should </a:t>
            </a:r>
            <a:r>
              <a:rPr dirty="0" sz="2400" spc="-5">
                <a:latin typeface="Calibri"/>
                <a:cs typeface="Calibri"/>
              </a:rPr>
              <a:t>be </a:t>
            </a:r>
            <a:r>
              <a:rPr dirty="0" sz="2400" spc="-5">
                <a:latin typeface="Calibri"/>
                <a:cs typeface="Calibri"/>
              </a:rPr>
              <a:t>managed  </a:t>
            </a:r>
            <a:r>
              <a:rPr dirty="0" sz="2400">
                <a:latin typeface="Calibri"/>
                <a:cs typeface="Calibri"/>
              </a:rPr>
              <a:t>with </a:t>
            </a:r>
            <a:r>
              <a:rPr dirty="0" sz="2400">
                <a:latin typeface="Calibri"/>
                <a:cs typeface="Calibri"/>
              </a:rPr>
              <a:t>the </a:t>
            </a:r>
            <a:r>
              <a:rPr dirty="0" sz="2400" spc="-10">
                <a:latin typeface="Calibri"/>
                <a:cs typeface="Calibri"/>
              </a:rPr>
              <a:t>appropriate </a:t>
            </a:r>
            <a:r>
              <a:rPr dirty="0" sz="2400" spc="-10">
                <a:latin typeface="Calibri"/>
                <a:cs typeface="Calibri"/>
              </a:rPr>
              <a:t>lifestyle </a:t>
            </a:r>
            <a:r>
              <a:rPr dirty="0" sz="2400" spc="-5">
                <a:latin typeface="Calibri"/>
                <a:cs typeface="Calibri"/>
              </a:rPr>
              <a:t>modifications </a:t>
            </a:r>
            <a:r>
              <a:rPr dirty="0" sz="2400">
                <a:latin typeface="Calibri"/>
                <a:cs typeface="Calibri"/>
              </a:rPr>
              <a:t>and</a:t>
            </a:r>
            <a:r>
              <a:rPr dirty="0" sz="2400" spc="-10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treatments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53" y="1467383"/>
            <a:ext cx="142240" cy="42290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1.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200">
                <a:latin typeface="Calibri"/>
                <a:cs typeface="Calibri"/>
              </a:rPr>
              <a:t>2.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39" y="2089148"/>
            <a:ext cx="142240" cy="6426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3.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200">
                <a:latin typeface="Calibri"/>
                <a:cs typeface="Calibri"/>
              </a:rPr>
              <a:t>4.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200">
                <a:latin typeface="Calibri"/>
                <a:cs typeface="Calibri"/>
              </a:rPr>
              <a:t>5.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39" y="2930657"/>
            <a:ext cx="14224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6.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6" y="3333012"/>
            <a:ext cx="14224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7.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6" y="3735591"/>
            <a:ext cx="142240" cy="203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8.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5" y="4137910"/>
            <a:ext cx="142240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9.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5945" y="4540265"/>
            <a:ext cx="22034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10.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5942" y="5125865"/>
            <a:ext cx="220345" cy="42290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11.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200">
                <a:latin typeface="Calibri"/>
                <a:cs typeface="Calibri"/>
              </a:rPr>
              <a:t>12.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5942" y="5930501"/>
            <a:ext cx="220345" cy="2032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13.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1330" y="1467383"/>
            <a:ext cx="7515225" cy="50323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IDF </a:t>
            </a:r>
            <a:r>
              <a:rPr dirty="0" sz="1200" spc="-5">
                <a:latin typeface="Calibri"/>
                <a:cs typeface="Calibri"/>
              </a:rPr>
              <a:t>Diabetes </a:t>
            </a:r>
            <a:r>
              <a:rPr dirty="0" sz="1200" spc="-5">
                <a:latin typeface="Calibri"/>
                <a:cs typeface="Calibri"/>
              </a:rPr>
              <a:t>Atlas. </a:t>
            </a:r>
            <a:r>
              <a:rPr dirty="0" sz="1200" spc="-5">
                <a:latin typeface="Calibri"/>
                <a:cs typeface="Calibri"/>
              </a:rPr>
              <a:t>Rep. </a:t>
            </a:r>
            <a:r>
              <a:rPr dirty="0" sz="1200">
                <a:latin typeface="Calibri"/>
                <a:cs typeface="Calibri"/>
              </a:rPr>
              <a:t>no. </a:t>
            </a:r>
            <a:r>
              <a:rPr dirty="0" sz="1200">
                <a:latin typeface="Calibri"/>
                <a:cs typeface="Calibri"/>
              </a:rPr>
              <a:t>6. </a:t>
            </a:r>
            <a:r>
              <a:rPr dirty="0" sz="1200" spc="-5">
                <a:latin typeface="Calibri"/>
                <a:cs typeface="Calibri"/>
              </a:rPr>
              <a:t>International </a:t>
            </a:r>
            <a:r>
              <a:rPr dirty="0" sz="1200" spc="-5">
                <a:latin typeface="Calibri"/>
                <a:cs typeface="Calibri"/>
              </a:rPr>
              <a:t>Diabetes </a:t>
            </a:r>
            <a:r>
              <a:rPr dirty="0" sz="1200" spc="-5">
                <a:latin typeface="Calibri"/>
                <a:cs typeface="Calibri"/>
              </a:rPr>
              <a:t>Foundation, </a:t>
            </a:r>
            <a:r>
              <a:rPr dirty="0" sz="1200">
                <a:latin typeface="Calibri"/>
                <a:cs typeface="Calibri"/>
              </a:rPr>
              <a:t>2014. </a:t>
            </a:r>
            <a:r>
              <a:rPr dirty="0" sz="1200" spc="-10">
                <a:latin typeface="Calibri"/>
                <a:cs typeface="Calibri"/>
              </a:rPr>
              <a:t>Web. </a:t>
            </a:r>
            <a:r>
              <a:rPr dirty="0" sz="1200">
                <a:latin typeface="Calibri"/>
                <a:cs typeface="Calibri"/>
              </a:rPr>
              <a:t>28 </a:t>
            </a:r>
            <a:r>
              <a:rPr dirty="0" sz="1200">
                <a:latin typeface="Calibri"/>
                <a:cs typeface="Calibri"/>
              </a:rPr>
              <a:t>July</a:t>
            </a:r>
            <a:r>
              <a:rPr dirty="0" sz="1200" spc="-85">
                <a:latin typeface="Calibri"/>
                <a:cs typeface="Calibri"/>
              </a:rPr>
              <a:t> </a:t>
            </a:r>
            <a:r>
              <a:rPr dirty="0" sz="1200" spc="5">
                <a:latin typeface="Calibri"/>
                <a:cs typeface="Calibri"/>
              </a:rPr>
              <a:t>2015.</a:t>
            </a:r>
            <a:endParaRPr sz="1200">
              <a:latin typeface="Calibri"/>
              <a:cs typeface="Calibri"/>
            </a:endParaRPr>
          </a:p>
          <a:p>
            <a:pPr marL="12700" marR="122555">
              <a:lnSpc>
                <a:spcPct val="100000"/>
              </a:lnSpc>
              <a:spcBef>
                <a:spcPts val="285"/>
              </a:spcBef>
            </a:pPr>
            <a:r>
              <a:rPr dirty="0" sz="1200" spc="-5">
                <a:latin typeface="Calibri"/>
                <a:cs typeface="Calibri"/>
              </a:rPr>
              <a:t>Bhutani, </a:t>
            </a:r>
            <a:r>
              <a:rPr dirty="0" sz="1200" spc="-10">
                <a:latin typeface="Calibri"/>
                <a:cs typeface="Calibri"/>
              </a:rPr>
              <a:t>J., </a:t>
            </a:r>
            <a:r>
              <a:rPr dirty="0" sz="1200">
                <a:latin typeface="Calibri"/>
                <a:cs typeface="Calibri"/>
              </a:rPr>
              <a:t>&amp; </a:t>
            </a:r>
            <a:r>
              <a:rPr dirty="0" sz="1200" spc="-5">
                <a:latin typeface="Calibri"/>
                <a:cs typeface="Calibri"/>
              </a:rPr>
              <a:t>Bhutani, </a:t>
            </a:r>
            <a:r>
              <a:rPr dirty="0" sz="1200" spc="-5">
                <a:latin typeface="Calibri"/>
                <a:cs typeface="Calibri"/>
              </a:rPr>
              <a:t>S. </a:t>
            </a:r>
            <a:r>
              <a:rPr dirty="0" sz="1200">
                <a:latin typeface="Calibri"/>
                <a:cs typeface="Calibri"/>
              </a:rPr>
              <a:t>(2014). </a:t>
            </a:r>
            <a:r>
              <a:rPr dirty="0" sz="1200" spc="-10">
                <a:latin typeface="Calibri"/>
                <a:cs typeface="Calibri"/>
              </a:rPr>
              <a:t>Worldwide </a:t>
            </a:r>
            <a:r>
              <a:rPr dirty="0" sz="1200" spc="-5">
                <a:latin typeface="Calibri"/>
                <a:cs typeface="Calibri"/>
              </a:rPr>
              <a:t>burden </a:t>
            </a:r>
            <a:r>
              <a:rPr dirty="0" sz="120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diabetes. </a:t>
            </a:r>
            <a:r>
              <a:rPr dirty="0" sz="1200">
                <a:latin typeface="Calibri"/>
                <a:cs typeface="Calibri"/>
              </a:rPr>
              <a:t>Indian </a:t>
            </a:r>
            <a:r>
              <a:rPr dirty="0" sz="1200">
                <a:latin typeface="Calibri"/>
                <a:cs typeface="Calibri"/>
              </a:rPr>
              <a:t>journal </a:t>
            </a:r>
            <a:r>
              <a:rPr dirty="0" sz="120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endocrinology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metabolism, </a:t>
            </a:r>
            <a:r>
              <a:rPr dirty="0" sz="1200">
                <a:latin typeface="Calibri"/>
                <a:cs typeface="Calibri"/>
              </a:rPr>
              <a:t>18(6),  </a:t>
            </a:r>
            <a:r>
              <a:rPr dirty="0" sz="1200">
                <a:latin typeface="Calibri"/>
                <a:cs typeface="Calibri"/>
              </a:rPr>
              <a:t>868.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200" spc="-5">
                <a:latin typeface="Calibri"/>
                <a:cs typeface="Calibri"/>
              </a:rPr>
              <a:t>"10 </a:t>
            </a:r>
            <a:r>
              <a:rPr dirty="0" sz="1200" spc="-10">
                <a:latin typeface="Calibri"/>
                <a:cs typeface="Calibri"/>
              </a:rPr>
              <a:t>Facts </a:t>
            </a:r>
            <a:r>
              <a:rPr dirty="0" sz="1200">
                <a:latin typeface="Calibri"/>
                <a:cs typeface="Calibri"/>
              </a:rPr>
              <a:t>on </a:t>
            </a:r>
            <a:r>
              <a:rPr dirty="0" sz="1200">
                <a:latin typeface="Calibri"/>
                <a:cs typeface="Calibri"/>
              </a:rPr>
              <a:t>Dementia." </a:t>
            </a:r>
            <a:r>
              <a:rPr dirty="0" sz="1200" spc="-5">
                <a:latin typeface="Calibri"/>
                <a:cs typeface="Calibri"/>
              </a:rPr>
              <a:t>WHO. </a:t>
            </a:r>
            <a:r>
              <a:rPr dirty="0" sz="1200" spc="-10">
                <a:latin typeface="Calibri"/>
                <a:cs typeface="Calibri"/>
              </a:rPr>
              <a:t>World </a:t>
            </a:r>
            <a:r>
              <a:rPr dirty="0" sz="1200">
                <a:latin typeface="Calibri"/>
                <a:cs typeface="Calibri"/>
              </a:rPr>
              <a:t>Health </a:t>
            </a:r>
            <a:r>
              <a:rPr dirty="0" sz="1200" spc="-10">
                <a:latin typeface="Calibri"/>
                <a:cs typeface="Calibri"/>
              </a:rPr>
              <a:t>Organization, </a:t>
            </a:r>
            <a:r>
              <a:rPr dirty="0" sz="1200" spc="-30">
                <a:latin typeface="Calibri"/>
                <a:cs typeface="Calibri"/>
              </a:rPr>
              <a:t>Mar. </a:t>
            </a:r>
            <a:r>
              <a:rPr dirty="0" sz="1200">
                <a:latin typeface="Calibri"/>
                <a:cs typeface="Calibri"/>
              </a:rPr>
              <a:t>2015. </a:t>
            </a:r>
            <a:r>
              <a:rPr dirty="0" sz="1200" spc="-10">
                <a:latin typeface="Calibri"/>
                <a:cs typeface="Calibri"/>
              </a:rPr>
              <a:t>Web. </a:t>
            </a:r>
            <a:r>
              <a:rPr dirty="0" sz="1200">
                <a:latin typeface="Calibri"/>
                <a:cs typeface="Calibri"/>
              </a:rPr>
              <a:t>29 </a:t>
            </a:r>
            <a:r>
              <a:rPr dirty="0" sz="1200">
                <a:latin typeface="Calibri"/>
                <a:cs typeface="Calibri"/>
              </a:rPr>
              <a:t>July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2015.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200" spc="-5">
                <a:latin typeface="Calibri"/>
                <a:cs typeface="Calibri"/>
              </a:rPr>
              <a:t>Insel, </a:t>
            </a:r>
            <a:r>
              <a:rPr dirty="0" sz="1200" spc="-60">
                <a:latin typeface="Calibri"/>
                <a:cs typeface="Calibri"/>
              </a:rPr>
              <a:t>T. </a:t>
            </a:r>
            <a:r>
              <a:rPr dirty="0" sz="1200">
                <a:latin typeface="Calibri"/>
                <a:cs typeface="Calibri"/>
              </a:rPr>
              <a:t>(2011, </a:t>
            </a:r>
            <a:r>
              <a:rPr dirty="0" sz="1200" spc="-5">
                <a:latin typeface="Calibri"/>
                <a:cs typeface="Calibri"/>
              </a:rPr>
              <a:t>September </a:t>
            </a:r>
            <a:r>
              <a:rPr dirty="0" sz="1200">
                <a:latin typeface="Calibri"/>
                <a:cs typeface="Calibri"/>
              </a:rPr>
              <a:t>28). </a:t>
            </a:r>
            <a:r>
              <a:rPr dirty="0" sz="1200" spc="-5">
                <a:latin typeface="Calibri"/>
                <a:cs typeface="Calibri"/>
              </a:rPr>
              <a:t>Director's </a:t>
            </a:r>
            <a:r>
              <a:rPr dirty="0" sz="1200" spc="-5">
                <a:latin typeface="Calibri"/>
                <a:cs typeface="Calibri"/>
              </a:rPr>
              <a:t>Blog: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Global </a:t>
            </a:r>
            <a:r>
              <a:rPr dirty="0" sz="1200" spc="-10">
                <a:latin typeface="Calibri"/>
                <a:cs typeface="Calibri"/>
              </a:rPr>
              <a:t>Cost </a:t>
            </a:r>
            <a:r>
              <a:rPr dirty="0" sz="120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Mental </a:t>
            </a:r>
            <a:r>
              <a:rPr dirty="0" sz="1200">
                <a:latin typeface="Calibri"/>
                <a:cs typeface="Calibri"/>
              </a:rPr>
              <a:t>Illness. </a:t>
            </a:r>
            <a:r>
              <a:rPr dirty="0" sz="1200" spc="-10">
                <a:latin typeface="Calibri"/>
                <a:cs typeface="Calibri"/>
              </a:rPr>
              <a:t>Retrieved </a:t>
            </a:r>
            <a:r>
              <a:rPr dirty="0" sz="1200">
                <a:latin typeface="Calibri"/>
                <a:cs typeface="Calibri"/>
              </a:rPr>
              <a:t>July </a:t>
            </a:r>
            <a:r>
              <a:rPr dirty="0" sz="1200">
                <a:latin typeface="Calibri"/>
                <a:cs typeface="Calibri"/>
              </a:rPr>
              <a:t>29,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10">
                <a:latin typeface="Calibri"/>
                <a:cs typeface="Calibri"/>
              </a:rPr>
              <a:t>2015.</a:t>
            </a:r>
            <a:endParaRPr sz="1200">
              <a:latin typeface="Calibri"/>
              <a:cs typeface="Calibri"/>
            </a:endParaRPr>
          </a:p>
          <a:p>
            <a:pPr marL="12700" marR="92710">
              <a:lnSpc>
                <a:spcPct val="100000"/>
              </a:lnSpc>
              <a:spcBef>
                <a:spcPts val="285"/>
              </a:spcBef>
            </a:pPr>
            <a:r>
              <a:rPr dirty="0" sz="1200" spc="-10">
                <a:latin typeface="Calibri"/>
                <a:cs typeface="Calibri"/>
              </a:rPr>
              <a:t>Murray </a:t>
            </a:r>
            <a:r>
              <a:rPr dirty="0" sz="1200">
                <a:latin typeface="Calibri"/>
                <a:cs typeface="Calibri"/>
              </a:rPr>
              <a:t>CJ </a:t>
            </a:r>
            <a:r>
              <a:rPr dirty="0" sz="1200" spc="-5">
                <a:latin typeface="Calibri"/>
                <a:cs typeface="Calibri"/>
              </a:rPr>
              <a:t>et </a:t>
            </a:r>
            <a:r>
              <a:rPr dirty="0" sz="1200">
                <a:latin typeface="Calibri"/>
                <a:cs typeface="Calibri"/>
              </a:rPr>
              <a:t>al. </a:t>
            </a:r>
            <a:r>
              <a:rPr dirty="0" sz="1200" spc="-5">
                <a:latin typeface="Calibri"/>
                <a:cs typeface="Calibri"/>
              </a:rPr>
              <a:t>Disability-adjusted </a:t>
            </a:r>
            <a:r>
              <a:rPr dirty="0" sz="1200" spc="-5">
                <a:latin typeface="Calibri"/>
                <a:cs typeface="Calibri"/>
              </a:rPr>
              <a:t>life </a:t>
            </a:r>
            <a:r>
              <a:rPr dirty="0" sz="1200" spc="-10">
                <a:latin typeface="Calibri"/>
                <a:cs typeface="Calibri"/>
              </a:rPr>
              <a:t>years </a:t>
            </a:r>
            <a:r>
              <a:rPr dirty="0" sz="1200" spc="-30">
                <a:latin typeface="Calibri"/>
                <a:cs typeface="Calibri"/>
              </a:rPr>
              <a:t>(DALYs) </a:t>
            </a:r>
            <a:r>
              <a:rPr dirty="0" sz="1200" spc="-10">
                <a:latin typeface="Calibri"/>
                <a:cs typeface="Calibri"/>
              </a:rPr>
              <a:t>for </a:t>
            </a:r>
            <a:r>
              <a:rPr dirty="0" sz="1200">
                <a:latin typeface="Calibri"/>
                <a:cs typeface="Calibri"/>
              </a:rPr>
              <a:t>291 </a:t>
            </a:r>
            <a:r>
              <a:rPr dirty="0" sz="1200" spc="-5">
                <a:latin typeface="Calibri"/>
                <a:cs typeface="Calibri"/>
              </a:rPr>
              <a:t>diseases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injuries </a:t>
            </a:r>
            <a:r>
              <a:rPr dirty="0" sz="1200">
                <a:latin typeface="Calibri"/>
                <a:cs typeface="Calibri"/>
              </a:rPr>
              <a:t>in </a:t>
            </a:r>
            <a:r>
              <a:rPr dirty="0" sz="1200">
                <a:latin typeface="Calibri"/>
                <a:cs typeface="Calibri"/>
              </a:rPr>
              <a:t>21 </a:t>
            </a:r>
            <a:r>
              <a:rPr dirty="0" sz="1200" spc="-5">
                <a:latin typeface="Calibri"/>
                <a:cs typeface="Calibri"/>
              </a:rPr>
              <a:t>regions, </a:t>
            </a:r>
            <a:r>
              <a:rPr dirty="0" sz="1200">
                <a:latin typeface="Calibri"/>
                <a:cs typeface="Calibri"/>
              </a:rPr>
              <a:t>1990-2010: </a:t>
            </a:r>
            <a:r>
              <a:rPr dirty="0" sz="1200">
                <a:latin typeface="Calibri"/>
                <a:cs typeface="Calibri"/>
              </a:rPr>
              <a:t>a </a:t>
            </a:r>
            <a:r>
              <a:rPr dirty="0" sz="1200" spc="-10">
                <a:latin typeface="Calibri"/>
                <a:cs typeface="Calibri"/>
              </a:rPr>
              <a:t>systematic  </a:t>
            </a:r>
            <a:r>
              <a:rPr dirty="0" sz="1200" spc="-5">
                <a:latin typeface="Calibri"/>
                <a:cs typeface="Calibri"/>
              </a:rPr>
              <a:t>analysis </a:t>
            </a:r>
            <a:r>
              <a:rPr dirty="0" sz="1200" spc="-10">
                <a:latin typeface="Calibri"/>
                <a:cs typeface="Calibri"/>
              </a:rPr>
              <a:t>for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>
                <a:latin typeface="Calibri"/>
                <a:cs typeface="Calibri"/>
              </a:rPr>
              <a:t>Global </a:t>
            </a:r>
            <a:r>
              <a:rPr dirty="0" sz="1200" spc="-5">
                <a:latin typeface="Calibri"/>
                <a:cs typeface="Calibri"/>
              </a:rPr>
              <a:t>Burden </a:t>
            </a:r>
            <a:r>
              <a:rPr dirty="0" sz="120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Disease </a:t>
            </a:r>
            <a:r>
              <a:rPr dirty="0" sz="1200">
                <a:latin typeface="Calibri"/>
                <a:cs typeface="Calibri"/>
              </a:rPr>
              <a:t>Study </a:t>
            </a:r>
            <a:r>
              <a:rPr dirty="0" sz="1200">
                <a:latin typeface="Calibri"/>
                <a:cs typeface="Calibri"/>
              </a:rPr>
              <a:t>2010. </a:t>
            </a:r>
            <a:r>
              <a:rPr dirty="0" sz="1200" spc="-5">
                <a:latin typeface="Calibri"/>
                <a:cs typeface="Calibri"/>
              </a:rPr>
              <a:t>Lancet,380(9859): </a:t>
            </a:r>
            <a:r>
              <a:rPr dirty="0" sz="1200" spc="5">
                <a:latin typeface="Calibri"/>
                <a:cs typeface="Calibri"/>
              </a:rPr>
              <a:t>2197-223,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2012.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dirty="0" sz="1200" spc="-5">
                <a:latin typeface="Calibri"/>
                <a:cs typeface="Calibri"/>
              </a:rPr>
              <a:t>Steinberg </a:t>
            </a:r>
            <a:r>
              <a:rPr dirty="0" sz="1200" spc="-15">
                <a:latin typeface="Calibri"/>
                <a:cs typeface="Calibri"/>
              </a:rPr>
              <a:t>HO, </a:t>
            </a:r>
            <a:r>
              <a:rPr dirty="0" sz="1200" spc="-10">
                <a:latin typeface="Calibri"/>
                <a:cs typeface="Calibri"/>
              </a:rPr>
              <a:t>Baron </a:t>
            </a:r>
            <a:r>
              <a:rPr dirty="0" sz="1200" spc="-10">
                <a:latin typeface="Calibri"/>
                <a:cs typeface="Calibri"/>
              </a:rPr>
              <a:t>AD. </a:t>
            </a:r>
            <a:r>
              <a:rPr dirty="0" sz="1200" spc="-5" i="1">
                <a:latin typeface="Calibri"/>
                <a:cs typeface="Calibri"/>
              </a:rPr>
              <a:t>Diabetologia</a:t>
            </a:r>
            <a:r>
              <a:rPr dirty="0" sz="1200" spc="-5">
                <a:latin typeface="Calibri"/>
                <a:cs typeface="Calibri"/>
              </a:rPr>
              <a:t>. </a:t>
            </a:r>
            <a:r>
              <a:rPr dirty="0" sz="1200">
                <a:latin typeface="Calibri"/>
                <a:cs typeface="Calibri"/>
              </a:rPr>
              <a:t>2002;45:623-634; </a:t>
            </a:r>
            <a:r>
              <a:rPr dirty="0" sz="1200" spc="-5">
                <a:latin typeface="Calibri"/>
                <a:cs typeface="Calibri"/>
              </a:rPr>
              <a:t>Caballero </a:t>
            </a:r>
            <a:r>
              <a:rPr dirty="0" sz="1200">
                <a:latin typeface="Calibri"/>
                <a:cs typeface="Calibri"/>
              </a:rPr>
              <a:t>AE. </a:t>
            </a:r>
            <a:r>
              <a:rPr dirty="0" sz="1200" spc="-5" i="1">
                <a:latin typeface="Calibri"/>
                <a:cs typeface="Calibri"/>
              </a:rPr>
              <a:t>Obesity </a:t>
            </a:r>
            <a:r>
              <a:rPr dirty="0" sz="1200" spc="-5" i="1">
                <a:latin typeface="Calibri"/>
                <a:cs typeface="Calibri"/>
              </a:rPr>
              <a:t>Res</a:t>
            </a:r>
            <a:r>
              <a:rPr dirty="0" sz="1200" spc="-5">
                <a:latin typeface="Calibri"/>
                <a:cs typeface="Calibri"/>
              </a:rPr>
              <a:t>. </a:t>
            </a:r>
            <a:r>
              <a:rPr dirty="0" sz="1200">
                <a:latin typeface="Calibri"/>
                <a:cs typeface="Calibri"/>
              </a:rPr>
              <a:t>2003;11:1278-1289; </a:t>
            </a:r>
            <a:r>
              <a:rPr dirty="0" sz="1200" spc="-15">
                <a:latin typeface="Calibri"/>
                <a:cs typeface="Calibri"/>
              </a:rPr>
              <a:t>Reaven</a:t>
            </a:r>
            <a:r>
              <a:rPr dirty="0" sz="1200" spc="14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GM.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 spc="-5" i="1">
                <a:latin typeface="Calibri"/>
                <a:cs typeface="Calibri"/>
              </a:rPr>
              <a:t>Diabetes</a:t>
            </a:r>
            <a:r>
              <a:rPr dirty="0" sz="1200" spc="-5">
                <a:latin typeface="Calibri"/>
                <a:cs typeface="Calibri"/>
              </a:rPr>
              <a:t>.</a:t>
            </a:r>
            <a:r>
              <a:rPr dirty="0" sz="1200" spc="-8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1988;37:1595-1607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285"/>
              </a:spcBef>
            </a:pPr>
            <a:r>
              <a:rPr dirty="0" sz="1200" spc="-5">
                <a:latin typeface="Calibri"/>
                <a:cs typeface="Calibri"/>
              </a:rPr>
              <a:t>Rasgon, </a:t>
            </a:r>
            <a:r>
              <a:rPr dirty="0" sz="1200" spc="-5">
                <a:latin typeface="Calibri"/>
                <a:cs typeface="Calibri"/>
              </a:rPr>
              <a:t>N., </a:t>
            </a:r>
            <a:r>
              <a:rPr dirty="0" sz="1200">
                <a:latin typeface="Calibri"/>
                <a:cs typeface="Calibri"/>
              </a:rPr>
              <a:t>&amp; </a:t>
            </a:r>
            <a:r>
              <a:rPr dirty="0" sz="1200">
                <a:latin typeface="Calibri"/>
                <a:cs typeface="Calibri"/>
              </a:rPr>
              <a:t>Jarvik, </a:t>
            </a:r>
            <a:r>
              <a:rPr dirty="0" sz="1200" spc="-5">
                <a:latin typeface="Calibri"/>
                <a:cs typeface="Calibri"/>
              </a:rPr>
              <a:t>L. </a:t>
            </a:r>
            <a:r>
              <a:rPr dirty="0" sz="1200" spc="-5">
                <a:latin typeface="Calibri"/>
                <a:cs typeface="Calibri"/>
              </a:rPr>
              <a:t>(2004). </a:t>
            </a:r>
            <a:r>
              <a:rPr dirty="0" sz="1200" spc="-5">
                <a:latin typeface="Calibri"/>
                <a:cs typeface="Calibri"/>
              </a:rPr>
              <a:t>Insulin </a:t>
            </a:r>
            <a:r>
              <a:rPr dirty="0" sz="1200" spc="-5">
                <a:latin typeface="Calibri"/>
                <a:cs typeface="Calibri"/>
              </a:rPr>
              <a:t>resistance, </a:t>
            </a:r>
            <a:r>
              <a:rPr dirty="0" sz="1200" spc="-10">
                <a:latin typeface="Calibri"/>
                <a:cs typeface="Calibri"/>
              </a:rPr>
              <a:t>affective </a:t>
            </a:r>
            <a:r>
              <a:rPr dirty="0" sz="1200" spc="-5">
                <a:latin typeface="Calibri"/>
                <a:cs typeface="Calibri"/>
              </a:rPr>
              <a:t>disorders,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Alzheimer's </a:t>
            </a:r>
            <a:r>
              <a:rPr dirty="0" sz="1200" spc="-5">
                <a:latin typeface="Calibri"/>
                <a:cs typeface="Calibri"/>
              </a:rPr>
              <a:t>disease: </a:t>
            </a:r>
            <a:r>
              <a:rPr dirty="0" sz="1200" spc="-5">
                <a:latin typeface="Calibri"/>
                <a:cs typeface="Calibri"/>
              </a:rPr>
              <a:t>review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hypothesis. </a:t>
            </a:r>
            <a:r>
              <a:rPr dirty="0" sz="1200">
                <a:latin typeface="Calibri"/>
                <a:cs typeface="Calibri"/>
              </a:rPr>
              <a:t>The  </a:t>
            </a:r>
            <a:r>
              <a:rPr dirty="0" sz="1200">
                <a:latin typeface="Calibri"/>
                <a:cs typeface="Calibri"/>
              </a:rPr>
              <a:t>Journals </a:t>
            </a:r>
            <a:r>
              <a:rPr dirty="0" sz="120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Gerontology </a:t>
            </a:r>
            <a:r>
              <a:rPr dirty="0" sz="1200" spc="-5">
                <a:latin typeface="Calibri"/>
                <a:cs typeface="Calibri"/>
              </a:rPr>
              <a:t>Series </a:t>
            </a:r>
            <a:r>
              <a:rPr dirty="0" sz="1200">
                <a:latin typeface="Calibri"/>
                <a:cs typeface="Calibri"/>
              </a:rPr>
              <a:t>A: </a:t>
            </a:r>
            <a:r>
              <a:rPr dirty="0" sz="1200" spc="-5">
                <a:latin typeface="Calibri"/>
                <a:cs typeface="Calibri"/>
              </a:rPr>
              <a:t>Biological </a:t>
            </a:r>
            <a:r>
              <a:rPr dirty="0" sz="1200" spc="-5">
                <a:latin typeface="Calibri"/>
                <a:cs typeface="Calibri"/>
              </a:rPr>
              <a:t>Sciences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 spc="-5">
                <a:latin typeface="Calibri"/>
                <a:cs typeface="Calibri"/>
              </a:rPr>
              <a:t>Medical </a:t>
            </a:r>
            <a:r>
              <a:rPr dirty="0" sz="1200" spc="-5">
                <a:latin typeface="Calibri"/>
                <a:cs typeface="Calibri"/>
              </a:rPr>
              <a:t>Sciences, </a:t>
            </a:r>
            <a:r>
              <a:rPr dirty="0" sz="1200">
                <a:latin typeface="Calibri"/>
                <a:cs typeface="Calibri"/>
              </a:rPr>
              <a:t>59(2), </a:t>
            </a:r>
            <a:r>
              <a:rPr dirty="0" sz="1200" spc="5">
                <a:latin typeface="Calibri"/>
                <a:cs typeface="Calibri"/>
              </a:rPr>
              <a:t>M178-M183.</a:t>
            </a:r>
            <a:r>
              <a:rPr dirty="0" sz="1200" spc="6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Chicago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200">
                <a:latin typeface="Calibri"/>
                <a:cs typeface="Calibri"/>
              </a:rPr>
              <a:t>NCEP </a:t>
            </a:r>
            <a:r>
              <a:rPr dirty="0" sz="1200" spc="-35">
                <a:latin typeface="Calibri"/>
                <a:cs typeface="Calibri"/>
              </a:rPr>
              <a:t>ATP </a:t>
            </a:r>
            <a:r>
              <a:rPr dirty="0" sz="1200" spc="-5">
                <a:latin typeface="Calibri"/>
                <a:cs typeface="Calibri"/>
              </a:rPr>
              <a:t>III. </a:t>
            </a:r>
            <a:r>
              <a:rPr dirty="0" sz="1200" spc="-5">
                <a:latin typeface="Calibri"/>
                <a:cs typeface="Calibri"/>
              </a:rPr>
              <a:t>Circulation </a:t>
            </a:r>
            <a:r>
              <a:rPr dirty="0" sz="1200">
                <a:latin typeface="Calibri"/>
                <a:cs typeface="Calibri"/>
              </a:rPr>
              <a:t>2002; </a:t>
            </a:r>
            <a:r>
              <a:rPr dirty="0" sz="1200">
                <a:latin typeface="Calibri"/>
                <a:cs typeface="Calibri"/>
              </a:rPr>
              <a:t>106: </a:t>
            </a:r>
            <a:r>
              <a:rPr dirty="0" sz="1200">
                <a:latin typeface="Calibri"/>
                <a:cs typeface="Calibri"/>
              </a:rPr>
              <a:t>3143; </a:t>
            </a:r>
            <a:r>
              <a:rPr dirty="0" sz="1200" spc="-5">
                <a:latin typeface="Calibri"/>
                <a:cs typeface="Calibri"/>
              </a:rPr>
              <a:t>Rasgon </a:t>
            </a:r>
            <a:r>
              <a:rPr dirty="0" sz="1200">
                <a:latin typeface="Calibri"/>
                <a:cs typeface="Calibri"/>
              </a:rPr>
              <a:t>&amp; </a:t>
            </a:r>
            <a:r>
              <a:rPr dirty="0" sz="1200">
                <a:latin typeface="Calibri"/>
                <a:cs typeface="Calibri"/>
              </a:rPr>
              <a:t>Jarvik. </a:t>
            </a:r>
            <a:r>
              <a:rPr dirty="0" sz="1200">
                <a:latin typeface="Calibri"/>
                <a:cs typeface="Calibri"/>
              </a:rPr>
              <a:t>J </a:t>
            </a:r>
            <a:r>
              <a:rPr dirty="0" sz="1200" spc="-10">
                <a:latin typeface="Calibri"/>
                <a:cs typeface="Calibri"/>
              </a:rPr>
              <a:t>Gerontol </a:t>
            </a:r>
            <a:r>
              <a:rPr dirty="0" sz="1200">
                <a:latin typeface="Calibri"/>
                <a:cs typeface="Calibri"/>
              </a:rPr>
              <a:t>A </a:t>
            </a:r>
            <a:r>
              <a:rPr dirty="0" sz="1200" spc="-5">
                <a:latin typeface="Calibri"/>
                <a:cs typeface="Calibri"/>
              </a:rPr>
              <a:t>Biol </a:t>
            </a:r>
            <a:r>
              <a:rPr dirty="0" sz="1200" spc="-5">
                <a:latin typeface="Calibri"/>
                <a:cs typeface="Calibri"/>
              </a:rPr>
              <a:t>Sci </a:t>
            </a:r>
            <a:r>
              <a:rPr dirty="0" sz="1200">
                <a:latin typeface="Calibri"/>
                <a:cs typeface="Calibri"/>
              </a:rPr>
              <a:t>Med </a:t>
            </a:r>
            <a:r>
              <a:rPr dirty="0" sz="1200" spc="-5">
                <a:latin typeface="Calibri"/>
                <a:cs typeface="Calibri"/>
              </a:rPr>
              <a:t>Sci </a:t>
            </a:r>
            <a:r>
              <a:rPr dirty="0" sz="1200">
                <a:latin typeface="Calibri"/>
                <a:cs typeface="Calibri"/>
              </a:rPr>
              <a:t>2004; </a:t>
            </a:r>
            <a:r>
              <a:rPr dirty="0" sz="1200">
                <a:latin typeface="Calibri"/>
                <a:cs typeface="Calibri"/>
              </a:rPr>
              <a:t>59: </a:t>
            </a:r>
            <a:r>
              <a:rPr dirty="0" sz="1200">
                <a:latin typeface="Calibri"/>
                <a:cs typeface="Calibri"/>
              </a:rPr>
              <a:t>178-183; </a:t>
            </a:r>
            <a:r>
              <a:rPr dirty="0" sz="1200" spc="-5">
                <a:latin typeface="Calibri"/>
                <a:cs typeface="Calibri"/>
              </a:rPr>
              <a:t>Rasgon </a:t>
            </a:r>
            <a:r>
              <a:rPr dirty="0" sz="1200" spc="-10">
                <a:latin typeface="Calibri"/>
                <a:cs typeface="Calibri"/>
              </a:rPr>
              <a:t>et</a:t>
            </a:r>
            <a:r>
              <a:rPr dirty="0" sz="1200" spc="19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al.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Calibri"/>
                <a:cs typeface="Calibri"/>
              </a:rPr>
              <a:t>2002</a:t>
            </a:r>
            <a:endParaRPr sz="1200">
              <a:latin typeface="Calibri"/>
              <a:cs typeface="Calibri"/>
            </a:endParaRPr>
          </a:p>
          <a:p>
            <a:pPr marL="12700" marR="118110">
              <a:lnSpc>
                <a:spcPct val="100000"/>
              </a:lnSpc>
              <a:spcBef>
                <a:spcPts val="285"/>
              </a:spcBef>
            </a:pPr>
            <a:r>
              <a:rPr dirty="0" sz="1200" spc="-5">
                <a:latin typeface="Calibri"/>
                <a:cs typeface="Calibri"/>
              </a:rPr>
              <a:t>Rasgon, </a:t>
            </a:r>
            <a:r>
              <a:rPr dirty="0" sz="1200">
                <a:latin typeface="Calibri"/>
                <a:cs typeface="Calibri"/>
              </a:rPr>
              <a:t>N. </a:t>
            </a:r>
            <a:r>
              <a:rPr dirty="0" sz="1200" spc="-5">
                <a:latin typeface="Calibri"/>
                <a:cs typeface="Calibri"/>
              </a:rPr>
              <a:t>L., </a:t>
            </a:r>
            <a:r>
              <a:rPr dirty="0" sz="1200" spc="-5">
                <a:latin typeface="Calibri"/>
                <a:cs typeface="Calibri"/>
              </a:rPr>
              <a:t>Kenna, </a:t>
            </a:r>
            <a:r>
              <a:rPr dirty="0" sz="1200" spc="-5">
                <a:latin typeface="Calibri"/>
                <a:cs typeface="Calibri"/>
              </a:rPr>
              <a:t>H. </a:t>
            </a:r>
            <a:r>
              <a:rPr dirty="0" sz="1200">
                <a:latin typeface="Calibri"/>
                <a:cs typeface="Calibri"/>
              </a:rPr>
              <a:t>A., </a:t>
            </a:r>
            <a:r>
              <a:rPr dirty="0" sz="1200" spc="-10">
                <a:latin typeface="Calibri"/>
                <a:cs typeface="Calibri"/>
              </a:rPr>
              <a:t>Wroolie, </a:t>
            </a:r>
            <a:r>
              <a:rPr dirty="0" sz="1200" spc="-60">
                <a:latin typeface="Calibri"/>
                <a:cs typeface="Calibri"/>
              </a:rPr>
              <a:t>T. </a:t>
            </a:r>
            <a:r>
              <a:rPr dirty="0" sz="1200" spc="-5">
                <a:latin typeface="Calibri"/>
                <a:cs typeface="Calibri"/>
              </a:rPr>
              <a:t>E., </a:t>
            </a:r>
            <a:r>
              <a:rPr dirty="0" sz="1200" spc="-20">
                <a:latin typeface="Calibri"/>
                <a:cs typeface="Calibri"/>
              </a:rPr>
              <a:t>Kelley, </a:t>
            </a:r>
            <a:r>
              <a:rPr dirty="0" sz="1200" spc="-5">
                <a:latin typeface="Calibri"/>
                <a:cs typeface="Calibri"/>
              </a:rPr>
              <a:t>R., </a:t>
            </a:r>
            <a:r>
              <a:rPr dirty="0" sz="1200" spc="-5">
                <a:latin typeface="Calibri"/>
                <a:cs typeface="Calibri"/>
              </a:rPr>
              <a:t>Silverman, </a:t>
            </a:r>
            <a:r>
              <a:rPr dirty="0" sz="1200" spc="-10">
                <a:latin typeface="Calibri"/>
                <a:cs typeface="Calibri"/>
              </a:rPr>
              <a:t>D., </a:t>
            </a:r>
            <a:r>
              <a:rPr dirty="0" sz="1200" spc="-10">
                <a:latin typeface="Calibri"/>
                <a:cs typeface="Calibri"/>
              </a:rPr>
              <a:t>Brooks, </a:t>
            </a:r>
            <a:r>
              <a:rPr dirty="0" sz="1200" spc="-10">
                <a:latin typeface="Calibri"/>
                <a:cs typeface="Calibri"/>
              </a:rPr>
              <a:t>J., </a:t>
            </a:r>
            <a:r>
              <a:rPr dirty="0" sz="1200" spc="-5">
                <a:latin typeface="Calibri"/>
                <a:cs typeface="Calibri"/>
              </a:rPr>
              <a:t>... </a:t>
            </a:r>
            <a:r>
              <a:rPr dirty="0" sz="1200">
                <a:latin typeface="Calibri"/>
                <a:cs typeface="Calibri"/>
              </a:rPr>
              <a:t>&amp; </a:t>
            </a:r>
            <a:r>
              <a:rPr dirty="0" sz="1200" spc="-10">
                <a:latin typeface="Calibri"/>
                <a:cs typeface="Calibri"/>
              </a:rPr>
              <a:t>Reiss, </a:t>
            </a:r>
            <a:r>
              <a:rPr dirty="0" sz="1200" spc="5">
                <a:latin typeface="Calibri"/>
                <a:cs typeface="Calibri"/>
              </a:rPr>
              <a:t>A. </a:t>
            </a:r>
            <a:r>
              <a:rPr dirty="0" sz="1200" spc="-5">
                <a:latin typeface="Calibri"/>
                <a:cs typeface="Calibri"/>
              </a:rPr>
              <a:t>(2011). </a:t>
            </a:r>
            <a:r>
              <a:rPr dirty="0" sz="1200" spc="-5">
                <a:latin typeface="Calibri"/>
                <a:cs typeface="Calibri"/>
              </a:rPr>
              <a:t>Insulin </a:t>
            </a:r>
            <a:r>
              <a:rPr dirty="0" sz="1200" spc="-5">
                <a:latin typeface="Calibri"/>
                <a:cs typeface="Calibri"/>
              </a:rPr>
              <a:t>resistance </a:t>
            </a:r>
            <a:r>
              <a:rPr dirty="0" sz="1200">
                <a:latin typeface="Calibri"/>
                <a:cs typeface="Calibri"/>
              </a:rPr>
              <a:t>and  </a:t>
            </a:r>
            <a:r>
              <a:rPr dirty="0" sz="1200" spc="-5">
                <a:latin typeface="Calibri"/>
                <a:cs typeface="Calibri"/>
              </a:rPr>
              <a:t>hippocampal </a:t>
            </a:r>
            <a:r>
              <a:rPr dirty="0" sz="1200" spc="-5">
                <a:latin typeface="Calibri"/>
                <a:cs typeface="Calibri"/>
              </a:rPr>
              <a:t>volume </a:t>
            </a:r>
            <a:r>
              <a:rPr dirty="0" sz="120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women </a:t>
            </a:r>
            <a:r>
              <a:rPr dirty="0" sz="1200" spc="-10">
                <a:latin typeface="Calibri"/>
                <a:cs typeface="Calibri"/>
              </a:rPr>
              <a:t>at </a:t>
            </a:r>
            <a:r>
              <a:rPr dirty="0" sz="1200" spc="-5">
                <a:latin typeface="Calibri"/>
                <a:cs typeface="Calibri"/>
              </a:rPr>
              <a:t>risk </a:t>
            </a:r>
            <a:r>
              <a:rPr dirty="0" sz="1200" spc="-10">
                <a:latin typeface="Calibri"/>
                <a:cs typeface="Calibri"/>
              </a:rPr>
              <a:t>for </a:t>
            </a:r>
            <a:r>
              <a:rPr dirty="0" sz="1200">
                <a:latin typeface="Calibri"/>
                <a:cs typeface="Calibri"/>
              </a:rPr>
              <a:t>Alzheimer's </a:t>
            </a:r>
            <a:r>
              <a:rPr dirty="0" sz="1200" spc="-5">
                <a:latin typeface="Calibri"/>
                <a:cs typeface="Calibri"/>
              </a:rPr>
              <a:t>disease. </a:t>
            </a:r>
            <a:r>
              <a:rPr dirty="0" sz="1200" spc="-5">
                <a:latin typeface="Calibri"/>
                <a:cs typeface="Calibri"/>
              </a:rPr>
              <a:t>Neurobiology </a:t>
            </a:r>
            <a:r>
              <a:rPr dirty="0" sz="1200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aging, </a:t>
            </a:r>
            <a:r>
              <a:rPr dirty="0" sz="1200">
                <a:latin typeface="Calibri"/>
                <a:cs typeface="Calibri"/>
              </a:rPr>
              <a:t>32(11), </a:t>
            </a:r>
            <a:r>
              <a:rPr dirty="0" sz="1200" spc="5">
                <a:latin typeface="Calibri"/>
                <a:cs typeface="Calibri"/>
              </a:rPr>
              <a:t>1942-1948.</a:t>
            </a:r>
            <a:r>
              <a:rPr dirty="0" sz="1200" spc="2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Chicago.</a:t>
            </a:r>
            <a:endParaRPr sz="1200">
              <a:latin typeface="Calibri"/>
              <a:cs typeface="Calibri"/>
            </a:endParaRPr>
          </a:p>
          <a:p>
            <a:pPr marL="12700" marR="73025">
              <a:lnSpc>
                <a:spcPct val="100000"/>
              </a:lnSpc>
              <a:spcBef>
                <a:spcPts val="285"/>
              </a:spcBef>
            </a:pPr>
            <a:r>
              <a:rPr dirty="0" sz="1200" spc="-5">
                <a:latin typeface="Calibri"/>
                <a:cs typeface="Calibri"/>
              </a:rPr>
              <a:t>Rasgon, </a:t>
            </a:r>
            <a:r>
              <a:rPr dirty="0" sz="1200">
                <a:latin typeface="Calibri"/>
                <a:cs typeface="Calibri"/>
              </a:rPr>
              <a:t>N. </a:t>
            </a:r>
            <a:r>
              <a:rPr dirty="0" sz="1200" spc="-5">
                <a:latin typeface="Calibri"/>
                <a:cs typeface="Calibri"/>
              </a:rPr>
              <a:t>L., </a:t>
            </a:r>
            <a:r>
              <a:rPr dirty="0" sz="1200" spc="-5">
                <a:latin typeface="Calibri"/>
                <a:cs typeface="Calibri"/>
              </a:rPr>
              <a:t>Kenna, </a:t>
            </a:r>
            <a:r>
              <a:rPr dirty="0" sz="1200" spc="-5">
                <a:latin typeface="Calibri"/>
                <a:cs typeface="Calibri"/>
              </a:rPr>
              <a:t>H. </a:t>
            </a:r>
            <a:r>
              <a:rPr dirty="0" sz="1200">
                <a:latin typeface="Calibri"/>
                <a:cs typeface="Calibri"/>
              </a:rPr>
              <a:t>A., </a:t>
            </a:r>
            <a:r>
              <a:rPr dirty="0" sz="1200" spc="-10">
                <a:latin typeface="Calibri"/>
                <a:cs typeface="Calibri"/>
              </a:rPr>
              <a:t>Wroolie, </a:t>
            </a:r>
            <a:r>
              <a:rPr dirty="0" sz="1200" spc="-60">
                <a:latin typeface="Calibri"/>
                <a:cs typeface="Calibri"/>
              </a:rPr>
              <a:t>T. </a:t>
            </a:r>
            <a:r>
              <a:rPr dirty="0" sz="1200" spc="-5">
                <a:latin typeface="Calibri"/>
                <a:cs typeface="Calibri"/>
              </a:rPr>
              <a:t>E., </a:t>
            </a:r>
            <a:r>
              <a:rPr dirty="0" sz="1200" spc="-5">
                <a:latin typeface="Calibri"/>
                <a:cs typeface="Calibri"/>
              </a:rPr>
              <a:t>Williams, </a:t>
            </a:r>
            <a:r>
              <a:rPr dirty="0" sz="1200">
                <a:latin typeface="Calibri"/>
                <a:cs typeface="Calibri"/>
              </a:rPr>
              <a:t>K. </a:t>
            </a:r>
            <a:r>
              <a:rPr dirty="0" sz="1200" spc="-5">
                <a:latin typeface="Calibri"/>
                <a:cs typeface="Calibri"/>
              </a:rPr>
              <a:t>E., </a:t>
            </a:r>
            <a:r>
              <a:rPr dirty="0" sz="1200">
                <a:latin typeface="Calibri"/>
                <a:cs typeface="Calibri"/>
              </a:rPr>
              <a:t>DeMuth, </a:t>
            </a:r>
            <a:r>
              <a:rPr dirty="0" sz="1200" spc="-5">
                <a:latin typeface="Calibri"/>
                <a:cs typeface="Calibri"/>
              </a:rPr>
              <a:t>B. </a:t>
            </a:r>
            <a:r>
              <a:rPr dirty="0" sz="1200">
                <a:latin typeface="Calibri"/>
                <a:cs typeface="Calibri"/>
              </a:rPr>
              <a:t>N., </a:t>
            </a:r>
            <a:r>
              <a:rPr dirty="0" sz="1200">
                <a:latin typeface="Calibri"/>
                <a:cs typeface="Calibri"/>
              </a:rPr>
              <a:t>&amp; </a:t>
            </a:r>
            <a:r>
              <a:rPr dirty="0" sz="1200" spc="-5">
                <a:latin typeface="Calibri"/>
                <a:cs typeface="Calibri"/>
              </a:rPr>
              <a:t>Silverman, </a:t>
            </a:r>
            <a:r>
              <a:rPr dirty="0" sz="1200" spc="-10">
                <a:latin typeface="Calibri"/>
                <a:cs typeface="Calibri"/>
              </a:rPr>
              <a:t>D. </a:t>
            </a:r>
            <a:r>
              <a:rPr dirty="0" sz="1200" spc="-5">
                <a:latin typeface="Calibri"/>
                <a:cs typeface="Calibri"/>
              </a:rPr>
              <a:t>H. </a:t>
            </a:r>
            <a:r>
              <a:rPr dirty="0" sz="1200">
                <a:latin typeface="Calibri"/>
                <a:cs typeface="Calibri"/>
              </a:rPr>
              <a:t>(2014). </a:t>
            </a:r>
            <a:r>
              <a:rPr dirty="0" sz="1200" spc="-5">
                <a:latin typeface="Calibri"/>
                <a:cs typeface="Calibri"/>
              </a:rPr>
              <a:t>Insulin </a:t>
            </a:r>
            <a:r>
              <a:rPr dirty="0" sz="1200" spc="-5">
                <a:latin typeface="Calibri"/>
                <a:cs typeface="Calibri"/>
              </a:rPr>
              <a:t>resistance </a:t>
            </a:r>
            <a:r>
              <a:rPr dirty="0" sz="1200">
                <a:latin typeface="Calibri"/>
                <a:cs typeface="Calibri"/>
              </a:rPr>
              <a:t>and  </a:t>
            </a:r>
            <a:r>
              <a:rPr dirty="0" sz="1200">
                <a:latin typeface="Calibri"/>
                <a:cs typeface="Calibri"/>
              </a:rPr>
              <a:t>medial </a:t>
            </a:r>
            <a:r>
              <a:rPr dirty="0" sz="1200" spc="-10">
                <a:latin typeface="Calibri"/>
                <a:cs typeface="Calibri"/>
              </a:rPr>
              <a:t>prefrontal </a:t>
            </a:r>
            <a:r>
              <a:rPr dirty="0" sz="1200">
                <a:latin typeface="Calibri"/>
                <a:cs typeface="Calibri"/>
              </a:rPr>
              <a:t>gyrus </a:t>
            </a:r>
            <a:r>
              <a:rPr dirty="0" sz="1200" spc="-5">
                <a:latin typeface="Calibri"/>
                <a:cs typeface="Calibri"/>
              </a:rPr>
              <a:t>metabolism </a:t>
            </a:r>
            <a:r>
              <a:rPr dirty="0" sz="120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women </a:t>
            </a:r>
            <a:r>
              <a:rPr dirty="0" sz="1200" spc="-5">
                <a:latin typeface="Calibri"/>
                <a:cs typeface="Calibri"/>
              </a:rPr>
              <a:t>receiving </a:t>
            </a:r>
            <a:r>
              <a:rPr dirty="0" sz="1200">
                <a:latin typeface="Calibri"/>
                <a:cs typeface="Calibri"/>
              </a:rPr>
              <a:t>hormone </a:t>
            </a:r>
            <a:r>
              <a:rPr dirty="0" sz="1200" spc="-15">
                <a:latin typeface="Calibri"/>
                <a:cs typeface="Calibri"/>
              </a:rPr>
              <a:t>therapy. </a:t>
            </a:r>
            <a:r>
              <a:rPr dirty="0" sz="1200" spc="-10">
                <a:latin typeface="Calibri"/>
                <a:cs typeface="Calibri"/>
              </a:rPr>
              <a:t>Psychiatry </a:t>
            </a:r>
            <a:r>
              <a:rPr dirty="0" sz="1200" spc="-5">
                <a:latin typeface="Calibri"/>
                <a:cs typeface="Calibri"/>
              </a:rPr>
              <a:t>Research: </a:t>
            </a:r>
            <a:r>
              <a:rPr dirty="0" sz="1200" spc="-5">
                <a:latin typeface="Calibri"/>
                <a:cs typeface="Calibri"/>
              </a:rPr>
              <a:t>Neuroimaging, </a:t>
            </a:r>
            <a:r>
              <a:rPr dirty="0" sz="1200">
                <a:latin typeface="Calibri"/>
                <a:cs typeface="Calibri"/>
              </a:rPr>
              <a:t>223(1),  </a:t>
            </a:r>
            <a:r>
              <a:rPr dirty="0" sz="1200">
                <a:latin typeface="Calibri"/>
                <a:cs typeface="Calibri"/>
              </a:rPr>
              <a:t>28-36.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200" spc="-10">
                <a:latin typeface="Calibri"/>
                <a:cs typeface="Calibri"/>
              </a:rPr>
              <a:t>Wroolie, </a:t>
            </a:r>
            <a:r>
              <a:rPr dirty="0" sz="1200" spc="-60">
                <a:latin typeface="Calibri"/>
                <a:cs typeface="Calibri"/>
              </a:rPr>
              <a:t>T. </a:t>
            </a:r>
            <a:r>
              <a:rPr dirty="0" sz="1200" spc="-5">
                <a:latin typeface="Calibri"/>
                <a:cs typeface="Calibri"/>
              </a:rPr>
              <a:t>E., </a:t>
            </a:r>
            <a:r>
              <a:rPr dirty="0" sz="1200" spc="-5">
                <a:latin typeface="Calibri"/>
                <a:cs typeface="Calibri"/>
              </a:rPr>
              <a:t>Kenna, </a:t>
            </a:r>
            <a:r>
              <a:rPr dirty="0" sz="1200" spc="-5">
                <a:latin typeface="Calibri"/>
                <a:cs typeface="Calibri"/>
              </a:rPr>
              <a:t>H. </a:t>
            </a:r>
            <a:r>
              <a:rPr dirty="0" sz="1200">
                <a:latin typeface="Calibri"/>
                <a:cs typeface="Calibri"/>
              </a:rPr>
              <a:t>A., </a:t>
            </a:r>
            <a:r>
              <a:rPr dirty="0" sz="1200">
                <a:latin typeface="Calibri"/>
                <a:cs typeface="Calibri"/>
              </a:rPr>
              <a:t>Singh, </a:t>
            </a:r>
            <a:r>
              <a:rPr dirty="0" sz="1200">
                <a:latin typeface="Calibri"/>
                <a:cs typeface="Calibri"/>
              </a:rPr>
              <a:t>M. </a:t>
            </a:r>
            <a:r>
              <a:rPr dirty="0" sz="1200">
                <a:latin typeface="Calibri"/>
                <a:cs typeface="Calibri"/>
              </a:rPr>
              <a:t>K., </a:t>
            </a:r>
            <a:r>
              <a:rPr dirty="0" sz="1200">
                <a:latin typeface="Calibri"/>
                <a:cs typeface="Calibri"/>
              </a:rPr>
              <a:t>&amp; </a:t>
            </a:r>
            <a:r>
              <a:rPr dirty="0" sz="1200" spc="-5">
                <a:latin typeface="Calibri"/>
                <a:cs typeface="Calibri"/>
              </a:rPr>
              <a:t>Rasgon, </a:t>
            </a:r>
            <a:r>
              <a:rPr dirty="0" sz="1200">
                <a:latin typeface="Calibri"/>
                <a:cs typeface="Calibri"/>
              </a:rPr>
              <a:t>N. </a:t>
            </a:r>
            <a:r>
              <a:rPr dirty="0" sz="1200" spc="-5">
                <a:latin typeface="Calibri"/>
                <a:cs typeface="Calibri"/>
              </a:rPr>
              <a:t>L. </a:t>
            </a:r>
            <a:r>
              <a:rPr dirty="0" sz="1200" i="1">
                <a:latin typeface="Calibri"/>
                <a:cs typeface="Calibri"/>
              </a:rPr>
              <a:t>J </a:t>
            </a:r>
            <a:r>
              <a:rPr dirty="0" sz="1200" spc="-5" i="1">
                <a:latin typeface="Calibri"/>
                <a:cs typeface="Calibri"/>
              </a:rPr>
              <a:t>Psychiatr </a:t>
            </a:r>
            <a:r>
              <a:rPr dirty="0" sz="1200" spc="-10" i="1">
                <a:latin typeface="Calibri"/>
                <a:cs typeface="Calibri"/>
              </a:rPr>
              <a:t>Res. </a:t>
            </a:r>
            <a:r>
              <a:rPr dirty="0" sz="1200">
                <a:latin typeface="Calibri"/>
                <a:cs typeface="Calibri"/>
              </a:rPr>
              <a:t>2014; </a:t>
            </a:r>
            <a:r>
              <a:rPr dirty="0" sz="1200">
                <a:latin typeface="Calibri"/>
                <a:cs typeface="Calibri"/>
              </a:rPr>
              <a:t>60,</a:t>
            </a:r>
            <a:r>
              <a:rPr dirty="0" sz="1200" spc="9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65-72.</a:t>
            </a:r>
            <a:endParaRPr sz="1200">
              <a:latin typeface="Calibri"/>
              <a:cs typeface="Calibri"/>
            </a:endParaRPr>
          </a:p>
          <a:p>
            <a:pPr marL="12700" marR="55244">
              <a:lnSpc>
                <a:spcPct val="100000"/>
              </a:lnSpc>
              <a:spcBef>
                <a:spcPts val="285"/>
              </a:spcBef>
            </a:pPr>
            <a:r>
              <a:rPr dirty="0" sz="1200" spc="-15">
                <a:latin typeface="Calibri"/>
                <a:cs typeface="Calibri"/>
              </a:rPr>
              <a:t>Von </a:t>
            </a:r>
            <a:r>
              <a:rPr dirty="0" sz="1200" spc="-5">
                <a:latin typeface="Calibri"/>
                <a:cs typeface="Calibri"/>
              </a:rPr>
              <a:t>Zglinicki, </a:t>
            </a:r>
            <a:r>
              <a:rPr dirty="0" sz="1200" spc="-45">
                <a:latin typeface="Calibri"/>
                <a:cs typeface="Calibri"/>
              </a:rPr>
              <a:t>T., </a:t>
            </a:r>
            <a:r>
              <a:rPr dirty="0" sz="1200" spc="-5">
                <a:latin typeface="Calibri"/>
                <a:cs typeface="Calibri"/>
              </a:rPr>
              <a:t>Serra, </a:t>
            </a:r>
            <a:r>
              <a:rPr dirty="0" sz="1200" spc="-45">
                <a:latin typeface="Calibri"/>
                <a:cs typeface="Calibri"/>
              </a:rPr>
              <a:t>V., </a:t>
            </a:r>
            <a:r>
              <a:rPr dirty="0" sz="1200" spc="-5">
                <a:latin typeface="Calibri"/>
                <a:cs typeface="Calibri"/>
              </a:rPr>
              <a:t>Lorenz, </a:t>
            </a:r>
            <a:r>
              <a:rPr dirty="0" sz="1200" spc="-5">
                <a:latin typeface="Calibri"/>
                <a:cs typeface="Calibri"/>
              </a:rPr>
              <a:t>M., </a:t>
            </a:r>
            <a:r>
              <a:rPr dirty="0" sz="1200" spc="-5">
                <a:latin typeface="Calibri"/>
                <a:cs typeface="Calibri"/>
              </a:rPr>
              <a:t>Saretzki, </a:t>
            </a:r>
            <a:r>
              <a:rPr dirty="0" sz="1200" spc="-5">
                <a:latin typeface="Calibri"/>
                <a:cs typeface="Calibri"/>
              </a:rPr>
              <a:t>G., </a:t>
            </a:r>
            <a:r>
              <a:rPr dirty="0" sz="1200" spc="-15">
                <a:latin typeface="Calibri"/>
                <a:cs typeface="Calibri"/>
              </a:rPr>
              <a:t>Lenzen-Gro&amp;bgr, </a:t>
            </a:r>
            <a:r>
              <a:rPr dirty="0" sz="1200" spc="-5">
                <a:latin typeface="Calibri"/>
                <a:cs typeface="Calibri"/>
              </a:rPr>
              <a:t>R., </a:t>
            </a:r>
            <a:r>
              <a:rPr dirty="0" sz="1200" spc="-20">
                <a:latin typeface="Calibri"/>
                <a:cs typeface="Calibri"/>
              </a:rPr>
              <a:t>Ge&amp;bgr, </a:t>
            </a:r>
            <a:r>
              <a:rPr dirty="0" sz="1200" spc="-5">
                <a:latin typeface="Calibri"/>
                <a:cs typeface="Calibri"/>
              </a:rPr>
              <a:t>R., </a:t>
            </a:r>
            <a:r>
              <a:rPr dirty="0" sz="1200" spc="-5">
                <a:latin typeface="Calibri"/>
                <a:cs typeface="Calibri"/>
              </a:rPr>
              <a:t>... </a:t>
            </a:r>
            <a:r>
              <a:rPr dirty="0" sz="1200">
                <a:latin typeface="Calibri"/>
                <a:cs typeface="Calibri"/>
              </a:rPr>
              <a:t>&amp; </a:t>
            </a:r>
            <a:r>
              <a:rPr dirty="0" sz="1200" spc="-5">
                <a:latin typeface="Calibri"/>
                <a:cs typeface="Calibri"/>
              </a:rPr>
              <a:t>Steinhagen-Thiessen, </a:t>
            </a:r>
            <a:r>
              <a:rPr dirty="0" sz="1200" spc="-5">
                <a:latin typeface="Calibri"/>
                <a:cs typeface="Calibri"/>
              </a:rPr>
              <a:t>E. </a:t>
            </a:r>
            <a:r>
              <a:rPr dirty="0" sz="1200">
                <a:latin typeface="Calibri"/>
                <a:cs typeface="Calibri"/>
              </a:rPr>
              <a:t>(2000).  </a:t>
            </a:r>
            <a:r>
              <a:rPr dirty="0" sz="1200">
                <a:latin typeface="Calibri"/>
                <a:cs typeface="Calibri"/>
              </a:rPr>
              <a:t>Short </a:t>
            </a:r>
            <a:r>
              <a:rPr dirty="0" sz="1200" spc="-5">
                <a:latin typeface="Calibri"/>
                <a:cs typeface="Calibri"/>
              </a:rPr>
              <a:t>telomeres </a:t>
            </a:r>
            <a:r>
              <a:rPr dirty="0" sz="120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patients </a:t>
            </a:r>
            <a:r>
              <a:rPr dirty="0" sz="1200" spc="-5">
                <a:latin typeface="Calibri"/>
                <a:cs typeface="Calibri"/>
              </a:rPr>
              <a:t>with </a:t>
            </a:r>
            <a:r>
              <a:rPr dirty="0" sz="1200" spc="-5">
                <a:latin typeface="Calibri"/>
                <a:cs typeface="Calibri"/>
              </a:rPr>
              <a:t>vascular </a:t>
            </a:r>
            <a:r>
              <a:rPr dirty="0" sz="1200">
                <a:latin typeface="Calibri"/>
                <a:cs typeface="Calibri"/>
              </a:rPr>
              <a:t>dementia: </a:t>
            </a:r>
            <a:r>
              <a:rPr dirty="0" sz="1200">
                <a:latin typeface="Calibri"/>
                <a:cs typeface="Calibri"/>
              </a:rPr>
              <a:t>an </a:t>
            </a:r>
            <a:r>
              <a:rPr dirty="0" sz="1200" spc="-5">
                <a:latin typeface="Calibri"/>
                <a:cs typeface="Calibri"/>
              </a:rPr>
              <a:t>indicator </a:t>
            </a:r>
            <a:r>
              <a:rPr dirty="0" sz="120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low </a:t>
            </a:r>
            <a:r>
              <a:rPr dirty="0" sz="1200" spc="-5">
                <a:latin typeface="Calibri"/>
                <a:cs typeface="Calibri"/>
              </a:rPr>
              <a:t>antioxidative </a:t>
            </a:r>
            <a:r>
              <a:rPr dirty="0" sz="1200" spc="-5">
                <a:latin typeface="Calibri"/>
                <a:cs typeface="Calibri"/>
              </a:rPr>
              <a:t>capacity </a:t>
            </a:r>
            <a:r>
              <a:rPr dirty="0" sz="1200">
                <a:latin typeface="Calibri"/>
                <a:cs typeface="Calibri"/>
              </a:rPr>
              <a:t>and </a:t>
            </a:r>
            <a:r>
              <a:rPr dirty="0" sz="1200">
                <a:latin typeface="Calibri"/>
                <a:cs typeface="Calibri"/>
              </a:rPr>
              <a:t>a </a:t>
            </a:r>
            <a:r>
              <a:rPr dirty="0" sz="1200" spc="-5">
                <a:latin typeface="Calibri"/>
                <a:cs typeface="Calibri"/>
              </a:rPr>
              <a:t>possible </a:t>
            </a:r>
            <a:r>
              <a:rPr dirty="0" sz="1200" spc="-5">
                <a:latin typeface="Calibri"/>
                <a:cs typeface="Calibri"/>
              </a:rPr>
              <a:t>risk </a:t>
            </a:r>
            <a:r>
              <a:rPr dirty="0" sz="1200" spc="-5">
                <a:latin typeface="Calibri"/>
                <a:cs typeface="Calibri"/>
              </a:rPr>
              <a:t>factor?.  </a:t>
            </a:r>
            <a:r>
              <a:rPr dirty="0" sz="1200" spc="-10">
                <a:latin typeface="Calibri"/>
                <a:cs typeface="Calibri"/>
              </a:rPr>
              <a:t>Laboratory </a:t>
            </a:r>
            <a:r>
              <a:rPr dirty="0" sz="1200" spc="-10">
                <a:latin typeface="Calibri"/>
                <a:cs typeface="Calibri"/>
              </a:rPr>
              <a:t>investigation, </a:t>
            </a:r>
            <a:r>
              <a:rPr dirty="0" sz="1200">
                <a:latin typeface="Calibri"/>
                <a:cs typeface="Calibri"/>
              </a:rPr>
              <a:t>80(11), </a:t>
            </a:r>
            <a:r>
              <a:rPr dirty="0" sz="1200">
                <a:latin typeface="Calibri"/>
                <a:cs typeface="Calibri"/>
              </a:rPr>
              <a:t>1739-1747. </a:t>
            </a:r>
            <a:r>
              <a:rPr dirty="0" sz="1200" spc="-5">
                <a:latin typeface="Calibri"/>
                <a:cs typeface="Calibri"/>
              </a:rPr>
              <a:t>Chicago.</a:t>
            </a:r>
            <a:endParaRPr sz="1200">
              <a:latin typeface="Calibri"/>
              <a:cs typeface="Calibri"/>
            </a:endParaRPr>
          </a:p>
          <a:p>
            <a:pPr marL="12700" marR="478790">
              <a:lnSpc>
                <a:spcPct val="100000"/>
              </a:lnSpc>
              <a:spcBef>
                <a:spcPts val="285"/>
              </a:spcBef>
            </a:pPr>
            <a:r>
              <a:rPr dirty="0" sz="1200" spc="-5">
                <a:latin typeface="Calibri"/>
                <a:cs typeface="Calibri"/>
              </a:rPr>
              <a:t>Rasgon, </a:t>
            </a:r>
            <a:r>
              <a:rPr dirty="0" sz="1200">
                <a:latin typeface="Calibri"/>
                <a:cs typeface="Calibri"/>
              </a:rPr>
              <a:t>N. </a:t>
            </a:r>
            <a:r>
              <a:rPr dirty="0" sz="1200" spc="-5">
                <a:latin typeface="Calibri"/>
                <a:cs typeface="Calibri"/>
              </a:rPr>
              <a:t>L., </a:t>
            </a:r>
            <a:r>
              <a:rPr dirty="0" sz="1200" spc="-5">
                <a:latin typeface="Calibri"/>
                <a:cs typeface="Calibri"/>
              </a:rPr>
              <a:t>Kenna</a:t>
            </a:r>
            <a:r>
              <a:rPr dirty="0" sz="1200" spc="-5">
                <a:latin typeface="Calibri"/>
                <a:cs typeface="Calibri"/>
              </a:rPr>
              <a:t>, H. </a:t>
            </a:r>
            <a:r>
              <a:rPr dirty="0" sz="1200">
                <a:latin typeface="Calibri"/>
                <a:cs typeface="Calibri"/>
              </a:rPr>
              <a:t>A., </a:t>
            </a:r>
            <a:r>
              <a:rPr dirty="0" sz="1200" spc="-15">
                <a:latin typeface="Calibri"/>
                <a:cs typeface="Calibri"/>
              </a:rPr>
              <a:t>Reynolds‐May, </a:t>
            </a:r>
            <a:r>
              <a:rPr dirty="0" sz="1200" spc="-5">
                <a:latin typeface="Calibri"/>
                <a:cs typeface="Calibri"/>
              </a:rPr>
              <a:t>M. </a:t>
            </a:r>
            <a:r>
              <a:rPr dirty="0" sz="1200" spc="-40">
                <a:latin typeface="Calibri"/>
                <a:cs typeface="Calibri"/>
              </a:rPr>
              <a:t>F., </a:t>
            </a:r>
            <a:r>
              <a:rPr dirty="0" sz="1200" spc="-5">
                <a:latin typeface="Calibri"/>
                <a:cs typeface="Calibri"/>
              </a:rPr>
              <a:t>Stemmle, </a:t>
            </a:r>
            <a:r>
              <a:rPr dirty="0" sz="1200" spc="-80">
                <a:latin typeface="Calibri"/>
                <a:cs typeface="Calibri"/>
              </a:rPr>
              <a:t>P. </a:t>
            </a:r>
            <a:r>
              <a:rPr dirty="0" sz="1200" spc="-5">
                <a:latin typeface="Calibri"/>
                <a:cs typeface="Calibri"/>
              </a:rPr>
              <a:t>G., </a:t>
            </a:r>
            <a:r>
              <a:rPr dirty="0" sz="1200" spc="-10">
                <a:latin typeface="Calibri"/>
                <a:cs typeface="Calibri"/>
              </a:rPr>
              <a:t>Vemuri, </a:t>
            </a:r>
            <a:r>
              <a:rPr dirty="0" sz="1200" spc="-5">
                <a:latin typeface="Calibri"/>
                <a:cs typeface="Calibri"/>
              </a:rPr>
              <a:t>M., </a:t>
            </a:r>
            <a:r>
              <a:rPr dirty="0" sz="1200" spc="-5">
                <a:latin typeface="Calibri"/>
                <a:cs typeface="Calibri"/>
              </a:rPr>
              <a:t>Marsh, </a:t>
            </a:r>
            <a:r>
              <a:rPr dirty="0" sz="1200" spc="-45">
                <a:latin typeface="Calibri"/>
                <a:cs typeface="Calibri"/>
              </a:rPr>
              <a:t>W., </a:t>
            </a:r>
            <a:r>
              <a:rPr dirty="0" sz="1200" spc="-5">
                <a:latin typeface="Calibri"/>
                <a:cs typeface="Calibri"/>
              </a:rPr>
              <a:t>... </a:t>
            </a:r>
            <a:r>
              <a:rPr dirty="0" sz="1200">
                <a:latin typeface="Calibri"/>
                <a:cs typeface="Calibri"/>
              </a:rPr>
              <a:t>&amp; </a:t>
            </a:r>
            <a:r>
              <a:rPr dirty="0" sz="1200" spc="-25">
                <a:latin typeface="Calibri"/>
                <a:cs typeface="Calibri"/>
              </a:rPr>
              <a:t>Ketter, </a:t>
            </a:r>
            <a:r>
              <a:rPr dirty="0" sz="1200" spc="-60">
                <a:latin typeface="Calibri"/>
                <a:cs typeface="Calibri"/>
              </a:rPr>
              <a:t>T. </a:t>
            </a:r>
            <a:r>
              <a:rPr dirty="0" sz="1200" spc="5">
                <a:latin typeface="Calibri"/>
                <a:cs typeface="Calibri"/>
              </a:rPr>
              <a:t>A. </a:t>
            </a:r>
            <a:r>
              <a:rPr dirty="0" sz="1200" spc="-5">
                <a:latin typeface="Calibri"/>
                <a:cs typeface="Calibri"/>
              </a:rPr>
              <a:t>(2010).  </a:t>
            </a:r>
            <a:r>
              <a:rPr dirty="0" sz="1200" spc="-5">
                <a:latin typeface="Calibri"/>
                <a:cs typeface="Calibri"/>
              </a:rPr>
              <a:t>Metabolic </a:t>
            </a:r>
            <a:r>
              <a:rPr dirty="0" sz="1200" spc="-5">
                <a:latin typeface="Calibri"/>
                <a:cs typeface="Calibri"/>
              </a:rPr>
              <a:t>dysfunction </a:t>
            </a:r>
            <a:r>
              <a:rPr dirty="0" sz="1200">
                <a:latin typeface="Calibri"/>
                <a:cs typeface="Calibri"/>
              </a:rPr>
              <a:t>in </a:t>
            </a:r>
            <a:r>
              <a:rPr dirty="0" sz="1200" spc="-5">
                <a:latin typeface="Calibri"/>
                <a:cs typeface="Calibri"/>
              </a:rPr>
              <a:t>women </a:t>
            </a:r>
            <a:r>
              <a:rPr dirty="0" sz="1200" spc="-5">
                <a:latin typeface="Calibri"/>
                <a:cs typeface="Calibri"/>
              </a:rPr>
              <a:t>with </a:t>
            </a:r>
            <a:r>
              <a:rPr dirty="0" sz="1200">
                <a:latin typeface="Calibri"/>
                <a:cs typeface="Calibri"/>
              </a:rPr>
              <a:t>bipolar </a:t>
            </a:r>
            <a:r>
              <a:rPr dirty="0" sz="1200" spc="-5">
                <a:latin typeface="Calibri"/>
                <a:cs typeface="Calibri"/>
              </a:rPr>
              <a:t>disorder: </a:t>
            </a:r>
            <a:r>
              <a:rPr dirty="0" sz="1200">
                <a:latin typeface="Calibri"/>
                <a:cs typeface="Calibri"/>
              </a:rPr>
              <a:t>the </a:t>
            </a:r>
            <a:r>
              <a:rPr dirty="0" sz="1200" spc="-5">
                <a:latin typeface="Calibri"/>
                <a:cs typeface="Calibri"/>
              </a:rPr>
              <a:t>potential </a:t>
            </a:r>
            <a:r>
              <a:rPr dirty="0" sz="1200" spc="-5">
                <a:latin typeface="Calibri"/>
                <a:cs typeface="Calibri"/>
              </a:rPr>
              <a:t>influence </a:t>
            </a:r>
            <a:r>
              <a:rPr dirty="0" sz="1200">
                <a:latin typeface="Calibri"/>
                <a:cs typeface="Calibri"/>
              </a:rPr>
              <a:t>of </a:t>
            </a:r>
            <a:r>
              <a:rPr dirty="0" sz="1200" spc="-5">
                <a:latin typeface="Calibri"/>
                <a:cs typeface="Calibri"/>
              </a:rPr>
              <a:t>family </a:t>
            </a:r>
            <a:r>
              <a:rPr dirty="0" sz="1200" spc="-5">
                <a:latin typeface="Calibri"/>
                <a:cs typeface="Calibri"/>
              </a:rPr>
              <a:t>history </a:t>
            </a:r>
            <a:r>
              <a:rPr dirty="0" sz="1200">
                <a:latin typeface="Calibri"/>
                <a:cs typeface="Calibri"/>
              </a:rPr>
              <a:t>of </a:t>
            </a:r>
            <a:r>
              <a:rPr dirty="0" sz="1200">
                <a:latin typeface="Calibri"/>
                <a:cs typeface="Calibri"/>
              </a:rPr>
              <a:t>type </a:t>
            </a:r>
            <a:r>
              <a:rPr dirty="0" sz="1200">
                <a:latin typeface="Calibri"/>
                <a:cs typeface="Calibri"/>
              </a:rPr>
              <a:t>2 </a:t>
            </a:r>
            <a:r>
              <a:rPr dirty="0" sz="1200" spc="-5">
                <a:latin typeface="Calibri"/>
                <a:cs typeface="Calibri"/>
              </a:rPr>
              <a:t>diabetes  </a:t>
            </a:r>
            <a:r>
              <a:rPr dirty="0" sz="1200">
                <a:latin typeface="Calibri"/>
                <a:cs typeface="Calibri"/>
              </a:rPr>
              <a:t>mellitus. </a:t>
            </a:r>
            <a:r>
              <a:rPr dirty="0" sz="1200" spc="-5" i="1">
                <a:latin typeface="Calibri"/>
                <a:cs typeface="Calibri"/>
              </a:rPr>
              <a:t>Bipolar </a:t>
            </a:r>
            <a:r>
              <a:rPr dirty="0" sz="1200" spc="-5" i="1">
                <a:latin typeface="Calibri"/>
                <a:cs typeface="Calibri"/>
              </a:rPr>
              <a:t>disorders</a:t>
            </a:r>
            <a:r>
              <a:rPr dirty="0" sz="1200" spc="-5">
                <a:latin typeface="Calibri"/>
                <a:cs typeface="Calibri"/>
              </a:rPr>
              <a:t>, </a:t>
            </a:r>
            <a:r>
              <a:rPr dirty="0" sz="1200" spc="-5" i="1">
                <a:latin typeface="Calibri"/>
                <a:cs typeface="Calibri"/>
              </a:rPr>
              <a:t>12</a:t>
            </a:r>
            <a:r>
              <a:rPr dirty="0" sz="1200" spc="-5">
                <a:latin typeface="Calibri"/>
                <a:cs typeface="Calibri"/>
              </a:rPr>
              <a:t>(5),</a:t>
            </a:r>
            <a:r>
              <a:rPr dirty="0" sz="1200" spc="-3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504-513.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9144000" cy="12100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05027" rIns="0" bIns="0" rtlCol="0" vert="horz">
            <a:spAutoFit/>
          </a:bodyPr>
          <a:lstStyle/>
          <a:p>
            <a:pPr marL="3181350">
              <a:lnSpc>
                <a:spcPct val="100000"/>
              </a:lnSpc>
            </a:pPr>
            <a:r>
              <a:rPr dirty="0" spc="-30"/>
              <a:t>References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06968" y="1479055"/>
            <a:ext cx="963930" cy="323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81610" marR="5080" indent="-169545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Natalie </a:t>
            </a:r>
            <a:r>
              <a:rPr dirty="0" sz="1000" spc="-5" b="1">
                <a:latin typeface="Calibri"/>
                <a:cs typeface="Calibri"/>
              </a:rPr>
              <a:t>L.</a:t>
            </a:r>
            <a:r>
              <a:rPr dirty="0" sz="1000" spc="-40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Rasgon,  </a:t>
            </a:r>
            <a:r>
              <a:rPr dirty="0" sz="1000" spc="-5" b="1">
                <a:latin typeface="Calibri"/>
                <a:cs typeface="Calibri"/>
              </a:rPr>
              <a:t>M.D.,</a:t>
            </a:r>
            <a:r>
              <a:rPr dirty="0" sz="1000" spc="-100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Ph.D.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4619" y="4990609"/>
            <a:ext cx="157797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Kathleen </a:t>
            </a:r>
            <a:r>
              <a:rPr dirty="0" sz="1000" spc="-5" b="1">
                <a:latin typeface="Calibri"/>
                <a:cs typeface="Calibri"/>
              </a:rPr>
              <a:t>Watson, </a:t>
            </a:r>
            <a:r>
              <a:rPr dirty="0" sz="1000" spc="-5" b="1">
                <a:latin typeface="Calibri"/>
                <a:cs typeface="Calibri"/>
              </a:rPr>
              <a:t>M.S.,</a:t>
            </a:r>
            <a:r>
              <a:rPr dirty="0" sz="1000" spc="-45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Ph.D.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0248" y="3277002"/>
            <a:ext cx="162750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Danielle </a:t>
            </a:r>
            <a:r>
              <a:rPr dirty="0" sz="1000" spc="-5" b="1">
                <a:latin typeface="Calibri"/>
                <a:cs typeface="Calibri"/>
              </a:rPr>
              <a:t>Balzafiore, </a:t>
            </a:r>
            <a:r>
              <a:rPr dirty="0" sz="1000" spc="-5" b="1">
                <a:latin typeface="Calibri"/>
                <a:cs typeface="Calibri"/>
              </a:rPr>
              <a:t>M.S.,</a:t>
            </a:r>
            <a:r>
              <a:rPr dirty="0" sz="1000" spc="-45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M.A.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9692" y="90801"/>
            <a:ext cx="1392678" cy="13506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463914" y="90811"/>
            <a:ext cx="1369056" cy="13077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79692" y="1845059"/>
            <a:ext cx="1392678" cy="13271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778209" y="3277002"/>
            <a:ext cx="75311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Kaitlyn</a:t>
            </a:r>
            <a:r>
              <a:rPr dirty="0" sz="1000" spc="-50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Young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498718" y="1810645"/>
            <a:ext cx="1371723" cy="13793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051547" y="6582878"/>
            <a:ext cx="77216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Maile </a:t>
            </a:r>
            <a:r>
              <a:rPr dirty="0" sz="1000" spc="-5" b="1">
                <a:latin typeface="Calibri"/>
                <a:cs typeface="Calibri"/>
              </a:rPr>
              <a:t>T.</a:t>
            </a:r>
            <a:r>
              <a:rPr dirty="0" sz="1000" spc="-70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Jones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94324" y="6597203"/>
            <a:ext cx="75755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Chelsea</a:t>
            </a:r>
            <a:r>
              <a:rPr dirty="0" sz="1000" spc="-90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Tobin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51222" y="6582878"/>
            <a:ext cx="114109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Siena</a:t>
            </a:r>
            <a:r>
              <a:rPr dirty="0" sz="1000" spc="-80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Roat-Shumway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35871" y="6620048"/>
            <a:ext cx="811530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April</a:t>
            </a:r>
            <a:r>
              <a:rPr dirty="0" sz="1000" spc="-75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Alcantara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881246" y="5198211"/>
            <a:ext cx="1367027" cy="13456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743194" y="5198211"/>
            <a:ext cx="1402079" cy="13456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461380" y="5198211"/>
            <a:ext cx="1350645" cy="13456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102739" y="5198173"/>
            <a:ext cx="1359665" cy="13517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46723" y="5210543"/>
            <a:ext cx="1392678" cy="137045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94802" y="6620048"/>
            <a:ext cx="80454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Abigail</a:t>
            </a:r>
            <a:r>
              <a:rPr dirty="0" sz="1000" spc="-65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Kramer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79692" y="3526412"/>
            <a:ext cx="1392678" cy="13980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2386964" y="1421638"/>
            <a:ext cx="804545" cy="323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69850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Katherine </a:t>
            </a:r>
            <a:r>
              <a:rPr dirty="0" sz="1000" spc="-10" b="1">
                <a:latin typeface="Calibri"/>
                <a:cs typeface="Calibri"/>
              </a:rPr>
              <a:t>E.  </a:t>
            </a:r>
            <a:r>
              <a:rPr dirty="0" sz="1000" spc="-5" b="1">
                <a:latin typeface="Calibri"/>
                <a:cs typeface="Calibri"/>
              </a:rPr>
              <a:t>Williams,</a:t>
            </a:r>
            <a:r>
              <a:rPr dirty="0" sz="1000" spc="-45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M.D.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24371" y="1421378"/>
            <a:ext cx="1012825" cy="323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64490" marR="5080" indent="-352425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Laraine </a:t>
            </a:r>
            <a:r>
              <a:rPr dirty="0" sz="1000" spc="-5" b="1">
                <a:latin typeface="Calibri"/>
                <a:cs typeface="Calibri"/>
              </a:rPr>
              <a:t>T. </a:t>
            </a:r>
            <a:r>
              <a:rPr dirty="0" sz="1000" spc="-5" b="1">
                <a:latin typeface="Calibri"/>
                <a:cs typeface="Calibri"/>
              </a:rPr>
              <a:t>Zappert,  </a:t>
            </a:r>
            <a:r>
              <a:rPr dirty="0" sz="1000" spc="-5" b="1">
                <a:latin typeface="Calibri"/>
                <a:cs typeface="Calibri"/>
              </a:rPr>
              <a:t>Ph.D.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29110" y="1421378"/>
            <a:ext cx="971550" cy="323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44805" marR="5080" indent="-332740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Tonita </a:t>
            </a:r>
            <a:r>
              <a:rPr dirty="0" sz="1000" spc="-10" b="1">
                <a:latin typeface="Calibri"/>
                <a:cs typeface="Calibri"/>
              </a:rPr>
              <a:t>E. </a:t>
            </a:r>
            <a:r>
              <a:rPr dirty="0" sz="1000" spc="-5" b="1">
                <a:latin typeface="Calibri"/>
                <a:cs typeface="Calibri"/>
              </a:rPr>
              <a:t>Wroolie,  </a:t>
            </a:r>
            <a:r>
              <a:rPr dirty="0" sz="1000" spc="-5" b="1">
                <a:latin typeface="Calibri"/>
                <a:cs typeface="Calibri"/>
              </a:rPr>
              <a:t>Ph.D.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83167" y="4959868"/>
            <a:ext cx="68643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Sarah</a:t>
            </a:r>
            <a:r>
              <a:rPr dirty="0" sz="1000" spc="-85" b="1"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Borish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78021" y="1436630"/>
            <a:ext cx="1139190" cy="3238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27355" marR="5080" indent="-415290">
              <a:lnSpc>
                <a:spcPct val="100000"/>
              </a:lnSpc>
            </a:pPr>
            <a:r>
              <a:rPr dirty="0" sz="1000" spc="-5" b="1">
                <a:latin typeface="Calibri"/>
                <a:cs typeface="Calibri"/>
              </a:rPr>
              <a:t>Thalia </a:t>
            </a:r>
            <a:r>
              <a:rPr dirty="0" sz="1000" spc="-5" b="1">
                <a:latin typeface="Calibri"/>
                <a:cs typeface="Calibri"/>
              </a:rPr>
              <a:t>Robakis, </a:t>
            </a:r>
            <a:r>
              <a:rPr dirty="0" sz="1000" spc="-5" b="1">
                <a:latin typeface="Calibri"/>
                <a:cs typeface="Calibri"/>
              </a:rPr>
              <a:t>M.D.,  </a:t>
            </a:r>
            <a:r>
              <a:rPr dirty="0" sz="1000" spc="-5" b="1">
                <a:latin typeface="Calibri"/>
                <a:cs typeface="Calibri"/>
              </a:rPr>
              <a:t>Ph.D.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102739" y="90811"/>
            <a:ext cx="1359665" cy="130771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881246" y="98297"/>
            <a:ext cx="1367027" cy="134518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461380" y="3526412"/>
            <a:ext cx="1333119" cy="135026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796795" y="2388107"/>
            <a:ext cx="5812535" cy="85801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909316" y="2845307"/>
            <a:ext cx="3499104" cy="85801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893308" y="2845307"/>
            <a:ext cx="601980" cy="85801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2042281" y="2527068"/>
            <a:ext cx="5233035" cy="946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3000" spc="-10" b="1" i="1">
                <a:latin typeface="Calibri"/>
                <a:cs typeface="Calibri"/>
              </a:rPr>
              <a:t>Stanford </a:t>
            </a:r>
            <a:r>
              <a:rPr dirty="0" sz="3000" spc="-10" b="1" i="1">
                <a:latin typeface="Calibri"/>
                <a:cs typeface="Calibri"/>
              </a:rPr>
              <a:t>Center </a:t>
            </a:r>
            <a:r>
              <a:rPr dirty="0" sz="3000" spc="-15" b="1" i="1">
                <a:latin typeface="Calibri"/>
                <a:cs typeface="Calibri"/>
              </a:rPr>
              <a:t>for</a:t>
            </a:r>
            <a:r>
              <a:rPr dirty="0" sz="3000" spc="-6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Neuroscience</a:t>
            </a:r>
            <a:endParaRPr sz="30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</a:pPr>
            <a:r>
              <a:rPr dirty="0" sz="3000" b="1" i="1">
                <a:latin typeface="Calibri"/>
                <a:cs typeface="Calibri"/>
              </a:rPr>
              <a:t>in </a:t>
            </a:r>
            <a:r>
              <a:rPr dirty="0" sz="3000" spc="-35" b="1" i="1">
                <a:latin typeface="Calibri"/>
                <a:cs typeface="Calibri"/>
              </a:rPr>
              <a:t>Women’s</a:t>
            </a:r>
            <a:r>
              <a:rPr dirty="0" sz="3000" spc="-75" b="1" i="1">
                <a:latin typeface="Calibri"/>
                <a:cs typeface="Calibri"/>
              </a:rPr>
              <a:t> </a:t>
            </a:r>
            <a:r>
              <a:rPr dirty="0" sz="3000" spc="-5" b="1" i="1">
                <a:latin typeface="Calibri"/>
                <a:cs typeface="Calibri"/>
              </a:rPr>
              <a:t>Health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629017" y="90811"/>
            <a:ext cx="1352550" cy="130771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2015-10-06T12:01:50Z</dcterms:created>
  <dcterms:modified xsi:type="dcterms:W3CDTF">2015-10-06T12:01:50Z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2015-10-06T00:00:00Z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2015-10-06T00:00:00Z</vt:filetime>
  </property>
</Properties>
</file>