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45"/>
  </p:notesMasterIdLst>
  <p:sldIdLst>
    <p:sldId id="459" r:id="rId2"/>
    <p:sldId id="499" r:id="rId3"/>
    <p:sldId id="478" r:id="rId4"/>
    <p:sldId id="519" r:id="rId5"/>
    <p:sldId id="518" r:id="rId6"/>
    <p:sldId id="516" r:id="rId7"/>
    <p:sldId id="464" r:id="rId8"/>
    <p:sldId id="463" r:id="rId9"/>
    <p:sldId id="494" r:id="rId10"/>
    <p:sldId id="479" r:id="rId11"/>
    <p:sldId id="520" r:id="rId12"/>
    <p:sldId id="485" r:id="rId13"/>
    <p:sldId id="513" r:id="rId14"/>
    <p:sldId id="521" r:id="rId15"/>
    <p:sldId id="524" r:id="rId16"/>
    <p:sldId id="532" r:id="rId17"/>
    <p:sldId id="514" r:id="rId18"/>
    <p:sldId id="481" r:id="rId19"/>
    <p:sldId id="473" r:id="rId20"/>
    <p:sldId id="525" r:id="rId21"/>
    <p:sldId id="489" r:id="rId22"/>
    <p:sldId id="472" r:id="rId23"/>
    <p:sldId id="484" r:id="rId24"/>
    <p:sldId id="487" r:id="rId25"/>
    <p:sldId id="528" r:id="rId26"/>
    <p:sldId id="527" r:id="rId27"/>
    <p:sldId id="363" r:id="rId28"/>
    <p:sldId id="377" r:id="rId29"/>
    <p:sldId id="269" r:id="rId30"/>
    <p:sldId id="270" r:id="rId31"/>
    <p:sldId id="443" r:id="rId32"/>
    <p:sldId id="445" r:id="rId33"/>
    <p:sldId id="419" r:id="rId34"/>
    <p:sldId id="420" r:id="rId35"/>
    <p:sldId id="354" r:id="rId36"/>
    <p:sldId id="423" r:id="rId37"/>
    <p:sldId id="424" r:id="rId38"/>
    <p:sldId id="425" r:id="rId39"/>
    <p:sldId id="458" r:id="rId40"/>
    <p:sldId id="507" r:id="rId41"/>
    <p:sldId id="439" r:id="rId42"/>
    <p:sldId id="505" r:id="rId43"/>
    <p:sldId id="523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441"/>
    <a:srgbClr val="FEDB44"/>
    <a:srgbClr val="A50021"/>
    <a:srgbClr val="FFFF7D"/>
    <a:srgbClr val="FFFFCC"/>
    <a:srgbClr val="F7FDA5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35" autoAdjust="0"/>
    <p:restoredTop sz="77402" autoAdjust="0"/>
  </p:normalViewPr>
  <p:slideViewPr>
    <p:cSldViewPr>
      <p:cViewPr>
        <p:scale>
          <a:sx n="53" d="100"/>
          <a:sy n="53" d="100"/>
        </p:scale>
        <p:origin x="-2106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445987654320987"/>
          <c:y val="5.2837606678977862E-2"/>
          <c:w val="0.82555689219403139"/>
          <c:h val="0.659151137371458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Cell count at 0 h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cat>
            <c:strRef>
              <c:f>Sheet1!$A$2:$A$6</c:f>
              <c:strCache>
                <c:ptCount val="2"/>
                <c:pt idx="0">
                  <c:v>Without Xeno-agent</c:v>
                </c:pt>
                <c:pt idx="1">
                  <c:v>With Xeno-agent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1000000</c:v>
                </c:pt>
                <c:pt idx="1">
                  <c:v>910000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Cell count after 2 h</c:v>
                </c:pt>
              </c:strCache>
            </c:strRef>
          </c:tx>
          <c:spPr>
            <a:solidFill>
              <a:srgbClr val="FF9900"/>
            </a:solidFill>
          </c:spPr>
          <c:invertIfNegative val="0"/>
          <c:cat>
            <c:strRef>
              <c:f>Sheet1!$A$2:$A$6</c:f>
              <c:strCache>
                <c:ptCount val="2"/>
                <c:pt idx="0">
                  <c:v>Without Xeno-agent</c:v>
                </c:pt>
                <c:pt idx="1">
                  <c:v>With Xeno-agent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983000</c:v>
                </c:pt>
                <c:pt idx="1">
                  <c:v>1350000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Cell count after 24 h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Sheet1!$A$2:$A$6</c:f>
              <c:strCache>
                <c:ptCount val="2"/>
                <c:pt idx="0">
                  <c:v>Without Xeno-agent</c:v>
                </c:pt>
                <c:pt idx="1">
                  <c:v>With Xeno-agent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920000</c:v>
                </c:pt>
                <c:pt idx="1">
                  <c:v>1920000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1"/>
        <c:overlap val="-5"/>
        <c:axId val="237945984"/>
        <c:axId val="237947520"/>
      </c:barChart>
      <c:catAx>
        <c:axId val="237945984"/>
        <c:scaling>
          <c:orientation val="minMax"/>
        </c:scaling>
        <c:delete val="0"/>
        <c:axPos val="b"/>
        <c:majorTickMark val="out"/>
        <c:minorTickMark val="none"/>
        <c:tickLblPos val="nextTo"/>
        <c:crossAx val="237947520"/>
        <c:crosses val="autoZero"/>
        <c:auto val="1"/>
        <c:lblAlgn val="ctr"/>
        <c:lblOffset val="100"/>
        <c:noMultiLvlLbl val="0"/>
      </c:catAx>
      <c:valAx>
        <c:axId val="2379475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79459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9186862058909306"/>
          <c:y val="0.31178542815869859"/>
          <c:w val="0.36955113249732674"/>
          <c:h val="0.4044894764914067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77089-18D2-4D9D-806D-86AE82BF221C}" type="datetimeFigureOut">
              <a:rPr lang="en-US" smtClean="0"/>
              <a:pPr/>
              <a:t>3/14/2018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E144A-6EEA-4CE8-80A5-B6FF2C82C8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400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Regentime</a:t>
            </a:r>
            <a:r>
              <a:rPr lang="en-US" dirty="0" smtClean="0"/>
              <a:t>® procedure can be summarized with the following description: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FE144A-6EEA-4CE8-80A5-B6FF2C82C8D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6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1C6C4-C77C-40F2-82EE-2DE4C68DF80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1052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 4- Temperature and denaturation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FE144A-6EEA-4CE8-80A5-B6FF2C82C8D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219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C91D8-CE8C-4821-BD21-8A27FFE92E2C}" type="datetime4">
              <a:rPr lang="en-US" smtClean="0"/>
              <a:t>March 14,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6AFB-6F1D-4795-8CA9-901337186863}" type="datetime4">
              <a:rPr lang="en-US" smtClean="0"/>
              <a:t>March 14,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7AF10-8BE5-4008-8B8A-4CAD1CC3B237}" type="datetime4">
              <a:rPr lang="en-US" smtClean="0"/>
              <a:t>March 14,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EA6C8-54C7-42E5-8150-6D0B9A9368C3}" type="datetime4">
              <a:rPr lang="en-US" smtClean="0"/>
              <a:t>March 14,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33E67-AF1A-40A3-8B33-8C5C005E8A27}" type="datetime4">
              <a:rPr lang="en-US" smtClean="0"/>
              <a:t>March 14, 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B4A9-773F-48EF-B269-E509719BECF6}" type="datetime4">
              <a:rPr lang="en-US" smtClean="0"/>
              <a:t>March 14, 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5A3A3-9265-48D8-B4A8-F63EE410489C}" type="datetime4">
              <a:rPr lang="en-US" smtClean="0"/>
              <a:t>March 14, 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12756-4CBA-4922-BA86-4F567D673832}" type="datetime4">
              <a:rPr lang="en-US" smtClean="0"/>
              <a:t>March 14,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ADC5-7C57-40B3-9A19-5BAE5897D6D1}" type="datetime4">
              <a:rPr lang="en-US" smtClean="0"/>
              <a:t>March 14,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893CA-3973-48D1-BD9D-67067253605B}" type="datetime4">
              <a:rPr lang="en-US" smtClean="0"/>
              <a:t>March 14,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9E0D-4D58-493C-BC5C-1B1CD217DEB0}" type="datetime4">
              <a:rPr lang="en-US" smtClean="0"/>
              <a:t>March 14,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100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8FACA-B9FD-48F6-9E4E-32CA3E076939}" type="datetime4">
              <a:rPr lang="en-US" smtClean="0"/>
              <a:t>March 14,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066800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The </a:t>
            </a:r>
            <a:r>
              <a:rPr lang="en-US" sz="5400" dirty="0" err="1"/>
              <a:t>regentime</a:t>
            </a:r>
            <a:r>
              <a:rPr lang="en-US" sz="5400" dirty="0"/>
              <a:t> technique in stem cell </a:t>
            </a:r>
            <a:r>
              <a:rPr lang="en-US" sz="5400" dirty="0" smtClean="0"/>
              <a:t>therapy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806" y="3266448"/>
            <a:ext cx="6400800" cy="3124825"/>
          </a:xfrm>
        </p:spPr>
        <p:txBody>
          <a:bodyPr>
            <a:normAutofit/>
          </a:bodyPr>
          <a:lstStyle/>
          <a:p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/>
              <a:t>gate to immortality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Presenter: </a:t>
            </a:r>
            <a:r>
              <a:rPr lang="en-US" sz="2000" dirty="0" err="1" smtClean="0">
                <a:solidFill>
                  <a:schemeClr val="tx1"/>
                </a:solidFill>
              </a:rPr>
              <a:t>Nassim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Halim</a:t>
            </a:r>
            <a:r>
              <a:rPr lang="en-US" sz="2000" dirty="0" smtClean="0">
                <a:solidFill>
                  <a:schemeClr val="tx1"/>
                </a:solidFill>
              </a:rPr>
              <a:t>  </a:t>
            </a:r>
            <a:r>
              <a:rPr lang="en-US" sz="2000" dirty="0" err="1" smtClean="0">
                <a:solidFill>
                  <a:schemeClr val="tx1"/>
                </a:solidFill>
              </a:rPr>
              <a:t>Abi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Chahine</a:t>
            </a:r>
            <a:r>
              <a:rPr lang="en-US" sz="2000" dirty="0" smtClean="0">
                <a:solidFill>
                  <a:schemeClr val="tx1"/>
                </a:solidFill>
              </a:rPr>
              <a:t> MD, Neurosurgeon</a:t>
            </a:r>
          </a:p>
          <a:p>
            <a:pPr algn="l"/>
            <a:r>
              <a:rPr lang="en-US" sz="2000" dirty="0" smtClean="0"/>
              <a:t>ACE </a:t>
            </a:r>
            <a:r>
              <a:rPr lang="en-US" sz="2000" dirty="0"/>
              <a:t>Cells Lab. Ltd, UK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Regentime</a:t>
            </a:r>
            <a:r>
              <a:rPr lang="en-US" dirty="0" smtClean="0"/>
              <a:t> by </a:t>
            </a:r>
            <a:r>
              <a:rPr lang="en-US" dirty="0" err="1" smtClean="0"/>
              <a:t>Nassim</a:t>
            </a:r>
            <a:r>
              <a:rPr lang="en-US" dirty="0" smtClean="0"/>
              <a:t> </a:t>
            </a:r>
            <a:r>
              <a:rPr lang="en-US" dirty="0" err="1" smtClean="0"/>
              <a:t>Abi</a:t>
            </a:r>
            <a:r>
              <a:rPr lang="en-US" dirty="0" smtClean="0"/>
              <a:t> </a:t>
            </a:r>
            <a:r>
              <a:rPr lang="en-US" dirty="0" err="1" smtClean="0"/>
              <a:t>Chahine</a:t>
            </a:r>
            <a:r>
              <a:rPr lang="en-US" dirty="0" smtClean="0"/>
              <a:t>                                 New york - March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2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09800"/>
            <a:ext cx="8229600" cy="2697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A technique of how </a:t>
            </a:r>
            <a:r>
              <a:rPr lang="en-US" sz="2800" dirty="0"/>
              <a:t>to </a:t>
            </a:r>
            <a:r>
              <a:rPr lang="en-US" sz="2800" dirty="0" smtClean="0"/>
              <a:t>transform </a:t>
            </a:r>
            <a:r>
              <a:rPr lang="en-US" sz="2800" b="1" dirty="0" smtClean="0"/>
              <a:t>blank</a:t>
            </a:r>
            <a:r>
              <a:rPr lang="en-US" sz="2800" dirty="0" smtClean="0"/>
              <a:t> </a:t>
            </a:r>
            <a:r>
              <a:rPr lang="en-US" sz="2800" dirty="0" smtClean="0"/>
              <a:t>cells,</a:t>
            </a:r>
          </a:p>
          <a:p>
            <a:pPr marL="0" indent="0" algn="ctr">
              <a:buNone/>
            </a:pPr>
            <a:r>
              <a:rPr lang="en-US" sz="2800" dirty="0" smtClean="0"/>
              <a:t>into </a:t>
            </a:r>
            <a:r>
              <a:rPr lang="en-US" sz="2800" b="1" dirty="0" smtClean="0"/>
              <a:t>organ </a:t>
            </a:r>
            <a:r>
              <a:rPr lang="en-US" sz="2800" b="1" dirty="0"/>
              <a:t>specific progenitor stem </a:t>
            </a:r>
            <a:r>
              <a:rPr lang="en-US" sz="2800" b="1" dirty="0" smtClean="0"/>
              <a:t>cells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44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44494"/>
            <a:ext cx="8229600" cy="48006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sz="2400" dirty="0" smtClean="0"/>
              <a:t>Based on Transplantation of</a:t>
            </a:r>
          </a:p>
          <a:p>
            <a:pPr marL="0" indent="0">
              <a:buNone/>
            </a:pPr>
            <a:r>
              <a:rPr lang="en-MY" sz="2400" dirty="0" smtClean="0"/>
              <a:t>Differentiated </a:t>
            </a:r>
            <a:r>
              <a:rPr lang="en-MY" sz="2400" dirty="0"/>
              <a:t>A</a:t>
            </a:r>
            <a:r>
              <a:rPr lang="en-MY" sz="2400" dirty="0" smtClean="0"/>
              <a:t>utologous </a:t>
            </a:r>
            <a:r>
              <a:rPr lang="en-MY" sz="2400" dirty="0"/>
              <a:t>A</a:t>
            </a:r>
            <a:r>
              <a:rPr lang="en-MY" sz="2400" dirty="0" smtClean="0"/>
              <a:t>dult </a:t>
            </a:r>
            <a:r>
              <a:rPr lang="en-MY" sz="2400" dirty="0"/>
              <a:t>B</a:t>
            </a:r>
            <a:r>
              <a:rPr lang="en-MY" sz="2400" dirty="0" smtClean="0"/>
              <a:t>one </a:t>
            </a:r>
            <a:r>
              <a:rPr lang="en-MY" sz="2400" dirty="0"/>
              <a:t>M</a:t>
            </a:r>
            <a:r>
              <a:rPr lang="en-MY" sz="2400" dirty="0" smtClean="0"/>
              <a:t>arrow </a:t>
            </a:r>
            <a:r>
              <a:rPr lang="en-MY" sz="2400" dirty="0"/>
              <a:t>derived </a:t>
            </a:r>
            <a:r>
              <a:rPr lang="en-MY" sz="2400" dirty="0" smtClean="0"/>
              <a:t>Mononuclear Progenitor </a:t>
            </a:r>
            <a:r>
              <a:rPr lang="en-MY" sz="2400" dirty="0"/>
              <a:t>S</a:t>
            </a:r>
            <a:r>
              <a:rPr lang="en-MY" sz="2400" dirty="0" smtClean="0"/>
              <a:t>tem </a:t>
            </a:r>
            <a:r>
              <a:rPr lang="en-MY" sz="2400" dirty="0"/>
              <a:t>C</a:t>
            </a:r>
            <a:r>
              <a:rPr lang="en-MY" sz="2400" dirty="0" smtClean="0"/>
              <a:t>ells </a:t>
            </a:r>
            <a:r>
              <a:rPr lang="en-MY" sz="2400" dirty="0"/>
              <a:t>after </a:t>
            </a:r>
            <a:r>
              <a:rPr lang="en-MY" sz="2400" dirty="0" smtClean="0"/>
              <a:t>in </a:t>
            </a:r>
            <a:r>
              <a:rPr lang="en-MY" sz="2400" dirty="0"/>
              <a:t>vivo and in vitro proliferation</a:t>
            </a:r>
            <a:endParaRPr 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352800" y="241089"/>
            <a:ext cx="25358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err="1"/>
              <a:t>Regentime</a:t>
            </a:r>
            <a:r>
              <a:rPr lang="en-US" sz="4000" dirty="0"/>
              <a:t> </a:t>
            </a:r>
          </a:p>
        </p:txBody>
      </p:sp>
      <p:pic>
        <p:nvPicPr>
          <p:cNvPr id="2052" name="Picture 4" descr="C:\Users\asus\Desktop\New Picture (1)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819400"/>
            <a:ext cx="6255871" cy="4038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514600"/>
            <a:ext cx="3041002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653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asus\Desktop\New Picture (1)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67050" y="-2438400"/>
            <a:ext cx="7867650" cy="6705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3086100"/>
            <a:ext cx="9144000" cy="26670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MSC</a:t>
            </a:r>
            <a:r>
              <a:rPr lang="en-US" sz="2800" dirty="0" smtClean="0"/>
              <a:t>      </a:t>
            </a:r>
            <a:r>
              <a:rPr lang="en-US" sz="2800" dirty="0" err="1" smtClean="0"/>
              <a:t>Mesenchymal</a:t>
            </a:r>
            <a:r>
              <a:rPr lang="en-US" sz="2800" dirty="0" smtClean="0"/>
              <a:t> </a:t>
            </a:r>
            <a:r>
              <a:rPr lang="en-US" sz="2800" dirty="0"/>
              <a:t>stem </a:t>
            </a:r>
            <a:r>
              <a:rPr lang="en-US" sz="2800" dirty="0" smtClean="0"/>
              <a:t>cells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MACs</a:t>
            </a:r>
            <a:r>
              <a:rPr lang="en-US" sz="2800" dirty="0" smtClean="0"/>
              <a:t>    </a:t>
            </a:r>
            <a:r>
              <a:rPr lang="en-US" sz="2800" dirty="0" err="1" smtClean="0"/>
              <a:t>Multipotent</a:t>
            </a:r>
            <a:r>
              <a:rPr lang="en-US" sz="2800" dirty="0" smtClean="0"/>
              <a:t> </a:t>
            </a:r>
            <a:r>
              <a:rPr lang="en-US" sz="2800" dirty="0"/>
              <a:t>Adult Stem </a:t>
            </a:r>
            <a:r>
              <a:rPr lang="en-US" sz="2800" dirty="0" smtClean="0"/>
              <a:t>Cells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MPCs    </a:t>
            </a:r>
            <a:r>
              <a:rPr lang="en-US" sz="2800" dirty="0" smtClean="0"/>
              <a:t>Mesodermal </a:t>
            </a:r>
            <a:r>
              <a:rPr lang="en-US" sz="2800" dirty="0"/>
              <a:t>Progenitor Stem </a:t>
            </a:r>
            <a:r>
              <a:rPr lang="en-US" sz="2800" dirty="0" smtClean="0"/>
              <a:t>Cells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MAPCs</a:t>
            </a:r>
            <a:r>
              <a:rPr lang="en-US" sz="2800" dirty="0" smtClean="0"/>
              <a:t>  </a:t>
            </a:r>
            <a:r>
              <a:rPr lang="en-US" sz="2800" dirty="0" err="1" smtClean="0"/>
              <a:t>Multipotent</a:t>
            </a:r>
            <a:r>
              <a:rPr lang="en-US" sz="2800" dirty="0" smtClean="0"/>
              <a:t> </a:t>
            </a:r>
            <a:r>
              <a:rPr lang="en-US" sz="2800" dirty="0"/>
              <a:t>Adult Progenitor </a:t>
            </a:r>
            <a:r>
              <a:rPr lang="en-US" sz="2800" dirty="0" smtClean="0"/>
              <a:t>Cells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VSELs</a:t>
            </a:r>
            <a:r>
              <a:rPr lang="en-US" sz="2800" dirty="0" smtClean="0"/>
              <a:t>    Very </a:t>
            </a:r>
            <a:r>
              <a:rPr lang="en-US" sz="2800" dirty="0"/>
              <a:t>Small Embryonic-like Stem </a:t>
            </a:r>
            <a:r>
              <a:rPr lang="en-US" sz="2800" dirty="0" smtClean="0"/>
              <a:t>Cells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/>
              <a:t>MIAMI</a:t>
            </a:r>
            <a:r>
              <a:rPr lang="en-US" sz="2800" dirty="0" smtClean="0"/>
              <a:t>  Marrow </a:t>
            </a:r>
            <a:r>
              <a:rPr lang="en-US" sz="2800" dirty="0"/>
              <a:t>Isolated Adult Lineage  </a:t>
            </a:r>
            <a:r>
              <a:rPr lang="en-US" sz="2800" dirty="0" smtClean="0"/>
              <a:t>Inducible Cells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9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sz="2400" dirty="0" err="1" smtClean="0"/>
              <a:t>Anunusual</a:t>
            </a:r>
            <a:r>
              <a:rPr lang="en-US" sz="2400" dirty="0" smtClean="0"/>
              <a:t> </a:t>
            </a:r>
            <a:r>
              <a:rPr lang="en-US" sz="2400" dirty="0" smtClean="0"/>
              <a:t>mixture </a:t>
            </a:r>
            <a:r>
              <a:rPr lang="en-US" sz="2400" dirty="0"/>
              <a:t>of </a:t>
            </a:r>
            <a:r>
              <a:rPr lang="en-US" sz="2400" b="1" dirty="0"/>
              <a:t>cells</a:t>
            </a:r>
            <a:r>
              <a:rPr lang="en-US" sz="2400" dirty="0"/>
              <a:t> and </a:t>
            </a:r>
            <a:r>
              <a:rPr lang="en-US" sz="2400" b="1" dirty="0"/>
              <a:t>factors</a:t>
            </a:r>
            <a:r>
              <a:rPr lang="en-US" sz="2400" dirty="0"/>
              <a:t> interact in a very complex </a:t>
            </a:r>
            <a:r>
              <a:rPr lang="en-US" sz="2400" dirty="0" smtClean="0"/>
              <a:t>way to </a:t>
            </a:r>
            <a:r>
              <a:rPr lang="en-US" sz="2400" dirty="0"/>
              <a:t>produce the cell pathology </a:t>
            </a:r>
            <a:r>
              <a:rPr lang="en-US" sz="2400" dirty="0" smtClean="0"/>
              <a:t>and clinically </a:t>
            </a:r>
            <a:r>
              <a:rPr lang="en-US" sz="2400" dirty="0"/>
              <a:t>manifests </a:t>
            </a:r>
            <a:r>
              <a:rPr lang="en-US" sz="2400" dirty="0" smtClean="0"/>
              <a:t>as</a:t>
            </a:r>
          </a:p>
          <a:p>
            <a:pPr marL="109728" indent="0" algn="ctr">
              <a:buNone/>
            </a:pPr>
            <a:r>
              <a:rPr lang="en-US" dirty="0" smtClean="0"/>
              <a:t>Multiple Sclerosis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2" descr="C:\Users\Asus\Desktop\sc pts\regentime 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407710"/>
            <a:ext cx="1847229" cy="32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809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529" y="609600"/>
            <a:ext cx="8229600" cy="57981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The immune inflammatory cells involved in </a:t>
            </a:r>
            <a:r>
              <a:rPr lang="en-US" sz="2400" b="1" dirty="0" smtClean="0">
                <a:solidFill>
                  <a:srgbClr val="FF0000"/>
                </a:solidFill>
              </a:rPr>
              <a:t>the pathobiology </a:t>
            </a:r>
            <a:r>
              <a:rPr lang="en-US" sz="2400" b="1" dirty="0">
                <a:solidFill>
                  <a:srgbClr val="FF0000"/>
                </a:solidFill>
              </a:rPr>
              <a:t>of MS </a:t>
            </a:r>
            <a:r>
              <a:rPr lang="en-US" sz="2400" b="1" dirty="0" smtClean="0">
                <a:solidFill>
                  <a:srgbClr val="FF0000"/>
                </a:solidFill>
              </a:rPr>
              <a:t>include the:</a:t>
            </a:r>
          </a:p>
          <a:p>
            <a:pPr marL="0" indent="0">
              <a:buNone/>
            </a:pPr>
            <a:endParaRPr lang="en-US" sz="2400" b="1" dirty="0" smtClean="0">
              <a:solidFill>
                <a:srgbClr val="FF0000"/>
              </a:solidFill>
            </a:endParaRPr>
          </a:p>
          <a:p>
            <a:r>
              <a:rPr lang="en-US" sz="2400" b="1" dirty="0" smtClean="0">
                <a:solidFill>
                  <a:srgbClr val="FF0000"/>
                </a:solidFill>
              </a:rPr>
              <a:t>T-helper 1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T-helper 2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T-</a:t>
            </a:r>
            <a:r>
              <a:rPr lang="en-US" sz="2400" b="1" dirty="0" err="1" smtClean="0">
                <a:solidFill>
                  <a:srgbClr val="FF0000"/>
                </a:solidFill>
              </a:rPr>
              <a:t>reg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cells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Th17 cells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NK cells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M</a:t>
            </a:r>
            <a:r>
              <a:rPr lang="en-US" sz="2400" b="1" dirty="0" smtClean="0">
                <a:solidFill>
                  <a:srgbClr val="FF0000"/>
                </a:solidFill>
              </a:rPr>
              <a:t>acrophages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B-lymphocytes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Plasma cells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2" descr="C:\Users\Asus\Desktop\sc pts\regentime 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407710"/>
            <a:ext cx="1847229" cy="32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295400"/>
            <a:ext cx="6172200" cy="481370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881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1981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Regentime</a:t>
            </a:r>
            <a:r>
              <a:rPr lang="en-US" dirty="0" smtClean="0"/>
              <a:t>® </a:t>
            </a:r>
            <a:r>
              <a:rPr lang="en-US" dirty="0"/>
              <a:t>a method </a:t>
            </a:r>
            <a:r>
              <a:rPr lang="en-US" dirty="0" smtClean="0"/>
              <a:t>combining the </a:t>
            </a:r>
            <a:r>
              <a:rPr lang="en-US" u="sng" dirty="0" smtClean="0"/>
              <a:t>proliferation</a:t>
            </a:r>
            <a:r>
              <a:rPr lang="en-US" dirty="0" smtClean="0"/>
              <a:t>, </a:t>
            </a:r>
            <a:r>
              <a:rPr lang="en-US" u="sng" dirty="0" smtClean="0"/>
              <a:t>harvest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u="sng" dirty="0"/>
              <a:t>culture</a:t>
            </a:r>
            <a:r>
              <a:rPr lang="en-US" dirty="0"/>
              <a:t> </a:t>
            </a:r>
            <a:r>
              <a:rPr lang="en-US" dirty="0" smtClean="0"/>
              <a:t>of MNC in </a:t>
            </a:r>
            <a:r>
              <a:rPr lang="en-US" dirty="0"/>
              <a:t>complete </a:t>
            </a:r>
            <a:r>
              <a:rPr lang="en-US" dirty="0" smtClean="0"/>
              <a:t>disintegrated-organ-specific-cells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pic>
        <p:nvPicPr>
          <p:cNvPr id="11266" name="Picture 2" descr="E:\Adult Autologous Stem Cell Transplantation\1- Bone Marrow Collection, ad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106" y="2667000"/>
            <a:ext cx="4458594" cy="33432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20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1"/>
            <a:ext cx="8229600" cy="2362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These </a:t>
            </a:r>
            <a:r>
              <a:rPr lang="en-US" sz="2800" dirty="0"/>
              <a:t>P</a:t>
            </a:r>
            <a:r>
              <a:rPr lang="en-US" sz="2800" dirty="0" smtClean="0"/>
              <a:t>rogenitor </a:t>
            </a:r>
            <a:r>
              <a:rPr lang="en-US" sz="2800" dirty="0"/>
              <a:t>C</a:t>
            </a:r>
            <a:r>
              <a:rPr lang="en-US" sz="2800" dirty="0" smtClean="0"/>
              <a:t>ells were applied </a:t>
            </a:r>
            <a:r>
              <a:rPr lang="en-US" sz="2800" dirty="0"/>
              <a:t>in situ </a:t>
            </a:r>
            <a:r>
              <a:rPr lang="en-US" sz="2800" dirty="0" smtClean="0"/>
              <a:t>in </a:t>
            </a:r>
            <a:r>
              <a:rPr lang="en-US" sz="2800" dirty="0"/>
              <a:t>the harmed organ </a:t>
            </a:r>
            <a:r>
              <a:rPr lang="en-US" sz="2800" dirty="0" smtClean="0"/>
              <a:t>show to be </a:t>
            </a:r>
            <a:r>
              <a:rPr lang="en-US" sz="4000" dirty="0" smtClean="0"/>
              <a:t>superior </a:t>
            </a:r>
            <a:r>
              <a:rPr lang="en-US" sz="2800" dirty="0" smtClean="0"/>
              <a:t>to ordinary </a:t>
            </a:r>
            <a:r>
              <a:rPr lang="en-US" sz="2800" dirty="0"/>
              <a:t>human </a:t>
            </a:r>
            <a:r>
              <a:rPr lang="en-US" sz="2800" dirty="0" err="1"/>
              <a:t>mesenchymal</a:t>
            </a:r>
            <a:r>
              <a:rPr lang="en-US" sz="2800" dirty="0"/>
              <a:t> stem cell based </a:t>
            </a:r>
            <a:r>
              <a:rPr lang="en-US" sz="2800" dirty="0" smtClean="0"/>
              <a:t>therapies</a:t>
            </a:r>
            <a:endParaRPr lang="en-US" sz="28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2" descr="E:\Adult Autologous Stem Cell Transplantation\10- Stem Cells insertion intravenousel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605881"/>
            <a:ext cx="4693709" cy="35202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68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pic>
        <p:nvPicPr>
          <p:cNvPr id="9218" name="Picture 2" descr="E:\Adult Autologous Stem Cell Transplantation\12- Post Transplant postion- from 1 to  3 hour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9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rocedure or Protocol?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Materials and Methods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1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Filgrastim</a:t>
            </a:r>
            <a:r>
              <a:rPr lang="en-US" dirty="0"/>
              <a:t> </a:t>
            </a:r>
            <a:r>
              <a:rPr lang="en-US" dirty="0" smtClean="0"/>
              <a:t>G-CSF</a:t>
            </a:r>
            <a:r>
              <a:rPr lang="en-US" dirty="0"/>
              <a:t>, Granulocyte-colony stimulating </a:t>
            </a:r>
            <a:r>
              <a:rPr lang="en-US" dirty="0" smtClean="0"/>
              <a:t>factor</a:t>
            </a:r>
          </a:p>
          <a:p>
            <a:endParaRPr lang="en-US" dirty="0"/>
          </a:p>
          <a:p>
            <a:r>
              <a:rPr lang="en-US" dirty="0"/>
              <a:t>Human adult autologous bone marrow </a:t>
            </a:r>
            <a:r>
              <a:rPr lang="en-US" dirty="0" smtClean="0"/>
              <a:t>aspirates</a:t>
            </a:r>
          </a:p>
          <a:p>
            <a:endParaRPr lang="en-US" dirty="0"/>
          </a:p>
          <a:p>
            <a:r>
              <a:rPr lang="en-US" dirty="0"/>
              <a:t>ACE-Product (</a:t>
            </a:r>
            <a:r>
              <a:rPr lang="en-US" dirty="0" err="1"/>
              <a:t>Alaa</a:t>
            </a:r>
            <a:r>
              <a:rPr lang="en-US" dirty="0"/>
              <a:t> Cell Extract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01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1. The pre-lab stage</a:t>
            </a:r>
            <a:endParaRPr lang="en-US" dirty="0"/>
          </a:p>
          <a:p>
            <a:pPr marL="0" indent="0">
              <a:buNone/>
            </a:pPr>
            <a:r>
              <a:rPr lang="en-MY" dirty="0"/>
              <a:t>2. The bone marrow collection stage</a:t>
            </a:r>
            <a:endParaRPr lang="en-US" dirty="0"/>
          </a:p>
          <a:p>
            <a:pPr marL="0" indent="0">
              <a:buNone/>
            </a:pPr>
            <a:r>
              <a:rPr lang="en-MY" dirty="0"/>
              <a:t>3. The laboratory stage</a:t>
            </a:r>
            <a:endParaRPr lang="en-US" dirty="0"/>
          </a:p>
          <a:p>
            <a:pPr marL="0" indent="0">
              <a:buNone/>
            </a:pPr>
            <a:r>
              <a:rPr lang="en-MY" dirty="0"/>
              <a:t>4. The transplantation stage</a:t>
            </a:r>
            <a:endParaRPr lang="en-US" dirty="0"/>
          </a:p>
          <a:p>
            <a:pPr marL="0" indent="0">
              <a:buNone/>
            </a:pPr>
            <a:r>
              <a:rPr lang="en-MY" dirty="0"/>
              <a:t>5. The post-transplantation stage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23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333"/>
          <a:stretch/>
        </p:blipFill>
        <p:spPr bwMode="auto">
          <a:xfrm>
            <a:off x="228600" y="152400"/>
            <a:ext cx="3810000" cy="2667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63899"/>
            <a:ext cx="3985201" cy="29889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95600"/>
            <a:ext cx="4064000" cy="304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371373"/>
            <a:ext cx="3921285" cy="30294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261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Exosomal</a:t>
            </a:r>
            <a:r>
              <a:rPr lang="en-US" dirty="0"/>
              <a:t> and </a:t>
            </a:r>
            <a:r>
              <a:rPr lang="en-US" dirty="0" err="1"/>
              <a:t>Lisosomal</a:t>
            </a:r>
            <a:r>
              <a:rPr lang="en-US" dirty="0"/>
              <a:t> peptides</a:t>
            </a:r>
            <a:br>
              <a:rPr lang="en-US" dirty="0"/>
            </a:b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430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The Peptides of the organelles showed to be the cause behind the activation of endogenous progenitor </a:t>
            </a:r>
            <a:r>
              <a:rPr lang="en-US" sz="2800" dirty="0" smtClean="0"/>
              <a:t>cells.</a:t>
            </a:r>
          </a:p>
          <a:p>
            <a:pPr marL="0" indent="0">
              <a:buNone/>
            </a:pP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72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MY" sz="2800" dirty="0"/>
              <a:t>In a trial to create organ specific stem cells </a:t>
            </a:r>
            <a:r>
              <a:rPr lang="en-MY" sz="2800" dirty="0" smtClean="0"/>
              <a:t>from autologous </a:t>
            </a:r>
            <a:r>
              <a:rPr lang="en-MY" sz="2800" dirty="0"/>
              <a:t>human </a:t>
            </a:r>
            <a:r>
              <a:rPr lang="en-MY" sz="2800" dirty="0" smtClean="0"/>
              <a:t>source, </a:t>
            </a:r>
            <a:r>
              <a:rPr lang="en-MY" sz="2800" dirty="0" err="1" smtClean="0"/>
              <a:t>Regentime</a:t>
            </a:r>
            <a:r>
              <a:rPr lang="en-MY" sz="2800" dirty="0"/>
              <a:t>® succeeded to </a:t>
            </a:r>
            <a:r>
              <a:rPr lang="en-MY" sz="2800" dirty="0" smtClean="0"/>
              <a:t>create </a:t>
            </a:r>
            <a:r>
              <a:rPr lang="en-MY" sz="2800" b="1" dirty="0" smtClean="0"/>
              <a:t>progenitor </a:t>
            </a:r>
            <a:r>
              <a:rPr lang="en-MY" sz="2800" b="1" dirty="0"/>
              <a:t>stem cells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46501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4100" name="Picture 4" descr="C:\Users\asus\Desktop\New Picture (6).bmp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8839200" cy="63659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22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686800" cy="594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67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8392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74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0"/>
            <a:ext cx="8686800" cy="2789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3276600" y="4267200"/>
            <a:ext cx="1447800" cy="45720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69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b="1" dirty="0" smtClean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5 Challenges in </a:t>
            </a:r>
            <a:r>
              <a:rPr lang="en-US" b="1" dirty="0" smtClean="0"/>
              <a:t>ACE production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1-	The time factor</a:t>
            </a:r>
          </a:p>
          <a:p>
            <a:pPr marL="0" indent="0">
              <a:buNone/>
            </a:pPr>
            <a:r>
              <a:rPr lang="en-US" dirty="0"/>
              <a:t>2-	The nature of organ</a:t>
            </a:r>
          </a:p>
          <a:p>
            <a:pPr marL="0" indent="0">
              <a:buNone/>
            </a:pPr>
            <a:r>
              <a:rPr lang="en-US" dirty="0"/>
              <a:t>3-	The added chemicals</a:t>
            </a:r>
          </a:p>
          <a:p>
            <a:pPr marL="0" indent="0">
              <a:buNone/>
            </a:pPr>
            <a:r>
              <a:rPr lang="en-US" dirty="0"/>
              <a:t>4-	Qualification and quantification </a:t>
            </a:r>
            <a:r>
              <a:rPr lang="en-US" sz="2400" dirty="0" smtClean="0"/>
              <a:t>(temperature)</a:t>
            </a:r>
          </a:p>
          <a:p>
            <a:pPr marL="0" indent="0">
              <a:buNone/>
            </a:pPr>
            <a:r>
              <a:rPr lang="en-US" dirty="0" smtClean="0"/>
              <a:t>5-</a:t>
            </a:r>
            <a:r>
              <a:rPr lang="en-US" dirty="0"/>
              <a:t>	Protein specific </a:t>
            </a:r>
            <a:r>
              <a:rPr lang="en-US" dirty="0" smtClean="0"/>
              <a:t>characteristics </a:t>
            </a:r>
            <a:r>
              <a:rPr lang="en-US" sz="2400" dirty="0" smtClean="0"/>
              <a:t>(</a:t>
            </a:r>
            <a:r>
              <a:rPr lang="en-MY" sz="2400" dirty="0" smtClean="0"/>
              <a:t>N-terminal ac)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61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pic>
        <p:nvPicPr>
          <p:cNvPr id="3075" name="Picture 3" descr="C:\Users\asus\Desktop\New Picture (2)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7630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89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pic>
        <p:nvPicPr>
          <p:cNvPr id="2050" name="Picture 2" descr="C:\Users\asus\Desktop\New Picture (3)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8392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5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8392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971800"/>
            <a:ext cx="88392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171450" y="5410200"/>
            <a:ext cx="88201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M</a:t>
            </a:r>
            <a:r>
              <a:rPr lang="en-US" sz="2400" dirty="0" smtClean="0"/>
              <a:t>orphological </a:t>
            </a:r>
            <a:r>
              <a:rPr lang="en-US" sz="2400" dirty="0"/>
              <a:t>changes denote that cells are completely transformed and changes in shape and pattern of stain of the nuclei prove the transformation.</a:t>
            </a:r>
          </a:p>
        </p:txBody>
      </p:sp>
    </p:spTree>
    <p:extLst>
      <p:ext uri="{BB962C8B-B14F-4D97-AF65-F5344CB8AC3E}">
        <p14:creationId xmlns:p14="http://schemas.microsoft.com/office/powerpoint/2010/main" val="399597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Heart, liver, brain, kidney, pancreas and many other progenitor stem cells were </a:t>
            </a:r>
            <a:r>
              <a:rPr lang="en-US" dirty="0" smtClean="0"/>
              <a:t>reengineered and </a:t>
            </a:r>
            <a:r>
              <a:rPr lang="en-US" dirty="0"/>
              <a:t>all transformations were </a:t>
            </a:r>
            <a:r>
              <a:rPr lang="en-US" dirty="0" smtClean="0"/>
              <a:t>detected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0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plus with ACE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957108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234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C:\Users\Asus\Desktop\Regentime\Regentime images\Results of Adult Autologous Stem Cell Transplantation\Case B\1- Before treatment, Liver Failure and Cirrhosis caused by Collagenase Deficiency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42400" cy="6781800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Asus\Desktop\2012-03-23_21-48-07_25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2362200" y="304800"/>
            <a:ext cx="4480560" cy="58747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Asus\Desktop\Regentime\Regentime images\Adult Autologous Stem Cell Transplantation\3- Bone Marrow ready for processin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762000"/>
            <a:ext cx="7058107" cy="5266105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sus\Desktop\Regentime\Regentime images\Adult Autologous Stem Cell Transplantation\4- Bone Marrow during processin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685800"/>
            <a:ext cx="7270331" cy="5410200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Asus\Desktop\2013-01-07_14-41-53_69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66305"/>
            <a:ext cx="7467600" cy="560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15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33400"/>
            <a:ext cx="3620618" cy="5827176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38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C:\Users\Asus\Desktop\1- Cerebral Palsy with Atonia, Blindness and Epilepsy. Before treat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38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C:\Users\Asus\Desktop\2- Cerebral Palsy with Atonia, Blindness and Epileps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5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97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Asus\Desktop\Regentime\Regentime images\Adult Autologous Stem Cell Transplantation\11- Post Transplant postion- from 1 to  3 hour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524000"/>
            <a:ext cx="6528932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C:\Users\Asus\Desktop\3- Cerebral Palsy with Atonia, Blindness and Epileps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55"/>
            <a:ext cx="9144000" cy="685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1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C:\Users\Asus\Desktop\2006201319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0" y="423097"/>
            <a:ext cx="7663080" cy="92543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114800"/>
            <a:ext cx="3555999" cy="2666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90600" y="762000"/>
            <a:ext cx="2057400" cy="228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333750" y="6629400"/>
            <a:ext cx="1924050" cy="228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05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C:\Users\Asus\Desktop\42764-3622-how-to-maximize-the-success-of-stem-cell-autografts-for-neuroregenerati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4925"/>
            <a:ext cx="6172200" cy="88066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22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C:\Users\Asus\Desktop\Regentime\Regentime images\m khaled choueib\12012014399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64729"/>
            <a:ext cx="8534400" cy="3211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1" name="Picture 3" descr="C:\Users\Asus\Desktop\Regentime\Regentime images\m khaled choueib\1201201439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416157"/>
            <a:ext cx="8534400" cy="3213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77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6" name="Picture 2" descr="C:\Users\Asus\Desktop\42764-3620-how-to-maximize-the-success-of-stem-cell-autografts-for-neuroregeneration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711609" cy="95340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94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Asus\Desktop\2006201319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74" y="1406952"/>
            <a:ext cx="6093726" cy="44604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2" descr="C:\Users\Asus\Desktop\200620131930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6" t="731" r="38938" b="-731"/>
          <a:stretch/>
        </p:blipFill>
        <p:spPr bwMode="auto">
          <a:xfrm>
            <a:off x="5943600" y="304800"/>
            <a:ext cx="2824950" cy="44604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51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3352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dirty="0" err="1"/>
              <a:t>Regentime</a:t>
            </a:r>
            <a:r>
              <a:rPr lang="en-US" sz="2800" dirty="0"/>
              <a:t>® procedure is equivalent to a </a:t>
            </a:r>
            <a:r>
              <a:rPr lang="en-US" sz="2800" u="sng" dirty="0" smtClean="0"/>
              <a:t>final protocol</a:t>
            </a:r>
            <a:r>
              <a:rPr lang="en-US" sz="2800" dirty="0"/>
              <a:t>, belonging to stem cells </a:t>
            </a:r>
            <a:r>
              <a:rPr lang="en-US" sz="2800" u="sng" dirty="0"/>
              <a:t>reengineering and application</a:t>
            </a:r>
            <a:r>
              <a:rPr lang="en-US" sz="2800" dirty="0"/>
              <a:t>, with its high safety </a:t>
            </a:r>
            <a:r>
              <a:rPr lang="en-US" sz="2800" dirty="0" smtClean="0"/>
              <a:t>measures.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 smtClean="0"/>
              <a:t>It approach the </a:t>
            </a:r>
            <a:r>
              <a:rPr lang="en-US" sz="2800" dirty="0"/>
              <a:t>clinical </a:t>
            </a:r>
            <a:r>
              <a:rPr lang="en-US" sz="2800" dirty="0" smtClean="0"/>
              <a:t>therapy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35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3200400"/>
            <a:ext cx="4495800" cy="7620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600" b="1" dirty="0" smtClean="0">
                <a:solidFill>
                  <a:srgbClr val="FDF4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Time is the golden factor for regeneration </a:t>
            </a:r>
            <a:endParaRPr lang="en-US" sz="3600" b="1" dirty="0">
              <a:solidFill>
                <a:srgbClr val="FDF4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Regentime by Nassim Abi Chahine                                 New york - March 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629400" y="3048000"/>
            <a:ext cx="83820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3600" b="1" dirty="0" smtClean="0">
                <a:solidFill>
                  <a:srgbClr val="FDF4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cs typeface="Arabic Typesetting" pitchFamily="66" charset="-78"/>
              </a:rPr>
              <a:t>.</a:t>
            </a:r>
            <a:endParaRPr lang="en-US" sz="3600" b="1" dirty="0">
              <a:solidFill>
                <a:srgbClr val="FDF4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5202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25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986</TotalTime>
  <Words>870</Words>
  <Application>Microsoft Office PowerPoint</Application>
  <PresentationFormat>On-screen Show (4:3)</PresentationFormat>
  <Paragraphs>156</Paragraphs>
  <Slides>43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The regentime technique in stem cell therapy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Procedure or Protocol?</vt:lpstr>
      <vt:lpstr>Materials </vt:lpstr>
      <vt:lpstr>Methods</vt:lpstr>
      <vt:lpstr>PowerPoint Presentation</vt:lpstr>
      <vt:lpstr>Exosomal and Lisosomal peptides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Another plus with 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DR.Ahmed Saker 2o1O</cp:lastModifiedBy>
  <cp:revision>103</cp:revision>
  <dcterms:created xsi:type="dcterms:W3CDTF">2006-08-16T00:00:00Z</dcterms:created>
  <dcterms:modified xsi:type="dcterms:W3CDTF">2018-03-14T21:36:42Z</dcterms:modified>
</cp:coreProperties>
</file>