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33.png"/><Relationship Id="rId14" Type="http://schemas.openxmlformats.org/officeDocument/2006/relationships/image" Target="../media/image34.png"/><Relationship Id="rId15" Type="http://schemas.openxmlformats.org/officeDocument/2006/relationships/image" Target="../media/image35.png"/><Relationship Id="rId16" Type="http://schemas.openxmlformats.org/officeDocument/2006/relationships/image" Target="../media/image36.png"/><Relationship Id="rId17" Type="http://schemas.openxmlformats.org/officeDocument/2006/relationships/image" Target="../media/image37.png"/><Relationship Id="rId18" Type="http://schemas.openxmlformats.org/officeDocument/2006/relationships/image" Target="../media/image38.png"/><Relationship Id="rId19" Type="http://schemas.openxmlformats.org/officeDocument/2006/relationships/image" Target="../media/image39.png"/><Relationship Id="rId20" Type="http://schemas.openxmlformats.org/officeDocument/2006/relationships/image" Target="../media/image40.png"/><Relationship Id="rId21" Type="http://schemas.openxmlformats.org/officeDocument/2006/relationships/image" Target="../media/image41.png"/><Relationship Id="rId22" Type="http://schemas.openxmlformats.org/officeDocument/2006/relationships/image" Target="../media/image42.png"/><Relationship Id="rId23" Type="http://schemas.openxmlformats.org/officeDocument/2006/relationships/image" Target="../media/image43.png"/><Relationship Id="rId24" Type="http://schemas.openxmlformats.org/officeDocument/2006/relationships/image" Target="../media/image44.png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png"/><Relationship Id="rId15" Type="http://schemas.openxmlformats.org/officeDocument/2006/relationships/image" Target="../media/image58.png"/><Relationship Id="rId16" Type="http://schemas.openxmlformats.org/officeDocument/2006/relationships/image" Target="../media/image59.png"/><Relationship Id="rId17" Type="http://schemas.openxmlformats.org/officeDocument/2006/relationships/image" Target="../media/image60.png"/><Relationship Id="rId18" Type="http://schemas.openxmlformats.org/officeDocument/2006/relationships/image" Target="../media/image61.png"/><Relationship Id="rId19" Type="http://schemas.openxmlformats.org/officeDocument/2006/relationships/image" Target="../media/image62.png"/><Relationship Id="rId20" Type="http://schemas.openxmlformats.org/officeDocument/2006/relationships/image" Target="../media/image63.png"/><Relationship Id="rId21" Type="http://schemas.openxmlformats.org/officeDocument/2006/relationships/image" Target="../media/image64.png"/><Relationship Id="rId22" Type="http://schemas.openxmlformats.org/officeDocument/2006/relationships/image" Target="../media/image65.png"/></Relationships>
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009001" y="4204279"/>
            <a:ext cx="1134999" cy="26473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550287" y="6032929"/>
            <a:ext cx="593712" cy="8187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9017012" y="6697892"/>
            <a:ext cx="126987" cy="1537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427601" y="0"/>
            <a:ext cx="114300" cy="6851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903851" y="0"/>
            <a:ext cx="276225" cy="68516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5330837" y="0"/>
            <a:ext cx="535038" cy="68516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5835662" y="0"/>
            <a:ext cx="677913" cy="68516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6264287" y="0"/>
            <a:ext cx="885825" cy="68516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6740537" y="0"/>
            <a:ext cx="1095375" cy="68516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7178687" y="0"/>
            <a:ext cx="1371600" cy="68516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808476" y="0"/>
            <a:ext cx="238125" cy="68516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122676" y="0"/>
            <a:ext cx="476250" cy="68516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2486025" y="0"/>
            <a:ext cx="674751" cy="68516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1790700" y="0"/>
            <a:ext cx="912876" cy="68516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1114425" y="0"/>
            <a:ext cx="1170051" cy="68516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457200" y="0"/>
            <a:ext cx="1333500" cy="68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9525" y="4605261"/>
            <a:ext cx="962025" cy="22463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9525" y="6175362"/>
            <a:ext cx="361950" cy="6762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7581900" y="0"/>
            <a:ext cx="1562100" cy="28352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002638" y="0"/>
            <a:ext cx="1141730" cy="1341755"/>
          </a:xfrm>
          <a:custGeom>
            <a:avLst/>
            <a:gdLst/>
            <a:ahLst/>
            <a:cxnLst/>
            <a:rect l="l" t="t" r="r" b="b"/>
            <a:pathLst>
              <a:path w="1141729" h="1341755">
                <a:moveTo>
                  <a:pt x="27050" y="0"/>
                </a:moveTo>
                <a:lnTo>
                  <a:pt x="0" y="0"/>
                </a:lnTo>
                <a:lnTo>
                  <a:pt x="332632" y="314325"/>
                </a:lnTo>
                <a:lnTo>
                  <a:pt x="636651" y="647700"/>
                </a:lnTo>
                <a:lnTo>
                  <a:pt x="904132" y="989076"/>
                </a:lnTo>
                <a:lnTo>
                  <a:pt x="1141361" y="1341501"/>
                </a:lnTo>
                <a:lnTo>
                  <a:pt x="1141361" y="1303401"/>
                </a:lnTo>
                <a:lnTo>
                  <a:pt x="913761" y="960501"/>
                </a:lnTo>
                <a:lnTo>
                  <a:pt x="646318" y="628650"/>
                </a:lnTo>
                <a:lnTo>
                  <a:pt x="351786" y="304800"/>
                </a:lnTo>
                <a:lnTo>
                  <a:pt x="27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496300" y="0"/>
            <a:ext cx="647700" cy="657225"/>
          </a:xfrm>
          <a:custGeom>
            <a:avLst/>
            <a:gdLst/>
            <a:ahLst/>
            <a:cxnLst/>
            <a:rect l="l" t="t" r="r" b="b"/>
            <a:pathLst>
              <a:path w="647700" h="657225">
                <a:moveTo>
                  <a:pt x="19050" y="0"/>
                </a:moveTo>
                <a:lnTo>
                  <a:pt x="0" y="0"/>
                </a:lnTo>
                <a:lnTo>
                  <a:pt x="343795" y="323850"/>
                </a:lnTo>
                <a:lnTo>
                  <a:pt x="647700" y="657225"/>
                </a:lnTo>
                <a:lnTo>
                  <a:pt x="647700" y="628650"/>
                </a:lnTo>
                <a:lnTo>
                  <a:pt x="353320" y="304800"/>
                </a:lnTo>
                <a:lnTo>
                  <a:pt x="19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9525" y="0"/>
            <a:ext cx="1362075" cy="22368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9525" y="0"/>
            <a:ext cx="933450" cy="951230"/>
          </a:xfrm>
          <a:custGeom>
            <a:avLst/>
            <a:gdLst/>
            <a:ahLst/>
            <a:cxnLst/>
            <a:rect l="l" t="t" r="r" b="b"/>
            <a:pathLst>
              <a:path w="933450" h="951230">
                <a:moveTo>
                  <a:pt x="933450" y="0"/>
                </a:moveTo>
                <a:lnTo>
                  <a:pt x="904763" y="0"/>
                </a:lnTo>
                <a:lnTo>
                  <a:pt x="648332" y="209550"/>
                </a:lnTo>
                <a:lnTo>
                  <a:pt x="409389" y="428625"/>
                </a:lnTo>
                <a:lnTo>
                  <a:pt x="191132" y="666750"/>
                </a:lnTo>
                <a:lnTo>
                  <a:pt x="0" y="912876"/>
                </a:lnTo>
                <a:lnTo>
                  <a:pt x="0" y="950976"/>
                </a:lnTo>
                <a:lnTo>
                  <a:pt x="191132" y="685800"/>
                </a:lnTo>
                <a:lnTo>
                  <a:pt x="409389" y="447675"/>
                </a:lnTo>
                <a:lnTo>
                  <a:pt x="657857" y="219075"/>
                </a:lnTo>
                <a:lnTo>
                  <a:pt x="9334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9525" y="0"/>
            <a:ext cx="428625" cy="400050"/>
          </a:xfrm>
          <a:custGeom>
            <a:avLst/>
            <a:gdLst/>
            <a:ahLst/>
            <a:cxnLst/>
            <a:rect l="l" t="t" r="r" b="b"/>
            <a:pathLst>
              <a:path w="428625" h="400050">
                <a:moveTo>
                  <a:pt x="428625" y="0"/>
                </a:moveTo>
                <a:lnTo>
                  <a:pt x="399938" y="0"/>
                </a:lnTo>
                <a:lnTo>
                  <a:pt x="191206" y="180975"/>
                </a:lnTo>
                <a:lnTo>
                  <a:pt x="0" y="371475"/>
                </a:lnTo>
                <a:lnTo>
                  <a:pt x="0" y="400050"/>
                </a:lnTo>
                <a:lnTo>
                  <a:pt x="200768" y="190500"/>
                </a:lnTo>
                <a:lnTo>
                  <a:pt x="428625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bk object 49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bk object 50"/>
          <p:cNvSpPr/>
          <p:nvPr/>
        </p:nvSpPr>
        <p:spPr>
          <a:xfrm>
            <a:off x="2590800" y="1906523"/>
            <a:ext cx="3953255" cy="101193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1" name="bk object 51"/>
          <p:cNvSpPr/>
          <p:nvPr/>
        </p:nvSpPr>
        <p:spPr>
          <a:xfrm>
            <a:off x="2462783" y="1906523"/>
            <a:ext cx="726948" cy="101193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-11759" y="2039770"/>
            <a:ext cx="9167519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 u="heavy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009001" y="4204279"/>
            <a:ext cx="1134999" cy="264735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550287" y="6032929"/>
            <a:ext cx="593712" cy="8187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9017012" y="6697892"/>
            <a:ext cx="126987" cy="15374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427601" y="0"/>
            <a:ext cx="114300" cy="68516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903851" y="0"/>
            <a:ext cx="276225" cy="68516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5330837" y="0"/>
            <a:ext cx="535038" cy="68516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5835662" y="0"/>
            <a:ext cx="677913" cy="685163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6264287" y="0"/>
            <a:ext cx="885825" cy="68516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6740537" y="0"/>
            <a:ext cx="1095375" cy="68516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7178687" y="0"/>
            <a:ext cx="1371600" cy="68516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808476" y="0"/>
            <a:ext cx="238125" cy="68516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122676" y="0"/>
            <a:ext cx="476250" cy="68516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2486025" y="0"/>
            <a:ext cx="674751" cy="68516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1790700" y="0"/>
            <a:ext cx="912876" cy="68516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1114425" y="0"/>
            <a:ext cx="1170051" cy="68516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457200" y="0"/>
            <a:ext cx="1333500" cy="68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9525" y="4605261"/>
            <a:ext cx="962025" cy="22463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9525" y="6175362"/>
            <a:ext cx="361950" cy="6762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7581900" y="0"/>
            <a:ext cx="1562100" cy="28352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002638" y="0"/>
            <a:ext cx="1141730" cy="1341755"/>
          </a:xfrm>
          <a:custGeom>
            <a:avLst/>
            <a:gdLst/>
            <a:ahLst/>
            <a:cxnLst/>
            <a:rect l="l" t="t" r="r" b="b"/>
            <a:pathLst>
              <a:path w="1141729" h="1341755">
                <a:moveTo>
                  <a:pt x="27050" y="0"/>
                </a:moveTo>
                <a:lnTo>
                  <a:pt x="0" y="0"/>
                </a:lnTo>
                <a:lnTo>
                  <a:pt x="332632" y="314325"/>
                </a:lnTo>
                <a:lnTo>
                  <a:pt x="636651" y="647700"/>
                </a:lnTo>
                <a:lnTo>
                  <a:pt x="904132" y="989076"/>
                </a:lnTo>
                <a:lnTo>
                  <a:pt x="1141361" y="1341501"/>
                </a:lnTo>
                <a:lnTo>
                  <a:pt x="1141361" y="1303401"/>
                </a:lnTo>
                <a:lnTo>
                  <a:pt x="913761" y="960501"/>
                </a:lnTo>
                <a:lnTo>
                  <a:pt x="646318" y="628650"/>
                </a:lnTo>
                <a:lnTo>
                  <a:pt x="351786" y="304800"/>
                </a:lnTo>
                <a:lnTo>
                  <a:pt x="27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496300" y="0"/>
            <a:ext cx="647700" cy="657225"/>
          </a:xfrm>
          <a:custGeom>
            <a:avLst/>
            <a:gdLst/>
            <a:ahLst/>
            <a:cxnLst/>
            <a:rect l="l" t="t" r="r" b="b"/>
            <a:pathLst>
              <a:path w="647700" h="657225">
                <a:moveTo>
                  <a:pt x="19050" y="0"/>
                </a:moveTo>
                <a:lnTo>
                  <a:pt x="0" y="0"/>
                </a:lnTo>
                <a:lnTo>
                  <a:pt x="343795" y="323850"/>
                </a:lnTo>
                <a:lnTo>
                  <a:pt x="647700" y="657225"/>
                </a:lnTo>
                <a:lnTo>
                  <a:pt x="647700" y="628650"/>
                </a:lnTo>
                <a:lnTo>
                  <a:pt x="353320" y="304800"/>
                </a:lnTo>
                <a:lnTo>
                  <a:pt x="19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9525" y="0"/>
            <a:ext cx="1362075" cy="22368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9525" y="0"/>
            <a:ext cx="933450" cy="951230"/>
          </a:xfrm>
          <a:custGeom>
            <a:avLst/>
            <a:gdLst/>
            <a:ahLst/>
            <a:cxnLst/>
            <a:rect l="l" t="t" r="r" b="b"/>
            <a:pathLst>
              <a:path w="933450" h="951230">
                <a:moveTo>
                  <a:pt x="933450" y="0"/>
                </a:moveTo>
                <a:lnTo>
                  <a:pt x="904763" y="0"/>
                </a:lnTo>
                <a:lnTo>
                  <a:pt x="648332" y="209550"/>
                </a:lnTo>
                <a:lnTo>
                  <a:pt x="409389" y="428625"/>
                </a:lnTo>
                <a:lnTo>
                  <a:pt x="191132" y="666750"/>
                </a:lnTo>
                <a:lnTo>
                  <a:pt x="0" y="912876"/>
                </a:lnTo>
                <a:lnTo>
                  <a:pt x="0" y="950976"/>
                </a:lnTo>
                <a:lnTo>
                  <a:pt x="191132" y="685800"/>
                </a:lnTo>
                <a:lnTo>
                  <a:pt x="409389" y="447675"/>
                </a:lnTo>
                <a:lnTo>
                  <a:pt x="657857" y="219075"/>
                </a:lnTo>
                <a:lnTo>
                  <a:pt x="9334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9525" y="0"/>
            <a:ext cx="428625" cy="400050"/>
          </a:xfrm>
          <a:custGeom>
            <a:avLst/>
            <a:gdLst/>
            <a:ahLst/>
            <a:cxnLst/>
            <a:rect l="l" t="t" r="r" b="b"/>
            <a:pathLst>
              <a:path w="428625" h="400050">
                <a:moveTo>
                  <a:pt x="428625" y="0"/>
                </a:moveTo>
                <a:lnTo>
                  <a:pt x="399938" y="0"/>
                </a:lnTo>
                <a:lnTo>
                  <a:pt x="191206" y="180975"/>
                </a:lnTo>
                <a:lnTo>
                  <a:pt x="0" y="371475"/>
                </a:lnTo>
                <a:lnTo>
                  <a:pt x="0" y="400050"/>
                </a:lnTo>
                <a:lnTo>
                  <a:pt x="200768" y="190500"/>
                </a:lnTo>
                <a:lnTo>
                  <a:pt x="428625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6.xml"/><Relationship Id="rId5" Type="http://schemas.openxmlformats.org/officeDocument/2006/relationships/slideLayout" Target="../slideLayouts/slideLayout7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Relationship Id="rId23" Type="http://schemas.openxmlformats.org/officeDocument/2006/relationships/image" Target="../media/image17.png"/><Relationship Id="rId24" Type="http://schemas.openxmlformats.org/officeDocument/2006/relationships/image" Target="../media/image18.png"/><Relationship Id="rId25" Type="http://schemas.openxmlformats.org/officeDocument/2006/relationships/image" Target="../media/image19.png"/><Relationship Id="rId26" Type="http://schemas.openxmlformats.org/officeDocument/2006/relationships/image" Target="../media/image20.png"/><Relationship Id="rId27" Type="http://schemas.openxmlformats.org/officeDocument/2006/relationships/image" Target="../media/image2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8009001" y="4204279"/>
            <a:ext cx="1134999" cy="26473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8550287" y="6032929"/>
            <a:ext cx="593712" cy="8187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9017012" y="6697892"/>
            <a:ext cx="126987" cy="15374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4427601" y="0"/>
            <a:ext cx="114300" cy="685163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4903851" y="0"/>
            <a:ext cx="276225" cy="685163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5330837" y="0"/>
            <a:ext cx="535038" cy="68516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5835662" y="0"/>
            <a:ext cx="677913" cy="685163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6264287" y="0"/>
            <a:ext cx="885825" cy="68516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6740537" y="0"/>
            <a:ext cx="1095375" cy="685163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7178687" y="0"/>
            <a:ext cx="1371600" cy="685163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3808476" y="0"/>
            <a:ext cx="238125" cy="68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3122676" y="0"/>
            <a:ext cx="476250" cy="685163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2486025" y="0"/>
            <a:ext cx="674751" cy="685163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1790700" y="0"/>
            <a:ext cx="912876" cy="685163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1114425" y="0"/>
            <a:ext cx="1170051" cy="685163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457200" y="0"/>
            <a:ext cx="1333500" cy="685163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9525" y="4605261"/>
            <a:ext cx="962025" cy="224637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9525" y="6175362"/>
            <a:ext cx="361950" cy="67627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7581900" y="0"/>
            <a:ext cx="1562100" cy="2835287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8002638" y="0"/>
            <a:ext cx="1141730" cy="1341755"/>
          </a:xfrm>
          <a:custGeom>
            <a:avLst/>
            <a:gdLst/>
            <a:ahLst/>
            <a:cxnLst/>
            <a:rect l="l" t="t" r="r" b="b"/>
            <a:pathLst>
              <a:path w="1141729" h="1341755">
                <a:moveTo>
                  <a:pt x="27050" y="0"/>
                </a:moveTo>
                <a:lnTo>
                  <a:pt x="0" y="0"/>
                </a:lnTo>
                <a:lnTo>
                  <a:pt x="332632" y="314325"/>
                </a:lnTo>
                <a:lnTo>
                  <a:pt x="636651" y="647700"/>
                </a:lnTo>
                <a:lnTo>
                  <a:pt x="904132" y="989076"/>
                </a:lnTo>
                <a:lnTo>
                  <a:pt x="1141361" y="1341501"/>
                </a:lnTo>
                <a:lnTo>
                  <a:pt x="1141361" y="1303401"/>
                </a:lnTo>
                <a:lnTo>
                  <a:pt x="913761" y="960501"/>
                </a:lnTo>
                <a:lnTo>
                  <a:pt x="646318" y="628650"/>
                </a:lnTo>
                <a:lnTo>
                  <a:pt x="351786" y="304800"/>
                </a:lnTo>
                <a:lnTo>
                  <a:pt x="27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8496300" y="0"/>
            <a:ext cx="647700" cy="657225"/>
          </a:xfrm>
          <a:custGeom>
            <a:avLst/>
            <a:gdLst/>
            <a:ahLst/>
            <a:cxnLst/>
            <a:rect l="l" t="t" r="r" b="b"/>
            <a:pathLst>
              <a:path w="647700" h="657225">
                <a:moveTo>
                  <a:pt x="19050" y="0"/>
                </a:moveTo>
                <a:lnTo>
                  <a:pt x="0" y="0"/>
                </a:lnTo>
                <a:lnTo>
                  <a:pt x="343795" y="323850"/>
                </a:lnTo>
                <a:lnTo>
                  <a:pt x="647700" y="657225"/>
                </a:lnTo>
                <a:lnTo>
                  <a:pt x="647700" y="628650"/>
                </a:lnTo>
                <a:lnTo>
                  <a:pt x="353320" y="304800"/>
                </a:lnTo>
                <a:lnTo>
                  <a:pt x="190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9525" y="0"/>
            <a:ext cx="1362075" cy="223685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9525" y="0"/>
            <a:ext cx="933450" cy="951230"/>
          </a:xfrm>
          <a:custGeom>
            <a:avLst/>
            <a:gdLst/>
            <a:ahLst/>
            <a:cxnLst/>
            <a:rect l="l" t="t" r="r" b="b"/>
            <a:pathLst>
              <a:path w="933450" h="951230">
                <a:moveTo>
                  <a:pt x="933450" y="0"/>
                </a:moveTo>
                <a:lnTo>
                  <a:pt x="904763" y="0"/>
                </a:lnTo>
                <a:lnTo>
                  <a:pt x="648332" y="209550"/>
                </a:lnTo>
                <a:lnTo>
                  <a:pt x="409389" y="428625"/>
                </a:lnTo>
                <a:lnTo>
                  <a:pt x="191132" y="666750"/>
                </a:lnTo>
                <a:lnTo>
                  <a:pt x="0" y="912876"/>
                </a:lnTo>
                <a:lnTo>
                  <a:pt x="0" y="950976"/>
                </a:lnTo>
                <a:lnTo>
                  <a:pt x="191132" y="685800"/>
                </a:lnTo>
                <a:lnTo>
                  <a:pt x="409389" y="447675"/>
                </a:lnTo>
                <a:lnTo>
                  <a:pt x="657857" y="219075"/>
                </a:lnTo>
                <a:lnTo>
                  <a:pt x="933450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9525" y="0"/>
            <a:ext cx="428625" cy="400050"/>
          </a:xfrm>
          <a:custGeom>
            <a:avLst/>
            <a:gdLst/>
            <a:ahLst/>
            <a:cxnLst/>
            <a:rect l="l" t="t" r="r" b="b"/>
            <a:pathLst>
              <a:path w="428625" h="400050">
                <a:moveTo>
                  <a:pt x="428625" y="0"/>
                </a:moveTo>
                <a:lnTo>
                  <a:pt x="399938" y="0"/>
                </a:lnTo>
                <a:lnTo>
                  <a:pt x="191206" y="180975"/>
                </a:lnTo>
                <a:lnTo>
                  <a:pt x="0" y="371475"/>
                </a:lnTo>
                <a:lnTo>
                  <a:pt x="0" y="400050"/>
                </a:lnTo>
                <a:lnTo>
                  <a:pt x="200768" y="190500"/>
                </a:lnTo>
                <a:lnTo>
                  <a:pt x="428625" y="0"/>
                </a:lnTo>
                <a:close/>
              </a:path>
            </a:pathLst>
          </a:custGeom>
          <a:solidFill>
            <a:srgbClr val="0065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7828" y="592469"/>
            <a:ext cx="6548342" cy="5118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CCECFF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54" y="2157090"/>
            <a:ext cx="8986490" cy="1484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Relationship Id="rId11" Type="http://schemas.openxmlformats.org/officeDocument/2006/relationships/image" Target="../media/image75.png"/><Relationship Id="rId12" Type="http://schemas.openxmlformats.org/officeDocument/2006/relationships/image" Target="../media/image76.png"/><Relationship Id="rId13" Type="http://schemas.openxmlformats.org/officeDocument/2006/relationships/image" Target="../media/image77.png"/><Relationship Id="rId14" Type="http://schemas.openxmlformats.org/officeDocument/2006/relationships/image" Target="../media/image78.png"/><Relationship Id="rId15" Type="http://schemas.openxmlformats.org/officeDocument/2006/relationships/image" Target="../media/image79.png"/><Relationship Id="rId16" Type="http://schemas.openxmlformats.org/officeDocument/2006/relationships/image" Target="../media/image80.png"/><Relationship Id="rId17" Type="http://schemas.openxmlformats.org/officeDocument/2006/relationships/image" Target="../media/image81.png"/><Relationship Id="rId18" Type="http://schemas.openxmlformats.org/officeDocument/2006/relationships/image" Target="../media/image82.png"/><Relationship Id="rId19" Type="http://schemas.openxmlformats.org/officeDocument/2006/relationships/image" Target="../media/image83.png"/><Relationship Id="rId20" Type="http://schemas.openxmlformats.org/officeDocument/2006/relationships/image" Target="../media/image84.png"/><Relationship Id="rId21" Type="http://schemas.openxmlformats.org/officeDocument/2006/relationships/image" Target="../media/image85.png"/><Relationship Id="rId22" Type="http://schemas.openxmlformats.org/officeDocument/2006/relationships/image" Target="../media/image86.png"/><Relationship Id="rId23" Type="http://schemas.openxmlformats.org/officeDocument/2006/relationships/image" Target="../media/image87.png"/><Relationship Id="rId24" Type="http://schemas.openxmlformats.org/officeDocument/2006/relationships/image" Target="../media/image88.png"/><Relationship Id="rId25" Type="http://schemas.openxmlformats.org/officeDocument/2006/relationships/image" Target="../media/image8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Relationship Id="rId3" Type="http://schemas.openxmlformats.org/officeDocument/2006/relationships/image" Target="../media/image91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Relationship Id="rId3" Type="http://schemas.openxmlformats.org/officeDocument/2006/relationships/image" Target="../media/image93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Relationship Id="rId5" Type="http://schemas.openxmlformats.org/officeDocument/2006/relationships/image" Target="../media/image100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png"/><Relationship Id="rId3" Type="http://schemas.openxmlformats.org/officeDocument/2006/relationships/image" Target="../media/image102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image" Target="../media/image11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8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9.png"/><Relationship Id="rId3" Type="http://schemas.openxmlformats.org/officeDocument/2006/relationships/image" Target="../media/image12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2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3.png"/><Relationship Id="rId3" Type="http://schemas.openxmlformats.org/officeDocument/2006/relationships/image" Target="../media/image124.png"/><Relationship Id="rId4" Type="http://schemas.openxmlformats.org/officeDocument/2006/relationships/image" Target="../media/image125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Relationship Id="rId3" Type="http://schemas.openxmlformats.org/officeDocument/2006/relationships/image" Target="../media/image131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2.png"/><Relationship Id="rId3" Type="http://schemas.openxmlformats.org/officeDocument/2006/relationships/image" Target="../media/image133.png"/><Relationship Id="rId4" Type="http://schemas.openxmlformats.org/officeDocument/2006/relationships/image" Target="../media/image134.jpg"/><Relationship Id="rId5" Type="http://schemas.openxmlformats.org/officeDocument/2006/relationships/image" Target="../media/image135.jpg"/><Relationship Id="rId6" Type="http://schemas.openxmlformats.org/officeDocument/2006/relationships/image" Target="../media/image136.jpg"/><Relationship Id="rId7" Type="http://schemas.openxmlformats.org/officeDocument/2006/relationships/image" Target="../media/image137.jpg"/><Relationship Id="rId8" Type="http://schemas.openxmlformats.org/officeDocument/2006/relationships/image" Target="../media/image138.jpg"/><Relationship Id="rId9" Type="http://schemas.openxmlformats.org/officeDocument/2006/relationships/image" Target="../media/image139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Relationship Id="rId3" Type="http://schemas.openxmlformats.org/officeDocument/2006/relationships/image" Target="../media/image141.png"/><Relationship Id="rId4" Type="http://schemas.openxmlformats.org/officeDocument/2006/relationships/image" Target="../media/image142.png"/><Relationship Id="rId5" Type="http://schemas.openxmlformats.org/officeDocument/2006/relationships/image" Target="../media/image143.png"/><Relationship Id="rId6" Type="http://schemas.openxmlformats.org/officeDocument/2006/relationships/image" Target="../media/image144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5.png"/><Relationship Id="rId3" Type="http://schemas.openxmlformats.org/officeDocument/2006/relationships/image" Target="../media/image146.jpg"/><Relationship Id="rId4" Type="http://schemas.openxmlformats.org/officeDocument/2006/relationships/image" Target="../media/image147.png"/><Relationship Id="rId5" Type="http://schemas.openxmlformats.org/officeDocument/2006/relationships/image" Target="../media/image148.png"/><Relationship Id="rId6" Type="http://schemas.openxmlformats.org/officeDocument/2006/relationships/image" Target="../media/image149.png"/><Relationship Id="rId7" Type="http://schemas.openxmlformats.org/officeDocument/2006/relationships/image" Target="../media/image150.png"/><Relationship Id="rId8" Type="http://schemas.openxmlformats.org/officeDocument/2006/relationships/image" Target="../media/image151.png"/><Relationship Id="rId9" Type="http://schemas.openxmlformats.org/officeDocument/2006/relationships/image" Target="../media/image152.png"/><Relationship Id="rId10" Type="http://schemas.openxmlformats.org/officeDocument/2006/relationships/image" Target="../media/image153.png"/><Relationship Id="rId11" Type="http://schemas.openxmlformats.org/officeDocument/2006/relationships/image" Target="../media/image154.png"/><Relationship Id="rId12" Type="http://schemas.openxmlformats.org/officeDocument/2006/relationships/image" Target="../media/image15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brainyquote.com/quotes/quotes/b/buddha120915.html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381500" y="0"/>
            <a:ext cx="490727" cy="2941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381500" y="0"/>
            <a:ext cx="490727" cy="6598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60476" y="345947"/>
            <a:ext cx="710184" cy="6797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65275" y="345947"/>
            <a:ext cx="2199131" cy="6797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859023" y="345947"/>
            <a:ext cx="489203" cy="6797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942844" y="345947"/>
            <a:ext cx="5550408" cy="67970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117091" y="711708"/>
            <a:ext cx="2115312" cy="6797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827020" y="711708"/>
            <a:ext cx="489203" cy="67970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910839" y="711708"/>
            <a:ext cx="1976628" cy="67970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482084" y="711708"/>
            <a:ext cx="1760220" cy="67970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836920" y="711708"/>
            <a:ext cx="2214371" cy="6797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645907" y="711708"/>
            <a:ext cx="490727" cy="67970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411979" y="1092708"/>
            <a:ext cx="411479" cy="56997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411979" y="1397508"/>
            <a:ext cx="411479" cy="5699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411979" y="1702307"/>
            <a:ext cx="411479" cy="56997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411979" y="2007107"/>
            <a:ext cx="411479" cy="56997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411979" y="2311907"/>
            <a:ext cx="411479" cy="56997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411979" y="2616707"/>
            <a:ext cx="411479" cy="56997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411979" y="2921507"/>
            <a:ext cx="411479" cy="56997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411979" y="3226307"/>
            <a:ext cx="411479" cy="56997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411979" y="3531108"/>
            <a:ext cx="411479" cy="56997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411979" y="3835908"/>
            <a:ext cx="411479" cy="56997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056888" y="4265676"/>
            <a:ext cx="1289304" cy="18333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226052" y="5358384"/>
            <a:ext cx="883920" cy="123139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937676" y="437417"/>
            <a:ext cx="7268845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195195" algn="l"/>
              </a:tabLst>
            </a:pPr>
            <a:r>
              <a:rPr dirty="0" sz="2400" spc="-5"/>
              <a:t>A  </a:t>
            </a:r>
            <a:r>
              <a:rPr dirty="0" sz="2400" spc="35"/>
              <a:t> </a:t>
            </a:r>
            <a:r>
              <a:rPr dirty="0" sz="2400" spc="-5"/>
              <a:t>DIFFERENT	CLINICAL PERSPECTIVE </a:t>
            </a:r>
            <a:r>
              <a:rPr dirty="0" sz="2400"/>
              <a:t>FOR</a:t>
            </a:r>
            <a:r>
              <a:rPr dirty="0" sz="2400" spc="-35"/>
              <a:t> </a:t>
            </a:r>
            <a:r>
              <a:rPr dirty="0" sz="2400"/>
              <a:t>THE</a:t>
            </a:r>
            <a:endParaRPr sz="2400"/>
          </a:p>
        </p:txBody>
      </p:sp>
      <p:sp>
        <p:nvSpPr>
          <p:cNvPr id="36" name="object 36"/>
          <p:cNvSpPr txBox="1"/>
          <p:nvPr/>
        </p:nvSpPr>
        <p:spPr>
          <a:xfrm>
            <a:off x="1294267" y="803161"/>
            <a:ext cx="6555740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CCECFF"/>
                </a:solidFill>
                <a:latin typeface="Arial"/>
                <a:cs typeface="Arial"/>
              </a:rPr>
              <a:t>DIAGNOSIS OF WHITE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MATTER</a:t>
            </a:r>
            <a:r>
              <a:rPr dirty="0" sz="2400" spc="-85" b="1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DISORDERS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2362200" y="1571625"/>
            <a:ext cx="4343400" cy="3228975"/>
          </a:xfrm>
          <a:custGeom>
            <a:avLst/>
            <a:gdLst/>
            <a:ahLst/>
            <a:cxnLst/>
            <a:rect l="l" t="t" r="r" b="b"/>
            <a:pathLst>
              <a:path w="4343400" h="3228975">
                <a:moveTo>
                  <a:pt x="2416368" y="3219450"/>
                </a:moveTo>
                <a:lnTo>
                  <a:pt x="1927031" y="3219450"/>
                </a:lnTo>
                <a:lnTo>
                  <a:pt x="1967297" y="3228975"/>
                </a:lnTo>
                <a:lnTo>
                  <a:pt x="2376102" y="3228975"/>
                </a:lnTo>
                <a:lnTo>
                  <a:pt x="2416368" y="3219450"/>
                </a:lnTo>
                <a:close/>
              </a:path>
              <a:path w="4343400" h="3228975">
                <a:moveTo>
                  <a:pt x="2535813" y="3209925"/>
                </a:moveTo>
                <a:lnTo>
                  <a:pt x="1807586" y="3209925"/>
                </a:lnTo>
                <a:lnTo>
                  <a:pt x="1847169" y="3219450"/>
                </a:lnTo>
                <a:lnTo>
                  <a:pt x="2496230" y="3219450"/>
                </a:lnTo>
                <a:lnTo>
                  <a:pt x="2535813" y="3209925"/>
                </a:lnTo>
                <a:close/>
              </a:path>
              <a:path w="4343400" h="3228975">
                <a:moveTo>
                  <a:pt x="2653088" y="3190875"/>
                </a:moveTo>
                <a:lnTo>
                  <a:pt x="1690311" y="3190875"/>
                </a:lnTo>
                <a:lnTo>
                  <a:pt x="1768244" y="3209925"/>
                </a:lnTo>
                <a:lnTo>
                  <a:pt x="2575155" y="3209925"/>
                </a:lnTo>
                <a:lnTo>
                  <a:pt x="2653088" y="3190875"/>
                </a:lnTo>
                <a:close/>
              </a:path>
              <a:path w="4343400" h="3228975">
                <a:moveTo>
                  <a:pt x="4343400" y="0"/>
                </a:moveTo>
                <a:lnTo>
                  <a:pt x="2007777" y="0"/>
                </a:lnTo>
                <a:lnTo>
                  <a:pt x="1967297" y="9525"/>
                </a:lnTo>
                <a:lnTo>
                  <a:pt x="1886986" y="9525"/>
                </a:lnTo>
                <a:lnTo>
                  <a:pt x="1847169" y="19050"/>
                </a:lnTo>
                <a:lnTo>
                  <a:pt x="1807586" y="19050"/>
                </a:lnTo>
                <a:lnTo>
                  <a:pt x="1729150" y="38100"/>
                </a:lnTo>
                <a:lnTo>
                  <a:pt x="1690311" y="38100"/>
                </a:lnTo>
                <a:lnTo>
                  <a:pt x="1613424" y="57150"/>
                </a:lnTo>
                <a:lnTo>
                  <a:pt x="1575390" y="57150"/>
                </a:lnTo>
                <a:lnTo>
                  <a:pt x="1353341" y="114300"/>
                </a:lnTo>
                <a:lnTo>
                  <a:pt x="1317423" y="133350"/>
                </a:lnTo>
                <a:lnTo>
                  <a:pt x="1211670" y="161925"/>
                </a:lnTo>
                <a:lnTo>
                  <a:pt x="1177110" y="180975"/>
                </a:lnTo>
                <a:lnTo>
                  <a:pt x="1142907" y="190500"/>
                </a:lnTo>
                <a:lnTo>
                  <a:pt x="1109066" y="209550"/>
                </a:lnTo>
                <a:lnTo>
                  <a:pt x="1075596" y="219075"/>
                </a:lnTo>
                <a:lnTo>
                  <a:pt x="1042503" y="238125"/>
                </a:lnTo>
                <a:lnTo>
                  <a:pt x="1009794" y="247650"/>
                </a:lnTo>
                <a:lnTo>
                  <a:pt x="945553" y="285750"/>
                </a:lnTo>
                <a:lnTo>
                  <a:pt x="914036" y="295275"/>
                </a:lnTo>
                <a:lnTo>
                  <a:pt x="852240" y="333375"/>
                </a:lnTo>
                <a:lnTo>
                  <a:pt x="792142" y="371475"/>
                </a:lnTo>
                <a:lnTo>
                  <a:pt x="733797" y="409575"/>
                </a:lnTo>
                <a:lnTo>
                  <a:pt x="677258" y="447675"/>
                </a:lnTo>
                <a:lnTo>
                  <a:pt x="622580" y="485775"/>
                </a:lnTo>
                <a:lnTo>
                  <a:pt x="569817" y="523875"/>
                </a:lnTo>
                <a:lnTo>
                  <a:pt x="519023" y="571500"/>
                </a:lnTo>
                <a:lnTo>
                  <a:pt x="494382" y="590550"/>
                </a:lnTo>
                <a:lnTo>
                  <a:pt x="470253" y="609600"/>
                </a:lnTo>
                <a:lnTo>
                  <a:pt x="446644" y="638175"/>
                </a:lnTo>
                <a:lnTo>
                  <a:pt x="423561" y="657225"/>
                </a:lnTo>
                <a:lnTo>
                  <a:pt x="401012" y="676275"/>
                </a:lnTo>
                <a:lnTo>
                  <a:pt x="379002" y="704850"/>
                </a:lnTo>
                <a:lnTo>
                  <a:pt x="357539" y="723900"/>
                </a:lnTo>
                <a:lnTo>
                  <a:pt x="336630" y="752475"/>
                </a:lnTo>
                <a:lnTo>
                  <a:pt x="316280" y="771525"/>
                </a:lnTo>
                <a:lnTo>
                  <a:pt x="296498" y="800100"/>
                </a:lnTo>
                <a:lnTo>
                  <a:pt x="277290" y="828675"/>
                </a:lnTo>
                <a:lnTo>
                  <a:pt x="258662" y="847725"/>
                </a:lnTo>
                <a:lnTo>
                  <a:pt x="240621" y="876300"/>
                </a:lnTo>
                <a:lnTo>
                  <a:pt x="223175" y="904875"/>
                </a:lnTo>
                <a:lnTo>
                  <a:pt x="206330" y="923925"/>
                </a:lnTo>
                <a:lnTo>
                  <a:pt x="190093" y="952500"/>
                </a:lnTo>
                <a:lnTo>
                  <a:pt x="174470" y="981075"/>
                </a:lnTo>
                <a:lnTo>
                  <a:pt x="159468" y="1009650"/>
                </a:lnTo>
                <a:lnTo>
                  <a:pt x="145095" y="1038225"/>
                </a:lnTo>
                <a:lnTo>
                  <a:pt x="131357" y="1057275"/>
                </a:lnTo>
                <a:lnTo>
                  <a:pt x="105812" y="1114425"/>
                </a:lnTo>
                <a:lnTo>
                  <a:pt x="82889" y="1171575"/>
                </a:lnTo>
                <a:lnTo>
                  <a:pt x="62641" y="1228725"/>
                </a:lnTo>
                <a:lnTo>
                  <a:pt x="45123" y="1285875"/>
                </a:lnTo>
                <a:lnTo>
                  <a:pt x="30390" y="1343025"/>
                </a:lnTo>
                <a:lnTo>
                  <a:pt x="18495" y="1400175"/>
                </a:lnTo>
                <a:lnTo>
                  <a:pt x="13628" y="1438275"/>
                </a:lnTo>
                <a:lnTo>
                  <a:pt x="9492" y="1466850"/>
                </a:lnTo>
                <a:lnTo>
                  <a:pt x="3437" y="1524000"/>
                </a:lnTo>
                <a:lnTo>
                  <a:pt x="384" y="1590675"/>
                </a:lnTo>
                <a:lnTo>
                  <a:pt x="0" y="1619250"/>
                </a:lnTo>
                <a:lnTo>
                  <a:pt x="384" y="1647825"/>
                </a:lnTo>
                <a:lnTo>
                  <a:pt x="3437" y="1704975"/>
                </a:lnTo>
                <a:lnTo>
                  <a:pt x="6093" y="1743075"/>
                </a:lnTo>
                <a:lnTo>
                  <a:pt x="13628" y="1800225"/>
                </a:lnTo>
                <a:lnTo>
                  <a:pt x="24084" y="1857375"/>
                </a:lnTo>
                <a:lnTo>
                  <a:pt x="37405" y="1914525"/>
                </a:lnTo>
                <a:lnTo>
                  <a:pt x="53538" y="1971675"/>
                </a:lnTo>
                <a:lnTo>
                  <a:pt x="72427" y="2028825"/>
                </a:lnTo>
                <a:lnTo>
                  <a:pt x="94020" y="2085975"/>
                </a:lnTo>
                <a:lnTo>
                  <a:pt x="118260" y="2143125"/>
                </a:lnTo>
                <a:lnTo>
                  <a:pt x="145095" y="2200275"/>
                </a:lnTo>
                <a:lnTo>
                  <a:pt x="174470" y="2257425"/>
                </a:lnTo>
                <a:lnTo>
                  <a:pt x="190093" y="2276475"/>
                </a:lnTo>
                <a:lnTo>
                  <a:pt x="206330" y="2305050"/>
                </a:lnTo>
                <a:lnTo>
                  <a:pt x="223175" y="2333625"/>
                </a:lnTo>
                <a:lnTo>
                  <a:pt x="240621" y="2352675"/>
                </a:lnTo>
                <a:lnTo>
                  <a:pt x="258662" y="2381250"/>
                </a:lnTo>
                <a:lnTo>
                  <a:pt x="277290" y="2409825"/>
                </a:lnTo>
                <a:lnTo>
                  <a:pt x="296498" y="2428875"/>
                </a:lnTo>
                <a:lnTo>
                  <a:pt x="316280" y="2457450"/>
                </a:lnTo>
                <a:lnTo>
                  <a:pt x="336630" y="2486025"/>
                </a:lnTo>
                <a:lnTo>
                  <a:pt x="357539" y="2505075"/>
                </a:lnTo>
                <a:lnTo>
                  <a:pt x="379002" y="2533650"/>
                </a:lnTo>
                <a:lnTo>
                  <a:pt x="401012" y="2552700"/>
                </a:lnTo>
                <a:lnTo>
                  <a:pt x="423561" y="2571750"/>
                </a:lnTo>
                <a:lnTo>
                  <a:pt x="446644" y="2600325"/>
                </a:lnTo>
                <a:lnTo>
                  <a:pt x="470253" y="2619375"/>
                </a:lnTo>
                <a:lnTo>
                  <a:pt x="494382" y="2647950"/>
                </a:lnTo>
                <a:lnTo>
                  <a:pt x="519023" y="2667000"/>
                </a:lnTo>
                <a:lnTo>
                  <a:pt x="544170" y="2686050"/>
                </a:lnTo>
                <a:lnTo>
                  <a:pt x="569817" y="2705100"/>
                </a:lnTo>
                <a:lnTo>
                  <a:pt x="595955" y="2733675"/>
                </a:lnTo>
                <a:lnTo>
                  <a:pt x="649683" y="2771775"/>
                </a:lnTo>
                <a:lnTo>
                  <a:pt x="705298" y="2809875"/>
                </a:lnTo>
                <a:lnTo>
                  <a:pt x="792142" y="2867025"/>
                </a:lnTo>
                <a:lnTo>
                  <a:pt x="852240" y="2905125"/>
                </a:lnTo>
                <a:lnTo>
                  <a:pt x="882929" y="2914650"/>
                </a:lnTo>
                <a:lnTo>
                  <a:pt x="914036" y="2933700"/>
                </a:lnTo>
                <a:lnTo>
                  <a:pt x="977475" y="2971800"/>
                </a:lnTo>
                <a:lnTo>
                  <a:pt x="1009794" y="2981325"/>
                </a:lnTo>
                <a:lnTo>
                  <a:pt x="1042503" y="3000375"/>
                </a:lnTo>
                <a:lnTo>
                  <a:pt x="1075596" y="3009900"/>
                </a:lnTo>
                <a:lnTo>
                  <a:pt x="1109066" y="3028950"/>
                </a:lnTo>
                <a:lnTo>
                  <a:pt x="1142907" y="3038475"/>
                </a:lnTo>
                <a:lnTo>
                  <a:pt x="1177110" y="3057525"/>
                </a:lnTo>
                <a:lnTo>
                  <a:pt x="1246580" y="3076575"/>
                </a:lnTo>
                <a:lnTo>
                  <a:pt x="1281833" y="3095625"/>
                </a:lnTo>
                <a:lnTo>
                  <a:pt x="1317423" y="3105150"/>
                </a:lnTo>
                <a:lnTo>
                  <a:pt x="1651733" y="3190875"/>
                </a:lnTo>
                <a:lnTo>
                  <a:pt x="2691666" y="3190875"/>
                </a:lnTo>
                <a:lnTo>
                  <a:pt x="3025976" y="3105150"/>
                </a:lnTo>
                <a:lnTo>
                  <a:pt x="3061566" y="3095625"/>
                </a:lnTo>
                <a:lnTo>
                  <a:pt x="3096819" y="3076575"/>
                </a:lnTo>
                <a:lnTo>
                  <a:pt x="3166289" y="3057525"/>
                </a:lnTo>
                <a:lnTo>
                  <a:pt x="3200492" y="3038475"/>
                </a:lnTo>
                <a:lnTo>
                  <a:pt x="3234333" y="3028950"/>
                </a:lnTo>
                <a:lnTo>
                  <a:pt x="3267803" y="3009900"/>
                </a:lnTo>
                <a:lnTo>
                  <a:pt x="3300896" y="3000375"/>
                </a:lnTo>
                <a:lnTo>
                  <a:pt x="3333605" y="2981325"/>
                </a:lnTo>
                <a:lnTo>
                  <a:pt x="3365924" y="2971800"/>
                </a:lnTo>
                <a:lnTo>
                  <a:pt x="3429363" y="2933700"/>
                </a:lnTo>
                <a:lnTo>
                  <a:pt x="3460470" y="2914650"/>
                </a:lnTo>
                <a:lnTo>
                  <a:pt x="3491159" y="2905125"/>
                </a:lnTo>
                <a:lnTo>
                  <a:pt x="3551257" y="2867025"/>
                </a:lnTo>
                <a:lnTo>
                  <a:pt x="3609602" y="2828925"/>
                </a:lnTo>
                <a:lnTo>
                  <a:pt x="3666141" y="2790825"/>
                </a:lnTo>
                <a:lnTo>
                  <a:pt x="3720819" y="2752725"/>
                </a:lnTo>
                <a:lnTo>
                  <a:pt x="3773582" y="2705100"/>
                </a:lnTo>
                <a:lnTo>
                  <a:pt x="3799229" y="2686050"/>
                </a:lnTo>
                <a:lnTo>
                  <a:pt x="3824376" y="2667000"/>
                </a:lnTo>
                <a:lnTo>
                  <a:pt x="3849017" y="2647950"/>
                </a:lnTo>
                <a:lnTo>
                  <a:pt x="3873146" y="2619375"/>
                </a:lnTo>
                <a:lnTo>
                  <a:pt x="3896755" y="2600325"/>
                </a:lnTo>
                <a:lnTo>
                  <a:pt x="3919838" y="2571750"/>
                </a:lnTo>
                <a:lnTo>
                  <a:pt x="3942387" y="2552700"/>
                </a:lnTo>
                <a:lnTo>
                  <a:pt x="3964397" y="2533650"/>
                </a:lnTo>
                <a:lnTo>
                  <a:pt x="3985860" y="2505075"/>
                </a:lnTo>
                <a:lnTo>
                  <a:pt x="4006769" y="2486025"/>
                </a:lnTo>
                <a:lnTo>
                  <a:pt x="4027119" y="2457450"/>
                </a:lnTo>
                <a:lnTo>
                  <a:pt x="4046901" y="2428875"/>
                </a:lnTo>
                <a:lnTo>
                  <a:pt x="4066109" y="2409825"/>
                </a:lnTo>
                <a:lnTo>
                  <a:pt x="4084737" y="2381250"/>
                </a:lnTo>
                <a:lnTo>
                  <a:pt x="4102778" y="2352675"/>
                </a:lnTo>
                <a:lnTo>
                  <a:pt x="4120224" y="2333625"/>
                </a:lnTo>
                <a:lnTo>
                  <a:pt x="4137069" y="2305050"/>
                </a:lnTo>
                <a:lnTo>
                  <a:pt x="4153306" y="2276475"/>
                </a:lnTo>
                <a:lnTo>
                  <a:pt x="4168929" y="2257425"/>
                </a:lnTo>
                <a:lnTo>
                  <a:pt x="4183931" y="2228850"/>
                </a:lnTo>
                <a:lnTo>
                  <a:pt x="4212042" y="2171700"/>
                </a:lnTo>
                <a:lnTo>
                  <a:pt x="4237587" y="2114550"/>
                </a:lnTo>
                <a:lnTo>
                  <a:pt x="4260510" y="2057400"/>
                </a:lnTo>
                <a:lnTo>
                  <a:pt x="4280758" y="2000250"/>
                </a:lnTo>
                <a:lnTo>
                  <a:pt x="4298276" y="1943100"/>
                </a:lnTo>
                <a:lnTo>
                  <a:pt x="4313009" y="1885950"/>
                </a:lnTo>
                <a:lnTo>
                  <a:pt x="4324904" y="1828800"/>
                </a:lnTo>
                <a:lnTo>
                  <a:pt x="4333907" y="1771650"/>
                </a:lnTo>
                <a:lnTo>
                  <a:pt x="4339962" y="1704975"/>
                </a:lnTo>
                <a:lnTo>
                  <a:pt x="4343015" y="1647825"/>
                </a:lnTo>
                <a:lnTo>
                  <a:pt x="4343400" y="1619250"/>
                </a:lnTo>
                <a:lnTo>
                  <a:pt x="4343400" y="0"/>
                </a:lnTo>
                <a:close/>
              </a:path>
            </a:pathLst>
          </a:custGeom>
          <a:solidFill>
            <a:srgbClr val="32CC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-11100" y="5662880"/>
            <a:ext cx="9166860" cy="571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NASSER</a:t>
            </a:r>
            <a:r>
              <a:rPr dirty="0" sz="1800" spc="-8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Times New Roman"/>
                <a:cs typeface="Times New Roman"/>
              </a:rPr>
              <a:t>NADIM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2428240" algn="l"/>
                <a:tab pos="9140825" algn="l"/>
              </a:tabLst>
            </a:pPr>
            <a:r>
              <a:rPr dirty="0" sz="1800" u="heavy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800" spc="-5" u="heavy">
                <a:solidFill>
                  <a:srgbClr val="FFFFFF"/>
                </a:solidFill>
                <a:latin typeface="Times New Roman"/>
                <a:cs typeface="Times New Roman"/>
              </a:rPr>
              <a:t>Senior </a:t>
            </a:r>
            <a:r>
              <a:rPr dirty="0" sz="1800" u="heavy">
                <a:solidFill>
                  <a:srgbClr val="FFFFFF"/>
                </a:solidFill>
                <a:latin typeface="Times New Roman"/>
                <a:cs typeface="Times New Roman"/>
              </a:rPr>
              <a:t>Pediatrician, Clalit Health</a:t>
            </a:r>
            <a:r>
              <a:rPr dirty="0" sz="1800" spc="-65" u="heavy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u="heavy">
                <a:solidFill>
                  <a:srgbClr val="FFFFFF"/>
                </a:solidFill>
                <a:latin typeface="Times New Roman"/>
                <a:cs typeface="Times New Roman"/>
              </a:rPr>
              <a:t>Organization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362200" y="1566938"/>
            <a:ext cx="4343400" cy="3234055"/>
          </a:xfrm>
          <a:custGeom>
            <a:avLst/>
            <a:gdLst/>
            <a:ahLst/>
            <a:cxnLst/>
            <a:rect l="l" t="t" r="r" b="b"/>
            <a:pathLst>
              <a:path w="4343400" h="3234054">
                <a:moveTo>
                  <a:pt x="0" y="1616830"/>
                </a:moveTo>
                <a:lnTo>
                  <a:pt x="1532" y="1555513"/>
                </a:lnTo>
                <a:lnTo>
                  <a:pt x="6093" y="1494774"/>
                </a:lnTo>
                <a:lnTo>
                  <a:pt x="13628" y="1434652"/>
                </a:lnTo>
                <a:lnTo>
                  <a:pt x="24084" y="1375189"/>
                </a:lnTo>
                <a:lnTo>
                  <a:pt x="37405" y="1316424"/>
                </a:lnTo>
                <a:lnTo>
                  <a:pt x="53538" y="1258398"/>
                </a:lnTo>
                <a:lnTo>
                  <a:pt x="72427" y="1201152"/>
                </a:lnTo>
                <a:lnTo>
                  <a:pt x="94020" y="1144725"/>
                </a:lnTo>
                <a:lnTo>
                  <a:pt x="118260" y="1089159"/>
                </a:lnTo>
                <a:lnTo>
                  <a:pt x="145095" y="1034493"/>
                </a:lnTo>
                <a:lnTo>
                  <a:pt x="174470" y="980768"/>
                </a:lnTo>
                <a:lnTo>
                  <a:pt x="206330" y="928025"/>
                </a:lnTo>
                <a:lnTo>
                  <a:pt x="240621" y="876304"/>
                </a:lnTo>
                <a:lnTo>
                  <a:pt x="277290" y="825645"/>
                </a:lnTo>
                <a:lnTo>
                  <a:pt x="316280" y="776088"/>
                </a:lnTo>
                <a:lnTo>
                  <a:pt x="357539" y="727675"/>
                </a:lnTo>
                <a:lnTo>
                  <a:pt x="401012" y="680445"/>
                </a:lnTo>
                <a:lnTo>
                  <a:pt x="446644" y="634440"/>
                </a:lnTo>
                <a:lnTo>
                  <a:pt x="494382" y="589698"/>
                </a:lnTo>
                <a:lnTo>
                  <a:pt x="544170" y="546262"/>
                </a:lnTo>
                <a:lnTo>
                  <a:pt x="595955" y="504170"/>
                </a:lnTo>
                <a:lnTo>
                  <a:pt x="649683" y="463464"/>
                </a:lnTo>
                <a:lnTo>
                  <a:pt x="705298" y="424185"/>
                </a:lnTo>
                <a:lnTo>
                  <a:pt x="762747" y="386371"/>
                </a:lnTo>
                <a:lnTo>
                  <a:pt x="821976" y="350065"/>
                </a:lnTo>
                <a:lnTo>
                  <a:pt x="882929" y="315305"/>
                </a:lnTo>
                <a:lnTo>
                  <a:pt x="945553" y="282134"/>
                </a:lnTo>
                <a:lnTo>
                  <a:pt x="1009794" y="250590"/>
                </a:lnTo>
                <a:lnTo>
                  <a:pt x="1075596" y="220715"/>
                </a:lnTo>
                <a:lnTo>
                  <a:pt x="1142907" y="192549"/>
                </a:lnTo>
                <a:lnTo>
                  <a:pt x="1211670" y="166132"/>
                </a:lnTo>
                <a:lnTo>
                  <a:pt x="1281833" y="141505"/>
                </a:lnTo>
                <a:lnTo>
                  <a:pt x="1353341" y="118708"/>
                </a:lnTo>
                <a:lnTo>
                  <a:pt x="1426139" y="97781"/>
                </a:lnTo>
                <a:lnTo>
                  <a:pt x="1463005" y="88032"/>
                </a:lnTo>
                <a:lnTo>
                  <a:pt x="1500174" y="78766"/>
                </a:lnTo>
                <a:lnTo>
                  <a:pt x="1537637" y="69987"/>
                </a:lnTo>
                <a:lnTo>
                  <a:pt x="1575390" y="61701"/>
                </a:lnTo>
                <a:lnTo>
                  <a:pt x="1613424" y="53914"/>
                </a:lnTo>
                <a:lnTo>
                  <a:pt x="1651733" y="46629"/>
                </a:lnTo>
                <a:lnTo>
                  <a:pt x="1690311" y="39852"/>
                </a:lnTo>
                <a:lnTo>
                  <a:pt x="1729150" y="33589"/>
                </a:lnTo>
                <a:lnTo>
                  <a:pt x="1768244" y="27844"/>
                </a:lnTo>
                <a:lnTo>
                  <a:pt x="1807586" y="22621"/>
                </a:lnTo>
                <a:lnTo>
                  <a:pt x="1847169" y="17927"/>
                </a:lnTo>
                <a:lnTo>
                  <a:pt x="1886986" y="13767"/>
                </a:lnTo>
                <a:lnTo>
                  <a:pt x="1927031" y="10145"/>
                </a:lnTo>
                <a:lnTo>
                  <a:pt x="1967297" y="7066"/>
                </a:lnTo>
                <a:lnTo>
                  <a:pt x="2007777" y="4535"/>
                </a:lnTo>
                <a:lnTo>
                  <a:pt x="2048464" y="2559"/>
                </a:lnTo>
                <a:lnTo>
                  <a:pt x="2089351" y="1140"/>
                </a:lnTo>
                <a:lnTo>
                  <a:pt x="2130432" y="286"/>
                </a:lnTo>
                <a:lnTo>
                  <a:pt x="2171700" y="0"/>
                </a:lnTo>
                <a:lnTo>
                  <a:pt x="2209800" y="0"/>
                </a:lnTo>
                <a:lnTo>
                  <a:pt x="2247900" y="0"/>
                </a:lnTo>
                <a:lnTo>
                  <a:pt x="4343400" y="0"/>
                </a:lnTo>
                <a:lnTo>
                  <a:pt x="4343400" y="38488"/>
                </a:lnTo>
                <a:lnTo>
                  <a:pt x="4343400" y="1616830"/>
                </a:lnTo>
                <a:lnTo>
                  <a:pt x="4343015" y="1647553"/>
                </a:lnTo>
                <a:lnTo>
                  <a:pt x="4339962" y="1708577"/>
                </a:lnTo>
                <a:lnTo>
                  <a:pt x="4333907" y="1769003"/>
                </a:lnTo>
                <a:lnTo>
                  <a:pt x="4324904" y="1828793"/>
                </a:lnTo>
                <a:lnTo>
                  <a:pt x="4313009" y="1887906"/>
                </a:lnTo>
                <a:lnTo>
                  <a:pt x="4298276" y="1946300"/>
                </a:lnTo>
                <a:lnTo>
                  <a:pt x="4280758" y="2003936"/>
                </a:lnTo>
                <a:lnTo>
                  <a:pt x="4260510" y="2060773"/>
                </a:lnTo>
                <a:lnTo>
                  <a:pt x="4237587" y="2116771"/>
                </a:lnTo>
                <a:lnTo>
                  <a:pt x="4212042" y="2171889"/>
                </a:lnTo>
                <a:lnTo>
                  <a:pt x="4183931" y="2226086"/>
                </a:lnTo>
                <a:lnTo>
                  <a:pt x="4153306" y="2279324"/>
                </a:lnTo>
                <a:lnTo>
                  <a:pt x="4120224" y="2331560"/>
                </a:lnTo>
                <a:lnTo>
                  <a:pt x="4084737" y="2382754"/>
                </a:lnTo>
                <a:lnTo>
                  <a:pt x="4046901" y="2432867"/>
                </a:lnTo>
                <a:lnTo>
                  <a:pt x="4006769" y="2481857"/>
                </a:lnTo>
                <a:lnTo>
                  <a:pt x="3964397" y="2529684"/>
                </a:lnTo>
                <a:lnTo>
                  <a:pt x="3919838" y="2576308"/>
                </a:lnTo>
                <a:lnTo>
                  <a:pt x="3873146" y="2621688"/>
                </a:lnTo>
                <a:lnTo>
                  <a:pt x="3824376" y="2665784"/>
                </a:lnTo>
                <a:lnTo>
                  <a:pt x="3773582" y="2708555"/>
                </a:lnTo>
                <a:lnTo>
                  <a:pt x="3720819" y="2749961"/>
                </a:lnTo>
                <a:lnTo>
                  <a:pt x="3666141" y="2789962"/>
                </a:lnTo>
                <a:lnTo>
                  <a:pt x="3609602" y="2828516"/>
                </a:lnTo>
                <a:lnTo>
                  <a:pt x="3551257" y="2865584"/>
                </a:lnTo>
                <a:lnTo>
                  <a:pt x="3491159" y="2901125"/>
                </a:lnTo>
                <a:lnTo>
                  <a:pt x="3429363" y="2935099"/>
                </a:lnTo>
                <a:lnTo>
                  <a:pt x="3365924" y="2967465"/>
                </a:lnTo>
                <a:lnTo>
                  <a:pt x="3300896" y="2998183"/>
                </a:lnTo>
                <a:lnTo>
                  <a:pt x="3234333" y="3027213"/>
                </a:lnTo>
                <a:lnTo>
                  <a:pt x="3166289" y="3054513"/>
                </a:lnTo>
                <a:lnTo>
                  <a:pt x="3096819" y="3080043"/>
                </a:lnTo>
                <a:lnTo>
                  <a:pt x="3025976" y="3103764"/>
                </a:lnTo>
                <a:lnTo>
                  <a:pt x="2953817" y="3125634"/>
                </a:lnTo>
                <a:lnTo>
                  <a:pt x="2880394" y="3145613"/>
                </a:lnTo>
                <a:lnTo>
                  <a:pt x="2843225" y="3154881"/>
                </a:lnTo>
                <a:lnTo>
                  <a:pt x="2805762" y="3163661"/>
                </a:lnTo>
                <a:lnTo>
                  <a:pt x="2768009" y="3171948"/>
                </a:lnTo>
                <a:lnTo>
                  <a:pt x="2729975" y="3179737"/>
                </a:lnTo>
                <a:lnTo>
                  <a:pt x="2691666" y="3187023"/>
                </a:lnTo>
                <a:lnTo>
                  <a:pt x="2653088" y="3193800"/>
                </a:lnTo>
                <a:lnTo>
                  <a:pt x="2614249" y="3200065"/>
                </a:lnTo>
                <a:lnTo>
                  <a:pt x="2575155" y="3205811"/>
                </a:lnTo>
                <a:lnTo>
                  <a:pt x="2535813" y="3211035"/>
                </a:lnTo>
                <a:lnTo>
                  <a:pt x="2496230" y="3215729"/>
                </a:lnTo>
                <a:lnTo>
                  <a:pt x="2456413" y="3219891"/>
                </a:lnTo>
                <a:lnTo>
                  <a:pt x="2416368" y="3223514"/>
                </a:lnTo>
                <a:lnTo>
                  <a:pt x="2376102" y="3226593"/>
                </a:lnTo>
                <a:lnTo>
                  <a:pt x="2335622" y="3229124"/>
                </a:lnTo>
                <a:lnTo>
                  <a:pt x="2294935" y="3231101"/>
                </a:lnTo>
                <a:lnTo>
                  <a:pt x="2254048" y="3232520"/>
                </a:lnTo>
                <a:lnTo>
                  <a:pt x="2212967" y="3233375"/>
                </a:lnTo>
                <a:lnTo>
                  <a:pt x="2171700" y="3233661"/>
                </a:lnTo>
                <a:lnTo>
                  <a:pt x="2130432" y="3233375"/>
                </a:lnTo>
                <a:lnTo>
                  <a:pt x="2089351" y="3232520"/>
                </a:lnTo>
                <a:lnTo>
                  <a:pt x="2048464" y="3231101"/>
                </a:lnTo>
                <a:lnTo>
                  <a:pt x="2007777" y="3229124"/>
                </a:lnTo>
                <a:lnTo>
                  <a:pt x="1967297" y="3226593"/>
                </a:lnTo>
                <a:lnTo>
                  <a:pt x="1927031" y="3223514"/>
                </a:lnTo>
                <a:lnTo>
                  <a:pt x="1886986" y="3219891"/>
                </a:lnTo>
                <a:lnTo>
                  <a:pt x="1847169" y="3215729"/>
                </a:lnTo>
                <a:lnTo>
                  <a:pt x="1807586" y="3211035"/>
                </a:lnTo>
                <a:lnTo>
                  <a:pt x="1768244" y="3205811"/>
                </a:lnTo>
                <a:lnTo>
                  <a:pt x="1729150" y="3200065"/>
                </a:lnTo>
                <a:lnTo>
                  <a:pt x="1690311" y="3193800"/>
                </a:lnTo>
                <a:lnTo>
                  <a:pt x="1651733" y="3187023"/>
                </a:lnTo>
                <a:lnTo>
                  <a:pt x="1613424" y="3179737"/>
                </a:lnTo>
                <a:lnTo>
                  <a:pt x="1575390" y="3171948"/>
                </a:lnTo>
                <a:lnTo>
                  <a:pt x="1537637" y="3163661"/>
                </a:lnTo>
                <a:lnTo>
                  <a:pt x="1500174" y="3154881"/>
                </a:lnTo>
                <a:lnTo>
                  <a:pt x="1463005" y="3145613"/>
                </a:lnTo>
                <a:lnTo>
                  <a:pt x="1426139" y="3135862"/>
                </a:lnTo>
                <a:lnTo>
                  <a:pt x="1353341" y="3114932"/>
                </a:lnTo>
                <a:lnTo>
                  <a:pt x="1281833" y="3092132"/>
                </a:lnTo>
                <a:lnTo>
                  <a:pt x="1211670" y="3067502"/>
                </a:lnTo>
                <a:lnTo>
                  <a:pt x="1142907" y="3041081"/>
                </a:lnTo>
                <a:lnTo>
                  <a:pt x="1075596" y="3012912"/>
                </a:lnTo>
                <a:lnTo>
                  <a:pt x="1009794" y="2983033"/>
                </a:lnTo>
                <a:lnTo>
                  <a:pt x="945553" y="2951486"/>
                </a:lnTo>
                <a:lnTo>
                  <a:pt x="882929" y="2918311"/>
                </a:lnTo>
                <a:lnTo>
                  <a:pt x="821976" y="2883548"/>
                </a:lnTo>
                <a:lnTo>
                  <a:pt x="762747" y="2847238"/>
                </a:lnTo>
                <a:lnTo>
                  <a:pt x="705298" y="2809422"/>
                </a:lnTo>
                <a:lnTo>
                  <a:pt x="649683" y="2770139"/>
                </a:lnTo>
                <a:lnTo>
                  <a:pt x="595955" y="2729431"/>
                </a:lnTo>
                <a:lnTo>
                  <a:pt x="544170" y="2687337"/>
                </a:lnTo>
                <a:lnTo>
                  <a:pt x="494382" y="2643899"/>
                </a:lnTo>
                <a:lnTo>
                  <a:pt x="446644" y="2599156"/>
                </a:lnTo>
                <a:lnTo>
                  <a:pt x="401012" y="2553149"/>
                </a:lnTo>
                <a:lnTo>
                  <a:pt x="357539" y="2505918"/>
                </a:lnTo>
                <a:lnTo>
                  <a:pt x="316280" y="2457504"/>
                </a:lnTo>
                <a:lnTo>
                  <a:pt x="277290" y="2407948"/>
                </a:lnTo>
                <a:lnTo>
                  <a:pt x="240621" y="2357290"/>
                </a:lnTo>
                <a:lnTo>
                  <a:pt x="206330" y="2305569"/>
                </a:lnTo>
                <a:lnTo>
                  <a:pt x="174470" y="2252828"/>
                </a:lnTo>
                <a:lnTo>
                  <a:pt x="145095" y="2199105"/>
                </a:lnTo>
                <a:lnTo>
                  <a:pt x="118260" y="2144442"/>
                </a:lnTo>
                <a:lnTo>
                  <a:pt x="94020" y="2088879"/>
                </a:lnTo>
                <a:lnTo>
                  <a:pt x="72427" y="2032457"/>
                </a:lnTo>
                <a:lnTo>
                  <a:pt x="53538" y="1975215"/>
                </a:lnTo>
                <a:lnTo>
                  <a:pt x="37405" y="1917195"/>
                </a:lnTo>
                <a:lnTo>
                  <a:pt x="24084" y="1858437"/>
                </a:lnTo>
                <a:lnTo>
                  <a:pt x="13628" y="1798981"/>
                </a:lnTo>
                <a:lnTo>
                  <a:pt x="6093" y="1738867"/>
                </a:lnTo>
                <a:lnTo>
                  <a:pt x="1532" y="1678137"/>
                </a:lnTo>
                <a:lnTo>
                  <a:pt x="384" y="1647553"/>
                </a:lnTo>
                <a:lnTo>
                  <a:pt x="0" y="1616830"/>
                </a:lnTo>
                <a:close/>
              </a:path>
            </a:pathLst>
          </a:custGeom>
          <a:ln w="25400">
            <a:solidFill>
              <a:srgbClr val="22949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 txBox="1"/>
          <p:nvPr/>
        </p:nvSpPr>
        <p:spPr>
          <a:xfrm>
            <a:off x="3089908" y="2222650"/>
            <a:ext cx="2887980" cy="1927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518795" marR="508634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MYELINATION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Verdana"/>
                <a:cs typeface="Verdana"/>
              </a:rPr>
              <a:t>DEFECTS</a:t>
            </a:r>
            <a:endParaRPr sz="1800">
              <a:latin typeface="Verdana"/>
              <a:cs typeface="Verdana"/>
            </a:endParaRPr>
          </a:p>
          <a:p>
            <a:pPr algn="ctr" marL="76835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endParaRPr sz="18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Verdana"/>
                <a:cs typeface="Verdana"/>
              </a:rPr>
              <a:t>LEUKODYSTROPHIES</a:t>
            </a:r>
            <a:endParaRPr sz="1800">
              <a:latin typeface="Verdana"/>
              <a:cs typeface="Verdana"/>
            </a:endParaRPr>
          </a:p>
          <a:p>
            <a:pPr algn="ctr" marL="12700" marR="5080" indent="-635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-                  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dirty="0" sz="1800" spc="-1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dirty="0" sz="1800" spc="5" b="1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dirty="0" sz="1800" spc="-10" b="1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NCEPHALOP</a:t>
            </a:r>
            <a:r>
              <a:rPr dirty="0" sz="1800" spc="5" b="1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- </a:t>
            </a:r>
            <a:r>
              <a:rPr dirty="0" sz="1800" b="1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800" b="1">
                <a:solidFill>
                  <a:srgbClr val="FFFFFF"/>
                </a:solidFill>
                <a:latin typeface="Verdana"/>
                <a:cs typeface="Verdana"/>
              </a:rPr>
              <a:t>THIES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022092" y="335279"/>
            <a:ext cx="3131820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907792" y="335279"/>
            <a:ext cx="64922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263625" y="454916"/>
            <a:ext cx="2621915" cy="51180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A </a:t>
            </a:r>
            <a:r>
              <a:rPr dirty="0" spc="-5"/>
              <a:t>case</a:t>
            </a:r>
            <a:r>
              <a:rPr dirty="0" spc="-95"/>
              <a:t> </a:t>
            </a:r>
            <a:r>
              <a:rPr dirty="0"/>
              <a:t>report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-11100" y="1547123"/>
            <a:ext cx="9166860" cy="2216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626745" algn="l"/>
                <a:tab pos="9153525" algn="l"/>
              </a:tabLst>
            </a:pPr>
            <a:r>
              <a:rPr dirty="0" sz="2400" spc="105" u="heavy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u="heavy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2400" spc="-5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Mais </a:t>
            </a:r>
            <a:r>
              <a:rPr dirty="0" sz="2400" spc="5" b="1" u="heavy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referred at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age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three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months, due</a:t>
            </a:r>
            <a:r>
              <a:rPr dirty="0" sz="2400" spc="-9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to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522605" algn="l"/>
                <a:tab pos="9153525" algn="l"/>
              </a:tabLst>
            </a:pPr>
            <a:r>
              <a:rPr dirty="0" sz="2400" strike="sngStrike">
                <a:solidFill>
                  <a:srgbClr val="FFFFFF"/>
                </a:solidFill>
                <a:latin typeface="Times New Roman"/>
                <a:cs typeface="Times New Roman"/>
              </a:rPr>
              <a:t> 	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“Inability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control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movements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2400" spc="-1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head”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2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626745" algn="l"/>
                <a:tab pos="4855210" algn="l"/>
                <a:tab pos="9153525" algn="l"/>
              </a:tabLst>
            </a:pPr>
            <a:r>
              <a:rPr dirty="0" sz="2400" spc="105" u="heavy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u="heavy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2400" spc="-5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10" b="1" u="heavy">
                <a:solidFill>
                  <a:srgbClr val="FFFFFF"/>
                </a:solidFill>
                <a:latin typeface="Arial"/>
                <a:cs typeface="Arial"/>
              </a:rPr>
              <a:t>maybe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early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decide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if </a:t>
            </a:r>
            <a:r>
              <a:rPr dirty="0" sz="2400" spc="525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400" spc="20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is	abnormal?	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572511" y="472440"/>
            <a:ext cx="4032503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58211" y="472440"/>
            <a:ext cx="64922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8445">
              <a:lnSpc>
                <a:spcPct val="100000"/>
              </a:lnSpc>
              <a:tabLst>
                <a:tab pos="3942079" algn="l"/>
              </a:tabLst>
            </a:pPr>
            <a:r>
              <a:rPr dirty="0"/>
              <a:t>c</a:t>
            </a:r>
            <a:r>
              <a:rPr dirty="0" spc="-10"/>
              <a:t>a</a:t>
            </a:r>
            <a:r>
              <a:rPr dirty="0"/>
              <a:t>se</a:t>
            </a:r>
            <a:r>
              <a:rPr dirty="0" spc="-10"/>
              <a:t> </a:t>
            </a:r>
            <a:r>
              <a:rPr dirty="0"/>
              <a:t>rep</a:t>
            </a:r>
            <a:r>
              <a:rPr dirty="0" spc="-10"/>
              <a:t>o</a:t>
            </a:r>
            <a:r>
              <a:rPr dirty="0"/>
              <a:t>rt</a:t>
            </a:r>
            <a:r>
              <a:rPr dirty="0"/>
              <a:t>	</a:t>
            </a:r>
            <a:r>
              <a:rPr dirty="0"/>
              <a:t>c</a:t>
            </a:r>
            <a:r>
              <a:rPr dirty="0" spc="-10"/>
              <a:t>o</a:t>
            </a:r>
            <a:r>
              <a:rPr dirty="0"/>
              <a:t>nt..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-11100" y="1867546"/>
            <a:ext cx="9166860" cy="30822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42900" indent="1206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Her physical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examination at 5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months age</a:t>
            </a:r>
            <a:r>
              <a:rPr dirty="0" sz="24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showed:</a:t>
            </a:r>
            <a:endParaRPr sz="2400">
              <a:latin typeface="Arial"/>
              <a:cs typeface="Arial"/>
            </a:endParaRPr>
          </a:p>
          <a:p>
            <a:pPr marL="354965" marR="1562100" indent="-12700">
              <a:lnSpc>
                <a:spcPts val="5760"/>
              </a:lnSpc>
              <a:spcBef>
                <a:spcPts val="670"/>
              </a:spcBef>
              <a:tabLst>
                <a:tab pos="1517650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 </a:t>
            </a:r>
            <a:r>
              <a:rPr dirty="0" sz="2400" spc="5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head	was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hanging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down, and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moved</a:t>
            </a:r>
            <a:r>
              <a:rPr dirty="0" sz="24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by </a:t>
            </a:r>
            <a:r>
              <a:rPr dirty="0" sz="2400" spc="-30" b="1">
                <a:solidFill>
                  <a:srgbClr val="FFFFFF"/>
                </a:solidFill>
                <a:latin typeface="Arial"/>
                <a:cs typeface="Arial"/>
              </a:rPr>
              <a:t>gravity.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Rapid </a:t>
            </a: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eye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oscillating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movements</a:t>
            </a:r>
            <a:r>
              <a:rPr dirty="0" sz="24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-(nystagmus).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2800">
              <a:latin typeface="Times New Roman"/>
              <a:cs typeface="Times New Roman"/>
            </a:endParaRPr>
          </a:p>
          <a:p>
            <a:pPr marL="330835" marR="5080" indent="-318770">
              <a:lnSpc>
                <a:spcPct val="100000"/>
              </a:lnSpc>
              <a:tabLst>
                <a:tab pos="330835" algn="l"/>
                <a:tab pos="9142095" algn="l"/>
              </a:tabLst>
            </a:pP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Her percentile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showed that</a:t>
            </a:r>
            <a:r>
              <a:rPr dirty="0" sz="2400" spc="-5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her</a:t>
            </a:r>
            <a:r>
              <a:rPr dirty="0" sz="2400" spc="-1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head 	</a:t>
            </a:r>
            <a:r>
              <a:rPr dirty="0" sz="2400" spc="-58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no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noStrike">
                <a:solidFill>
                  <a:srgbClr val="FFFFFF"/>
                </a:solidFill>
                <a:latin typeface="Arial"/>
                <a:cs typeface="Arial"/>
              </a:rPr>
              <a:t>circumference </a:t>
            </a:r>
            <a:r>
              <a:rPr dirty="0" sz="2400" b="1" strike="noStrike">
                <a:solidFill>
                  <a:srgbClr val="FFFFFF"/>
                </a:solidFill>
                <a:latin typeface="Arial"/>
                <a:cs typeface="Arial"/>
              </a:rPr>
              <a:t>had</a:t>
            </a:r>
            <a:r>
              <a:rPr dirty="0" sz="2400" spc="-5" b="1" strike="noStrike">
                <a:solidFill>
                  <a:srgbClr val="FFFFFF"/>
                </a:solidFill>
                <a:latin typeface="Arial"/>
                <a:cs typeface="Arial"/>
              </a:rPr>
              <a:t> declined.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72511" y="472440"/>
            <a:ext cx="4032503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2458211" y="472440"/>
            <a:ext cx="64922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-11100" y="592469"/>
            <a:ext cx="9166860" cy="5346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0">
              <a:lnSpc>
                <a:spcPct val="100000"/>
              </a:lnSpc>
              <a:tabLst>
                <a:tab pos="2419985" algn="l"/>
              </a:tabLst>
            </a:pPr>
            <a:r>
              <a:rPr dirty="0" sz="3200" spc="-5" b="1">
                <a:solidFill>
                  <a:srgbClr val="CCECFF"/>
                </a:solidFill>
                <a:latin typeface="Arial"/>
                <a:cs typeface="Arial"/>
              </a:rPr>
              <a:t>case </a:t>
            </a:r>
            <a:r>
              <a:rPr dirty="0" sz="3200" spc="875" b="1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CCECFF"/>
                </a:solidFill>
                <a:latin typeface="Arial"/>
                <a:cs typeface="Arial"/>
              </a:rPr>
              <a:t>report	cont..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4"/>
              </a:spcBef>
            </a:pPr>
            <a:endParaRPr sz="2750">
              <a:latin typeface="Times New Roman"/>
              <a:cs typeface="Times New Roman"/>
            </a:endParaRPr>
          </a:p>
          <a:p>
            <a:pPr marL="12700">
              <a:lnSpc>
                <a:spcPts val="2865"/>
              </a:lnSpc>
            </a:pPr>
            <a:r>
              <a:rPr dirty="0" sz="2400" spc="4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Th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Neuro-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ophthalmologis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 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2400" spc="5" b="1" u="heavy">
                <a:solidFill>
                  <a:srgbClr val="FFFFFF"/>
                </a:solidFill>
                <a:latin typeface="Arial"/>
                <a:cs typeface="Arial"/>
              </a:rPr>
              <a:t>rot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 s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ixtee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n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month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f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ag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ts val="4305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There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is </a:t>
            </a:r>
            <a:r>
              <a:rPr dirty="0" sz="3600" spc="-5" b="1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cherry red</a:t>
            </a:r>
            <a:r>
              <a:rPr dirty="0" sz="2800" spc="-3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spot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  <a:spcBef>
                <a:spcPts val="35"/>
              </a:spcBef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No</a:t>
            </a:r>
            <a:r>
              <a:rPr dirty="0" sz="24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Dysmorfism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153525" algn="l"/>
              </a:tabLst>
            </a:pPr>
            <a:r>
              <a:rPr dirty="0" sz="2400" spc="4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social</a:t>
            </a:r>
            <a:r>
              <a:rPr dirty="0" sz="2400" spc="-55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smile,	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Eyes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did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not follow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2400" spc="-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object,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153525" algn="l"/>
              </a:tabLst>
            </a:pPr>
            <a:r>
              <a:rPr dirty="0" sz="2400" spc="4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Head circumference </a:t>
            </a:r>
            <a:r>
              <a:rPr dirty="0" sz="2400" spc="5" b="1" strike="sngStrike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41</a:t>
            </a:r>
            <a:r>
              <a:rPr dirty="0" sz="2400" spc="-2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cm.,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Head-lag &amp;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axial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hypotonia,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no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bulbar</a:t>
            </a:r>
            <a:r>
              <a:rPr dirty="0" sz="24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signs.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ts val="2855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Spastic paraplegia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limbs.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ts val="4775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Deep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tendon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reflexes 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dirty="0" sz="24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alert</a:t>
            </a:r>
            <a:r>
              <a:rPr dirty="0" sz="4000" b="1">
                <a:solidFill>
                  <a:srgbClr val="FFFFFF"/>
                </a:solidFill>
                <a:latin typeface="Arial"/>
                <a:cs typeface="Arial"/>
              </a:rPr>
              <a:t>”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76800" y="2590800"/>
            <a:ext cx="4267200" cy="2743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72511" y="472440"/>
            <a:ext cx="1551432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87496" y="472440"/>
            <a:ext cx="2791968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843015" y="472440"/>
            <a:ext cx="762000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458211" y="472440"/>
            <a:ext cx="649224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8445">
              <a:lnSpc>
                <a:spcPct val="100000"/>
              </a:lnSpc>
              <a:tabLst>
                <a:tab pos="3941445" algn="l"/>
              </a:tabLst>
            </a:pPr>
            <a:r>
              <a:rPr dirty="0" spc="-10"/>
              <a:t>cas</a:t>
            </a:r>
            <a:r>
              <a:rPr dirty="0"/>
              <a:t>e</a:t>
            </a:r>
            <a:r>
              <a:rPr dirty="0" spc="-5"/>
              <a:t> </a:t>
            </a:r>
            <a:r>
              <a:rPr dirty="0"/>
              <a:t>report</a:t>
            </a:r>
            <a:r>
              <a:rPr dirty="0"/>
              <a:t>	</a:t>
            </a:r>
            <a:r>
              <a:rPr dirty="0"/>
              <a:t>c</a:t>
            </a:r>
            <a:r>
              <a:rPr dirty="0" spc="-10"/>
              <a:t>o</a:t>
            </a:r>
            <a:r>
              <a:rPr dirty="0"/>
              <a:t>nt</a:t>
            </a:r>
            <a:r>
              <a:rPr dirty="0" spc="-5"/>
              <a:t>..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8755" y="2063646"/>
            <a:ext cx="8601710" cy="15455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87705" indent="-675005">
              <a:lnSpc>
                <a:spcPct val="100000"/>
              </a:lnSpc>
              <a:buFont typeface="Wingdings"/>
              <a:buChar char=""/>
              <a:tabLst>
                <a:tab pos="688340" algn="l"/>
              </a:tabLst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Genetic</a:t>
            </a:r>
            <a:r>
              <a:rPr dirty="0" sz="28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consultation: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900">
              <a:latin typeface="Times New Roman"/>
              <a:cs typeface="Times New Roman"/>
            </a:endParaRPr>
          </a:p>
          <a:p>
            <a:pPr marL="695325">
              <a:lnSpc>
                <a:spcPct val="100000"/>
              </a:lnSpc>
              <a:spcBef>
                <a:spcPts val="2370"/>
              </a:spcBef>
            </a:pP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No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specific diagnosis. metabolic disease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400" spc="1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suspected.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572511" y="472440"/>
            <a:ext cx="4032503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458211" y="472440"/>
            <a:ext cx="64922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8445">
              <a:lnSpc>
                <a:spcPct val="100000"/>
              </a:lnSpc>
              <a:tabLst>
                <a:tab pos="3942079" algn="l"/>
              </a:tabLst>
            </a:pPr>
            <a:r>
              <a:rPr dirty="0"/>
              <a:t>c</a:t>
            </a:r>
            <a:r>
              <a:rPr dirty="0" spc="-10"/>
              <a:t>a</a:t>
            </a:r>
            <a:r>
              <a:rPr dirty="0"/>
              <a:t>se</a:t>
            </a:r>
            <a:r>
              <a:rPr dirty="0" spc="-10"/>
              <a:t> </a:t>
            </a:r>
            <a:r>
              <a:rPr dirty="0"/>
              <a:t>rep</a:t>
            </a:r>
            <a:r>
              <a:rPr dirty="0" spc="-10"/>
              <a:t>o</a:t>
            </a:r>
            <a:r>
              <a:rPr dirty="0"/>
              <a:t>rt</a:t>
            </a:r>
            <a:r>
              <a:rPr dirty="0"/>
              <a:t>	</a:t>
            </a:r>
            <a:r>
              <a:rPr dirty="0"/>
              <a:t>c</a:t>
            </a:r>
            <a:r>
              <a:rPr dirty="0" spc="-10"/>
              <a:t>o</a:t>
            </a:r>
            <a:r>
              <a:rPr dirty="0"/>
              <a:t>nt..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78754" y="2033776"/>
            <a:ext cx="7370445" cy="33769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three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major clinical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markers are at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our</a:t>
            </a:r>
            <a:r>
              <a:rPr dirty="0" sz="24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hands: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2200">
              <a:latin typeface="Times New Roman"/>
              <a:cs typeface="Times New Roman"/>
            </a:endParaRPr>
          </a:p>
          <a:p>
            <a:pPr marL="367665" indent="-354965">
              <a:lnSpc>
                <a:spcPct val="100000"/>
              </a:lnSpc>
              <a:buFont typeface="Wingdings"/>
              <a:buChar char=""/>
              <a:tabLst>
                <a:tab pos="368300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The uncontrolled head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movements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and head</a:t>
            </a:r>
            <a:r>
              <a:rPr dirty="0" sz="2400" spc="-3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lag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Wingdings"/>
              <a:buChar char=""/>
            </a:pPr>
            <a:endParaRPr sz="2500">
              <a:latin typeface="Times New Roman"/>
              <a:cs typeface="Times New Roman"/>
            </a:endParaRPr>
          </a:p>
          <a:p>
            <a:pPr marL="367665" indent="-354965">
              <a:lnSpc>
                <a:spcPct val="100000"/>
              </a:lnSpc>
              <a:buFont typeface="Wingdings"/>
              <a:buChar char=""/>
              <a:tabLst>
                <a:tab pos="368300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nystagmus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BERA test revealed a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sensori-neural</a:t>
            </a:r>
            <a:r>
              <a:rPr dirty="0" sz="2400" spc="-5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deafness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572511" y="472440"/>
            <a:ext cx="4032503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458211" y="472440"/>
            <a:ext cx="64922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8445">
              <a:lnSpc>
                <a:spcPct val="100000"/>
              </a:lnSpc>
              <a:tabLst>
                <a:tab pos="3942079" algn="l"/>
              </a:tabLst>
            </a:pPr>
            <a:r>
              <a:rPr dirty="0"/>
              <a:t>c</a:t>
            </a:r>
            <a:r>
              <a:rPr dirty="0" spc="-10"/>
              <a:t>a</a:t>
            </a:r>
            <a:r>
              <a:rPr dirty="0"/>
              <a:t>se</a:t>
            </a:r>
            <a:r>
              <a:rPr dirty="0" spc="-10"/>
              <a:t> </a:t>
            </a:r>
            <a:r>
              <a:rPr dirty="0"/>
              <a:t>rep</a:t>
            </a:r>
            <a:r>
              <a:rPr dirty="0" spc="-10"/>
              <a:t>o</a:t>
            </a:r>
            <a:r>
              <a:rPr dirty="0"/>
              <a:t>rt</a:t>
            </a:r>
            <a:r>
              <a:rPr dirty="0"/>
              <a:t>	</a:t>
            </a:r>
            <a:r>
              <a:rPr dirty="0"/>
              <a:t>c</a:t>
            </a:r>
            <a:r>
              <a:rPr dirty="0" spc="-10"/>
              <a:t>o</a:t>
            </a:r>
            <a:r>
              <a:rPr dirty="0"/>
              <a:t>nt..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-11100" y="1638579"/>
            <a:ext cx="9166860" cy="2582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153525" algn="l"/>
              </a:tabLst>
            </a:pPr>
            <a:r>
              <a:rPr dirty="0" sz="2400" spc="4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In the coming months , the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physical examination</a:t>
            </a:r>
            <a:r>
              <a:rPr dirty="0" sz="2400" spc="-5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revealed: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8"/>
              </a:spcBef>
            </a:pPr>
            <a:endParaRPr sz="25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Loss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-8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sight,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failing to swallow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to thrive-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PEG</a:t>
            </a:r>
            <a:r>
              <a:rPr dirty="0" sz="2400" spc="-1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feeding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Chronic bronchitis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dominated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her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coming</a:t>
            </a:r>
            <a:r>
              <a:rPr dirty="0" sz="24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visits.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032631" y="5298704"/>
            <a:ext cx="163639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9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continued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36420" y="1202436"/>
            <a:ext cx="5349240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749551" y="1202436"/>
            <a:ext cx="490727" cy="6797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013960" y="1294143"/>
            <a:ext cx="4883150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/>
              <a:t>Conclusions from </a:t>
            </a:r>
            <a:r>
              <a:rPr dirty="0" sz="2400"/>
              <a:t>the </a:t>
            </a:r>
            <a:r>
              <a:rPr dirty="0" sz="2400" spc="-5"/>
              <a:t>case</a:t>
            </a:r>
            <a:r>
              <a:rPr dirty="0" sz="2400" spc="-45"/>
              <a:t> </a:t>
            </a:r>
            <a:r>
              <a:rPr dirty="0" sz="2400"/>
              <a:t>report</a:t>
            </a:r>
            <a:endParaRPr sz="2400"/>
          </a:p>
        </p:txBody>
      </p:sp>
      <p:sp>
        <p:nvSpPr>
          <p:cNvPr id="13" name="object 13"/>
          <p:cNvSpPr txBox="1"/>
          <p:nvPr/>
        </p:nvSpPr>
        <p:spPr>
          <a:xfrm>
            <a:off x="-11100" y="2324745"/>
            <a:ext cx="9166860" cy="18338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46150" marR="5080" indent="-934085">
              <a:lnSpc>
                <a:spcPct val="100000"/>
              </a:lnSpc>
              <a:tabLst>
                <a:tab pos="946150" algn="l"/>
                <a:tab pos="9142095" algn="l"/>
              </a:tabLst>
            </a:pPr>
            <a:r>
              <a:rPr dirty="0" sz="2400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trike="sngStrike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" strike="sngStrike">
                <a:solidFill>
                  <a:srgbClr val="FFFFFF"/>
                </a:solidFill>
                <a:latin typeface="Arial"/>
                <a:cs typeface="Arial"/>
              </a:rPr>
              <a:t>Primary infantile </a:t>
            </a:r>
            <a:r>
              <a:rPr dirty="0" sz="2400" strike="sngStrike">
                <a:solidFill>
                  <a:srgbClr val="FFFFFF"/>
                </a:solidFill>
                <a:latin typeface="Arial"/>
                <a:cs typeface="Arial"/>
              </a:rPr>
              <a:t>motor </a:t>
            </a:r>
            <a:r>
              <a:rPr dirty="0" sz="2400" spc="-5" strike="sngStrike">
                <a:solidFill>
                  <a:srgbClr val="FFFFFF"/>
                </a:solidFill>
                <a:latin typeface="Arial"/>
                <a:cs typeface="Arial"/>
              </a:rPr>
              <a:t>developmental</a:t>
            </a:r>
            <a:r>
              <a:rPr dirty="0" sz="2400" spc="75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strike="sngStrike">
                <a:solidFill>
                  <a:srgbClr val="FFFFFF"/>
                </a:solidFill>
                <a:latin typeface="Arial"/>
                <a:cs typeface="Arial"/>
              </a:rPr>
              <a:t>delay</a:t>
            </a:r>
            <a:r>
              <a:rPr dirty="0" sz="2400" spc="20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strike="sngStrike">
                <a:solidFill>
                  <a:srgbClr val="FFFFFF"/>
                </a:solidFill>
                <a:latin typeface="Arial"/>
                <a:cs typeface="Arial"/>
              </a:rPr>
              <a:t>or </a:t>
            </a:r>
            <a:r>
              <a:rPr dirty="0" sz="2400" strike="sngStrike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85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trike="no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strike="noStrike">
                <a:solidFill>
                  <a:srgbClr val="FFFFFF"/>
                </a:solidFill>
                <a:latin typeface="Arial"/>
                <a:cs typeface="Arial"/>
              </a:rPr>
              <a:t>hypotonia is a serious</a:t>
            </a:r>
            <a:r>
              <a:rPr dirty="0" sz="2400" spc="20" strike="no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strike="noStrike">
                <a:solidFill>
                  <a:srgbClr val="FFFFFF"/>
                </a:solidFill>
                <a:latin typeface="Arial"/>
                <a:cs typeface="Arial"/>
              </a:rPr>
              <a:t>sign,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"/>
              </a:spcBef>
            </a:pPr>
            <a:endParaRPr sz="2400">
              <a:latin typeface="Times New Roman"/>
              <a:cs typeface="Times New Roman"/>
            </a:endParaRPr>
          </a:p>
          <a:p>
            <a:pPr marL="909319" marR="5080" indent="-897255">
              <a:lnSpc>
                <a:spcPct val="102099"/>
              </a:lnSpc>
              <a:tabLst>
                <a:tab pos="897255" algn="l"/>
                <a:tab pos="9142095" algn="l"/>
              </a:tabLst>
            </a:pPr>
            <a:r>
              <a:rPr dirty="0" sz="2400" b="1" u="heavy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b="1" u="heavy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dirty="0" sz="2400" u="heavy">
                <a:solidFill>
                  <a:srgbClr val="FFFFFF"/>
                </a:solidFill>
                <a:latin typeface="Verdana"/>
                <a:cs typeface="Verdana"/>
              </a:rPr>
              <a:t>chaos </a:t>
            </a:r>
            <a:r>
              <a:rPr dirty="0" sz="2400" spc="-5" u="heavy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00" spc="170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u="heavy">
                <a:solidFill>
                  <a:srgbClr val="FFFFFF"/>
                </a:solidFill>
                <a:latin typeface="Verdana"/>
                <a:cs typeface="Verdana"/>
              </a:rPr>
              <a:t>non-systematic,</a:t>
            </a:r>
            <a:r>
              <a:rPr dirty="0" sz="2400" spc="30" u="heavy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5" u="heavy">
                <a:solidFill>
                  <a:srgbClr val="FFFFFF"/>
                </a:solidFill>
                <a:latin typeface="Verdana"/>
                <a:cs typeface="Verdana"/>
              </a:rPr>
              <a:t>non-directive </a:t>
            </a:r>
            <a:r>
              <a:rPr dirty="0" sz="2400" u="heavy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509" u="heavy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Verdana"/>
                <a:cs typeface="Verdana"/>
              </a:rPr>
              <a:t>symptoms </a:t>
            </a:r>
            <a:r>
              <a:rPr dirty="0" sz="240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dirty="0" sz="2400" spc="-5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>
                <a:solidFill>
                  <a:srgbClr val="FFFFFF"/>
                </a:solidFill>
                <a:latin typeface="Verdana"/>
                <a:cs typeface="Verdana"/>
              </a:rPr>
              <a:t>signs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-11100" y="2094124"/>
            <a:ext cx="9166860" cy="2400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99794" marR="5080" indent="-887730">
              <a:lnSpc>
                <a:spcPct val="100000"/>
              </a:lnSpc>
              <a:tabLst>
                <a:tab pos="407034" algn="l"/>
                <a:tab pos="836930" algn="l"/>
                <a:tab pos="1862455" algn="l"/>
                <a:tab pos="3784600" algn="l"/>
                <a:tab pos="9142095" algn="l"/>
              </a:tabLst>
            </a:pP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" b="1" u="heavy">
                <a:solidFill>
                  <a:srgbClr val="FFFFFF"/>
                </a:solidFill>
                <a:latin typeface="Arial"/>
                <a:cs typeface="Arial"/>
              </a:rPr>
              <a:t>1-	A </a:t>
            </a:r>
            <a:r>
              <a:rPr dirty="0" sz="2400" spc="34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 u="heavy">
                <a:solidFill>
                  <a:srgbClr val="FFFFFF"/>
                </a:solidFill>
                <a:latin typeface="Arial"/>
                <a:cs typeface="Arial"/>
              </a:rPr>
              <a:t>NEW	PERSPECTIVE	</a:t>
            </a:r>
            <a:r>
              <a:rPr dirty="0" sz="2800" spc="-5" b="1" u="heavy">
                <a:solidFill>
                  <a:srgbClr val="FFFFFF"/>
                </a:solidFill>
                <a:latin typeface="Arial"/>
                <a:cs typeface="Arial"/>
              </a:rPr>
              <a:t>for </a:t>
            </a:r>
            <a:r>
              <a:rPr dirty="0" sz="2800" b="1" u="heavy">
                <a:solidFill>
                  <a:srgbClr val="FFFFFF"/>
                </a:solidFill>
                <a:latin typeface="Arial"/>
                <a:cs typeface="Arial"/>
              </a:rPr>
              <a:t>easy </a:t>
            </a:r>
            <a:r>
              <a:rPr dirty="0" sz="2800" spc="-5" b="1" u="heavy">
                <a:solidFill>
                  <a:srgbClr val="FFFFFF"/>
                </a:solidFill>
                <a:latin typeface="Arial"/>
                <a:cs typeface="Arial"/>
              </a:rPr>
              <a:t>access</a:t>
            </a:r>
            <a:r>
              <a:rPr dirty="0" sz="2800" spc="1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 b="1" u="heavy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800" spc="-15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 b="1" u="heavy">
                <a:solidFill>
                  <a:srgbClr val="FFFFFF"/>
                </a:solidFill>
                <a:latin typeface="Arial"/>
                <a:cs typeface="Arial"/>
              </a:rPr>
              <a:t>children </a:t>
            </a:r>
            <a:r>
              <a:rPr dirty="0" sz="2800" b="1" u="heavy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800" spc="-695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with developmental</a:t>
            </a:r>
            <a:r>
              <a:rPr dirty="0" sz="2800" spc="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retardation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8"/>
              </a:spcBef>
            </a:pPr>
            <a:endParaRPr sz="2600">
              <a:latin typeface="Times New Roman"/>
              <a:cs typeface="Times New Roman"/>
            </a:endParaRPr>
          </a:p>
          <a:p>
            <a:pPr marL="407034">
              <a:lnSpc>
                <a:spcPct val="100000"/>
              </a:lnSpc>
              <a:tabLst>
                <a:tab pos="870585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2-	</a:t>
            </a:r>
            <a:r>
              <a:rPr dirty="0" sz="2400" spc="-5" b="1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400" spc="-5" b="1">
                <a:solidFill>
                  <a:srgbClr val="FFFFFF"/>
                </a:solidFill>
                <a:latin typeface="Verdana"/>
                <a:cs typeface="Verdana"/>
              </a:rPr>
              <a:t>logic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behind </a:t>
            </a:r>
            <a:r>
              <a:rPr dirty="0" sz="2400" b="1">
                <a:solidFill>
                  <a:srgbClr val="FFFFFF"/>
                </a:solidFill>
                <a:latin typeface="Verdana"/>
                <a:cs typeface="Verdana"/>
              </a:rPr>
              <a:t>the </a:t>
            </a:r>
            <a:r>
              <a:rPr dirty="0" sz="2400" spc="-10" b="1">
                <a:solidFill>
                  <a:srgbClr val="FFFFFF"/>
                </a:solidFill>
                <a:latin typeface="Verdana"/>
                <a:cs typeface="Verdana"/>
              </a:rPr>
              <a:t>chronology</a:t>
            </a:r>
            <a:r>
              <a:rPr dirty="0" sz="2400" spc="225" b="1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b="1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tabLst>
                <a:tab pos="826135" algn="l"/>
                <a:tab pos="9153525" algn="l"/>
              </a:tabLst>
            </a:pPr>
            <a:r>
              <a:rPr dirty="0" sz="2400" b="1" strike="sngStrike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2400" spc="-5" b="1" strike="sngStrike">
                <a:solidFill>
                  <a:srgbClr val="FFFFFF"/>
                </a:solidFill>
                <a:latin typeface="Verdana"/>
                <a:cs typeface="Verdana"/>
              </a:rPr>
              <a:t>clinical </a:t>
            </a:r>
            <a:r>
              <a:rPr dirty="0" sz="2400" spc="-5" b="1" strike="sngStrike">
                <a:solidFill>
                  <a:srgbClr val="FFFFFF"/>
                </a:solidFill>
                <a:latin typeface="Verdana"/>
                <a:cs typeface="Verdana"/>
              </a:rPr>
              <a:t>symptoms </a:t>
            </a:r>
            <a:r>
              <a:rPr dirty="0" sz="2400" b="1" strike="sngStrike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dirty="0" sz="2400" spc="20" b="1" strike="sngStrike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leukodystrophies</a:t>
            </a:r>
            <a:r>
              <a:rPr dirty="0" sz="2400" spc="-5" b="1" strike="sngStrike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dirty="0" sz="2400" spc="-5" b="1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206240" y="0"/>
            <a:ext cx="649224" cy="7955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642359" y="381000"/>
            <a:ext cx="762000" cy="9022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867911" y="381000"/>
            <a:ext cx="1665732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528059" y="381000"/>
            <a:ext cx="649224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072128" y="824483"/>
            <a:ext cx="883920" cy="12313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xfrm>
            <a:off x="4109714" y="501022"/>
            <a:ext cx="1156335" cy="511809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/>
              <a:t>Goals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50135" y="1886711"/>
            <a:ext cx="5484875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693164" y="1886711"/>
            <a:ext cx="883919" cy="12313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-11100" y="2049422"/>
            <a:ext cx="9166860" cy="69913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206625" algn="l"/>
                <a:tab pos="9153525" algn="l"/>
              </a:tabLst>
            </a:pPr>
            <a:r>
              <a:rPr dirty="0" sz="4400" b="0" strike="sngStrike">
                <a:latin typeface="Arial"/>
                <a:cs typeface="Arial"/>
              </a:rPr>
              <a:t> </a:t>
            </a:r>
            <a:r>
              <a:rPr dirty="0" sz="4400" b="0" strike="sngStrike">
                <a:latin typeface="Arial"/>
                <a:cs typeface="Arial"/>
              </a:rPr>
              <a:t>	MRI when and</a:t>
            </a:r>
            <a:r>
              <a:rPr dirty="0" sz="4400" spc="-90" b="0" strike="sngStrike">
                <a:latin typeface="Arial"/>
                <a:cs typeface="Arial"/>
              </a:rPr>
              <a:t> </a:t>
            </a:r>
            <a:r>
              <a:rPr dirty="0" sz="4400" b="0" strike="sngStrike">
                <a:latin typeface="Arial"/>
                <a:cs typeface="Arial"/>
              </a:rPr>
              <a:t>why	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3335">
              <a:lnSpc>
                <a:spcPct val="100000"/>
              </a:lnSpc>
              <a:tabLst>
                <a:tab pos="2886075" algn="l"/>
                <a:tab pos="9154160" algn="l"/>
              </a:tabLst>
            </a:pPr>
            <a:r>
              <a:rPr dirty="0"/>
              <a:t> </a:t>
            </a:r>
            <a:r>
              <a:rPr dirty="0"/>
              <a:t>	Quick</a:t>
            </a:r>
            <a:r>
              <a:rPr dirty="0" spc="-100"/>
              <a:t> </a:t>
            </a:r>
            <a:r>
              <a:rPr dirty="0"/>
              <a:t>diagnosis	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2178" y="3653924"/>
            <a:ext cx="2656205" cy="393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>
                <a:solidFill>
                  <a:srgbClr val="FFFFFF"/>
                </a:solidFill>
                <a:latin typeface="Calibri"/>
                <a:cs typeface="Calibri"/>
              </a:rPr>
              <a:t>Chips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DNA, </a:t>
            </a:r>
            <a:r>
              <a:rPr dirty="0" sz="2400" spc="-5" b="1">
                <a:solidFill>
                  <a:srgbClr val="FFFFFF"/>
                </a:solidFill>
                <a:latin typeface="Calibri"/>
                <a:cs typeface="Calibri"/>
              </a:rPr>
              <a:t>CMA</a:t>
            </a:r>
            <a:r>
              <a:rPr dirty="0" sz="24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Calibri"/>
                <a:cs typeface="Calibri"/>
              </a:rPr>
              <a:t>?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47800" y="1935479"/>
            <a:ext cx="6428232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342631" y="1932432"/>
            <a:ext cx="64617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237488" y="2420111"/>
            <a:ext cx="6850380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551419" y="2420111"/>
            <a:ext cx="649224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-11100" y="2050946"/>
            <a:ext cx="9166860" cy="10013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710689" algn="l"/>
                <a:tab pos="9153525" algn="l"/>
              </a:tabLst>
            </a:pPr>
            <a:r>
              <a:rPr dirty="0" sz="3200" b="1" u="heavy">
                <a:solidFill>
                  <a:srgbClr val="CCECFF"/>
                </a:solidFill>
                <a:latin typeface="Times New Roman"/>
                <a:cs typeface="Times New Roman"/>
              </a:rPr>
              <a:t> </a:t>
            </a:r>
            <a:r>
              <a:rPr dirty="0" sz="3200" b="1" u="heavy">
                <a:solidFill>
                  <a:srgbClr val="CCECFF"/>
                </a:solidFill>
                <a:latin typeface="Times New Roman"/>
                <a:cs typeface="Times New Roman"/>
              </a:rPr>
              <a:t>	The logic behind myelin</a:t>
            </a:r>
            <a:r>
              <a:rPr dirty="0" sz="3200" spc="-65" b="1" u="heavy">
                <a:solidFill>
                  <a:srgbClr val="CCECFF"/>
                </a:solidFill>
                <a:latin typeface="Times New Roman"/>
                <a:cs typeface="Times New Roman"/>
              </a:rPr>
              <a:t> </a:t>
            </a:r>
            <a:r>
              <a:rPr dirty="0" sz="3200" b="1" u="heavy">
                <a:solidFill>
                  <a:srgbClr val="CCECFF"/>
                </a:solidFill>
                <a:latin typeface="Times New Roman"/>
                <a:cs typeface="Times New Roman"/>
              </a:rPr>
              <a:t>disorders	</a:t>
            </a:r>
            <a:endParaRPr sz="3200">
              <a:latin typeface="Times New Roman"/>
              <a:cs typeface="Times New Roman"/>
            </a:endParaRPr>
          </a:p>
          <a:p>
            <a:pPr marL="1502410">
              <a:lnSpc>
                <a:spcPct val="100000"/>
              </a:lnSpc>
              <a:spcBef>
                <a:spcPts val="10"/>
              </a:spcBef>
            </a:pP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LDs </a:t>
            </a:r>
            <a:r>
              <a:rPr dirty="0" sz="3200" spc="-5" b="1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gradual clinical</a:t>
            </a:r>
            <a:r>
              <a:rPr dirty="0" sz="32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FFFFFF"/>
                </a:solidFill>
                <a:latin typeface="Arial"/>
                <a:cs typeface="Arial"/>
              </a:rPr>
              <a:t>course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6337" y="12699"/>
            <a:ext cx="9156751" cy="684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955244"/>
            <a:ext cx="1143000" cy="940435"/>
          </a:xfrm>
          <a:custGeom>
            <a:avLst/>
            <a:gdLst/>
            <a:ahLst/>
            <a:cxnLst/>
            <a:rect l="l" t="t" r="r" b="b"/>
            <a:pathLst>
              <a:path w="1143000" h="940435">
                <a:moveTo>
                  <a:pt x="1080966" y="895854"/>
                </a:moveTo>
                <a:lnTo>
                  <a:pt x="1059875" y="921676"/>
                </a:lnTo>
                <a:lnTo>
                  <a:pt x="1143000" y="940355"/>
                </a:lnTo>
                <a:lnTo>
                  <a:pt x="1126627" y="903893"/>
                </a:lnTo>
                <a:lnTo>
                  <a:pt x="1090803" y="903893"/>
                </a:lnTo>
                <a:lnTo>
                  <a:pt x="1080966" y="895854"/>
                </a:lnTo>
                <a:close/>
              </a:path>
              <a:path w="1143000" h="940435">
                <a:moveTo>
                  <a:pt x="1087002" y="888463"/>
                </a:moveTo>
                <a:lnTo>
                  <a:pt x="1080966" y="895854"/>
                </a:lnTo>
                <a:lnTo>
                  <a:pt x="1090803" y="903893"/>
                </a:lnTo>
                <a:lnTo>
                  <a:pt x="1096860" y="896521"/>
                </a:lnTo>
                <a:lnTo>
                  <a:pt x="1087002" y="888463"/>
                </a:lnTo>
                <a:close/>
              </a:path>
              <a:path w="1143000" h="940435">
                <a:moveTo>
                  <a:pt x="1108100" y="862631"/>
                </a:moveTo>
                <a:lnTo>
                  <a:pt x="1087002" y="888463"/>
                </a:lnTo>
                <a:lnTo>
                  <a:pt x="1096860" y="896521"/>
                </a:lnTo>
                <a:lnTo>
                  <a:pt x="1090803" y="903893"/>
                </a:lnTo>
                <a:lnTo>
                  <a:pt x="1126627" y="903893"/>
                </a:lnTo>
                <a:lnTo>
                  <a:pt x="1108100" y="862631"/>
                </a:lnTo>
                <a:close/>
              </a:path>
              <a:path w="1143000" h="940435">
                <a:moveTo>
                  <a:pt x="0" y="0"/>
                </a:moveTo>
                <a:lnTo>
                  <a:pt x="0" y="12378"/>
                </a:lnTo>
                <a:lnTo>
                  <a:pt x="1080966" y="895854"/>
                </a:lnTo>
                <a:lnTo>
                  <a:pt x="1087002" y="888463"/>
                </a:lnTo>
                <a:lnTo>
                  <a:pt x="0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1763716"/>
            <a:ext cx="2057400" cy="1132205"/>
          </a:xfrm>
          <a:custGeom>
            <a:avLst/>
            <a:gdLst/>
            <a:ahLst/>
            <a:cxnLst/>
            <a:rect l="l" t="t" r="r" b="b"/>
            <a:pathLst>
              <a:path w="2057400" h="1132205">
                <a:moveTo>
                  <a:pt x="1988288" y="1099515"/>
                </a:moveTo>
                <a:lnTo>
                  <a:pt x="1972303" y="1128720"/>
                </a:lnTo>
                <a:lnTo>
                  <a:pt x="2057400" y="1131883"/>
                </a:lnTo>
                <a:lnTo>
                  <a:pt x="2039161" y="1105574"/>
                </a:lnTo>
                <a:lnTo>
                  <a:pt x="1999354" y="1105574"/>
                </a:lnTo>
                <a:lnTo>
                  <a:pt x="1988288" y="1099515"/>
                </a:lnTo>
                <a:close/>
              </a:path>
              <a:path w="2057400" h="1132205">
                <a:moveTo>
                  <a:pt x="1992870" y="1091143"/>
                </a:moveTo>
                <a:lnTo>
                  <a:pt x="1988288" y="1099515"/>
                </a:lnTo>
                <a:lnTo>
                  <a:pt x="1999354" y="1105574"/>
                </a:lnTo>
                <a:lnTo>
                  <a:pt x="2003936" y="1097202"/>
                </a:lnTo>
                <a:lnTo>
                  <a:pt x="1992870" y="1091143"/>
                </a:lnTo>
                <a:close/>
              </a:path>
              <a:path w="2057400" h="1132205">
                <a:moveTo>
                  <a:pt x="2008879" y="1061893"/>
                </a:moveTo>
                <a:lnTo>
                  <a:pt x="1992870" y="1091143"/>
                </a:lnTo>
                <a:lnTo>
                  <a:pt x="2003936" y="1097202"/>
                </a:lnTo>
                <a:lnTo>
                  <a:pt x="1999354" y="1105574"/>
                </a:lnTo>
                <a:lnTo>
                  <a:pt x="2039161" y="1105574"/>
                </a:lnTo>
                <a:lnTo>
                  <a:pt x="2008879" y="1061893"/>
                </a:lnTo>
                <a:close/>
              </a:path>
              <a:path w="2057400" h="1132205">
                <a:moveTo>
                  <a:pt x="0" y="0"/>
                </a:moveTo>
                <a:lnTo>
                  <a:pt x="0" y="10784"/>
                </a:lnTo>
                <a:lnTo>
                  <a:pt x="1988288" y="1099515"/>
                </a:lnTo>
                <a:lnTo>
                  <a:pt x="1992870" y="1091143"/>
                </a:lnTo>
                <a:lnTo>
                  <a:pt x="0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1595120"/>
            <a:ext cx="3886200" cy="1312545"/>
          </a:xfrm>
          <a:custGeom>
            <a:avLst/>
            <a:gdLst/>
            <a:ahLst/>
            <a:cxnLst/>
            <a:rect l="l" t="t" r="r" b="b"/>
            <a:pathLst>
              <a:path w="3886200" h="1312545">
                <a:moveTo>
                  <a:pt x="3812463" y="1280844"/>
                </a:moveTo>
                <a:lnTo>
                  <a:pt x="3801884" y="1312538"/>
                </a:lnTo>
                <a:lnTo>
                  <a:pt x="3886200" y="1300479"/>
                </a:lnTo>
                <a:lnTo>
                  <a:pt x="3870569" y="1284849"/>
                </a:lnTo>
                <a:lnTo>
                  <a:pt x="3824478" y="1284849"/>
                </a:lnTo>
                <a:lnTo>
                  <a:pt x="3812463" y="1280844"/>
                </a:lnTo>
                <a:close/>
              </a:path>
              <a:path w="3886200" h="1312545">
                <a:moveTo>
                  <a:pt x="3815472" y="1271829"/>
                </a:moveTo>
                <a:lnTo>
                  <a:pt x="3812463" y="1280844"/>
                </a:lnTo>
                <a:lnTo>
                  <a:pt x="3824478" y="1284849"/>
                </a:lnTo>
                <a:lnTo>
                  <a:pt x="3827526" y="1275847"/>
                </a:lnTo>
                <a:lnTo>
                  <a:pt x="3815472" y="1271829"/>
                </a:lnTo>
                <a:close/>
              </a:path>
              <a:path w="3886200" h="1312545">
                <a:moveTo>
                  <a:pt x="3826002" y="1240281"/>
                </a:moveTo>
                <a:lnTo>
                  <a:pt x="3815472" y="1271829"/>
                </a:lnTo>
                <a:lnTo>
                  <a:pt x="3827526" y="1275847"/>
                </a:lnTo>
                <a:lnTo>
                  <a:pt x="3824478" y="1284849"/>
                </a:lnTo>
                <a:lnTo>
                  <a:pt x="3870569" y="1284849"/>
                </a:lnTo>
                <a:lnTo>
                  <a:pt x="3826002" y="1240281"/>
                </a:lnTo>
                <a:close/>
              </a:path>
              <a:path w="3886200" h="1312545">
                <a:moveTo>
                  <a:pt x="0" y="0"/>
                </a:moveTo>
                <a:lnTo>
                  <a:pt x="0" y="10139"/>
                </a:lnTo>
                <a:lnTo>
                  <a:pt x="3812463" y="1280844"/>
                </a:lnTo>
                <a:lnTo>
                  <a:pt x="3815472" y="1271829"/>
                </a:lnTo>
                <a:lnTo>
                  <a:pt x="0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1526152"/>
            <a:ext cx="5867400" cy="1389380"/>
          </a:xfrm>
          <a:custGeom>
            <a:avLst/>
            <a:gdLst/>
            <a:ahLst/>
            <a:cxnLst/>
            <a:rect l="l" t="t" r="r" b="b"/>
            <a:pathLst>
              <a:path w="5867400" h="1389380">
                <a:moveTo>
                  <a:pt x="5792170" y="1356794"/>
                </a:moveTo>
                <a:lnTo>
                  <a:pt x="5784618" y="1389240"/>
                </a:lnTo>
                <a:lnTo>
                  <a:pt x="5867400" y="1369447"/>
                </a:lnTo>
                <a:lnTo>
                  <a:pt x="5855608" y="1359665"/>
                </a:lnTo>
                <a:lnTo>
                  <a:pt x="5804515" y="1359665"/>
                </a:lnTo>
                <a:lnTo>
                  <a:pt x="5792170" y="1356794"/>
                </a:lnTo>
                <a:close/>
              </a:path>
              <a:path w="5867400" h="1389380">
                <a:moveTo>
                  <a:pt x="5794327" y="1347525"/>
                </a:moveTo>
                <a:lnTo>
                  <a:pt x="5792170" y="1356794"/>
                </a:lnTo>
                <a:lnTo>
                  <a:pt x="5804515" y="1359665"/>
                </a:lnTo>
                <a:lnTo>
                  <a:pt x="5806678" y="1350397"/>
                </a:lnTo>
                <a:lnTo>
                  <a:pt x="5794327" y="1347525"/>
                </a:lnTo>
                <a:close/>
              </a:path>
              <a:path w="5867400" h="1389380">
                <a:moveTo>
                  <a:pt x="5801877" y="1315088"/>
                </a:moveTo>
                <a:lnTo>
                  <a:pt x="5794327" y="1347525"/>
                </a:lnTo>
                <a:lnTo>
                  <a:pt x="5806678" y="1350397"/>
                </a:lnTo>
                <a:lnTo>
                  <a:pt x="5804515" y="1359665"/>
                </a:lnTo>
                <a:lnTo>
                  <a:pt x="5855608" y="1359665"/>
                </a:lnTo>
                <a:lnTo>
                  <a:pt x="5801877" y="1315088"/>
                </a:lnTo>
                <a:close/>
              </a:path>
              <a:path w="5867400" h="1389380">
                <a:moveTo>
                  <a:pt x="0" y="0"/>
                </a:moveTo>
                <a:lnTo>
                  <a:pt x="0" y="9863"/>
                </a:lnTo>
                <a:lnTo>
                  <a:pt x="5792170" y="1356794"/>
                </a:lnTo>
                <a:lnTo>
                  <a:pt x="5794327" y="1347525"/>
                </a:lnTo>
                <a:lnTo>
                  <a:pt x="0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4876800"/>
            <a:ext cx="533400" cy="379730"/>
          </a:xfrm>
          <a:custGeom>
            <a:avLst/>
            <a:gdLst/>
            <a:ahLst/>
            <a:cxnLst/>
            <a:rect l="l" t="t" r="r" b="b"/>
            <a:pathLst>
              <a:path w="533400" h="379729">
                <a:moveTo>
                  <a:pt x="468247" y="39812"/>
                </a:moveTo>
                <a:lnTo>
                  <a:pt x="0" y="367581"/>
                </a:lnTo>
                <a:lnTo>
                  <a:pt x="0" y="379150"/>
                </a:lnTo>
                <a:lnTo>
                  <a:pt x="473668" y="47564"/>
                </a:lnTo>
                <a:lnTo>
                  <a:pt x="468247" y="39812"/>
                </a:lnTo>
                <a:close/>
              </a:path>
              <a:path w="533400" h="379729">
                <a:moveTo>
                  <a:pt x="515784" y="32518"/>
                </a:moveTo>
                <a:lnTo>
                  <a:pt x="478668" y="32518"/>
                </a:lnTo>
                <a:lnTo>
                  <a:pt x="484100" y="40262"/>
                </a:lnTo>
                <a:lnTo>
                  <a:pt x="473668" y="47564"/>
                </a:lnTo>
                <a:lnTo>
                  <a:pt x="492807" y="74933"/>
                </a:lnTo>
                <a:lnTo>
                  <a:pt x="515784" y="32518"/>
                </a:lnTo>
                <a:close/>
              </a:path>
              <a:path w="533400" h="379729">
                <a:moveTo>
                  <a:pt x="478668" y="32518"/>
                </a:moveTo>
                <a:lnTo>
                  <a:pt x="468247" y="39812"/>
                </a:lnTo>
                <a:lnTo>
                  <a:pt x="473668" y="47564"/>
                </a:lnTo>
                <a:lnTo>
                  <a:pt x="484100" y="40262"/>
                </a:lnTo>
                <a:lnTo>
                  <a:pt x="478668" y="32518"/>
                </a:lnTo>
                <a:close/>
              </a:path>
              <a:path w="533400" h="379729">
                <a:moveTo>
                  <a:pt x="533400" y="0"/>
                </a:moveTo>
                <a:lnTo>
                  <a:pt x="449125" y="12468"/>
                </a:lnTo>
                <a:lnTo>
                  <a:pt x="468247" y="39812"/>
                </a:lnTo>
                <a:lnTo>
                  <a:pt x="478668" y="32518"/>
                </a:lnTo>
                <a:lnTo>
                  <a:pt x="515784" y="32518"/>
                </a:lnTo>
                <a:lnTo>
                  <a:pt x="533400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0" y="4568580"/>
            <a:ext cx="2057400" cy="934719"/>
          </a:xfrm>
          <a:custGeom>
            <a:avLst/>
            <a:gdLst/>
            <a:ahLst/>
            <a:cxnLst/>
            <a:rect l="l" t="t" r="r" b="b"/>
            <a:pathLst>
              <a:path w="2057400" h="934720">
                <a:moveTo>
                  <a:pt x="1985969" y="30367"/>
                </a:moveTo>
                <a:lnTo>
                  <a:pt x="0" y="924024"/>
                </a:lnTo>
                <a:lnTo>
                  <a:pt x="0" y="934479"/>
                </a:lnTo>
                <a:lnTo>
                  <a:pt x="1989863" y="39019"/>
                </a:lnTo>
                <a:lnTo>
                  <a:pt x="1985969" y="30367"/>
                </a:lnTo>
                <a:close/>
              </a:path>
              <a:path w="2057400" h="934720">
                <a:moveTo>
                  <a:pt x="2039690" y="25146"/>
                </a:moveTo>
                <a:lnTo>
                  <a:pt x="1997573" y="25146"/>
                </a:lnTo>
                <a:lnTo>
                  <a:pt x="2001516" y="33775"/>
                </a:lnTo>
                <a:lnTo>
                  <a:pt x="1989863" y="39019"/>
                </a:lnTo>
                <a:lnTo>
                  <a:pt x="2003564" y="69465"/>
                </a:lnTo>
                <a:lnTo>
                  <a:pt x="2039690" y="25146"/>
                </a:lnTo>
                <a:close/>
              </a:path>
              <a:path w="2057400" h="934720">
                <a:moveTo>
                  <a:pt x="1997573" y="25146"/>
                </a:moveTo>
                <a:lnTo>
                  <a:pt x="1985969" y="30367"/>
                </a:lnTo>
                <a:lnTo>
                  <a:pt x="1989863" y="39019"/>
                </a:lnTo>
                <a:lnTo>
                  <a:pt x="2001516" y="33775"/>
                </a:lnTo>
                <a:lnTo>
                  <a:pt x="1997573" y="25146"/>
                </a:lnTo>
                <a:close/>
              </a:path>
              <a:path w="2057400" h="934720">
                <a:moveTo>
                  <a:pt x="1972303" y="0"/>
                </a:moveTo>
                <a:lnTo>
                  <a:pt x="1985969" y="30367"/>
                </a:lnTo>
                <a:lnTo>
                  <a:pt x="1997573" y="25146"/>
                </a:lnTo>
                <a:lnTo>
                  <a:pt x="2039690" y="25146"/>
                </a:lnTo>
                <a:lnTo>
                  <a:pt x="2057400" y="3419"/>
                </a:lnTo>
                <a:lnTo>
                  <a:pt x="1972303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0" y="4406017"/>
            <a:ext cx="3886200" cy="1233170"/>
          </a:xfrm>
          <a:custGeom>
            <a:avLst/>
            <a:gdLst/>
            <a:ahLst/>
            <a:cxnLst/>
            <a:rect l="l" t="t" r="r" b="b"/>
            <a:pathLst>
              <a:path w="3886200" h="1233170">
                <a:moveTo>
                  <a:pt x="3812051" y="31746"/>
                </a:moveTo>
                <a:lnTo>
                  <a:pt x="0" y="1223034"/>
                </a:lnTo>
                <a:lnTo>
                  <a:pt x="0" y="1233000"/>
                </a:lnTo>
                <a:lnTo>
                  <a:pt x="3814899" y="40843"/>
                </a:lnTo>
                <a:lnTo>
                  <a:pt x="3812051" y="31746"/>
                </a:lnTo>
                <a:close/>
              </a:path>
              <a:path w="3886200" h="1233170">
                <a:moveTo>
                  <a:pt x="3871275" y="27946"/>
                </a:moveTo>
                <a:lnTo>
                  <a:pt x="3824211" y="27946"/>
                </a:lnTo>
                <a:lnTo>
                  <a:pt x="3827002" y="37061"/>
                </a:lnTo>
                <a:lnTo>
                  <a:pt x="3814899" y="40843"/>
                </a:lnTo>
                <a:lnTo>
                  <a:pt x="3824849" y="72628"/>
                </a:lnTo>
                <a:lnTo>
                  <a:pt x="3871275" y="27946"/>
                </a:lnTo>
                <a:close/>
              </a:path>
              <a:path w="3886200" h="1233170">
                <a:moveTo>
                  <a:pt x="3824211" y="27946"/>
                </a:moveTo>
                <a:lnTo>
                  <a:pt x="3812051" y="31746"/>
                </a:lnTo>
                <a:lnTo>
                  <a:pt x="3814899" y="40843"/>
                </a:lnTo>
                <a:lnTo>
                  <a:pt x="3827002" y="37061"/>
                </a:lnTo>
                <a:lnTo>
                  <a:pt x="3824211" y="27946"/>
                </a:lnTo>
                <a:close/>
              </a:path>
              <a:path w="3886200" h="1233170">
                <a:moveTo>
                  <a:pt x="3802113" y="0"/>
                </a:moveTo>
                <a:lnTo>
                  <a:pt x="3812051" y="31746"/>
                </a:lnTo>
                <a:lnTo>
                  <a:pt x="3824211" y="27946"/>
                </a:lnTo>
                <a:lnTo>
                  <a:pt x="3871275" y="27946"/>
                </a:lnTo>
                <a:lnTo>
                  <a:pt x="3886200" y="13582"/>
                </a:lnTo>
                <a:lnTo>
                  <a:pt x="3802113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0" y="4398502"/>
            <a:ext cx="6019800" cy="1334770"/>
          </a:xfrm>
          <a:custGeom>
            <a:avLst/>
            <a:gdLst/>
            <a:ahLst/>
            <a:cxnLst/>
            <a:rect l="l" t="t" r="r" b="b"/>
            <a:pathLst>
              <a:path w="6019800" h="1334770">
                <a:moveTo>
                  <a:pt x="5944296" y="32600"/>
                </a:moveTo>
                <a:lnTo>
                  <a:pt x="0" y="1324875"/>
                </a:lnTo>
                <a:lnTo>
                  <a:pt x="0" y="1334623"/>
                </a:lnTo>
                <a:lnTo>
                  <a:pt x="5946326" y="41976"/>
                </a:lnTo>
                <a:lnTo>
                  <a:pt x="5944296" y="32600"/>
                </a:lnTo>
                <a:close/>
              </a:path>
              <a:path w="6019800" h="1334770">
                <a:moveTo>
                  <a:pt x="6008890" y="29879"/>
                </a:moveTo>
                <a:lnTo>
                  <a:pt x="5956811" y="29879"/>
                </a:lnTo>
                <a:lnTo>
                  <a:pt x="5958859" y="39252"/>
                </a:lnTo>
                <a:lnTo>
                  <a:pt x="5946326" y="41976"/>
                </a:lnTo>
                <a:lnTo>
                  <a:pt x="5953382" y="74561"/>
                </a:lnTo>
                <a:lnTo>
                  <a:pt x="6008890" y="29879"/>
                </a:lnTo>
                <a:close/>
              </a:path>
              <a:path w="6019800" h="1334770">
                <a:moveTo>
                  <a:pt x="5956811" y="29879"/>
                </a:moveTo>
                <a:lnTo>
                  <a:pt x="5944296" y="32600"/>
                </a:lnTo>
                <a:lnTo>
                  <a:pt x="5946326" y="41976"/>
                </a:lnTo>
                <a:lnTo>
                  <a:pt x="5958859" y="39252"/>
                </a:lnTo>
                <a:lnTo>
                  <a:pt x="5956811" y="29879"/>
                </a:lnTo>
                <a:close/>
              </a:path>
              <a:path w="6019800" h="1334770">
                <a:moveTo>
                  <a:pt x="5937237" y="0"/>
                </a:moveTo>
                <a:lnTo>
                  <a:pt x="5944296" y="32600"/>
                </a:lnTo>
                <a:lnTo>
                  <a:pt x="5956811" y="29879"/>
                </a:lnTo>
                <a:lnTo>
                  <a:pt x="6008890" y="29879"/>
                </a:lnTo>
                <a:lnTo>
                  <a:pt x="6019800" y="21097"/>
                </a:lnTo>
                <a:lnTo>
                  <a:pt x="5937237" y="0"/>
                </a:lnTo>
                <a:close/>
              </a:path>
            </a:pathLst>
          </a:custGeom>
          <a:solidFill>
            <a:srgbClr val="2DCBCB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061972" y="748283"/>
            <a:ext cx="490728" cy="6797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45676" y="474626"/>
            <a:ext cx="7773670" cy="75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93545" marR="5080" indent="-1681480">
              <a:lnSpc>
                <a:spcPct val="100000"/>
              </a:lnSpc>
            </a:pPr>
            <a:r>
              <a:rPr dirty="0" sz="2400" b="1">
                <a:solidFill>
                  <a:srgbClr val="CCECFF"/>
                </a:solidFill>
                <a:latin typeface="Arial"/>
                <a:cs typeface="Arial"/>
              </a:rPr>
              <a:t>THE WIDE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DISTRIBUTION </a:t>
            </a:r>
            <a:r>
              <a:rPr dirty="0" sz="2400" b="1">
                <a:solidFill>
                  <a:srgbClr val="CCECFF"/>
                </a:solidFill>
                <a:latin typeface="Arial"/>
                <a:cs typeface="Arial"/>
              </a:rPr>
              <a:t>OF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WHITE MATTER </a:t>
            </a:r>
            <a:r>
              <a:rPr dirty="0" sz="2400" b="1">
                <a:solidFill>
                  <a:srgbClr val="CCECFF"/>
                </a:solidFill>
                <a:latin typeface="Arial"/>
                <a:cs typeface="Arial"/>
              </a:rPr>
              <a:t>IN</a:t>
            </a:r>
            <a:r>
              <a:rPr dirty="0" sz="2400" spc="-35" b="1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THE 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CENTRAL NERVOUS</a:t>
            </a:r>
            <a:r>
              <a:rPr dirty="0" sz="2400" spc="-35" b="1">
                <a:solidFill>
                  <a:srgbClr val="CCEC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CCECFF"/>
                </a:solidFill>
                <a:latin typeface="Arial"/>
                <a:cs typeface="Arial"/>
              </a:rPr>
              <a:t>SYSTEM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62279" y="1600200"/>
            <a:ext cx="4219574" cy="4800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57200" y="533400"/>
            <a:ext cx="8229600" cy="609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394447" y="1962911"/>
            <a:ext cx="883920" cy="1231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850512" y="2379622"/>
            <a:ext cx="5746115" cy="38735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195195" algn="l"/>
              </a:tabLst>
            </a:pPr>
            <a:r>
              <a:rPr dirty="0" sz="2400" spc="-5">
                <a:solidFill>
                  <a:srgbClr val="FFFFFF"/>
                </a:solidFill>
              </a:rPr>
              <a:t>Has </a:t>
            </a:r>
            <a:r>
              <a:rPr dirty="0" sz="2400" spc="20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the</a:t>
            </a:r>
            <a:r>
              <a:rPr dirty="0" sz="2400" spc="635">
                <a:solidFill>
                  <a:srgbClr val="FFFFFF"/>
                </a:solidFill>
              </a:rPr>
              <a:t> </a:t>
            </a:r>
            <a:r>
              <a:rPr dirty="0" sz="2400">
                <a:solidFill>
                  <a:srgbClr val="FFFFFF"/>
                </a:solidFill>
              </a:rPr>
              <a:t>infant	a white matter</a:t>
            </a:r>
            <a:r>
              <a:rPr dirty="0" sz="2400" spc="-90">
                <a:solidFill>
                  <a:srgbClr val="FFFFFF"/>
                </a:solidFill>
              </a:rPr>
              <a:t> </a:t>
            </a:r>
            <a:r>
              <a:rPr dirty="0" sz="2400" spc="-5">
                <a:solidFill>
                  <a:srgbClr val="FFFFFF"/>
                </a:solidFill>
              </a:rPr>
              <a:t>disorder?</a:t>
            </a:r>
            <a:endParaRPr sz="24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894098" y="3740162"/>
            <a:ext cx="7248525" cy="0"/>
          </a:xfrm>
          <a:custGeom>
            <a:avLst/>
            <a:gdLst/>
            <a:ahLst/>
            <a:cxnLst/>
            <a:rect l="l" t="t" r="r" b="b"/>
            <a:pathLst>
              <a:path w="7248525" h="0">
                <a:moveTo>
                  <a:pt x="0" y="0"/>
                </a:moveTo>
                <a:lnTo>
                  <a:pt x="7248377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46" y="3732225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894098" y="3116313"/>
            <a:ext cx="7248525" cy="0"/>
          </a:xfrm>
          <a:custGeom>
            <a:avLst/>
            <a:gdLst/>
            <a:ahLst/>
            <a:cxnLst/>
            <a:rect l="l" t="t" r="r" b="b"/>
            <a:pathLst>
              <a:path w="7248525" h="0">
                <a:moveTo>
                  <a:pt x="0" y="0"/>
                </a:moveTo>
                <a:lnTo>
                  <a:pt x="7248377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646" y="3108375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81924" y="2492387"/>
            <a:ext cx="5861050" cy="0"/>
          </a:xfrm>
          <a:custGeom>
            <a:avLst/>
            <a:gdLst/>
            <a:ahLst/>
            <a:cxnLst/>
            <a:rect l="l" t="t" r="r" b="b"/>
            <a:pathLst>
              <a:path w="5861050" h="0">
                <a:moveTo>
                  <a:pt x="0" y="0"/>
                </a:moveTo>
                <a:lnTo>
                  <a:pt x="5860551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894098" y="2492387"/>
            <a:ext cx="403225" cy="0"/>
          </a:xfrm>
          <a:custGeom>
            <a:avLst/>
            <a:gdLst/>
            <a:ahLst/>
            <a:cxnLst/>
            <a:rect l="l" t="t" r="r" b="b"/>
            <a:pathLst>
              <a:path w="403225" h="0">
                <a:moveTo>
                  <a:pt x="0" y="0"/>
                </a:moveTo>
                <a:lnTo>
                  <a:pt x="402655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46" y="2484450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289734" y="1868538"/>
            <a:ext cx="5852795" cy="0"/>
          </a:xfrm>
          <a:custGeom>
            <a:avLst/>
            <a:gdLst/>
            <a:ahLst/>
            <a:cxnLst/>
            <a:rect l="l" t="t" r="r" b="b"/>
            <a:pathLst>
              <a:path w="5852795" h="0">
                <a:moveTo>
                  <a:pt x="0" y="0"/>
                </a:moveTo>
                <a:lnTo>
                  <a:pt x="5852741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894098" y="1868538"/>
            <a:ext cx="403225" cy="0"/>
          </a:xfrm>
          <a:custGeom>
            <a:avLst/>
            <a:gdLst/>
            <a:ahLst/>
            <a:cxnLst/>
            <a:rect l="l" t="t" r="r" b="b"/>
            <a:pathLst>
              <a:path w="403225" h="0">
                <a:moveTo>
                  <a:pt x="0" y="0"/>
                </a:moveTo>
                <a:lnTo>
                  <a:pt x="402655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646" y="1860600"/>
            <a:ext cx="0" cy="15875"/>
          </a:xfrm>
          <a:custGeom>
            <a:avLst/>
            <a:gdLst/>
            <a:ahLst/>
            <a:cxnLst/>
            <a:rect l="l" t="t" r="r" b="b"/>
            <a:pathLst>
              <a:path w="0" h="15875">
                <a:moveTo>
                  <a:pt x="0" y="0"/>
                </a:moveTo>
                <a:lnTo>
                  <a:pt x="0" y="15875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30068" y="4309522"/>
            <a:ext cx="124460" cy="2120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50" spc="145">
                <a:latin typeface="Calibri"/>
                <a:cs typeface="Calibri"/>
              </a:rPr>
              <a:t>3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399196" y="1035510"/>
            <a:ext cx="2199005" cy="607060"/>
          </a:xfrm>
          <a:custGeom>
            <a:avLst/>
            <a:gdLst/>
            <a:ahLst/>
            <a:cxnLst/>
            <a:rect l="l" t="t" r="r" b="b"/>
            <a:pathLst>
              <a:path w="2199004" h="607060">
                <a:moveTo>
                  <a:pt x="2076859" y="0"/>
                </a:moveTo>
                <a:lnTo>
                  <a:pt x="122148" y="0"/>
                </a:lnTo>
                <a:lnTo>
                  <a:pt x="83556" y="5159"/>
                </a:lnTo>
                <a:lnTo>
                  <a:pt x="50027" y="19524"/>
                </a:lnTo>
                <a:lnTo>
                  <a:pt x="23579" y="41421"/>
                </a:lnTo>
                <a:lnTo>
                  <a:pt x="6231" y="69179"/>
                </a:lnTo>
                <a:lnTo>
                  <a:pt x="0" y="101126"/>
                </a:lnTo>
                <a:lnTo>
                  <a:pt x="0" y="505682"/>
                </a:lnTo>
                <a:lnTo>
                  <a:pt x="23579" y="565387"/>
                </a:lnTo>
                <a:lnTo>
                  <a:pt x="83556" y="601649"/>
                </a:lnTo>
                <a:lnTo>
                  <a:pt x="122148" y="606809"/>
                </a:lnTo>
                <a:lnTo>
                  <a:pt x="2076859" y="606809"/>
                </a:lnTo>
                <a:lnTo>
                  <a:pt x="2115451" y="601649"/>
                </a:lnTo>
                <a:lnTo>
                  <a:pt x="2175428" y="565387"/>
                </a:lnTo>
                <a:lnTo>
                  <a:pt x="2199008" y="505682"/>
                </a:lnTo>
                <a:lnTo>
                  <a:pt x="2199008" y="101126"/>
                </a:lnTo>
                <a:lnTo>
                  <a:pt x="2175428" y="41421"/>
                </a:lnTo>
                <a:lnTo>
                  <a:pt x="2115451" y="5159"/>
                </a:lnTo>
                <a:lnTo>
                  <a:pt x="207685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99187" y="1035510"/>
            <a:ext cx="2199005" cy="607060"/>
          </a:xfrm>
          <a:custGeom>
            <a:avLst/>
            <a:gdLst/>
            <a:ahLst/>
            <a:cxnLst/>
            <a:rect l="l" t="t" r="r" b="b"/>
            <a:pathLst>
              <a:path w="2199004" h="607060">
                <a:moveTo>
                  <a:pt x="0" y="101126"/>
                </a:moveTo>
                <a:lnTo>
                  <a:pt x="23578" y="41422"/>
                </a:lnTo>
                <a:lnTo>
                  <a:pt x="83554" y="5159"/>
                </a:lnTo>
                <a:lnTo>
                  <a:pt x="122147" y="0"/>
                </a:lnTo>
                <a:lnTo>
                  <a:pt x="2076854" y="0"/>
                </a:lnTo>
                <a:lnTo>
                  <a:pt x="2115443" y="5159"/>
                </a:lnTo>
                <a:lnTo>
                  <a:pt x="2175420" y="41422"/>
                </a:lnTo>
                <a:lnTo>
                  <a:pt x="2199002" y="101126"/>
                </a:lnTo>
                <a:lnTo>
                  <a:pt x="2199002" y="505684"/>
                </a:lnTo>
                <a:lnTo>
                  <a:pt x="2175420" y="565388"/>
                </a:lnTo>
                <a:lnTo>
                  <a:pt x="2115443" y="601650"/>
                </a:lnTo>
                <a:lnTo>
                  <a:pt x="2076854" y="606810"/>
                </a:lnTo>
                <a:lnTo>
                  <a:pt x="122147" y="606810"/>
                </a:lnTo>
                <a:lnTo>
                  <a:pt x="83554" y="601650"/>
                </a:lnTo>
                <a:lnTo>
                  <a:pt x="23578" y="565388"/>
                </a:lnTo>
                <a:lnTo>
                  <a:pt x="0" y="505684"/>
                </a:lnTo>
                <a:lnTo>
                  <a:pt x="0" y="101126"/>
                </a:lnTo>
                <a:close/>
              </a:path>
            </a:pathLst>
          </a:custGeom>
          <a:ln w="13135">
            <a:solidFill>
              <a:srgbClr val="6FAC4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070581" y="379504"/>
            <a:ext cx="6431915" cy="9474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700" spc="120" b="1">
                <a:latin typeface="Calibri"/>
                <a:cs typeface="Calibri"/>
              </a:rPr>
              <a:t>F</a:t>
            </a:r>
            <a:r>
              <a:rPr dirty="0" sz="1250" spc="120" b="1">
                <a:latin typeface="Calibri"/>
                <a:cs typeface="Calibri"/>
              </a:rPr>
              <a:t>igure1:</a:t>
            </a:r>
            <a:r>
              <a:rPr dirty="0" sz="1250" spc="75" b="1">
                <a:latin typeface="Calibri"/>
                <a:cs typeface="Calibri"/>
              </a:rPr>
              <a:t> </a:t>
            </a:r>
            <a:r>
              <a:rPr dirty="0" sz="1250" spc="175" b="1">
                <a:latin typeface="Calibri"/>
                <a:cs typeface="Calibri"/>
              </a:rPr>
              <a:t>A</a:t>
            </a:r>
            <a:r>
              <a:rPr dirty="0" sz="1250" spc="70" b="1">
                <a:latin typeface="Calibri"/>
                <a:cs typeface="Calibri"/>
              </a:rPr>
              <a:t> </a:t>
            </a:r>
            <a:r>
              <a:rPr dirty="0" sz="1250" spc="125" b="1">
                <a:latin typeface="Calibri"/>
                <a:cs typeface="Calibri"/>
              </a:rPr>
              <a:t>flowchart</a:t>
            </a:r>
            <a:r>
              <a:rPr dirty="0" sz="1250" spc="85" b="1">
                <a:latin typeface="Calibri"/>
                <a:cs typeface="Calibri"/>
              </a:rPr>
              <a:t> </a:t>
            </a:r>
            <a:r>
              <a:rPr dirty="0" sz="1250" spc="110" b="1">
                <a:latin typeface="Calibri"/>
                <a:cs typeface="Calibri"/>
              </a:rPr>
              <a:t>for</a:t>
            </a:r>
            <a:r>
              <a:rPr dirty="0" sz="1250" spc="90" b="1">
                <a:latin typeface="Calibri"/>
                <a:cs typeface="Calibri"/>
              </a:rPr>
              <a:t> </a:t>
            </a:r>
            <a:r>
              <a:rPr dirty="0" sz="1250" spc="135" b="1">
                <a:latin typeface="Calibri"/>
                <a:cs typeface="Calibri"/>
              </a:rPr>
              <a:t>the</a:t>
            </a:r>
            <a:r>
              <a:rPr dirty="0" sz="1250" spc="70" b="1">
                <a:latin typeface="Calibri"/>
                <a:cs typeface="Calibri"/>
              </a:rPr>
              <a:t> </a:t>
            </a:r>
            <a:r>
              <a:rPr dirty="0" sz="1250" spc="105" b="1">
                <a:latin typeface="Calibri"/>
                <a:cs typeface="Calibri"/>
              </a:rPr>
              <a:t>differential</a:t>
            </a:r>
            <a:r>
              <a:rPr dirty="0" sz="1250" spc="70" b="1">
                <a:latin typeface="Calibri"/>
                <a:cs typeface="Calibri"/>
              </a:rPr>
              <a:t> </a:t>
            </a:r>
            <a:r>
              <a:rPr dirty="0" sz="1250" spc="114" b="1">
                <a:latin typeface="Calibri"/>
                <a:cs typeface="Calibri"/>
              </a:rPr>
              <a:t>diagnosis</a:t>
            </a:r>
            <a:r>
              <a:rPr dirty="0" sz="1250" spc="80" b="1">
                <a:latin typeface="Calibri"/>
                <a:cs typeface="Calibri"/>
              </a:rPr>
              <a:t> </a:t>
            </a:r>
            <a:r>
              <a:rPr dirty="0" sz="1250" spc="120" b="1">
                <a:latin typeface="Calibri"/>
                <a:cs typeface="Calibri"/>
              </a:rPr>
              <a:t>of</a:t>
            </a:r>
            <a:r>
              <a:rPr dirty="0" sz="1250" spc="70" b="1">
                <a:latin typeface="Calibri"/>
                <a:cs typeface="Calibri"/>
              </a:rPr>
              <a:t> </a:t>
            </a:r>
            <a:r>
              <a:rPr dirty="0" sz="1250" spc="130" b="1">
                <a:latin typeface="Calibri"/>
                <a:cs typeface="Calibri"/>
              </a:rPr>
              <a:t>primary</a:t>
            </a:r>
            <a:r>
              <a:rPr dirty="0" sz="1250" spc="70" b="1">
                <a:latin typeface="Calibri"/>
                <a:cs typeface="Calibri"/>
              </a:rPr>
              <a:t> </a:t>
            </a:r>
            <a:r>
              <a:rPr dirty="0" sz="1250" spc="114" b="1">
                <a:latin typeface="Calibri"/>
                <a:cs typeface="Calibri"/>
              </a:rPr>
              <a:t>truncal</a:t>
            </a:r>
            <a:r>
              <a:rPr dirty="0" sz="1250" spc="65" b="1">
                <a:latin typeface="Calibri"/>
                <a:cs typeface="Calibri"/>
              </a:rPr>
              <a:t> </a:t>
            </a:r>
            <a:r>
              <a:rPr dirty="0" sz="1250" spc="130" b="1">
                <a:latin typeface="Calibri"/>
                <a:cs typeface="Calibri"/>
              </a:rPr>
              <a:t>hypotonia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1550">
              <a:latin typeface="Times New Roman"/>
              <a:cs typeface="Times New Roman"/>
            </a:endParaRPr>
          </a:p>
          <a:p>
            <a:pPr marL="2505075">
              <a:lnSpc>
                <a:spcPct val="100000"/>
              </a:lnSpc>
            </a:pPr>
            <a:r>
              <a:rPr dirty="0" sz="1250" spc="165" b="1">
                <a:solidFill>
                  <a:srgbClr val="C00000"/>
                </a:solidFill>
                <a:latin typeface="Calibri"/>
                <a:cs typeface="Calibri"/>
              </a:rPr>
              <a:t>An </a:t>
            </a:r>
            <a:r>
              <a:rPr dirty="0" sz="1250" spc="114" b="1">
                <a:solidFill>
                  <a:srgbClr val="C00000"/>
                </a:solidFill>
                <a:latin typeface="Calibri"/>
                <a:cs typeface="Calibri"/>
              </a:rPr>
              <a:t>infant </a:t>
            </a:r>
            <a:r>
              <a:rPr dirty="0" sz="1250" spc="130" b="1">
                <a:solidFill>
                  <a:srgbClr val="C00000"/>
                </a:solidFill>
                <a:latin typeface="Calibri"/>
                <a:cs typeface="Calibri"/>
              </a:rPr>
              <a:t>with</a:t>
            </a:r>
            <a:r>
              <a:rPr dirty="0" sz="1250" spc="-15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250" spc="130" b="1">
                <a:solidFill>
                  <a:srgbClr val="C00000"/>
                </a:solidFill>
                <a:latin typeface="Calibri"/>
                <a:cs typeface="Calibri"/>
              </a:rPr>
              <a:t>primary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35252" y="1326896"/>
            <a:ext cx="1503045" cy="626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910">
              <a:lnSpc>
                <a:spcPct val="100000"/>
              </a:lnSpc>
            </a:pPr>
            <a:r>
              <a:rPr dirty="0" sz="1250" spc="114" b="1">
                <a:solidFill>
                  <a:srgbClr val="C00000"/>
                </a:solidFill>
                <a:latin typeface="Calibri"/>
                <a:cs typeface="Calibri"/>
              </a:rPr>
              <a:t>truncal</a:t>
            </a:r>
            <a:r>
              <a:rPr dirty="0" sz="1250" spc="35" b="1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dirty="0" sz="1250" spc="130" b="1">
                <a:solidFill>
                  <a:srgbClr val="C00000"/>
                </a:solidFill>
                <a:latin typeface="Calibri"/>
                <a:cs typeface="Calibri"/>
              </a:rPr>
              <a:t>hypotonia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261745" algn="l"/>
              </a:tabLst>
            </a:pPr>
            <a:r>
              <a:rPr dirty="0" sz="1250" spc="145">
                <a:latin typeface="Calibri"/>
                <a:cs typeface="Calibri"/>
              </a:rPr>
              <a:t>2</a:t>
            </a:r>
            <a:r>
              <a:rPr dirty="0" sz="1250" spc="145">
                <a:latin typeface="Times New Roman"/>
                <a:cs typeface="Times New Roman"/>
              </a:rPr>
              <a:t>	</a:t>
            </a:r>
            <a:r>
              <a:rPr dirty="0" sz="1250" spc="145">
                <a:latin typeface="Calibri"/>
                <a:cs typeface="Calibri"/>
              </a:rPr>
              <a:t>1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330049" y="3190875"/>
            <a:ext cx="1772920" cy="1689735"/>
          </a:xfrm>
          <a:custGeom>
            <a:avLst/>
            <a:gdLst/>
            <a:ahLst/>
            <a:cxnLst/>
            <a:rect l="l" t="t" r="r" b="b"/>
            <a:pathLst>
              <a:path w="1772920" h="1689735">
                <a:moveTo>
                  <a:pt x="886453" y="0"/>
                </a:moveTo>
                <a:lnTo>
                  <a:pt x="811897" y="2943"/>
                </a:lnTo>
                <a:lnTo>
                  <a:pt x="739052" y="11619"/>
                </a:lnTo>
                <a:lnTo>
                  <a:pt x="668163" y="25792"/>
                </a:lnTo>
                <a:lnTo>
                  <a:pt x="599477" y="45228"/>
                </a:lnTo>
                <a:lnTo>
                  <a:pt x="533240" y="69692"/>
                </a:lnTo>
                <a:lnTo>
                  <a:pt x="469697" y="98951"/>
                </a:lnTo>
                <a:lnTo>
                  <a:pt x="409095" y="132770"/>
                </a:lnTo>
                <a:lnTo>
                  <a:pt x="351680" y="170914"/>
                </a:lnTo>
                <a:lnTo>
                  <a:pt x="297697" y="213149"/>
                </a:lnTo>
                <a:lnTo>
                  <a:pt x="247393" y="259242"/>
                </a:lnTo>
                <a:lnTo>
                  <a:pt x="201013" y="308956"/>
                </a:lnTo>
                <a:lnTo>
                  <a:pt x="158804" y="362059"/>
                </a:lnTo>
                <a:lnTo>
                  <a:pt x="121011" y="418316"/>
                </a:lnTo>
                <a:lnTo>
                  <a:pt x="87881" y="477493"/>
                </a:lnTo>
                <a:lnTo>
                  <a:pt x="59660" y="539354"/>
                </a:lnTo>
                <a:lnTo>
                  <a:pt x="36592" y="603667"/>
                </a:lnTo>
                <a:lnTo>
                  <a:pt x="18926" y="670195"/>
                </a:lnTo>
                <a:lnTo>
                  <a:pt x="6905" y="738706"/>
                </a:lnTo>
                <a:lnTo>
                  <a:pt x="777" y="808965"/>
                </a:lnTo>
                <a:lnTo>
                  <a:pt x="0" y="844676"/>
                </a:lnTo>
                <a:lnTo>
                  <a:pt x="777" y="880376"/>
                </a:lnTo>
                <a:lnTo>
                  <a:pt x="6905" y="950615"/>
                </a:lnTo>
                <a:lnTo>
                  <a:pt x="18926" y="1019110"/>
                </a:lnTo>
                <a:lnTo>
                  <a:pt x="36592" y="1085627"/>
                </a:lnTo>
                <a:lnTo>
                  <a:pt x="59660" y="1149931"/>
                </a:lnTo>
                <a:lnTo>
                  <a:pt x="87881" y="1211788"/>
                </a:lnTo>
                <a:lnTo>
                  <a:pt x="121011" y="1270962"/>
                </a:lnTo>
                <a:lnTo>
                  <a:pt x="158804" y="1327220"/>
                </a:lnTo>
                <a:lnTo>
                  <a:pt x="201013" y="1380325"/>
                </a:lnTo>
                <a:lnTo>
                  <a:pt x="247393" y="1430045"/>
                </a:lnTo>
                <a:lnTo>
                  <a:pt x="297697" y="1476143"/>
                </a:lnTo>
                <a:lnTo>
                  <a:pt x="351680" y="1518385"/>
                </a:lnTo>
                <a:lnTo>
                  <a:pt x="409095" y="1556537"/>
                </a:lnTo>
                <a:lnTo>
                  <a:pt x="469697" y="1590363"/>
                </a:lnTo>
                <a:lnTo>
                  <a:pt x="533240" y="1619629"/>
                </a:lnTo>
                <a:lnTo>
                  <a:pt x="599477" y="1644101"/>
                </a:lnTo>
                <a:lnTo>
                  <a:pt x="668163" y="1663542"/>
                </a:lnTo>
                <a:lnTo>
                  <a:pt x="739052" y="1677720"/>
                </a:lnTo>
                <a:lnTo>
                  <a:pt x="811897" y="1686399"/>
                </a:lnTo>
                <a:lnTo>
                  <a:pt x="886453" y="1689344"/>
                </a:lnTo>
                <a:lnTo>
                  <a:pt x="923930" y="1688603"/>
                </a:lnTo>
                <a:lnTo>
                  <a:pt x="997661" y="1682762"/>
                </a:lnTo>
                <a:lnTo>
                  <a:pt x="1069559" y="1671304"/>
                </a:lnTo>
                <a:lnTo>
                  <a:pt x="1139377" y="1654465"/>
                </a:lnTo>
                <a:lnTo>
                  <a:pt x="1206869" y="1632479"/>
                </a:lnTo>
                <a:lnTo>
                  <a:pt x="1271790" y="1605581"/>
                </a:lnTo>
                <a:lnTo>
                  <a:pt x="1333893" y="1574005"/>
                </a:lnTo>
                <a:lnTo>
                  <a:pt x="1392933" y="1537987"/>
                </a:lnTo>
                <a:lnTo>
                  <a:pt x="1448662" y="1497761"/>
                </a:lnTo>
                <a:lnTo>
                  <a:pt x="1500837" y="1453561"/>
                </a:lnTo>
                <a:lnTo>
                  <a:pt x="1549209" y="1405623"/>
                </a:lnTo>
                <a:lnTo>
                  <a:pt x="1593534" y="1354181"/>
                </a:lnTo>
                <a:lnTo>
                  <a:pt x="1633566" y="1299470"/>
                </a:lnTo>
                <a:lnTo>
                  <a:pt x="1669058" y="1241725"/>
                </a:lnTo>
                <a:lnTo>
                  <a:pt x="1699765" y="1181180"/>
                </a:lnTo>
                <a:lnTo>
                  <a:pt x="1725440" y="1118070"/>
                </a:lnTo>
                <a:lnTo>
                  <a:pt x="1745838" y="1052630"/>
                </a:lnTo>
                <a:lnTo>
                  <a:pt x="1760712" y="985095"/>
                </a:lnTo>
                <a:lnTo>
                  <a:pt x="1769817" y="915699"/>
                </a:lnTo>
                <a:lnTo>
                  <a:pt x="1772907" y="844676"/>
                </a:lnTo>
                <a:lnTo>
                  <a:pt x="1772129" y="808965"/>
                </a:lnTo>
                <a:lnTo>
                  <a:pt x="1766001" y="738706"/>
                </a:lnTo>
                <a:lnTo>
                  <a:pt x="1753981" y="670195"/>
                </a:lnTo>
                <a:lnTo>
                  <a:pt x="1736314" y="603667"/>
                </a:lnTo>
                <a:lnTo>
                  <a:pt x="1713247" y="539354"/>
                </a:lnTo>
                <a:lnTo>
                  <a:pt x="1685025" y="477493"/>
                </a:lnTo>
                <a:lnTo>
                  <a:pt x="1651895" y="418316"/>
                </a:lnTo>
                <a:lnTo>
                  <a:pt x="1614102" y="362059"/>
                </a:lnTo>
                <a:lnTo>
                  <a:pt x="1571893" y="308956"/>
                </a:lnTo>
                <a:lnTo>
                  <a:pt x="1525514" y="259242"/>
                </a:lnTo>
                <a:lnTo>
                  <a:pt x="1475209" y="213149"/>
                </a:lnTo>
                <a:lnTo>
                  <a:pt x="1421227" y="170914"/>
                </a:lnTo>
                <a:lnTo>
                  <a:pt x="1363811" y="132770"/>
                </a:lnTo>
                <a:lnTo>
                  <a:pt x="1303209" y="98951"/>
                </a:lnTo>
                <a:lnTo>
                  <a:pt x="1239667" y="69692"/>
                </a:lnTo>
                <a:lnTo>
                  <a:pt x="1173429" y="45228"/>
                </a:lnTo>
                <a:lnTo>
                  <a:pt x="1104743" y="25792"/>
                </a:lnTo>
                <a:lnTo>
                  <a:pt x="1033855" y="11619"/>
                </a:lnTo>
                <a:lnTo>
                  <a:pt x="961009" y="2943"/>
                </a:lnTo>
                <a:lnTo>
                  <a:pt x="886453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330019" y="3190873"/>
            <a:ext cx="1772920" cy="1689735"/>
          </a:xfrm>
          <a:custGeom>
            <a:avLst/>
            <a:gdLst/>
            <a:ahLst/>
            <a:cxnLst/>
            <a:rect l="l" t="t" r="r" b="b"/>
            <a:pathLst>
              <a:path w="1772920" h="1689735">
                <a:moveTo>
                  <a:pt x="0" y="844679"/>
                </a:moveTo>
                <a:lnTo>
                  <a:pt x="2938" y="775392"/>
                </a:lnTo>
                <a:lnTo>
                  <a:pt x="11600" y="707650"/>
                </a:lnTo>
                <a:lnTo>
                  <a:pt x="25758" y="641669"/>
                </a:lnTo>
                <a:lnTo>
                  <a:pt x="45185" y="577667"/>
                </a:lnTo>
                <a:lnTo>
                  <a:pt x="69652" y="515861"/>
                </a:lnTo>
                <a:lnTo>
                  <a:pt x="98932" y="456469"/>
                </a:lnTo>
                <a:lnTo>
                  <a:pt x="132795" y="399706"/>
                </a:lnTo>
                <a:lnTo>
                  <a:pt x="171015" y="345791"/>
                </a:lnTo>
                <a:lnTo>
                  <a:pt x="213363" y="294942"/>
                </a:lnTo>
                <a:lnTo>
                  <a:pt x="259612" y="247374"/>
                </a:lnTo>
                <a:lnTo>
                  <a:pt x="309532" y="203305"/>
                </a:lnTo>
                <a:lnTo>
                  <a:pt x="362898" y="162953"/>
                </a:lnTo>
                <a:lnTo>
                  <a:pt x="419479" y="126535"/>
                </a:lnTo>
                <a:lnTo>
                  <a:pt x="479049" y="94268"/>
                </a:lnTo>
                <a:lnTo>
                  <a:pt x="541379" y="66369"/>
                </a:lnTo>
                <a:lnTo>
                  <a:pt x="606242" y="43055"/>
                </a:lnTo>
                <a:lnTo>
                  <a:pt x="673409" y="24544"/>
                </a:lnTo>
                <a:lnTo>
                  <a:pt x="742652" y="11053"/>
                </a:lnTo>
                <a:lnTo>
                  <a:pt x="813744" y="2799"/>
                </a:lnTo>
                <a:lnTo>
                  <a:pt x="886456" y="0"/>
                </a:lnTo>
                <a:lnTo>
                  <a:pt x="923001" y="704"/>
                </a:lnTo>
                <a:lnTo>
                  <a:pt x="994931" y="6258"/>
                </a:lnTo>
                <a:lnTo>
                  <a:pt x="1065127" y="17157"/>
                </a:lnTo>
                <a:lnTo>
                  <a:pt x="1133361" y="33186"/>
                </a:lnTo>
                <a:lnTo>
                  <a:pt x="1199404" y="54125"/>
                </a:lnTo>
                <a:lnTo>
                  <a:pt x="1263029" y="79759"/>
                </a:lnTo>
                <a:lnTo>
                  <a:pt x="1324008" y="109869"/>
                </a:lnTo>
                <a:lnTo>
                  <a:pt x="1382112" y="144239"/>
                </a:lnTo>
                <a:lnTo>
                  <a:pt x="1437114" y="182651"/>
                </a:lnTo>
                <a:lnTo>
                  <a:pt x="1488785" y="224888"/>
                </a:lnTo>
                <a:lnTo>
                  <a:pt x="1536898" y="270734"/>
                </a:lnTo>
                <a:lnTo>
                  <a:pt x="1581225" y="319970"/>
                </a:lnTo>
                <a:lnTo>
                  <a:pt x="1621538" y="372379"/>
                </a:lnTo>
                <a:lnTo>
                  <a:pt x="1657608" y="427745"/>
                </a:lnTo>
                <a:lnTo>
                  <a:pt x="1689208" y="485850"/>
                </a:lnTo>
                <a:lnTo>
                  <a:pt x="1716110" y="546476"/>
                </a:lnTo>
                <a:lnTo>
                  <a:pt x="1738085" y="609407"/>
                </a:lnTo>
                <a:lnTo>
                  <a:pt x="1754906" y="674426"/>
                </a:lnTo>
                <a:lnTo>
                  <a:pt x="1766345" y="741314"/>
                </a:lnTo>
                <a:lnTo>
                  <a:pt x="1772174" y="809856"/>
                </a:lnTo>
                <a:lnTo>
                  <a:pt x="1772913" y="844679"/>
                </a:lnTo>
                <a:lnTo>
                  <a:pt x="1772174" y="879491"/>
                </a:lnTo>
                <a:lnTo>
                  <a:pt x="1766345" y="948014"/>
                </a:lnTo>
                <a:lnTo>
                  <a:pt x="1754906" y="1014889"/>
                </a:lnTo>
                <a:lnTo>
                  <a:pt x="1738085" y="1079897"/>
                </a:lnTo>
                <a:lnTo>
                  <a:pt x="1716110" y="1142820"/>
                </a:lnTo>
                <a:lnTo>
                  <a:pt x="1689208" y="1203442"/>
                </a:lnTo>
                <a:lnTo>
                  <a:pt x="1657608" y="1261545"/>
                </a:lnTo>
                <a:lnTo>
                  <a:pt x="1621538" y="1316911"/>
                </a:lnTo>
                <a:lnTo>
                  <a:pt x="1581225" y="1369322"/>
                </a:lnTo>
                <a:lnTo>
                  <a:pt x="1536898" y="1418562"/>
                </a:lnTo>
                <a:lnTo>
                  <a:pt x="1488785" y="1464412"/>
                </a:lnTo>
                <a:lnTo>
                  <a:pt x="1437114" y="1506655"/>
                </a:lnTo>
                <a:lnTo>
                  <a:pt x="1382112" y="1545074"/>
                </a:lnTo>
                <a:lnTo>
                  <a:pt x="1324008" y="1579450"/>
                </a:lnTo>
                <a:lnTo>
                  <a:pt x="1263029" y="1609567"/>
                </a:lnTo>
                <a:lnTo>
                  <a:pt x="1199404" y="1635207"/>
                </a:lnTo>
                <a:lnTo>
                  <a:pt x="1133361" y="1656152"/>
                </a:lnTo>
                <a:lnTo>
                  <a:pt x="1065127" y="1672185"/>
                </a:lnTo>
                <a:lnTo>
                  <a:pt x="994931" y="1683089"/>
                </a:lnTo>
                <a:lnTo>
                  <a:pt x="923001" y="1688644"/>
                </a:lnTo>
                <a:lnTo>
                  <a:pt x="886456" y="1689349"/>
                </a:lnTo>
                <a:lnTo>
                  <a:pt x="849912" y="1688644"/>
                </a:lnTo>
                <a:lnTo>
                  <a:pt x="777981" y="1683089"/>
                </a:lnTo>
                <a:lnTo>
                  <a:pt x="707785" y="1672185"/>
                </a:lnTo>
                <a:lnTo>
                  <a:pt x="639551" y="1656152"/>
                </a:lnTo>
                <a:lnTo>
                  <a:pt x="573508" y="1635207"/>
                </a:lnTo>
                <a:lnTo>
                  <a:pt x="509883" y="1609567"/>
                </a:lnTo>
                <a:lnTo>
                  <a:pt x="448905" y="1579450"/>
                </a:lnTo>
                <a:lnTo>
                  <a:pt x="390800" y="1545074"/>
                </a:lnTo>
                <a:lnTo>
                  <a:pt x="335799" y="1506655"/>
                </a:lnTo>
                <a:lnTo>
                  <a:pt x="284127" y="1464412"/>
                </a:lnTo>
                <a:lnTo>
                  <a:pt x="236014" y="1418562"/>
                </a:lnTo>
                <a:lnTo>
                  <a:pt x="191687" y="1369322"/>
                </a:lnTo>
                <a:lnTo>
                  <a:pt x="151375" y="1316911"/>
                </a:lnTo>
                <a:lnTo>
                  <a:pt x="115305" y="1261545"/>
                </a:lnTo>
                <a:lnTo>
                  <a:pt x="83705" y="1203442"/>
                </a:lnTo>
                <a:lnTo>
                  <a:pt x="56803" y="1142820"/>
                </a:lnTo>
                <a:lnTo>
                  <a:pt x="34828" y="1079897"/>
                </a:lnTo>
                <a:lnTo>
                  <a:pt x="18006" y="1014889"/>
                </a:lnTo>
                <a:lnTo>
                  <a:pt x="6567" y="948014"/>
                </a:lnTo>
                <a:lnTo>
                  <a:pt x="739" y="879491"/>
                </a:lnTo>
                <a:lnTo>
                  <a:pt x="0" y="844679"/>
                </a:lnTo>
                <a:close/>
              </a:path>
            </a:pathLst>
          </a:custGeom>
          <a:ln w="14226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786134" y="3487263"/>
            <a:ext cx="85979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20" b="1">
                <a:solidFill>
                  <a:srgbClr val="FFC000"/>
                </a:solidFill>
                <a:latin typeface="Calibri"/>
                <a:cs typeface="Calibri"/>
              </a:rPr>
              <a:t>L.M.N.</a:t>
            </a:r>
            <a:r>
              <a:rPr dirty="0" sz="1150" spc="-25" b="1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 sz="1150" spc="80">
                <a:solidFill>
                  <a:srgbClr val="FFC000"/>
                </a:solidFill>
                <a:latin typeface="Calibri"/>
                <a:cs typeface="Calibri"/>
              </a:rPr>
              <a:t>dis.: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766601" y="3779270"/>
            <a:ext cx="900430" cy="654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1905">
              <a:lnSpc>
                <a:spcPct val="110100"/>
              </a:lnSpc>
            </a:pPr>
            <a:r>
              <a:rPr dirty="0" sz="850" spc="70">
                <a:solidFill>
                  <a:srgbClr val="FFC000"/>
                </a:solidFill>
                <a:latin typeface="Calibri"/>
                <a:cs typeface="Calibri"/>
              </a:rPr>
              <a:t>Genetic  </a:t>
            </a:r>
            <a:r>
              <a:rPr dirty="0" sz="850" spc="70">
                <a:solidFill>
                  <a:srgbClr val="FFC000"/>
                </a:solidFill>
                <a:latin typeface="Calibri"/>
                <a:cs typeface="Calibri"/>
              </a:rPr>
              <a:t>consultation</a:t>
            </a:r>
            <a:r>
              <a:rPr dirty="0" sz="850" spc="-45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 sz="850" spc="60">
                <a:solidFill>
                  <a:srgbClr val="FFC000"/>
                </a:solidFill>
                <a:latin typeface="Calibri"/>
                <a:cs typeface="Calibri"/>
              </a:rPr>
              <a:t>for:  </a:t>
            </a:r>
            <a:r>
              <a:rPr dirty="0" sz="1050" spc="90">
                <a:latin typeface="Calibri"/>
                <a:cs typeface="Calibri"/>
              </a:rPr>
              <a:t>Spinal  </a:t>
            </a:r>
            <a:r>
              <a:rPr dirty="0" sz="1050" spc="105">
                <a:latin typeface="Calibri"/>
                <a:cs typeface="Calibri"/>
              </a:rPr>
              <a:t>Muscular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7936629" y="4431988"/>
            <a:ext cx="561975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25">
                <a:latin typeface="Calibri"/>
                <a:cs typeface="Calibri"/>
              </a:rPr>
              <a:t>A</a:t>
            </a:r>
            <a:r>
              <a:rPr dirty="0" sz="1050" spc="75">
                <a:latin typeface="Calibri"/>
                <a:cs typeface="Calibri"/>
              </a:rPr>
              <a:t>tr</a:t>
            </a:r>
            <a:r>
              <a:rPr dirty="0" sz="1050" spc="125">
                <a:latin typeface="Calibri"/>
                <a:cs typeface="Calibri"/>
              </a:rPr>
              <a:t>o</a:t>
            </a:r>
            <a:r>
              <a:rPr dirty="0" sz="1050" spc="110">
                <a:latin typeface="Calibri"/>
                <a:cs typeface="Calibri"/>
              </a:rPr>
              <a:t>phy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449642" y="3221612"/>
            <a:ext cx="1699260" cy="890269"/>
          </a:xfrm>
          <a:custGeom>
            <a:avLst/>
            <a:gdLst/>
            <a:ahLst/>
            <a:cxnLst/>
            <a:rect l="l" t="t" r="r" b="b"/>
            <a:pathLst>
              <a:path w="1699259" h="890270">
                <a:moveTo>
                  <a:pt x="849325" y="0"/>
                </a:moveTo>
                <a:lnTo>
                  <a:pt x="802721" y="658"/>
                </a:lnTo>
                <a:lnTo>
                  <a:pt x="756775" y="2610"/>
                </a:lnTo>
                <a:lnTo>
                  <a:pt x="711551" y="5822"/>
                </a:lnTo>
                <a:lnTo>
                  <a:pt x="667113" y="10260"/>
                </a:lnTo>
                <a:lnTo>
                  <a:pt x="623528" y="15891"/>
                </a:lnTo>
                <a:lnTo>
                  <a:pt x="580858" y="22680"/>
                </a:lnTo>
                <a:lnTo>
                  <a:pt x="539170" y="30593"/>
                </a:lnTo>
                <a:lnTo>
                  <a:pt x="498527" y="39596"/>
                </a:lnTo>
                <a:lnTo>
                  <a:pt x="458995" y="49657"/>
                </a:lnTo>
                <a:lnTo>
                  <a:pt x="420638" y="60740"/>
                </a:lnTo>
                <a:lnTo>
                  <a:pt x="383521" y="72812"/>
                </a:lnTo>
                <a:lnTo>
                  <a:pt x="347708" y="85839"/>
                </a:lnTo>
                <a:lnTo>
                  <a:pt x="280257" y="114622"/>
                </a:lnTo>
                <a:lnTo>
                  <a:pt x="218801" y="146819"/>
                </a:lnTo>
                <a:lnTo>
                  <a:pt x="163859" y="182158"/>
                </a:lnTo>
                <a:lnTo>
                  <a:pt x="115949" y="220367"/>
                </a:lnTo>
                <a:lnTo>
                  <a:pt x="75588" y="261176"/>
                </a:lnTo>
                <a:lnTo>
                  <a:pt x="43295" y="304314"/>
                </a:lnTo>
                <a:lnTo>
                  <a:pt x="19587" y="349510"/>
                </a:lnTo>
                <a:lnTo>
                  <a:pt x="4983" y="396491"/>
                </a:lnTo>
                <a:lnTo>
                  <a:pt x="0" y="444988"/>
                </a:lnTo>
                <a:lnTo>
                  <a:pt x="1256" y="469396"/>
                </a:lnTo>
                <a:lnTo>
                  <a:pt x="11115" y="517148"/>
                </a:lnTo>
                <a:lnTo>
                  <a:pt x="30336" y="563256"/>
                </a:lnTo>
                <a:lnTo>
                  <a:pt x="58401" y="607448"/>
                </a:lnTo>
                <a:lnTo>
                  <a:pt x="94793" y="649452"/>
                </a:lnTo>
                <a:lnTo>
                  <a:pt x="138993" y="688996"/>
                </a:lnTo>
                <a:lnTo>
                  <a:pt x="190484" y="725809"/>
                </a:lnTo>
                <a:lnTo>
                  <a:pt x="248747" y="759617"/>
                </a:lnTo>
                <a:lnTo>
                  <a:pt x="313266" y="790150"/>
                </a:lnTo>
                <a:lnTo>
                  <a:pt x="383521" y="817135"/>
                </a:lnTo>
                <a:lnTo>
                  <a:pt x="420638" y="829212"/>
                </a:lnTo>
                <a:lnTo>
                  <a:pt x="458995" y="840300"/>
                </a:lnTo>
                <a:lnTo>
                  <a:pt x="498527" y="850366"/>
                </a:lnTo>
                <a:lnTo>
                  <a:pt x="539170" y="859374"/>
                </a:lnTo>
                <a:lnTo>
                  <a:pt x="580858" y="867292"/>
                </a:lnTo>
                <a:lnTo>
                  <a:pt x="623528" y="874085"/>
                </a:lnTo>
                <a:lnTo>
                  <a:pt x="667113" y="879719"/>
                </a:lnTo>
                <a:lnTo>
                  <a:pt x="711551" y="884160"/>
                </a:lnTo>
                <a:lnTo>
                  <a:pt x="756775" y="887375"/>
                </a:lnTo>
                <a:lnTo>
                  <a:pt x="802721" y="889328"/>
                </a:lnTo>
                <a:lnTo>
                  <a:pt x="849325" y="889987"/>
                </a:lnTo>
                <a:lnTo>
                  <a:pt x="895928" y="889328"/>
                </a:lnTo>
                <a:lnTo>
                  <a:pt x="941874" y="887375"/>
                </a:lnTo>
                <a:lnTo>
                  <a:pt x="987099" y="884160"/>
                </a:lnTo>
                <a:lnTo>
                  <a:pt x="1031536" y="879719"/>
                </a:lnTo>
                <a:lnTo>
                  <a:pt x="1075122" y="874085"/>
                </a:lnTo>
                <a:lnTo>
                  <a:pt x="1117791" y="867292"/>
                </a:lnTo>
                <a:lnTo>
                  <a:pt x="1159480" y="859374"/>
                </a:lnTo>
                <a:lnTo>
                  <a:pt x="1200123" y="850366"/>
                </a:lnTo>
                <a:lnTo>
                  <a:pt x="1239655" y="840300"/>
                </a:lnTo>
                <a:lnTo>
                  <a:pt x="1278012" y="829212"/>
                </a:lnTo>
                <a:lnTo>
                  <a:pt x="1315129" y="817135"/>
                </a:lnTo>
                <a:lnTo>
                  <a:pt x="1350941" y="804103"/>
                </a:lnTo>
                <a:lnTo>
                  <a:pt x="1418392" y="775310"/>
                </a:lnTo>
                <a:lnTo>
                  <a:pt x="1479848" y="743105"/>
                </a:lnTo>
                <a:lnTo>
                  <a:pt x="1534790" y="707761"/>
                </a:lnTo>
                <a:lnTo>
                  <a:pt x="1582700" y="669549"/>
                </a:lnTo>
                <a:lnTo>
                  <a:pt x="1623061" y="628741"/>
                </a:lnTo>
                <a:lnTo>
                  <a:pt x="1655354" y="585609"/>
                </a:lnTo>
                <a:lnTo>
                  <a:pt x="1679062" y="540425"/>
                </a:lnTo>
                <a:lnTo>
                  <a:pt x="1693667" y="493461"/>
                </a:lnTo>
                <a:lnTo>
                  <a:pt x="1698650" y="444988"/>
                </a:lnTo>
                <a:lnTo>
                  <a:pt x="1697393" y="420567"/>
                </a:lnTo>
                <a:lnTo>
                  <a:pt x="1687535" y="372794"/>
                </a:lnTo>
                <a:lnTo>
                  <a:pt x="1668314" y="326672"/>
                </a:lnTo>
                <a:lnTo>
                  <a:pt x="1640248" y="282471"/>
                </a:lnTo>
                <a:lnTo>
                  <a:pt x="1603857" y="240464"/>
                </a:lnTo>
                <a:lnTo>
                  <a:pt x="1559656" y="200920"/>
                </a:lnTo>
                <a:lnTo>
                  <a:pt x="1508166" y="164112"/>
                </a:lnTo>
                <a:lnTo>
                  <a:pt x="1449902" y="130311"/>
                </a:lnTo>
                <a:lnTo>
                  <a:pt x="1385384" y="99787"/>
                </a:lnTo>
                <a:lnTo>
                  <a:pt x="1315129" y="72812"/>
                </a:lnTo>
                <a:lnTo>
                  <a:pt x="1278012" y="60740"/>
                </a:lnTo>
                <a:lnTo>
                  <a:pt x="1239655" y="49657"/>
                </a:lnTo>
                <a:lnTo>
                  <a:pt x="1200123" y="39596"/>
                </a:lnTo>
                <a:lnTo>
                  <a:pt x="1159480" y="30593"/>
                </a:lnTo>
                <a:lnTo>
                  <a:pt x="1117791" y="22680"/>
                </a:lnTo>
                <a:lnTo>
                  <a:pt x="1075122" y="15891"/>
                </a:lnTo>
                <a:lnTo>
                  <a:pt x="1031536" y="10260"/>
                </a:lnTo>
                <a:lnTo>
                  <a:pt x="987099" y="5822"/>
                </a:lnTo>
                <a:lnTo>
                  <a:pt x="941874" y="2610"/>
                </a:lnTo>
                <a:lnTo>
                  <a:pt x="895928" y="658"/>
                </a:lnTo>
                <a:lnTo>
                  <a:pt x="849325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449622" y="3221605"/>
            <a:ext cx="1699260" cy="890269"/>
          </a:xfrm>
          <a:custGeom>
            <a:avLst/>
            <a:gdLst/>
            <a:ahLst/>
            <a:cxnLst/>
            <a:rect l="l" t="t" r="r" b="b"/>
            <a:pathLst>
              <a:path w="1699259" h="890270">
                <a:moveTo>
                  <a:pt x="0" y="444996"/>
                </a:moveTo>
                <a:lnTo>
                  <a:pt x="5329" y="394851"/>
                </a:lnTo>
                <a:lnTo>
                  <a:pt x="20936" y="346338"/>
                </a:lnTo>
                <a:lnTo>
                  <a:pt x="46247" y="299757"/>
                </a:lnTo>
                <a:lnTo>
                  <a:pt x="80688" y="255408"/>
                </a:lnTo>
                <a:lnTo>
                  <a:pt x="123686" y="213590"/>
                </a:lnTo>
                <a:lnTo>
                  <a:pt x="174667" y="174605"/>
                </a:lnTo>
                <a:lnTo>
                  <a:pt x="233059" y="138752"/>
                </a:lnTo>
                <a:lnTo>
                  <a:pt x="298288" y="106332"/>
                </a:lnTo>
                <a:lnTo>
                  <a:pt x="369780" y="77645"/>
                </a:lnTo>
                <a:lnTo>
                  <a:pt x="407696" y="64794"/>
                </a:lnTo>
                <a:lnTo>
                  <a:pt x="446962" y="52990"/>
                </a:lnTo>
                <a:lnTo>
                  <a:pt x="487508" y="42269"/>
                </a:lnTo>
                <a:lnTo>
                  <a:pt x="529261" y="32668"/>
                </a:lnTo>
                <a:lnTo>
                  <a:pt x="572150" y="24226"/>
                </a:lnTo>
                <a:lnTo>
                  <a:pt x="616103" y="16980"/>
                </a:lnTo>
                <a:lnTo>
                  <a:pt x="661049" y="10967"/>
                </a:lnTo>
                <a:lnTo>
                  <a:pt x="706915" y="6225"/>
                </a:lnTo>
                <a:lnTo>
                  <a:pt x="753630" y="2791"/>
                </a:lnTo>
                <a:lnTo>
                  <a:pt x="801123" y="704"/>
                </a:lnTo>
                <a:lnTo>
                  <a:pt x="849322" y="0"/>
                </a:lnTo>
                <a:lnTo>
                  <a:pt x="897521" y="704"/>
                </a:lnTo>
                <a:lnTo>
                  <a:pt x="945014" y="2791"/>
                </a:lnTo>
                <a:lnTo>
                  <a:pt x="991729" y="6225"/>
                </a:lnTo>
                <a:lnTo>
                  <a:pt x="1037596" y="10967"/>
                </a:lnTo>
                <a:lnTo>
                  <a:pt x="1082541" y="16980"/>
                </a:lnTo>
                <a:lnTo>
                  <a:pt x="1126494" y="24226"/>
                </a:lnTo>
                <a:lnTo>
                  <a:pt x="1169383" y="32668"/>
                </a:lnTo>
                <a:lnTo>
                  <a:pt x="1211137" y="42269"/>
                </a:lnTo>
                <a:lnTo>
                  <a:pt x="1251682" y="52990"/>
                </a:lnTo>
                <a:lnTo>
                  <a:pt x="1290949" y="64794"/>
                </a:lnTo>
                <a:lnTo>
                  <a:pt x="1328864" y="77645"/>
                </a:lnTo>
                <a:lnTo>
                  <a:pt x="1365357" y="91503"/>
                </a:lnTo>
                <a:lnTo>
                  <a:pt x="1433789" y="122094"/>
                </a:lnTo>
                <a:lnTo>
                  <a:pt x="1495671" y="156269"/>
                </a:lnTo>
                <a:lnTo>
                  <a:pt x="1550430" y="193725"/>
                </a:lnTo>
                <a:lnTo>
                  <a:pt x="1597491" y="234164"/>
                </a:lnTo>
                <a:lnTo>
                  <a:pt x="1636282" y="277285"/>
                </a:lnTo>
                <a:lnTo>
                  <a:pt x="1666230" y="322788"/>
                </a:lnTo>
                <a:lnTo>
                  <a:pt x="1686760" y="370372"/>
                </a:lnTo>
                <a:lnTo>
                  <a:pt x="1697300" y="419738"/>
                </a:lnTo>
                <a:lnTo>
                  <a:pt x="1698645" y="444996"/>
                </a:lnTo>
                <a:lnTo>
                  <a:pt x="1697300" y="470240"/>
                </a:lnTo>
                <a:lnTo>
                  <a:pt x="1686760" y="519585"/>
                </a:lnTo>
                <a:lnTo>
                  <a:pt x="1666230" y="567155"/>
                </a:lnTo>
                <a:lnTo>
                  <a:pt x="1636282" y="612649"/>
                </a:lnTo>
                <a:lnTo>
                  <a:pt x="1597491" y="655766"/>
                </a:lnTo>
                <a:lnTo>
                  <a:pt x="1550430" y="696206"/>
                </a:lnTo>
                <a:lnTo>
                  <a:pt x="1495671" y="733666"/>
                </a:lnTo>
                <a:lnTo>
                  <a:pt x="1433789" y="767847"/>
                </a:lnTo>
                <a:lnTo>
                  <a:pt x="1365357" y="798447"/>
                </a:lnTo>
                <a:lnTo>
                  <a:pt x="1328864" y="812310"/>
                </a:lnTo>
                <a:lnTo>
                  <a:pt x="1290949" y="825165"/>
                </a:lnTo>
                <a:lnTo>
                  <a:pt x="1251682" y="836974"/>
                </a:lnTo>
                <a:lnTo>
                  <a:pt x="1211137" y="847700"/>
                </a:lnTo>
                <a:lnTo>
                  <a:pt x="1169383" y="857305"/>
                </a:lnTo>
                <a:lnTo>
                  <a:pt x="1126494" y="865751"/>
                </a:lnTo>
                <a:lnTo>
                  <a:pt x="1082541" y="873001"/>
                </a:lnTo>
                <a:lnTo>
                  <a:pt x="1037596" y="879017"/>
                </a:lnTo>
                <a:lnTo>
                  <a:pt x="991729" y="883762"/>
                </a:lnTo>
                <a:lnTo>
                  <a:pt x="945014" y="887198"/>
                </a:lnTo>
                <a:lnTo>
                  <a:pt x="897521" y="889287"/>
                </a:lnTo>
                <a:lnTo>
                  <a:pt x="849322" y="889992"/>
                </a:lnTo>
                <a:lnTo>
                  <a:pt x="801123" y="889287"/>
                </a:lnTo>
                <a:lnTo>
                  <a:pt x="753630" y="887198"/>
                </a:lnTo>
                <a:lnTo>
                  <a:pt x="706915" y="883762"/>
                </a:lnTo>
                <a:lnTo>
                  <a:pt x="661049" y="879017"/>
                </a:lnTo>
                <a:lnTo>
                  <a:pt x="616103" y="873001"/>
                </a:lnTo>
                <a:lnTo>
                  <a:pt x="572150" y="865751"/>
                </a:lnTo>
                <a:lnTo>
                  <a:pt x="529261" y="857305"/>
                </a:lnTo>
                <a:lnTo>
                  <a:pt x="487508" y="847700"/>
                </a:lnTo>
                <a:lnTo>
                  <a:pt x="446962" y="836974"/>
                </a:lnTo>
                <a:lnTo>
                  <a:pt x="407696" y="825165"/>
                </a:lnTo>
                <a:lnTo>
                  <a:pt x="369780" y="812310"/>
                </a:lnTo>
                <a:lnTo>
                  <a:pt x="333287" y="798447"/>
                </a:lnTo>
                <a:lnTo>
                  <a:pt x="264855" y="767847"/>
                </a:lnTo>
                <a:lnTo>
                  <a:pt x="202973" y="733666"/>
                </a:lnTo>
                <a:lnTo>
                  <a:pt x="148214" y="696206"/>
                </a:lnTo>
                <a:lnTo>
                  <a:pt x="101153" y="655766"/>
                </a:lnTo>
                <a:lnTo>
                  <a:pt x="62362" y="612649"/>
                </a:lnTo>
                <a:lnTo>
                  <a:pt x="32414" y="567155"/>
                </a:lnTo>
                <a:lnTo>
                  <a:pt x="11884" y="519585"/>
                </a:lnTo>
                <a:lnTo>
                  <a:pt x="1344" y="470240"/>
                </a:lnTo>
                <a:lnTo>
                  <a:pt x="0" y="444996"/>
                </a:lnTo>
                <a:close/>
              </a:path>
            </a:pathLst>
          </a:custGeom>
          <a:ln w="13525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885711" y="3379394"/>
            <a:ext cx="826135" cy="412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4139" marR="5080" indent="-92075">
              <a:lnSpc>
                <a:spcPct val="111700"/>
              </a:lnSpc>
            </a:pPr>
            <a:r>
              <a:rPr dirty="0" sz="1150" spc="65">
                <a:solidFill>
                  <a:srgbClr val="FFC000"/>
                </a:solidFill>
                <a:latin typeface="Calibri"/>
                <a:cs typeface="Calibri"/>
              </a:rPr>
              <a:t>I</a:t>
            </a:r>
            <a:r>
              <a:rPr dirty="0" sz="1150" spc="125">
                <a:solidFill>
                  <a:srgbClr val="FFC000"/>
                </a:solidFill>
                <a:latin typeface="Calibri"/>
                <a:cs typeface="Calibri"/>
              </a:rPr>
              <a:t>n</a:t>
            </a:r>
            <a:r>
              <a:rPr dirty="0" sz="1150" spc="125">
                <a:solidFill>
                  <a:srgbClr val="FFC000"/>
                </a:solidFill>
                <a:latin typeface="Calibri"/>
                <a:cs typeface="Calibri"/>
              </a:rPr>
              <a:t>v</a:t>
            </a:r>
            <a:r>
              <a:rPr dirty="0" sz="1150" spc="95">
                <a:solidFill>
                  <a:srgbClr val="FFC000"/>
                </a:solidFill>
                <a:latin typeface="Calibri"/>
                <a:cs typeface="Calibri"/>
              </a:rPr>
              <a:t>esti</a:t>
            </a:r>
            <a:r>
              <a:rPr dirty="0" sz="1150" spc="114">
                <a:solidFill>
                  <a:srgbClr val="FFC000"/>
                </a:solidFill>
                <a:latin typeface="Calibri"/>
                <a:cs typeface="Calibri"/>
              </a:rPr>
              <a:t>g</a:t>
            </a:r>
            <a:r>
              <a:rPr dirty="0" sz="1150" spc="125">
                <a:solidFill>
                  <a:srgbClr val="FFC000"/>
                </a:solidFill>
                <a:latin typeface="Calibri"/>
                <a:cs typeface="Calibri"/>
              </a:rPr>
              <a:t>a</a:t>
            </a:r>
            <a:r>
              <a:rPr dirty="0" sz="1150" spc="70">
                <a:solidFill>
                  <a:srgbClr val="FFC000"/>
                </a:solidFill>
                <a:latin typeface="Calibri"/>
                <a:cs typeface="Calibri"/>
              </a:rPr>
              <a:t>t</a:t>
            </a:r>
            <a:r>
              <a:rPr dirty="0" sz="1150" spc="95">
                <a:solidFill>
                  <a:srgbClr val="FFC000"/>
                </a:solidFill>
                <a:latin typeface="Calibri"/>
                <a:cs typeface="Calibri"/>
              </a:rPr>
              <a:t>e </a:t>
            </a:r>
            <a:r>
              <a:rPr dirty="0" sz="1150" spc="65">
                <a:solidFill>
                  <a:srgbClr val="FFC000"/>
                </a:solidFill>
                <a:latin typeface="Times New Roman"/>
                <a:cs typeface="Times New Roman"/>
              </a:rPr>
              <a:t> </a:t>
            </a:r>
            <a:r>
              <a:rPr dirty="0" sz="1150" spc="100">
                <a:solidFill>
                  <a:srgbClr val="FFC000"/>
                </a:solidFill>
                <a:latin typeface="Calibri"/>
                <a:cs typeface="Calibri"/>
              </a:rPr>
              <a:t>for</a:t>
            </a:r>
            <a:r>
              <a:rPr dirty="0" sz="1150" spc="-2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 sz="1050" spc="100">
                <a:solidFill>
                  <a:srgbClr val="FFC000"/>
                </a:solidFill>
                <a:latin typeface="Calibri"/>
                <a:cs typeface="Calibri"/>
              </a:rPr>
              <a:t>other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825107" y="3792849"/>
            <a:ext cx="945515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0">
                <a:solidFill>
                  <a:srgbClr val="FFC000"/>
                </a:solidFill>
                <a:latin typeface="Calibri"/>
                <a:cs typeface="Calibri"/>
              </a:rPr>
              <a:t>metabolic</a:t>
            </a:r>
            <a:r>
              <a:rPr dirty="0" sz="1050" spc="-3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dirty="0" sz="1050" spc="75">
                <a:solidFill>
                  <a:srgbClr val="FFC000"/>
                </a:solidFill>
                <a:latin typeface="Calibri"/>
                <a:cs typeface="Calibri"/>
              </a:rPr>
              <a:t>dis.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287763" y="3190875"/>
            <a:ext cx="2162175" cy="1537335"/>
          </a:xfrm>
          <a:custGeom>
            <a:avLst/>
            <a:gdLst/>
            <a:ahLst/>
            <a:cxnLst/>
            <a:rect l="l" t="t" r="r" b="b"/>
            <a:pathLst>
              <a:path w="2162175" h="1537335">
                <a:moveTo>
                  <a:pt x="1080935" y="0"/>
                </a:moveTo>
                <a:lnTo>
                  <a:pt x="1038490" y="581"/>
                </a:lnTo>
                <a:lnTo>
                  <a:pt x="996460" y="2312"/>
                </a:lnTo>
                <a:lnTo>
                  <a:pt x="954874" y="5171"/>
                </a:lnTo>
                <a:lnTo>
                  <a:pt x="913763" y="9136"/>
                </a:lnTo>
                <a:lnTo>
                  <a:pt x="873156" y="14186"/>
                </a:lnTo>
                <a:lnTo>
                  <a:pt x="833085" y="20300"/>
                </a:lnTo>
                <a:lnTo>
                  <a:pt x="793578" y="27456"/>
                </a:lnTo>
                <a:lnTo>
                  <a:pt x="754665" y="35633"/>
                </a:lnTo>
                <a:lnTo>
                  <a:pt x="716378" y="44810"/>
                </a:lnTo>
                <a:lnTo>
                  <a:pt x="678745" y="54965"/>
                </a:lnTo>
                <a:lnTo>
                  <a:pt x="641797" y="66077"/>
                </a:lnTo>
                <a:lnTo>
                  <a:pt x="605565" y="78124"/>
                </a:lnTo>
                <a:lnTo>
                  <a:pt x="535364" y="104940"/>
                </a:lnTo>
                <a:lnTo>
                  <a:pt x="468383" y="135242"/>
                </a:lnTo>
                <a:lnTo>
                  <a:pt x="404863" y="168859"/>
                </a:lnTo>
                <a:lnTo>
                  <a:pt x="345043" y="205619"/>
                </a:lnTo>
                <a:lnTo>
                  <a:pt x="289165" y="245353"/>
                </a:lnTo>
                <a:lnTo>
                  <a:pt x="237467" y="287889"/>
                </a:lnTo>
                <a:lnTo>
                  <a:pt x="190192" y="333057"/>
                </a:lnTo>
                <a:lnTo>
                  <a:pt x="147578" y="380685"/>
                </a:lnTo>
                <a:lnTo>
                  <a:pt x="109866" y="430602"/>
                </a:lnTo>
                <a:lnTo>
                  <a:pt x="77297" y="482639"/>
                </a:lnTo>
                <a:lnTo>
                  <a:pt x="50111" y="536623"/>
                </a:lnTo>
                <a:lnTo>
                  <a:pt x="28548" y="592384"/>
                </a:lnTo>
                <a:lnTo>
                  <a:pt x="12848" y="649751"/>
                </a:lnTo>
                <a:lnTo>
                  <a:pt x="3252" y="708553"/>
                </a:lnTo>
                <a:lnTo>
                  <a:pt x="0" y="768619"/>
                </a:lnTo>
                <a:lnTo>
                  <a:pt x="818" y="798801"/>
                </a:lnTo>
                <a:lnTo>
                  <a:pt x="7272" y="858258"/>
                </a:lnTo>
                <a:lnTo>
                  <a:pt x="19950" y="916365"/>
                </a:lnTo>
                <a:lnTo>
                  <a:pt x="38611" y="972951"/>
                </a:lnTo>
                <a:lnTo>
                  <a:pt x="63016" y="1027846"/>
                </a:lnTo>
                <a:lnTo>
                  <a:pt x="92924" y="1080878"/>
                </a:lnTo>
                <a:lnTo>
                  <a:pt x="128094" y="1131877"/>
                </a:lnTo>
                <a:lnTo>
                  <a:pt x="168287" y="1180672"/>
                </a:lnTo>
                <a:lnTo>
                  <a:pt x="213262" y="1227091"/>
                </a:lnTo>
                <a:lnTo>
                  <a:pt x="262778" y="1270965"/>
                </a:lnTo>
                <a:lnTo>
                  <a:pt x="316596" y="1312122"/>
                </a:lnTo>
                <a:lnTo>
                  <a:pt x="374475" y="1350391"/>
                </a:lnTo>
                <a:lnTo>
                  <a:pt x="436175" y="1385601"/>
                </a:lnTo>
                <a:lnTo>
                  <a:pt x="501456" y="1417582"/>
                </a:lnTo>
                <a:lnTo>
                  <a:pt x="570077" y="1446162"/>
                </a:lnTo>
                <a:lnTo>
                  <a:pt x="641797" y="1471172"/>
                </a:lnTo>
                <a:lnTo>
                  <a:pt x="678745" y="1482284"/>
                </a:lnTo>
                <a:lnTo>
                  <a:pt x="716378" y="1492439"/>
                </a:lnTo>
                <a:lnTo>
                  <a:pt x="754665" y="1501615"/>
                </a:lnTo>
                <a:lnTo>
                  <a:pt x="793578" y="1509792"/>
                </a:lnTo>
                <a:lnTo>
                  <a:pt x="833085" y="1516949"/>
                </a:lnTo>
                <a:lnTo>
                  <a:pt x="873156" y="1523062"/>
                </a:lnTo>
                <a:lnTo>
                  <a:pt x="913763" y="1528113"/>
                </a:lnTo>
                <a:lnTo>
                  <a:pt x="954874" y="1532078"/>
                </a:lnTo>
                <a:lnTo>
                  <a:pt x="996460" y="1534936"/>
                </a:lnTo>
                <a:lnTo>
                  <a:pt x="1038490" y="1536667"/>
                </a:lnTo>
                <a:lnTo>
                  <a:pt x="1080935" y="1537249"/>
                </a:lnTo>
                <a:lnTo>
                  <a:pt x="1123382" y="1536667"/>
                </a:lnTo>
                <a:lnTo>
                  <a:pt x="1165415" y="1534936"/>
                </a:lnTo>
                <a:lnTo>
                  <a:pt x="1207003" y="1532078"/>
                </a:lnTo>
                <a:lnTo>
                  <a:pt x="1248116" y="1528113"/>
                </a:lnTo>
                <a:lnTo>
                  <a:pt x="1288724" y="1523062"/>
                </a:lnTo>
                <a:lnTo>
                  <a:pt x="1328797" y="1516949"/>
                </a:lnTo>
                <a:lnTo>
                  <a:pt x="1368306" y="1509792"/>
                </a:lnTo>
                <a:lnTo>
                  <a:pt x="1407219" y="1501615"/>
                </a:lnTo>
                <a:lnTo>
                  <a:pt x="1445508" y="1492439"/>
                </a:lnTo>
                <a:lnTo>
                  <a:pt x="1483141" y="1482284"/>
                </a:lnTo>
                <a:lnTo>
                  <a:pt x="1520090" y="1471172"/>
                </a:lnTo>
                <a:lnTo>
                  <a:pt x="1556323" y="1459124"/>
                </a:lnTo>
                <a:lnTo>
                  <a:pt x="1626525" y="1432308"/>
                </a:lnTo>
                <a:lnTo>
                  <a:pt x="1693506" y="1402006"/>
                </a:lnTo>
                <a:lnTo>
                  <a:pt x="1757026" y="1368389"/>
                </a:lnTo>
                <a:lnTo>
                  <a:pt x="1816845" y="1331628"/>
                </a:lnTo>
                <a:lnTo>
                  <a:pt x="1872723" y="1291894"/>
                </a:lnTo>
                <a:lnTo>
                  <a:pt x="1924420" y="1249357"/>
                </a:lnTo>
                <a:lnTo>
                  <a:pt x="1971694" y="1204189"/>
                </a:lnTo>
                <a:lnTo>
                  <a:pt x="2014307" y="1156561"/>
                </a:lnTo>
                <a:lnTo>
                  <a:pt x="2052017" y="1106642"/>
                </a:lnTo>
                <a:lnTo>
                  <a:pt x="2084585" y="1054605"/>
                </a:lnTo>
                <a:lnTo>
                  <a:pt x="2111770" y="1000620"/>
                </a:lnTo>
                <a:lnTo>
                  <a:pt x="2133333" y="944859"/>
                </a:lnTo>
                <a:lnTo>
                  <a:pt x="2149032" y="887490"/>
                </a:lnTo>
                <a:lnTo>
                  <a:pt x="2158627" y="828687"/>
                </a:lnTo>
                <a:lnTo>
                  <a:pt x="2161879" y="768619"/>
                </a:lnTo>
                <a:lnTo>
                  <a:pt x="2161061" y="738439"/>
                </a:lnTo>
                <a:lnTo>
                  <a:pt x="2154607" y="678983"/>
                </a:lnTo>
                <a:lnTo>
                  <a:pt x="2141930" y="620877"/>
                </a:lnTo>
                <a:lnTo>
                  <a:pt x="2123269" y="564292"/>
                </a:lnTo>
                <a:lnTo>
                  <a:pt x="2098866" y="509398"/>
                </a:lnTo>
                <a:lnTo>
                  <a:pt x="2068959" y="456366"/>
                </a:lnTo>
                <a:lnTo>
                  <a:pt x="2033790" y="405368"/>
                </a:lnTo>
                <a:lnTo>
                  <a:pt x="1993598" y="356574"/>
                </a:lnTo>
                <a:lnTo>
                  <a:pt x="1948625" y="310155"/>
                </a:lnTo>
                <a:lnTo>
                  <a:pt x="1899109" y="266282"/>
                </a:lnTo>
                <a:lnTo>
                  <a:pt x="1845292" y="225125"/>
                </a:lnTo>
                <a:lnTo>
                  <a:pt x="1787413" y="186857"/>
                </a:lnTo>
                <a:lnTo>
                  <a:pt x="1725714" y="151646"/>
                </a:lnTo>
                <a:lnTo>
                  <a:pt x="1660433" y="119666"/>
                </a:lnTo>
                <a:lnTo>
                  <a:pt x="1591812" y="91086"/>
                </a:lnTo>
                <a:lnTo>
                  <a:pt x="1520090" y="66077"/>
                </a:lnTo>
                <a:lnTo>
                  <a:pt x="1483141" y="54965"/>
                </a:lnTo>
                <a:lnTo>
                  <a:pt x="1445508" y="44810"/>
                </a:lnTo>
                <a:lnTo>
                  <a:pt x="1407219" y="35633"/>
                </a:lnTo>
                <a:lnTo>
                  <a:pt x="1368306" y="27456"/>
                </a:lnTo>
                <a:lnTo>
                  <a:pt x="1328797" y="20300"/>
                </a:lnTo>
                <a:lnTo>
                  <a:pt x="1288724" y="14186"/>
                </a:lnTo>
                <a:lnTo>
                  <a:pt x="1248116" y="9136"/>
                </a:lnTo>
                <a:lnTo>
                  <a:pt x="1207003" y="5171"/>
                </a:lnTo>
                <a:lnTo>
                  <a:pt x="1165415" y="2312"/>
                </a:lnTo>
                <a:lnTo>
                  <a:pt x="1123382" y="581"/>
                </a:lnTo>
                <a:lnTo>
                  <a:pt x="1080935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3287753" y="3190873"/>
            <a:ext cx="2162175" cy="1537335"/>
          </a:xfrm>
          <a:custGeom>
            <a:avLst/>
            <a:gdLst/>
            <a:ahLst/>
            <a:cxnLst/>
            <a:rect l="l" t="t" r="r" b="b"/>
            <a:pathLst>
              <a:path w="2162175" h="1537335">
                <a:moveTo>
                  <a:pt x="0" y="768624"/>
                </a:moveTo>
                <a:lnTo>
                  <a:pt x="3252" y="708557"/>
                </a:lnTo>
                <a:lnTo>
                  <a:pt x="12848" y="649755"/>
                </a:lnTo>
                <a:lnTo>
                  <a:pt x="28548" y="592387"/>
                </a:lnTo>
                <a:lnTo>
                  <a:pt x="50111" y="536625"/>
                </a:lnTo>
                <a:lnTo>
                  <a:pt x="77298" y="482641"/>
                </a:lnTo>
                <a:lnTo>
                  <a:pt x="109867" y="430604"/>
                </a:lnTo>
                <a:lnTo>
                  <a:pt x="147579" y="380686"/>
                </a:lnTo>
                <a:lnTo>
                  <a:pt x="190193" y="333058"/>
                </a:lnTo>
                <a:lnTo>
                  <a:pt x="237469" y="287890"/>
                </a:lnTo>
                <a:lnTo>
                  <a:pt x="289167" y="245354"/>
                </a:lnTo>
                <a:lnTo>
                  <a:pt x="345046" y="205620"/>
                </a:lnTo>
                <a:lnTo>
                  <a:pt x="404865" y="168859"/>
                </a:lnTo>
                <a:lnTo>
                  <a:pt x="468386" y="135242"/>
                </a:lnTo>
                <a:lnTo>
                  <a:pt x="535367" y="104940"/>
                </a:lnTo>
                <a:lnTo>
                  <a:pt x="605567" y="78124"/>
                </a:lnTo>
                <a:lnTo>
                  <a:pt x="641800" y="66077"/>
                </a:lnTo>
                <a:lnTo>
                  <a:pt x="678748" y="54965"/>
                </a:lnTo>
                <a:lnTo>
                  <a:pt x="716380" y="44810"/>
                </a:lnTo>
                <a:lnTo>
                  <a:pt x="754667" y="35633"/>
                </a:lnTo>
                <a:lnTo>
                  <a:pt x="793579" y="27456"/>
                </a:lnTo>
                <a:lnTo>
                  <a:pt x="833086" y="20300"/>
                </a:lnTo>
                <a:lnTo>
                  <a:pt x="873158" y="14186"/>
                </a:lnTo>
                <a:lnTo>
                  <a:pt x="913764" y="9136"/>
                </a:lnTo>
                <a:lnTo>
                  <a:pt x="954874" y="5171"/>
                </a:lnTo>
                <a:lnTo>
                  <a:pt x="996460" y="2312"/>
                </a:lnTo>
                <a:lnTo>
                  <a:pt x="1038489" y="581"/>
                </a:lnTo>
                <a:lnTo>
                  <a:pt x="1080934" y="0"/>
                </a:lnTo>
                <a:lnTo>
                  <a:pt x="1123381" y="581"/>
                </a:lnTo>
                <a:lnTo>
                  <a:pt x="1165413" y="2312"/>
                </a:lnTo>
                <a:lnTo>
                  <a:pt x="1207001" y="5171"/>
                </a:lnTo>
                <a:lnTo>
                  <a:pt x="1248114" y="9136"/>
                </a:lnTo>
                <a:lnTo>
                  <a:pt x="1288721" y="14186"/>
                </a:lnTo>
                <a:lnTo>
                  <a:pt x="1328794" y="20300"/>
                </a:lnTo>
                <a:lnTo>
                  <a:pt x="1368303" y="27456"/>
                </a:lnTo>
                <a:lnTo>
                  <a:pt x="1407216" y="35633"/>
                </a:lnTo>
                <a:lnTo>
                  <a:pt x="1445504" y="44810"/>
                </a:lnTo>
                <a:lnTo>
                  <a:pt x="1483137" y="54965"/>
                </a:lnTo>
                <a:lnTo>
                  <a:pt x="1520085" y="66077"/>
                </a:lnTo>
                <a:lnTo>
                  <a:pt x="1556319" y="78124"/>
                </a:lnTo>
                <a:lnTo>
                  <a:pt x="1626520" y="104940"/>
                </a:lnTo>
                <a:lnTo>
                  <a:pt x="1693500" y="135242"/>
                </a:lnTo>
                <a:lnTo>
                  <a:pt x="1757020" y="168859"/>
                </a:lnTo>
                <a:lnTo>
                  <a:pt x="1816838" y="205620"/>
                </a:lnTo>
                <a:lnTo>
                  <a:pt x="1872716" y="245354"/>
                </a:lnTo>
                <a:lnTo>
                  <a:pt x="1924411" y="287890"/>
                </a:lnTo>
                <a:lnTo>
                  <a:pt x="1971685" y="333058"/>
                </a:lnTo>
                <a:lnTo>
                  <a:pt x="2014298" y="380686"/>
                </a:lnTo>
                <a:lnTo>
                  <a:pt x="2052008" y="430604"/>
                </a:lnTo>
                <a:lnTo>
                  <a:pt x="2084575" y="482641"/>
                </a:lnTo>
                <a:lnTo>
                  <a:pt x="2111760" y="536625"/>
                </a:lnTo>
                <a:lnTo>
                  <a:pt x="2133322" y="592387"/>
                </a:lnTo>
                <a:lnTo>
                  <a:pt x="2149021" y="649755"/>
                </a:lnTo>
                <a:lnTo>
                  <a:pt x="2158616" y="708557"/>
                </a:lnTo>
                <a:lnTo>
                  <a:pt x="2161868" y="768624"/>
                </a:lnTo>
                <a:lnTo>
                  <a:pt x="2161050" y="798805"/>
                </a:lnTo>
                <a:lnTo>
                  <a:pt x="2154596" y="858262"/>
                </a:lnTo>
                <a:lnTo>
                  <a:pt x="2141919" y="916368"/>
                </a:lnTo>
                <a:lnTo>
                  <a:pt x="2123259" y="972954"/>
                </a:lnTo>
                <a:lnTo>
                  <a:pt x="2098855" y="1027849"/>
                </a:lnTo>
                <a:lnTo>
                  <a:pt x="2068949" y="1080881"/>
                </a:lnTo>
                <a:lnTo>
                  <a:pt x="2033780" y="1131879"/>
                </a:lnTo>
                <a:lnTo>
                  <a:pt x="1993589" y="1180674"/>
                </a:lnTo>
                <a:lnTo>
                  <a:pt x="1948616" y="1227093"/>
                </a:lnTo>
                <a:lnTo>
                  <a:pt x="1899101" y="1270967"/>
                </a:lnTo>
                <a:lnTo>
                  <a:pt x="1845285" y="1312123"/>
                </a:lnTo>
                <a:lnTo>
                  <a:pt x="1787407" y="1350392"/>
                </a:lnTo>
                <a:lnTo>
                  <a:pt x="1725707" y="1385602"/>
                </a:lnTo>
                <a:lnTo>
                  <a:pt x="1660427" y="1417583"/>
                </a:lnTo>
                <a:lnTo>
                  <a:pt x="1591807" y="1446163"/>
                </a:lnTo>
                <a:lnTo>
                  <a:pt x="1520085" y="1471172"/>
                </a:lnTo>
                <a:lnTo>
                  <a:pt x="1483137" y="1482284"/>
                </a:lnTo>
                <a:lnTo>
                  <a:pt x="1445504" y="1492439"/>
                </a:lnTo>
                <a:lnTo>
                  <a:pt x="1407216" y="1501616"/>
                </a:lnTo>
                <a:lnTo>
                  <a:pt x="1368303" y="1509793"/>
                </a:lnTo>
                <a:lnTo>
                  <a:pt x="1328794" y="1516949"/>
                </a:lnTo>
                <a:lnTo>
                  <a:pt x="1288721" y="1523063"/>
                </a:lnTo>
                <a:lnTo>
                  <a:pt x="1248114" y="1528113"/>
                </a:lnTo>
                <a:lnTo>
                  <a:pt x="1207001" y="1532078"/>
                </a:lnTo>
                <a:lnTo>
                  <a:pt x="1165413" y="1534937"/>
                </a:lnTo>
                <a:lnTo>
                  <a:pt x="1123381" y="1536668"/>
                </a:lnTo>
                <a:lnTo>
                  <a:pt x="1080934" y="1537249"/>
                </a:lnTo>
                <a:lnTo>
                  <a:pt x="1038489" y="1536668"/>
                </a:lnTo>
                <a:lnTo>
                  <a:pt x="996460" y="1534937"/>
                </a:lnTo>
                <a:lnTo>
                  <a:pt x="954874" y="1532078"/>
                </a:lnTo>
                <a:lnTo>
                  <a:pt x="913764" y="1528113"/>
                </a:lnTo>
                <a:lnTo>
                  <a:pt x="873158" y="1523063"/>
                </a:lnTo>
                <a:lnTo>
                  <a:pt x="833086" y="1516949"/>
                </a:lnTo>
                <a:lnTo>
                  <a:pt x="793579" y="1509793"/>
                </a:lnTo>
                <a:lnTo>
                  <a:pt x="754667" y="1501616"/>
                </a:lnTo>
                <a:lnTo>
                  <a:pt x="716380" y="1492439"/>
                </a:lnTo>
                <a:lnTo>
                  <a:pt x="678748" y="1482284"/>
                </a:lnTo>
                <a:lnTo>
                  <a:pt x="641800" y="1471172"/>
                </a:lnTo>
                <a:lnTo>
                  <a:pt x="605567" y="1459125"/>
                </a:lnTo>
                <a:lnTo>
                  <a:pt x="535367" y="1432309"/>
                </a:lnTo>
                <a:lnTo>
                  <a:pt x="468386" y="1402007"/>
                </a:lnTo>
                <a:lnTo>
                  <a:pt x="404865" y="1368390"/>
                </a:lnTo>
                <a:lnTo>
                  <a:pt x="345046" y="1331629"/>
                </a:lnTo>
                <a:lnTo>
                  <a:pt x="289167" y="1291895"/>
                </a:lnTo>
                <a:lnTo>
                  <a:pt x="237469" y="1249359"/>
                </a:lnTo>
                <a:lnTo>
                  <a:pt x="190193" y="1204191"/>
                </a:lnTo>
                <a:lnTo>
                  <a:pt x="147579" y="1156563"/>
                </a:lnTo>
                <a:lnTo>
                  <a:pt x="109867" y="1106645"/>
                </a:lnTo>
                <a:lnTo>
                  <a:pt x="77298" y="1054608"/>
                </a:lnTo>
                <a:lnTo>
                  <a:pt x="50111" y="1000624"/>
                </a:lnTo>
                <a:lnTo>
                  <a:pt x="28548" y="944862"/>
                </a:lnTo>
                <a:lnTo>
                  <a:pt x="12848" y="887494"/>
                </a:lnTo>
                <a:lnTo>
                  <a:pt x="3252" y="828692"/>
                </a:lnTo>
                <a:lnTo>
                  <a:pt x="0" y="768624"/>
                </a:lnTo>
                <a:close/>
              </a:path>
            </a:pathLst>
          </a:custGeom>
          <a:ln w="1384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3717636" y="3464606"/>
            <a:ext cx="1091565" cy="391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30" b="1">
                <a:latin typeface="Calibri"/>
                <a:cs typeface="Calibri"/>
              </a:rPr>
              <a:t>Upper</a:t>
            </a:r>
            <a:r>
              <a:rPr dirty="0" sz="1150" spc="-25" b="1">
                <a:latin typeface="Calibri"/>
                <a:cs typeface="Calibri"/>
              </a:rPr>
              <a:t> </a:t>
            </a:r>
            <a:r>
              <a:rPr dirty="0" sz="1150" spc="135" b="1">
                <a:latin typeface="Calibri"/>
                <a:cs typeface="Calibri"/>
              </a:rPr>
              <a:t>Neuron</a:t>
            </a:r>
            <a:endParaRPr sz="1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150" spc="95">
                <a:latin typeface="Calibri"/>
                <a:cs typeface="Calibri"/>
              </a:rPr>
              <a:t>injury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17636" y="3962991"/>
            <a:ext cx="1000125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25">
                <a:latin typeface="Calibri"/>
                <a:cs typeface="Calibri"/>
              </a:rPr>
              <a:t>*Gray</a:t>
            </a:r>
            <a:r>
              <a:rPr dirty="0" sz="1150" spc="-30">
                <a:latin typeface="Calibri"/>
                <a:cs typeface="Calibri"/>
              </a:rPr>
              <a:t> </a:t>
            </a:r>
            <a:r>
              <a:rPr dirty="0" sz="1150" spc="120">
                <a:latin typeface="Calibri"/>
                <a:cs typeface="Calibri"/>
              </a:rPr>
              <a:t>matter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717636" y="4267193"/>
            <a:ext cx="1102360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30">
                <a:latin typeface="Calibri"/>
                <a:cs typeface="Calibri"/>
              </a:rPr>
              <a:t>*White</a:t>
            </a:r>
            <a:r>
              <a:rPr dirty="0" sz="1150" spc="-40">
                <a:latin typeface="Calibri"/>
                <a:cs typeface="Calibri"/>
              </a:rPr>
              <a:t> </a:t>
            </a:r>
            <a:r>
              <a:rPr dirty="0" sz="1150" spc="120">
                <a:latin typeface="Calibri"/>
                <a:cs typeface="Calibri"/>
              </a:rPr>
              <a:t>matter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8063065" y="2867243"/>
            <a:ext cx="293370" cy="293370"/>
          </a:xfrm>
          <a:custGeom>
            <a:avLst/>
            <a:gdLst/>
            <a:ahLst/>
            <a:cxnLst/>
            <a:rect l="l" t="t" r="r" b="b"/>
            <a:pathLst>
              <a:path w="293370" h="293369">
                <a:moveTo>
                  <a:pt x="293189" y="171526"/>
                </a:moveTo>
                <a:lnTo>
                  <a:pt x="0" y="171526"/>
                </a:lnTo>
                <a:lnTo>
                  <a:pt x="146589" y="292893"/>
                </a:lnTo>
                <a:lnTo>
                  <a:pt x="293189" y="171526"/>
                </a:lnTo>
                <a:close/>
              </a:path>
              <a:path w="293370" h="293369">
                <a:moveTo>
                  <a:pt x="219894" y="0"/>
                </a:moveTo>
                <a:lnTo>
                  <a:pt x="73294" y="0"/>
                </a:lnTo>
                <a:lnTo>
                  <a:pt x="73294" y="171526"/>
                </a:lnTo>
                <a:lnTo>
                  <a:pt x="219894" y="171526"/>
                </a:lnTo>
                <a:lnTo>
                  <a:pt x="21989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063030" y="2867253"/>
            <a:ext cx="293370" cy="293370"/>
          </a:xfrm>
          <a:custGeom>
            <a:avLst/>
            <a:gdLst/>
            <a:ahLst/>
            <a:cxnLst/>
            <a:rect l="l" t="t" r="r" b="b"/>
            <a:pathLst>
              <a:path w="293370" h="293369">
                <a:moveTo>
                  <a:pt x="0" y="171520"/>
                </a:moveTo>
                <a:lnTo>
                  <a:pt x="73299" y="171520"/>
                </a:lnTo>
                <a:lnTo>
                  <a:pt x="73299" y="0"/>
                </a:lnTo>
                <a:lnTo>
                  <a:pt x="219897" y="0"/>
                </a:lnTo>
                <a:lnTo>
                  <a:pt x="219897" y="171520"/>
                </a:lnTo>
                <a:lnTo>
                  <a:pt x="293196" y="171520"/>
                </a:lnTo>
                <a:lnTo>
                  <a:pt x="146598" y="292887"/>
                </a:lnTo>
                <a:lnTo>
                  <a:pt x="0" y="171520"/>
                </a:lnTo>
                <a:close/>
              </a:path>
            </a:pathLst>
          </a:custGeom>
          <a:ln w="1428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6170933" y="2867243"/>
            <a:ext cx="267970" cy="323850"/>
          </a:xfrm>
          <a:custGeom>
            <a:avLst/>
            <a:gdLst/>
            <a:ahLst/>
            <a:cxnLst/>
            <a:rect l="l" t="t" r="r" b="b"/>
            <a:pathLst>
              <a:path w="267970" h="323850">
                <a:moveTo>
                  <a:pt x="267776" y="212788"/>
                </a:moveTo>
                <a:lnTo>
                  <a:pt x="0" y="212788"/>
                </a:lnTo>
                <a:lnTo>
                  <a:pt x="133911" y="323630"/>
                </a:lnTo>
                <a:lnTo>
                  <a:pt x="267776" y="212788"/>
                </a:lnTo>
                <a:close/>
              </a:path>
              <a:path w="267970" h="323850">
                <a:moveTo>
                  <a:pt x="200844" y="0"/>
                </a:moveTo>
                <a:lnTo>
                  <a:pt x="66941" y="0"/>
                </a:lnTo>
                <a:lnTo>
                  <a:pt x="66941" y="212788"/>
                </a:lnTo>
                <a:lnTo>
                  <a:pt x="200844" y="212788"/>
                </a:lnTo>
                <a:lnTo>
                  <a:pt x="20084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6170919" y="2867253"/>
            <a:ext cx="267970" cy="323850"/>
          </a:xfrm>
          <a:custGeom>
            <a:avLst/>
            <a:gdLst/>
            <a:ahLst/>
            <a:cxnLst/>
            <a:rect l="l" t="t" r="r" b="b"/>
            <a:pathLst>
              <a:path w="267970" h="323850">
                <a:moveTo>
                  <a:pt x="0" y="212787"/>
                </a:moveTo>
                <a:lnTo>
                  <a:pt x="66931" y="212787"/>
                </a:lnTo>
                <a:lnTo>
                  <a:pt x="66931" y="0"/>
                </a:lnTo>
                <a:lnTo>
                  <a:pt x="200835" y="0"/>
                </a:lnTo>
                <a:lnTo>
                  <a:pt x="200835" y="212787"/>
                </a:lnTo>
                <a:lnTo>
                  <a:pt x="267776" y="212787"/>
                </a:lnTo>
                <a:lnTo>
                  <a:pt x="133903" y="323620"/>
                </a:lnTo>
                <a:lnTo>
                  <a:pt x="0" y="212787"/>
                </a:lnTo>
                <a:close/>
              </a:path>
            </a:pathLst>
          </a:custGeom>
          <a:ln w="14543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204506" y="2969199"/>
            <a:ext cx="305435" cy="223520"/>
          </a:xfrm>
          <a:custGeom>
            <a:avLst/>
            <a:gdLst/>
            <a:ahLst/>
            <a:cxnLst/>
            <a:rect l="l" t="t" r="r" b="b"/>
            <a:pathLst>
              <a:path w="305435" h="223519">
                <a:moveTo>
                  <a:pt x="304952" y="111652"/>
                </a:moveTo>
                <a:lnTo>
                  <a:pt x="0" y="111652"/>
                </a:lnTo>
                <a:lnTo>
                  <a:pt x="152476" y="223313"/>
                </a:lnTo>
                <a:lnTo>
                  <a:pt x="304952" y="111652"/>
                </a:lnTo>
                <a:close/>
              </a:path>
              <a:path w="305435" h="223519">
                <a:moveTo>
                  <a:pt x="228714" y="0"/>
                </a:moveTo>
                <a:lnTo>
                  <a:pt x="76238" y="0"/>
                </a:lnTo>
                <a:lnTo>
                  <a:pt x="76238" y="111652"/>
                </a:lnTo>
                <a:lnTo>
                  <a:pt x="228714" y="111652"/>
                </a:lnTo>
                <a:lnTo>
                  <a:pt x="228714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204497" y="2969199"/>
            <a:ext cx="305435" cy="223520"/>
          </a:xfrm>
          <a:custGeom>
            <a:avLst/>
            <a:gdLst/>
            <a:ahLst/>
            <a:cxnLst/>
            <a:rect l="l" t="t" r="r" b="b"/>
            <a:pathLst>
              <a:path w="305435" h="223519">
                <a:moveTo>
                  <a:pt x="0" y="111652"/>
                </a:moveTo>
                <a:lnTo>
                  <a:pt x="76227" y="111652"/>
                </a:lnTo>
                <a:lnTo>
                  <a:pt x="76227" y="0"/>
                </a:lnTo>
                <a:lnTo>
                  <a:pt x="228703" y="0"/>
                </a:lnTo>
                <a:lnTo>
                  <a:pt x="228703" y="111652"/>
                </a:lnTo>
                <a:lnTo>
                  <a:pt x="304941" y="111652"/>
                </a:lnTo>
                <a:lnTo>
                  <a:pt x="152465" y="223313"/>
                </a:lnTo>
                <a:lnTo>
                  <a:pt x="0" y="111652"/>
                </a:lnTo>
                <a:close/>
              </a:path>
            </a:pathLst>
          </a:custGeom>
          <a:ln w="13884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619712" y="1891495"/>
            <a:ext cx="1333500" cy="485775"/>
          </a:xfrm>
          <a:custGeom>
            <a:avLst/>
            <a:gdLst/>
            <a:ahLst/>
            <a:cxnLst/>
            <a:rect l="l" t="t" r="r" b="b"/>
            <a:pathLst>
              <a:path w="1333500" h="485775">
                <a:moveTo>
                  <a:pt x="0" y="485439"/>
                </a:moveTo>
                <a:lnTo>
                  <a:pt x="1333090" y="485439"/>
                </a:lnTo>
                <a:lnTo>
                  <a:pt x="1333090" y="0"/>
                </a:lnTo>
                <a:lnTo>
                  <a:pt x="0" y="0"/>
                </a:lnTo>
                <a:lnTo>
                  <a:pt x="0" y="485439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619690" y="1891492"/>
            <a:ext cx="1333500" cy="485775"/>
          </a:xfrm>
          <a:custGeom>
            <a:avLst/>
            <a:gdLst/>
            <a:ahLst/>
            <a:cxnLst/>
            <a:rect l="l" t="t" r="r" b="b"/>
            <a:pathLst>
              <a:path w="1333500" h="485775">
                <a:moveTo>
                  <a:pt x="0" y="485443"/>
                </a:moveTo>
                <a:lnTo>
                  <a:pt x="1333087" y="485443"/>
                </a:lnTo>
                <a:lnTo>
                  <a:pt x="1333087" y="0"/>
                </a:lnTo>
                <a:lnTo>
                  <a:pt x="0" y="0"/>
                </a:lnTo>
                <a:lnTo>
                  <a:pt x="0" y="485443"/>
                </a:lnTo>
                <a:close/>
              </a:path>
            </a:pathLst>
          </a:custGeom>
          <a:ln w="13260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5770370" y="1919393"/>
            <a:ext cx="1030605" cy="4127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9235" marR="5080" indent="-217170">
              <a:lnSpc>
                <a:spcPct val="111700"/>
              </a:lnSpc>
            </a:pPr>
            <a:r>
              <a:rPr dirty="0" sz="1150" spc="125">
                <a:solidFill>
                  <a:srgbClr val="FF0000"/>
                </a:solidFill>
                <a:latin typeface="Calibri"/>
                <a:cs typeface="Calibri"/>
              </a:rPr>
              <a:t>Check</a:t>
            </a:r>
            <a:r>
              <a:rPr dirty="0" sz="1150" spc="-1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1150" spc="125">
                <a:solidFill>
                  <a:srgbClr val="FF0000"/>
                </a:solidFill>
                <a:latin typeface="Calibri"/>
                <a:cs typeface="Calibri"/>
              </a:rPr>
              <a:t>tendon  </a:t>
            </a:r>
            <a:r>
              <a:rPr dirty="0" sz="1150" spc="100">
                <a:solidFill>
                  <a:srgbClr val="FF0000"/>
                </a:solidFill>
                <a:latin typeface="Calibri"/>
                <a:cs typeface="Calibri"/>
              </a:rPr>
              <a:t>reflexes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580981" y="2584071"/>
            <a:ext cx="1550035" cy="354965"/>
          </a:xfrm>
          <a:prstGeom prst="rect">
            <a:avLst/>
          </a:prstGeom>
          <a:solidFill>
            <a:srgbClr val="5B9AD5"/>
          </a:solidFill>
          <a:ln w="13135">
            <a:solidFill>
              <a:srgbClr val="40709B"/>
            </a:solidFill>
          </a:ln>
        </p:spPr>
        <p:txBody>
          <a:bodyPr wrap="square" lIns="0" tIns="38100" rIns="0" bIns="0" rtlCol="0" vert="horz">
            <a:spAutoFit/>
          </a:bodyPr>
          <a:lstStyle/>
          <a:p>
            <a:pPr marL="127000">
              <a:lnSpc>
                <a:spcPct val="100000"/>
              </a:lnSpc>
              <a:spcBef>
                <a:spcPts val="300"/>
              </a:spcBef>
            </a:pPr>
            <a:r>
              <a:rPr dirty="0" sz="1500" spc="125" b="1">
                <a:solidFill>
                  <a:srgbClr val="FFFF00"/>
                </a:solidFill>
                <a:latin typeface="Calibri"/>
                <a:cs typeface="Calibri"/>
              </a:rPr>
              <a:t>Hyperreflexia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633385" y="2579231"/>
            <a:ext cx="1319530" cy="243204"/>
          </a:xfrm>
          <a:prstGeom prst="rect">
            <a:avLst/>
          </a:prstGeom>
          <a:solidFill>
            <a:srgbClr val="5B9AD5"/>
          </a:solidFill>
          <a:ln w="13071">
            <a:solidFill>
              <a:srgbClr val="40709B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381000">
              <a:lnSpc>
                <a:spcPct val="100000"/>
              </a:lnSpc>
              <a:spcBef>
                <a:spcPts val="330"/>
              </a:spcBef>
            </a:pPr>
            <a:r>
              <a:rPr dirty="0" sz="1150" spc="130">
                <a:solidFill>
                  <a:srgbClr val="FFC000"/>
                </a:solidFill>
                <a:latin typeface="Calibri"/>
                <a:cs typeface="Calibri"/>
              </a:rPr>
              <a:t>Normal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25508" y="2574356"/>
            <a:ext cx="1344930" cy="243204"/>
          </a:xfrm>
          <a:prstGeom prst="rect">
            <a:avLst/>
          </a:prstGeom>
          <a:solidFill>
            <a:srgbClr val="5B9AD5"/>
          </a:solidFill>
          <a:ln w="13067">
            <a:solidFill>
              <a:srgbClr val="40709B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marL="391795">
              <a:lnSpc>
                <a:spcPct val="100000"/>
              </a:lnSpc>
              <a:spcBef>
                <a:spcPts val="340"/>
              </a:spcBef>
            </a:pPr>
            <a:r>
              <a:rPr dirty="0" sz="1050" spc="85">
                <a:solidFill>
                  <a:srgbClr val="FFC000"/>
                </a:solidFill>
                <a:latin typeface="Calibri"/>
                <a:cs typeface="Calibri"/>
              </a:rPr>
              <a:t>Areflexia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0" y="5046868"/>
            <a:ext cx="2004060" cy="1799589"/>
          </a:xfrm>
          <a:custGeom>
            <a:avLst/>
            <a:gdLst/>
            <a:ahLst/>
            <a:cxnLst/>
            <a:rect l="l" t="t" r="r" b="b"/>
            <a:pathLst>
              <a:path w="2004060" h="1799590">
                <a:moveTo>
                  <a:pt x="1669627" y="0"/>
                </a:moveTo>
                <a:lnTo>
                  <a:pt x="333933" y="0"/>
                </a:lnTo>
                <a:lnTo>
                  <a:pt x="294987" y="1860"/>
                </a:lnTo>
                <a:lnTo>
                  <a:pt x="221307" y="16119"/>
                </a:lnTo>
                <a:lnTo>
                  <a:pt x="154911" y="43046"/>
                </a:lnTo>
                <a:lnTo>
                  <a:pt x="97803" y="80980"/>
                </a:lnTo>
                <a:lnTo>
                  <a:pt x="51987" y="128260"/>
                </a:lnTo>
                <a:lnTo>
                  <a:pt x="19466" y="183226"/>
                </a:lnTo>
                <a:lnTo>
                  <a:pt x="2246" y="244217"/>
                </a:lnTo>
                <a:lnTo>
                  <a:pt x="0" y="276453"/>
                </a:lnTo>
                <a:lnTo>
                  <a:pt x="0" y="1522925"/>
                </a:lnTo>
                <a:lnTo>
                  <a:pt x="8818" y="1586318"/>
                </a:lnTo>
                <a:lnTo>
                  <a:pt x="33939" y="1644508"/>
                </a:lnTo>
                <a:lnTo>
                  <a:pt x="73358" y="1695837"/>
                </a:lnTo>
                <a:lnTo>
                  <a:pt x="125071" y="1738647"/>
                </a:lnTo>
                <a:lnTo>
                  <a:pt x="187073" y="1771278"/>
                </a:lnTo>
                <a:lnTo>
                  <a:pt x="257362" y="1792073"/>
                </a:lnTo>
                <a:lnTo>
                  <a:pt x="333933" y="1799373"/>
                </a:lnTo>
                <a:lnTo>
                  <a:pt x="1669627" y="1799373"/>
                </a:lnTo>
                <a:lnTo>
                  <a:pt x="1708565" y="1797514"/>
                </a:lnTo>
                <a:lnTo>
                  <a:pt x="1782237" y="1783259"/>
                </a:lnTo>
                <a:lnTo>
                  <a:pt x="1848632" y="1756338"/>
                </a:lnTo>
                <a:lnTo>
                  <a:pt x="1905744" y="1718411"/>
                </a:lnTo>
                <a:lnTo>
                  <a:pt x="1951566" y="1671134"/>
                </a:lnTo>
                <a:lnTo>
                  <a:pt x="1984092" y="1616167"/>
                </a:lnTo>
                <a:lnTo>
                  <a:pt x="2001317" y="1555168"/>
                </a:lnTo>
                <a:lnTo>
                  <a:pt x="2003564" y="1522925"/>
                </a:lnTo>
                <a:lnTo>
                  <a:pt x="2003564" y="276453"/>
                </a:lnTo>
                <a:lnTo>
                  <a:pt x="1994743" y="213072"/>
                </a:lnTo>
                <a:lnTo>
                  <a:pt x="1969617" y="154886"/>
                </a:lnTo>
                <a:lnTo>
                  <a:pt x="1930191" y="103556"/>
                </a:lnTo>
                <a:lnTo>
                  <a:pt x="1878474" y="60741"/>
                </a:lnTo>
                <a:lnTo>
                  <a:pt x="1816469" y="28103"/>
                </a:lnTo>
                <a:lnTo>
                  <a:pt x="1746185" y="7302"/>
                </a:lnTo>
                <a:lnTo>
                  <a:pt x="1669627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0" y="5046877"/>
            <a:ext cx="2004060" cy="1799589"/>
          </a:xfrm>
          <a:custGeom>
            <a:avLst/>
            <a:gdLst/>
            <a:ahLst/>
            <a:cxnLst/>
            <a:rect l="l" t="t" r="r" b="b"/>
            <a:pathLst>
              <a:path w="2004060" h="1799590">
                <a:moveTo>
                  <a:pt x="0" y="276443"/>
                </a:moveTo>
                <a:lnTo>
                  <a:pt x="8818" y="213062"/>
                </a:lnTo>
                <a:lnTo>
                  <a:pt x="33939" y="154877"/>
                </a:lnTo>
                <a:lnTo>
                  <a:pt x="73358" y="103548"/>
                </a:lnTo>
                <a:lnTo>
                  <a:pt x="125070" y="60736"/>
                </a:lnTo>
                <a:lnTo>
                  <a:pt x="187073" y="28100"/>
                </a:lnTo>
                <a:lnTo>
                  <a:pt x="257361" y="7301"/>
                </a:lnTo>
                <a:lnTo>
                  <a:pt x="333932" y="0"/>
                </a:lnTo>
                <a:lnTo>
                  <a:pt x="1669619" y="0"/>
                </a:lnTo>
                <a:lnTo>
                  <a:pt x="1708558" y="1860"/>
                </a:lnTo>
                <a:lnTo>
                  <a:pt x="1782231" y="16117"/>
                </a:lnTo>
                <a:lnTo>
                  <a:pt x="1848626" y="43042"/>
                </a:lnTo>
                <a:lnTo>
                  <a:pt x="1905737" y="80974"/>
                </a:lnTo>
                <a:lnTo>
                  <a:pt x="1951558" y="128252"/>
                </a:lnTo>
                <a:lnTo>
                  <a:pt x="1984084" y="183216"/>
                </a:lnTo>
                <a:lnTo>
                  <a:pt x="2001308" y="244207"/>
                </a:lnTo>
                <a:lnTo>
                  <a:pt x="2003555" y="276443"/>
                </a:lnTo>
                <a:lnTo>
                  <a:pt x="2003555" y="1522916"/>
                </a:lnTo>
                <a:lnTo>
                  <a:pt x="1994734" y="1586309"/>
                </a:lnTo>
                <a:lnTo>
                  <a:pt x="1969609" y="1644499"/>
                </a:lnTo>
                <a:lnTo>
                  <a:pt x="1930184" y="1695828"/>
                </a:lnTo>
                <a:lnTo>
                  <a:pt x="1878467" y="1738638"/>
                </a:lnTo>
                <a:lnTo>
                  <a:pt x="1816463" y="1771269"/>
                </a:lnTo>
                <a:lnTo>
                  <a:pt x="1746179" y="1792064"/>
                </a:lnTo>
                <a:lnTo>
                  <a:pt x="1669619" y="1799364"/>
                </a:lnTo>
                <a:lnTo>
                  <a:pt x="333932" y="1799364"/>
                </a:lnTo>
                <a:lnTo>
                  <a:pt x="294987" y="1797505"/>
                </a:lnTo>
                <a:lnTo>
                  <a:pt x="221307" y="1783250"/>
                </a:lnTo>
                <a:lnTo>
                  <a:pt x="154911" y="1756329"/>
                </a:lnTo>
                <a:lnTo>
                  <a:pt x="97803" y="1718402"/>
                </a:lnTo>
                <a:lnTo>
                  <a:pt x="51987" y="1671125"/>
                </a:lnTo>
                <a:lnTo>
                  <a:pt x="19466" y="1616158"/>
                </a:lnTo>
                <a:lnTo>
                  <a:pt x="2246" y="1555159"/>
                </a:lnTo>
                <a:lnTo>
                  <a:pt x="0" y="1522916"/>
                </a:lnTo>
                <a:lnTo>
                  <a:pt x="0" y="276443"/>
                </a:lnTo>
                <a:close/>
              </a:path>
            </a:pathLst>
          </a:custGeom>
          <a:ln w="14147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27730" y="5331438"/>
            <a:ext cx="1550035" cy="1104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500" spc="135">
                <a:solidFill>
                  <a:srgbClr val="FF0000"/>
                </a:solidFill>
                <a:latin typeface="Calibri"/>
                <a:cs typeface="Calibri"/>
              </a:rPr>
              <a:t>Order</a:t>
            </a:r>
            <a:endParaRPr sz="1500">
              <a:latin typeface="Calibri"/>
              <a:cs typeface="Calibri"/>
            </a:endParaRPr>
          </a:p>
          <a:p>
            <a:pPr algn="ctr" marL="12065" marR="5080" indent="-635">
              <a:lnSpc>
                <a:spcPct val="109000"/>
              </a:lnSpc>
              <a:spcBef>
                <a:spcPts val="840"/>
              </a:spcBef>
            </a:pPr>
            <a:r>
              <a:rPr dirty="0" sz="1500" spc="165">
                <a:solidFill>
                  <a:srgbClr val="FF0000"/>
                </a:solidFill>
                <a:latin typeface="Calibri"/>
                <a:cs typeface="Calibri"/>
              </a:rPr>
              <a:t>MRI </a:t>
            </a:r>
            <a:r>
              <a:rPr dirty="0" sz="1500" spc="204">
                <a:solidFill>
                  <a:srgbClr val="FF0000"/>
                </a:solidFill>
                <a:latin typeface="Calibri"/>
                <a:cs typeface="Calibri"/>
              </a:rPr>
              <a:t>&amp; </a:t>
            </a:r>
            <a:r>
              <a:rPr dirty="0" sz="1500" spc="130">
                <a:solidFill>
                  <a:srgbClr val="FF0000"/>
                </a:solidFill>
                <a:latin typeface="Calibri"/>
                <a:cs typeface="Calibri"/>
              </a:rPr>
              <a:t>Genetic  </a:t>
            </a:r>
            <a:r>
              <a:rPr dirty="0" sz="1500" spc="114">
                <a:solidFill>
                  <a:srgbClr val="FF0000"/>
                </a:solidFill>
                <a:latin typeface="Calibri"/>
                <a:cs typeface="Calibri"/>
              </a:rPr>
              <a:t>consultation:  </a:t>
            </a:r>
            <a:r>
              <a:rPr dirty="0" sz="1500" spc="114" b="1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1500" spc="145" b="1">
                <a:solidFill>
                  <a:srgbClr val="FFFFFF"/>
                </a:solidFill>
                <a:latin typeface="Calibri"/>
                <a:cs typeface="Calibri"/>
              </a:rPr>
              <a:t>euko</a:t>
            </a:r>
            <a:r>
              <a:rPr dirty="0" sz="1500" spc="165" b="1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1500" spc="130" b="1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500" spc="105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500" spc="100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500" spc="95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500" spc="155" b="1">
                <a:solidFill>
                  <a:srgbClr val="FFFFFF"/>
                </a:solidFill>
                <a:latin typeface="Calibri"/>
                <a:cs typeface="Calibri"/>
              </a:rPr>
              <a:t>ophy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2296753" y="1739393"/>
            <a:ext cx="993140" cy="576580"/>
          </a:xfrm>
          <a:custGeom>
            <a:avLst/>
            <a:gdLst/>
            <a:ahLst/>
            <a:cxnLst/>
            <a:rect l="l" t="t" r="r" b="b"/>
            <a:pathLst>
              <a:path w="993139" h="576580">
                <a:moveTo>
                  <a:pt x="0" y="576076"/>
                </a:moveTo>
                <a:lnTo>
                  <a:pt x="992981" y="576076"/>
                </a:lnTo>
                <a:lnTo>
                  <a:pt x="992981" y="0"/>
                </a:lnTo>
                <a:lnTo>
                  <a:pt x="0" y="0"/>
                </a:lnTo>
                <a:lnTo>
                  <a:pt x="0" y="576076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2296741" y="1739392"/>
            <a:ext cx="993140" cy="576580"/>
          </a:xfrm>
          <a:custGeom>
            <a:avLst/>
            <a:gdLst/>
            <a:ahLst/>
            <a:cxnLst/>
            <a:rect l="l" t="t" r="r" b="b"/>
            <a:pathLst>
              <a:path w="993139" h="576580">
                <a:moveTo>
                  <a:pt x="0" y="576078"/>
                </a:moveTo>
                <a:lnTo>
                  <a:pt x="992981" y="576078"/>
                </a:lnTo>
                <a:lnTo>
                  <a:pt x="992981" y="0"/>
                </a:lnTo>
                <a:lnTo>
                  <a:pt x="0" y="0"/>
                </a:lnTo>
                <a:lnTo>
                  <a:pt x="0" y="576078"/>
                </a:lnTo>
                <a:close/>
              </a:path>
            </a:pathLst>
          </a:custGeom>
          <a:ln w="13623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 txBox="1"/>
          <p:nvPr/>
        </p:nvSpPr>
        <p:spPr>
          <a:xfrm>
            <a:off x="2419267" y="1773587"/>
            <a:ext cx="745490" cy="499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1270">
              <a:lnSpc>
                <a:spcPct val="110600"/>
              </a:lnSpc>
            </a:pPr>
            <a:r>
              <a:rPr dirty="0" sz="950" spc="85">
                <a:solidFill>
                  <a:srgbClr val="FF0000"/>
                </a:solidFill>
                <a:latin typeface="Calibri"/>
                <a:cs typeface="Calibri"/>
              </a:rPr>
              <a:t>Consult  </a:t>
            </a:r>
            <a:r>
              <a:rPr dirty="0" sz="950" spc="135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950" spc="95">
                <a:solidFill>
                  <a:srgbClr val="FF0000"/>
                </a:solidFill>
                <a:latin typeface="Calibri"/>
                <a:cs typeface="Calibri"/>
              </a:rPr>
              <a:t>ph</a:t>
            </a:r>
            <a:r>
              <a:rPr dirty="0" sz="950" spc="65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r>
              <a:rPr dirty="0" sz="950" spc="95">
                <a:solidFill>
                  <a:srgbClr val="FF0000"/>
                </a:solidFill>
                <a:latin typeface="Calibri"/>
                <a:cs typeface="Calibri"/>
              </a:rPr>
              <a:t>h</a:t>
            </a:r>
            <a:r>
              <a:rPr dirty="0" sz="950" spc="100">
                <a:solidFill>
                  <a:srgbClr val="FF0000"/>
                </a:solidFill>
                <a:latin typeface="Calibri"/>
                <a:cs typeface="Calibri"/>
              </a:rPr>
              <a:t>alm</a:t>
            </a:r>
            <a:r>
              <a:rPr dirty="0" sz="950" spc="114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950" spc="50">
                <a:solidFill>
                  <a:srgbClr val="FF0000"/>
                </a:solidFill>
                <a:latin typeface="Calibri"/>
                <a:cs typeface="Calibri"/>
              </a:rPr>
              <a:t>- </a:t>
            </a:r>
            <a:r>
              <a:rPr dirty="0" sz="950" spc="5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950" spc="100">
                <a:solidFill>
                  <a:srgbClr val="FF0000"/>
                </a:solidFill>
                <a:latin typeface="Calibri"/>
                <a:cs typeface="Calibri"/>
              </a:rPr>
              <a:t>Neu</a:t>
            </a:r>
            <a:r>
              <a:rPr dirty="0" sz="950" spc="7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dirty="0" sz="950" spc="11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950" spc="40">
                <a:solidFill>
                  <a:srgbClr val="FF0000"/>
                </a:solidFill>
                <a:latin typeface="Calibri"/>
                <a:cs typeface="Calibri"/>
              </a:rPr>
              <a:t>l</a:t>
            </a:r>
            <a:r>
              <a:rPr dirty="0" sz="950" spc="11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dirty="0" sz="950" spc="65">
                <a:solidFill>
                  <a:srgbClr val="FF0000"/>
                </a:solidFill>
                <a:latin typeface="Calibri"/>
                <a:cs typeface="Calibri"/>
              </a:rPr>
              <a:t>gi</a:t>
            </a:r>
            <a:r>
              <a:rPr dirty="0" sz="950" spc="85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dirty="0" sz="950" spc="65">
                <a:solidFill>
                  <a:srgbClr val="FF0000"/>
                </a:solidFill>
                <a:latin typeface="Calibri"/>
                <a:cs typeface="Calibri"/>
              </a:rPr>
              <a:t>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6268678" y="2402833"/>
            <a:ext cx="97790" cy="172085"/>
          </a:xfrm>
          <a:custGeom>
            <a:avLst/>
            <a:gdLst/>
            <a:ahLst/>
            <a:cxnLst/>
            <a:rect l="l" t="t" r="r" b="b"/>
            <a:pathLst>
              <a:path w="97789" h="172085">
                <a:moveTo>
                  <a:pt x="40700" y="91039"/>
                </a:moveTo>
                <a:lnTo>
                  <a:pt x="0" y="91039"/>
                </a:lnTo>
                <a:lnTo>
                  <a:pt x="48853" y="171926"/>
                </a:lnTo>
                <a:lnTo>
                  <a:pt x="89572" y="104508"/>
                </a:lnTo>
                <a:lnTo>
                  <a:pt x="40700" y="104508"/>
                </a:lnTo>
                <a:lnTo>
                  <a:pt x="40700" y="91039"/>
                </a:lnTo>
                <a:close/>
              </a:path>
              <a:path w="97789" h="172085">
                <a:moveTo>
                  <a:pt x="56997" y="0"/>
                </a:moveTo>
                <a:lnTo>
                  <a:pt x="40700" y="0"/>
                </a:lnTo>
                <a:lnTo>
                  <a:pt x="40700" y="104508"/>
                </a:lnTo>
                <a:lnTo>
                  <a:pt x="56997" y="104508"/>
                </a:lnTo>
                <a:lnTo>
                  <a:pt x="56997" y="0"/>
                </a:lnTo>
                <a:close/>
              </a:path>
              <a:path w="97789" h="172085">
                <a:moveTo>
                  <a:pt x="97707" y="91039"/>
                </a:moveTo>
                <a:lnTo>
                  <a:pt x="56997" y="91039"/>
                </a:lnTo>
                <a:lnTo>
                  <a:pt x="56997" y="104508"/>
                </a:lnTo>
                <a:lnTo>
                  <a:pt x="89572" y="104508"/>
                </a:lnTo>
                <a:lnTo>
                  <a:pt x="97707" y="91039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6316227" y="2399328"/>
            <a:ext cx="1101090" cy="175895"/>
          </a:xfrm>
          <a:custGeom>
            <a:avLst/>
            <a:gdLst/>
            <a:ahLst/>
            <a:cxnLst/>
            <a:rect l="l" t="t" r="r" b="b"/>
            <a:pathLst>
              <a:path w="1101090" h="175894">
                <a:moveTo>
                  <a:pt x="1002982" y="142486"/>
                </a:moveTo>
                <a:lnTo>
                  <a:pt x="996743" y="175841"/>
                </a:lnTo>
                <a:lnTo>
                  <a:pt x="1100804" y="148351"/>
                </a:lnTo>
                <a:lnTo>
                  <a:pt x="1094349" y="144551"/>
                </a:lnTo>
                <a:lnTo>
                  <a:pt x="1019022" y="144551"/>
                </a:lnTo>
                <a:lnTo>
                  <a:pt x="1002982" y="142486"/>
                </a:lnTo>
                <a:close/>
              </a:path>
              <a:path w="1101090" h="175894">
                <a:moveTo>
                  <a:pt x="1005457" y="129250"/>
                </a:moveTo>
                <a:lnTo>
                  <a:pt x="1002982" y="142486"/>
                </a:lnTo>
                <a:lnTo>
                  <a:pt x="1019022" y="144551"/>
                </a:lnTo>
                <a:lnTo>
                  <a:pt x="1021670" y="131340"/>
                </a:lnTo>
                <a:lnTo>
                  <a:pt x="1005457" y="129250"/>
                </a:lnTo>
                <a:close/>
              </a:path>
              <a:path w="1101090" h="175894">
                <a:moveTo>
                  <a:pt x="1011697" y="95888"/>
                </a:moveTo>
                <a:lnTo>
                  <a:pt x="1005457" y="129250"/>
                </a:lnTo>
                <a:lnTo>
                  <a:pt x="1021670" y="131340"/>
                </a:lnTo>
                <a:lnTo>
                  <a:pt x="1019022" y="144551"/>
                </a:lnTo>
                <a:lnTo>
                  <a:pt x="1094349" y="144551"/>
                </a:lnTo>
                <a:lnTo>
                  <a:pt x="1011697" y="95888"/>
                </a:lnTo>
                <a:close/>
              </a:path>
              <a:path w="1101090" h="175894">
                <a:moveTo>
                  <a:pt x="2609" y="0"/>
                </a:moveTo>
                <a:lnTo>
                  <a:pt x="0" y="13363"/>
                </a:lnTo>
                <a:lnTo>
                  <a:pt x="1002982" y="142486"/>
                </a:lnTo>
                <a:lnTo>
                  <a:pt x="1005457" y="129250"/>
                </a:lnTo>
                <a:lnTo>
                  <a:pt x="2609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4730315" y="1690877"/>
            <a:ext cx="833119" cy="676910"/>
          </a:xfrm>
          <a:custGeom>
            <a:avLst/>
            <a:gdLst/>
            <a:ahLst/>
            <a:cxnLst/>
            <a:rect l="l" t="t" r="r" b="b"/>
            <a:pathLst>
              <a:path w="833120" h="676910">
                <a:moveTo>
                  <a:pt x="204263" y="0"/>
                </a:moveTo>
                <a:lnTo>
                  <a:pt x="0" y="0"/>
                </a:lnTo>
                <a:lnTo>
                  <a:pt x="0" y="591807"/>
                </a:lnTo>
                <a:lnTo>
                  <a:pt x="628469" y="591807"/>
                </a:lnTo>
                <a:lnTo>
                  <a:pt x="628469" y="676341"/>
                </a:lnTo>
                <a:lnTo>
                  <a:pt x="832694" y="507272"/>
                </a:lnTo>
                <a:lnTo>
                  <a:pt x="730558" y="422700"/>
                </a:lnTo>
                <a:lnTo>
                  <a:pt x="204263" y="422700"/>
                </a:lnTo>
                <a:lnTo>
                  <a:pt x="204263" y="0"/>
                </a:lnTo>
                <a:close/>
              </a:path>
              <a:path w="833120" h="676910">
                <a:moveTo>
                  <a:pt x="628469" y="338166"/>
                </a:moveTo>
                <a:lnTo>
                  <a:pt x="628469" y="422700"/>
                </a:lnTo>
                <a:lnTo>
                  <a:pt x="730558" y="422700"/>
                </a:lnTo>
                <a:lnTo>
                  <a:pt x="628469" y="338166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4730305" y="1690878"/>
            <a:ext cx="833119" cy="676910"/>
          </a:xfrm>
          <a:custGeom>
            <a:avLst/>
            <a:gdLst/>
            <a:ahLst/>
            <a:cxnLst/>
            <a:rect l="l" t="t" r="r" b="b"/>
            <a:pathLst>
              <a:path w="833120" h="676910">
                <a:moveTo>
                  <a:pt x="204263" y="0"/>
                </a:moveTo>
                <a:lnTo>
                  <a:pt x="204263" y="422710"/>
                </a:lnTo>
                <a:lnTo>
                  <a:pt x="628456" y="422710"/>
                </a:lnTo>
                <a:lnTo>
                  <a:pt x="628456" y="338175"/>
                </a:lnTo>
                <a:lnTo>
                  <a:pt x="832688" y="507280"/>
                </a:lnTo>
                <a:lnTo>
                  <a:pt x="628456" y="676350"/>
                </a:lnTo>
                <a:lnTo>
                  <a:pt x="628456" y="591815"/>
                </a:lnTo>
                <a:lnTo>
                  <a:pt x="0" y="591815"/>
                </a:lnTo>
                <a:lnTo>
                  <a:pt x="0" y="0"/>
                </a:lnTo>
                <a:lnTo>
                  <a:pt x="204263" y="0"/>
                </a:lnTo>
                <a:close/>
              </a:path>
            </a:pathLst>
          </a:custGeom>
          <a:ln w="14015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3287763" y="1703784"/>
            <a:ext cx="844550" cy="666750"/>
          </a:xfrm>
          <a:custGeom>
            <a:avLst/>
            <a:gdLst/>
            <a:ahLst/>
            <a:cxnLst/>
            <a:rect l="l" t="t" r="r" b="b"/>
            <a:pathLst>
              <a:path w="844550" h="666750">
                <a:moveTo>
                  <a:pt x="201368" y="333336"/>
                </a:moveTo>
                <a:lnTo>
                  <a:pt x="0" y="500024"/>
                </a:lnTo>
                <a:lnTo>
                  <a:pt x="201368" y="666673"/>
                </a:lnTo>
                <a:lnTo>
                  <a:pt x="201368" y="583368"/>
                </a:lnTo>
                <a:lnTo>
                  <a:pt x="844448" y="583368"/>
                </a:lnTo>
                <a:lnTo>
                  <a:pt x="844448" y="416680"/>
                </a:lnTo>
                <a:lnTo>
                  <a:pt x="201368" y="416680"/>
                </a:lnTo>
                <a:lnTo>
                  <a:pt x="201368" y="333336"/>
                </a:lnTo>
                <a:close/>
              </a:path>
              <a:path w="844550" h="666750">
                <a:moveTo>
                  <a:pt x="844448" y="0"/>
                </a:moveTo>
                <a:lnTo>
                  <a:pt x="643089" y="0"/>
                </a:lnTo>
                <a:lnTo>
                  <a:pt x="643089" y="416680"/>
                </a:lnTo>
                <a:lnTo>
                  <a:pt x="844448" y="416680"/>
                </a:lnTo>
                <a:lnTo>
                  <a:pt x="844448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3287753" y="1703785"/>
            <a:ext cx="844550" cy="666750"/>
          </a:xfrm>
          <a:custGeom>
            <a:avLst/>
            <a:gdLst/>
            <a:ahLst/>
            <a:cxnLst/>
            <a:rect l="l" t="t" r="r" b="b"/>
            <a:pathLst>
              <a:path w="844550" h="666750">
                <a:moveTo>
                  <a:pt x="643078" y="0"/>
                </a:moveTo>
                <a:lnTo>
                  <a:pt x="643078" y="416679"/>
                </a:lnTo>
                <a:lnTo>
                  <a:pt x="201366" y="416679"/>
                </a:lnTo>
                <a:lnTo>
                  <a:pt x="201366" y="333335"/>
                </a:lnTo>
                <a:lnTo>
                  <a:pt x="0" y="500024"/>
                </a:lnTo>
                <a:lnTo>
                  <a:pt x="201366" y="666678"/>
                </a:lnTo>
                <a:lnTo>
                  <a:pt x="201366" y="583368"/>
                </a:lnTo>
                <a:lnTo>
                  <a:pt x="844445" y="583368"/>
                </a:lnTo>
                <a:lnTo>
                  <a:pt x="844445" y="0"/>
                </a:lnTo>
                <a:lnTo>
                  <a:pt x="643078" y="0"/>
                </a:lnTo>
                <a:close/>
              </a:path>
            </a:pathLst>
          </a:custGeom>
          <a:ln w="13978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1894093" y="3868864"/>
            <a:ext cx="1319530" cy="181610"/>
          </a:xfrm>
          <a:custGeom>
            <a:avLst/>
            <a:gdLst/>
            <a:ahLst/>
            <a:cxnLst/>
            <a:rect l="l" t="t" r="r" b="b"/>
            <a:pathLst>
              <a:path w="1319530" h="181610">
                <a:moveTo>
                  <a:pt x="109470" y="0"/>
                </a:moveTo>
                <a:lnTo>
                  <a:pt x="0" y="90630"/>
                </a:lnTo>
                <a:lnTo>
                  <a:pt x="109470" y="181232"/>
                </a:lnTo>
                <a:lnTo>
                  <a:pt x="109470" y="135950"/>
                </a:lnTo>
                <a:lnTo>
                  <a:pt x="1319403" y="135950"/>
                </a:lnTo>
                <a:lnTo>
                  <a:pt x="1319403" y="45310"/>
                </a:lnTo>
                <a:lnTo>
                  <a:pt x="109470" y="45310"/>
                </a:lnTo>
                <a:lnTo>
                  <a:pt x="109470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1894091" y="3868863"/>
            <a:ext cx="1319530" cy="181610"/>
          </a:xfrm>
          <a:custGeom>
            <a:avLst/>
            <a:gdLst/>
            <a:ahLst/>
            <a:cxnLst/>
            <a:rect l="l" t="t" r="r" b="b"/>
            <a:pathLst>
              <a:path w="1319530" h="181610">
                <a:moveTo>
                  <a:pt x="0" y="90635"/>
                </a:moveTo>
                <a:lnTo>
                  <a:pt x="109463" y="0"/>
                </a:lnTo>
                <a:lnTo>
                  <a:pt x="109463" y="45321"/>
                </a:lnTo>
                <a:lnTo>
                  <a:pt x="1319393" y="45321"/>
                </a:lnTo>
                <a:lnTo>
                  <a:pt x="1319393" y="135956"/>
                </a:lnTo>
                <a:lnTo>
                  <a:pt x="109463" y="135956"/>
                </a:lnTo>
                <a:lnTo>
                  <a:pt x="109463" y="181235"/>
                </a:lnTo>
                <a:lnTo>
                  <a:pt x="0" y="90635"/>
                </a:lnTo>
                <a:close/>
              </a:path>
            </a:pathLst>
          </a:custGeom>
          <a:ln w="12995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867891" y="4156919"/>
            <a:ext cx="256540" cy="869315"/>
          </a:xfrm>
          <a:custGeom>
            <a:avLst/>
            <a:gdLst/>
            <a:ahLst/>
            <a:cxnLst/>
            <a:rect l="l" t="t" r="r" b="b"/>
            <a:pathLst>
              <a:path w="256540" h="869314">
                <a:moveTo>
                  <a:pt x="256058" y="762933"/>
                </a:moveTo>
                <a:lnTo>
                  <a:pt x="0" y="762933"/>
                </a:lnTo>
                <a:lnTo>
                  <a:pt x="128033" y="868927"/>
                </a:lnTo>
                <a:lnTo>
                  <a:pt x="256058" y="762933"/>
                </a:lnTo>
                <a:close/>
              </a:path>
              <a:path w="256540" h="869314">
                <a:moveTo>
                  <a:pt x="192022" y="0"/>
                </a:moveTo>
                <a:lnTo>
                  <a:pt x="63995" y="0"/>
                </a:lnTo>
                <a:lnTo>
                  <a:pt x="63995" y="762933"/>
                </a:lnTo>
                <a:lnTo>
                  <a:pt x="192022" y="762933"/>
                </a:lnTo>
                <a:lnTo>
                  <a:pt x="192022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867888" y="4156919"/>
            <a:ext cx="256540" cy="869315"/>
          </a:xfrm>
          <a:custGeom>
            <a:avLst/>
            <a:gdLst/>
            <a:ahLst/>
            <a:cxnLst/>
            <a:rect l="l" t="t" r="r" b="b"/>
            <a:pathLst>
              <a:path w="256540" h="869314">
                <a:moveTo>
                  <a:pt x="0" y="762930"/>
                </a:moveTo>
                <a:lnTo>
                  <a:pt x="63995" y="762930"/>
                </a:lnTo>
                <a:lnTo>
                  <a:pt x="63995" y="0"/>
                </a:lnTo>
                <a:lnTo>
                  <a:pt x="192024" y="0"/>
                </a:lnTo>
                <a:lnTo>
                  <a:pt x="192024" y="762930"/>
                </a:lnTo>
                <a:lnTo>
                  <a:pt x="256057" y="762930"/>
                </a:lnTo>
                <a:lnTo>
                  <a:pt x="128028" y="868931"/>
                </a:lnTo>
                <a:lnTo>
                  <a:pt x="0" y="762930"/>
                </a:lnTo>
                <a:close/>
              </a:path>
            </a:pathLst>
          </a:custGeom>
          <a:ln w="15422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1894093" y="2048465"/>
            <a:ext cx="403225" cy="323850"/>
          </a:xfrm>
          <a:custGeom>
            <a:avLst/>
            <a:gdLst/>
            <a:ahLst/>
            <a:cxnLst/>
            <a:rect l="l" t="t" r="r" b="b"/>
            <a:pathLst>
              <a:path w="403225" h="323850">
                <a:moveTo>
                  <a:pt x="195453" y="0"/>
                </a:moveTo>
                <a:lnTo>
                  <a:pt x="0" y="161820"/>
                </a:lnTo>
                <a:lnTo>
                  <a:pt x="195453" y="323630"/>
                </a:lnTo>
                <a:lnTo>
                  <a:pt x="195453" y="242706"/>
                </a:lnTo>
                <a:lnTo>
                  <a:pt x="402659" y="242706"/>
                </a:lnTo>
                <a:lnTo>
                  <a:pt x="402659" y="80895"/>
                </a:lnTo>
                <a:lnTo>
                  <a:pt x="195453" y="80895"/>
                </a:lnTo>
                <a:lnTo>
                  <a:pt x="195453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1894091" y="2048474"/>
            <a:ext cx="403225" cy="323850"/>
          </a:xfrm>
          <a:custGeom>
            <a:avLst/>
            <a:gdLst/>
            <a:ahLst/>
            <a:cxnLst/>
            <a:rect l="l" t="t" r="r" b="b"/>
            <a:pathLst>
              <a:path w="403225" h="323850">
                <a:moveTo>
                  <a:pt x="0" y="161814"/>
                </a:moveTo>
                <a:lnTo>
                  <a:pt x="195446" y="0"/>
                </a:lnTo>
                <a:lnTo>
                  <a:pt x="195446" y="80885"/>
                </a:lnTo>
                <a:lnTo>
                  <a:pt x="402649" y="80885"/>
                </a:lnTo>
                <a:lnTo>
                  <a:pt x="402649" y="242700"/>
                </a:lnTo>
                <a:lnTo>
                  <a:pt x="195446" y="242700"/>
                </a:lnTo>
                <a:lnTo>
                  <a:pt x="195446" y="323620"/>
                </a:lnTo>
                <a:lnTo>
                  <a:pt x="0" y="161814"/>
                </a:lnTo>
                <a:close/>
              </a:path>
            </a:pathLst>
          </a:custGeom>
          <a:ln w="14001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242474" y="2399480"/>
            <a:ext cx="1076960" cy="203200"/>
          </a:xfrm>
          <a:custGeom>
            <a:avLst/>
            <a:gdLst/>
            <a:ahLst/>
            <a:cxnLst/>
            <a:rect l="l" t="t" r="r" b="b"/>
            <a:pathLst>
              <a:path w="1076960" h="203200">
                <a:moveTo>
                  <a:pt x="86648" y="123377"/>
                </a:moveTo>
                <a:lnTo>
                  <a:pt x="0" y="178517"/>
                </a:lnTo>
                <a:lnTo>
                  <a:pt x="105222" y="202930"/>
                </a:lnTo>
                <a:lnTo>
                  <a:pt x="98072" y="172307"/>
                </a:lnTo>
                <a:lnTo>
                  <a:pt x="81438" y="172307"/>
                </a:lnTo>
                <a:lnTo>
                  <a:pt x="78314" y="159096"/>
                </a:lnTo>
                <a:lnTo>
                  <a:pt x="94388" y="156526"/>
                </a:lnTo>
                <a:lnTo>
                  <a:pt x="86648" y="123377"/>
                </a:lnTo>
                <a:close/>
              </a:path>
              <a:path w="1076960" h="203200">
                <a:moveTo>
                  <a:pt x="94388" y="156526"/>
                </a:moveTo>
                <a:lnTo>
                  <a:pt x="78314" y="159096"/>
                </a:lnTo>
                <a:lnTo>
                  <a:pt x="81438" y="172307"/>
                </a:lnTo>
                <a:lnTo>
                  <a:pt x="97474" y="169743"/>
                </a:lnTo>
                <a:lnTo>
                  <a:pt x="94388" y="156526"/>
                </a:lnTo>
                <a:close/>
              </a:path>
              <a:path w="1076960" h="203200">
                <a:moveTo>
                  <a:pt x="97474" y="169743"/>
                </a:moveTo>
                <a:lnTo>
                  <a:pt x="81438" y="172307"/>
                </a:lnTo>
                <a:lnTo>
                  <a:pt x="98072" y="172307"/>
                </a:lnTo>
                <a:lnTo>
                  <a:pt x="97474" y="169743"/>
                </a:lnTo>
                <a:close/>
              </a:path>
              <a:path w="1076960" h="203200">
                <a:moveTo>
                  <a:pt x="1073600" y="0"/>
                </a:moveTo>
                <a:lnTo>
                  <a:pt x="94388" y="156526"/>
                </a:lnTo>
                <a:lnTo>
                  <a:pt x="97474" y="169743"/>
                </a:lnTo>
                <a:lnTo>
                  <a:pt x="1076505" y="13211"/>
                </a:lnTo>
                <a:lnTo>
                  <a:pt x="1073600" y="0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13692" y="1753971"/>
            <a:ext cx="1880870" cy="2357755"/>
          </a:xfrm>
          <a:custGeom>
            <a:avLst/>
            <a:gdLst/>
            <a:ahLst/>
            <a:cxnLst/>
            <a:rect l="l" t="t" r="r" b="b"/>
            <a:pathLst>
              <a:path w="1880870" h="2357754">
                <a:moveTo>
                  <a:pt x="0" y="2357628"/>
                </a:moveTo>
                <a:lnTo>
                  <a:pt x="1880406" y="2357628"/>
                </a:lnTo>
                <a:lnTo>
                  <a:pt x="1880406" y="0"/>
                </a:lnTo>
                <a:lnTo>
                  <a:pt x="0" y="0"/>
                </a:lnTo>
                <a:lnTo>
                  <a:pt x="0" y="2357628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13692" y="1753982"/>
            <a:ext cx="1880870" cy="2357755"/>
          </a:xfrm>
          <a:custGeom>
            <a:avLst/>
            <a:gdLst/>
            <a:ahLst/>
            <a:cxnLst/>
            <a:rect l="l" t="t" r="r" b="b"/>
            <a:pathLst>
              <a:path w="1880870" h="2357754">
                <a:moveTo>
                  <a:pt x="0" y="2357615"/>
                </a:moveTo>
                <a:lnTo>
                  <a:pt x="1880399" y="2357615"/>
                </a:lnTo>
                <a:lnTo>
                  <a:pt x="1880399" y="0"/>
                </a:lnTo>
                <a:lnTo>
                  <a:pt x="0" y="0"/>
                </a:lnTo>
                <a:lnTo>
                  <a:pt x="0" y="2357615"/>
                </a:lnTo>
                <a:close/>
              </a:path>
            </a:pathLst>
          </a:custGeom>
          <a:ln w="14590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 txBox="1"/>
          <p:nvPr/>
        </p:nvSpPr>
        <p:spPr>
          <a:xfrm>
            <a:off x="126081" y="1802383"/>
            <a:ext cx="936625" cy="196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25" b="1" u="sng">
                <a:solidFill>
                  <a:srgbClr val="FFFFFF"/>
                </a:solidFill>
                <a:latin typeface="Calibri"/>
                <a:cs typeface="Calibri"/>
              </a:rPr>
              <a:t>Major</a:t>
            </a:r>
            <a:r>
              <a:rPr dirty="0" sz="1150" spc="-20" b="1" u="sng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100" b="1" u="sng">
                <a:solidFill>
                  <a:srgbClr val="FFFFFF"/>
                </a:solidFill>
                <a:latin typeface="Calibri"/>
                <a:cs typeface="Calibri"/>
              </a:rPr>
              <a:t>signs: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26081" y="2107944"/>
            <a:ext cx="524510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5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050" spc="95" b="1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r>
              <a:rPr dirty="0" sz="1050" spc="19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050" spc="100" b="1">
                <a:solidFill>
                  <a:srgbClr val="FFFFFF"/>
                </a:solidFill>
                <a:latin typeface="Calibri"/>
                <a:cs typeface="Calibri"/>
              </a:rPr>
              <a:t>or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26081" y="2392767"/>
            <a:ext cx="1108710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00" b="1">
                <a:solidFill>
                  <a:srgbClr val="FFFFFF"/>
                </a:solidFill>
                <a:latin typeface="Calibri"/>
                <a:cs typeface="Calibri"/>
              </a:rPr>
              <a:t>Staccato</a:t>
            </a:r>
            <a:r>
              <a:rPr dirty="0" sz="105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110" b="1">
                <a:solidFill>
                  <a:srgbClr val="FFFFFF"/>
                </a:solidFill>
                <a:latin typeface="Calibri"/>
                <a:cs typeface="Calibri"/>
              </a:rPr>
              <a:t>speech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126081" y="2679557"/>
            <a:ext cx="772160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50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050" spc="100" b="1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050" spc="90" b="1">
                <a:solidFill>
                  <a:srgbClr val="FFFFFF"/>
                </a:solidFill>
                <a:latin typeface="Calibri"/>
                <a:cs typeface="Calibri"/>
              </a:rPr>
              <a:t>sta</a:t>
            </a:r>
            <a:r>
              <a:rPr dirty="0" sz="1050" spc="100" b="1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050" spc="155" b="1">
                <a:solidFill>
                  <a:srgbClr val="FFFFFF"/>
                </a:solidFill>
                <a:latin typeface="Calibri"/>
                <a:cs typeface="Calibri"/>
              </a:rPr>
              <a:t>mu</a:t>
            </a:r>
            <a:r>
              <a:rPr dirty="0" sz="1050" spc="90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26081" y="2964379"/>
            <a:ext cx="1391285" cy="179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spc="114" b="1">
                <a:solidFill>
                  <a:srgbClr val="FFFFFF"/>
                </a:solidFill>
                <a:latin typeface="Calibri"/>
                <a:cs typeface="Calibri"/>
              </a:rPr>
              <a:t>Abnormal </a:t>
            </a:r>
            <a:r>
              <a:rPr dirty="0" sz="1050" spc="120" b="1">
                <a:solidFill>
                  <a:srgbClr val="FFFFFF"/>
                </a:solidFill>
                <a:latin typeface="Calibri"/>
                <a:cs typeface="Calibri"/>
              </a:rPr>
              <a:t>BERA</a:t>
            </a:r>
            <a:r>
              <a:rPr dirty="0" sz="105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90" b="1">
                <a:solidFill>
                  <a:srgbClr val="FFFFFF"/>
                </a:solidFill>
                <a:latin typeface="Calibri"/>
                <a:cs typeface="Calibri"/>
              </a:rPr>
              <a:t>test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126081" y="3249392"/>
            <a:ext cx="1365250" cy="8401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50" spc="125" b="1" u="sng">
                <a:solidFill>
                  <a:srgbClr val="FFFFFF"/>
                </a:solidFill>
                <a:latin typeface="Calibri"/>
                <a:cs typeface="Calibri"/>
              </a:rPr>
              <a:t>Minor</a:t>
            </a:r>
            <a:r>
              <a:rPr dirty="0" sz="1150" b="1" u="sng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100" b="1" u="sng">
                <a:solidFill>
                  <a:srgbClr val="FFFFFF"/>
                </a:solidFill>
                <a:latin typeface="Calibri"/>
                <a:cs typeface="Calibri"/>
              </a:rPr>
              <a:t>signs</a:t>
            </a:r>
            <a:r>
              <a:rPr dirty="0" sz="1150" spc="1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150">
              <a:latin typeface="Calibri"/>
              <a:cs typeface="Calibri"/>
            </a:endParaRPr>
          </a:p>
          <a:p>
            <a:pPr marL="12700" marR="5080">
              <a:lnSpc>
                <a:spcPct val="111200"/>
              </a:lnSpc>
              <a:spcBef>
                <a:spcPts val="869"/>
              </a:spcBef>
            </a:pPr>
            <a:r>
              <a:rPr dirty="0" sz="1050" spc="114" b="1">
                <a:solidFill>
                  <a:srgbClr val="FFFFFF"/>
                </a:solidFill>
                <a:latin typeface="Calibri"/>
                <a:cs typeface="Calibri"/>
              </a:rPr>
              <a:t>Normal </a:t>
            </a:r>
            <a:r>
              <a:rPr dirty="0" sz="1050" spc="85" b="1">
                <a:solidFill>
                  <a:srgbClr val="FFFFFF"/>
                </a:solidFill>
                <a:latin typeface="Calibri"/>
                <a:cs typeface="Calibri"/>
              </a:rPr>
              <a:t>retina,  </a:t>
            </a:r>
            <a:r>
              <a:rPr dirty="0" sz="1050" spc="105" b="1">
                <a:solidFill>
                  <a:srgbClr val="FFFFFF"/>
                </a:solidFill>
                <a:latin typeface="Calibri"/>
                <a:cs typeface="Calibri"/>
              </a:rPr>
              <a:t>decreased </a:t>
            </a:r>
            <a:r>
              <a:rPr dirty="0" sz="1050" spc="114" b="1">
                <a:solidFill>
                  <a:srgbClr val="FFFFFF"/>
                </a:solidFill>
                <a:latin typeface="Calibri"/>
                <a:cs typeface="Calibri"/>
              </a:rPr>
              <a:t>head  </a:t>
            </a:r>
            <a:r>
              <a:rPr dirty="0" sz="1050" spc="100" b="1">
                <a:solidFill>
                  <a:srgbClr val="FFFFFF"/>
                </a:solidFill>
                <a:latin typeface="Calibri"/>
                <a:cs typeface="Calibri"/>
              </a:rPr>
              <a:t>circumference</a:t>
            </a:r>
            <a:r>
              <a:rPr dirty="0" sz="1050" spc="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050" spc="75" b="1">
                <a:solidFill>
                  <a:srgbClr val="FFFFFF"/>
                </a:solidFill>
                <a:latin typeface="Calibri"/>
                <a:cs typeface="Calibri"/>
              </a:rPr>
              <a:t>etc...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2296753" y="2320307"/>
            <a:ext cx="985519" cy="414655"/>
          </a:xfrm>
          <a:custGeom>
            <a:avLst/>
            <a:gdLst/>
            <a:ahLst/>
            <a:cxnLst/>
            <a:rect l="l" t="t" r="r" b="b"/>
            <a:pathLst>
              <a:path w="985520" h="414655">
                <a:moveTo>
                  <a:pt x="0" y="414263"/>
                </a:moveTo>
                <a:lnTo>
                  <a:pt x="985170" y="414263"/>
                </a:lnTo>
                <a:lnTo>
                  <a:pt x="985170" y="0"/>
                </a:lnTo>
                <a:lnTo>
                  <a:pt x="0" y="0"/>
                </a:lnTo>
                <a:lnTo>
                  <a:pt x="0" y="414263"/>
                </a:lnTo>
                <a:close/>
              </a:path>
            </a:pathLst>
          </a:custGeom>
          <a:solidFill>
            <a:srgbClr val="5B9AD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2296741" y="2320311"/>
            <a:ext cx="985519" cy="414655"/>
          </a:xfrm>
          <a:custGeom>
            <a:avLst/>
            <a:gdLst/>
            <a:ahLst/>
            <a:cxnLst/>
            <a:rect l="l" t="t" r="r" b="b"/>
            <a:pathLst>
              <a:path w="985520" h="414655">
                <a:moveTo>
                  <a:pt x="0" y="414255"/>
                </a:moveTo>
                <a:lnTo>
                  <a:pt x="985165" y="414255"/>
                </a:lnTo>
                <a:lnTo>
                  <a:pt x="985165" y="0"/>
                </a:lnTo>
                <a:lnTo>
                  <a:pt x="0" y="0"/>
                </a:lnTo>
                <a:lnTo>
                  <a:pt x="0" y="414255"/>
                </a:lnTo>
                <a:close/>
              </a:path>
            </a:pathLst>
          </a:custGeom>
          <a:ln w="13349">
            <a:solidFill>
              <a:srgbClr val="40709B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 txBox="1"/>
          <p:nvPr/>
        </p:nvSpPr>
        <p:spPr>
          <a:xfrm>
            <a:off x="2475922" y="2354365"/>
            <a:ext cx="625475" cy="3397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9850">
              <a:lnSpc>
                <a:spcPct val="110700"/>
              </a:lnSpc>
            </a:pPr>
            <a:r>
              <a:rPr dirty="0" sz="950" spc="135">
                <a:solidFill>
                  <a:srgbClr val="FF0000"/>
                </a:solidFill>
                <a:latin typeface="Calibri"/>
                <a:cs typeface="Calibri"/>
              </a:rPr>
              <a:t>&amp; </a:t>
            </a:r>
            <a:r>
              <a:rPr dirty="0" sz="950" spc="85">
                <a:solidFill>
                  <a:srgbClr val="FF0000"/>
                </a:solidFill>
                <a:latin typeface="Calibri"/>
                <a:cs typeface="Calibri"/>
              </a:rPr>
              <a:t>order  </a:t>
            </a:r>
            <a:r>
              <a:rPr dirty="0" sz="950" spc="110">
                <a:solidFill>
                  <a:srgbClr val="FF0000"/>
                </a:solidFill>
                <a:latin typeface="Calibri"/>
                <a:cs typeface="Calibri"/>
              </a:rPr>
              <a:t>BERA</a:t>
            </a:r>
            <a:r>
              <a:rPr dirty="0" sz="950" spc="-6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dirty="0" sz="950" spc="85">
                <a:solidFill>
                  <a:srgbClr val="FF0000"/>
                </a:solidFill>
                <a:latin typeface="Calibri"/>
                <a:cs typeface="Calibri"/>
              </a:rPr>
              <a:t>Test</a:t>
            </a:r>
            <a:endParaRPr sz="9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572511" y="472440"/>
            <a:ext cx="3806952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843015" y="472440"/>
            <a:ext cx="873251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179820" y="472440"/>
            <a:ext cx="649223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27175">
              <a:lnSpc>
                <a:spcPct val="100000"/>
              </a:lnSpc>
              <a:tabLst>
                <a:tab pos="3940810" algn="l"/>
              </a:tabLst>
            </a:pPr>
            <a:r>
              <a:rPr dirty="0"/>
              <a:t>c</a:t>
            </a:r>
            <a:r>
              <a:rPr dirty="0" spc="-10"/>
              <a:t>a</a:t>
            </a:r>
            <a:r>
              <a:rPr dirty="0"/>
              <a:t>se</a:t>
            </a:r>
            <a:r>
              <a:rPr dirty="0" spc="-10"/>
              <a:t> </a:t>
            </a:r>
            <a:r>
              <a:rPr dirty="0"/>
              <a:t>rep</a:t>
            </a:r>
            <a:r>
              <a:rPr dirty="0" spc="-10"/>
              <a:t>o</a:t>
            </a:r>
            <a:r>
              <a:rPr dirty="0"/>
              <a:t>rt</a:t>
            </a:r>
            <a:r>
              <a:rPr dirty="0"/>
              <a:t>	</a:t>
            </a:r>
            <a:r>
              <a:rPr dirty="0"/>
              <a:t>c</a:t>
            </a:r>
            <a:r>
              <a:rPr dirty="0" spc="-10"/>
              <a:t>o</a:t>
            </a:r>
            <a:r>
              <a:rPr dirty="0"/>
              <a:t>nt</a:t>
            </a:r>
            <a:r>
              <a:rPr dirty="0" spc="-5"/>
              <a:t>..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78754" y="1179348"/>
            <a:ext cx="913130" cy="44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MAIS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64118" y="1230148"/>
            <a:ext cx="1884045" cy="387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-11100" y="1656837"/>
            <a:ext cx="9166860" cy="3566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9153525" algn="l"/>
              </a:tabLst>
            </a:pPr>
            <a:r>
              <a:rPr dirty="0" sz="2400" spc="4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u="heavy" strike="sngStrike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dirty="0" sz="2400" spc="-60" b="1" u="heavy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u="heavy" strike="sngStrike">
                <a:solidFill>
                  <a:srgbClr val="FFFFFF"/>
                </a:solidFill>
                <a:latin typeface="Arial"/>
                <a:cs typeface="Arial"/>
              </a:rPr>
              <a:t>SIGNS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: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6"/>
              </a:spcBef>
            </a:pPr>
            <a:endParaRPr sz="255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TRUNCAL (AXIAL)</a:t>
            </a:r>
            <a:r>
              <a:rPr dirty="0" sz="2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HYPOTONIA,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9153525" algn="l"/>
              </a:tabLst>
            </a:pPr>
            <a:r>
              <a:rPr dirty="0" sz="2400" spc="4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25" b="1" u="heavy">
                <a:solidFill>
                  <a:srgbClr val="FFFFFF"/>
                </a:solidFill>
                <a:latin typeface="Arial"/>
                <a:cs typeface="Arial"/>
              </a:rPr>
              <a:t>NYSTAGMUS	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ABNORMAL BRAINSTEM</a:t>
            </a:r>
            <a:r>
              <a:rPr dirty="0" sz="24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AUDIOMETRY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"/>
              </a:spcBef>
            </a:pPr>
            <a:endParaRPr sz="2800">
              <a:latin typeface="Times New Roman"/>
              <a:cs typeface="Times New Roman"/>
            </a:endParaRPr>
          </a:p>
          <a:p>
            <a:pPr marL="102235">
              <a:lnSpc>
                <a:spcPct val="100000"/>
              </a:lnSpc>
            </a:pPr>
            <a:r>
              <a:rPr dirty="0" sz="2800" spc="-45" b="1" u="heavy">
                <a:solidFill>
                  <a:srgbClr val="FFFFFF"/>
                </a:solidFill>
                <a:latin typeface="Calibri"/>
                <a:cs typeface="Calibri"/>
              </a:rPr>
              <a:t>LATER:</a:t>
            </a:r>
            <a:endParaRPr sz="2800">
              <a:latin typeface="Calibri"/>
              <a:cs typeface="Calibri"/>
            </a:endParaRPr>
          </a:p>
          <a:p>
            <a:pPr marL="102235">
              <a:lnSpc>
                <a:spcPct val="100000"/>
              </a:lnSpc>
              <a:spcBef>
                <a:spcPts val="25"/>
              </a:spcBef>
            </a:pPr>
            <a:r>
              <a:rPr dirty="0" sz="2800" spc="-5" b="1">
                <a:solidFill>
                  <a:srgbClr val="FFFFFF"/>
                </a:solidFill>
                <a:latin typeface="Calibri"/>
                <a:cs typeface="Calibri"/>
              </a:rPr>
              <a:t>SOCIAL</a:t>
            </a:r>
            <a:r>
              <a:rPr dirty="0" sz="2800" spc="-5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spc="-40" b="1">
                <a:solidFill>
                  <a:srgbClr val="FFFFFF"/>
                </a:solidFill>
                <a:latin typeface="Calibri"/>
                <a:cs typeface="Calibri"/>
              </a:rPr>
              <a:t>DEPRIVATION</a:t>
            </a:r>
            <a:endParaRPr sz="2800">
              <a:latin typeface="Calibri"/>
              <a:cs typeface="Calibri"/>
            </a:endParaRPr>
          </a:p>
          <a:p>
            <a:pPr marL="102235">
              <a:lnSpc>
                <a:spcPct val="100000"/>
              </a:lnSpc>
              <a:tabLst>
                <a:tab pos="9153525" algn="l"/>
              </a:tabLst>
            </a:pPr>
            <a:r>
              <a:rPr dirty="0" sz="2800" spc="-45" b="1" strike="sngStrike">
                <a:solidFill>
                  <a:srgbClr val="FFFFFF"/>
                </a:solidFill>
                <a:latin typeface="Calibri"/>
                <a:cs typeface="Calibri"/>
              </a:rPr>
              <a:t>IRRITABILITY,</a:t>
            </a:r>
            <a:r>
              <a:rPr dirty="0" sz="2800" spc="-30" b="1" strike="sngStrike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800" b="1" strike="sngStrike">
                <a:solidFill>
                  <a:srgbClr val="FFFFFF"/>
                </a:solidFill>
                <a:latin typeface="Calibri"/>
                <a:cs typeface="Calibri"/>
              </a:rPr>
              <a:t>FTT…	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421891" y="472440"/>
            <a:ext cx="3806952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692396" y="472440"/>
            <a:ext cx="3172968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328916" y="472440"/>
            <a:ext cx="649224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7190">
              <a:lnSpc>
                <a:spcPct val="100000"/>
              </a:lnSpc>
              <a:tabLst>
                <a:tab pos="2790190" algn="l"/>
              </a:tabLst>
            </a:pPr>
            <a:r>
              <a:rPr dirty="0" spc="-5"/>
              <a:t>case </a:t>
            </a:r>
            <a:r>
              <a:rPr dirty="0" spc="869"/>
              <a:t> </a:t>
            </a:r>
            <a:r>
              <a:rPr dirty="0"/>
              <a:t>report	cont.. MRI</a:t>
            </a:r>
            <a:r>
              <a:rPr dirty="0" spc="-130"/>
              <a:t> </a:t>
            </a:r>
            <a:r>
              <a:rPr dirty="0"/>
              <a:t>results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-11100" y="1547123"/>
            <a:ext cx="9166860" cy="744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845"/>
              </a:lnSpc>
              <a:tabLst>
                <a:tab pos="9153525" algn="l"/>
              </a:tabLst>
            </a:pPr>
            <a:r>
              <a:rPr dirty="0" sz="2400" spc="40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u="heavy">
                <a:solidFill>
                  <a:srgbClr val="FFFFFF"/>
                </a:solidFill>
                <a:latin typeface="Arial"/>
                <a:cs typeface="Arial"/>
              </a:rPr>
              <a:t>the brain MRI</a:t>
            </a:r>
            <a:r>
              <a:rPr dirty="0" sz="2400" spc="-114" b="1" u="heavy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5" b="1" u="heavy">
                <a:solidFill>
                  <a:srgbClr val="FFFFFF"/>
                </a:solidFill>
                <a:latin typeface="Arial"/>
                <a:cs typeface="Arial"/>
              </a:rPr>
              <a:t>was	</a:t>
            </a:r>
            <a:endParaRPr sz="2400">
              <a:latin typeface="Arial"/>
              <a:cs typeface="Arial"/>
            </a:endParaRPr>
          </a:p>
          <a:p>
            <a:pPr marL="102235">
              <a:lnSpc>
                <a:spcPts val="2845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done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13 months</a:t>
            </a:r>
            <a:r>
              <a:rPr dirty="0" sz="2400" spc="-6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old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91000" y="1417700"/>
            <a:ext cx="3124200" cy="30018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40735" y="519683"/>
            <a:ext cx="3496056" cy="7894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40151" y="519683"/>
            <a:ext cx="568451" cy="789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763395">
              <a:lnSpc>
                <a:spcPct val="100000"/>
              </a:lnSpc>
            </a:pPr>
            <a:r>
              <a:rPr dirty="0" sz="2800" spc="-5"/>
              <a:t>Case report</a:t>
            </a:r>
            <a:r>
              <a:rPr dirty="0" sz="2800" spc="-20"/>
              <a:t> </a:t>
            </a:r>
            <a:r>
              <a:rPr dirty="0" sz="2800" spc="-5"/>
              <a:t>cont..</a:t>
            </a:r>
            <a:endParaRPr sz="2800"/>
          </a:p>
        </p:txBody>
      </p:sp>
      <p:sp>
        <p:nvSpPr>
          <p:cNvPr id="14" name="object 14"/>
          <p:cNvSpPr txBox="1"/>
          <p:nvPr/>
        </p:nvSpPr>
        <p:spPr>
          <a:xfrm>
            <a:off x="-11100" y="2043682"/>
            <a:ext cx="9166860" cy="33140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11835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Mais has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4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leuko-dystrophy: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algn="ctr" marL="81915">
              <a:lnSpc>
                <a:spcPct val="100000"/>
              </a:lnSpc>
              <a:tabLst>
                <a:tab pos="2837180" algn="l"/>
                <a:tab pos="3884929" algn="l"/>
              </a:tabLst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mutation 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is	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D29G	(</a:t>
            </a:r>
            <a:r>
              <a:rPr dirty="0" sz="2400" spc="-5" i="1">
                <a:solidFill>
                  <a:srgbClr val="FFFFFF"/>
                </a:solidFill>
                <a:latin typeface="Arial"/>
                <a:cs typeface="Arial"/>
              </a:rPr>
              <a:t>by Magen Daniella</a:t>
            </a:r>
            <a:r>
              <a:rPr dirty="0" sz="2400" spc="45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dirty="0" sz="2400" spc="-5" b="1" i="1">
                <a:solidFill>
                  <a:srgbClr val="FFFFFF"/>
                </a:solidFill>
                <a:latin typeface="Arial"/>
                <a:cs typeface="Arial"/>
              </a:rPr>
              <a:t>).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</a:pPr>
            <a:endParaRPr sz="2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tabLst>
                <a:tab pos="952500" algn="l"/>
                <a:tab pos="9140825" algn="l"/>
              </a:tabLst>
            </a:pP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Name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disease: "Mitchap-60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"</a:t>
            </a:r>
            <a:r>
              <a:rPr dirty="0" sz="2400" spc="2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leukodystrophy	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"/>
              </a:spcBef>
            </a:pPr>
            <a:endParaRPr sz="2500">
              <a:latin typeface="Times New Roman"/>
              <a:cs typeface="Times New Roman"/>
            </a:endParaRPr>
          </a:p>
          <a:p>
            <a:pPr marL="965200" marR="793115" indent="-12700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All the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patients 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who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had this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disease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presented</a:t>
            </a:r>
            <a:r>
              <a:rPr dirty="0" sz="24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the 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three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major</a:t>
            </a:r>
            <a:r>
              <a:rPr dirty="0" sz="24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signs!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040635" y="478536"/>
            <a:ext cx="5094731" cy="8991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926335" y="463295"/>
            <a:ext cx="646176" cy="8991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0" y="76198"/>
            <a:ext cx="9144000" cy="6781800"/>
          </a:xfrm>
          <a:prstGeom prst="rect">
            <a:avLst/>
          </a:prstGeom>
        </p:spPr>
        <p:txBody>
          <a:bodyPr wrap="square" lIns="0" tIns="1773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"/>
              </a:spcBef>
            </a:pPr>
            <a:endParaRPr sz="3450">
              <a:latin typeface="Times New Roman"/>
              <a:cs typeface="Times New Roman"/>
            </a:endParaRPr>
          </a:p>
          <a:p>
            <a:pPr marL="2292985">
              <a:lnSpc>
                <a:spcPct val="100000"/>
              </a:lnSpc>
            </a:pPr>
            <a:r>
              <a:rPr dirty="0" sz="3200" b="1">
                <a:solidFill>
                  <a:srgbClr val="CCECFF"/>
                </a:solidFill>
                <a:latin typeface="Calibri"/>
                <a:cs typeface="Calibri"/>
              </a:rPr>
              <a:t>Apples </a:t>
            </a:r>
            <a:r>
              <a:rPr dirty="0" sz="3200" b="1">
                <a:solidFill>
                  <a:srgbClr val="CCECFF"/>
                </a:solidFill>
                <a:latin typeface="Calibri"/>
                <a:cs typeface="Calibri"/>
              </a:rPr>
              <a:t>that </a:t>
            </a:r>
            <a:r>
              <a:rPr dirty="0" sz="3200" spc="-5" b="1">
                <a:solidFill>
                  <a:srgbClr val="CCECFF"/>
                </a:solidFill>
                <a:latin typeface="Calibri"/>
                <a:cs typeface="Calibri"/>
              </a:rPr>
              <a:t>fell </a:t>
            </a:r>
            <a:r>
              <a:rPr dirty="0" sz="3200" b="1">
                <a:solidFill>
                  <a:srgbClr val="CCECFF"/>
                </a:solidFill>
                <a:latin typeface="Calibri"/>
                <a:cs typeface="Calibri"/>
              </a:rPr>
              <a:t>into </a:t>
            </a:r>
            <a:r>
              <a:rPr dirty="0" sz="3200" b="1">
                <a:solidFill>
                  <a:srgbClr val="CCECFF"/>
                </a:solidFill>
                <a:latin typeface="Calibri"/>
                <a:cs typeface="Calibri"/>
              </a:rPr>
              <a:t>my</a:t>
            </a:r>
            <a:r>
              <a:rPr dirty="0" sz="3200" spc="-120" b="1">
                <a:solidFill>
                  <a:srgbClr val="CCECFF"/>
                </a:solidFill>
                <a:latin typeface="Calibri"/>
                <a:cs typeface="Calibri"/>
              </a:rPr>
              <a:t> </a:t>
            </a:r>
            <a:r>
              <a:rPr dirty="0" sz="3200" b="1">
                <a:solidFill>
                  <a:srgbClr val="CCECFF"/>
                </a:solidFill>
                <a:latin typeface="Calibri"/>
                <a:cs typeface="Calibri"/>
              </a:rPr>
              <a:t>lap</a:t>
            </a:r>
            <a:endParaRPr sz="3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8"/>
              </a:spcBef>
            </a:pPr>
            <a:endParaRPr sz="4200">
              <a:latin typeface="Times New Roman"/>
              <a:cs typeface="Times New Roman"/>
            </a:endParaRPr>
          </a:p>
          <a:p>
            <a:pPr marL="777240">
              <a:lnSpc>
                <a:spcPct val="100000"/>
              </a:lnSpc>
              <a:tabLst>
                <a:tab pos="4493895" algn="l"/>
                <a:tab pos="6926580" algn="l"/>
              </a:tabLst>
            </a:pPr>
            <a:r>
              <a:rPr dirty="0" sz="1800" spc="-5" b="1">
                <a:solidFill>
                  <a:srgbClr val="001F5F"/>
                </a:solidFill>
                <a:latin typeface="Calibri"/>
                <a:cs typeface="Calibri"/>
              </a:rPr>
              <a:t>HEAD  </a:t>
            </a:r>
            <a:r>
              <a:rPr dirty="0" sz="1800" spc="305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LAG</a:t>
            </a: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dirty="0" sz="1800" spc="-10" b="1">
                <a:solidFill>
                  <a:srgbClr val="001F5F"/>
                </a:solidFill>
                <a:latin typeface="Calibri"/>
                <a:cs typeface="Calibri"/>
              </a:rPr>
              <a:t>nystagmus</a:t>
            </a:r>
            <a:r>
              <a:rPr dirty="0" sz="1800" spc="-10" b="1">
                <a:solidFill>
                  <a:srgbClr val="001F5F"/>
                </a:solidFill>
                <a:latin typeface="Times New Roman"/>
                <a:cs typeface="Times New Roman"/>
              </a:rPr>
              <a:t>	</a:t>
            </a:r>
            <a:r>
              <a:rPr dirty="0" sz="1800" b="1">
                <a:solidFill>
                  <a:srgbClr val="001F5F"/>
                </a:solidFill>
                <a:latin typeface="Calibri"/>
                <a:cs typeface="Calibri"/>
              </a:rPr>
              <a:t>Abnormal </a:t>
            </a:r>
            <a:r>
              <a:rPr dirty="0" sz="1800" spc="-5" b="1">
                <a:solidFill>
                  <a:srgbClr val="001F5F"/>
                </a:solidFill>
                <a:latin typeface="Calibri"/>
                <a:cs typeface="Calibri"/>
              </a:rPr>
              <a:t>BERA</a:t>
            </a:r>
            <a:r>
              <a:rPr dirty="0" sz="1800" spc="-110" b="1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001F5F"/>
                </a:solidFill>
                <a:latin typeface="Calibri"/>
                <a:cs typeface="Calibri"/>
              </a:rPr>
              <a:t>test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0" y="76198"/>
            <a:ext cx="9144000" cy="678180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057400" y="6080124"/>
            <a:ext cx="304800" cy="2492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22821" y="6080124"/>
            <a:ext cx="236537" cy="2095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81600" y="5664203"/>
            <a:ext cx="238125" cy="20002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694676" y="6108699"/>
            <a:ext cx="236537" cy="2000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8904351" y="6391275"/>
            <a:ext cx="152400" cy="12858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521075" y="6406902"/>
            <a:ext cx="1236980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HE</a:t>
            </a:r>
            <a:r>
              <a:rPr dirty="0" sz="1800" spc="-6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800" spc="10" b="1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dirty="0" sz="1800" spc="-35" b="1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18217" y="6413302"/>
            <a:ext cx="146240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25" b="1">
                <a:solidFill>
                  <a:srgbClr val="FF0000"/>
                </a:solidFill>
                <a:latin typeface="Arial"/>
                <a:cs typeface="Arial"/>
              </a:rPr>
              <a:t>NYSTAGMUS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423386" y="6413302"/>
            <a:ext cx="2704465" cy="2933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solidFill>
                  <a:srgbClr val="FF0000"/>
                </a:solidFill>
                <a:latin typeface="Arial"/>
                <a:cs typeface="Arial"/>
              </a:rPr>
              <a:t>ABNORMAL </a:t>
            </a:r>
            <a:r>
              <a:rPr dirty="0" sz="1800" spc="-5" b="1">
                <a:solidFill>
                  <a:srgbClr val="FF0000"/>
                </a:solidFill>
                <a:latin typeface="Arial"/>
                <a:cs typeface="Arial"/>
              </a:rPr>
              <a:t>BERA</a:t>
            </a:r>
            <a:r>
              <a:rPr dirty="0" sz="1800" spc="-12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0000"/>
                </a:solidFill>
                <a:latin typeface="Arial"/>
                <a:cs typeface="Arial"/>
              </a:rPr>
              <a:t>TEST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3116313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186853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1060703" y="472440"/>
            <a:ext cx="4639056" cy="9022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63311" y="472440"/>
            <a:ext cx="672084" cy="9022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98947" y="472440"/>
            <a:ext cx="647700" cy="902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10200" y="472440"/>
            <a:ext cx="2705100" cy="9022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46403" y="472440"/>
            <a:ext cx="649223" cy="9022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510">
              <a:lnSpc>
                <a:spcPct val="100000"/>
              </a:lnSpc>
            </a:pPr>
            <a:r>
              <a:rPr dirty="0"/>
              <a:t>The new </a:t>
            </a:r>
            <a:r>
              <a:rPr dirty="0" spc="-5"/>
              <a:t>perspective </a:t>
            </a:r>
            <a:r>
              <a:rPr dirty="0"/>
              <a:t>- THE</a:t>
            </a:r>
            <a:r>
              <a:rPr dirty="0" spc="-114"/>
              <a:t> </a:t>
            </a:r>
            <a:r>
              <a:rPr dirty="0"/>
              <a:t>TRIAD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8754" y="2157090"/>
            <a:ext cx="8611870" cy="1484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buFont typeface="Wingdings"/>
              <a:buChar char=""/>
              <a:tabLst>
                <a:tab pos="525145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Those three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apples actually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are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three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major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signs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of 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MAIS-NADIM NASSER</a:t>
            </a:r>
            <a:r>
              <a:rPr dirty="0" sz="20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TRIAD</a:t>
            </a:r>
            <a:r>
              <a:rPr dirty="0" sz="2400" spc="5" b="1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Clr>
                <a:srgbClr val="FFFFFF"/>
              </a:buClr>
              <a:buFont typeface="Wingdings"/>
              <a:buChar char=""/>
            </a:pPr>
            <a:endParaRPr sz="25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Wingdings"/>
              <a:buChar char=""/>
              <a:tabLst>
                <a:tab pos="355600" algn="l"/>
                <a:tab pos="2605405" algn="l"/>
              </a:tabLst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They  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originate	from three different brain</a:t>
            </a:r>
            <a:r>
              <a:rPr dirty="0" sz="24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structures: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-11100" y="4718048"/>
            <a:ext cx="9166860" cy="75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45134" marR="5080" indent="-433070">
              <a:lnSpc>
                <a:spcPct val="100000"/>
              </a:lnSpc>
              <a:tabLst>
                <a:tab pos="9142095" algn="l"/>
              </a:tabLst>
            </a:pPr>
            <a:r>
              <a:rPr dirty="0" sz="2400" spc="105" strike="sngStrike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trike="sngStrike">
                <a:solidFill>
                  <a:srgbClr val="FFFFFF"/>
                </a:solidFill>
                <a:latin typeface="Wingdings"/>
                <a:cs typeface="Wingdings"/>
              </a:rPr>
              <a:t></a:t>
            </a:r>
            <a:r>
              <a:rPr dirty="0" sz="2400" strike="sngStrike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They are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the most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frequent features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in all our</a:t>
            </a:r>
            <a:r>
              <a:rPr dirty="0" sz="2400" spc="17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group</a:t>
            </a:r>
            <a:r>
              <a:rPr dirty="0" sz="2400" spc="-10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 strike="sngStrike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2400" b="1" strike="sngStrike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2400" spc="-585" b="1" strike="sngStrike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 strike="noStrike">
                <a:solidFill>
                  <a:srgbClr val="FFFFFF"/>
                </a:solidFill>
                <a:latin typeface="Arial"/>
                <a:cs typeface="Arial"/>
              </a:rPr>
              <a:t> patients.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02238" y="3830688"/>
            <a:ext cx="1600200" cy="304800"/>
          </a:xfrm>
          <a:prstGeom prst="rect">
            <a:avLst/>
          </a:prstGeom>
          <a:solidFill>
            <a:srgbClr val="32CCCC"/>
          </a:solidFill>
          <a:ln w="25400">
            <a:solidFill>
              <a:srgbClr val="229494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82550">
              <a:lnSpc>
                <a:spcPts val="2140"/>
              </a:lnSpc>
              <a:tabLst>
                <a:tab pos="374650" algn="l"/>
              </a:tabLst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&amp;	Brainstem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90800" y="3814686"/>
            <a:ext cx="1676400" cy="304800"/>
          </a:xfrm>
          <a:prstGeom prst="rect">
            <a:avLst/>
          </a:prstGeom>
          <a:solidFill>
            <a:srgbClr val="32CCCC"/>
          </a:solidFill>
          <a:ln w="25400">
            <a:solidFill>
              <a:srgbClr val="229494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191135">
              <a:lnSpc>
                <a:spcPts val="214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Optic</a:t>
            </a:r>
            <a:r>
              <a:rPr dirty="0" sz="18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tracts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7200" y="3830688"/>
            <a:ext cx="1676400" cy="304800"/>
          </a:xfrm>
          <a:prstGeom prst="rect">
            <a:avLst/>
          </a:prstGeom>
          <a:solidFill>
            <a:srgbClr val="32CCCC"/>
          </a:solidFill>
          <a:ln w="25400">
            <a:solidFill>
              <a:srgbClr val="229494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240665">
              <a:lnSpc>
                <a:spcPts val="2140"/>
              </a:lnSpc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sub-cortex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6337" y="0"/>
            <a:ext cx="9156751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2437" y="381066"/>
            <a:ext cx="8191500" cy="95726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333750" y="4191000"/>
            <a:ext cx="2590800" cy="2209800"/>
          </a:xfrm>
          <a:custGeom>
            <a:avLst/>
            <a:gdLst/>
            <a:ahLst/>
            <a:cxnLst/>
            <a:rect l="l" t="t" r="r" b="b"/>
            <a:pathLst>
              <a:path w="2590800" h="2209800">
                <a:moveTo>
                  <a:pt x="0" y="2209800"/>
                </a:moveTo>
                <a:lnTo>
                  <a:pt x="1295400" y="0"/>
                </a:lnTo>
                <a:lnTo>
                  <a:pt x="2590800" y="2209800"/>
                </a:lnTo>
                <a:lnTo>
                  <a:pt x="0" y="22098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430523" y="6361174"/>
            <a:ext cx="1318260" cy="4968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10455" y="6361174"/>
            <a:ext cx="1463039" cy="49682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361944" y="6361174"/>
            <a:ext cx="405384" cy="4968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577847" y="6401297"/>
            <a:ext cx="2131695" cy="3479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45">
                <a:solidFill>
                  <a:srgbClr val="C00000"/>
                </a:solidFill>
                <a:latin typeface="Arial"/>
                <a:cs typeface="Arial"/>
              </a:rPr>
              <a:t>Primary</a:t>
            </a:r>
            <a:r>
              <a:rPr dirty="0" sz="2000" spc="-15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spc="-20">
                <a:solidFill>
                  <a:srgbClr val="C00000"/>
                </a:solidFill>
                <a:latin typeface="Arial"/>
                <a:cs typeface="Arial"/>
              </a:rPr>
              <a:t>Hypotonia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511040" y="3916679"/>
            <a:ext cx="1810512" cy="23667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65320" y="3835908"/>
            <a:ext cx="944879" cy="85953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960258" y="4250435"/>
            <a:ext cx="1009240" cy="161183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773679" y="4120896"/>
            <a:ext cx="1641348" cy="23271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743200" y="5940552"/>
            <a:ext cx="614172" cy="56083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000117" y="4340428"/>
            <a:ext cx="1115425" cy="1868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99" y="4364088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599" y="374016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99" y="498793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99" y="12446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99" y="24923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99" y="622287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65C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99" y="6235712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99" y="5611825"/>
            <a:ext cx="9141460" cy="0"/>
          </a:xfrm>
          <a:custGeom>
            <a:avLst/>
            <a:gdLst/>
            <a:ahLst/>
            <a:cxnLst/>
            <a:rect l="l" t="t" r="r" b="b"/>
            <a:pathLst>
              <a:path w="9141460" h="0">
                <a:moveTo>
                  <a:pt x="0" y="0"/>
                </a:moveTo>
                <a:lnTo>
                  <a:pt x="9140876" y="0"/>
                </a:lnTo>
              </a:path>
            </a:pathLst>
          </a:custGeom>
          <a:ln w="15875">
            <a:solidFill>
              <a:srgbClr val="003A7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-11100" y="1677165"/>
            <a:ext cx="9166860" cy="32702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3562985" algn="l"/>
                <a:tab pos="9153525" algn="l"/>
              </a:tabLst>
            </a:pPr>
            <a:r>
              <a:rPr dirty="0" sz="2000" spc="35" strike="sngStrike">
                <a:solidFill>
                  <a:srgbClr val="FFFFCC"/>
                </a:solidFill>
                <a:latin typeface="Calibri"/>
                <a:cs typeface="Calibri"/>
              </a:rPr>
              <a:t> </a:t>
            </a:r>
            <a:r>
              <a:rPr dirty="0" sz="2000" spc="35" strike="sngStrike">
                <a:solidFill>
                  <a:srgbClr val="FFFFCC"/>
                </a:solidFill>
                <a:latin typeface="Times New Roman"/>
                <a:cs typeface="Times New Roman"/>
              </a:rPr>
              <a:t>	</a:t>
            </a:r>
            <a:r>
              <a:rPr dirty="0" sz="2000" spc="35" u="heavy" strike="sngStrike">
                <a:solidFill>
                  <a:srgbClr val="FFFFCC"/>
                </a:solidFill>
                <a:latin typeface="Calibri"/>
                <a:cs typeface="Calibri"/>
                <a:hlinkClick r:id="rId2"/>
              </a:rPr>
              <a:t>Buddh</a:t>
            </a:r>
            <a:r>
              <a:rPr dirty="0" sz="2000" spc="35" u="heavy" strike="sngStrike">
                <a:solidFill>
                  <a:srgbClr val="FFFFCC"/>
                </a:solidFill>
                <a:latin typeface="Calibri"/>
                <a:cs typeface="Calibri"/>
              </a:rPr>
              <a:t>a  </a:t>
            </a:r>
            <a:r>
              <a:rPr dirty="0" sz="2000" spc="30" strike="sngStrike">
                <a:solidFill>
                  <a:srgbClr val="FFFFFF"/>
                </a:solidFill>
                <a:latin typeface="Calibri"/>
                <a:cs typeface="Calibri"/>
              </a:rPr>
              <a:t>(500</a:t>
            </a:r>
            <a:r>
              <a:rPr dirty="0" sz="2000" spc="-20" strike="sngStrike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000" spc="110" strike="sngStrike">
                <a:solidFill>
                  <a:srgbClr val="FFFFFF"/>
                </a:solidFill>
                <a:latin typeface="Calibri"/>
                <a:cs typeface="Calibri"/>
              </a:rPr>
              <a:t>B.C.)</a:t>
            </a:r>
            <a:r>
              <a:rPr dirty="0" sz="2000" spc="110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-11100" y="2751959"/>
            <a:ext cx="9166860" cy="1507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  <a:tabLst>
                <a:tab pos="1929764" algn="l"/>
                <a:tab pos="9140825" algn="l"/>
              </a:tabLst>
            </a:pPr>
            <a:r>
              <a:rPr dirty="0" sz="3200" strike="sngStrike">
                <a:solidFill>
                  <a:srgbClr val="FFFFFF"/>
                </a:solidFill>
                <a:latin typeface="Andalus"/>
                <a:cs typeface="Andalus"/>
              </a:rPr>
              <a:t> </a:t>
            </a:r>
            <a:r>
              <a:rPr dirty="0" sz="3200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3200" strike="sngStrike">
                <a:solidFill>
                  <a:srgbClr val="FFFFFF"/>
                </a:solidFill>
                <a:latin typeface="Andalus"/>
                <a:cs typeface="Andalus"/>
              </a:rPr>
              <a:t>I </a:t>
            </a:r>
            <a:r>
              <a:rPr dirty="0" sz="3200" strike="sngStrike">
                <a:solidFill>
                  <a:srgbClr val="FFFFFF"/>
                </a:solidFill>
                <a:latin typeface="Andalus"/>
                <a:cs typeface="Andalus"/>
              </a:rPr>
              <a:t>never </a:t>
            </a:r>
            <a:r>
              <a:rPr dirty="0" sz="3200" spc="5" strike="sngStrike">
                <a:solidFill>
                  <a:srgbClr val="FFFFFF"/>
                </a:solidFill>
                <a:latin typeface="Andalus"/>
                <a:cs typeface="Andalus"/>
              </a:rPr>
              <a:t>see </a:t>
            </a:r>
            <a:r>
              <a:rPr dirty="0" sz="3200" strike="sngStrike">
                <a:solidFill>
                  <a:srgbClr val="FFFFFF"/>
                </a:solidFill>
                <a:latin typeface="Andalus"/>
                <a:cs typeface="Andalus"/>
              </a:rPr>
              <a:t>what </a:t>
            </a:r>
            <a:r>
              <a:rPr dirty="0" sz="3200" strike="sngStrike">
                <a:solidFill>
                  <a:srgbClr val="FFFFFF"/>
                </a:solidFill>
                <a:latin typeface="Andalus"/>
                <a:cs typeface="Andalus"/>
              </a:rPr>
              <a:t>has </a:t>
            </a:r>
            <a:r>
              <a:rPr dirty="0" sz="3200" spc="5" strike="sngStrike">
                <a:solidFill>
                  <a:srgbClr val="FFFFFF"/>
                </a:solidFill>
                <a:latin typeface="Andalus"/>
                <a:cs typeface="Andalus"/>
              </a:rPr>
              <a:t>been</a:t>
            </a:r>
            <a:r>
              <a:rPr dirty="0" sz="3200" spc="-110" strike="sngStrike">
                <a:solidFill>
                  <a:srgbClr val="FFFFFF"/>
                </a:solidFill>
                <a:latin typeface="Andalus"/>
                <a:cs typeface="Andalus"/>
              </a:rPr>
              <a:t> </a:t>
            </a:r>
            <a:r>
              <a:rPr dirty="0" sz="3200" spc="5" strike="sngStrike">
                <a:solidFill>
                  <a:srgbClr val="FFFFFF"/>
                </a:solidFill>
                <a:latin typeface="Andalus"/>
                <a:cs typeface="Andalus"/>
              </a:rPr>
              <a:t>done;</a:t>
            </a:r>
            <a:r>
              <a:rPr dirty="0" sz="3200" spc="5" strike="sngStrike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endParaRPr sz="3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7"/>
              </a:spcBef>
            </a:pPr>
            <a:endParaRPr sz="3300">
              <a:latin typeface="Times New Roman"/>
              <a:cs typeface="Times New Roman"/>
            </a:endParaRPr>
          </a:p>
          <a:p>
            <a:pPr algn="ctr" marR="635">
              <a:lnSpc>
                <a:spcPct val="100000"/>
              </a:lnSpc>
            </a:pPr>
            <a:r>
              <a:rPr dirty="0" sz="3200">
                <a:solidFill>
                  <a:srgbClr val="FFFFFF"/>
                </a:solidFill>
                <a:latin typeface="Andalus"/>
                <a:cs typeface="Andalus"/>
              </a:rPr>
              <a:t>I </a:t>
            </a:r>
            <a:r>
              <a:rPr dirty="0" sz="3200" spc="5">
                <a:solidFill>
                  <a:srgbClr val="FFFFFF"/>
                </a:solidFill>
                <a:latin typeface="Andalus"/>
                <a:cs typeface="Andalus"/>
              </a:rPr>
              <a:t>only </a:t>
            </a:r>
            <a:r>
              <a:rPr dirty="0" sz="3200" spc="5">
                <a:solidFill>
                  <a:srgbClr val="FFFFFF"/>
                </a:solidFill>
                <a:latin typeface="Andalus"/>
                <a:cs typeface="Andalus"/>
              </a:rPr>
              <a:t>see </a:t>
            </a:r>
            <a:r>
              <a:rPr dirty="0" sz="3200">
                <a:solidFill>
                  <a:srgbClr val="FFFFFF"/>
                </a:solidFill>
                <a:latin typeface="Andalus"/>
                <a:cs typeface="Andalus"/>
              </a:rPr>
              <a:t>what </a:t>
            </a:r>
            <a:r>
              <a:rPr dirty="0" sz="3200" spc="5">
                <a:solidFill>
                  <a:srgbClr val="FFFFFF"/>
                </a:solidFill>
                <a:latin typeface="Andalus"/>
                <a:cs typeface="Andalus"/>
              </a:rPr>
              <a:t>remains </a:t>
            </a:r>
            <a:r>
              <a:rPr dirty="0" sz="3200" spc="5">
                <a:solidFill>
                  <a:srgbClr val="FFFFFF"/>
                </a:solidFill>
                <a:latin typeface="Andalus"/>
                <a:cs typeface="Andalus"/>
              </a:rPr>
              <a:t>to </a:t>
            </a:r>
            <a:r>
              <a:rPr dirty="0" sz="3200">
                <a:solidFill>
                  <a:srgbClr val="FFFFFF"/>
                </a:solidFill>
                <a:latin typeface="Andalus"/>
                <a:cs typeface="Andalus"/>
              </a:rPr>
              <a:t>be</a:t>
            </a:r>
            <a:r>
              <a:rPr dirty="0" sz="3200" spc="-130">
                <a:solidFill>
                  <a:srgbClr val="FFFFFF"/>
                </a:solidFill>
                <a:latin typeface="Andalus"/>
                <a:cs typeface="Andalus"/>
              </a:rPr>
              <a:t> </a:t>
            </a:r>
            <a:r>
              <a:rPr dirty="0" sz="3200" spc="5">
                <a:solidFill>
                  <a:srgbClr val="FFFFFF"/>
                </a:solidFill>
                <a:latin typeface="Andalus"/>
                <a:cs typeface="Andalus"/>
              </a:rPr>
              <a:t>done.</a:t>
            </a:r>
            <a:endParaRPr sz="3200">
              <a:latin typeface="Andalus"/>
              <a:cs typeface="Andalu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C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2015-10-06T12:02:32Z</dcterms:created>
  <dcterms:modified xsi:type="dcterms:W3CDTF">2015-10-06T12:02:32Z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2015-10-06T00:00:00Z</vt:filetime>
  </property>
  <property fmtid="{D5CDD505-2E9C-101B-9397-08002B2CF9AE}" pid="3" name="Creator">
    <vt:lpwstr>Online2PDF.com</vt:lpwstr>
  </property>
  <property fmtid="{D5CDD505-2E9C-101B-9397-08002B2CF9AE}" pid="4" name="LastSaved">
    <vt:filetime>2015-10-06T00:00:00Z</vt:filetime>
  </property>
</Properties>
</file>