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sldIdLst>
    <p:sldId id="256" r:id="rId3"/>
    <p:sldId id="276" r:id="rId4"/>
    <p:sldId id="282" r:id="rId5"/>
    <p:sldId id="283" r:id="rId6"/>
    <p:sldId id="284" r:id="rId7"/>
    <p:sldId id="314" r:id="rId8"/>
    <p:sldId id="300" r:id="rId9"/>
    <p:sldId id="302" r:id="rId10"/>
    <p:sldId id="293" r:id="rId11"/>
    <p:sldId id="313" r:id="rId12"/>
    <p:sldId id="292" r:id="rId13"/>
    <p:sldId id="291" r:id="rId14"/>
    <p:sldId id="306" r:id="rId15"/>
    <p:sldId id="308" r:id="rId16"/>
    <p:sldId id="309" r:id="rId17"/>
    <p:sldId id="307" r:id="rId18"/>
    <p:sldId id="298" r:id="rId19"/>
    <p:sldId id="280" r:id="rId20"/>
    <p:sldId id="286" r:id="rId21"/>
    <p:sldId id="285" r:id="rId22"/>
    <p:sldId id="294" r:id="rId23"/>
    <p:sldId id="259" r:id="rId24"/>
    <p:sldId id="295" r:id="rId25"/>
    <p:sldId id="257" r:id="rId26"/>
    <p:sldId id="315" r:id="rId27"/>
    <p:sldId id="258" r:id="rId28"/>
    <p:sldId id="316" r:id="rId29"/>
    <p:sldId id="303" r:id="rId30"/>
    <p:sldId id="267" r:id="rId31"/>
    <p:sldId id="305" r:id="rId32"/>
    <p:sldId id="304" r:id="rId33"/>
    <p:sldId id="297" r:id="rId34"/>
    <p:sldId id="310" r:id="rId35"/>
    <p:sldId id="311" r:id="rId36"/>
    <p:sldId id="312"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7" name="Title 6"/>
          <p:cNvSpPr>
            <a:spLocks noGrp="1"/>
          </p:cNvSpPr>
          <p:nvPr>
            <p:ph type="title"/>
          </p:nvPr>
        </p:nvSpPr>
        <p:spPr/>
        <p:txBody>
          <a:bodyPr/>
          <a:lstStyle/>
          <a:p>
            <a:r>
              <a:rPr lang="en-US" smtClean="0"/>
              <a:t>Click to edit Master title style</a:t>
            </a:r>
            <a:endParaRPr lang="en-US" dirty="0"/>
          </a:p>
        </p:txBody>
      </p:sp>
      <p:sp>
        <p:nvSpPr>
          <p:cNvPr id="8" name="Date Placeholder 7"/>
          <p:cNvSpPr>
            <a:spLocks noGrp="1"/>
          </p:cNvSpPr>
          <p:nvPr>
            <p:ph type="dt" sz="half" idx="10"/>
          </p:nvPr>
        </p:nvSpPr>
        <p:spPr/>
        <p:txBody>
          <a:bodyPr/>
          <a:lstStyle/>
          <a:p>
            <a:fld id="{4D72CECA-354A-45F5-9BCA-39E24D23328F}" type="datetimeFigureOut">
              <a:rPr lang="en-US" smtClean="0"/>
              <a:t>4/6/2017</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B861A86-E7EE-4666-964C-7EA339B589AA}" type="slidenum">
              <a:rPr lang="en-US" smtClean="0"/>
              <a:t>‹#›</a:t>
            </a:fld>
            <a:endParaRPr lang="en-US"/>
          </a:p>
        </p:txBody>
      </p:sp>
    </p:spTree>
    <p:extLst>
      <p:ext uri="{BB962C8B-B14F-4D97-AF65-F5344CB8AC3E}">
        <p14:creationId xmlns:p14="http://schemas.microsoft.com/office/powerpoint/2010/main" val="1191738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57200"/>
          </a:xfrm>
        </p:spPr>
        <p:txBody>
          <a:bodyPr/>
          <a:lstStyle>
            <a:lvl1pPr algn="l">
              <a:defRPr sz="3600">
                <a:latin typeface="Helvetica"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72CECA-354A-45F5-9BCA-39E24D23328F}" type="datetimeFigureOut">
              <a:rPr lang="en-US" smtClean="0"/>
              <a:t>4/6/2017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1A86-E7EE-4666-964C-7EA339B589AA}" type="slidenum">
              <a:rPr lang="en-US" smtClean="0"/>
              <a:t>‹#›</a:t>
            </a:fld>
            <a:endParaRPr lang="en-US"/>
          </a:p>
        </p:txBody>
      </p:sp>
    </p:spTree>
    <p:extLst>
      <p:ext uri="{BB962C8B-B14F-4D97-AF65-F5344CB8AC3E}">
        <p14:creationId xmlns:p14="http://schemas.microsoft.com/office/powerpoint/2010/main" val="935928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72CECA-354A-45F5-9BCA-39E24D23328F}" type="datetimeFigureOut">
              <a:rPr lang="en-US" smtClean="0"/>
              <a:t>4/6/2017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1A86-E7EE-4666-964C-7EA339B589AA}" type="slidenum">
              <a:rPr lang="en-US" smtClean="0"/>
              <a:t>‹#›</a:t>
            </a:fld>
            <a:endParaRPr lang="en-US"/>
          </a:p>
        </p:txBody>
      </p:sp>
    </p:spTree>
    <p:extLst>
      <p:ext uri="{BB962C8B-B14F-4D97-AF65-F5344CB8AC3E}">
        <p14:creationId xmlns:p14="http://schemas.microsoft.com/office/powerpoint/2010/main" val="2791939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72CECA-354A-45F5-9BCA-39E24D23328F}" type="datetimeFigureOut">
              <a:rPr lang="en-US" smtClean="0"/>
              <a:t>4/6/2017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61A86-E7EE-4666-964C-7EA339B589AA}" type="slidenum">
              <a:rPr lang="en-US" smtClean="0"/>
              <a:t>‹#›</a:t>
            </a:fld>
            <a:endParaRPr lang="en-US"/>
          </a:p>
        </p:txBody>
      </p:sp>
    </p:spTree>
    <p:extLst>
      <p:ext uri="{BB962C8B-B14F-4D97-AF65-F5344CB8AC3E}">
        <p14:creationId xmlns:p14="http://schemas.microsoft.com/office/powerpoint/2010/main" val="2330093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72CECA-354A-45F5-9BCA-39E24D23328F}" type="datetimeFigureOut">
              <a:rPr lang="en-US" smtClean="0"/>
              <a:t>4/6/2017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861A86-E7EE-4666-964C-7EA339B589AA}" type="slidenum">
              <a:rPr lang="en-US" smtClean="0"/>
              <a:t>‹#›</a:t>
            </a:fld>
            <a:endParaRPr lang="en-US"/>
          </a:p>
        </p:txBody>
      </p:sp>
      <p:sp>
        <p:nvSpPr>
          <p:cNvPr id="10" name="Freeform 7"/>
          <p:cNvSpPr>
            <a:spLocks noChangeArrowheads="1"/>
          </p:cNvSpPr>
          <p:nvPr/>
        </p:nvSpPr>
        <p:spPr bwMode="auto">
          <a:xfrm>
            <a:off x="457200" y="152400"/>
            <a:ext cx="8153400" cy="4572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rgbClr val="0052A4"/>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a:defRPr/>
            </a:pPr>
            <a:endParaRPr lang="en-US" kern="0" smtClean="0">
              <a:solidFill>
                <a:sysClr val="windowText" lastClr="000000"/>
              </a:solidFill>
            </a:endParaRPr>
          </a:p>
        </p:txBody>
      </p:sp>
    </p:spTree>
    <p:extLst>
      <p:ext uri="{BB962C8B-B14F-4D97-AF65-F5344CB8AC3E}">
        <p14:creationId xmlns:p14="http://schemas.microsoft.com/office/powerpoint/2010/main" val="515204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72CECA-354A-45F5-9BCA-39E24D23328F}" type="datetimeFigureOut">
              <a:rPr lang="en-US" smtClean="0"/>
              <a:t>4/6/2017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861A86-E7EE-4666-964C-7EA339B589AA}" type="slidenum">
              <a:rPr lang="en-US" smtClean="0"/>
              <a:t>‹#›</a:t>
            </a:fld>
            <a:endParaRPr lang="en-US"/>
          </a:p>
        </p:txBody>
      </p:sp>
    </p:spTree>
    <p:extLst>
      <p:ext uri="{BB962C8B-B14F-4D97-AF65-F5344CB8AC3E}">
        <p14:creationId xmlns:p14="http://schemas.microsoft.com/office/powerpoint/2010/main" val="268984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72CECA-354A-45F5-9BCA-39E24D23328F}" type="datetimeFigureOut">
              <a:rPr lang="en-US" smtClean="0"/>
              <a:t>4/6/2017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861A86-E7EE-4666-964C-7EA339B589AA}" type="slidenum">
              <a:rPr lang="en-US" smtClean="0"/>
              <a:t>‹#›</a:t>
            </a:fld>
            <a:endParaRPr lang="en-US"/>
          </a:p>
        </p:txBody>
      </p:sp>
    </p:spTree>
    <p:extLst>
      <p:ext uri="{BB962C8B-B14F-4D97-AF65-F5344CB8AC3E}">
        <p14:creationId xmlns:p14="http://schemas.microsoft.com/office/powerpoint/2010/main" val="2745008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2CECA-354A-45F5-9BCA-39E24D23328F}" type="datetimeFigureOut">
              <a:rPr lang="en-US" smtClean="0"/>
              <a:t>4/6/2017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61A86-E7EE-4666-964C-7EA339B589AA}" type="slidenum">
              <a:rPr lang="en-US" smtClean="0"/>
              <a:t>‹#›</a:t>
            </a:fld>
            <a:endParaRPr lang="en-US"/>
          </a:p>
        </p:txBody>
      </p:sp>
    </p:spTree>
    <p:extLst>
      <p:ext uri="{BB962C8B-B14F-4D97-AF65-F5344CB8AC3E}">
        <p14:creationId xmlns:p14="http://schemas.microsoft.com/office/powerpoint/2010/main" val="555995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72CECA-354A-45F5-9BCA-39E24D23328F}" type="datetimeFigureOut">
              <a:rPr lang="en-US" smtClean="0"/>
              <a:t>4/6/2017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61A86-E7EE-4666-964C-7EA339B589AA}" type="slidenum">
              <a:rPr lang="en-US" smtClean="0"/>
              <a:t>‹#›</a:t>
            </a:fld>
            <a:endParaRPr lang="en-US"/>
          </a:p>
        </p:txBody>
      </p:sp>
    </p:spTree>
    <p:extLst>
      <p:ext uri="{BB962C8B-B14F-4D97-AF65-F5344CB8AC3E}">
        <p14:creationId xmlns:p14="http://schemas.microsoft.com/office/powerpoint/2010/main" val="1061470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72CECA-354A-45F5-9BCA-39E24D23328F}" type="datetimeFigureOut">
              <a:rPr lang="en-US" smtClean="0"/>
              <a:t>4/6/2017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1A86-E7EE-4666-964C-7EA339B589AA}" type="slidenum">
              <a:rPr lang="en-US" smtClean="0"/>
              <a:t>‹#›</a:t>
            </a:fld>
            <a:endParaRPr lang="en-US"/>
          </a:p>
        </p:txBody>
      </p:sp>
    </p:spTree>
    <p:extLst>
      <p:ext uri="{BB962C8B-B14F-4D97-AF65-F5344CB8AC3E}">
        <p14:creationId xmlns:p14="http://schemas.microsoft.com/office/powerpoint/2010/main" val="1462979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72CECA-354A-45F5-9BCA-39E24D23328F}" type="datetimeFigureOut">
              <a:rPr lang="en-US" smtClean="0"/>
              <a:t>4/6/2017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1A86-E7EE-4666-964C-7EA339B589AA}" type="slidenum">
              <a:rPr lang="en-US" smtClean="0"/>
              <a:t>‹#›</a:t>
            </a:fld>
            <a:endParaRPr lang="en-US"/>
          </a:p>
        </p:txBody>
      </p:sp>
    </p:spTree>
    <p:extLst>
      <p:ext uri="{BB962C8B-B14F-4D97-AF65-F5344CB8AC3E}">
        <p14:creationId xmlns:p14="http://schemas.microsoft.com/office/powerpoint/2010/main" val="2444339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eaLnBrk="1" latinLnBrk="0" hangingPunct="1"/>
            <a:fld id="{544213AF-26F6-41FA-8D85-E2C5388D6E58}" type="datetimeFigureOut">
              <a:rPr lang="en-US" smtClean="0"/>
              <a:pPr eaLnBrk="1" latinLnBrk="0" hangingPunct="1"/>
              <a:t>4/6/2017</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kumimoji="0" lang="en-US">
              <a:solidFill>
                <a:schemeClr val="accent1">
                  <a:tint val="20000"/>
                </a:scheme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5BBC35B-A44B-4119-B8DA-DE9E3DFADA20}" type="slidenum">
              <a:rPr kumimoji="0" lang="en-US" smtClean="0"/>
              <a:pPr eaLnBrk="1" latinLnBrk="0" hangingPunct="1"/>
              <a:t>‹#›</a:t>
            </a:fld>
            <a:endParaRPr kumimoji="0" lang="en-US" dirty="0">
              <a:solidFill>
                <a:srgbClr val="FFFFFF"/>
              </a:solidFill>
            </a:endParaRPr>
          </a:p>
        </p:txBody>
      </p:sp>
    </p:spTree>
    <p:extLst>
      <p:ext uri="{BB962C8B-B14F-4D97-AF65-F5344CB8AC3E}">
        <p14:creationId xmlns:p14="http://schemas.microsoft.com/office/powerpoint/2010/main" val="904122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4/6/2017</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3428318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4/6/2017</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extLst>
      <p:ext uri="{BB962C8B-B14F-4D97-AF65-F5344CB8AC3E}">
        <p14:creationId xmlns:p14="http://schemas.microsoft.com/office/powerpoint/2010/main" val="379147839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4/6/2017</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4137082287"/>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4/6/2017</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extLst>
      <p:ext uri="{BB962C8B-B14F-4D97-AF65-F5344CB8AC3E}">
        <p14:creationId xmlns:p14="http://schemas.microsoft.com/office/powerpoint/2010/main" val="2388968663"/>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4/6/2017</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904427775"/>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4/6/2017</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extLst>
      <p:ext uri="{BB962C8B-B14F-4D97-AF65-F5344CB8AC3E}">
        <p14:creationId xmlns:p14="http://schemas.microsoft.com/office/powerpoint/2010/main" val="5404787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eaLnBrk="1" latinLnBrk="0" hangingPunct="1"/>
            <a:fld id="{544213AF-26F6-41FA-8D85-E2C5388D6E58}" type="datetimeFigureOut">
              <a:rPr lang="en-US" smtClean="0"/>
              <a:pPr eaLnBrk="1" latinLnBrk="0" hangingPunct="1"/>
              <a:t>4/6/2017</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extLst>
      <p:ext uri="{BB962C8B-B14F-4D97-AF65-F5344CB8AC3E}">
        <p14:creationId xmlns:p14="http://schemas.microsoft.com/office/powerpoint/2010/main" val="4206357841"/>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eaLnBrk="1" latinLnBrk="0" hangingPunct="1"/>
            <a:fld id="{544213AF-26F6-41FA-8D85-E2C5388D6E58}" type="datetimeFigureOut">
              <a:rPr lang="en-US" smtClean="0"/>
              <a:pPr eaLnBrk="1" latinLnBrk="0" hangingPunct="1"/>
              <a:t>4/6/2017</a:t>
            </a:fld>
            <a:endParaRPr lang="en-US">
              <a:solidFill>
                <a:schemeClr val="tx1"/>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5BBC35B-A44B-4119-B8DA-DE9E3DFADA20}" type="slidenum">
              <a:rPr kumimoji="0" lang="en-US" smtClean="0"/>
              <a:pPr eaLnBrk="1" latinLnBrk="0" hangingPunct="1"/>
              <a:t>‹#›</a:t>
            </a:fld>
            <a:endParaRPr kumimoji="0" lang="en-US">
              <a:solidFill>
                <a:schemeClr val="tx1"/>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extLst>
      <p:ext uri="{BB962C8B-B14F-4D97-AF65-F5344CB8AC3E}">
        <p14:creationId xmlns:p14="http://schemas.microsoft.com/office/powerpoint/2010/main" val="1184661579"/>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4/6/2017</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extLst>
      <p:ext uri="{BB962C8B-B14F-4D97-AF65-F5344CB8AC3E}">
        <p14:creationId xmlns:p14="http://schemas.microsoft.com/office/powerpoint/2010/main" val="3707613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4/6/2017</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D5BBC35B-A44B-4119-B8DA-DE9E3DFADA20}" type="slidenum">
              <a:rPr kumimoji="0" lang="en-US" smtClean="0"/>
              <a:pPr eaLnBrk="1" latinLnBrk="0" hangingPunct="1"/>
              <a:t>‹#›</a:t>
            </a:fld>
            <a:endParaRPr kumimoji="0" lang="en-US"/>
          </a:p>
        </p:txBody>
      </p:sp>
    </p:spTree>
    <p:extLst>
      <p:ext uri="{BB962C8B-B14F-4D97-AF65-F5344CB8AC3E}">
        <p14:creationId xmlns:p14="http://schemas.microsoft.com/office/powerpoint/2010/main" val="122204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Freeform 7"/>
          <p:cNvSpPr>
            <a:spLocks noChangeArrowheads="1"/>
          </p:cNvSpPr>
          <p:nvPr/>
        </p:nvSpPr>
        <p:spPr bwMode="auto">
          <a:xfrm>
            <a:off x="457200" y="152400"/>
            <a:ext cx="8153400" cy="4572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solidFill>
                <a:prstClr val="black"/>
              </a:solidFill>
            </a:endParaRPr>
          </a:p>
        </p:txBody>
      </p:sp>
      <p:sp>
        <p:nvSpPr>
          <p:cNvPr id="2" name="Title Placeholder 1"/>
          <p:cNvSpPr>
            <a:spLocks noGrp="1"/>
          </p:cNvSpPr>
          <p:nvPr>
            <p:ph type="title"/>
          </p:nvPr>
        </p:nvSpPr>
        <p:spPr>
          <a:xfrm>
            <a:off x="457200" y="457200"/>
            <a:ext cx="8229600" cy="5334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2CECA-354A-45F5-9BCA-39E24D23328F}" type="datetimeFigureOut">
              <a:rPr lang="en-US" smtClean="0"/>
              <a:t>4/6/2017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861A86-E7EE-4666-964C-7EA339B589AA}" type="slidenum">
              <a:rPr lang="en-US" smtClean="0"/>
              <a:t>‹#›</a:t>
            </a:fld>
            <a:endParaRPr lang="en-US"/>
          </a:p>
        </p:txBody>
      </p:sp>
      <p:pic>
        <p:nvPicPr>
          <p:cNvPr id="7" name="Picture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95601" y="42910"/>
            <a:ext cx="3429000" cy="393492"/>
          </a:xfrm>
          <a:prstGeom prst="rect">
            <a:avLst/>
          </a:prstGeom>
          <a:noFill/>
          <a:extLst>
            <a:ext uri="{909E8E84-426E-40DD-AFC4-6F175D3DCCD1}">
              <a14:hiddenFill xmlns:a14="http://schemas.microsoft.com/office/drawing/2010/main">
                <a:solidFill>
                  <a:srgbClr val="FFFFFF"/>
                </a:solidFill>
              </a14:hiddenFill>
            </a:ext>
          </a:extLst>
        </p:spPr>
      </p:pic>
      <p:sp>
        <p:nvSpPr>
          <p:cNvPr id="8" name="Line 8"/>
          <p:cNvSpPr>
            <a:spLocks noChangeShapeType="1"/>
          </p:cNvSpPr>
          <p:nvPr/>
        </p:nvSpPr>
        <p:spPr bwMode="auto">
          <a:xfrm>
            <a:off x="419100" y="6248400"/>
            <a:ext cx="8229600" cy="0"/>
          </a:xfrm>
          <a:prstGeom prst="line">
            <a:avLst/>
          </a:prstGeom>
          <a:noFill/>
          <a:ln w="19050" cap="flat" cmpd="sng">
            <a:solidFill>
              <a:schemeClr val="tx1"/>
            </a:solidFill>
            <a:prstDash val="solid"/>
            <a:miter lim="800000"/>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Tree>
    <p:extLst>
      <p:ext uri="{BB962C8B-B14F-4D97-AF65-F5344CB8AC3E}">
        <p14:creationId xmlns:p14="http://schemas.microsoft.com/office/powerpoint/2010/main" val="5031763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3600" kern="1200">
          <a:solidFill>
            <a:srgbClr val="0099CC"/>
          </a:solidFill>
          <a:latin typeface="Helvetica" pitchFamily="34" charset="0"/>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Helvetica" pitchFamily="34"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Helvetica" pitchFamily="34"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Helvetica" pitchFamily="34"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Helvetica" pitchFamily="34"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Helvetica"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eaLnBrk="1" latinLnBrk="0" hangingPunct="1"/>
            <a:fld id="{544213AF-26F6-41FA-8D85-E2C5388D6E58}" type="datetimeFigureOut">
              <a:rPr lang="en-US" smtClean="0"/>
              <a:pPr eaLnBrk="1" latinLnBrk="0" hangingPunct="1"/>
              <a:t>4/6/2017</a:t>
            </a:fld>
            <a:endParaRPr lang="en-US" sz="1000" dirty="0">
              <a:solidFill>
                <a:schemeClr val="tx1"/>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5BBC35B-A44B-4119-B8DA-DE9E3DFADA20}" type="slidenum">
              <a:rPr kumimoji="0" lang="en-US" smtClean="0"/>
              <a:pPr eaLnBrk="1" latinLnBrk="0" hangingPunct="1"/>
              <a:t>‹#›</a:t>
            </a:fld>
            <a:endParaRPr kumimoji="0" lang="en-US" sz="1000" b="0">
              <a:solidFill>
                <a:schemeClr val="tx1"/>
              </a:solidFill>
            </a:endParaRPr>
          </a:p>
        </p:txBody>
      </p:sp>
    </p:spTree>
    <p:extLst>
      <p:ext uri="{BB962C8B-B14F-4D97-AF65-F5344CB8AC3E}">
        <p14:creationId xmlns:p14="http://schemas.microsoft.com/office/powerpoint/2010/main" val="172406218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ncbi.nlm.nih.gov/pubmed/16467234"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ncbi.nlm.nih.gov/pubmed/20585067"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www.docsopinion.com/2012/11/08/pcsk9-a-new-target-for-the-treatment-of-heart-disease/" TargetMode="Externa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algn="ctr"/>
            <a:r>
              <a:rPr lang="en-US" dirty="0" smtClean="0"/>
              <a:t>By</a:t>
            </a:r>
          </a:p>
          <a:p>
            <a:pPr algn="ctr"/>
            <a:r>
              <a:rPr lang="en-US" dirty="0" err="1" smtClean="0"/>
              <a:t>Dr</a:t>
            </a:r>
            <a:r>
              <a:rPr lang="en-US" dirty="0" smtClean="0"/>
              <a:t> Nas Al-Jafari</a:t>
            </a:r>
          </a:p>
          <a:p>
            <a:pPr algn="ctr"/>
            <a:r>
              <a:rPr lang="en-US" sz="2600" dirty="0" smtClean="0"/>
              <a:t>Family Medicine Consultant</a:t>
            </a:r>
            <a:endParaRPr lang="en-US" sz="2600" dirty="0"/>
          </a:p>
        </p:txBody>
      </p:sp>
      <p:sp>
        <p:nvSpPr>
          <p:cNvPr id="2" name="Title 1"/>
          <p:cNvSpPr>
            <a:spLocks noGrp="1"/>
          </p:cNvSpPr>
          <p:nvPr>
            <p:ph type="title"/>
          </p:nvPr>
        </p:nvSpPr>
        <p:spPr>
          <a:xfrm>
            <a:off x="646176" y="1828800"/>
            <a:ext cx="7851648" cy="1524000"/>
          </a:xfrm>
        </p:spPr>
        <p:txBody>
          <a:bodyPr>
            <a:normAutofit/>
          </a:bodyPr>
          <a:lstStyle/>
          <a:p>
            <a:pPr algn="ctr"/>
            <a:r>
              <a:rPr lang="en-US" dirty="0" smtClean="0"/>
              <a:t>Dietary Fat, Serum Cholesterol and Cardiovascular Disease</a:t>
            </a:r>
            <a:endParaRPr lang="en-US" dirty="0"/>
          </a:p>
        </p:txBody>
      </p:sp>
    </p:spTree>
    <p:extLst>
      <p:ext uri="{BB962C8B-B14F-4D97-AF65-F5344CB8AC3E}">
        <p14:creationId xmlns:p14="http://schemas.microsoft.com/office/powerpoint/2010/main" val="42523758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866" y="762000"/>
            <a:ext cx="8229600" cy="457200"/>
          </a:xfrm>
        </p:spPr>
        <p:txBody>
          <a:bodyPr/>
          <a:lstStyle/>
          <a:p>
            <a:pPr algn="ctr"/>
            <a:r>
              <a:rPr lang="en-US" b="1" dirty="0" smtClean="0"/>
              <a:t>Diet-Heart Hypothesis</a:t>
            </a:r>
            <a:endParaRPr lang="en-US" b="1"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8866" y="1676400"/>
            <a:ext cx="8479147" cy="3200400"/>
          </a:xfrm>
        </p:spPr>
      </p:pic>
    </p:spTree>
    <p:extLst>
      <p:ext uri="{BB962C8B-B14F-4D97-AF65-F5344CB8AC3E}">
        <p14:creationId xmlns:p14="http://schemas.microsoft.com/office/powerpoint/2010/main" val="14899548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1984</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51988" y="1295400"/>
            <a:ext cx="3440023" cy="4525963"/>
          </a:xfrm>
        </p:spPr>
      </p:pic>
    </p:spTree>
    <p:extLst>
      <p:ext uri="{BB962C8B-B14F-4D97-AF65-F5344CB8AC3E}">
        <p14:creationId xmlns:p14="http://schemas.microsoft.com/office/powerpoint/2010/main" val="13077833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76400" y="762000"/>
            <a:ext cx="5930072" cy="5029200"/>
          </a:xfrm>
        </p:spPr>
      </p:pic>
      <p:sp>
        <p:nvSpPr>
          <p:cNvPr id="3" name="TextBox 2"/>
          <p:cNvSpPr txBox="1"/>
          <p:nvPr/>
        </p:nvSpPr>
        <p:spPr>
          <a:xfrm>
            <a:off x="469710" y="6248400"/>
            <a:ext cx="5455508" cy="300082"/>
          </a:xfrm>
          <a:prstGeom prst="rect">
            <a:avLst/>
          </a:prstGeom>
          <a:noFill/>
        </p:spPr>
        <p:txBody>
          <a:bodyPr wrap="square" rtlCol="0">
            <a:spAutoFit/>
          </a:bodyPr>
          <a:lstStyle/>
          <a:p>
            <a:r>
              <a:rPr lang="en-US" sz="1350" b="1" i="1" dirty="0"/>
              <a:t>European Cardiovascular Disease Statistics 2008 edition</a:t>
            </a:r>
            <a:r>
              <a:rPr lang="en-US" sz="1350" i="1" dirty="0"/>
              <a:t>. </a:t>
            </a:r>
            <a:r>
              <a:rPr lang="en-US" sz="1350" i="1" dirty="0" err="1"/>
              <a:t>Allenadar</a:t>
            </a:r>
            <a:r>
              <a:rPr lang="en-US" sz="1350" i="1" dirty="0"/>
              <a:t> S et al</a:t>
            </a:r>
          </a:p>
        </p:txBody>
      </p:sp>
    </p:spTree>
    <p:extLst>
      <p:ext uri="{BB962C8B-B14F-4D97-AF65-F5344CB8AC3E}">
        <p14:creationId xmlns:p14="http://schemas.microsoft.com/office/powerpoint/2010/main" val="7637252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3055" y="792480"/>
            <a:ext cx="8457890" cy="5455920"/>
          </a:xfrm>
        </p:spPr>
      </p:pic>
    </p:spTree>
    <p:extLst>
      <p:ext uri="{BB962C8B-B14F-4D97-AF65-F5344CB8AC3E}">
        <p14:creationId xmlns:p14="http://schemas.microsoft.com/office/powerpoint/2010/main" val="35028052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57200"/>
          </a:xfrm>
        </p:spPr>
        <p:txBody>
          <a:bodyPr/>
          <a:lstStyle/>
          <a:p>
            <a:pPr algn="ctr"/>
            <a:r>
              <a:rPr lang="en-US" dirty="0" smtClean="0"/>
              <a:t>MRFIT</a:t>
            </a:r>
            <a:endParaRPr lang="en-US" dirty="0"/>
          </a:p>
        </p:txBody>
      </p:sp>
      <p:sp>
        <p:nvSpPr>
          <p:cNvPr id="3" name="Content Placeholder 2"/>
          <p:cNvSpPr>
            <a:spLocks noGrp="1"/>
          </p:cNvSpPr>
          <p:nvPr>
            <p:ph idx="1"/>
          </p:nvPr>
        </p:nvSpPr>
        <p:spPr>
          <a:xfrm>
            <a:off x="457200" y="1219200"/>
            <a:ext cx="8229600" cy="5943600"/>
          </a:xfrm>
        </p:spPr>
        <p:txBody>
          <a:bodyPr>
            <a:normAutofit/>
          </a:bodyPr>
          <a:lstStyle/>
          <a:p>
            <a:pPr algn="ctr"/>
            <a:r>
              <a:rPr lang="en-US" sz="1400" dirty="0" smtClean="0"/>
              <a:t>The </a:t>
            </a:r>
            <a:r>
              <a:rPr lang="en-US" sz="1400" dirty="0"/>
              <a:t>MRFIT trial </a:t>
            </a:r>
            <a:r>
              <a:rPr lang="en-US" sz="1400" dirty="0" smtClean="0"/>
              <a:t>evaluated</a:t>
            </a:r>
            <a:r>
              <a:rPr lang="en-US" sz="1400" dirty="0"/>
              <a:t> 12,866 high-risk middle-aged men who were randomly assigned either to a special intervention program consisting of stepped-care treatment for high blood pressure, counseling for cigarette smoking, and dietary advice for lowering blood cholesterol levels, or to their usual sources of health care in the community. LDL-C was significantly lowered in the special intervention group compared to the “usual care” group. However, during a follow-up of seven years there were no significant difference in total death rates between the groups and no differences in the number of deaths from heart disease.</a:t>
            </a:r>
          </a:p>
          <a:p>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endParaRPr lang="en-US" sz="1200" b="1" dirty="0" smtClean="0">
              <a:latin typeface="+mn-lt"/>
            </a:endParaRPr>
          </a:p>
          <a:p>
            <a:pPr marL="0" indent="0">
              <a:buNone/>
            </a:pPr>
            <a:r>
              <a:rPr lang="en-US" sz="1200" b="1" dirty="0" smtClean="0">
                <a:latin typeface="+mn-lt"/>
              </a:rPr>
              <a:t>Multiple </a:t>
            </a:r>
            <a:r>
              <a:rPr lang="en-US" sz="1200" b="1" dirty="0">
                <a:latin typeface="+mn-lt"/>
              </a:rPr>
              <a:t>risk factor intervention trial. Risk factor changes and mortality results. Multiple Risk Factor Intervention Trial Research Group</a:t>
            </a:r>
            <a:r>
              <a:rPr lang="en-US" sz="1200" b="1" dirty="0" smtClean="0">
                <a:latin typeface="+mn-lt"/>
              </a:rPr>
              <a:t>. </a:t>
            </a:r>
            <a:r>
              <a:rPr lang="en-US" sz="1200" dirty="0" smtClean="0">
                <a:latin typeface="+mn-lt"/>
              </a:rPr>
              <a:t>JAMA</a:t>
            </a:r>
            <a:r>
              <a:rPr lang="en-US" sz="1200" dirty="0">
                <a:latin typeface="+mn-lt"/>
              </a:rPr>
              <a:t> 1982 Sep 24;248(12):</a:t>
            </a:r>
            <a:r>
              <a:rPr lang="en-US" sz="1200" dirty="0" smtClean="0">
                <a:latin typeface="+mn-lt"/>
              </a:rPr>
              <a:t>1465-77</a:t>
            </a:r>
            <a:endParaRPr lang="en-US" sz="1200" dirty="0">
              <a:latin typeface="+mn-lt"/>
            </a:endParaRPr>
          </a:p>
          <a:p>
            <a:pPr marL="0" indent="0">
              <a:buNone/>
            </a:pPr>
            <a:endParaRPr lang="en-US" sz="1800" b="1" dirty="0"/>
          </a:p>
          <a:p>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4857" y="2819400"/>
            <a:ext cx="5114286" cy="3371429"/>
          </a:xfrm>
          <a:prstGeom prst="rect">
            <a:avLst/>
          </a:prstGeom>
        </p:spPr>
      </p:pic>
    </p:spTree>
    <p:extLst>
      <p:ext uri="{BB962C8B-B14F-4D97-AF65-F5344CB8AC3E}">
        <p14:creationId xmlns:p14="http://schemas.microsoft.com/office/powerpoint/2010/main" val="3482266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57200"/>
          </a:xfrm>
        </p:spPr>
        <p:txBody>
          <a:bodyPr/>
          <a:lstStyle/>
          <a:p>
            <a:pPr algn="ctr"/>
            <a:r>
              <a:rPr lang="en-US" dirty="0" smtClean="0"/>
              <a:t>Women’s Health Initiative (WHI)</a:t>
            </a:r>
            <a:endParaRPr lang="en-US" dirty="0"/>
          </a:p>
        </p:txBody>
      </p:sp>
      <p:sp>
        <p:nvSpPr>
          <p:cNvPr id="3" name="Content Placeholder 2"/>
          <p:cNvSpPr>
            <a:spLocks noGrp="1"/>
          </p:cNvSpPr>
          <p:nvPr>
            <p:ph idx="1"/>
          </p:nvPr>
        </p:nvSpPr>
        <p:spPr>
          <a:xfrm>
            <a:off x="457200" y="1066800"/>
            <a:ext cx="8229600" cy="5715000"/>
          </a:xfrm>
        </p:spPr>
        <p:txBody>
          <a:bodyPr>
            <a:normAutofit/>
          </a:bodyPr>
          <a:lstStyle/>
          <a:p>
            <a:pPr marL="0" indent="0">
              <a:buNone/>
            </a:pPr>
            <a:r>
              <a:rPr lang="en-US" sz="1600" dirty="0" smtClean="0"/>
              <a:t>The </a:t>
            </a:r>
            <a:r>
              <a:rPr lang="en-US" sz="1600" dirty="0"/>
              <a:t>largest controlled intervention trial on diet and heart disease to date, the </a:t>
            </a:r>
            <a:r>
              <a:rPr lang="en-US" sz="1600" b="1" dirty="0"/>
              <a:t>Women’s Health </a:t>
            </a:r>
            <a:r>
              <a:rPr lang="en-US" sz="1600" b="1" dirty="0" smtClean="0"/>
              <a:t>Initiative </a:t>
            </a:r>
            <a:r>
              <a:rPr lang="en-US" sz="1600" dirty="0"/>
              <a:t>randomly assigned more than 48 thousand women, 50 – 79 years old, to a low-fat intervention or a comparison group. LDL-C was significantly lowered in the intervention group compared to the comparison group. Nonetheless, after six years of follow-up there were no differences between the groups in the incidence of coronary heart disease and stroke</a:t>
            </a:r>
            <a:r>
              <a:rPr lang="en-US" sz="1600" dirty="0" smtClean="0"/>
              <a:t>.</a:t>
            </a:r>
          </a:p>
          <a:p>
            <a:endParaRPr lang="en-US" sz="1800" dirty="0"/>
          </a:p>
          <a:p>
            <a:endParaRPr lang="en-US" sz="1800" dirty="0" smtClean="0"/>
          </a:p>
          <a:p>
            <a:endParaRPr lang="en-US" sz="1800" dirty="0"/>
          </a:p>
          <a:p>
            <a:endParaRPr lang="en-US" sz="1800" dirty="0" smtClean="0"/>
          </a:p>
          <a:p>
            <a:endParaRPr lang="en-US" sz="1800" dirty="0" smtClean="0"/>
          </a:p>
          <a:p>
            <a:endParaRPr lang="en-US" sz="1800" dirty="0"/>
          </a:p>
          <a:p>
            <a:endParaRPr lang="en-US" sz="1800" dirty="0" smtClean="0"/>
          </a:p>
          <a:p>
            <a:endParaRPr lang="en-US" sz="1800" dirty="0" smtClean="0"/>
          </a:p>
          <a:p>
            <a:pPr marL="0" indent="0">
              <a:buNone/>
            </a:pPr>
            <a:endParaRPr lang="en-US" sz="1800" dirty="0" smtClean="0"/>
          </a:p>
          <a:p>
            <a:pPr marL="0" indent="0">
              <a:buNone/>
            </a:pPr>
            <a:endParaRPr lang="en-US" sz="1800" dirty="0"/>
          </a:p>
          <a:p>
            <a:endParaRPr lang="en-US" sz="1800" dirty="0"/>
          </a:p>
          <a:p>
            <a:pPr marL="0" indent="0">
              <a:buNone/>
            </a:pPr>
            <a:r>
              <a:rPr lang="en-US" sz="1200" b="1" dirty="0" smtClean="0"/>
              <a:t>Low-fat </a:t>
            </a:r>
            <a:r>
              <a:rPr lang="en-US" sz="1200" b="1" dirty="0"/>
              <a:t>dietary pattern and risk of cardiovascular disease: the Women's Health Initiative Randomized Controlled Dietary Modification Trial</a:t>
            </a:r>
            <a:r>
              <a:rPr lang="en-US" sz="1200" b="1" dirty="0" smtClean="0"/>
              <a:t>. </a:t>
            </a:r>
            <a:r>
              <a:rPr lang="en-US" sz="1200" u="sng" dirty="0">
                <a:hlinkClick r:id="rId2" tooltip="JAMA."/>
              </a:rPr>
              <a:t>JAMA.</a:t>
            </a:r>
            <a:r>
              <a:rPr lang="en-US" sz="1200" dirty="0"/>
              <a:t> 2006 Feb 8;295(6):655-66.</a:t>
            </a:r>
          </a:p>
          <a:p>
            <a:pPr marL="0" indent="0">
              <a:buNone/>
            </a:pPr>
            <a:endParaRPr lang="en-US" sz="1800" b="1" dirty="0"/>
          </a:p>
          <a:p>
            <a:endParaRPr lang="en-US" sz="1800" dirty="0" smtClean="0"/>
          </a:p>
          <a:p>
            <a:endParaRPr lang="en-US" sz="1800" dirty="0"/>
          </a:p>
          <a:p>
            <a:endParaRPr lang="en-US" sz="1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2895600"/>
            <a:ext cx="4419600" cy="3272094"/>
          </a:xfrm>
          <a:prstGeom prst="rect">
            <a:avLst/>
          </a:prstGeom>
        </p:spPr>
      </p:pic>
    </p:spTree>
    <p:extLst>
      <p:ext uri="{BB962C8B-B14F-4D97-AF65-F5344CB8AC3E}">
        <p14:creationId xmlns:p14="http://schemas.microsoft.com/office/powerpoint/2010/main" val="2605746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869" y="609600"/>
            <a:ext cx="8229600" cy="457200"/>
          </a:xfrm>
        </p:spPr>
        <p:txBody>
          <a:bodyPr/>
          <a:lstStyle/>
          <a:p>
            <a:pPr algn="ctr"/>
            <a:r>
              <a:rPr lang="en-US" dirty="0" smtClean="0"/>
              <a:t>Conclusions</a:t>
            </a:r>
            <a:endParaRPr lang="en-US" dirty="0"/>
          </a:p>
        </p:txBody>
      </p:sp>
      <p:sp>
        <p:nvSpPr>
          <p:cNvPr id="3" name="Content Placeholder 2"/>
          <p:cNvSpPr>
            <a:spLocks noGrp="1"/>
          </p:cNvSpPr>
          <p:nvPr>
            <p:ph idx="1"/>
          </p:nvPr>
        </p:nvSpPr>
        <p:spPr>
          <a:xfrm>
            <a:off x="4114800" y="1204118"/>
            <a:ext cx="4382069" cy="4525963"/>
          </a:xfrm>
        </p:spPr>
        <p:txBody>
          <a:bodyPr>
            <a:normAutofit fontScale="92500"/>
          </a:bodyPr>
          <a:lstStyle/>
          <a:p>
            <a:pPr algn="ctr"/>
            <a:endParaRPr lang="en-US" dirty="0" smtClean="0"/>
          </a:p>
          <a:p>
            <a:pPr marL="0" indent="0" algn="ctr">
              <a:buNone/>
            </a:pPr>
            <a:r>
              <a:rPr lang="en-US" i="1" dirty="0" smtClean="0"/>
              <a:t>The </a:t>
            </a:r>
            <a:r>
              <a:rPr lang="en-US" i="1" dirty="0"/>
              <a:t>results of these two large trials strongly indicate that lifestyle measures aimed at lowering LDL-C do not improve survival or reduce mortality from coronary heart disease.</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1828800"/>
            <a:ext cx="2162175" cy="3276600"/>
          </a:xfrm>
          <a:prstGeom prst="rect">
            <a:avLst/>
          </a:prstGeom>
        </p:spPr>
      </p:pic>
    </p:spTree>
    <p:extLst>
      <p:ext uri="{BB962C8B-B14F-4D97-AF65-F5344CB8AC3E}">
        <p14:creationId xmlns:p14="http://schemas.microsoft.com/office/powerpoint/2010/main" val="12932197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Cholesterol: Surrogate Marker for CVD?</a:t>
            </a:r>
            <a:endParaRPr lang="en-US" sz="3200" dirty="0"/>
          </a:p>
        </p:txBody>
      </p:sp>
      <p:sp>
        <p:nvSpPr>
          <p:cNvPr id="3" name="Content Placeholder 2"/>
          <p:cNvSpPr>
            <a:spLocks noGrp="1"/>
          </p:cNvSpPr>
          <p:nvPr>
            <p:ph idx="1"/>
          </p:nvPr>
        </p:nvSpPr>
        <p:spPr>
          <a:xfrm>
            <a:off x="457200" y="1524000"/>
            <a:ext cx="4114800" cy="4724400"/>
          </a:xfrm>
        </p:spPr>
        <p:txBody>
          <a:bodyPr>
            <a:normAutofit lnSpcReduction="10000"/>
          </a:bodyPr>
          <a:lstStyle/>
          <a:p>
            <a:pPr marL="0" indent="0" algn="ctr">
              <a:buNone/>
            </a:pPr>
            <a:r>
              <a:rPr lang="en-US" sz="2400" i="1" dirty="0" smtClean="0"/>
              <a:t>A </a:t>
            </a:r>
            <a:r>
              <a:rPr lang="en-US" sz="2400" i="1" dirty="0"/>
              <a:t>reduction in saturated fats is recommended to reduce cholesterol levels, and carbohydrates are placed at the bottom of the food pyramid, mainly because they tend to lower cholesterol levels. Public health authorities have recommended that 60 percent of daily calories should come from carbohydrates.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1513764"/>
            <a:ext cx="4005263" cy="4572000"/>
          </a:xfrm>
          <a:prstGeom prst="rect">
            <a:avLst/>
          </a:prstGeom>
        </p:spPr>
      </p:pic>
    </p:spTree>
    <p:extLst>
      <p:ext uri="{BB962C8B-B14F-4D97-AF65-F5344CB8AC3E}">
        <p14:creationId xmlns:p14="http://schemas.microsoft.com/office/powerpoint/2010/main" val="5937818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457200"/>
          </a:xfrm>
        </p:spPr>
        <p:txBody>
          <a:bodyPr/>
          <a:lstStyle/>
          <a:p>
            <a:r>
              <a:rPr lang="en-US" sz="2400" dirty="0"/>
              <a:t>Prospective Urban Rural Epidemiological (PURE) study</a:t>
            </a:r>
            <a:r>
              <a:rPr lang="en-US" dirty="0"/>
              <a:t/>
            </a:r>
            <a:br>
              <a:rPr lang="en-US" dirty="0"/>
            </a:br>
            <a:endParaRPr lang="en-US" dirty="0"/>
          </a:p>
        </p:txBody>
      </p:sp>
      <p:sp>
        <p:nvSpPr>
          <p:cNvPr id="3" name="Content Placeholder 2"/>
          <p:cNvSpPr>
            <a:spLocks noGrp="1"/>
          </p:cNvSpPr>
          <p:nvPr>
            <p:ph idx="1"/>
          </p:nvPr>
        </p:nvSpPr>
        <p:spPr>
          <a:xfrm>
            <a:off x="457200" y="990600"/>
            <a:ext cx="8229600" cy="5135563"/>
          </a:xfrm>
        </p:spPr>
        <p:txBody>
          <a:bodyPr>
            <a:normAutofit fontScale="92500" lnSpcReduction="20000"/>
          </a:bodyPr>
          <a:lstStyle/>
          <a:p>
            <a:endParaRPr lang="en-US" sz="1800" dirty="0" smtClean="0"/>
          </a:p>
          <a:p>
            <a:r>
              <a:rPr lang="en-US" sz="1800" dirty="0" smtClean="0"/>
              <a:t>The </a:t>
            </a:r>
            <a:r>
              <a:rPr lang="en-US" sz="1800" dirty="0"/>
              <a:t>habitual food intake of 145,275 participants in 19 high, middle and low-income </a:t>
            </a:r>
            <a:r>
              <a:rPr lang="en-US" sz="1800" dirty="0" smtClean="0"/>
              <a:t>countries.</a:t>
            </a:r>
          </a:p>
          <a:p>
            <a:pPr marL="0" indent="0">
              <a:buNone/>
            </a:pPr>
            <a:endParaRPr lang="en-US" sz="1800" dirty="0" smtClean="0"/>
          </a:p>
          <a:p>
            <a:r>
              <a:rPr lang="en-US" sz="1800" dirty="0"/>
              <a:t>Higher carbohydrate intake was associated with lower TC and LDL-C but also with lower HDL-C and </a:t>
            </a:r>
            <a:r>
              <a:rPr lang="en-US" sz="1800" dirty="0" err="1"/>
              <a:t>ApoA</a:t>
            </a:r>
            <a:r>
              <a:rPr lang="en-US" sz="1800" dirty="0"/>
              <a:t> levels, leading to higher TC/HDL-C and </a:t>
            </a:r>
            <a:r>
              <a:rPr lang="en-US" sz="1800" dirty="0" err="1"/>
              <a:t>ApoB</a:t>
            </a:r>
            <a:r>
              <a:rPr lang="en-US" sz="1800" dirty="0"/>
              <a:t>/</a:t>
            </a:r>
            <a:r>
              <a:rPr lang="en-US" sz="1800" dirty="0" err="1"/>
              <a:t>ApoA</a:t>
            </a:r>
            <a:r>
              <a:rPr lang="en-US" sz="1800" dirty="0"/>
              <a:t> ratios and higher TGs. </a:t>
            </a:r>
            <a:endParaRPr lang="en-US" sz="1800" dirty="0" smtClean="0"/>
          </a:p>
          <a:p>
            <a:pPr marL="0" indent="0">
              <a:buNone/>
            </a:pPr>
            <a:endParaRPr lang="en-US" sz="1800" dirty="0"/>
          </a:p>
          <a:p>
            <a:r>
              <a:rPr lang="en-US" sz="1800" dirty="0"/>
              <a:t>A higher intake of SFAs was associated with higher LDL-C and lower TG levels. Higher MUFA intake was associated with lower TC, LDL-C, and higher </a:t>
            </a:r>
            <a:r>
              <a:rPr lang="en-US" sz="1800" dirty="0" err="1" smtClean="0"/>
              <a:t>ApoA</a:t>
            </a:r>
            <a:r>
              <a:rPr lang="en-US" sz="1800" dirty="0" smtClean="0"/>
              <a:t>. Higher </a:t>
            </a:r>
            <a:r>
              <a:rPr lang="en-US" sz="1800" dirty="0"/>
              <a:t>PUFA intake was associated with lower TC and LDL-C and paradoxically higher </a:t>
            </a:r>
            <a:r>
              <a:rPr lang="en-US" sz="1800" dirty="0" err="1"/>
              <a:t>ApoB</a:t>
            </a:r>
            <a:r>
              <a:rPr lang="en-US" sz="1800" dirty="0"/>
              <a:t> level</a:t>
            </a:r>
            <a:r>
              <a:rPr lang="en-US" sz="1800" dirty="0" smtClean="0"/>
              <a:t>.</a:t>
            </a:r>
          </a:p>
          <a:p>
            <a:endParaRPr lang="en-US" sz="1800" dirty="0"/>
          </a:p>
          <a:p>
            <a:r>
              <a:rPr lang="en-US" sz="1800" dirty="0" err="1"/>
              <a:t>Iso</a:t>
            </a:r>
            <a:r>
              <a:rPr lang="en-US" sz="1800" dirty="0"/>
              <a:t>-caloric replacements of carbohydrates with SFAs increased TC by 3%, LDL-C by 5% and HDL-C by 1% and decreased TG by 5%. Replacement of carbohydrates with MUFA led to a 2% decrease in LDL-C, 3% decrease in TC/HDL-C ratio, and 1% decrease in </a:t>
            </a:r>
            <a:r>
              <a:rPr lang="en-US" sz="1800" dirty="0" err="1"/>
              <a:t>ApoB</a:t>
            </a:r>
            <a:r>
              <a:rPr lang="en-US" sz="1800" dirty="0"/>
              <a:t>/</a:t>
            </a:r>
            <a:r>
              <a:rPr lang="en-US" sz="1800" dirty="0" err="1"/>
              <a:t>ApoA</a:t>
            </a:r>
            <a:r>
              <a:rPr lang="en-US" sz="1800" dirty="0"/>
              <a:t> ratio. Replacing carbohydrates with PUFAs was associated with little change in lipid markers</a:t>
            </a:r>
            <a:r>
              <a:rPr lang="en-US" sz="1800" dirty="0" smtClean="0"/>
              <a:t>.</a:t>
            </a:r>
          </a:p>
          <a:p>
            <a:endParaRPr lang="en-US" sz="1800" dirty="0"/>
          </a:p>
          <a:p>
            <a:r>
              <a:rPr lang="en-US" sz="1800" dirty="0"/>
              <a:t>The authors concluded that higher carbohydrate intake has the most adverse impact on lipid profiles and replacing it with saturated fat improved HDL-C and TG and replacing it with MUFAs improved TC/HDL-C and </a:t>
            </a:r>
            <a:r>
              <a:rPr lang="en-US" sz="1800" dirty="0" err="1"/>
              <a:t>ApoB</a:t>
            </a:r>
            <a:r>
              <a:rPr lang="en-US" sz="1800" dirty="0"/>
              <a:t>/</a:t>
            </a:r>
            <a:r>
              <a:rPr lang="en-US" sz="1800" dirty="0" err="1"/>
              <a:t>ApoA</a:t>
            </a:r>
            <a:r>
              <a:rPr lang="en-US" sz="1800" dirty="0"/>
              <a:t>.</a:t>
            </a:r>
          </a:p>
          <a:p>
            <a:endParaRPr lang="en-US" sz="1800" dirty="0"/>
          </a:p>
        </p:txBody>
      </p:sp>
      <p:sp>
        <p:nvSpPr>
          <p:cNvPr id="4" name="TextBox 3"/>
          <p:cNvSpPr txBox="1"/>
          <p:nvPr/>
        </p:nvSpPr>
        <p:spPr>
          <a:xfrm>
            <a:off x="685800" y="6273225"/>
            <a:ext cx="7620000" cy="600164"/>
          </a:xfrm>
          <a:prstGeom prst="rect">
            <a:avLst/>
          </a:prstGeom>
          <a:noFill/>
        </p:spPr>
        <p:txBody>
          <a:bodyPr wrap="square" rtlCol="0">
            <a:spAutoFit/>
          </a:bodyPr>
          <a:lstStyle/>
          <a:p>
            <a:r>
              <a:rPr lang="en-US" sz="1100" b="1" i="1" dirty="0"/>
              <a:t>The Prospective Urban Rural Epidemiology (PURE) study: examining the impact of societal influences on chronic non-communicable diseases in low-, middle-, and high-income </a:t>
            </a:r>
            <a:r>
              <a:rPr lang="en-US" sz="1100" b="1" i="1" dirty="0" smtClean="0"/>
              <a:t>countries. </a:t>
            </a:r>
            <a:r>
              <a:rPr lang="en-US" sz="1100" dirty="0" err="1" smtClean="0"/>
              <a:t>Teo</a:t>
            </a:r>
            <a:r>
              <a:rPr lang="en-US" sz="1100" dirty="0" smtClean="0"/>
              <a:t> </a:t>
            </a:r>
            <a:r>
              <a:rPr lang="en-US" sz="1100" dirty="0"/>
              <a:t>K et Al. </a:t>
            </a:r>
            <a:r>
              <a:rPr lang="en-US" sz="1100" b="1" dirty="0" smtClean="0"/>
              <a:t>Am </a:t>
            </a:r>
            <a:r>
              <a:rPr lang="en-US" sz="1100" b="1" dirty="0"/>
              <a:t>Heart J.</a:t>
            </a:r>
            <a:r>
              <a:rPr lang="en-US" sz="1100" dirty="0"/>
              <a:t> 2009 Jul;158(1):1-7.e1. </a:t>
            </a:r>
            <a:r>
              <a:rPr lang="en-US" sz="1100" dirty="0" err="1"/>
              <a:t>doi</a:t>
            </a:r>
            <a:r>
              <a:rPr lang="en-US" sz="1100" dirty="0"/>
              <a:t>: 10.1016/j.ahj.2009.04.019</a:t>
            </a:r>
            <a:r>
              <a:rPr lang="en-US" sz="1100" dirty="0" smtClean="0"/>
              <a:t>.</a:t>
            </a:r>
            <a:endParaRPr lang="en-US" sz="1100" dirty="0"/>
          </a:p>
        </p:txBody>
      </p:sp>
    </p:spTree>
    <p:extLst>
      <p:ext uri="{BB962C8B-B14F-4D97-AF65-F5344CB8AC3E}">
        <p14:creationId xmlns:p14="http://schemas.microsoft.com/office/powerpoint/2010/main" val="38854036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4400" y="1143000"/>
            <a:ext cx="7391400" cy="5052344"/>
          </a:xfrm>
        </p:spPr>
      </p:pic>
    </p:spTree>
    <p:extLst>
      <p:ext uri="{BB962C8B-B14F-4D97-AF65-F5344CB8AC3E}">
        <p14:creationId xmlns:p14="http://schemas.microsoft.com/office/powerpoint/2010/main" val="2477508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066" y="838200"/>
            <a:ext cx="6172200" cy="614934"/>
          </a:xfrm>
        </p:spPr>
        <p:txBody>
          <a:bodyPr>
            <a:normAutofit fontScale="90000"/>
          </a:bodyPr>
          <a:lstStyle/>
          <a:p>
            <a:pPr algn="ctr"/>
            <a:r>
              <a:rPr lang="en-US" dirty="0" smtClean="0"/>
              <a:t>US Academy of Nutrition and Dietetics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2606" y="1752600"/>
            <a:ext cx="7249120" cy="4393861"/>
          </a:xfrm>
        </p:spPr>
      </p:pic>
    </p:spTree>
    <p:extLst>
      <p:ext uri="{BB962C8B-B14F-4D97-AF65-F5344CB8AC3E}">
        <p14:creationId xmlns:p14="http://schemas.microsoft.com/office/powerpoint/2010/main" val="16205693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lgn="ctr">
              <a:buNone/>
            </a:pPr>
            <a:r>
              <a:rPr lang="en-US" dirty="0" smtClean="0"/>
              <a:t>Is High Cholesterol an Issue?</a:t>
            </a:r>
            <a:endParaRPr lang="en-US" dirty="0"/>
          </a:p>
        </p:txBody>
      </p:sp>
    </p:spTree>
    <p:extLst>
      <p:ext uri="{BB962C8B-B14F-4D97-AF65-F5344CB8AC3E}">
        <p14:creationId xmlns:p14="http://schemas.microsoft.com/office/powerpoint/2010/main" val="32467463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457200"/>
          </a:xfrm>
        </p:spPr>
        <p:txBody>
          <a:bodyPr/>
          <a:lstStyle/>
          <a:p>
            <a:pPr algn="ctr"/>
            <a:r>
              <a:rPr lang="en-US" dirty="0" smtClean="0"/>
              <a:t>Cholesterol and Age</a:t>
            </a:r>
            <a:endParaRPr lang="en-US" dirty="0"/>
          </a:p>
        </p:txBody>
      </p:sp>
      <p:sp>
        <p:nvSpPr>
          <p:cNvPr id="3" name="TextBox 2"/>
          <p:cNvSpPr txBox="1"/>
          <p:nvPr/>
        </p:nvSpPr>
        <p:spPr>
          <a:xfrm>
            <a:off x="838200" y="6324600"/>
            <a:ext cx="7696200" cy="461665"/>
          </a:xfrm>
          <a:prstGeom prst="rect">
            <a:avLst/>
          </a:prstGeom>
          <a:noFill/>
        </p:spPr>
        <p:txBody>
          <a:bodyPr wrap="square" rtlCol="0">
            <a:spAutoFit/>
          </a:bodyPr>
          <a:lstStyle/>
          <a:p>
            <a:r>
              <a:rPr lang="en-US" sz="1200" b="1" dirty="0" smtClean="0"/>
              <a:t>Total Serum Cholesterol levels and mortality risk as a function of age. A report based on the Framingham Data</a:t>
            </a:r>
            <a:r>
              <a:rPr lang="en-US" sz="1200" dirty="0" smtClean="0"/>
              <a:t>. </a:t>
            </a:r>
            <a:r>
              <a:rPr lang="en-US" sz="1200" i="1" dirty="0" smtClean="0"/>
              <a:t>Arch Intern Med</a:t>
            </a:r>
            <a:r>
              <a:rPr lang="en-US" sz="1200" dirty="0" smtClean="0"/>
              <a:t>. 1993 May 10; 153(9): 1065-73 </a:t>
            </a:r>
            <a:r>
              <a:rPr lang="en-US" sz="1200" dirty="0" err="1" smtClean="0"/>
              <a:t>Kronmal</a:t>
            </a:r>
            <a:r>
              <a:rPr lang="en-US" sz="1200" dirty="0" smtClean="0"/>
              <a:t> RA</a:t>
            </a:r>
            <a:endParaRPr lang="en-US" sz="12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9239" y="1371600"/>
            <a:ext cx="8458200" cy="4267200"/>
          </a:xfrm>
        </p:spPr>
      </p:pic>
    </p:spTree>
    <p:extLst>
      <p:ext uri="{BB962C8B-B14F-4D97-AF65-F5344CB8AC3E}">
        <p14:creationId xmlns:p14="http://schemas.microsoft.com/office/powerpoint/2010/main" val="19268865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J-Shaped Curve</a:t>
            </a:r>
            <a:endParaRPr lang="en-US" sz="3200" dirty="0"/>
          </a:p>
        </p:txBody>
      </p:sp>
      <p:sp>
        <p:nvSpPr>
          <p:cNvPr id="3" name="Content Placeholder 2"/>
          <p:cNvSpPr>
            <a:spLocks noGrp="1"/>
          </p:cNvSpPr>
          <p:nvPr>
            <p:ph idx="1"/>
          </p:nvPr>
        </p:nvSpPr>
        <p:spPr>
          <a:xfrm>
            <a:off x="457200" y="1066800"/>
            <a:ext cx="8229600" cy="5791200"/>
          </a:xfrm>
        </p:spPr>
        <p:txBody>
          <a:bodyPr>
            <a:normAutofit/>
          </a:bodyPr>
          <a:lstStyle/>
          <a:p>
            <a:pPr marL="0" indent="0">
              <a:buNone/>
            </a:pPr>
            <a:r>
              <a:rPr lang="en-US" sz="1400" dirty="0" smtClean="0">
                <a:latin typeface="+mn-lt"/>
              </a:rPr>
              <a:t>The studies </a:t>
            </a:r>
            <a:r>
              <a:rPr lang="en-US" sz="1400" dirty="0">
                <a:latin typeface="+mn-lt"/>
              </a:rPr>
              <a:t>a correlation between cholesterol levels and overall death rate in young and middle-aged people but not among the </a:t>
            </a:r>
            <a:r>
              <a:rPr lang="en-US" sz="1400" dirty="0" smtClean="0">
                <a:latin typeface="+mn-lt"/>
              </a:rPr>
              <a:t>elderly. </a:t>
            </a:r>
            <a:r>
              <a:rPr lang="en-US" sz="1400" dirty="0">
                <a:latin typeface="+mn-lt"/>
              </a:rPr>
              <a:t>However, the mortality curve appears J-shaped which means that those with the lowest cholesterol levels have increased mortality</a:t>
            </a:r>
            <a:r>
              <a:rPr lang="en-US" sz="1400" dirty="0" smtClean="0">
                <a:latin typeface="+mn-lt"/>
              </a:rPr>
              <a:t>.</a:t>
            </a:r>
          </a:p>
          <a:p>
            <a:pPr marL="0" indent="0">
              <a:buNone/>
            </a:pPr>
            <a:endParaRPr lang="en-US" sz="1400" dirty="0">
              <a:latin typeface="+mn-lt"/>
            </a:endParaRPr>
          </a:p>
          <a:p>
            <a:pPr marL="0" indent="0">
              <a:buNone/>
            </a:pPr>
            <a:r>
              <a:rPr lang="en-US" sz="1400" dirty="0" smtClean="0">
                <a:latin typeface="+mn-lt"/>
              </a:rPr>
              <a:t>When </a:t>
            </a:r>
            <a:r>
              <a:rPr lang="en-US" sz="1400" dirty="0">
                <a:latin typeface="+mn-lt"/>
              </a:rPr>
              <a:t>it comes to total mortality, some data indicate that optimal levels of serum cholesterol may be between 210 and 230 mg/dl (5.4 and 5.9 </a:t>
            </a:r>
            <a:r>
              <a:rPr lang="en-US" sz="1400" dirty="0" err="1">
                <a:latin typeface="+mn-lt"/>
              </a:rPr>
              <a:t>mmol</a:t>
            </a:r>
            <a:r>
              <a:rPr lang="en-US" sz="1400" dirty="0">
                <a:latin typeface="+mn-lt"/>
              </a:rPr>
              <a:t>/l).</a:t>
            </a:r>
          </a:p>
          <a:p>
            <a:endParaRPr lang="en-US" sz="1400" dirty="0">
              <a:latin typeface="+mn-lt"/>
            </a:endParaRPr>
          </a:p>
          <a:p>
            <a:pPr marL="0" indent="0">
              <a:buNone/>
            </a:pPr>
            <a:r>
              <a:rPr lang="en-US" sz="1400" dirty="0">
                <a:latin typeface="+mn-lt"/>
              </a:rPr>
              <a:t>Although high LDL-C may be associated with increased risk of heart disease, low levels are associated with increased risk of death. Among </a:t>
            </a:r>
            <a:r>
              <a:rPr lang="en-US" sz="1400" b="1" u="sng" dirty="0">
                <a:latin typeface="+mn-lt"/>
              </a:rPr>
              <a:t>elderly individuals</a:t>
            </a:r>
            <a:r>
              <a:rPr lang="en-US" sz="1400" dirty="0">
                <a:latin typeface="+mn-lt"/>
              </a:rPr>
              <a:t> there appears to be an inverse relationship between cholesterol levels and mortality, indicating that high cholesterol levels are protective or reflect better health. </a:t>
            </a:r>
          </a:p>
          <a:p>
            <a:pPr marL="0" indent="0">
              <a:buNone/>
            </a:pPr>
            <a:endParaRPr lang="en-US" sz="1200" b="1" dirty="0" smtClean="0"/>
          </a:p>
          <a:p>
            <a:pPr marL="0" indent="0">
              <a:buNone/>
            </a:pPr>
            <a:endParaRPr lang="en-US" sz="1200" b="1" dirty="0"/>
          </a:p>
          <a:p>
            <a:pPr marL="0" indent="0">
              <a:buNone/>
            </a:pPr>
            <a:endParaRPr lang="en-US" sz="1200" b="1" dirty="0" smtClean="0"/>
          </a:p>
          <a:p>
            <a:pPr marL="0" indent="0">
              <a:buNone/>
            </a:pPr>
            <a:endParaRPr lang="en-US" sz="1200" b="1" dirty="0"/>
          </a:p>
          <a:p>
            <a:pPr marL="0" indent="0">
              <a:buNone/>
            </a:pPr>
            <a:endParaRPr lang="en-US" sz="1200" b="1" dirty="0" smtClean="0"/>
          </a:p>
          <a:p>
            <a:pPr marL="0" indent="0">
              <a:buNone/>
            </a:pPr>
            <a:endParaRPr lang="en-US" sz="1200" b="1" dirty="0"/>
          </a:p>
          <a:p>
            <a:pPr marL="0" indent="0">
              <a:buNone/>
            </a:pPr>
            <a:endParaRPr lang="en-US" sz="1200" b="1" dirty="0" smtClean="0"/>
          </a:p>
          <a:p>
            <a:pPr marL="0" indent="0">
              <a:buNone/>
            </a:pPr>
            <a:endParaRPr lang="en-US" sz="1200" b="1" dirty="0" smtClean="0"/>
          </a:p>
          <a:p>
            <a:pPr marL="0" indent="0">
              <a:buNone/>
            </a:pPr>
            <a:endParaRPr lang="en-US" sz="1200" b="1" dirty="0" smtClean="0"/>
          </a:p>
          <a:p>
            <a:pPr marL="0" indent="0">
              <a:buNone/>
            </a:pPr>
            <a:endParaRPr lang="en-US" sz="1200" b="1" dirty="0"/>
          </a:p>
          <a:p>
            <a:pPr marL="0" indent="0">
              <a:buNone/>
            </a:pPr>
            <a:endParaRPr lang="en-US" sz="1200" b="1" dirty="0" smtClean="0"/>
          </a:p>
          <a:p>
            <a:pPr marL="0" indent="0">
              <a:buNone/>
            </a:pPr>
            <a:endParaRPr lang="en-US" sz="1200" b="1" dirty="0" smtClean="0"/>
          </a:p>
          <a:p>
            <a:pPr marL="0" indent="0">
              <a:buNone/>
            </a:pPr>
            <a:endParaRPr lang="en-US" sz="1200" b="1" dirty="0"/>
          </a:p>
          <a:p>
            <a:pPr marL="0" indent="0">
              <a:buNone/>
            </a:pPr>
            <a:r>
              <a:rPr lang="en-US" sz="1200" b="1" dirty="0" smtClean="0">
                <a:latin typeface="+mn-lt"/>
              </a:rPr>
              <a:t>Cholesterol </a:t>
            </a:r>
            <a:r>
              <a:rPr lang="en-US" sz="1200" b="1" dirty="0">
                <a:latin typeface="+mn-lt"/>
              </a:rPr>
              <a:t>and mortality. 30 years of follow-up from the Framingham study</a:t>
            </a:r>
            <a:r>
              <a:rPr lang="en-US" sz="1200" b="1" dirty="0" smtClean="0">
                <a:latin typeface="+mn-lt"/>
              </a:rPr>
              <a:t>. </a:t>
            </a:r>
            <a:r>
              <a:rPr lang="en-US" sz="1200" dirty="0">
                <a:latin typeface="+mn-lt"/>
              </a:rPr>
              <a:t>JAMA</a:t>
            </a:r>
            <a:r>
              <a:rPr lang="en-US" sz="1200" u="sng" dirty="0">
                <a:latin typeface="+mn-lt"/>
              </a:rPr>
              <a:t>.</a:t>
            </a:r>
            <a:r>
              <a:rPr lang="en-US" sz="1200" dirty="0">
                <a:latin typeface="+mn-lt"/>
              </a:rPr>
              <a:t> 1987 Apr 24;257(16):</a:t>
            </a:r>
            <a:r>
              <a:rPr lang="en-US" sz="1200" dirty="0" smtClean="0">
                <a:latin typeface="+mn-lt"/>
              </a:rPr>
              <a:t>2176-80. Anderson KM</a:t>
            </a:r>
            <a:r>
              <a:rPr lang="en-US" sz="1200" dirty="0">
                <a:latin typeface="+mn-lt"/>
              </a:rPr>
              <a:t>, </a:t>
            </a:r>
            <a:r>
              <a:rPr lang="en-US" sz="1200" dirty="0" err="1">
                <a:latin typeface="+mn-lt"/>
              </a:rPr>
              <a:t>Castelli</a:t>
            </a:r>
            <a:r>
              <a:rPr lang="en-US" sz="1200" dirty="0">
                <a:latin typeface="+mn-lt"/>
              </a:rPr>
              <a:t> </a:t>
            </a:r>
            <a:r>
              <a:rPr lang="en-US" sz="1200" dirty="0" smtClean="0">
                <a:latin typeface="+mn-lt"/>
              </a:rPr>
              <a:t>WP</a:t>
            </a:r>
            <a:r>
              <a:rPr lang="en-US" sz="1200" dirty="0">
                <a:latin typeface="+mn-lt"/>
              </a:rPr>
              <a:t>, Levy D.</a:t>
            </a:r>
          </a:p>
          <a:p>
            <a:endParaRPr lang="en-US" sz="1800" dirty="0" smtClean="0"/>
          </a:p>
          <a:p>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0" y="3505200"/>
            <a:ext cx="4572000" cy="2725616"/>
          </a:xfrm>
          <a:prstGeom prst="rect">
            <a:avLst/>
          </a:prstGeom>
        </p:spPr>
      </p:pic>
    </p:spTree>
    <p:extLst>
      <p:ext uri="{BB962C8B-B14F-4D97-AF65-F5344CB8AC3E}">
        <p14:creationId xmlns:p14="http://schemas.microsoft.com/office/powerpoint/2010/main" val="23196410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8350"/>
            <a:ext cx="8229600" cy="457200"/>
          </a:xfrm>
        </p:spPr>
        <p:txBody>
          <a:bodyPr/>
          <a:lstStyle/>
          <a:p>
            <a:r>
              <a:rPr lang="en-US" dirty="0" smtClean="0"/>
              <a:t>Framingham Data</a:t>
            </a:r>
            <a:endParaRPr lang="en-US" dirty="0"/>
          </a:p>
        </p:txBody>
      </p:sp>
      <p:sp>
        <p:nvSpPr>
          <p:cNvPr id="3" name="Content Placeholder 2"/>
          <p:cNvSpPr>
            <a:spLocks noGrp="1"/>
          </p:cNvSpPr>
          <p:nvPr>
            <p:ph idx="1"/>
          </p:nvPr>
        </p:nvSpPr>
        <p:spPr>
          <a:xfrm>
            <a:off x="457200" y="1143000"/>
            <a:ext cx="8229600" cy="4983163"/>
          </a:xfrm>
        </p:spPr>
        <p:txBody>
          <a:bodyPr>
            <a:normAutofit/>
          </a:bodyPr>
          <a:lstStyle/>
          <a:p>
            <a:endParaRPr lang="en-US" sz="1600" dirty="0" smtClean="0"/>
          </a:p>
          <a:p>
            <a:pPr marL="0" indent="0" algn="ctr">
              <a:buNone/>
            </a:pPr>
            <a:r>
              <a:rPr lang="en-US" sz="1600" dirty="0" smtClean="0"/>
              <a:t>If </a:t>
            </a:r>
            <a:r>
              <a:rPr lang="en-US" sz="1600" dirty="0"/>
              <a:t>we look at the survival curves. As we might expect only 10% of men aged 50–65 surveyed for 30 years. However the important thing is that the blood levels of cholesterol had no influence whatsoever on survival.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2590800"/>
            <a:ext cx="5334000" cy="3385038"/>
          </a:xfrm>
          <a:prstGeom prst="rect">
            <a:avLst/>
          </a:prstGeom>
        </p:spPr>
      </p:pic>
      <p:sp>
        <p:nvSpPr>
          <p:cNvPr id="5" name="TextBox 4"/>
          <p:cNvSpPr txBox="1"/>
          <p:nvPr/>
        </p:nvSpPr>
        <p:spPr>
          <a:xfrm>
            <a:off x="762000" y="6324600"/>
            <a:ext cx="7620000" cy="646331"/>
          </a:xfrm>
          <a:prstGeom prst="rect">
            <a:avLst/>
          </a:prstGeom>
          <a:noFill/>
        </p:spPr>
        <p:txBody>
          <a:bodyPr wrap="square" rtlCol="0">
            <a:spAutoFit/>
          </a:bodyPr>
          <a:lstStyle/>
          <a:p>
            <a:r>
              <a:rPr lang="en-US" sz="1200" b="1" dirty="0"/>
              <a:t>Cholesterol and mortality. 30 years of follow-up from the Framingham study. </a:t>
            </a:r>
            <a:r>
              <a:rPr lang="en-US" sz="1200" dirty="0"/>
              <a:t>JAMA</a:t>
            </a:r>
            <a:r>
              <a:rPr lang="en-US" sz="1200" u="sng" dirty="0"/>
              <a:t>.</a:t>
            </a:r>
            <a:r>
              <a:rPr lang="en-US" sz="1200" dirty="0"/>
              <a:t> 1987 Apr 24;257(16):2176-80. Anderson KM, </a:t>
            </a:r>
            <a:r>
              <a:rPr lang="en-US" sz="1200" dirty="0" err="1"/>
              <a:t>Castelli</a:t>
            </a:r>
            <a:r>
              <a:rPr lang="en-US" sz="1200" dirty="0"/>
              <a:t> WP, Levy D.</a:t>
            </a:r>
          </a:p>
          <a:p>
            <a:endParaRPr lang="en-US" sz="1200" dirty="0"/>
          </a:p>
        </p:txBody>
      </p:sp>
    </p:spTree>
    <p:extLst>
      <p:ext uri="{BB962C8B-B14F-4D97-AF65-F5344CB8AC3E}">
        <p14:creationId xmlns:p14="http://schemas.microsoft.com/office/powerpoint/2010/main" val="28132311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57200"/>
          </a:xfrm>
        </p:spPr>
        <p:txBody>
          <a:bodyPr/>
          <a:lstStyle/>
          <a:p>
            <a:r>
              <a:rPr lang="en-US" dirty="0" smtClean="0"/>
              <a:t>Are women the same as men?</a:t>
            </a:r>
            <a:endParaRPr lang="en-US" dirty="0"/>
          </a:p>
        </p:txBody>
      </p:sp>
      <p:sp>
        <p:nvSpPr>
          <p:cNvPr id="3" name="Content Placeholder 2"/>
          <p:cNvSpPr>
            <a:spLocks noGrp="1"/>
          </p:cNvSpPr>
          <p:nvPr>
            <p:ph idx="1"/>
          </p:nvPr>
        </p:nvSpPr>
        <p:spPr>
          <a:xfrm>
            <a:off x="457200" y="1524000"/>
            <a:ext cx="8229600" cy="5334000"/>
          </a:xfrm>
        </p:spPr>
        <p:txBody>
          <a:bodyPr>
            <a:normAutofit fontScale="92500" lnSpcReduction="20000"/>
          </a:bodyPr>
          <a:lstStyle/>
          <a:p>
            <a:endParaRPr lang="en-US" sz="1800" b="1" dirty="0" smtClean="0"/>
          </a:p>
          <a:p>
            <a:endParaRPr lang="en-US" sz="1800" b="1" dirty="0" smtClean="0"/>
          </a:p>
          <a:p>
            <a:endParaRPr lang="en-US" sz="1800" b="1" dirty="0"/>
          </a:p>
          <a:p>
            <a:endParaRPr lang="en-US" sz="1800" b="1" dirty="0" smtClean="0"/>
          </a:p>
          <a:p>
            <a:endParaRPr lang="en-US" sz="1800" b="1" dirty="0"/>
          </a:p>
          <a:p>
            <a:endParaRPr lang="en-US" sz="1800" b="1" dirty="0" smtClean="0"/>
          </a:p>
          <a:p>
            <a:endParaRPr lang="en-US" sz="1800" b="1" dirty="0"/>
          </a:p>
          <a:p>
            <a:endParaRPr lang="en-US" sz="1800" b="1" dirty="0" smtClean="0"/>
          </a:p>
          <a:p>
            <a:endParaRPr lang="en-US" sz="1800" b="1" dirty="0"/>
          </a:p>
          <a:p>
            <a:endParaRPr lang="en-US" sz="1800" b="1" dirty="0" smtClean="0"/>
          </a:p>
          <a:p>
            <a:pPr marL="0" indent="0">
              <a:buNone/>
            </a:pPr>
            <a:endParaRPr lang="en-US" sz="1800" b="1" dirty="0" smtClean="0"/>
          </a:p>
          <a:p>
            <a:r>
              <a:rPr lang="en-US" sz="1800" b="1" dirty="0" smtClean="0"/>
              <a:t>A </a:t>
            </a:r>
            <a:r>
              <a:rPr lang="en-US" sz="1800" b="1" dirty="0"/>
              <a:t>Norwegian study</a:t>
            </a:r>
            <a:r>
              <a:rPr lang="en-US" sz="1800" dirty="0"/>
              <a:t> found an inverse relationship between cholesterol levels and mortality among women, for whom (according to the authors) moderately elevated cholesterol (by current standards) may prove to be not only harmless but even beneficial</a:t>
            </a:r>
            <a:r>
              <a:rPr lang="en-US" sz="1800" dirty="0" smtClean="0"/>
              <a:t>.</a:t>
            </a:r>
            <a:endParaRPr lang="en-US" sz="1800" dirty="0"/>
          </a:p>
          <a:p>
            <a:r>
              <a:rPr lang="en-US" sz="1800" dirty="0"/>
              <a:t>Furthermore, the relationship between cholesterol levels and disease may be different for men and women</a:t>
            </a:r>
          </a:p>
          <a:p>
            <a:pPr marL="0" indent="0">
              <a:buNone/>
            </a:pPr>
            <a:endParaRPr lang="en-US" sz="1200" b="1" dirty="0" smtClean="0"/>
          </a:p>
          <a:p>
            <a:pPr marL="0" indent="0">
              <a:buNone/>
            </a:pPr>
            <a:endParaRPr lang="en-US" sz="1200" b="1" dirty="0" smtClean="0"/>
          </a:p>
          <a:p>
            <a:pPr marL="0" indent="0">
              <a:buNone/>
            </a:pPr>
            <a:endParaRPr lang="en-US" sz="1200" b="1" dirty="0" smtClean="0">
              <a:latin typeface="+mn-lt"/>
            </a:endParaRPr>
          </a:p>
          <a:p>
            <a:pPr marL="0" indent="0">
              <a:buNone/>
            </a:pPr>
            <a:r>
              <a:rPr lang="en-US" sz="1200" b="1" dirty="0" smtClean="0">
                <a:latin typeface="+mn-lt"/>
              </a:rPr>
              <a:t>National </a:t>
            </a:r>
            <a:r>
              <a:rPr lang="en-US" sz="1200" b="1" dirty="0">
                <a:latin typeface="+mn-lt"/>
              </a:rPr>
              <a:t>Cholesterol Education Program (NCEP) Expert Panel on Detection, Evaluation, and Treatment of High Blood Cholesterol in Adults (Adult Treatment Panel </a:t>
            </a:r>
            <a:r>
              <a:rPr lang="en-US" sz="1200" b="1" dirty="0" smtClean="0">
                <a:latin typeface="+mn-lt"/>
              </a:rPr>
              <a:t>III). </a:t>
            </a:r>
            <a:r>
              <a:rPr lang="en-US" sz="1200" dirty="0" smtClean="0">
                <a:latin typeface="+mn-lt"/>
              </a:rPr>
              <a:t>Expert </a:t>
            </a:r>
            <a:r>
              <a:rPr lang="en-US" sz="1200" dirty="0">
                <a:latin typeface="+mn-lt"/>
              </a:rPr>
              <a:t>Panel on Detection, Evaluation, and Treatment of High Blood Cholesterol in </a:t>
            </a:r>
            <a:r>
              <a:rPr lang="en-US" sz="1200" dirty="0" smtClean="0">
                <a:latin typeface="+mn-lt"/>
              </a:rPr>
              <a:t>Adults. </a:t>
            </a:r>
            <a:r>
              <a:rPr lang="en-US" sz="1200" i="1" dirty="0" smtClean="0">
                <a:latin typeface="+mn-lt"/>
              </a:rPr>
              <a:t>JAMA</a:t>
            </a:r>
            <a:r>
              <a:rPr lang="en-US" sz="1200" i="1" dirty="0">
                <a:latin typeface="+mn-lt"/>
              </a:rPr>
              <a:t>. </a:t>
            </a:r>
            <a:r>
              <a:rPr lang="en-US" sz="1200" dirty="0">
                <a:latin typeface="+mn-lt"/>
              </a:rPr>
              <a:t>2001;285(19):2486-2497. doi:10.1001/jama.285.19.2486</a:t>
            </a:r>
          </a:p>
          <a:p>
            <a:endParaRPr lang="en-US" sz="1800" dirty="0" smtClean="0"/>
          </a:p>
          <a:p>
            <a:endParaRPr lang="en-US" sz="1800" dirty="0"/>
          </a:p>
          <a:p>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1143000"/>
            <a:ext cx="4648200" cy="2858450"/>
          </a:xfrm>
          <a:prstGeom prst="rect">
            <a:avLst/>
          </a:prstGeom>
        </p:spPr>
      </p:pic>
    </p:spTree>
    <p:extLst>
      <p:ext uri="{BB962C8B-B14F-4D97-AF65-F5344CB8AC3E}">
        <p14:creationId xmlns:p14="http://schemas.microsoft.com/office/powerpoint/2010/main" val="33909527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6248400"/>
            <a:ext cx="7010400" cy="461665"/>
          </a:xfrm>
          <a:prstGeom prst="rect">
            <a:avLst/>
          </a:prstGeom>
          <a:noFill/>
        </p:spPr>
        <p:txBody>
          <a:bodyPr wrap="square" rtlCol="0">
            <a:spAutoFit/>
          </a:bodyPr>
          <a:lstStyle/>
          <a:p>
            <a:r>
              <a:rPr lang="en-US" sz="1200" b="1" dirty="0" smtClean="0"/>
              <a:t>Is the use of cholesterol in mortality risk algorithms in clinical guidelines valid? Ten years prospective data from the Norwegian HUNT 2 study (&gt;58,000 participants). </a:t>
            </a:r>
            <a:r>
              <a:rPr lang="en-US" sz="1200" dirty="0" err="1" smtClean="0"/>
              <a:t>Halfdan</a:t>
            </a:r>
            <a:r>
              <a:rPr lang="en-US" sz="1200" dirty="0" smtClean="0"/>
              <a:t> </a:t>
            </a:r>
            <a:r>
              <a:rPr lang="en-US" sz="1200" dirty="0" err="1" smtClean="0"/>
              <a:t>Petursson</a:t>
            </a:r>
            <a:r>
              <a:rPr lang="en-US" sz="1200" dirty="0" smtClean="0"/>
              <a:t> MD, Johann A. Sigurdsson MD</a:t>
            </a:r>
            <a:endParaRPr lang="en-US" sz="1200" dirty="0"/>
          </a:p>
        </p:txBody>
      </p:sp>
      <p:sp>
        <p:nvSpPr>
          <p:cNvPr id="5" name="Title 1"/>
          <p:cNvSpPr>
            <a:spLocks noGrp="1"/>
          </p:cNvSpPr>
          <p:nvPr>
            <p:ph type="title"/>
          </p:nvPr>
        </p:nvSpPr>
        <p:spPr>
          <a:xfrm>
            <a:off x="457200" y="609600"/>
            <a:ext cx="8229600" cy="457200"/>
          </a:xfrm>
        </p:spPr>
        <p:txBody>
          <a:bodyPr/>
          <a:lstStyle/>
          <a:p>
            <a:r>
              <a:rPr lang="en-US" sz="3200" dirty="0" smtClean="0"/>
              <a:t>Total Cholesterol as a predictive Factor?</a:t>
            </a:r>
            <a:endParaRPr lang="en-US" sz="32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9475" y="1219200"/>
            <a:ext cx="8360452" cy="4648200"/>
          </a:xfrm>
        </p:spPr>
      </p:pic>
    </p:spTree>
    <p:extLst>
      <p:ext uri="{BB962C8B-B14F-4D97-AF65-F5344CB8AC3E}">
        <p14:creationId xmlns:p14="http://schemas.microsoft.com/office/powerpoint/2010/main" val="7568444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8229600" cy="457200"/>
          </a:xfrm>
        </p:spPr>
        <p:txBody>
          <a:bodyPr/>
          <a:lstStyle/>
          <a:p>
            <a:r>
              <a:rPr lang="en-US" sz="3200" dirty="0" smtClean="0"/>
              <a:t>LDL as a predictor of CV Events</a:t>
            </a:r>
            <a:endParaRPr lang="en-US" sz="3200" dirty="0"/>
          </a:p>
        </p:txBody>
      </p:sp>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5540" y="2648129"/>
            <a:ext cx="5638800" cy="3508146"/>
          </a:xfrm>
          <a:prstGeom prst="rect">
            <a:avLst/>
          </a:prstGeom>
        </p:spPr>
      </p:pic>
      <p:sp>
        <p:nvSpPr>
          <p:cNvPr id="3" name="TextBox 2"/>
          <p:cNvSpPr txBox="1"/>
          <p:nvPr/>
        </p:nvSpPr>
        <p:spPr>
          <a:xfrm>
            <a:off x="685800" y="6292730"/>
            <a:ext cx="6705600" cy="292388"/>
          </a:xfrm>
          <a:prstGeom prst="rect">
            <a:avLst/>
          </a:prstGeom>
          <a:noFill/>
        </p:spPr>
        <p:txBody>
          <a:bodyPr wrap="square" rtlCol="0">
            <a:spAutoFit/>
          </a:bodyPr>
          <a:lstStyle/>
          <a:p>
            <a:r>
              <a:rPr lang="en-US" sz="1300" b="1" dirty="0" smtClean="0"/>
              <a:t>Am Heart J </a:t>
            </a:r>
            <a:r>
              <a:rPr lang="en-US" sz="1300" dirty="0" smtClean="0"/>
              <a:t>2009; 157: 111-7.e2</a:t>
            </a:r>
            <a:endParaRPr lang="en-US" sz="1300" dirty="0"/>
          </a:p>
        </p:txBody>
      </p:sp>
      <p:sp>
        <p:nvSpPr>
          <p:cNvPr id="6" name="TextBox 5"/>
          <p:cNvSpPr txBox="1"/>
          <p:nvPr/>
        </p:nvSpPr>
        <p:spPr>
          <a:xfrm>
            <a:off x="914400" y="1295400"/>
            <a:ext cx="7467600" cy="1200329"/>
          </a:xfrm>
          <a:prstGeom prst="rect">
            <a:avLst/>
          </a:prstGeom>
          <a:noFill/>
        </p:spPr>
        <p:txBody>
          <a:bodyPr wrap="square" rtlCol="0">
            <a:spAutoFit/>
          </a:bodyPr>
          <a:lstStyle/>
          <a:p>
            <a:r>
              <a:rPr lang="en-US" dirty="0" smtClean="0"/>
              <a:t>- Of 231,986 hospitalizations from 541 hospitals, admission lipid levels were documented in 136.95 (59.0%)</a:t>
            </a:r>
          </a:p>
          <a:p>
            <a:endParaRPr lang="en-US" dirty="0"/>
          </a:p>
          <a:p>
            <a:r>
              <a:rPr lang="en-US" dirty="0" smtClean="0"/>
              <a:t>- Mean LDL levels were 104.9mg/dl </a:t>
            </a:r>
            <a:r>
              <a:rPr lang="en-US" dirty="0" smtClean="0"/>
              <a:t>(LDL </a:t>
            </a:r>
            <a:r>
              <a:rPr lang="en-US" dirty="0" smtClean="0"/>
              <a:t>2.6mmol/l)</a:t>
            </a:r>
            <a:endParaRPr lang="en-US" dirty="0"/>
          </a:p>
        </p:txBody>
      </p:sp>
    </p:spTree>
    <p:extLst>
      <p:ext uri="{BB962C8B-B14F-4D97-AF65-F5344CB8AC3E}">
        <p14:creationId xmlns:p14="http://schemas.microsoft.com/office/powerpoint/2010/main" val="1366877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788" y="609600"/>
            <a:ext cx="8229600" cy="457200"/>
          </a:xfrm>
        </p:spPr>
        <p:txBody>
          <a:bodyPr/>
          <a:lstStyle/>
          <a:p>
            <a:pPr algn="ctr"/>
            <a:r>
              <a:rPr lang="en-US" dirty="0" smtClean="0"/>
              <a:t>LDL/HDL Ratio</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3624" y="1295400"/>
            <a:ext cx="8510376" cy="4774768"/>
          </a:xfrm>
        </p:spPr>
      </p:pic>
    </p:spTree>
    <p:extLst>
      <p:ext uri="{BB962C8B-B14F-4D97-AF65-F5344CB8AC3E}">
        <p14:creationId xmlns:p14="http://schemas.microsoft.com/office/powerpoint/2010/main" val="1469066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371600" y="3581400"/>
            <a:ext cx="6400800" cy="1752600"/>
          </a:xfrm>
        </p:spPr>
        <p:txBody>
          <a:bodyPr/>
          <a:lstStyle/>
          <a:p>
            <a:endParaRPr lang="en-US" dirty="0" smtClean="0"/>
          </a:p>
          <a:p>
            <a:endParaRPr lang="en-US" dirty="0"/>
          </a:p>
          <a:p>
            <a:r>
              <a:rPr lang="en-US" dirty="0" smtClean="0">
                <a:solidFill>
                  <a:schemeClr val="tx1"/>
                </a:solidFill>
              </a:rPr>
              <a:t>STATINS</a:t>
            </a:r>
            <a:endParaRPr lang="en-US" dirty="0">
              <a:solidFill>
                <a:schemeClr val="tx1"/>
              </a:solidFill>
            </a:endParaRPr>
          </a:p>
        </p:txBody>
      </p:sp>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1447800"/>
            <a:ext cx="4716780" cy="2856182"/>
          </a:xfrm>
          <a:prstGeom prst="rect">
            <a:avLst/>
          </a:prstGeom>
        </p:spPr>
      </p:pic>
    </p:spTree>
    <p:extLst>
      <p:ext uri="{BB962C8B-B14F-4D97-AF65-F5344CB8AC3E}">
        <p14:creationId xmlns:p14="http://schemas.microsoft.com/office/powerpoint/2010/main" val="1453209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 y="533400"/>
            <a:ext cx="8229600" cy="457200"/>
          </a:xfrm>
        </p:spPr>
        <p:txBody>
          <a:bodyPr/>
          <a:lstStyle/>
          <a:p>
            <a:pPr algn="ctr"/>
            <a:r>
              <a:rPr lang="en-US" dirty="0" smtClean="0"/>
              <a:t>Statins in Primary Prevention</a:t>
            </a:r>
            <a:endParaRPr lang="en-US" dirty="0"/>
          </a:p>
        </p:txBody>
      </p:sp>
      <p:sp>
        <p:nvSpPr>
          <p:cNvPr id="3" name="Content Placeholder 2"/>
          <p:cNvSpPr>
            <a:spLocks noGrp="1"/>
          </p:cNvSpPr>
          <p:nvPr>
            <p:ph idx="1"/>
          </p:nvPr>
        </p:nvSpPr>
        <p:spPr>
          <a:xfrm>
            <a:off x="533400" y="981926"/>
            <a:ext cx="8229600" cy="2118325"/>
          </a:xfrm>
        </p:spPr>
        <p:txBody>
          <a:bodyPr>
            <a:normAutofit fontScale="92500" lnSpcReduction="10000"/>
          </a:bodyPr>
          <a:lstStyle/>
          <a:p>
            <a:pPr marL="0" indent="0">
              <a:buNone/>
            </a:pPr>
            <a:endParaRPr lang="en-US" sz="1800" dirty="0" smtClean="0"/>
          </a:p>
          <a:p>
            <a:pPr marL="0" indent="0">
              <a:buNone/>
            </a:pPr>
            <a:r>
              <a:rPr lang="en-US" sz="1500" dirty="0"/>
              <a:t>Approximately 65 thousand patients were included in </a:t>
            </a:r>
            <a:r>
              <a:rPr lang="en-US" sz="1500" b="1" dirty="0"/>
              <a:t>the primary prevention trials</a:t>
            </a:r>
            <a:r>
              <a:rPr lang="en-US" sz="1500" dirty="0"/>
              <a:t>, 65 percent were men and 35 percent were women. Taken together, all-cause mortality rate was 11.4 per one thousand person years among people on placebo and 10.7 per one thousand patient years on people on statins. This difference is not statistically significant. Furthermore, there was no relationship between the amount of reduction of LDL-cholesterol and all-cause </a:t>
            </a:r>
            <a:r>
              <a:rPr lang="en-US" sz="1500" dirty="0" smtClean="0"/>
              <a:t>mortality</a:t>
            </a:r>
          </a:p>
          <a:p>
            <a:pPr marL="0" indent="0">
              <a:buNone/>
            </a:pPr>
            <a:endParaRPr lang="en-US" sz="1500" dirty="0" smtClean="0"/>
          </a:p>
          <a:p>
            <a:pPr marL="0" indent="0">
              <a:buNone/>
            </a:pPr>
            <a:r>
              <a:rPr lang="en-US" sz="1500" dirty="0"/>
              <a:t>This literature-based meta-analysis did not find evidence for the benefit of statin therapy on all-cause mortality in a high-risk primary prevention set-up.</a:t>
            </a:r>
          </a:p>
        </p:txBody>
      </p:sp>
      <p:sp>
        <p:nvSpPr>
          <p:cNvPr id="4" name="TextBox 3"/>
          <p:cNvSpPr txBox="1"/>
          <p:nvPr/>
        </p:nvSpPr>
        <p:spPr>
          <a:xfrm>
            <a:off x="533400" y="6263323"/>
            <a:ext cx="7467600" cy="800219"/>
          </a:xfrm>
          <a:prstGeom prst="rect">
            <a:avLst/>
          </a:prstGeom>
          <a:noFill/>
        </p:spPr>
        <p:txBody>
          <a:bodyPr wrap="square" rtlCol="0">
            <a:spAutoFit/>
          </a:bodyPr>
          <a:lstStyle/>
          <a:p>
            <a:r>
              <a:rPr lang="en-US" sz="1200" b="1" dirty="0"/>
              <a:t>Statins and all-cause mortality in high-risk primary prevention: a meta-analysis of 11 randomized controlled trials involving 65,229 participants</a:t>
            </a:r>
            <a:r>
              <a:rPr lang="en-US" sz="1200" b="1" dirty="0" smtClean="0"/>
              <a:t>. </a:t>
            </a:r>
          </a:p>
          <a:p>
            <a:r>
              <a:rPr lang="en-US" sz="1200" u="sng" dirty="0" smtClean="0">
                <a:hlinkClick r:id="rId2" tooltip="Archives of internal medicine."/>
              </a:rPr>
              <a:t>Arch </a:t>
            </a:r>
            <a:r>
              <a:rPr lang="en-US" sz="1200" u="sng" dirty="0">
                <a:hlinkClick r:id="rId2" tooltip="Archives of internal medicine."/>
              </a:rPr>
              <a:t>Intern Med.</a:t>
            </a:r>
            <a:r>
              <a:rPr lang="en-US" sz="1200" dirty="0"/>
              <a:t> 2010 Jun 28;170(12):1024-31. </a:t>
            </a:r>
            <a:r>
              <a:rPr lang="en-US" sz="1200" dirty="0" err="1"/>
              <a:t>doi</a:t>
            </a:r>
            <a:r>
              <a:rPr lang="en-US" sz="1200" dirty="0"/>
              <a:t>: 10.1001/archinternmed.2010.182.</a:t>
            </a:r>
          </a:p>
          <a:p>
            <a:endParaRPr lang="en-US" sz="10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606" y="3100251"/>
            <a:ext cx="5914286" cy="3071949"/>
          </a:xfrm>
          <a:prstGeom prst="rect">
            <a:avLst/>
          </a:prstGeom>
        </p:spPr>
      </p:pic>
    </p:spTree>
    <p:extLst>
      <p:ext uri="{BB962C8B-B14F-4D97-AF65-F5344CB8AC3E}">
        <p14:creationId xmlns:p14="http://schemas.microsoft.com/office/powerpoint/2010/main" val="19171445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557" y="685800"/>
            <a:ext cx="8229600" cy="342900"/>
          </a:xfrm>
        </p:spPr>
        <p:txBody>
          <a:bodyPr/>
          <a:lstStyle/>
          <a:p>
            <a:r>
              <a:rPr lang="en-US" dirty="0" smtClean="0"/>
              <a:t/>
            </a:r>
            <a:br>
              <a:rPr lang="en-US" dirty="0" smtClean="0"/>
            </a:br>
            <a:r>
              <a:rPr lang="en-US" dirty="0" smtClean="0"/>
              <a:t>  </a:t>
            </a:r>
            <a:r>
              <a:rPr lang="en-US" sz="3000" dirty="0" smtClean="0"/>
              <a:t>Everyone </a:t>
            </a:r>
            <a:r>
              <a:rPr lang="en-US" sz="3000" dirty="0" smtClean="0"/>
              <a:t>over 40 </a:t>
            </a:r>
            <a:r>
              <a:rPr lang="en-US" sz="3000" dirty="0" err="1" smtClean="0"/>
              <a:t>yrs</a:t>
            </a:r>
            <a:r>
              <a:rPr lang="en-US" sz="3000" dirty="0" smtClean="0"/>
              <a:t> should be on Statins?</a:t>
            </a:r>
            <a:endParaRPr lang="en-US" sz="3000" dirty="0"/>
          </a:p>
        </p:txBody>
      </p:sp>
      <p:sp>
        <p:nvSpPr>
          <p:cNvPr id="5" name="TextBox 4"/>
          <p:cNvSpPr txBox="1"/>
          <p:nvPr/>
        </p:nvSpPr>
        <p:spPr>
          <a:xfrm>
            <a:off x="1905000" y="6248400"/>
            <a:ext cx="5016843" cy="553998"/>
          </a:xfrm>
          <a:prstGeom prst="rect">
            <a:avLst/>
          </a:prstGeom>
          <a:noFill/>
        </p:spPr>
        <p:txBody>
          <a:bodyPr wrap="square" rtlCol="0">
            <a:spAutoFit/>
          </a:bodyPr>
          <a:lstStyle/>
          <a:p>
            <a:pPr algn="ctr"/>
            <a:r>
              <a:rPr lang="en-US" sz="3000" b="1" dirty="0"/>
              <a:t>www.thennt.com</a:t>
            </a:r>
          </a:p>
        </p:txBody>
      </p:sp>
      <p:sp>
        <p:nvSpPr>
          <p:cNvPr id="3" name="TextBox 2"/>
          <p:cNvSpPr txBox="1"/>
          <p:nvPr/>
        </p:nvSpPr>
        <p:spPr>
          <a:xfrm>
            <a:off x="679621" y="2093225"/>
            <a:ext cx="7467600" cy="646331"/>
          </a:xfrm>
          <a:prstGeom prst="rect">
            <a:avLst/>
          </a:prstGeom>
          <a:noFill/>
        </p:spPr>
        <p:txBody>
          <a:bodyPr wrap="square" rtlCol="0">
            <a:spAutoFit/>
          </a:bodyPr>
          <a:lstStyle/>
          <a:p>
            <a:pPr algn="ctr"/>
            <a:r>
              <a:rPr lang="en-US" b="1" dirty="0" smtClean="0"/>
              <a:t>Statin Drugs Given for 5 Years for Heart Disease Prevention (Without Known Heart Disease)</a:t>
            </a:r>
            <a:endParaRPr lang="en-US" b="1"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743200"/>
            <a:ext cx="9144000" cy="2476163"/>
          </a:xfrm>
        </p:spPr>
      </p:pic>
    </p:spTree>
    <p:extLst>
      <p:ext uri="{BB962C8B-B14F-4D97-AF65-F5344CB8AC3E}">
        <p14:creationId xmlns:p14="http://schemas.microsoft.com/office/powerpoint/2010/main" val="3777617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Lancet</a:t>
            </a:r>
            <a:endParaRPr lang="en-US" dirty="0"/>
          </a:p>
        </p:txBody>
      </p:sp>
      <p:sp>
        <p:nvSpPr>
          <p:cNvPr id="3" name="Content Placeholder 2"/>
          <p:cNvSpPr>
            <a:spLocks noGrp="1"/>
          </p:cNvSpPr>
          <p:nvPr>
            <p:ph idx="1"/>
          </p:nvPr>
        </p:nvSpPr>
        <p:spPr>
          <a:xfrm>
            <a:off x="457200" y="1066800"/>
            <a:ext cx="8229600" cy="5029200"/>
          </a:xfrm>
        </p:spPr>
        <p:txBody>
          <a:bodyPr>
            <a:normAutofit fontScale="92500" lnSpcReduction="10000"/>
          </a:bodyPr>
          <a:lstStyle/>
          <a:p>
            <a:r>
              <a:rPr lang="en-US" sz="1800" dirty="0"/>
              <a:t>Among relatively low risk individuals, it has been </a:t>
            </a:r>
            <a:r>
              <a:rPr lang="en-US" sz="1800" dirty="0" smtClean="0"/>
              <a:t>estimated</a:t>
            </a:r>
            <a:r>
              <a:rPr lang="en-US" sz="1800" b="1" dirty="0"/>
              <a:t> </a:t>
            </a:r>
            <a:r>
              <a:rPr lang="en-US" sz="1800" dirty="0"/>
              <a:t>that for every 1 </a:t>
            </a:r>
            <a:r>
              <a:rPr lang="en-US" sz="1800" dirty="0" err="1"/>
              <a:t>mmol</a:t>
            </a:r>
            <a:r>
              <a:rPr lang="en-US" sz="1800" dirty="0"/>
              <a:t>/L reduction in LDL-cholesterol there is an absolute reduction in major vascular events of about 11 per 1000 over 5 years. </a:t>
            </a:r>
            <a:endParaRPr lang="en-US" sz="1800" dirty="0" smtClean="0"/>
          </a:p>
          <a:p>
            <a:endParaRPr lang="en-US" sz="1800" dirty="0" smtClean="0"/>
          </a:p>
          <a:p>
            <a:pPr marL="0" indent="0" algn="ctr">
              <a:buNone/>
            </a:pPr>
            <a:r>
              <a:rPr lang="en-US" sz="1800" dirty="0" smtClean="0"/>
              <a:t>	</a:t>
            </a:r>
            <a:r>
              <a:rPr lang="en-US" sz="1800" b="1" i="1" dirty="0" smtClean="0"/>
              <a:t>What </a:t>
            </a:r>
            <a:r>
              <a:rPr lang="en-US" sz="1800" b="1" i="1" dirty="0"/>
              <a:t>does this really mean? </a:t>
            </a:r>
            <a:endParaRPr lang="en-US" sz="1800" b="1" i="1" dirty="0" smtClean="0"/>
          </a:p>
          <a:p>
            <a:endParaRPr lang="en-US" sz="1800" dirty="0"/>
          </a:p>
          <a:p>
            <a:r>
              <a:rPr lang="en-US" sz="1800" dirty="0" smtClean="0"/>
              <a:t>Let’s </a:t>
            </a:r>
            <a:r>
              <a:rPr lang="en-US" sz="1800" dirty="0"/>
              <a:t>say that I am a low risk patient and my LDL-cholesterol is 143 mg/dl ( 3.7 </a:t>
            </a:r>
            <a:r>
              <a:rPr lang="en-US" sz="1800" dirty="0" err="1"/>
              <a:t>mmol</a:t>
            </a:r>
            <a:r>
              <a:rPr lang="en-US" sz="1800" dirty="0"/>
              <a:t>/L ). </a:t>
            </a:r>
            <a:endParaRPr lang="en-US" sz="1800" dirty="0" smtClean="0"/>
          </a:p>
          <a:p>
            <a:pPr marL="0" indent="0">
              <a:buNone/>
            </a:pPr>
            <a:endParaRPr lang="en-US" sz="1800" dirty="0"/>
          </a:p>
          <a:p>
            <a:pPr marL="0" indent="0">
              <a:buNone/>
            </a:pPr>
            <a:r>
              <a:rPr lang="en-US" sz="1800" dirty="0" smtClean="0"/>
              <a:t>My </a:t>
            </a:r>
            <a:r>
              <a:rPr lang="en-US" sz="1800" dirty="0"/>
              <a:t>LDL-C goes down to 104 mg/dl (2.7 </a:t>
            </a:r>
            <a:r>
              <a:rPr lang="en-US" sz="1800" dirty="0" err="1"/>
              <a:t>mmol</a:t>
            </a:r>
            <a:r>
              <a:rPr lang="en-US" sz="1800" dirty="0"/>
              <a:t>/L) while I’m taking the drug.  This treatment is going to make it one percent less likely for me to have a coronary event or a stroke during those five years, compared to if I do not take the drug. Not very impressive indeed.  </a:t>
            </a:r>
            <a:endParaRPr lang="en-US" sz="1800" dirty="0" smtClean="0"/>
          </a:p>
          <a:p>
            <a:pPr marL="0" indent="0">
              <a:buNone/>
            </a:pPr>
            <a:endParaRPr lang="en-US" sz="1800" dirty="0"/>
          </a:p>
          <a:p>
            <a:pPr marL="0" indent="0">
              <a:buNone/>
            </a:pPr>
            <a:r>
              <a:rPr lang="en-US" sz="1800" dirty="0" smtClean="0"/>
              <a:t>One </a:t>
            </a:r>
            <a:r>
              <a:rPr lang="en-US" sz="1800" dirty="0"/>
              <a:t>has to wonder whether this proposed benefit outweighs the risk of treatment. If there is doubt, we should not treat. </a:t>
            </a:r>
            <a:endParaRPr lang="en-US" sz="1800" dirty="0" smtClean="0"/>
          </a:p>
          <a:p>
            <a:pPr marL="0" indent="0">
              <a:buNone/>
            </a:pPr>
            <a:endParaRPr lang="en-US" sz="1800" i="1" dirty="0"/>
          </a:p>
          <a:p>
            <a:pPr marL="0" indent="0" algn="ctr">
              <a:buNone/>
            </a:pPr>
            <a:r>
              <a:rPr lang="en-US" sz="1800" i="1" dirty="0" err="1" smtClean="0"/>
              <a:t>Primum</a:t>
            </a:r>
            <a:r>
              <a:rPr lang="en-US" sz="1800" i="1" dirty="0"/>
              <a:t> non </a:t>
            </a:r>
            <a:r>
              <a:rPr lang="en-US" sz="1800" i="1" dirty="0" err="1"/>
              <a:t>nocere</a:t>
            </a:r>
            <a:r>
              <a:rPr lang="en-US" sz="1800" i="1" dirty="0"/>
              <a:t>; </a:t>
            </a:r>
            <a:r>
              <a:rPr lang="en-US" sz="1800" b="1" dirty="0"/>
              <a:t>first do no </a:t>
            </a:r>
            <a:r>
              <a:rPr lang="en-US" sz="1800" b="1" dirty="0" smtClean="0"/>
              <a:t>harm</a:t>
            </a:r>
          </a:p>
          <a:p>
            <a:endParaRPr lang="en-US" sz="1800" b="1" dirty="0"/>
          </a:p>
        </p:txBody>
      </p:sp>
      <p:sp>
        <p:nvSpPr>
          <p:cNvPr id="4" name="TextBox 3"/>
          <p:cNvSpPr txBox="1"/>
          <p:nvPr/>
        </p:nvSpPr>
        <p:spPr>
          <a:xfrm>
            <a:off x="685800" y="6324600"/>
            <a:ext cx="7315200" cy="877163"/>
          </a:xfrm>
          <a:prstGeom prst="rect">
            <a:avLst/>
          </a:prstGeom>
          <a:noFill/>
        </p:spPr>
        <p:txBody>
          <a:bodyPr wrap="square" rtlCol="0">
            <a:spAutoFit/>
          </a:bodyPr>
          <a:lstStyle/>
          <a:p>
            <a:r>
              <a:rPr lang="en-US" sz="1200" b="1" dirty="0" smtClean="0"/>
              <a:t>The effects of lowering LDL cholesterol with statin therapy in people at low risk of vascular disease: meta-analysis of individual data from 27 </a:t>
            </a:r>
            <a:r>
              <a:rPr lang="en-US" sz="1200" b="1" dirty="0" err="1" smtClean="0"/>
              <a:t>randomised</a:t>
            </a:r>
            <a:r>
              <a:rPr lang="en-US" sz="1200" b="1" dirty="0" smtClean="0"/>
              <a:t> trials. </a:t>
            </a:r>
            <a:r>
              <a:rPr lang="en-US" sz="1200" i="1" dirty="0" smtClean="0"/>
              <a:t>The Lancet </a:t>
            </a:r>
            <a:r>
              <a:rPr lang="en-US" sz="1200" dirty="0" smtClean="0"/>
              <a:t>17 </a:t>
            </a:r>
            <a:r>
              <a:rPr lang="en-US" sz="1200" dirty="0"/>
              <a:t>May 2012</a:t>
            </a:r>
          </a:p>
          <a:p>
            <a:endParaRPr lang="en-US" sz="900" b="1" dirty="0" smtClean="0"/>
          </a:p>
          <a:p>
            <a:endParaRPr lang="en-US" dirty="0"/>
          </a:p>
        </p:txBody>
      </p:sp>
    </p:spTree>
    <p:extLst>
      <p:ext uri="{BB962C8B-B14F-4D97-AF65-F5344CB8AC3E}">
        <p14:creationId xmlns:p14="http://schemas.microsoft.com/office/powerpoint/2010/main" val="29112968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457200"/>
          </a:xfrm>
        </p:spPr>
        <p:txBody>
          <a:bodyPr/>
          <a:lstStyle/>
          <a:p>
            <a:pPr algn="ctr"/>
            <a:r>
              <a:rPr lang="en-US" dirty="0" smtClean="0"/>
              <a:t>Statin targets: Conflict of interest?</a:t>
            </a:r>
            <a:endParaRPr lang="en-US" dirty="0"/>
          </a:p>
        </p:txBody>
      </p:sp>
      <p:sp>
        <p:nvSpPr>
          <p:cNvPr id="3" name="Content Placeholder 2"/>
          <p:cNvSpPr>
            <a:spLocks noGrp="1"/>
          </p:cNvSpPr>
          <p:nvPr>
            <p:ph idx="1"/>
          </p:nvPr>
        </p:nvSpPr>
        <p:spPr>
          <a:xfrm>
            <a:off x="1066800" y="1752600"/>
            <a:ext cx="6858000" cy="3505200"/>
          </a:xfrm>
        </p:spPr>
        <p:txBody>
          <a:bodyPr>
            <a:normAutofit/>
          </a:bodyPr>
          <a:lstStyle/>
          <a:p>
            <a:pPr marL="0" indent="0" algn="ctr">
              <a:buNone/>
            </a:pPr>
            <a:r>
              <a:rPr lang="en-US" sz="2600" i="1" dirty="0" smtClean="0"/>
              <a:t>“When </a:t>
            </a:r>
            <a:r>
              <a:rPr lang="en-US" sz="2600" i="1" dirty="0"/>
              <a:t>the National Cholesterol Education Program lowered the optimal cholesterol levels in 2004, eight of the nine people on the panel had financial ties to the pharmaceutical industry, most of them to the manufacturers of cholesterol-lowering drugs who would subsequently reap immediate benefits from these same </a:t>
            </a:r>
            <a:r>
              <a:rPr lang="en-US" sz="2600" i="1" dirty="0" smtClean="0"/>
              <a:t>recommendations”</a:t>
            </a:r>
          </a:p>
          <a:p>
            <a:endParaRPr lang="en-US" sz="1800" dirty="0"/>
          </a:p>
        </p:txBody>
      </p:sp>
      <p:sp>
        <p:nvSpPr>
          <p:cNvPr id="4" name="TextBox 3"/>
          <p:cNvSpPr txBox="1"/>
          <p:nvPr/>
        </p:nvSpPr>
        <p:spPr>
          <a:xfrm>
            <a:off x="990600" y="6324600"/>
            <a:ext cx="6934200" cy="369332"/>
          </a:xfrm>
          <a:prstGeom prst="rect">
            <a:avLst/>
          </a:prstGeom>
          <a:noFill/>
        </p:spPr>
        <p:txBody>
          <a:bodyPr wrap="square" rtlCol="0">
            <a:spAutoFit/>
          </a:bodyPr>
          <a:lstStyle/>
          <a:p>
            <a:r>
              <a:rPr lang="en-US" b="1" dirty="0"/>
              <a:t>The Great Cholesterol </a:t>
            </a:r>
            <a:r>
              <a:rPr lang="en-US" b="1" dirty="0" smtClean="0"/>
              <a:t>Myth</a:t>
            </a:r>
            <a:r>
              <a:rPr lang="en-US" dirty="0" smtClean="0"/>
              <a:t> </a:t>
            </a:r>
            <a:r>
              <a:rPr lang="en-US" sz="1200" i="1" dirty="0"/>
              <a:t>By Jonny Bowden, Stephen Sinatra, Deirdre Rawlings</a:t>
            </a:r>
            <a:endParaRPr lang="en-US" sz="1200" b="1" i="1" dirty="0"/>
          </a:p>
        </p:txBody>
      </p:sp>
    </p:spTree>
    <p:extLst>
      <p:ext uri="{BB962C8B-B14F-4D97-AF65-F5344CB8AC3E}">
        <p14:creationId xmlns:p14="http://schemas.microsoft.com/office/powerpoint/2010/main" val="549513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838200"/>
            <a:ext cx="8229600" cy="5334000"/>
          </a:xfrm>
        </p:spPr>
        <p:txBody>
          <a:bodyPr>
            <a:normAutofit lnSpcReduction="10000"/>
          </a:bodyPr>
          <a:lstStyle/>
          <a:p>
            <a:r>
              <a:rPr lang="en-US" sz="1800" dirty="0"/>
              <a:t>Several studies have addressed the efficacy of statin drugs compared with placebo among patients with documented cardiovascular disease. </a:t>
            </a:r>
            <a:endParaRPr lang="en-US" sz="1800" dirty="0" smtClean="0"/>
          </a:p>
          <a:p>
            <a:pPr marL="0" indent="0">
              <a:buNone/>
            </a:pPr>
            <a:endParaRPr lang="en-US" sz="1800" dirty="0" smtClean="0"/>
          </a:p>
          <a:p>
            <a:pPr marL="0" indent="0">
              <a:buNone/>
            </a:pPr>
            <a:r>
              <a:rPr lang="en-US" sz="1800" dirty="0" smtClean="0"/>
              <a:t>The </a:t>
            </a:r>
            <a:r>
              <a:rPr lang="en-US" sz="1800" dirty="0"/>
              <a:t>three largest </a:t>
            </a:r>
            <a:r>
              <a:rPr lang="en-US" sz="1800" dirty="0" smtClean="0"/>
              <a:t>trials: </a:t>
            </a:r>
          </a:p>
          <a:p>
            <a:pPr marL="0" indent="0">
              <a:buNone/>
            </a:pPr>
            <a:endParaRPr lang="en-US" sz="1500" dirty="0" smtClean="0"/>
          </a:p>
          <a:p>
            <a:pPr marL="0" indent="0">
              <a:buNone/>
            </a:pPr>
            <a:r>
              <a:rPr lang="en-US" sz="1500" b="1" dirty="0" smtClean="0"/>
              <a:t>		- 4S</a:t>
            </a:r>
            <a:r>
              <a:rPr lang="en-US" sz="1500" b="1" dirty="0"/>
              <a:t> </a:t>
            </a:r>
            <a:r>
              <a:rPr lang="en-US" sz="1500" dirty="0" smtClean="0"/>
              <a:t>(</a:t>
            </a:r>
            <a:r>
              <a:rPr lang="en-US" sz="1500" dirty="0"/>
              <a:t>Scandinavian Simvastatin Survival Study), </a:t>
            </a:r>
            <a:endParaRPr lang="en-US" sz="1500" dirty="0" smtClean="0"/>
          </a:p>
          <a:p>
            <a:pPr marL="0" indent="0">
              <a:buNone/>
            </a:pPr>
            <a:r>
              <a:rPr lang="en-US" sz="1500" b="1" dirty="0" smtClean="0"/>
              <a:t>		- LIPID</a:t>
            </a:r>
            <a:r>
              <a:rPr lang="en-US" sz="1500" dirty="0" smtClean="0"/>
              <a:t> </a:t>
            </a:r>
            <a:r>
              <a:rPr lang="en-US" sz="1500" dirty="0"/>
              <a:t>(Long-Term Intervention with Pravastatin in Ischemic heart Disease study</a:t>
            </a:r>
            <a:r>
              <a:rPr lang="en-US" sz="1500" dirty="0" smtClean="0"/>
              <a:t>) </a:t>
            </a:r>
          </a:p>
          <a:p>
            <a:pPr marL="0" indent="0">
              <a:buNone/>
            </a:pPr>
            <a:r>
              <a:rPr lang="en-US" sz="1500" b="1" dirty="0" smtClean="0"/>
              <a:t>		- HPS</a:t>
            </a:r>
            <a:r>
              <a:rPr lang="en-US" sz="1500" dirty="0"/>
              <a:t> (Heart Protection Study) </a:t>
            </a:r>
            <a:endParaRPr lang="en-US" sz="1500" dirty="0" smtClean="0"/>
          </a:p>
          <a:p>
            <a:pPr marL="0" indent="0">
              <a:buNone/>
            </a:pPr>
            <a:endParaRPr lang="en-US" sz="1500" dirty="0"/>
          </a:p>
          <a:p>
            <a:pPr marL="0" indent="0" algn="ctr">
              <a:buNone/>
            </a:pPr>
            <a:r>
              <a:rPr lang="en-US" sz="1800" i="1" dirty="0"/>
              <a:t>A</a:t>
            </a:r>
            <a:r>
              <a:rPr lang="en-US" sz="1800" i="1" dirty="0" smtClean="0"/>
              <a:t>ll-cause </a:t>
            </a:r>
            <a:r>
              <a:rPr lang="en-US" sz="1800" i="1" dirty="0"/>
              <a:t>mortality was significantly lower among patients receiving statin therapy compared with placebo. The absolute reduction in all-cause mortality was 4 percent, 3.1 percent and 1.8 </a:t>
            </a:r>
            <a:r>
              <a:rPr lang="en-US" sz="1800" i="1" dirty="0" smtClean="0"/>
              <a:t>percent </a:t>
            </a:r>
            <a:r>
              <a:rPr lang="en-US" sz="1800" i="1" dirty="0"/>
              <a:t>in the three trials respectively</a:t>
            </a:r>
            <a:r>
              <a:rPr lang="en-US" sz="1800" i="1" dirty="0" smtClean="0"/>
              <a:t>.</a:t>
            </a:r>
          </a:p>
          <a:p>
            <a:pPr marL="0" indent="0">
              <a:buNone/>
            </a:pPr>
            <a:endParaRPr lang="en-US" sz="1800" dirty="0" smtClean="0"/>
          </a:p>
          <a:p>
            <a:pPr marL="0" indent="0">
              <a:buNone/>
            </a:pPr>
            <a:r>
              <a:rPr lang="en-US" sz="1800" dirty="0" smtClean="0"/>
              <a:t>Secondly</a:t>
            </a:r>
            <a:r>
              <a:rPr lang="en-US" sz="1800" dirty="0"/>
              <a:t>, however, it has not been proven that statin drugs reduce mortality among healthy people with increased risk of heart </a:t>
            </a:r>
            <a:r>
              <a:rPr lang="en-US" sz="1800" dirty="0" smtClean="0"/>
              <a:t>disease - </a:t>
            </a:r>
            <a:r>
              <a:rPr lang="en-US" sz="1800" b="1" dirty="0" smtClean="0"/>
              <a:t>except </a:t>
            </a:r>
            <a:r>
              <a:rPr lang="en-US" sz="1800" b="1" dirty="0"/>
              <a:t>for </a:t>
            </a:r>
            <a:r>
              <a:rPr lang="en-US" sz="1800" b="1" dirty="0" smtClean="0"/>
              <a:t>					</a:t>
            </a:r>
          </a:p>
          <a:p>
            <a:pPr marL="0" indent="0">
              <a:buNone/>
            </a:pPr>
            <a:r>
              <a:rPr lang="en-US" sz="1800" b="1" dirty="0"/>
              <a:t>	</a:t>
            </a:r>
            <a:r>
              <a:rPr lang="en-US" sz="1800" b="1" dirty="0" smtClean="0"/>
              <a:t>		- Individuals </a:t>
            </a:r>
            <a:r>
              <a:rPr lang="en-US" sz="1800" b="1" dirty="0"/>
              <a:t>with diabetes</a:t>
            </a:r>
            <a:r>
              <a:rPr lang="en-US" sz="1800" dirty="0"/>
              <a:t> </a:t>
            </a:r>
            <a:endParaRPr lang="en-US" sz="1800" dirty="0" smtClean="0"/>
          </a:p>
          <a:p>
            <a:pPr marL="0" indent="0">
              <a:buNone/>
            </a:pPr>
            <a:r>
              <a:rPr lang="en-US" sz="1800" dirty="0"/>
              <a:t>	</a:t>
            </a:r>
            <a:r>
              <a:rPr lang="en-US" sz="1800" dirty="0" smtClean="0"/>
              <a:t>		</a:t>
            </a:r>
            <a:r>
              <a:rPr lang="en-US" sz="1800" b="1" dirty="0" smtClean="0"/>
              <a:t>-</a:t>
            </a:r>
            <a:r>
              <a:rPr lang="en-US" sz="1800" dirty="0" smtClean="0"/>
              <a:t> </a:t>
            </a:r>
            <a:r>
              <a:rPr lang="en-US" sz="1800" b="1" dirty="0" smtClean="0"/>
              <a:t>Familial hypercholesterolemia</a:t>
            </a:r>
            <a:endParaRPr lang="en-US" sz="1800" dirty="0"/>
          </a:p>
        </p:txBody>
      </p:sp>
      <p:sp>
        <p:nvSpPr>
          <p:cNvPr id="4" name="TextBox 3"/>
          <p:cNvSpPr txBox="1"/>
          <p:nvPr/>
        </p:nvSpPr>
        <p:spPr>
          <a:xfrm>
            <a:off x="457200" y="6248400"/>
            <a:ext cx="8153400" cy="461665"/>
          </a:xfrm>
          <a:prstGeom prst="rect">
            <a:avLst/>
          </a:prstGeom>
          <a:noFill/>
        </p:spPr>
        <p:txBody>
          <a:bodyPr wrap="square" rtlCol="0">
            <a:spAutoFit/>
          </a:bodyPr>
          <a:lstStyle/>
          <a:p>
            <a:r>
              <a:rPr lang="en-US" sz="1200" b="1" dirty="0"/>
              <a:t>Efficacy of cholesterol-lowering therapy in 18,686 people with diabetes in 14 </a:t>
            </a:r>
            <a:r>
              <a:rPr lang="en-US" sz="1200" b="1" dirty="0" err="1"/>
              <a:t>randomised</a:t>
            </a:r>
            <a:r>
              <a:rPr lang="en-US" sz="1200" b="1" dirty="0"/>
              <a:t> trials of statins: a </a:t>
            </a:r>
            <a:r>
              <a:rPr lang="en-US" sz="1200" b="1" dirty="0" smtClean="0"/>
              <a:t>meta-analysis. The Lancet </a:t>
            </a:r>
            <a:r>
              <a:rPr lang="en-US" sz="1200" dirty="0"/>
              <a:t>2008, 371(9607):117-125</a:t>
            </a:r>
          </a:p>
        </p:txBody>
      </p:sp>
    </p:spTree>
    <p:extLst>
      <p:ext uri="{BB962C8B-B14F-4D97-AF65-F5344CB8AC3E}">
        <p14:creationId xmlns:p14="http://schemas.microsoft.com/office/powerpoint/2010/main" val="24092199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403" y="685800"/>
            <a:ext cx="8229600" cy="457200"/>
          </a:xfrm>
        </p:spPr>
        <p:txBody>
          <a:bodyPr/>
          <a:lstStyle/>
          <a:p>
            <a:r>
              <a:rPr lang="en-US" dirty="0" smtClean="0"/>
              <a:t>NNT for Secondary prevention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94" y="2907524"/>
            <a:ext cx="9163594" cy="1319611"/>
          </a:xfrm>
        </p:spPr>
      </p:pic>
      <p:sp>
        <p:nvSpPr>
          <p:cNvPr id="5" name="TextBox 4"/>
          <p:cNvSpPr txBox="1"/>
          <p:nvPr/>
        </p:nvSpPr>
        <p:spPr>
          <a:xfrm>
            <a:off x="685800" y="1828800"/>
            <a:ext cx="7696200" cy="646331"/>
          </a:xfrm>
          <a:prstGeom prst="rect">
            <a:avLst/>
          </a:prstGeom>
          <a:noFill/>
        </p:spPr>
        <p:txBody>
          <a:bodyPr wrap="square" rtlCol="0">
            <a:spAutoFit/>
          </a:bodyPr>
          <a:lstStyle/>
          <a:p>
            <a:pPr algn="ctr"/>
            <a:r>
              <a:rPr lang="en-US" b="1" dirty="0" smtClean="0"/>
              <a:t>Statins given for 5 years for Heart Disease Prevention (People with known Heart Disease)</a:t>
            </a:r>
            <a:endParaRPr lang="en-US" b="1" dirty="0"/>
          </a:p>
        </p:txBody>
      </p:sp>
      <p:sp>
        <p:nvSpPr>
          <p:cNvPr id="6" name="TextBox 5"/>
          <p:cNvSpPr txBox="1"/>
          <p:nvPr/>
        </p:nvSpPr>
        <p:spPr>
          <a:xfrm>
            <a:off x="1981200" y="4800600"/>
            <a:ext cx="5029200" cy="369332"/>
          </a:xfrm>
          <a:prstGeom prst="rect">
            <a:avLst/>
          </a:prstGeom>
          <a:noFill/>
        </p:spPr>
        <p:txBody>
          <a:bodyPr wrap="square" rtlCol="0">
            <a:spAutoFit/>
          </a:bodyPr>
          <a:lstStyle/>
          <a:p>
            <a:pPr algn="ctr"/>
            <a:r>
              <a:rPr lang="en-US" b="1" dirty="0" smtClean="0"/>
              <a:t>www.thennt.com</a:t>
            </a:r>
            <a:endParaRPr lang="en-US" b="1" dirty="0"/>
          </a:p>
        </p:txBody>
      </p:sp>
    </p:spTree>
    <p:extLst>
      <p:ext uri="{BB962C8B-B14F-4D97-AF65-F5344CB8AC3E}">
        <p14:creationId xmlns:p14="http://schemas.microsoft.com/office/powerpoint/2010/main" val="16750248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Improve-It</a:t>
            </a:r>
            <a:endParaRPr lang="en-US" dirty="0"/>
          </a:p>
        </p:txBody>
      </p:sp>
      <p:sp>
        <p:nvSpPr>
          <p:cNvPr id="3" name="Content Placeholder 2"/>
          <p:cNvSpPr>
            <a:spLocks noGrp="1"/>
          </p:cNvSpPr>
          <p:nvPr>
            <p:ph idx="1"/>
          </p:nvPr>
        </p:nvSpPr>
        <p:spPr>
          <a:xfrm>
            <a:off x="457200" y="1143000"/>
            <a:ext cx="8229600" cy="5105400"/>
          </a:xfrm>
        </p:spPr>
        <p:txBody>
          <a:bodyPr>
            <a:normAutofit/>
          </a:bodyPr>
          <a:lstStyle/>
          <a:p>
            <a:r>
              <a:rPr lang="en-US" sz="1600" dirty="0"/>
              <a:t>F</a:t>
            </a:r>
            <a:r>
              <a:rPr lang="en-US" sz="1600" dirty="0" smtClean="0"/>
              <a:t>urther </a:t>
            </a:r>
            <a:r>
              <a:rPr lang="en-US" sz="1600" dirty="0"/>
              <a:t>lowering of LDL cholesterol by adding ezetimibe to statin therapy in patients with coronary artery disease will improve outcome. A total of 18,144 high-risk </a:t>
            </a:r>
            <a:r>
              <a:rPr lang="en-US" sz="1600" dirty="0" smtClean="0"/>
              <a:t>patients. </a:t>
            </a:r>
            <a:r>
              <a:rPr lang="en-US" sz="1600" dirty="0"/>
              <a:t>The average LDL cholesterol at baseline was 95 mg/</a:t>
            </a:r>
            <a:r>
              <a:rPr lang="en-US" sz="1600" dirty="0" err="1"/>
              <a:t>dL</a:t>
            </a:r>
            <a:r>
              <a:rPr lang="en-US" sz="1600" dirty="0"/>
              <a:t> (2.5 </a:t>
            </a:r>
            <a:r>
              <a:rPr lang="en-US" sz="1600" dirty="0" err="1"/>
              <a:t>mmol</a:t>
            </a:r>
            <a:r>
              <a:rPr lang="en-US" sz="1600" dirty="0"/>
              <a:t>/L</a:t>
            </a:r>
            <a:r>
              <a:rPr lang="en-US" sz="1600" dirty="0" smtClean="0"/>
              <a:t>)</a:t>
            </a:r>
          </a:p>
          <a:p>
            <a:pPr marL="0" indent="0">
              <a:buNone/>
            </a:pPr>
            <a:endParaRPr lang="en-US" sz="1600" dirty="0"/>
          </a:p>
          <a:p>
            <a:r>
              <a:rPr lang="en-US" sz="1600" dirty="0"/>
              <a:t>C</a:t>
            </a:r>
            <a:r>
              <a:rPr lang="en-US" sz="1600" dirty="0" smtClean="0"/>
              <a:t>omposite </a:t>
            </a:r>
            <a:r>
              <a:rPr lang="en-US" sz="1600" dirty="0"/>
              <a:t>endpoint of cardiovascular death, nonfatal myocardial infarction, </a:t>
            </a:r>
            <a:r>
              <a:rPr lang="en-US" sz="1600" dirty="0" err="1"/>
              <a:t>rehospitalization</a:t>
            </a:r>
            <a:r>
              <a:rPr lang="en-US" sz="1600" dirty="0"/>
              <a:t> for unstable angina, coronary revascularization, or stroke</a:t>
            </a:r>
            <a:r>
              <a:rPr lang="en-US" sz="1600" dirty="0" smtClean="0"/>
              <a:t>.</a:t>
            </a:r>
            <a:r>
              <a:rPr lang="en-US" sz="1600" dirty="0"/>
              <a:t> </a:t>
            </a:r>
            <a:endParaRPr lang="en-US" sz="1600" dirty="0" smtClean="0"/>
          </a:p>
          <a:p>
            <a:endParaRPr lang="en-US" sz="1600" dirty="0"/>
          </a:p>
          <a:p>
            <a:pPr marL="0" indent="0">
              <a:buNone/>
            </a:pPr>
            <a:r>
              <a:rPr lang="en-US" sz="1600" dirty="0" smtClean="0"/>
              <a:t>Primary </a:t>
            </a:r>
            <a:r>
              <a:rPr lang="en-US" sz="1600" dirty="0"/>
              <a:t>endpoint events occurred in 34.7% of the control group versus 32.7% of the treatment group. (</a:t>
            </a:r>
            <a:r>
              <a:rPr lang="en-US" sz="1600" dirty="0" smtClean="0"/>
              <a:t>2</a:t>
            </a:r>
            <a:r>
              <a:rPr lang="en-US" sz="1600" dirty="0"/>
              <a:t>% absolute risk </a:t>
            </a:r>
            <a:r>
              <a:rPr lang="en-US" sz="1600" dirty="0" smtClean="0"/>
              <a:t>reduction). </a:t>
            </a:r>
            <a:r>
              <a:rPr lang="en-US" sz="1600" dirty="0"/>
              <a:t>This means that 50 patients would need to be treated for seven years to prevent one event. </a:t>
            </a:r>
            <a:endParaRPr lang="en-US" sz="1600" dirty="0" smtClean="0"/>
          </a:p>
          <a:p>
            <a:pPr marL="0" indent="0">
              <a:buNone/>
            </a:pPr>
            <a:endParaRPr lang="en-US" sz="1600" dirty="0"/>
          </a:p>
          <a:p>
            <a:pPr marL="0" indent="0">
              <a:buNone/>
            </a:pPr>
            <a:r>
              <a:rPr lang="en-US" sz="1600" dirty="0" smtClean="0"/>
              <a:t>There </a:t>
            </a:r>
            <a:r>
              <a:rPr lang="en-US" sz="1600" dirty="0"/>
              <a:t>was no difference between the groups in overall death rate, or death rate from cardiovascular disease</a:t>
            </a:r>
            <a:r>
              <a:rPr lang="en-US" sz="1600" dirty="0" smtClean="0"/>
              <a:t>, As </a:t>
            </a:r>
            <a:r>
              <a:rPr lang="en-US" sz="1600" dirty="0"/>
              <a:t>expected, LDL cholesterol was significantly lowered in the treatment arm; median levels were 69.9 mg/</a:t>
            </a:r>
            <a:r>
              <a:rPr lang="en-US" sz="1600" dirty="0" err="1"/>
              <a:t>dL</a:t>
            </a:r>
            <a:r>
              <a:rPr lang="en-US" sz="1600" dirty="0"/>
              <a:t> (1.8 </a:t>
            </a:r>
            <a:r>
              <a:rPr lang="en-US" sz="1600" dirty="0" err="1"/>
              <a:t>mmol</a:t>
            </a:r>
            <a:r>
              <a:rPr lang="en-US" sz="1600" dirty="0"/>
              <a:t>/L) in the control group versus 53.2 mg/</a:t>
            </a:r>
            <a:r>
              <a:rPr lang="en-US" sz="1600" dirty="0" err="1"/>
              <a:t>dL</a:t>
            </a:r>
            <a:r>
              <a:rPr lang="en-US" sz="1600" dirty="0"/>
              <a:t> (1.4 </a:t>
            </a:r>
            <a:r>
              <a:rPr lang="en-US" sz="1600" dirty="0" err="1"/>
              <a:t>mmol</a:t>
            </a:r>
            <a:r>
              <a:rPr lang="en-US" sz="1600" dirty="0"/>
              <a:t>/L) in the treatment group. </a:t>
            </a:r>
            <a:endParaRPr lang="en-US" sz="1600" dirty="0" smtClean="0"/>
          </a:p>
          <a:p>
            <a:endParaRPr lang="en-US" sz="1600" dirty="0" smtClean="0"/>
          </a:p>
          <a:p>
            <a:r>
              <a:rPr lang="en-US" sz="1600" dirty="0" smtClean="0"/>
              <a:t>High </a:t>
            </a:r>
            <a:r>
              <a:rPr lang="en-US" sz="1600" dirty="0"/>
              <a:t>risk group, the lowering of LDL cholesterol did not significantly affect mortality. </a:t>
            </a:r>
            <a:endParaRPr lang="en-US" sz="1600" dirty="0" smtClean="0"/>
          </a:p>
          <a:p>
            <a:pPr marL="0" indent="0">
              <a:buNone/>
            </a:pPr>
            <a:r>
              <a:rPr lang="en-US" sz="1600" dirty="0" smtClean="0"/>
              <a:t>98 </a:t>
            </a:r>
            <a:r>
              <a:rPr lang="en-US" sz="1600" dirty="0"/>
              <a:t>percent of the patients didn’t benefit from treatment.</a:t>
            </a:r>
          </a:p>
        </p:txBody>
      </p:sp>
      <p:sp>
        <p:nvSpPr>
          <p:cNvPr id="4" name="TextBox 3"/>
          <p:cNvSpPr txBox="1"/>
          <p:nvPr/>
        </p:nvSpPr>
        <p:spPr>
          <a:xfrm>
            <a:off x="838200" y="6248400"/>
            <a:ext cx="7543800" cy="769441"/>
          </a:xfrm>
          <a:prstGeom prst="rect">
            <a:avLst/>
          </a:prstGeom>
          <a:noFill/>
        </p:spPr>
        <p:txBody>
          <a:bodyPr wrap="square" rtlCol="0">
            <a:spAutoFit/>
          </a:bodyPr>
          <a:lstStyle/>
          <a:p>
            <a:r>
              <a:rPr lang="en-US" sz="1300" b="1" dirty="0"/>
              <a:t>Ezetimibe Added to Statin Therapy after Acute Coronary </a:t>
            </a:r>
            <a:r>
              <a:rPr lang="en-US" sz="1300" b="1" dirty="0" smtClean="0"/>
              <a:t>Syndromes</a:t>
            </a:r>
            <a:r>
              <a:rPr lang="en-US" sz="1300" dirty="0" smtClean="0"/>
              <a:t>. Christopher P et al. </a:t>
            </a:r>
            <a:r>
              <a:rPr lang="en-US" sz="1300" i="1" dirty="0"/>
              <a:t>N </a:t>
            </a:r>
            <a:r>
              <a:rPr lang="en-US" sz="1300" i="1" dirty="0" err="1"/>
              <a:t>Engl</a:t>
            </a:r>
            <a:r>
              <a:rPr lang="en-US" sz="1300" i="1" dirty="0"/>
              <a:t> J Med </a:t>
            </a:r>
            <a:r>
              <a:rPr lang="en-US" sz="1300" dirty="0"/>
              <a:t>2015; 372:2387-2397</a:t>
            </a:r>
          </a:p>
          <a:p>
            <a:endParaRPr lang="en-US" dirty="0"/>
          </a:p>
        </p:txBody>
      </p:sp>
    </p:spTree>
    <p:extLst>
      <p:ext uri="{BB962C8B-B14F-4D97-AF65-F5344CB8AC3E}">
        <p14:creationId xmlns:p14="http://schemas.microsoft.com/office/powerpoint/2010/main" val="6330130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The Jupiter Trial</a:t>
            </a:r>
            <a:endParaRPr lang="en-US" sz="3000" dirty="0"/>
          </a:p>
        </p:txBody>
      </p:sp>
      <p:sp>
        <p:nvSpPr>
          <p:cNvPr id="3" name="Content Placeholder 2"/>
          <p:cNvSpPr>
            <a:spLocks noGrp="1"/>
          </p:cNvSpPr>
          <p:nvPr>
            <p:ph idx="1"/>
          </p:nvPr>
        </p:nvSpPr>
        <p:spPr>
          <a:xfrm>
            <a:off x="457200" y="1066800"/>
            <a:ext cx="8229600" cy="5791200"/>
          </a:xfrm>
        </p:spPr>
        <p:txBody>
          <a:bodyPr>
            <a:normAutofit lnSpcReduction="10000"/>
          </a:bodyPr>
          <a:lstStyle/>
          <a:p>
            <a:r>
              <a:rPr lang="en-US" sz="1500" dirty="0"/>
              <a:t>The Jupiter </a:t>
            </a:r>
            <a:r>
              <a:rPr lang="en-US" sz="1500" dirty="0" smtClean="0"/>
              <a:t>trial </a:t>
            </a:r>
            <a:r>
              <a:rPr lang="en-US" sz="1500" dirty="0"/>
              <a:t>suggested that treatment with statins may have beneficial effects among people with relatively low levels of LDL cholesterol. The individuals who participated in this trial all had elevated levels of </a:t>
            </a:r>
            <a:r>
              <a:rPr lang="en-US" sz="1500" dirty="0" err="1"/>
              <a:t>hs</a:t>
            </a:r>
            <a:r>
              <a:rPr lang="en-US" sz="1500" dirty="0"/>
              <a:t>-CRP which is a marker of inflammation</a:t>
            </a:r>
            <a:r>
              <a:rPr lang="en-US" sz="1500" dirty="0" smtClean="0"/>
              <a:t>.</a:t>
            </a:r>
            <a:endParaRPr lang="en-US" sz="1500" dirty="0"/>
          </a:p>
          <a:p>
            <a:pPr marL="0" indent="0" fontAlgn="base">
              <a:buNone/>
            </a:pPr>
            <a:r>
              <a:rPr lang="en-US" sz="1200" b="1" dirty="0"/>
              <a:t>	</a:t>
            </a:r>
            <a:endParaRPr lang="en-US" sz="1200" b="1" dirty="0" smtClean="0"/>
          </a:p>
          <a:p>
            <a:pPr marL="0" indent="0" fontAlgn="base">
              <a:buNone/>
            </a:pPr>
            <a:endParaRPr lang="en-US" sz="1200" b="1" dirty="0">
              <a:latin typeface="+mn-lt"/>
            </a:endParaRPr>
          </a:p>
          <a:p>
            <a:pPr marL="0" indent="0" fontAlgn="base">
              <a:buNone/>
            </a:pPr>
            <a:endParaRPr lang="en-US" sz="1200" b="1" dirty="0" smtClean="0">
              <a:latin typeface="+mn-lt"/>
            </a:endParaRPr>
          </a:p>
          <a:p>
            <a:pPr marL="0" indent="0" fontAlgn="base">
              <a:buNone/>
            </a:pPr>
            <a:endParaRPr lang="en-US" sz="1200" b="1" dirty="0">
              <a:latin typeface="+mn-lt"/>
            </a:endParaRPr>
          </a:p>
          <a:p>
            <a:pPr marL="0" indent="0" fontAlgn="base">
              <a:buNone/>
            </a:pPr>
            <a:endParaRPr lang="en-US" sz="1200" b="1" dirty="0" smtClean="0">
              <a:latin typeface="+mn-lt"/>
            </a:endParaRPr>
          </a:p>
          <a:p>
            <a:pPr marL="0" indent="0" fontAlgn="base">
              <a:buNone/>
            </a:pPr>
            <a:endParaRPr lang="en-US" sz="1200" b="1" dirty="0">
              <a:latin typeface="+mn-lt"/>
            </a:endParaRPr>
          </a:p>
          <a:p>
            <a:pPr marL="0" indent="0" fontAlgn="base">
              <a:buNone/>
            </a:pPr>
            <a:endParaRPr lang="en-US" sz="1200" b="1" dirty="0" smtClean="0">
              <a:latin typeface="+mn-lt"/>
            </a:endParaRPr>
          </a:p>
          <a:p>
            <a:pPr marL="0" indent="0" fontAlgn="base">
              <a:buNone/>
            </a:pPr>
            <a:endParaRPr lang="en-US" sz="1200" b="1" dirty="0">
              <a:latin typeface="+mn-lt"/>
            </a:endParaRPr>
          </a:p>
          <a:p>
            <a:pPr marL="0" indent="0" fontAlgn="base">
              <a:buNone/>
            </a:pPr>
            <a:endParaRPr lang="en-US" sz="1200" b="1" dirty="0" smtClean="0">
              <a:latin typeface="+mn-lt"/>
            </a:endParaRPr>
          </a:p>
          <a:p>
            <a:pPr marL="0" indent="0" fontAlgn="base">
              <a:buNone/>
            </a:pPr>
            <a:endParaRPr lang="en-US" sz="1200" b="1" dirty="0">
              <a:latin typeface="+mn-lt"/>
            </a:endParaRPr>
          </a:p>
          <a:p>
            <a:pPr marL="0" indent="0" fontAlgn="base">
              <a:buNone/>
            </a:pPr>
            <a:endParaRPr lang="en-US" sz="1200" b="1" dirty="0" smtClean="0">
              <a:latin typeface="+mn-lt"/>
            </a:endParaRPr>
          </a:p>
          <a:p>
            <a:pPr marL="0" indent="0" fontAlgn="base">
              <a:buNone/>
            </a:pPr>
            <a:endParaRPr lang="en-US" sz="1200" b="1" dirty="0">
              <a:latin typeface="+mn-lt"/>
            </a:endParaRPr>
          </a:p>
          <a:p>
            <a:pPr marL="0" indent="0" fontAlgn="base">
              <a:buNone/>
            </a:pPr>
            <a:endParaRPr lang="en-US" sz="1200" b="1" dirty="0" smtClean="0">
              <a:latin typeface="+mn-lt"/>
            </a:endParaRPr>
          </a:p>
          <a:p>
            <a:pPr marL="0" indent="0" fontAlgn="base">
              <a:buNone/>
            </a:pPr>
            <a:endParaRPr lang="en-US" sz="1200" b="1" dirty="0">
              <a:latin typeface="+mn-lt"/>
            </a:endParaRPr>
          </a:p>
          <a:p>
            <a:pPr marL="0" indent="0" fontAlgn="base">
              <a:buNone/>
            </a:pPr>
            <a:endParaRPr lang="en-US" sz="1200" b="1" dirty="0" smtClean="0">
              <a:latin typeface="+mn-lt"/>
            </a:endParaRPr>
          </a:p>
          <a:p>
            <a:pPr marL="0" indent="0" fontAlgn="base">
              <a:buNone/>
            </a:pPr>
            <a:endParaRPr lang="en-US" sz="1200" b="1" dirty="0">
              <a:latin typeface="+mn-lt"/>
            </a:endParaRPr>
          </a:p>
          <a:p>
            <a:pPr marL="0" indent="0" fontAlgn="base">
              <a:buNone/>
            </a:pPr>
            <a:endParaRPr lang="en-US" sz="1200" b="1" dirty="0" smtClean="0">
              <a:latin typeface="+mn-lt"/>
            </a:endParaRPr>
          </a:p>
          <a:p>
            <a:pPr marL="0" indent="0" fontAlgn="base">
              <a:buNone/>
            </a:pPr>
            <a:endParaRPr lang="en-US" sz="1200" b="1" dirty="0" smtClean="0">
              <a:latin typeface="+mn-lt"/>
            </a:endParaRPr>
          </a:p>
          <a:p>
            <a:pPr marL="0" indent="0" fontAlgn="base">
              <a:buNone/>
            </a:pPr>
            <a:endParaRPr lang="en-US" sz="1200" b="1" dirty="0">
              <a:latin typeface="+mn-lt"/>
            </a:endParaRPr>
          </a:p>
          <a:p>
            <a:pPr marL="0" indent="0" fontAlgn="base">
              <a:buNone/>
            </a:pPr>
            <a:endParaRPr lang="en-US" sz="1200" b="1" dirty="0" smtClean="0">
              <a:latin typeface="+mn-lt"/>
            </a:endParaRPr>
          </a:p>
          <a:p>
            <a:pPr marL="0" indent="0" fontAlgn="base">
              <a:buNone/>
            </a:pPr>
            <a:endParaRPr lang="en-US" sz="1200" b="1" dirty="0" smtClean="0">
              <a:latin typeface="+mn-lt"/>
            </a:endParaRPr>
          </a:p>
          <a:p>
            <a:pPr marL="0" indent="0" fontAlgn="base">
              <a:buNone/>
            </a:pPr>
            <a:endParaRPr lang="en-US" sz="1200" b="1" dirty="0">
              <a:latin typeface="+mn-lt"/>
            </a:endParaRPr>
          </a:p>
          <a:p>
            <a:pPr marL="0" indent="0" fontAlgn="base">
              <a:buNone/>
            </a:pPr>
            <a:endParaRPr lang="en-US" sz="1200" b="1" dirty="0" smtClean="0">
              <a:latin typeface="+mn-lt"/>
            </a:endParaRPr>
          </a:p>
          <a:p>
            <a:pPr marL="0" indent="0" fontAlgn="base">
              <a:buNone/>
            </a:pPr>
            <a:r>
              <a:rPr lang="en-US" sz="1200" b="1" dirty="0" err="1" smtClean="0">
                <a:latin typeface="+mn-lt"/>
              </a:rPr>
              <a:t>Rosuvastatin</a:t>
            </a:r>
            <a:r>
              <a:rPr lang="en-US" sz="1200" b="1" dirty="0" smtClean="0">
                <a:latin typeface="+mn-lt"/>
              </a:rPr>
              <a:t> </a:t>
            </a:r>
            <a:r>
              <a:rPr lang="en-US" sz="1200" b="1" dirty="0">
                <a:latin typeface="+mn-lt"/>
              </a:rPr>
              <a:t>to Prevent Vascular Events in Men and Women with Elevated C-Reactive Protein</a:t>
            </a:r>
          </a:p>
          <a:p>
            <a:pPr marL="0" indent="0" fontAlgn="base">
              <a:buNone/>
            </a:pPr>
            <a:r>
              <a:rPr lang="en-US" sz="1200" dirty="0" smtClean="0">
                <a:latin typeface="+mn-lt"/>
              </a:rPr>
              <a:t>Paul </a:t>
            </a:r>
            <a:r>
              <a:rPr lang="en-US" sz="1200" dirty="0">
                <a:latin typeface="+mn-lt"/>
              </a:rPr>
              <a:t>M </a:t>
            </a:r>
            <a:r>
              <a:rPr lang="en-US" sz="1200" dirty="0" err="1" smtClean="0">
                <a:latin typeface="+mn-lt"/>
              </a:rPr>
              <a:t>Ridker</a:t>
            </a:r>
            <a:r>
              <a:rPr lang="en-US" sz="1200" dirty="0" smtClean="0">
                <a:latin typeface="+mn-lt"/>
              </a:rPr>
              <a:t> et al N </a:t>
            </a:r>
            <a:r>
              <a:rPr lang="en-US" sz="1200" dirty="0" err="1">
                <a:latin typeface="+mn-lt"/>
              </a:rPr>
              <a:t>Engl</a:t>
            </a:r>
            <a:r>
              <a:rPr lang="en-US" sz="1200" dirty="0">
                <a:latin typeface="+mn-lt"/>
              </a:rPr>
              <a:t> J Med 2008; </a:t>
            </a:r>
            <a:r>
              <a:rPr lang="en-US" sz="1200" dirty="0" smtClean="0">
                <a:latin typeface="+mn-lt"/>
              </a:rPr>
              <a:t>359:2195-2207</a:t>
            </a:r>
          </a:p>
          <a:p>
            <a:pPr marL="0" indent="0" fontAlgn="base">
              <a:buNone/>
            </a:pPr>
            <a:endParaRPr lang="en-US" sz="1800" dirty="0"/>
          </a:p>
          <a:p>
            <a:pPr marL="0" indent="0">
              <a:buNone/>
            </a:pPr>
            <a:endParaRPr lang="en-US" sz="1800" b="1" dirty="0" smtClean="0"/>
          </a:p>
          <a:p>
            <a:pPr marL="0" indent="0">
              <a:buNone/>
            </a:pPr>
            <a:endParaRPr lang="en-US" sz="1800" b="1" dirty="0" smtClean="0"/>
          </a:p>
          <a:p>
            <a:endParaRPr lang="en-US" sz="18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1905000"/>
            <a:ext cx="6024324" cy="4038600"/>
          </a:xfrm>
          <a:prstGeom prst="rect">
            <a:avLst/>
          </a:prstGeom>
        </p:spPr>
      </p:pic>
    </p:spTree>
    <p:extLst>
      <p:ext uri="{BB962C8B-B14F-4D97-AF65-F5344CB8AC3E}">
        <p14:creationId xmlns:p14="http://schemas.microsoft.com/office/powerpoint/2010/main" val="228990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Pleiotropic Effects</a:t>
            </a:r>
            <a:endParaRPr lang="en-US" sz="3000" dirty="0"/>
          </a:p>
        </p:txBody>
      </p:sp>
      <p:sp>
        <p:nvSpPr>
          <p:cNvPr id="3" name="Content Placeholder 2"/>
          <p:cNvSpPr>
            <a:spLocks noGrp="1"/>
          </p:cNvSpPr>
          <p:nvPr>
            <p:ph idx="1"/>
          </p:nvPr>
        </p:nvSpPr>
        <p:spPr>
          <a:xfrm>
            <a:off x="457200" y="1066800"/>
            <a:ext cx="8229600" cy="5791200"/>
          </a:xfrm>
        </p:spPr>
        <p:txBody>
          <a:bodyPr>
            <a:normAutofit fontScale="47500" lnSpcReduction="20000"/>
          </a:bodyPr>
          <a:lstStyle/>
          <a:p>
            <a:r>
              <a:rPr lang="en-US" dirty="0" smtClean="0"/>
              <a:t>Statins </a:t>
            </a:r>
            <a:r>
              <a:rPr lang="en-US" dirty="0"/>
              <a:t>are potent inhibitors of cholesterol biosynthesis. However, the overall benefits observed with statins appear to be greater than what might be expected from changes in lipid levels alone, suggesting effects beyond cholesterol lowering.</a:t>
            </a:r>
          </a:p>
          <a:p>
            <a:endParaRPr lang="en-US" dirty="0"/>
          </a:p>
          <a:p>
            <a:r>
              <a:rPr lang="en-US" dirty="0"/>
              <a:t>Recent studies indicate that some of the cholesterol-independent or “pleiotropic” effects of statins involve improving endothelial function, enhancing the stability of atherosclerotic plaques, decreasing oxidative stress and inflammation, and inhibiting blood clotting mechanisms</a:t>
            </a:r>
            <a:r>
              <a:rPr lang="en-US" dirty="0" smtClean="0"/>
              <a:t>.</a:t>
            </a:r>
          </a:p>
          <a:p>
            <a:endParaRPr lang="en-US" dirty="0"/>
          </a:p>
          <a:p>
            <a:endParaRPr lang="en-US" dirty="0" smtClean="0"/>
          </a:p>
          <a:p>
            <a:endParaRPr lang="en-US" dirty="0"/>
          </a:p>
          <a:p>
            <a:endParaRPr lang="en-US" dirty="0" smtClean="0"/>
          </a:p>
          <a:p>
            <a:endParaRPr lang="en-US" dirty="0" smtClean="0"/>
          </a:p>
          <a:p>
            <a:endParaRPr lang="en-US" dirty="0"/>
          </a:p>
          <a:p>
            <a:endParaRPr lang="en-US" dirty="0" smtClean="0"/>
          </a:p>
          <a:p>
            <a:endParaRPr lang="en-US" dirty="0"/>
          </a:p>
          <a:p>
            <a:endParaRPr lang="en-US" dirty="0"/>
          </a:p>
          <a:p>
            <a:endParaRPr lang="en-US" dirty="0" smtClean="0"/>
          </a:p>
          <a:p>
            <a:endParaRPr lang="en-US" dirty="0" smtClean="0"/>
          </a:p>
          <a:p>
            <a:endParaRPr lang="en-US" b="1" dirty="0" smtClean="0"/>
          </a:p>
          <a:p>
            <a:pPr marL="0" indent="0">
              <a:buNone/>
            </a:pPr>
            <a:endParaRPr lang="en-US" b="1" dirty="0" smtClean="0"/>
          </a:p>
          <a:p>
            <a:pPr marL="0" indent="0">
              <a:buNone/>
            </a:pPr>
            <a:endParaRPr lang="en-US" b="1" dirty="0"/>
          </a:p>
          <a:p>
            <a:pPr marL="0" indent="0">
              <a:buNone/>
            </a:pPr>
            <a:endParaRPr lang="en-US" b="1" dirty="0" smtClean="0"/>
          </a:p>
          <a:p>
            <a:pPr marL="0" indent="0">
              <a:buNone/>
            </a:pPr>
            <a:endParaRPr lang="en-US" b="1" dirty="0"/>
          </a:p>
          <a:p>
            <a:pPr marL="0" indent="0">
              <a:buNone/>
            </a:pPr>
            <a:r>
              <a:rPr lang="en-US" sz="2500" b="1" dirty="0" smtClean="0"/>
              <a:t>Pleiotropic </a:t>
            </a:r>
            <a:r>
              <a:rPr lang="en-US" sz="2500" b="1" dirty="0"/>
              <a:t>effects of statins.</a:t>
            </a:r>
            <a:r>
              <a:rPr lang="en-US" sz="2500" u="sng" dirty="0"/>
              <a:t> </a:t>
            </a:r>
            <a:r>
              <a:rPr lang="en-US" sz="2500" i="1" dirty="0" err="1"/>
              <a:t>Annu</a:t>
            </a:r>
            <a:r>
              <a:rPr lang="en-US" sz="2500" i="1" dirty="0"/>
              <a:t> Rev </a:t>
            </a:r>
            <a:r>
              <a:rPr lang="en-US" sz="2500" i="1" dirty="0" err="1"/>
              <a:t>Pharmacol</a:t>
            </a:r>
            <a:r>
              <a:rPr lang="en-US" sz="2500" i="1" dirty="0"/>
              <a:t> </a:t>
            </a:r>
            <a:r>
              <a:rPr lang="en-US" sz="2500" i="1" dirty="0" err="1"/>
              <a:t>Toxicol</a:t>
            </a:r>
            <a:r>
              <a:rPr lang="en-US" sz="2500" i="1" dirty="0"/>
              <a:t> </a:t>
            </a:r>
            <a:r>
              <a:rPr lang="en-US" sz="2500" dirty="0"/>
              <a:t>2005;45:89-118.</a:t>
            </a:r>
          </a:p>
          <a:p>
            <a:pPr marL="0" indent="0">
              <a:buNone/>
            </a:pPr>
            <a:r>
              <a:rPr lang="en-US" sz="2500" dirty="0"/>
              <a:t>Liao JK, </a:t>
            </a:r>
            <a:r>
              <a:rPr lang="en-US" sz="2500" dirty="0" err="1"/>
              <a:t>Laufs</a:t>
            </a:r>
            <a:r>
              <a:rPr lang="en-US" sz="2500" dirty="0"/>
              <a:t> U</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8875" y="2819400"/>
            <a:ext cx="4286250" cy="3219450"/>
          </a:xfrm>
          <a:prstGeom prst="rect">
            <a:avLst/>
          </a:prstGeom>
        </p:spPr>
      </p:pic>
    </p:spTree>
    <p:extLst>
      <p:ext uri="{BB962C8B-B14F-4D97-AF65-F5344CB8AC3E}">
        <p14:creationId xmlns:p14="http://schemas.microsoft.com/office/powerpoint/2010/main" val="14279576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smtClean="0"/>
              <a:t>Threshold for Atherosclerosis</a:t>
            </a:r>
            <a:endParaRPr lang="en-US" sz="3000" dirty="0"/>
          </a:p>
        </p:txBody>
      </p:sp>
      <p:sp>
        <p:nvSpPr>
          <p:cNvPr id="3" name="Content Placeholder 2"/>
          <p:cNvSpPr>
            <a:spLocks noGrp="1"/>
          </p:cNvSpPr>
          <p:nvPr>
            <p:ph idx="1"/>
          </p:nvPr>
        </p:nvSpPr>
        <p:spPr>
          <a:xfrm>
            <a:off x="457200" y="838200"/>
            <a:ext cx="8229600" cy="6019800"/>
          </a:xfrm>
        </p:spPr>
        <p:txBody>
          <a:bodyPr>
            <a:normAutofit fontScale="85000" lnSpcReduction="20000"/>
          </a:bodyPr>
          <a:lstStyle/>
          <a:p>
            <a:pPr marL="0" indent="0">
              <a:buNone/>
            </a:pPr>
            <a:endParaRPr lang="en-US" sz="1600" b="1" dirty="0" smtClean="0"/>
          </a:p>
          <a:p>
            <a:pPr marL="0" indent="0">
              <a:buNone/>
            </a:pPr>
            <a:r>
              <a:rPr lang="en-US" sz="1600" b="1" dirty="0" smtClean="0"/>
              <a:t>	Randomized </a:t>
            </a:r>
            <a:r>
              <a:rPr lang="en-US" sz="1600" b="1" dirty="0"/>
              <a:t>trial data suggest</a:t>
            </a:r>
            <a:r>
              <a:rPr lang="en-US" sz="1600" dirty="0"/>
              <a:t> atherosclerosis progression and coronary heart disease events </a:t>
            </a:r>
            <a:r>
              <a:rPr lang="en-US" sz="1600" dirty="0" smtClean="0"/>
              <a:t>	are </a:t>
            </a:r>
            <a:r>
              <a:rPr lang="en-US" sz="1600" dirty="0"/>
              <a:t>minimized when LDL is lowered to &lt;70 mg/dl (1.8 </a:t>
            </a:r>
            <a:r>
              <a:rPr lang="en-US" sz="1600" dirty="0" err="1"/>
              <a:t>mmol</a:t>
            </a:r>
            <a:r>
              <a:rPr lang="en-US" sz="1600" dirty="0"/>
              <a:t>/L). No major safety concerns have </a:t>
            </a:r>
            <a:r>
              <a:rPr lang="en-US" sz="1600" dirty="0" smtClean="0"/>
              <a:t>	surfaced </a:t>
            </a:r>
            <a:r>
              <a:rPr lang="en-US" sz="1600" dirty="0"/>
              <a:t>in studies that lowered LDL to the range of 50 to 70 mg/dl.</a:t>
            </a:r>
          </a:p>
          <a:p>
            <a:pPr marL="0" indent="0">
              <a:buNone/>
            </a:pPr>
            <a:endParaRPr lang="en-US" sz="1200" b="1" dirty="0" smtClean="0"/>
          </a:p>
          <a:p>
            <a:pPr marL="0" indent="0">
              <a:buNone/>
            </a:pPr>
            <a:endParaRPr lang="en-US" sz="1200" b="1" dirty="0" smtClean="0"/>
          </a:p>
          <a:p>
            <a:pPr marL="0" indent="0">
              <a:buNone/>
            </a:pPr>
            <a:endParaRPr lang="en-US" sz="1200" b="1" dirty="0"/>
          </a:p>
          <a:p>
            <a:pPr marL="0" indent="0">
              <a:buNone/>
            </a:pPr>
            <a:endParaRPr lang="en-US" sz="1200" b="1" dirty="0" smtClean="0"/>
          </a:p>
          <a:p>
            <a:pPr marL="0" indent="0">
              <a:buNone/>
            </a:pPr>
            <a:endParaRPr lang="en-US" sz="1200" b="1" dirty="0"/>
          </a:p>
          <a:p>
            <a:pPr marL="0" indent="0">
              <a:buNone/>
            </a:pPr>
            <a:endParaRPr lang="en-US" sz="1200" b="1" dirty="0" smtClean="0"/>
          </a:p>
          <a:p>
            <a:pPr marL="0" indent="0">
              <a:buNone/>
            </a:pPr>
            <a:endParaRPr lang="en-US" sz="1200" b="1" dirty="0"/>
          </a:p>
          <a:p>
            <a:pPr marL="0" indent="0">
              <a:buNone/>
            </a:pPr>
            <a:endParaRPr lang="en-US" sz="1200" b="1" dirty="0" smtClean="0"/>
          </a:p>
          <a:p>
            <a:pPr marL="0" indent="0">
              <a:buNone/>
            </a:pPr>
            <a:endParaRPr lang="en-US" sz="1200" b="1" dirty="0"/>
          </a:p>
          <a:p>
            <a:pPr marL="0" indent="0">
              <a:buNone/>
            </a:pPr>
            <a:endParaRPr lang="en-US" sz="1200" b="1" dirty="0" smtClean="0"/>
          </a:p>
          <a:p>
            <a:pPr marL="0" indent="0">
              <a:buNone/>
            </a:pPr>
            <a:endParaRPr lang="en-US" sz="1200" b="1" dirty="0"/>
          </a:p>
          <a:p>
            <a:pPr marL="0" indent="0">
              <a:buNone/>
            </a:pPr>
            <a:endParaRPr lang="en-US" sz="1200" b="1" dirty="0" smtClean="0"/>
          </a:p>
          <a:p>
            <a:pPr marL="0" indent="0">
              <a:buNone/>
            </a:pPr>
            <a:endParaRPr lang="en-US" sz="1200" b="1" dirty="0"/>
          </a:p>
          <a:p>
            <a:pPr marL="0" indent="0">
              <a:buNone/>
            </a:pPr>
            <a:endParaRPr lang="en-US" sz="1200" b="1" dirty="0" smtClean="0"/>
          </a:p>
          <a:p>
            <a:pPr marL="0" indent="0">
              <a:buNone/>
            </a:pPr>
            <a:endParaRPr lang="en-US" sz="1200" b="1" dirty="0"/>
          </a:p>
          <a:p>
            <a:pPr marL="0" indent="0">
              <a:buNone/>
            </a:pPr>
            <a:endParaRPr lang="en-US" sz="1200" b="1" dirty="0" smtClean="0"/>
          </a:p>
          <a:p>
            <a:pPr marL="0" indent="0">
              <a:buNone/>
            </a:pPr>
            <a:endParaRPr lang="en-US" sz="1200" b="1" dirty="0" smtClean="0"/>
          </a:p>
          <a:p>
            <a:pPr marL="0" indent="0">
              <a:buNone/>
            </a:pPr>
            <a:endParaRPr lang="en-US" sz="1200" b="1" dirty="0"/>
          </a:p>
          <a:p>
            <a:pPr marL="0" indent="0">
              <a:buNone/>
            </a:pPr>
            <a:endParaRPr lang="en-US" sz="1200" b="1" dirty="0" smtClean="0"/>
          </a:p>
          <a:p>
            <a:pPr marL="0" indent="0">
              <a:buNone/>
            </a:pPr>
            <a:endParaRPr lang="en-US" sz="1200" b="1" dirty="0"/>
          </a:p>
          <a:p>
            <a:pPr marL="0" indent="0">
              <a:buNone/>
            </a:pPr>
            <a:endParaRPr lang="en-US" sz="1200" b="1" dirty="0" smtClean="0"/>
          </a:p>
          <a:p>
            <a:pPr marL="0" indent="0">
              <a:buNone/>
            </a:pPr>
            <a:endParaRPr lang="en-US" sz="1200" b="1" dirty="0"/>
          </a:p>
          <a:p>
            <a:pPr marL="0" indent="0">
              <a:buNone/>
            </a:pPr>
            <a:endParaRPr lang="en-US" sz="1100" b="1" dirty="0" smtClean="0"/>
          </a:p>
          <a:p>
            <a:pPr marL="0" indent="0">
              <a:buNone/>
            </a:pPr>
            <a:endParaRPr lang="en-US" sz="1100" b="1" dirty="0"/>
          </a:p>
          <a:p>
            <a:pPr marL="0" indent="0">
              <a:buNone/>
            </a:pPr>
            <a:endParaRPr lang="en-US" sz="1100" b="1" dirty="0" smtClean="0"/>
          </a:p>
          <a:p>
            <a:pPr marL="0" indent="0">
              <a:buNone/>
            </a:pPr>
            <a:endParaRPr lang="en-US" sz="1100" b="1" dirty="0" smtClean="0"/>
          </a:p>
          <a:p>
            <a:pPr marL="0" indent="0">
              <a:buNone/>
            </a:pPr>
            <a:endParaRPr lang="en-US" sz="1100" b="1" dirty="0"/>
          </a:p>
          <a:p>
            <a:pPr marL="0" indent="0">
              <a:buNone/>
            </a:pPr>
            <a:endParaRPr lang="en-US" sz="1100" b="1" dirty="0" smtClean="0"/>
          </a:p>
          <a:p>
            <a:pPr marL="0" indent="0">
              <a:buNone/>
            </a:pPr>
            <a:endParaRPr lang="en-US" sz="1100" b="1" dirty="0"/>
          </a:p>
          <a:p>
            <a:pPr marL="0" indent="0">
              <a:buNone/>
            </a:pPr>
            <a:endParaRPr lang="en-US" sz="1100" b="1" dirty="0" smtClean="0"/>
          </a:p>
          <a:p>
            <a:pPr marL="0" indent="0">
              <a:buNone/>
            </a:pPr>
            <a:endParaRPr lang="en-US" sz="1100" b="1" dirty="0"/>
          </a:p>
          <a:p>
            <a:pPr marL="0" indent="0">
              <a:buNone/>
            </a:pPr>
            <a:endParaRPr lang="en-US" sz="1100" b="1" dirty="0" smtClean="0"/>
          </a:p>
          <a:p>
            <a:pPr marL="0" indent="0">
              <a:buNone/>
            </a:pPr>
            <a:endParaRPr lang="en-US" sz="1100" b="1" dirty="0"/>
          </a:p>
          <a:p>
            <a:pPr marL="0" indent="0">
              <a:buNone/>
            </a:pPr>
            <a:r>
              <a:rPr lang="en-US" sz="1100" b="1" dirty="0" smtClean="0"/>
              <a:t>Optimal </a:t>
            </a:r>
            <a:r>
              <a:rPr lang="en-US" sz="1100" b="1" dirty="0"/>
              <a:t>low-density lipoprotein is 50 to 70 </a:t>
            </a:r>
            <a:r>
              <a:rPr lang="en-US" sz="1100" b="1" dirty="0" smtClean="0"/>
              <a:t>mg/dl. Lower </a:t>
            </a:r>
            <a:r>
              <a:rPr lang="en-US" sz="1100" b="1" dirty="0"/>
              <a:t>is better and physiologically </a:t>
            </a:r>
            <a:r>
              <a:rPr lang="en-US" sz="1100" b="1" dirty="0" smtClean="0"/>
              <a:t>normal. </a:t>
            </a:r>
          </a:p>
          <a:p>
            <a:pPr marL="0" indent="0">
              <a:buNone/>
            </a:pPr>
            <a:r>
              <a:rPr lang="en-US" sz="1100" dirty="0" smtClean="0"/>
              <a:t>J O'Keefe. </a:t>
            </a:r>
            <a:r>
              <a:rPr lang="en-US" sz="1100" i="1" dirty="0"/>
              <a:t>Journal of the American College of </a:t>
            </a:r>
            <a:r>
              <a:rPr lang="en-US" sz="1100" i="1" dirty="0" smtClean="0"/>
              <a:t>Cardiology</a:t>
            </a:r>
            <a:r>
              <a:rPr lang="en-US" sz="1100" b="1" dirty="0" smtClean="0"/>
              <a:t>. </a:t>
            </a:r>
            <a:r>
              <a:rPr lang="en-US" sz="1100" dirty="0" smtClean="0"/>
              <a:t>Volume </a:t>
            </a:r>
            <a:r>
              <a:rPr lang="en-US" sz="1100" dirty="0"/>
              <a:t>43, Issue 11, June 2004</a:t>
            </a:r>
          </a:p>
          <a:p>
            <a:pPr marL="0" indent="0">
              <a:buNone/>
            </a:pPr>
            <a:endParaRPr lang="en-US" sz="1200"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7238" y="1943285"/>
            <a:ext cx="4809524" cy="297142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9259" y="4914714"/>
            <a:ext cx="5029200" cy="1235242"/>
          </a:xfrm>
          <a:prstGeom prst="rect">
            <a:avLst/>
          </a:prstGeom>
        </p:spPr>
      </p:pic>
    </p:spTree>
    <p:extLst>
      <p:ext uri="{BB962C8B-B14F-4D97-AF65-F5344CB8AC3E}">
        <p14:creationId xmlns:p14="http://schemas.microsoft.com/office/powerpoint/2010/main" val="37466999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609600"/>
            <a:ext cx="8229600" cy="457200"/>
          </a:xfrm>
        </p:spPr>
        <p:txBody>
          <a:bodyPr/>
          <a:lstStyle/>
          <a:p>
            <a:r>
              <a:rPr lang="en-US" dirty="0" smtClean="0"/>
              <a:t>PCSK9 Inhibitors</a:t>
            </a:r>
            <a:endParaRPr lang="en-US" dirty="0"/>
          </a:p>
        </p:txBody>
      </p:sp>
      <p:sp>
        <p:nvSpPr>
          <p:cNvPr id="3" name="Content Placeholder 2"/>
          <p:cNvSpPr>
            <a:spLocks noGrp="1"/>
          </p:cNvSpPr>
          <p:nvPr>
            <p:ph idx="1"/>
          </p:nvPr>
        </p:nvSpPr>
        <p:spPr>
          <a:xfrm>
            <a:off x="261419" y="1066800"/>
            <a:ext cx="4876800" cy="4983163"/>
          </a:xfrm>
        </p:spPr>
        <p:txBody>
          <a:bodyPr>
            <a:normAutofit/>
          </a:bodyPr>
          <a:lstStyle/>
          <a:p>
            <a:pPr marL="0" indent="0">
              <a:buNone/>
            </a:pPr>
            <a:endParaRPr lang="en-US" sz="1800" dirty="0"/>
          </a:p>
          <a:p>
            <a:r>
              <a:rPr lang="en-US" sz="1800" dirty="0"/>
              <a:t>H</a:t>
            </a:r>
            <a:r>
              <a:rPr lang="en-US" sz="1800" dirty="0" smtClean="0"/>
              <a:t>eart </a:t>
            </a:r>
            <a:r>
              <a:rPr lang="en-US" sz="1800" dirty="0"/>
              <a:t>attacks have been shown to be uncommon in humans with very low plasma levels of LDL cholesterol due to a sequence variation in the </a:t>
            </a:r>
            <a:r>
              <a:rPr lang="en-US" sz="1800" b="1" dirty="0">
                <a:hlinkClick r:id="rId2" tooltip="PCSK9"/>
              </a:rPr>
              <a:t>PCSK9</a:t>
            </a:r>
            <a:r>
              <a:rPr lang="en-US" sz="1800" dirty="0"/>
              <a:t> gene. </a:t>
            </a:r>
            <a:endParaRPr lang="en-US" sz="1800" dirty="0" smtClean="0"/>
          </a:p>
          <a:p>
            <a:endParaRPr lang="en-US" sz="1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3532" y="1229095"/>
            <a:ext cx="3630468" cy="480949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1419" y="3066946"/>
            <a:ext cx="5252113" cy="2343254"/>
          </a:xfrm>
          <a:prstGeom prst="rect">
            <a:avLst/>
          </a:prstGeom>
        </p:spPr>
      </p:pic>
    </p:spTree>
    <p:extLst>
      <p:ext uri="{BB962C8B-B14F-4D97-AF65-F5344CB8AC3E}">
        <p14:creationId xmlns:p14="http://schemas.microsoft.com/office/powerpoint/2010/main" val="27445251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457200"/>
          </a:xfrm>
        </p:spPr>
        <p:txBody>
          <a:bodyPr/>
          <a:lstStyle/>
          <a:p>
            <a:r>
              <a:rPr lang="en-US" dirty="0" smtClean="0"/>
              <a:t>FOURIER Trial</a:t>
            </a:r>
            <a:endParaRPr lang="en-US" dirty="0"/>
          </a:p>
        </p:txBody>
      </p:sp>
      <p:sp>
        <p:nvSpPr>
          <p:cNvPr id="3" name="Content Placeholder 2"/>
          <p:cNvSpPr>
            <a:spLocks noGrp="1"/>
          </p:cNvSpPr>
          <p:nvPr>
            <p:ph idx="1"/>
          </p:nvPr>
        </p:nvSpPr>
        <p:spPr>
          <a:xfrm>
            <a:off x="457200" y="1219200"/>
            <a:ext cx="8229600" cy="5105400"/>
          </a:xfrm>
        </p:spPr>
        <p:txBody>
          <a:bodyPr>
            <a:normAutofit fontScale="85000" lnSpcReduction="20000"/>
          </a:bodyPr>
          <a:lstStyle/>
          <a:p>
            <a:r>
              <a:rPr lang="en-US" sz="2800" b="1" dirty="0" err="1" smtClean="0"/>
              <a:t>Evolocumab</a:t>
            </a:r>
            <a:r>
              <a:rPr lang="en-US" sz="2800" b="1" dirty="0" smtClean="0"/>
              <a:t> (</a:t>
            </a:r>
            <a:r>
              <a:rPr lang="en-US" sz="2800" b="1" dirty="0" err="1" smtClean="0"/>
              <a:t>Repatha</a:t>
            </a:r>
            <a:r>
              <a:rPr lang="en-US" sz="2800" b="1" dirty="0" smtClean="0"/>
              <a:t>)</a:t>
            </a:r>
            <a:r>
              <a:rPr lang="en-US" sz="2800" dirty="0" smtClean="0"/>
              <a:t> </a:t>
            </a:r>
            <a:r>
              <a:rPr lang="en-US" sz="2800" dirty="0"/>
              <a:t>reduced the primary and secondary composite end points by 15% and 20% respectively. However, the absolute risk reduction was modest, at 1.5% for both. The authors estimate that 74 patients would need to be treated with </a:t>
            </a:r>
            <a:r>
              <a:rPr lang="en-US" sz="2800" b="1" dirty="0" err="1"/>
              <a:t>evolocumab</a:t>
            </a:r>
            <a:r>
              <a:rPr lang="en-US" sz="2800" dirty="0"/>
              <a:t> for 2 years to prevent one cardiovascular death, myocardial infarction or stroke</a:t>
            </a:r>
            <a:r>
              <a:rPr lang="en-US" sz="2800" dirty="0" smtClean="0"/>
              <a:t>.</a:t>
            </a:r>
          </a:p>
          <a:p>
            <a:endParaRPr lang="en-US" sz="2800" dirty="0"/>
          </a:p>
          <a:p>
            <a:r>
              <a:rPr lang="en-US" sz="2800" b="1" dirty="0" err="1"/>
              <a:t>E</a:t>
            </a:r>
            <a:r>
              <a:rPr lang="en-US" sz="2800" b="1" dirty="0" err="1" smtClean="0"/>
              <a:t>volocumab</a:t>
            </a:r>
            <a:r>
              <a:rPr lang="en-US" sz="2800" dirty="0" smtClean="0"/>
              <a:t> </a:t>
            </a:r>
            <a:r>
              <a:rPr lang="en-US" sz="2800" dirty="0"/>
              <a:t>did not reduce cardiovascular death rate or death from any </a:t>
            </a:r>
            <a:r>
              <a:rPr lang="en-US" sz="2800" dirty="0" smtClean="0"/>
              <a:t>cause.</a:t>
            </a:r>
          </a:p>
          <a:p>
            <a:pPr marL="0" indent="0">
              <a:buNone/>
            </a:pPr>
            <a:endParaRPr lang="en-US" sz="2800" dirty="0"/>
          </a:p>
          <a:p>
            <a:r>
              <a:rPr lang="en-US" sz="2800" dirty="0"/>
              <a:t>The benefits of </a:t>
            </a:r>
            <a:r>
              <a:rPr lang="en-US" sz="2800" b="1" dirty="0" err="1"/>
              <a:t>evolocumab</a:t>
            </a:r>
            <a:r>
              <a:rPr lang="en-US" sz="2800" dirty="0"/>
              <a:t> were restricted to the reduction of the risk of stroke by 0.4%, myocardial infarction by 1.2%, and coronary revascularization by 1.5%</a:t>
            </a:r>
          </a:p>
          <a:p>
            <a:endParaRPr lang="en-US" sz="2800" dirty="0"/>
          </a:p>
        </p:txBody>
      </p:sp>
      <p:sp>
        <p:nvSpPr>
          <p:cNvPr id="4" name="TextBox 3"/>
          <p:cNvSpPr txBox="1"/>
          <p:nvPr/>
        </p:nvSpPr>
        <p:spPr>
          <a:xfrm>
            <a:off x="685800" y="6324600"/>
            <a:ext cx="7620000" cy="461665"/>
          </a:xfrm>
          <a:prstGeom prst="rect">
            <a:avLst/>
          </a:prstGeom>
          <a:noFill/>
        </p:spPr>
        <p:txBody>
          <a:bodyPr wrap="square" rtlCol="0">
            <a:spAutoFit/>
          </a:bodyPr>
          <a:lstStyle/>
          <a:p>
            <a:r>
              <a:rPr lang="en-US" sz="1200" b="1" dirty="0" err="1"/>
              <a:t>Evolocumab</a:t>
            </a:r>
            <a:r>
              <a:rPr lang="en-US" sz="1200" b="1" dirty="0"/>
              <a:t> and Clinical Outcomes in Patients with Cardiovascular </a:t>
            </a:r>
            <a:r>
              <a:rPr lang="en-US" sz="1200" b="1" dirty="0" smtClean="0"/>
              <a:t>Disease</a:t>
            </a:r>
            <a:r>
              <a:rPr lang="en-US" sz="1200" dirty="0" smtClean="0"/>
              <a:t>. </a:t>
            </a:r>
            <a:r>
              <a:rPr lang="en-US" sz="1200" dirty="0"/>
              <a:t>Marc S. </a:t>
            </a:r>
            <a:r>
              <a:rPr lang="en-US" sz="1200" dirty="0" err="1"/>
              <a:t>Sabatine</a:t>
            </a:r>
            <a:r>
              <a:rPr lang="en-US" sz="1200" dirty="0"/>
              <a:t> </a:t>
            </a:r>
            <a:r>
              <a:rPr lang="en-US" sz="1200" dirty="0" smtClean="0"/>
              <a:t>et al. March </a:t>
            </a:r>
            <a:r>
              <a:rPr lang="en-US" sz="1200" dirty="0"/>
              <a:t>17, 2017DOI: 10.1056/NEJMoa1615664</a:t>
            </a:r>
          </a:p>
        </p:txBody>
      </p:sp>
    </p:spTree>
    <p:extLst>
      <p:ext uri="{BB962C8B-B14F-4D97-AF65-F5344CB8AC3E}">
        <p14:creationId xmlns:p14="http://schemas.microsoft.com/office/powerpoint/2010/main" val="9336849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Cost-Benefit</a:t>
            </a: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r>
              <a:rPr lang="en-US" sz="2600" dirty="0" err="1"/>
              <a:t>Evolocumab</a:t>
            </a:r>
            <a:r>
              <a:rPr lang="en-US" sz="2600" dirty="0"/>
              <a:t> is estimated to cost approximately $14,350 per patient for a one-year supply in the United States, or approximately $1200 per </a:t>
            </a:r>
            <a:r>
              <a:rPr lang="en-US" sz="2600" dirty="0" smtClean="0"/>
              <a:t>month.</a:t>
            </a:r>
          </a:p>
          <a:p>
            <a:endParaRPr lang="en-US" sz="2600" dirty="0"/>
          </a:p>
          <a:p>
            <a:r>
              <a:rPr lang="en-US" sz="2600" dirty="0"/>
              <a:t>The estimated cost of treating 74 patients (the number needed to treat (NNT)) for two years with </a:t>
            </a:r>
            <a:r>
              <a:rPr lang="en-US" sz="2600" dirty="0" err="1"/>
              <a:t>evolocumab</a:t>
            </a:r>
            <a:r>
              <a:rPr lang="en-US" sz="2600" dirty="0"/>
              <a:t> is $</a:t>
            </a:r>
            <a:r>
              <a:rPr lang="en-US" sz="2600" dirty="0" smtClean="0"/>
              <a:t>2,123,800</a:t>
            </a:r>
            <a:r>
              <a:rPr lang="en-US" sz="2600" dirty="0"/>
              <a:t>. That would be the cost of preventing one event (cardiovascular death, myocardial infarction or stroke) over a period of two years</a:t>
            </a:r>
            <a:r>
              <a:rPr lang="en-US" sz="2600" dirty="0" smtClean="0"/>
              <a:t>.</a:t>
            </a:r>
          </a:p>
          <a:p>
            <a:pPr marL="0" indent="0">
              <a:buNone/>
            </a:pPr>
            <a:endParaRPr lang="en-US" dirty="0"/>
          </a:p>
          <a:p>
            <a:pPr marL="0" indent="0" algn="ctr">
              <a:buNone/>
            </a:pPr>
            <a:r>
              <a:rPr lang="en-US" b="1" i="1" dirty="0" smtClean="0"/>
              <a:t>Does </a:t>
            </a:r>
            <a:r>
              <a:rPr lang="en-US" b="1" i="1" dirty="0"/>
              <a:t>anybody doubt that the juice </a:t>
            </a:r>
            <a:r>
              <a:rPr lang="en-US" b="1" i="1" dirty="0" err="1"/>
              <a:t>ain’t</a:t>
            </a:r>
            <a:r>
              <a:rPr lang="en-US" b="1" i="1" dirty="0"/>
              <a:t> worth the squeeze?</a:t>
            </a:r>
          </a:p>
          <a:p>
            <a:endParaRPr lang="en-US" dirty="0"/>
          </a:p>
        </p:txBody>
      </p:sp>
    </p:spTree>
    <p:extLst>
      <p:ext uri="{BB962C8B-B14F-4D97-AF65-F5344CB8AC3E}">
        <p14:creationId xmlns:p14="http://schemas.microsoft.com/office/powerpoint/2010/main" val="1784943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562600"/>
            <a:ext cx="8229600" cy="457200"/>
          </a:xfrm>
        </p:spPr>
        <p:txBody>
          <a:bodyPr/>
          <a:lstStyle/>
          <a:p>
            <a:pPr algn="ctr"/>
            <a:r>
              <a:rPr lang="en-US" dirty="0" smtClean="0"/>
              <a:t>THANK YOU</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5550" y="1009934"/>
            <a:ext cx="4152900" cy="4286250"/>
          </a:xfrm>
        </p:spPr>
      </p:pic>
    </p:spTree>
    <p:extLst>
      <p:ext uri="{BB962C8B-B14F-4D97-AF65-F5344CB8AC3E}">
        <p14:creationId xmlns:p14="http://schemas.microsoft.com/office/powerpoint/2010/main" val="114637804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2636</TotalTime>
  <Words>813</Words>
  <Application>Microsoft Office PowerPoint</Application>
  <PresentationFormat>On-screen Show (4:3)</PresentationFormat>
  <Paragraphs>275</Paragraphs>
  <Slides>35</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35</vt:i4>
      </vt:variant>
    </vt:vector>
  </HeadingPairs>
  <TitlesOfParts>
    <vt:vector size="44" baseType="lpstr">
      <vt:lpstr>Arial</vt:lpstr>
      <vt:lpstr>Calibri</vt:lpstr>
      <vt:lpstr>Helvetica</vt:lpstr>
      <vt:lpstr>Lucida Sans Unicode</vt:lpstr>
      <vt:lpstr>Verdana</vt:lpstr>
      <vt:lpstr>Wingdings 2</vt:lpstr>
      <vt:lpstr>Wingdings 3</vt:lpstr>
      <vt:lpstr>template</vt:lpstr>
      <vt:lpstr>Concourse</vt:lpstr>
      <vt:lpstr>Dietary Fat, Serum Cholesterol and Cardiovascular Disease</vt:lpstr>
      <vt:lpstr>Diet-Heart Hypothesis</vt:lpstr>
      <vt:lpstr>1984</vt:lpstr>
      <vt:lpstr>PowerPoint Presentation</vt:lpstr>
      <vt:lpstr>PowerPoint Presentation</vt:lpstr>
      <vt:lpstr>MRFIT</vt:lpstr>
      <vt:lpstr>Women’s Health Initiative (WHI)</vt:lpstr>
      <vt:lpstr>Conclusions</vt:lpstr>
      <vt:lpstr>Cholesterol: Surrogate Marker for CVD?</vt:lpstr>
      <vt:lpstr>Prospective Urban Rural Epidemiological (PURE) study </vt:lpstr>
      <vt:lpstr>PowerPoint Presentation</vt:lpstr>
      <vt:lpstr>US Academy of Nutrition and Dietetics</vt:lpstr>
      <vt:lpstr>PowerPoint Presentation</vt:lpstr>
      <vt:lpstr>Cholesterol and Age</vt:lpstr>
      <vt:lpstr>J-Shaped Curve</vt:lpstr>
      <vt:lpstr>Framingham Data</vt:lpstr>
      <vt:lpstr>Are women the same as men?</vt:lpstr>
      <vt:lpstr>Total Cholesterol as a predictive Factor?</vt:lpstr>
      <vt:lpstr>LDL as a predictor of CV Events</vt:lpstr>
      <vt:lpstr>LDL/HDL Ratio</vt:lpstr>
      <vt:lpstr>PowerPoint Presentation</vt:lpstr>
      <vt:lpstr>Statins in Primary Prevention</vt:lpstr>
      <vt:lpstr>   Everyone over 40 yrs should be on Statins?</vt:lpstr>
      <vt:lpstr>The Lancet</vt:lpstr>
      <vt:lpstr>Statin targets: Conflict of interest?</vt:lpstr>
      <vt:lpstr>PowerPoint Presentation</vt:lpstr>
      <vt:lpstr>NNT for Secondary prevention</vt:lpstr>
      <vt:lpstr>Improve-It</vt:lpstr>
      <vt:lpstr>The Jupiter Trial</vt:lpstr>
      <vt:lpstr>Pleiotropic Effects</vt:lpstr>
      <vt:lpstr>Threshold for Atherosclerosis</vt:lpstr>
      <vt:lpstr>PCSK9 Inhibitors</vt:lpstr>
      <vt:lpstr>FOURIER Trial</vt:lpstr>
      <vt:lpstr>Cost-Benefit</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Big Fat Question</dc:title>
  <dc:creator>ArabEuro</dc:creator>
  <cp:lastModifiedBy>IHC</cp:lastModifiedBy>
  <cp:revision>257</cp:revision>
  <dcterms:created xsi:type="dcterms:W3CDTF">2016-03-29T07:10:31Z</dcterms:created>
  <dcterms:modified xsi:type="dcterms:W3CDTF">2017-04-06T10:25:11Z</dcterms:modified>
</cp:coreProperties>
</file>