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4"/>
  </p:notesMasterIdLst>
  <p:sldIdLst>
    <p:sldId id="271" r:id="rId2"/>
    <p:sldId id="256" r:id="rId3"/>
    <p:sldId id="269" r:id="rId4"/>
    <p:sldId id="279" r:id="rId5"/>
    <p:sldId id="272" r:id="rId6"/>
    <p:sldId id="273" r:id="rId7"/>
    <p:sldId id="278" r:id="rId8"/>
    <p:sldId id="274" r:id="rId9"/>
    <p:sldId id="270" r:id="rId10"/>
    <p:sldId id="275" r:id="rId11"/>
    <p:sldId id="282" r:id="rId12"/>
    <p:sldId id="283" r:id="rId13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CC00"/>
    <a:srgbClr val="FFFFCC"/>
    <a:srgbClr val="793905"/>
    <a:srgbClr val="CC3300"/>
    <a:srgbClr val="B9E8FF"/>
    <a:srgbClr val="7DD4FF"/>
    <a:srgbClr val="FFCCFF"/>
    <a:srgbClr val="6600CC"/>
    <a:srgbClr val="FFC1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83898" autoAdjust="0"/>
  </p:normalViewPr>
  <p:slideViewPr>
    <p:cSldViewPr>
      <p:cViewPr>
        <p:scale>
          <a:sx n="60" d="100"/>
          <a:sy n="60" d="100"/>
        </p:scale>
        <p:origin x="-7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7D58A6-B017-4117-A3DF-5D291A9759BC}" type="doc">
      <dgm:prSet loTypeId="urn:microsoft.com/office/officeart/2005/8/layout/chevron2" loCatId="process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pPr rtl="1"/>
          <a:endParaRPr lang="fa-IR"/>
        </a:p>
      </dgm:t>
    </dgm:pt>
    <dgm:pt modelId="{2300E58B-035B-4D78-A57B-0C61A47E53C6}">
      <dgm:prSet phldrT="[Text]"/>
      <dgm:spPr/>
      <dgm:t>
        <a:bodyPr/>
        <a:lstStyle/>
        <a:p>
          <a:pPr rtl="1"/>
          <a:r>
            <a:rPr lang="en-US" b="1" dirty="0" smtClean="0"/>
            <a:t>1-3</a:t>
          </a:r>
          <a:endParaRPr lang="fa-IR" b="1" dirty="0"/>
        </a:p>
      </dgm:t>
    </dgm:pt>
    <dgm:pt modelId="{EDE1BAFF-135C-4B5A-8F6F-91D8274EE85E}" type="parTrans" cxnId="{7BDCEE4C-5952-4840-9ABE-E297D3D2D800}">
      <dgm:prSet/>
      <dgm:spPr/>
      <dgm:t>
        <a:bodyPr/>
        <a:lstStyle/>
        <a:p>
          <a:pPr rtl="1"/>
          <a:endParaRPr lang="fa-IR"/>
        </a:p>
      </dgm:t>
    </dgm:pt>
    <dgm:pt modelId="{92260695-BDC8-4B76-B050-D917945CBF6E}" type="sibTrans" cxnId="{7BDCEE4C-5952-4840-9ABE-E297D3D2D800}">
      <dgm:prSet/>
      <dgm:spPr/>
      <dgm:t>
        <a:bodyPr/>
        <a:lstStyle/>
        <a:p>
          <a:pPr rtl="1"/>
          <a:endParaRPr lang="fa-IR"/>
        </a:p>
      </dgm:t>
    </dgm:pt>
    <dgm:pt modelId="{4CFB7BA9-543F-4E2D-A68C-DBA1491A341A}">
      <dgm:prSet phldrT="[Text]"/>
      <dgm:spPr/>
      <dgm:t>
        <a:bodyPr/>
        <a:lstStyle/>
        <a:p>
          <a:pPr rtl="0"/>
          <a:r>
            <a:rPr lang="en-US" dirty="0" smtClean="0"/>
            <a:t>The significant role of oral care givers among patients with nasopharyngeal carcinoma</a:t>
          </a:r>
          <a:endParaRPr lang="fa-IR" dirty="0"/>
        </a:p>
      </dgm:t>
    </dgm:pt>
    <dgm:pt modelId="{657533EF-D5B0-4618-BD24-186989EEDE1D}" type="parTrans" cxnId="{D51993D3-60B3-46D7-9405-CC77D393CD98}">
      <dgm:prSet/>
      <dgm:spPr/>
      <dgm:t>
        <a:bodyPr/>
        <a:lstStyle/>
        <a:p>
          <a:pPr rtl="1"/>
          <a:endParaRPr lang="fa-IR"/>
        </a:p>
      </dgm:t>
    </dgm:pt>
    <dgm:pt modelId="{4D28B1FC-660E-4785-9AC9-5F672C9BFC48}" type="sibTrans" cxnId="{D51993D3-60B3-46D7-9405-CC77D393CD98}">
      <dgm:prSet/>
      <dgm:spPr/>
      <dgm:t>
        <a:bodyPr/>
        <a:lstStyle/>
        <a:p>
          <a:pPr rtl="1"/>
          <a:endParaRPr lang="fa-IR"/>
        </a:p>
      </dgm:t>
    </dgm:pt>
    <dgm:pt modelId="{A47CBB9F-6404-486A-841F-4EA887666111}">
      <dgm:prSet phldrT="[Text]"/>
      <dgm:spPr/>
      <dgm:t>
        <a:bodyPr/>
        <a:lstStyle/>
        <a:p>
          <a:pPr rtl="0"/>
          <a:r>
            <a:rPr lang="en-US" dirty="0" smtClean="0"/>
            <a:t>Why we need simple and cheap preventive oral cares </a:t>
          </a:r>
          <a:endParaRPr lang="fa-IR" dirty="0"/>
        </a:p>
      </dgm:t>
    </dgm:pt>
    <dgm:pt modelId="{65C533C4-6D9E-47A9-8585-CB5D5C51B1F6}" type="parTrans" cxnId="{1BB4A3DC-478D-439C-8EB0-8A1DE3919CC3}">
      <dgm:prSet/>
      <dgm:spPr/>
      <dgm:t>
        <a:bodyPr/>
        <a:lstStyle/>
        <a:p>
          <a:pPr rtl="1"/>
          <a:endParaRPr lang="fa-IR"/>
        </a:p>
      </dgm:t>
    </dgm:pt>
    <dgm:pt modelId="{3D68BA38-129C-48B1-BA43-31A5850AC850}" type="sibTrans" cxnId="{1BB4A3DC-478D-439C-8EB0-8A1DE3919CC3}">
      <dgm:prSet/>
      <dgm:spPr/>
      <dgm:t>
        <a:bodyPr/>
        <a:lstStyle/>
        <a:p>
          <a:pPr rtl="1"/>
          <a:endParaRPr lang="fa-IR"/>
        </a:p>
      </dgm:t>
    </dgm:pt>
    <dgm:pt modelId="{39F99D38-34DE-499C-907F-6900AFAF64FB}">
      <dgm:prSet phldrT="[Text]"/>
      <dgm:spPr/>
      <dgm:t>
        <a:bodyPr/>
        <a:lstStyle/>
        <a:p>
          <a:pPr rtl="1"/>
          <a:r>
            <a:rPr lang="en-US" b="1" dirty="0" smtClean="0"/>
            <a:t>4-6</a:t>
          </a:r>
          <a:endParaRPr lang="fa-IR" b="1" dirty="0"/>
        </a:p>
      </dgm:t>
    </dgm:pt>
    <dgm:pt modelId="{4AF8E70B-82B4-46CB-AAC7-042B083B4BAB}" type="parTrans" cxnId="{8E20EED6-CE0B-4ADF-A6CC-AD8657CF3A36}">
      <dgm:prSet/>
      <dgm:spPr/>
      <dgm:t>
        <a:bodyPr/>
        <a:lstStyle/>
        <a:p>
          <a:pPr rtl="1"/>
          <a:endParaRPr lang="fa-IR"/>
        </a:p>
      </dgm:t>
    </dgm:pt>
    <dgm:pt modelId="{FF36A144-AA64-4356-952F-8452000187EE}" type="sibTrans" cxnId="{8E20EED6-CE0B-4ADF-A6CC-AD8657CF3A36}">
      <dgm:prSet/>
      <dgm:spPr/>
      <dgm:t>
        <a:bodyPr/>
        <a:lstStyle/>
        <a:p>
          <a:pPr rtl="1"/>
          <a:endParaRPr lang="fa-IR"/>
        </a:p>
      </dgm:t>
    </dgm:pt>
    <dgm:pt modelId="{2677C3EC-91AC-4A83-A1A9-40638D79835E}">
      <dgm:prSet phldrT="[Text]"/>
      <dgm:spPr/>
      <dgm:t>
        <a:bodyPr/>
        <a:lstStyle/>
        <a:p>
          <a:pPr rtl="0"/>
          <a:r>
            <a:rPr lang="en-US" dirty="0" smtClean="0"/>
            <a:t>Reviewing the most prominent adverse effects of head and neck radiation therapy </a:t>
          </a:r>
          <a:endParaRPr lang="fa-IR" dirty="0"/>
        </a:p>
      </dgm:t>
    </dgm:pt>
    <dgm:pt modelId="{36186ED3-0E85-48A3-B13C-37EB588FD328}" type="parTrans" cxnId="{808C2205-D1BE-4177-B505-6FBBB8268D56}">
      <dgm:prSet/>
      <dgm:spPr/>
      <dgm:t>
        <a:bodyPr/>
        <a:lstStyle/>
        <a:p>
          <a:pPr rtl="1"/>
          <a:endParaRPr lang="fa-IR"/>
        </a:p>
      </dgm:t>
    </dgm:pt>
    <dgm:pt modelId="{4AC1E410-5D22-494F-B1CE-10F5EB4EEC5E}" type="sibTrans" cxnId="{808C2205-D1BE-4177-B505-6FBBB8268D56}">
      <dgm:prSet/>
      <dgm:spPr/>
      <dgm:t>
        <a:bodyPr/>
        <a:lstStyle/>
        <a:p>
          <a:pPr rtl="1"/>
          <a:endParaRPr lang="fa-IR"/>
        </a:p>
      </dgm:t>
    </dgm:pt>
    <dgm:pt modelId="{1393AFB3-DB71-46D0-89ED-7F1A3B05CE62}">
      <dgm:prSet phldrT="[Text]"/>
      <dgm:spPr/>
      <dgm:t>
        <a:bodyPr/>
        <a:lstStyle/>
        <a:p>
          <a:pPr rtl="0"/>
          <a:r>
            <a:rPr lang="en-US" dirty="0" smtClean="0"/>
            <a:t>Brief overview of effective preventive measures</a:t>
          </a:r>
          <a:endParaRPr lang="fa-IR" dirty="0"/>
        </a:p>
      </dgm:t>
    </dgm:pt>
    <dgm:pt modelId="{A60344FE-038F-41C3-BF57-48D4887E08C1}" type="parTrans" cxnId="{E182677C-CF86-4FE8-982E-D8778948215B}">
      <dgm:prSet/>
      <dgm:spPr/>
      <dgm:t>
        <a:bodyPr/>
        <a:lstStyle/>
        <a:p>
          <a:pPr rtl="1"/>
          <a:endParaRPr lang="fa-IR"/>
        </a:p>
      </dgm:t>
    </dgm:pt>
    <dgm:pt modelId="{C42A5EFD-AAED-4E6F-A560-CA9685E8ABA5}" type="sibTrans" cxnId="{E182677C-CF86-4FE8-982E-D8778948215B}">
      <dgm:prSet/>
      <dgm:spPr/>
      <dgm:t>
        <a:bodyPr/>
        <a:lstStyle/>
        <a:p>
          <a:pPr rtl="1"/>
          <a:endParaRPr lang="fa-IR"/>
        </a:p>
      </dgm:t>
    </dgm:pt>
    <dgm:pt modelId="{3929011F-C2B2-45B4-A48F-BCED6C9E2EF9}">
      <dgm:prSet phldrT="[Text]"/>
      <dgm:spPr/>
      <dgm:t>
        <a:bodyPr/>
        <a:lstStyle/>
        <a:p>
          <a:pPr rtl="1"/>
          <a:r>
            <a:rPr lang="en-US" b="1" dirty="0" smtClean="0"/>
            <a:t>7</a:t>
          </a:r>
          <a:endParaRPr lang="fa-IR" b="1" dirty="0"/>
        </a:p>
      </dgm:t>
    </dgm:pt>
    <dgm:pt modelId="{33616FFE-A541-429C-BFD9-FC982075D0C7}" type="parTrans" cxnId="{356BAF1E-AD13-4952-9632-B0AA82E1AEA7}">
      <dgm:prSet/>
      <dgm:spPr/>
      <dgm:t>
        <a:bodyPr/>
        <a:lstStyle/>
        <a:p>
          <a:pPr rtl="1"/>
          <a:endParaRPr lang="fa-IR"/>
        </a:p>
      </dgm:t>
    </dgm:pt>
    <dgm:pt modelId="{602E74E3-80DA-45D8-908E-58BD87F867C7}" type="sibTrans" cxnId="{356BAF1E-AD13-4952-9632-B0AA82E1AEA7}">
      <dgm:prSet/>
      <dgm:spPr/>
      <dgm:t>
        <a:bodyPr/>
        <a:lstStyle/>
        <a:p>
          <a:pPr rtl="1"/>
          <a:endParaRPr lang="fa-IR"/>
        </a:p>
      </dgm:t>
    </dgm:pt>
    <dgm:pt modelId="{E72115AB-516A-4C2B-89ED-5D6D677D7D53}">
      <dgm:prSet phldrT="[Text]"/>
      <dgm:spPr/>
      <dgm:t>
        <a:bodyPr/>
        <a:lstStyle/>
        <a:p>
          <a:pPr rtl="0"/>
          <a:r>
            <a:rPr lang="en-US" dirty="0" smtClean="0"/>
            <a:t>Going through a short list of relatively cost-effective preventive measures</a:t>
          </a:r>
          <a:endParaRPr lang="fa-IR" dirty="0"/>
        </a:p>
      </dgm:t>
    </dgm:pt>
    <dgm:pt modelId="{A351C5F8-23A4-4B3D-A0CE-33A895A13467}" type="parTrans" cxnId="{27E5FD9F-B478-4A7F-B5CF-251B092A2F2C}">
      <dgm:prSet/>
      <dgm:spPr/>
      <dgm:t>
        <a:bodyPr/>
        <a:lstStyle/>
        <a:p>
          <a:pPr rtl="1"/>
          <a:endParaRPr lang="fa-IR"/>
        </a:p>
      </dgm:t>
    </dgm:pt>
    <dgm:pt modelId="{F1656E32-5077-43E3-9717-FA28C7D013FC}" type="sibTrans" cxnId="{27E5FD9F-B478-4A7F-B5CF-251B092A2F2C}">
      <dgm:prSet/>
      <dgm:spPr/>
      <dgm:t>
        <a:bodyPr/>
        <a:lstStyle/>
        <a:p>
          <a:pPr rtl="1"/>
          <a:endParaRPr lang="fa-IR"/>
        </a:p>
      </dgm:t>
    </dgm:pt>
    <dgm:pt modelId="{1858CACA-704D-4568-BB0B-B707A3E19A60}">
      <dgm:prSet phldrT="[Text]"/>
      <dgm:spPr/>
      <dgm:t>
        <a:bodyPr/>
        <a:lstStyle/>
        <a:p>
          <a:pPr rtl="0"/>
          <a:r>
            <a:rPr lang="en-US" dirty="0" smtClean="0"/>
            <a:t>Reminding their positive influence</a:t>
          </a:r>
          <a:endParaRPr lang="fa-IR" dirty="0"/>
        </a:p>
      </dgm:t>
    </dgm:pt>
    <dgm:pt modelId="{39E6D226-0E23-4763-93F7-E7DD111C1774}" type="parTrans" cxnId="{430B271A-9725-4CB0-81BE-09D902BF1D1B}">
      <dgm:prSet/>
      <dgm:spPr/>
      <dgm:t>
        <a:bodyPr/>
        <a:lstStyle/>
        <a:p>
          <a:pPr rtl="1"/>
          <a:endParaRPr lang="fa-IR"/>
        </a:p>
      </dgm:t>
    </dgm:pt>
    <dgm:pt modelId="{203C1599-C9D6-4CDC-8721-355EB8249A00}" type="sibTrans" cxnId="{430B271A-9725-4CB0-81BE-09D902BF1D1B}">
      <dgm:prSet/>
      <dgm:spPr/>
      <dgm:t>
        <a:bodyPr/>
        <a:lstStyle/>
        <a:p>
          <a:pPr rtl="1"/>
          <a:endParaRPr lang="fa-IR"/>
        </a:p>
      </dgm:t>
    </dgm:pt>
    <dgm:pt modelId="{6CB200FE-9156-4C15-93F3-FAC214D88A28}" type="pres">
      <dgm:prSet presAssocID="{5A7D58A6-B017-4117-A3DF-5D291A9759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fa-IR"/>
        </a:p>
      </dgm:t>
    </dgm:pt>
    <dgm:pt modelId="{FD1FE24D-039A-48F5-ADFF-1E37B1C13F27}" type="pres">
      <dgm:prSet presAssocID="{2300E58B-035B-4D78-A57B-0C61A47E53C6}" presName="composite" presStyleCnt="0"/>
      <dgm:spPr/>
    </dgm:pt>
    <dgm:pt modelId="{CC1529A5-139A-4EFA-8A82-4AB6595488D3}" type="pres">
      <dgm:prSet presAssocID="{2300E58B-035B-4D78-A57B-0C61A47E53C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2C9C7822-90B5-426E-BDC9-63C8ECAE9599}" type="pres">
      <dgm:prSet presAssocID="{2300E58B-035B-4D78-A57B-0C61A47E53C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DC1D8578-E95F-4807-995B-B5548A6DF8E7}" type="pres">
      <dgm:prSet presAssocID="{92260695-BDC8-4B76-B050-D917945CBF6E}" presName="sp" presStyleCnt="0"/>
      <dgm:spPr/>
    </dgm:pt>
    <dgm:pt modelId="{414D40C6-8598-4DB3-839E-CC4B8E23557D}" type="pres">
      <dgm:prSet presAssocID="{39F99D38-34DE-499C-907F-6900AFAF64FB}" presName="composite" presStyleCnt="0"/>
      <dgm:spPr/>
    </dgm:pt>
    <dgm:pt modelId="{0A75C1E0-5CB5-4E5B-89FD-26E828F53ADB}" type="pres">
      <dgm:prSet presAssocID="{39F99D38-34DE-499C-907F-6900AFAF64F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D305FFA8-9FD9-4DCC-AAD8-9440DC2937B5}" type="pres">
      <dgm:prSet presAssocID="{39F99D38-34DE-499C-907F-6900AFAF64F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79058DE5-7DEF-45C3-95BE-777ED26BC65E}" type="pres">
      <dgm:prSet presAssocID="{FF36A144-AA64-4356-952F-8452000187EE}" presName="sp" presStyleCnt="0"/>
      <dgm:spPr/>
    </dgm:pt>
    <dgm:pt modelId="{127820F0-D4A8-4274-8A30-622F43D582B9}" type="pres">
      <dgm:prSet presAssocID="{3929011F-C2B2-45B4-A48F-BCED6C9E2EF9}" presName="composite" presStyleCnt="0"/>
      <dgm:spPr/>
    </dgm:pt>
    <dgm:pt modelId="{C1FCBC20-E138-49C2-BFAB-04227BA28247}" type="pres">
      <dgm:prSet presAssocID="{3929011F-C2B2-45B4-A48F-BCED6C9E2EF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  <dgm:pt modelId="{405C93FC-FA18-4B7C-9EDB-43B897E0AEBE}" type="pres">
      <dgm:prSet presAssocID="{3929011F-C2B2-45B4-A48F-BCED6C9E2EF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fa-IR"/>
        </a:p>
      </dgm:t>
    </dgm:pt>
  </dgm:ptLst>
  <dgm:cxnLst>
    <dgm:cxn modelId="{03141058-2197-45C4-B9B0-A7DCD83A77B0}" type="presOf" srcId="{A47CBB9F-6404-486A-841F-4EA887666111}" destId="{2C9C7822-90B5-426E-BDC9-63C8ECAE9599}" srcOrd="0" destOrd="1" presId="urn:microsoft.com/office/officeart/2005/8/layout/chevron2"/>
    <dgm:cxn modelId="{E182677C-CF86-4FE8-982E-D8778948215B}" srcId="{39F99D38-34DE-499C-907F-6900AFAF64FB}" destId="{1393AFB3-DB71-46D0-89ED-7F1A3B05CE62}" srcOrd="1" destOrd="0" parTransId="{A60344FE-038F-41C3-BF57-48D4887E08C1}" sibTransId="{C42A5EFD-AAED-4E6F-A560-CA9685E8ABA5}"/>
    <dgm:cxn modelId="{AD694289-4AB2-499A-9C15-8C7457B348A1}" type="presOf" srcId="{1393AFB3-DB71-46D0-89ED-7F1A3B05CE62}" destId="{D305FFA8-9FD9-4DCC-AAD8-9440DC2937B5}" srcOrd="0" destOrd="1" presId="urn:microsoft.com/office/officeart/2005/8/layout/chevron2"/>
    <dgm:cxn modelId="{356BAF1E-AD13-4952-9632-B0AA82E1AEA7}" srcId="{5A7D58A6-B017-4117-A3DF-5D291A9759BC}" destId="{3929011F-C2B2-45B4-A48F-BCED6C9E2EF9}" srcOrd="2" destOrd="0" parTransId="{33616FFE-A541-429C-BFD9-FC982075D0C7}" sibTransId="{602E74E3-80DA-45D8-908E-58BD87F867C7}"/>
    <dgm:cxn modelId="{D51993D3-60B3-46D7-9405-CC77D393CD98}" srcId="{2300E58B-035B-4D78-A57B-0C61A47E53C6}" destId="{4CFB7BA9-543F-4E2D-A68C-DBA1491A341A}" srcOrd="0" destOrd="0" parTransId="{657533EF-D5B0-4618-BD24-186989EEDE1D}" sibTransId="{4D28B1FC-660E-4785-9AC9-5F672C9BFC48}"/>
    <dgm:cxn modelId="{CEFCF15E-34C4-4B13-A511-68E239E713D4}" type="presOf" srcId="{3929011F-C2B2-45B4-A48F-BCED6C9E2EF9}" destId="{C1FCBC20-E138-49C2-BFAB-04227BA28247}" srcOrd="0" destOrd="0" presId="urn:microsoft.com/office/officeart/2005/8/layout/chevron2"/>
    <dgm:cxn modelId="{440144E3-2D85-4E1B-B895-8B9A4684B7DC}" type="presOf" srcId="{39F99D38-34DE-499C-907F-6900AFAF64FB}" destId="{0A75C1E0-5CB5-4E5B-89FD-26E828F53ADB}" srcOrd="0" destOrd="0" presId="urn:microsoft.com/office/officeart/2005/8/layout/chevron2"/>
    <dgm:cxn modelId="{430B271A-9725-4CB0-81BE-09D902BF1D1B}" srcId="{3929011F-C2B2-45B4-A48F-BCED6C9E2EF9}" destId="{1858CACA-704D-4568-BB0B-B707A3E19A60}" srcOrd="1" destOrd="0" parTransId="{39E6D226-0E23-4763-93F7-E7DD111C1774}" sibTransId="{203C1599-C9D6-4CDC-8721-355EB8249A00}"/>
    <dgm:cxn modelId="{7FEFEC57-8AC1-4073-8F57-840C70C0000B}" type="presOf" srcId="{E72115AB-516A-4C2B-89ED-5D6D677D7D53}" destId="{405C93FC-FA18-4B7C-9EDB-43B897E0AEBE}" srcOrd="0" destOrd="0" presId="urn:microsoft.com/office/officeart/2005/8/layout/chevron2"/>
    <dgm:cxn modelId="{0EC63312-2369-47B0-B258-CEE603BFD144}" type="presOf" srcId="{4CFB7BA9-543F-4E2D-A68C-DBA1491A341A}" destId="{2C9C7822-90B5-426E-BDC9-63C8ECAE9599}" srcOrd="0" destOrd="0" presId="urn:microsoft.com/office/officeart/2005/8/layout/chevron2"/>
    <dgm:cxn modelId="{27E5FD9F-B478-4A7F-B5CF-251B092A2F2C}" srcId="{3929011F-C2B2-45B4-A48F-BCED6C9E2EF9}" destId="{E72115AB-516A-4C2B-89ED-5D6D677D7D53}" srcOrd="0" destOrd="0" parTransId="{A351C5F8-23A4-4B3D-A0CE-33A895A13467}" sibTransId="{F1656E32-5077-43E3-9717-FA28C7D013FC}"/>
    <dgm:cxn modelId="{7BDCEE4C-5952-4840-9ABE-E297D3D2D800}" srcId="{5A7D58A6-B017-4117-A3DF-5D291A9759BC}" destId="{2300E58B-035B-4D78-A57B-0C61A47E53C6}" srcOrd="0" destOrd="0" parTransId="{EDE1BAFF-135C-4B5A-8F6F-91D8274EE85E}" sibTransId="{92260695-BDC8-4B76-B050-D917945CBF6E}"/>
    <dgm:cxn modelId="{78682792-D58A-4518-AC5C-6AE4F8D948AE}" type="presOf" srcId="{1858CACA-704D-4568-BB0B-B707A3E19A60}" destId="{405C93FC-FA18-4B7C-9EDB-43B897E0AEBE}" srcOrd="0" destOrd="1" presId="urn:microsoft.com/office/officeart/2005/8/layout/chevron2"/>
    <dgm:cxn modelId="{1BB4A3DC-478D-439C-8EB0-8A1DE3919CC3}" srcId="{2300E58B-035B-4D78-A57B-0C61A47E53C6}" destId="{A47CBB9F-6404-486A-841F-4EA887666111}" srcOrd="1" destOrd="0" parTransId="{65C533C4-6D9E-47A9-8585-CB5D5C51B1F6}" sibTransId="{3D68BA38-129C-48B1-BA43-31A5850AC850}"/>
    <dgm:cxn modelId="{8E20EED6-CE0B-4ADF-A6CC-AD8657CF3A36}" srcId="{5A7D58A6-B017-4117-A3DF-5D291A9759BC}" destId="{39F99D38-34DE-499C-907F-6900AFAF64FB}" srcOrd="1" destOrd="0" parTransId="{4AF8E70B-82B4-46CB-AAC7-042B083B4BAB}" sibTransId="{FF36A144-AA64-4356-952F-8452000187EE}"/>
    <dgm:cxn modelId="{76449EDB-626D-4CEF-BD41-54050B79FE41}" type="presOf" srcId="{2677C3EC-91AC-4A83-A1A9-40638D79835E}" destId="{D305FFA8-9FD9-4DCC-AAD8-9440DC2937B5}" srcOrd="0" destOrd="0" presId="urn:microsoft.com/office/officeart/2005/8/layout/chevron2"/>
    <dgm:cxn modelId="{808C2205-D1BE-4177-B505-6FBBB8268D56}" srcId="{39F99D38-34DE-499C-907F-6900AFAF64FB}" destId="{2677C3EC-91AC-4A83-A1A9-40638D79835E}" srcOrd="0" destOrd="0" parTransId="{36186ED3-0E85-48A3-B13C-37EB588FD328}" sibTransId="{4AC1E410-5D22-494F-B1CE-10F5EB4EEC5E}"/>
    <dgm:cxn modelId="{D9FDC181-E67C-462D-8926-CB5BEE84799A}" type="presOf" srcId="{2300E58B-035B-4D78-A57B-0C61A47E53C6}" destId="{CC1529A5-139A-4EFA-8A82-4AB6595488D3}" srcOrd="0" destOrd="0" presId="urn:microsoft.com/office/officeart/2005/8/layout/chevron2"/>
    <dgm:cxn modelId="{5254923D-C523-409B-9489-963B182FAB02}" type="presOf" srcId="{5A7D58A6-B017-4117-A3DF-5D291A9759BC}" destId="{6CB200FE-9156-4C15-93F3-FAC214D88A28}" srcOrd="0" destOrd="0" presId="urn:microsoft.com/office/officeart/2005/8/layout/chevron2"/>
    <dgm:cxn modelId="{8FE251A2-9FBB-44D1-931E-DB9393FBE2A7}" type="presParOf" srcId="{6CB200FE-9156-4C15-93F3-FAC214D88A28}" destId="{FD1FE24D-039A-48F5-ADFF-1E37B1C13F27}" srcOrd="0" destOrd="0" presId="urn:microsoft.com/office/officeart/2005/8/layout/chevron2"/>
    <dgm:cxn modelId="{AFF4C26B-6CBB-46F9-BED9-A475081B3E16}" type="presParOf" srcId="{FD1FE24D-039A-48F5-ADFF-1E37B1C13F27}" destId="{CC1529A5-139A-4EFA-8A82-4AB6595488D3}" srcOrd="0" destOrd="0" presId="urn:microsoft.com/office/officeart/2005/8/layout/chevron2"/>
    <dgm:cxn modelId="{5839965D-DF51-4439-98B2-A57B79B97FF0}" type="presParOf" srcId="{FD1FE24D-039A-48F5-ADFF-1E37B1C13F27}" destId="{2C9C7822-90B5-426E-BDC9-63C8ECAE9599}" srcOrd="1" destOrd="0" presId="urn:microsoft.com/office/officeart/2005/8/layout/chevron2"/>
    <dgm:cxn modelId="{958967B3-A639-4812-B495-E486CC2FD378}" type="presParOf" srcId="{6CB200FE-9156-4C15-93F3-FAC214D88A28}" destId="{DC1D8578-E95F-4807-995B-B5548A6DF8E7}" srcOrd="1" destOrd="0" presId="urn:microsoft.com/office/officeart/2005/8/layout/chevron2"/>
    <dgm:cxn modelId="{1FC1B218-8987-44D4-A8CA-377A12326F08}" type="presParOf" srcId="{6CB200FE-9156-4C15-93F3-FAC214D88A28}" destId="{414D40C6-8598-4DB3-839E-CC4B8E23557D}" srcOrd="2" destOrd="0" presId="urn:microsoft.com/office/officeart/2005/8/layout/chevron2"/>
    <dgm:cxn modelId="{753554EA-A3AD-44EF-88EF-96064FC989D5}" type="presParOf" srcId="{414D40C6-8598-4DB3-839E-CC4B8E23557D}" destId="{0A75C1E0-5CB5-4E5B-89FD-26E828F53ADB}" srcOrd="0" destOrd="0" presId="urn:microsoft.com/office/officeart/2005/8/layout/chevron2"/>
    <dgm:cxn modelId="{10569059-A7E2-43AB-9239-36F34A38F91E}" type="presParOf" srcId="{414D40C6-8598-4DB3-839E-CC4B8E23557D}" destId="{D305FFA8-9FD9-4DCC-AAD8-9440DC2937B5}" srcOrd="1" destOrd="0" presId="urn:microsoft.com/office/officeart/2005/8/layout/chevron2"/>
    <dgm:cxn modelId="{58B16C07-E45B-4569-A9CE-83B19B7C187D}" type="presParOf" srcId="{6CB200FE-9156-4C15-93F3-FAC214D88A28}" destId="{79058DE5-7DEF-45C3-95BE-777ED26BC65E}" srcOrd="3" destOrd="0" presId="urn:microsoft.com/office/officeart/2005/8/layout/chevron2"/>
    <dgm:cxn modelId="{EB9495E2-F576-403F-B80E-9DDE5DB0EF20}" type="presParOf" srcId="{6CB200FE-9156-4C15-93F3-FAC214D88A28}" destId="{127820F0-D4A8-4274-8A30-622F43D582B9}" srcOrd="4" destOrd="0" presId="urn:microsoft.com/office/officeart/2005/8/layout/chevron2"/>
    <dgm:cxn modelId="{8DF214B8-FB49-4E86-81C8-744322D72F4D}" type="presParOf" srcId="{127820F0-D4A8-4274-8A30-622F43D582B9}" destId="{C1FCBC20-E138-49C2-BFAB-04227BA28247}" srcOrd="0" destOrd="0" presId="urn:microsoft.com/office/officeart/2005/8/layout/chevron2"/>
    <dgm:cxn modelId="{5CB9F893-3BE7-450F-8815-9D93EA9C20B6}" type="presParOf" srcId="{127820F0-D4A8-4274-8A30-622F43D582B9}" destId="{405C93FC-FA18-4B7C-9EDB-43B897E0AEBE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773D81B-0DE2-4B09-9483-B3C2AE4AC268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AB2E80C-1121-4645-9C0C-BEFFE1B0DCF7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So, we have a reasonably high chance of having patients who has undergone radiation therapy involving head and neck region. The most notable example is NPC</a:t>
            </a:r>
            <a:endParaRPr lang="fa-IR" dirty="0" smtClean="0"/>
          </a:p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2E80C-1121-4645-9C0C-BEFFE1B0DCF7}" type="slidenum">
              <a:rPr lang="fa-IR" smtClean="0"/>
              <a:pPr/>
              <a:t>5</a:t>
            </a:fld>
            <a:endParaRPr lang="fa-I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Systematic reviews</a:t>
            </a:r>
            <a:r>
              <a:rPr lang="fa-IR" dirty="0" smtClean="0"/>
              <a:t> – </a:t>
            </a:r>
            <a:r>
              <a:rPr lang="en-US" dirty="0" smtClean="0"/>
              <a:t>2013 ,</a:t>
            </a:r>
            <a:r>
              <a:rPr lang="en-US" baseline="0" dirty="0" smtClean="0"/>
              <a:t> 2014</a:t>
            </a:r>
            <a:r>
              <a:rPr lang="fa-IR" baseline="0" dirty="0" smtClean="0"/>
              <a:t>.   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2E80C-1121-4645-9C0C-BEFFE1B0DCF7}" type="slidenum">
              <a:rPr lang="fa-IR" smtClean="0"/>
              <a:pPr/>
              <a:t>6</a:t>
            </a:fld>
            <a:endParaRPr lang="fa-I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Imbalance between cell death and regeneration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incidence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oral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mucositis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especially high in patients: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With primary tumors in the oral cavity,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oropharynx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or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nasopharynx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(ii) who also received concomitant chemotherapy; (iii) who received a total dose over 5,000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cGy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and (iv) who were treated with altered fractionation radiation schedules.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2E80C-1121-4645-9C0C-BEFFE1B0DCF7}" type="slidenum">
              <a:rPr lang="fa-IR" smtClean="0"/>
              <a:pPr/>
              <a:t>8</a:t>
            </a:fld>
            <a:endParaRPr lang="fa-I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it-IT" dirty="0" smtClean="0"/>
              <a:t>Despite advanced radiation methods, such as intensity modulated  radiation therapy: IMRT, and the use of protective drugs, such as Amifostine,</a:t>
            </a:r>
            <a:endParaRPr lang="fa-IR" dirty="0" smtClean="0"/>
          </a:p>
          <a:p>
            <a:pPr algn="l" rtl="0"/>
            <a:endParaRPr lang="fa-IR" dirty="0" smtClean="0"/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humans, there</a:t>
            </a:r>
            <a:r>
              <a:rPr lang="fa-I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be a subjective modest improvement in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xerostomic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symptoms after a few months despite a decreasing salivary flow rate, suggesting adaptation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Importantly, the subjective symptom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xerostomia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may not always correlate with salivary flow rates.</a:t>
            </a:r>
          </a:p>
          <a:p>
            <a:pPr algn="l" rtl="0"/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rtl="0"/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systematic on 20006 review and meta-analysis was recently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published concluded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amifostine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effective in preventing acute and late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xerostomia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Since the meta-analysis (4 trials), 3 further trials examining the effect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amifostine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failed to support the meta-analysis results</a:t>
            </a:r>
          </a:p>
          <a:p>
            <a:pPr algn="l" rtl="0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2E80C-1121-4645-9C0C-BEFFE1B0DCF7}" type="slidenum">
              <a:rPr lang="fa-IR" smtClean="0"/>
              <a:pPr/>
              <a:t>9</a:t>
            </a:fld>
            <a:endParaRPr lang="fa-I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Aiming to maintain a good nutritional status without the need for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enteral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nutrition, physicians, and nutritionists </a:t>
            </a:r>
          </a:p>
          <a:p>
            <a:pPr algn="l"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commonly recommend diet changes that include sticky, soft, non-detergent, carbohydrate-rich foods. </a:t>
            </a:r>
          </a:p>
          <a:p>
            <a:pPr algn="l"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these, along with a higher frequency of  intake, will contribute to the onset of caries.1,3,24</a:t>
            </a:r>
          </a:p>
          <a:p>
            <a:pPr algn="l"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addition, acute RT side effects, such as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mucositis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also contribute to changes in the composition and </a:t>
            </a:r>
          </a:p>
          <a:p>
            <a:pPr algn="l"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frequency of food intake</a:t>
            </a:r>
          </a:p>
          <a:p>
            <a:pPr algn="l" rt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and immediately after the radiotherapy, patients often report increased sensitivity to thermal and chemical stimuli (sweet, sour foods), which is associated with the lack of a protective layer of saliva and inflammation of the oral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mucosa.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Mucositis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results in increased susceptibility to injury. Additional pain associated with tooth brushing often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causes the patients to become negligent with regard to routine oral hygiene.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Trismus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general malaise are also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believed to be factors compromising oral hygiene [10, 14].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rtl="0"/>
            <a:endParaRPr lang="en-US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rtl="0"/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Qualitative: </a:t>
            </a:r>
            <a:r>
              <a:rPr lang="en-US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</a:rPr>
              <a:t>(decreased buffer capacity, </a:t>
            </a:r>
            <a:r>
              <a:rPr lang="en-US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</a:rPr>
              <a:t>immunoprotein</a:t>
            </a:r>
            <a:r>
              <a:rPr lang="en-US" i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</a:rPr>
              <a:t>)</a:t>
            </a:r>
          </a:p>
          <a:p>
            <a:pPr algn="l" rtl="0"/>
            <a:endParaRPr lang="en-US" i="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l"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Clinically, three different patterns have been identified. The most common pattern (Type 1) affects the cervical aspect of the teeth and extends along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cementoenamel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junction. A circumferential injury develops and crown amputation often occurs (Figure 1A).</a:t>
            </a:r>
          </a:p>
          <a:p>
            <a:pPr algn="l"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second pattern (Type 2) presents with areas of demineralization on all dental surfaces. Generalized erosions and worn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occlusal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incisal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surfaces are not uncommon (Figure 1B). </a:t>
            </a:r>
          </a:p>
          <a:p>
            <a:pPr algn="l"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third and least common pattern (Type 3) presents as color changes in the dentin. The crown becomes dark brown/black and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occlusal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incisal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wear may be seen (Figure 1C). The same individual can present with more than one pattern. Importantly, even teeth located outside the RT field are at risk.</a:t>
            </a:r>
          </a:p>
          <a:p>
            <a:pPr algn="l" rtl="0"/>
            <a:endParaRPr lang="fa-IR" i="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l" rtl="0"/>
            <a:endParaRPr lang="fa-IR" i="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early response, resulting in atrophy of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secretory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 without inflammation might be due to radiation-induced apoptosis. In contrast, the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late response with inflammation could be a result of radiation-induced necrosis.</a:t>
            </a:r>
          </a:p>
          <a:p>
            <a:pPr algn="l" rtl="0"/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rtl="0"/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Xerostomia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with secondary symptoms of increased dental caries, difficulty in chewing, swallowing and speaking, and an increased incidence of oral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candidiasis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can have a significant effect on the quality of life.</a:t>
            </a:r>
            <a:endParaRPr lang="fa-IR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2E80C-1121-4645-9C0C-BEFFE1B0DCF7}" type="slidenum">
              <a:rPr lang="fa-IR" smtClean="0"/>
              <a:pPr/>
              <a:t>10</a:t>
            </a:fld>
            <a:endParaRPr lang="fa-I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defRPr>
                <a:latin typeface="Verdana" pitchFamily="34" charset="0"/>
                <a:ea typeface="Verdana" pitchFamily="34" charset="0"/>
              </a:defRPr>
            </a:lvl1pPr>
            <a:lvl2pPr algn="l" rtl="0">
              <a:defRPr>
                <a:latin typeface="Verdana" pitchFamily="34" charset="0"/>
                <a:ea typeface="Verdana" pitchFamily="34" charset="0"/>
              </a:defRPr>
            </a:lvl2pPr>
            <a:lvl3pPr algn="l" rtl="0">
              <a:defRPr>
                <a:latin typeface="Verdana" pitchFamily="34" charset="0"/>
                <a:ea typeface="Verdana" pitchFamily="34" charset="0"/>
              </a:defRPr>
            </a:lvl3pPr>
            <a:lvl4pPr algn="l" rtl="0">
              <a:defRPr>
                <a:latin typeface="Verdana" pitchFamily="34" charset="0"/>
                <a:ea typeface="Verdana" pitchFamily="34" charset="0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FB9F9-71CD-48B2-B07B-AA7BE44E66CB}" type="datetimeFigureOut">
              <a:rPr lang="fa-IR" smtClean="0"/>
              <a:pPr/>
              <a:t>1437/06/04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CE4CD-CD11-4E83-AD26-9C95D2260B72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4267200"/>
          </a:xfr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50000">
                <a:schemeClr val="accent5">
                  <a:lumMod val="20000"/>
                  <a:lumOff val="80000"/>
                </a:schemeClr>
              </a:gs>
              <a:gs pos="78000">
                <a:schemeClr val="accent5">
                  <a:lumMod val="60000"/>
                  <a:lumOff val="40000"/>
                </a:schemeClr>
              </a:gs>
            </a:gsLst>
            <a:lin ang="5400000" scaled="0"/>
          </a:gradFill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rtl="0"/>
            <a:r>
              <a:rPr lang="it-IT" sz="5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supportive oral measures </a:t>
            </a:r>
            <a:br>
              <a:rPr lang="it-IT" sz="5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sz="32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preceding radiation therapy in patients diagnosed with nasopharyngeal carcinoma</a:t>
            </a:r>
            <a:r>
              <a:rPr lang="fa-IR" sz="32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sz="32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sz="36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sz="36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sz="36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it-IT" sz="36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endParaRPr lang="fa-IR" sz="1600" i="1" dirty="0">
              <a:ln w="11430"/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Cover photo.jpeg"/>
          <p:cNvPicPr>
            <a:picLocks noChangeAspect="1"/>
          </p:cNvPicPr>
          <p:nvPr/>
        </p:nvPicPr>
        <p:blipFill>
          <a:blip r:embed="rId2"/>
          <a:srcRect l="12513" t="17855" r="9661" b="8400"/>
          <a:stretch>
            <a:fillRect/>
          </a:stretch>
        </p:blipFill>
        <p:spPr>
          <a:xfrm rot="20649528">
            <a:off x="322765" y="5059754"/>
            <a:ext cx="1544004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img024.jpg"/>
          <p:cNvPicPr>
            <a:picLocks noChangeAspect="1"/>
          </p:cNvPicPr>
          <p:nvPr/>
        </p:nvPicPr>
        <p:blipFill>
          <a:blip r:embed="rId3" cstate="print"/>
          <a:srcRect l="9308" r="10365" b="6944"/>
          <a:stretch>
            <a:fillRect/>
          </a:stretch>
        </p:blipFill>
        <p:spPr>
          <a:xfrm rot="20603690">
            <a:off x="1610702" y="5151100"/>
            <a:ext cx="1586553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img089r.jpg"/>
          <p:cNvPicPr>
            <a:picLocks noChangeAspect="1"/>
          </p:cNvPicPr>
          <p:nvPr/>
        </p:nvPicPr>
        <p:blipFill>
          <a:blip r:embed="rId4" cstate="print"/>
          <a:srcRect b="11438"/>
          <a:stretch>
            <a:fillRect/>
          </a:stretch>
        </p:blipFill>
        <p:spPr>
          <a:xfrm rot="20528577">
            <a:off x="2914551" y="5091655"/>
            <a:ext cx="1616816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dubai-145882.jpg"/>
          <p:cNvPicPr>
            <a:picLocks noChangeAspect="1"/>
          </p:cNvPicPr>
          <p:nvPr/>
        </p:nvPicPr>
        <p:blipFill>
          <a:blip r:embed="rId5"/>
          <a:srcRect l="-4762"/>
          <a:stretch>
            <a:fillRect/>
          </a:stretch>
        </p:blipFill>
        <p:spPr>
          <a:xfrm>
            <a:off x="5105400" y="3352800"/>
            <a:ext cx="3832720" cy="1188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2743200" y="3048000"/>
            <a:ext cx="3048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it-IT" b="1" i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Narges Mirjalili</a:t>
            </a:r>
          </a:p>
          <a:p>
            <a:pPr algn="ctr"/>
            <a:endParaRPr lang="fa-IR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 l="-726" t="-3869" r="237" b="-3874"/>
          <a:stretch>
            <a:fillRect/>
          </a:stretch>
        </p:blipFill>
        <p:spPr bwMode="auto">
          <a:xfrm>
            <a:off x="228600" y="3352800"/>
            <a:ext cx="3789045" cy="1188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az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54940" cy="6858000"/>
          </a:xfrm>
          <a:prstGeom prst="rect">
            <a:avLst/>
          </a:prstGeom>
        </p:spPr>
      </p:pic>
      <p:pic>
        <p:nvPicPr>
          <p:cNvPr id="6" name="Picture 5" descr="SDC11088.JPG"/>
          <p:cNvPicPr>
            <a:picLocks noChangeAspect="1"/>
          </p:cNvPicPr>
          <p:nvPr/>
        </p:nvPicPr>
        <p:blipFill>
          <a:blip r:embed="rId3" cstate="print"/>
          <a:srcRect t="5556" b="5556"/>
          <a:stretch>
            <a:fillRect/>
          </a:stretch>
        </p:blipFill>
        <p:spPr>
          <a:xfrm>
            <a:off x="4800600" y="0"/>
            <a:ext cx="4114800" cy="2743200"/>
          </a:xfrm>
          <a:prstGeom prst="rect">
            <a:avLst/>
          </a:prstGeom>
        </p:spPr>
      </p:pic>
      <p:pic>
        <p:nvPicPr>
          <p:cNvPr id="13" name="Picture 12" descr="masjed jame 8.JPG"/>
          <p:cNvPicPr>
            <a:picLocks noChangeAspect="1"/>
          </p:cNvPicPr>
          <p:nvPr/>
        </p:nvPicPr>
        <p:blipFill>
          <a:blip r:embed="rId4" cstate="print"/>
          <a:srcRect t="2778" b="8333"/>
          <a:stretch>
            <a:fillRect/>
          </a:stretch>
        </p:blipFill>
        <p:spPr>
          <a:xfrm>
            <a:off x="4800600" y="457200"/>
            <a:ext cx="4114800" cy="2743200"/>
          </a:xfrm>
          <a:prstGeom prst="rect">
            <a:avLst/>
          </a:prstGeom>
        </p:spPr>
      </p:pic>
      <p:pic>
        <p:nvPicPr>
          <p:cNvPr id="14" name="Picture 13" descr="DSC03876.JPG"/>
          <p:cNvPicPr>
            <a:picLocks noChangeAspect="1"/>
          </p:cNvPicPr>
          <p:nvPr/>
        </p:nvPicPr>
        <p:blipFill>
          <a:blip r:embed="rId5" cstate="print"/>
          <a:srcRect t="11247" r="511" b="320"/>
          <a:stretch>
            <a:fillRect/>
          </a:stretch>
        </p:blipFill>
        <p:spPr>
          <a:xfrm>
            <a:off x="4800600" y="914400"/>
            <a:ext cx="4114800" cy="2743200"/>
          </a:xfrm>
          <a:prstGeom prst="rect">
            <a:avLst/>
          </a:prstGeom>
        </p:spPr>
      </p:pic>
      <p:pic>
        <p:nvPicPr>
          <p:cNvPr id="17" name="Picture 16" descr="DSC04106.jpg"/>
          <p:cNvPicPr>
            <a:picLocks noChangeAspect="1"/>
          </p:cNvPicPr>
          <p:nvPr/>
        </p:nvPicPr>
        <p:blipFill>
          <a:blip r:embed="rId6" cstate="print"/>
          <a:srcRect t="2623" r="1288" b="10658"/>
          <a:stretch>
            <a:fillRect/>
          </a:stretch>
        </p:blipFill>
        <p:spPr>
          <a:xfrm>
            <a:off x="4800600" y="1447800"/>
            <a:ext cx="4114800" cy="2743200"/>
          </a:xfrm>
          <a:prstGeom prst="rect">
            <a:avLst/>
          </a:prstGeom>
        </p:spPr>
      </p:pic>
      <p:pic>
        <p:nvPicPr>
          <p:cNvPr id="26" name="Picture 25" descr="DSC02310.JPG"/>
          <p:cNvPicPr>
            <a:picLocks noChangeAspect="1"/>
          </p:cNvPicPr>
          <p:nvPr/>
        </p:nvPicPr>
        <p:blipFill>
          <a:blip r:embed="rId7" cstate="print"/>
          <a:srcRect t="8889" r="2500" b="4444"/>
          <a:stretch>
            <a:fillRect/>
          </a:stretch>
        </p:blipFill>
        <p:spPr>
          <a:xfrm>
            <a:off x="4800600" y="1905000"/>
            <a:ext cx="4114800" cy="2743200"/>
          </a:xfrm>
          <a:prstGeom prst="rect">
            <a:avLst/>
          </a:prstGeom>
        </p:spPr>
      </p:pic>
      <p:pic>
        <p:nvPicPr>
          <p:cNvPr id="22" name="Picture 21" descr="20140814_122136.jpg"/>
          <p:cNvPicPr>
            <a:picLocks noChangeAspect="1"/>
          </p:cNvPicPr>
          <p:nvPr/>
        </p:nvPicPr>
        <p:blipFill>
          <a:blip r:embed="rId8" cstate="print">
            <a:lum contrast="10000"/>
          </a:blip>
          <a:srcRect r="17969" b="2778"/>
          <a:stretch>
            <a:fillRect/>
          </a:stretch>
        </p:blipFill>
        <p:spPr>
          <a:xfrm>
            <a:off x="4800600" y="2438400"/>
            <a:ext cx="4114800" cy="2743200"/>
          </a:xfrm>
          <a:prstGeom prst="rect">
            <a:avLst/>
          </a:prstGeom>
        </p:spPr>
      </p:pic>
      <p:pic>
        <p:nvPicPr>
          <p:cNvPr id="23" name="Picture 22" descr="image-1f797f466ce5a0b8c8d8f2021af531b20b55abf9121672d19a1ec761d5ed500c-V.jpg"/>
          <p:cNvPicPr>
            <a:picLocks noChangeAspect="1"/>
          </p:cNvPicPr>
          <p:nvPr/>
        </p:nvPicPr>
        <p:blipFill>
          <a:blip r:embed="rId9"/>
          <a:srcRect l="12292" r="3333"/>
          <a:stretch>
            <a:fillRect/>
          </a:stretch>
        </p:blipFill>
        <p:spPr>
          <a:xfrm>
            <a:off x="4800600" y="3048000"/>
            <a:ext cx="4114800" cy="2743200"/>
          </a:xfrm>
          <a:prstGeom prst="rect">
            <a:avLst/>
          </a:prstGeom>
        </p:spPr>
      </p:pic>
      <p:pic>
        <p:nvPicPr>
          <p:cNvPr id="24" name="Picture 23" descr="20141203_141630.jpg"/>
          <p:cNvPicPr>
            <a:picLocks noChangeAspect="1"/>
          </p:cNvPicPr>
          <p:nvPr/>
        </p:nvPicPr>
        <p:blipFill>
          <a:blip r:embed="rId10" cstate="print"/>
          <a:srcRect l="7812" r="7813"/>
          <a:stretch>
            <a:fillRect/>
          </a:stretch>
        </p:blipFill>
        <p:spPr>
          <a:xfrm>
            <a:off x="4800600" y="3581400"/>
            <a:ext cx="4114800" cy="2743200"/>
          </a:xfrm>
          <a:prstGeom prst="rect">
            <a:avLst/>
          </a:prstGeom>
        </p:spPr>
      </p:pic>
      <p:pic>
        <p:nvPicPr>
          <p:cNvPr id="25" name="Picture 24" descr="20160116_153202.jpg"/>
          <p:cNvPicPr>
            <a:picLocks noChangeAspect="1"/>
          </p:cNvPicPr>
          <p:nvPr/>
        </p:nvPicPr>
        <p:blipFill>
          <a:blip r:embed="rId11" cstate="print"/>
          <a:srcRect l="10937" r="4688"/>
          <a:stretch>
            <a:fillRect/>
          </a:stretch>
        </p:blipFill>
        <p:spPr>
          <a:xfrm>
            <a:off x="4800600" y="4114800"/>
            <a:ext cx="41148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50000">
              <a:schemeClr val="bg1">
                <a:lumMod val="95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1040" cy="1143000"/>
          </a:xfrm>
          <a:solidFill>
            <a:srgbClr val="FFFFCC"/>
          </a:solidFill>
          <a:effectLst>
            <a:innerShdw blurRad="114300">
              <a:schemeClr val="accent6">
                <a:lumMod val="60000"/>
                <a:lumOff val="40000"/>
              </a:schemeClr>
            </a:innerShdw>
          </a:effectLst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solidFill>
                  <a:srgbClr val="79390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 this lecture is organized</a:t>
            </a:r>
            <a:endParaRPr lang="fa-IR" b="1" dirty="0">
              <a:ln w="11430"/>
              <a:solidFill>
                <a:srgbClr val="79390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6" descr="who-logo1.jp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 t="68778" r="562" b="1538"/>
          <a:stretch>
            <a:fillRect/>
          </a:stretch>
        </p:blipFill>
        <p:spPr>
          <a:xfrm>
            <a:off x="2286000" y="0"/>
            <a:ext cx="6477000" cy="5791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1143000"/>
          </a:xfrm>
          <a:solidFill>
            <a:srgbClr val="FFC819"/>
          </a:solidFill>
        </p:spPr>
        <p:txBody>
          <a:bodyPr>
            <a:normAutofit/>
          </a:bodyPr>
          <a:lstStyle/>
          <a:p>
            <a:pPr marL="341313" algn="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Epidemiology</a:t>
            </a:r>
            <a:endParaRPr lang="fa-I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Content Placeholder 6" descr="who-logo1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lum bright="70000" contrast="-70000"/>
          </a:blip>
          <a:srcRect t="20203" r="562" b="-2633"/>
          <a:stretch>
            <a:fillRect/>
          </a:stretch>
        </p:blipFill>
        <p:spPr>
          <a:xfrm>
            <a:off x="1" y="0"/>
            <a:ext cx="4267199" cy="2327564"/>
          </a:xfr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495800"/>
            <a:ext cx="192291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1447800" y="1447800"/>
            <a:ext cx="7696200" cy="3048000"/>
          </a:xfrm>
          <a:prstGeom prst="rect">
            <a:avLst/>
          </a:prstGeom>
          <a:solidFill>
            <a:srgbClr val="E9FDD7"/>
          </a:solidFill>
          <a:effectLst>
            <a:outerShdw blurRad="203200" dist="63500" algn="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1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+mn-cs"/>
              </a:rPr>
              <a:t>The number of new cases is expected to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+mn-cs"/>
              </a:rPr>
              <a:t>rise by about 70%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+mn-cs"/>
              </a:rPr>
              <a:t>over the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+mn-cs"/>
              </a:rPr>
              <a:t>next 2 decades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+mn-cs"/>
              </a:rPr>
              <a:t>. </a:t>
            </a:r>
            <a:r>
              <a:rPr kumimoji="0" lang="en-US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+mn-cs"/>
              </a:rPr>
              <a:t>(Report</a:t>
            </a:r>
            <a:r>
              <a:rPr kumimoji="0" lang="en-US" sz="1400" b="0" i="1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+mn-cs"/>
              </a:rPr>
              <a:t> on 2012)</a:t>
            </a:r>
            <a:endParaRPr kumimoji="0" lang="en-US" sz="1400" b="0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More than </a:t>
            </a:r>
            <a:r>
              <a:rPr lang="en-US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60% of world’s total new annual cases </a:t>
            </a:r>
            <a:r>
              <a:rPr lang="en-US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occur in </a:t>
            </a:r>
            <a:r>
              <a:rPr lang="en-US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Africa</a:t>
            </a:r>
            <a:r>
              <a:rPr lang="en-US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, </a:t>
            </a:r>
            <a:r>
              <a:rPr lang="en-US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Asia</a:t>
            </a:r>
            <a:r>
              <a:rPr lang="en-US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 and </a:t>
            </a:r>
            <a:r>
              <a:rPr lang="en-US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Central and South America</a:t>
            </a:r>
            <a:r>
              <a:rPr lang="en-US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. </a:t>
            </a:r>
            <a:endParaRPr lang="en-US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>
              <a:solidFill>
                <a:srgbClr val="C00000"/>
              </a:solidFill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These </a:t>
            </a:r>
            <a:r>
              <a:rPr lang="en-US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regions account for </a:t>
            </a:r>
            <a:r>
              <a:rPr lang="en-US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70% of the world’s cancer deaths</a:t>
            </a:r>
            <a:r>
              <a:rPr lang="en-US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fa-IR" b="0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5105400"/>
            <a:ext cx="5638800" cy="3810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NPC represents about 0.7</a:t>
            </a:r>
            <a:r>
              <a:rPr lang="en-US" dirty="0">
                <a:solidFill>
                  <a:srgbClr val="FF0000"/>
                </a:solidFill>
              </a:rPr>
              <a:t>% of the global </a:t>
            </a:r>
            <a:r>
              <a:rPr lang="en-US" dirty="0" smtClean="0">
                <a:solidFill>
                  <a:srgbClr val="FF0000"/>
                </a:solidFill>
              </a:rPr>
              <a:t>cancer </a:t>
            </a:r>
            <a:r>
              <a:rPr lang="en-US" dirty="0">
                <a:solidFill>
                  <a:srgbClr val="FF0000"/>
                </a:solidFill>
              </a:rPr>
              <a:t>burden</a:t>
            </a:r>
            <a:endParaRPr lang="fa-IR" dirty="0">
              <a:solidFill>
                <a:srgbClr val="FF00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4267200"/>
            <a:ext cx="2368732" cy="23631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 descr="trend1.jpg"/>
          <p:cNvPicPr>
            <a:picLocks noGrp="1" noChangeAspect="1"/>
          </p:cNvPicPr>
          <p:nvPr>
            <p:ph idx="1"/>
          </p:nvPr>
        </p:nvPicPr>
        <p:blipFill>
          <a:blip r:embed="rId3"/>
          <a:srcRect r="150" b="66328"/>
          <a:stretch>
            <a:fillRect/>
          </a:stretch>
        </p:blipFill>
        <p:spPr>
          <a:xfrm>
            <a:off x="762000" y="228600"/>
            <a:ext cx="7772400" cy="1865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HPV-rise.png"/>
          <p:cNvPicPr>
            <a:picLocks noChangeAspect="1"/>
          </p:cNvPicPr>
          <p:nvPr/>
        </p:nvPicPr>
        <p:blipFill>
          <a:blip r:embed="rId4"/>
          <a:srcRect l="27009" r="5357" b="60775"/>
          <a:stretch>
            <a:fillRect/>
          </a:stretch>
        </p:blipFill>
        <p:spPr>
          <a:xfrm>
            <a:off x="762000" y="2362200"/>
            <a:ext cx="7772400" cy="25394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Up Arrow 6"/>
          <p:cNvSpPr/>
          <p:nvPr/>
        </p:nvSpPr>
        <p:spPr>
          <a:xfrm>
            <a:off x="3429000" y="4800600"/>
            <a:ext cx="1905000" cy="2057400"/>
          </a:xfrm>
          <a:prstGeom prst="upArrow">
            <a:avLst>
              <a:gd name="adj1" fmla="val 64365"/>
              <a:gd name="adj2" fmla="val 65352"/>
            </a:avLst>
          </a:prstGeom>
          <a:solidFill>
            <a:srgbClr val="4F9BBD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HPV</a:t>
            </a:r>
            <a:endParaRPr lang="fa-IR" sz="360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5638800" y="4800600"/>
            <a:ext cx="1828800" cy="2057400"/>
          </a:xfrm>
          <a:prstGeom prst="upArrow">
            <a:avLst>
              <a:gd name="adj1" fmla="val 66097"/>
              <a:gd name="adj2" fmla="val 65352"/>
            </a:avLst>
          </a:prstGeom>
          <a:solidFill>
            <a:srgbClr val="4F9BBD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NPC</a:t>
            </a:r>
            <a:endParaRPr lang="fa-IR" sz="360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3" name="Picture 12" descr="images3.jpg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52400" y="5105400"/>
            <a:ext cx="177165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1.jpg"/>
          <p:cNvPicPr>
            <a:picLocks noChangeAspect="1"/>
          </p:cNvPicPr>
          <p:nvPr/>
        </p:nvPicPr>
        <p:blipFill>
          <a:blip r:embed="rId2"/>
          <a:srcRect l="2500" t="6400" r="4259" b="16800"/>
          <a:stretch>
            <a:fillRect/>
          </a:stretch>
        </p:blipFill>
        <p:spPr>
          <a:xfrm>
            <a:off x="304800" y="304800"/>
            <a:ext cx="6858000" cy="4413102"/>
          </a:xfrm>
          <a:prstGeom prst="rect">
            <a:avLst/>
          </a:prstGeom>
        </p:spPr>
      </p:pic>
      <p:pic>
        <p:nvPicPr>
          <p:cNvPr id="8" name="Picture 7" descr="gr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33400"/>
            <a:ext cx="6858000" cy="436549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lum bright="10000" contrast="10000"/>
          </a:blip>
          <a:srcRect/>
          <a:stretch>
            <a:fillRect/>
          </a:stretch>
        </p:blipFill>
        <p:spPr bwMode="auto">
          <a:xfrm>
            <a:off x="762000" y="838200"/>
            <a:ext cx="6858000" cy="45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osteoradionecrosis.jpg"/>
          <p:cNvPicPr>
            <a:picLocks noChangeAspect="1"/>
          </p:cNvPicPr>
          <p:nvPr/>
        </p:nvPicPr>
        <p:blipFill>
          <a:blip r:embed="rId5"/>
          <a:srcRect l="4000" t="6463" r="6000" b="14626"/>
          <a:stretch>
            <a:fillRect/>
          </a:stretch>
        </p:blipFill>
        <p:spPr>
          <a:xfrm>
            <a:off x="1066800" y="1143000"/>
            <a:ext cx="6858000" cy="4419600"/>
          </a:xfrm>
          <a:prstGeom prst="rect">
            <a:avLst/>
          </a:prstGeom>
        </p:spPr>
      </p:pic>
      <p:pic>
        <p:nvPicPr>
          <p:cNvPr id="6" name="Picture 5" descr="g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1371600"/>
            <a:ext cx="6858000" cy="4544915"/>
          </a:xfrm>
          <a:prstGeom prst="rect">
            <a:avLst/>
          </a:prstGeom>
        </p:spPr>
      </p:pic>
      <p:pic>
        <p:nvPicPr>
          <p:cNvPr id="4" name="Content Placeholder 3" descr="g1.jpg"/>
          <p:cNvPicPr>
            <a:picLocks noGrp="1" noChangeAspect="1"/>
          </p:cNvPicPr>
          <p:nvPr>
            <p:ph idx="1"/>
          </p:nvPr>
        </p:nvPicPr>
        <p:blipFill>
          <a:blip r:embed="rId7"/>
          <a:srcRect b="13983"/>
          <a:stretch>
            <a:fillRect/>
          </a:stretch>
        </p:blipFill>
        <p:spPr>
          <a:xfrm>
            <a:off x="1676400" y="1676400"/>
            <a:ext cx="6858000" cy="4445000"/>
          </a:xfrm>
        </p:spPr>
      </p:pic>
      <p:pic>
        <p:nvPicPr>
          <p:cNvPr id="10" name="Picture 9" descr="RADIATION INDUCED MUCOSITIS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1200" y="1981200"/>
            <a:ext cx="6858000" cy="4556015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6">
                <a:lumMod val="20000"/>
                <a:lumOff val="80000"/>
              </a:schemeClr>
            </a:gs>
            <a:gs pos="78000">
              <a:schemeClr val="accent6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04800" y="4267200"/>
            <a:ext cx="6858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1">
            <a:spAutoFit/>
          </a:bodyPr>
          <a:lstStyle/>
          <a:p>
            <a:pPr algn="l" rtl="0"/>
            <a:endParaRPr lang="fa-I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5943600"/>
            <a:ext cx="3429000" cy="914400"/>
          </a:xfrm>
        </p:spPr>
        <p:txBody>
          <a:bodyPr/>
          <a:lstStyle/>
          <a:p>
            <a:pPr algn="r" rtl="0"/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Mucositis</a:t>
            </a:r>
            <a:endParaRPr lang="fa-IR" b="1" dirty="0">
              <a:solidFill>
                <a:schemeClr val="accent6">
                  <a:lumMod val="50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1"/>
            <a:ext cx="3886200" cy="1676399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Verdana" pitchFamily="34" charset="0"/>
              </a:rPr>
              <a:t>One of the prime </a:t>
            </a:r>
            <a:r>
              <a:rPr lang="en-US" sz="2200" b="1" dirty="0" smtClean="0">
                <a:solidFill>
                  <a:srgbClr val="CC0000"/>
                </a:solidFill>
              </a:rPr>
              <a:t>limiting factors</a:t>
            </a:r>
            <a:r>
              <a:rPr 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Verdana" pitchFamily="34" charset="0"/>
              </a:rPr>
              <a:t>of radiation for advanced head and neck carcinoma.</a:t>
            </a:r>
            <a:endParaRPr lang="fa-IR" sz="2000" dirty="0" smtClean="0">
              <a:solidFill>
                <a:schemeClr val="tx1">
                  <a:lumMod val="65000"/>
                  <a:lumOff val="35000"/>
                </a:schemeClr>
              </a:solidFill>
              <a:cs typeface="Verdana" pitchFamily="34" charset="0"/>
            </a:endParaRPr>
          </a:p>
        </p:txBody>
      </p:sp>
      <p:pic>
        <p:nvPicPr>
          <p:cNvPr id="4" name="Content Placeholder 3" descr="g5.jpg"/>
          <p:cNvPicPr>
            <a:picLocks noChangeAspect="1"/>
          </p:cNvPicPr>
          <p:nvPr/>
        </p:nvPicPr>
        <p:blipFill>
          <a:blip r:embed="rId3" cstate="print"/>
          <a:srcRect l="6627"/>
          <a:stretch>
            <a:fillRect/>
          </a:stretch>
        </p:blipFill>
        <p:spPr>
          <a:xfrm>
            <a:off x="457200" y="0"/>
            <a:ext cx="3865000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Google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0"/>
            <a:ext cx="1728787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1905000"/>
            <a:ext cx="4343400" cy="1908215"/>
          </a:xfrm>
          <a:prstGeom prst="rect">
            <a:avLst/>
          </a:prstGeom>
          <a:solidFill>
            <a:srgbClr val="FF3399">
              <a:alpha val="32000"/>
            </a:srgbClr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err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Benzydamine</a:t>
            </a:r>
            <a:r>
              <a:rPr lang="en-US" sz="24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 oral rinse is recommended as preventive agent in patients receiving</a:t>
            </a:r>
          </a:p>
          <a:p>
            <a:pPr algn="l" rtl="0"/>
            <a:r>
              <a:rPr lang="en-US" sz="24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moderate-dose radiation therapy.</a:t>
            </a:r>
          </a:p>
          <a:p>
            <a:pPr algn="l" rtl="0"/>
            <a:endParaRPr lang="fa-IR" sz="22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4800600"/>
            <a:ext cx="3886201" cy="1219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0" y="4038600"/>
            <a:ext cx="4343400" cy="1938992"/>
          </a:xfrm>
          <a:prstGeom prst="rect">
            <a:avLst/>
          </a:prstGeom>
          <a:solidFill>
            <a:srgbClr val="9900CC">
              <a:alpha val="27843"/>
            </a:srgbClr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</a:rPr>
              <a:t>Patients who develop clinically significant salivary </a:t>
            </a:r>
            <a:r>
              <a:rPr lang="en-US" sz="24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</a:rPr>
              <a:t>hypofunction</a:t>
            </a:r>
            <a:r>
              <a:rPr lang="en-US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</a:rPr>
              <a:t> may experience increased discomfort from oral </a:t>
            </a:r>
            <a:r>
              <a:rPr lang="en-US" sz="2400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</a:rPr>
              <a:t>mucositis</a:t>
            </a:r>
            <a:r>
              <a:rPr lang="en-US" sz="2400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pPr algn="l" rtl="0"/>
            <a:endParaRPr lang="fa-IR" sz="24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0" y="457200"/>
            <a:ext cx="4343400" cy="1169551"/>
          </a:xfrm>
          <a:prstGeom prst="rect">
            <a:avLst/>
          </a:prstGeom>
          <a:solidFill>
            <a:srgbClr val="FFC000">
              <a:alpha val="30000"/>
            </a:srgbClr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Intensive oral care protocol decreased risk of oral </a:t>
            </a:r>
            <a:r>
              <a:rPr lang="en-US" sz="2400" dirty="0" err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mucositis</a:t>
            </a:r>
            <a:r>
              <a:rPr lang="en-US" sz="2400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US" sz="2200" dirty="0" smtClean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rtl="0"/>
            <a:endParaRPr lang="en-US" sz="2200" dirty="0" smtClean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6">
                <a:lumMod val="20000"/>
                <a:lumOff val="80000"/>
              </a:schemeClr>
            </a:gs>
            <a:gs pos="78000">
              <a:schemeClr val="accent6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04800" y="4191000"/>
            <a:ext cx="6858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1">
            <a:spAutoFit/>
          </a:bodyPr>
          <a:lstStyle/>
          <a:p>
            <a:pPr algn="l" rtl="0"/>
            <a:endParaRPr lang="fa-IR" dirty="0"/>
          </a:p>
        </p:txBody>
      </p:sp>
      <p:pic>
        <p:nvPicPr>
          <p:cNvPr id="4" name="Content Placeholder 3" descr="mucosal-oral-dry399x263.jpg"/>
          <p:cNvPicPr>
            <a:picLocks noGrp="1" noChangeAspect="1"/>
          </p:cNvPicPr>
          <p:nvPr>
            <p:ph idx="1"/>
          </p:nvPr>
        </p:nvPicPr>
        <p:blipFill>
          <a:blip r:embed="rId3"/>
          <a:srcRect l="6591"/>
          <a:stretch>
            <a:fillRect/>
          </a:stretch>
        </p:blipFill>
        <p:spPr>
          <a:xfrm>
            <a:off x="457200" y="0"/>
            <a:ext cx="3887419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Google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0"/>
            <a:ext cx="1728787" cy="9144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2895600"/>
            <a:ext cx="3886200" cy="1524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91440" tIns="45720" rIns="91440" bIns="45720" rtlCol="1">
            <a:normAutofit/>
          </a:bodyPr>
          <a:lstStyle/>
          <a:p>
            <a:pPr marL="342900" indent="-342900" algn="l" rtl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most significant </a:t>
            </a:r>
            <a:r>
              <a:rPr lang="en-US" sz="2200" b="1" dirty="0" smtClean="0">
                <a:solidFill>
                  <a:srgbClr val="CC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long-term</a:t>
            </a:r>
            <a:r>
              <a:rPr lang="en-US" sz="2000" b="1" dirty="0" smtClean="0">
                <a:solidFill>
                  <a:srgbClr val="CC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complication of radiotherapy in the head and neck region</a:t>
            </a:r>
            <a:endParaRPr lang="fa-IR" sz="2000" dirty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4495800"/>
            <a:ext cx="3886200" cy="59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486400" y="5943600"/>
            <a:ext cx="3429000" cy="9144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850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Hyposalivation</a:t>
            </a:r>
            <a:endParaRPr kumimoji="0" lang="fa-IR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400" y="533400"/>
            <a:ext cx="4191000" cy="5386090"/>
          </a:xfrm>
          <a:prstGeom prst="rect">
            <a:avLst/>
          </a:prstGeom>
          <a:solidFill>
            <a:srgbClr val="FF3399">
              <a:alpha val="36078"/>
            </a:srgbClr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200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IMRT &amp; Parotid sparing</a:t>
            </a:r>
          </a:p>
          <a:p>
            <a:pPr algn="l" rtl="0"/>
            <a:endParaRPr lang="en-US" sz="2200" dirty="0" smtClean="0">
              <a:ln>
                <a:solidFill>
                  <a:srgbClr val="0070C0"/>
                </a:solidFill>
              </a:ln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rtl="0"/>
            <a:r>
              <a:rPr lang="en-US" sz="2200" dirty="0" err="1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Radioprotective</a:t>
            </a:r>
            <a:r>
              <a:rPr lang="en-US" sz="2200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agents (</a:t>
            </a:r>
            <a:r>
              <a:rPr lang="en-US" sz="2200" dirty="0" err="1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Amifostine</a:t>
            </a:r>
            <a:r>
              <a:rPr lang="en-US" sz="2200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520700" algn="l" rtl="0"/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Expensive </a:t>
            </a:r>
          </a:p>
          <a:p>
            <a:pPr marL="520700" algn="l" rtl="0"/>
            <a:r>
              <a:rPr lang="en-US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Contraversial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results </a:t>
            </a:r>
          </a:p>
          <a:p>
            <a:pPr marL="520700" algn="l" rtl="0"/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Serious adverse events 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eg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.: hypotension and GI disturbances)</a:t>
            </a:r>
          </a:p>
          <a:p>
            <a:pPr marL="520700" algn="l" rtl="0"/>
            <a:endParaRPr lang="en-US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rtl="0"/>
            <a:r>
              <a:rPr lang="en-US" sz="2200" dirty="0" err="1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Sialogogue</a:t>
            </a:r>
            <a:r>
              <a:rPr lang="en-US" sz="2200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premedication</a:t>
            </a:r>
          </a:p>
          <a:p>
            <a:pPr marL="520700" algn="l" rtl="0"/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positive effect on salivary flow but not lasting</a:t>
            </a:r>
          </a:p>
          <a:p>
            <a:pPr marL="520700" algn="l" rtl="0"/>
            <a:endParaRPr lang="en-US" sz="2200" dirty="0" smtClean="0">
              <a:ln>
                <a:solidFill>
                  <a:srgbClr val="0070C0"/>
                </a:solidFill>
              </a:ln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rtl="0"/>
            <a:r>
              <a:rPr lang="en-US" sz="2200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Salivary gland surgical transfer</a:t>
            </a:r>
          </a:p>
          <a:p>
            <a:pPr algn="l" rtl="0"/>
            <a:endParaRPr lang="en-US" sz="2200" dirty="0" smtClean="0">
              <a:ln>
                <a:solidFill>
                  <a:srgbClr val="0070C0"/>
                </a:solidFill>
              </a:ln>
              <a:solidFill>
                <a:schemeClr val="accent5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5181600"/>
            <a:ext cx="3886200" cy="590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/>
          <a:srcRect t="-20852" r="-1" b="-15073"/>
          <a:stretch>
            <a:fillRect/>
          </a:stretch>
        </p:blipFill>
        <p:spPr bwMode="auto">
          <a:xfrm>
            <a:off x="457200" y="5867400"/>
            <a:ext cx="38862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4724400" y="533400"/>
            <a:ext cx="4206240" cy="155448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pPr marL="111125" algn="l" rtl="0"/>
            <a:r>
              <a:rPr lang="en-US" sz="2200" b="1" dirty="0" smtClean="0">
                <a:solidFill>
                  <a:schemeClr val="bg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Hallmarks</a:t>
            </a:r>
            <a:r>
              <a:rPr lang="en-US" sz="2200" dirty="0" smtClean="0">
                <a:solidFill>
                  <a:srgbClr val="FFFFCC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:</a:t>
            </a:r>
          </a:p>
          <a:p>
            <a:pPr marL="111125" algn="l" rtl="0"/>
            <a:endParaRPr lang="en-US" sz="2200" dirty="0" smtClean="0">
              <a:solidFill>
                <a:srgbClr val="FFFFCC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93700" algn="l" rtl="0"/>
            <a:r>
              <a:rPr lang="en-US" sz="2000" b="1" dirty="0" err="1" smtClean="0">
                <a:solidFill>
                  <a:schemeClr val="bg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Acinar</a:t>
            </a:r>
            <a:r>
              <a:rPr lang="en-US" sz="2000" b="1" dirty="0" smtClean="0">
                <a:solidFill>
                  <a:schemeClr val="bg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atrophy </a:t>
            </a:r>
          </a:p>
          <a:p>
            <a:pPr marL="393700" algn="l" rtl="0"/>
            <a:r>
              <a:rPr lang="en-US" sz="2000" b="1" dirty="0" smtClean="0">
                <a:solidFill>
                  <a:schemeClr val="bg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Chronic inflammation</a:t>
            </a:r>
            <a:endParaRPr lang="en-US" sz="800" b="1" dirty="0" smtClean="0">
              <a:solidFill>
                <a:schemeClr val="bg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93700" algn="l" rtl="0"/>
            <a:endParaRPr lang="fa-IR" sz="2200" dirty="0">
              <a:solidFill>
                <a:srgbClr val="FFFFCC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3" grpId="0" animBg="1"/>
      <p:bldP spid="18" grpId="1" animBg="1"/>
      <p:bldP spid="18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6">
                <a:lumMod val="20000"/>
                <a:lumOff val="80000"/>
              </a:schemeClr>
            </a:gs>
            <a:gs pos="78000">
              <a:schemeClr val="accent6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2.jpg"/>
          <p:cNvPicPr>
            <a:picLocks noGrp="1" noChangeAspect="1"/>
          </p:cNvPicPr>
          <p:nvPr>
            <p:ph idx="1"/>
          </p:nvPr>
        </p:nvPicPr>
        <p:blipFill>
          <a:blip r:embed="rId3"/>
          <a:srcRect l="5550"/>
          <a:stretch>
            <a:fillRect/>
          </a:stretch>
        </p:blipFill>
        <p:spPr>
          <a:xfrm>
            <a:off x="457200" y="0"/>
            <a:ext cx="3890228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Google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0"/>
            <a:ext cx="1728787" cy="9144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724400" y="228600"/>
            <a:ext cx="4206240" cy="2819400"/>
          </a:xfrm>
          <a:prstGeom prst="rect">
            <a:avLst/>
          </a:prstGeom>
          <a:solidFill>
            <a:srgbClr val="FFC1FF">
              <a:alpha val="69804"/>
            </a:srgbClr>
          </a:solidFill>
          <a:ln w="3175">
            <a:solidFill>
              <a:schemeClr val="tx2">
                <a:lumMod val="75000"/>
              </a:schemeClr>
            </a:solidFill>
          </a:ln>
        </p:spPr>
        <p:txBody>
          <a:bodyPr vert="horz" lIns="91440" tIns="45720" rIns="91440" bIns="45720" rtlCol="1">
            <a:normAutofit/>
          </a:bodyPr>
          <a:lstStyle/>
          <a:p>
            <a:pPr marL="457200" indent="-457200" algn="l" rtl="0"/>
            <a:r>
              <a:rPr lang="en-US" sz="2200" b="1" dirty="0" smtClean="0">
                <a:ln>
                  <a:solidFill>
                    <a:srgbClr val="CC3300"/>
                  </a:solidFill>
                </a:ln>
                <a:solidFill>
                  <a:srgbClr val="FF9900"/>
                </a:solidFill>
                <a:latin typeface="Verdana" pitchFamily="34" charset="0"/>
                <a:ea typeface="Verdana" pitchFamily="34" charset="0"/>
              </a:rPr>
              <a:t>It results from:</a:t>
            </a:r>
          </a:p>
          <a:p>
            <a:pPr marL="457200" indent="-457200" algn="l" rtl="0"/>
            <a:endParaRPr lang="en-US" sz="22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marL="520700" indent="-409575" algn="l" rtl="0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A shift in oral </a:t>
            </a:r>
            <a:r>
              <a:rPr lang="en-US" sz="20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microflora</a:t>
            </a:r>
            <a:endParaRPr lang="en-US" sz="20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marL="520700" indent="-409575" algn="l" rtl="0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Reduced oral clearance</a:t>
            </a:r>
          </a:p>
          <a:p>
            <a:pPr marL="520700" indent="-409575" algn="l" rtl="0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Changes in saliva composition</a:t>
            </a:r>
          </a:p>
          <a:p>
            <a:pPr marL="520700" indent="-409575" algn="l" rtl="0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Nutritional changes</a:t>
            </a:r>
          </a:p>
          <a:p>
            <a:pPr marL="520700" indent="-409575" algn="l" rtl="0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Neglecting oral hygiene </a:t>
            </a:r>
            <a:endParaRPr lang="fa-IR" sz="20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4343400"/>
            <a:ext cx="6858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1">
            <a:spAutoFit/>
          </a:bodyPr>
          <a:lstStyle/>
          <a:p>
            <a:pPr algn="l" rtl="0"/>
            <a:endParaRPr lang="fa-I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4768449"/>
            <a:ext cx="3886200" cy="41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2819400"/>
            <a:ext cx="3886200" cy="17526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91440" tIns="45720" rIns="91440" bIns="45720" rtlCol="1">
            <a:normAutofit/>
          </a:bodyPr>
          <a:lstStyle/>
          <a:p>
            <a:pPr marL="346075" indent="-346075" algn="l" rt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late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effect, usually with a rapid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onset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quick 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progress</a:t>
            </a:r>
          </a:p>
          <a:p>
            <a:pPr marL="284163" indent="-284163" algn="l" rtl="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Characterized by the </a:t>
            </a: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absence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acute pain</a:t>
            </a:r>
            <a:endParaRPr lang="fa-IR" sz="20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5257800"/>
            <a:ext cx="3886200" cy="59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724400" y="3200400"/>
            <a:ext cx="4206240" cy="2000548"/>
          </a:xfrm>
          <a:prstGeom prst="rect">
            <a:avLst/>
          </a:prstGeom>
          <a:solidFill>
            <a:srgbClr val="6600CC">
              <a:alpha val="74000"/>
            </a:srgbClr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200" b="1" dirty="0" smtClean="0">
                <a:ln>
                  <a:solidFill>
                    <a:srgbClr val="FFC000"/>
                  </a:solidFill>
                </a:ln>
                <a:solidFill>
                  <a:srgbClr val="FFCC00"/>
                </a:solidFill>
                <a:latin typeface="Verdana" pitchFamily="34" charset="0"/>
                <a:ea typeface="Verdana" pitchFamily="34" charset="0"/>
                <a:cs typeface="+mj-cs"/>
              </a:rPr>
              <a:t>Considerations:</a:t>
            </a:r>
            <a:r>
              <a:rPr lang="en-U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2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sz="2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6075" indent="-346075" algn="l" rtl="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B9E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Risk of </a:t>
            </a:r>
            <a:r>
              <a:rPr lang="en-US" sz="2000" dirty="0" err="1" smtClean="0">
                <a:solidFill>
                  <a:srgbClr val="B9E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osteoradionecrosis</a:t>
            </a:r>
            <a:endParaRPr lang="en-US" sz="2000" dirty="0" smtClean="0">
              <a:solidFill>
                <a:srgbClr val="B9E8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6075" indent="-346075" algn="l" rtl="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B9E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Niche for secondary seeds</a:t>
            </a:r>
          </a:p>
          <a:p>
            <a:pPr marL="346075" indent="-346075" algn="l" rtl="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B9E8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Impaired nutrition</a:t>
            </a:r>
          </a:p>
          <a:p>
            <a:pPr marL="346075" indent="-346075" algn="l" rtl="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endParaRPr lang="fa-IR" sz="2000" dirty="0">
              <a:solidFill>
                <a:schemeClr val="accent6">
                  <a:lumMod val="20000"/>
                  <a:lumOff val="80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191000" y="5943600"/>
            <a:ext cx="4953000" cy="9144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Radiation induced caries</a:t>
            </a:r>
            <a:endParaRPr kumimoji="0" lang="fa-IR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400" y="5334000"/>
            <a:ext cx="419100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Topical Fluoride preparations</a:t>
            </a:r>
            <a:endParaRPr lang="en-US" sz="2200" dirty="0" smtClean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5943600"/>
            <a:ext cx="3886200" cy="69249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1050" b="1" dirty="0" smtClean="0">
                <a:solidFill>
                  <a:schemeClr val="tx2">
                    <a:lumMod val="75000"/>
                  </a:schemeClr>
                </a:solidFill>
              </a:rPr>
              <a:t>Radiation-induced caries as the late effect of radiation therapy in the head and neck region</a:t>
            </a:r>
          </a:p>
          <a:p>
            <a:pPr algn="l" rtl="0"/>
            <a:r>
              <a:rPr lang="en-US" sz="900" dirty="0" err="1" smtClean="0"/>
              <a:t>Katarzyna</a:t>
            </a:r>
            <a:r>
              <a:rPr lang="en-US" sz="900" dirty="0" smtClean="0"/>
              <a:t> </a:t>
            </a:r>
            <a:r>
              <a:rPr lang="en-US" sz="900" dirty="0" err="1" smtClean="0"/>
              <a:t>Dobroś</a:t>
            </a:r>
            <a:r>
              <a:rPr lang="en-US" sz="900" dirty="0" smtClean="0"/>
              <a:t>, </a:t>
            </a:r>
            <a:r>
              <a:rPr lang="en-US" sz="900" dirty="0" err="1" smtClean="0"/>
              <a:t>Justyna</a:t>
            </a:r>
            <a:r>
              <a:rPr lang="en-US" sz="900" dirty="0" smtClean="0"/>
              <a:t> </a:t>
            </a:r>
            <a:r>
              <a:rPr lang="en-US" sz="900" dirty="0" err="1" smtClean="0"/>
              <a:t>Hajto-Bryk</a:t>
            </a:r>
            <a:r>
              <a:rPr lang="en-US" sz="900" dirty="0" smtClean="0"/>
              <a:t>, </a:t>
            </a:r>
            <a:r>
              <a:rPr lang="en-US" sz="900" dirty="0" err="1" smtClean="0"/>
              <a:t>Małgorzata</a:t>
            </a:r>
            <a:r>
              <a:rPr lang="en-US" sz="900" dirty="0" smtClean="0"/>
              <a:t> </a:t>
            </a:r>
            <a:r>
              <a:rPr lang="en-US" sz="900" dirty="0" err="1" smtClean="0"/>
              <a:t>Wróblewska</a:t>
            </a:r>
            <a:r>
              <a:rPr lang="en-US" sz="900" dirty="0" smtClean="0"/>
              <a:t>, Joanna </a:t>
            </a:r>
            <a:r>
              <a:rPr lang="en-US" sz="900" dirty="0" err="1" smtClean="0"/>
              <a:t>Zarzecka</a:t>
            </a:r>
            <a:r>
              <a:rPr lang="en-US" sz="900" dirty="0" smtClean="0"/>
              <a:t> . </a:t>
            </a:r>
            <a:r>
              <a:rPr lang="en-US" sz="900" dirty="0" err="1" smtClean="0"/>
              <a:t>Contemp</a:t>
            </a:r>
            <a:r>
              <a:rPr lang="en-US" sz="900" dirty="0" smtClean="0"/>
              <a:t> </a:t>
            </a:r>
            <a:r>
              <a:rPr lang="en-US" sz="900" dirty="0" err="1" smtClean="0"/>
              <a:t>Oncol</a:t>
            </a:r>
            <a:r>
              <a:rPr lang="en-US" sz="900" dirty="0" smtClean="0"/>
              <a:t> (</a:t>
            </a:r>
            <a:r>
              <a:rPr lang="en-US" sz="900" dirty="0" err="1" smtClean="0"/>
              <a:t>Pozn</a:t>
            </a:r>
            <a:r>
              <a:rPr lang="en-US" sz="900" dirty="0" smtClean="0"/>
              <a:t>) 2015; 19 (5)</a:t>
            </a:r>
            <a:endParaRPr lang="fa-IR" sz="9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1066800" y="685800"/>
            <a:ext cx="3048000" cy="1066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793905"/>
                </a:solidFill>
              </a:rPr>
              <a:t>Eliminating  all sources of infection &amp; reducing the CFU</a:t>
            </a:r>
            <a:endParaRPr lang="fa-IR" b="1" dirty="0">
              <a:solidFill>
                <a:srgbClr val="793905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1905000"/>
            <a:ext cx="30480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793905"/>
                </a:solidFill>
              </a:rPr>
              <a:t>IMRT</a:t>
            </a:r>
            <a:endParaRPr lang="fa-IR" b="1" dirty="0">
              <a:solidFill>
                <a:srgbClr val="79390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3124200"/>
            <a:ext cx="3048000" cy="1066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err="1" smtClean="0">
                <a:solidFill>
                  <a:srgbClr val="793905"/>
                </a:solidFill>
              </a:rPr>
              <a:t>Amifostine</a:t>
            </a:r>
            <a:endParaRPr lang="fa-IR" b="1" dirty="0">
              <a:solidFill>
                <a:srgbClr val="793905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4343400"/>
            <a:ext cx="3048000" cy="1066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err="1" smtClean="0"/>
              <a:t>Pilocarpine</a:t>
            </a:r>
            <a:endParaRPr lang="fa-IR" b="1" dirty="0"/>
          </a:p>
        </p:txBody>
      </p:sp>
      <p:sp>
        <p:nvSpPr>
          <p:cNvPr id="8" name="Rectangle 7"/>
          <p:cNvSpPr/>
          <p:nvPr/>
        </p:nvSpPr>
        <p:spPr>
          <a:xfrm>
            <a:off x="1066800" y="5562600"/>
            <a:ext cx="3048000" cy="1066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Neutral fluoride preparation</a:t>
            </a:r>
            <a:endParaRPr lang="fa-IR" b="1" dirty="0"/>
          </a:p>
        </p:txBody>
      </p:sp>
      <p:sp>
        <p:nvSpPr>
          <p:cNvPr id="9" name="Rectangle 8"/>
          <p:cNvSpPr/>
          <p:nvPr/>
        </p:nvSpPr>
        <p:spPr>
          <a:xfrm>
            <a:off x="5105400" y="1905000"/>
            <a:ext cx="3048000" cy="1066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793905"/>
                </a:solidFill>
              </a:rPr>
              <a:t>Eliminating  all sources of infection &amp; reducing the CFU</a:t>
            </a:r>
            <a:endParaRPr lang="fa-IR" b="1" dirty="0">
              <a:solidFill>
                <a:srgbClr val="793905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05400" y="3124200"/>
            <a:ext cx="3048000" cy="1066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793905"/>
                </a:solidFill>
              </a:rPr>
              <a:t>Hydration &amp; saliva stimulation</a:t>
            </a:r>
          </a:p>
          <a:p>
            <a:pPr algn="ctr"/>
            <a:r>
              <a:rPr lang="en-US" b="1" i="1" dirty="0" smtClean="0">
                <a:solidFill>
                  <a:srgbClr val="793905"/>
                </a:solidFill>
              </a:rPr>
              <a:t>(start before and continue through, if possible)</a:t>
            </a:r>
            <a:endParaRPr lang="fa-IR" b="1" i="1" dirty="0">
              <a:solidFill>
                <a:srgbClr val="793905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05400" y="4343400"/>
            <a:ext cx="3048000" cy="1066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rgbClr val="793905"/>
                </a:solidFill>
              </a:rPr>
              <a:t>In-office fluoride</a:t>
            </a:r>
          </a:p>
          <a:p>
            <a:pPr algn="ctr"/>
            <a:r>
              <a:rPr lang="en-US" b="1" i="1" dirty="0" smtClean="0">
                <a:solidFill>
                  <a:srgbClr val="793905"/>
                </a:solidFill>
              </a:rPr>
              <a:t>(before radiation)</a:t>
            </a:r>
            <a:endParaRPr lang="fa-IR" b="1" i="1" dirty="0" smtClean="0">
              <a:solidFill>
                <a:srgbClr val="793905"/>
              </a:solidFill>
            </a:endParaRPr>
          </a:p>
          <a:p>
            <a:pPr algn="ctr"/>
            <a:endParaRPr lang="fa-IR" b="1" dirty="0">
              <a:solidFill>
                <a:srgbClr val="793905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05400" y="5562600"/>
            <a:ext cx="3048000" cy="10668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/>
              <a:t>Fluoride mouth wash , switch to </a:t>
            </a:r>
            <a:r>
              <a:rPr lang="en-US" b="1" dirty="0" err="1" smtClean="0"/>
              <a:t>Xylitol</a:t>
            </a:r>
            <a:r>
              <a:rPr lang="en-US" b="1" dirty="0" smtClean="0"/>
              <a:t> mouthwash</a:t>
            </a:r>
            <a:endParaRPr lang="fa-IR" b="1" dirty="0"/>
          </a:p>
        </p:txBody>
      </p:sp>
      <p:sp>
        <p:nvSpPr>
          <p:cNvPr id="13" name="Up Arrow 12"/>
          <p:cNvSpPr/>
          <p:nvPr/>
        </p:nvSpPr>
        <p:spPr>
          <a:xfrm>
            <a:off x="228600" y="685800"/>
            <a:ext cx="609600" cy="5867400"/>
          </a:xfrm>
          <a:prstGeom prst="upArrow">
            <a:avLst>
              <a:gd name="adj1" fmla="val 75862"/>
              <a:gd name="adj2" fmla="val 91379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Ideal Preventive Protocol </a:t>
            </a:r>
            <a:endParaRPr lang="fa-IR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Up Arrow 13"/>
          <p:cNvSpPr/>
          <p:nvPr/>
        </p:nvSpPr>
        <p:spPr>
          <a:xfrm>
            <a:off x="8305800" y="1981200"/>
            <a:ext cx="609600" cy="4572000"/>
          </a:xfrm>
          <a:prstGeom prst="upArrow">
            <a:avLst>
              <a:gd name="adj1" fmla="val 75862"/>
              <a:gd name="adj2" fmla="val 91379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1" anchor="ctr"/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Compromised Preventive Protocol </a:t>
            </a:r>
            <a:endParaRPr lang="fa-IR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CD2016_cover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1400"/>
            <a:ext cx="9142858" cy="2971391"/>
          </a:xfrm>
          <a:prstGeom prst="rect">
            <a:avLst/>
          </a:prstGeom>
        </p:spPr>
      </p:pic>
      <p:pic>
        <p:nvPicPr>
          <p:cNvPr id="4" name="Content Placeholder 3" descr="cancer-sto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381000"/>
            <a:ext cx="8153400" cy="511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6477000" cy="914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66"/>
                </a:solidFill>
              </a:rPr>
              <a:t>Thanks for your attention </a:t>
            </a:r>
            <a:r>
              <a:rPr lang="en-US" dirty="0" smtClean="0">
                <a:solidFill>
                  <a:srgbClr val="FF0066"/>
                </a:solidFill>
                <a:sym typeface="Wingdings" pitchFamily="2" charset="2"/>
              </a:rPr>
              <a:t></a:t>
            </a:r>
            <a:endParaRPr lang="fa-IR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996</Words>
  <Application>Microsoft Office PowerPoint</Application>
  <PresentationFormat>On-screen Show (4:3)</PresentationFormat>
  <Paragraphs>117</Paragraphs>
  <Slides>12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The supportive oral measures  preceding radiation therapy in patients diagnosed with nasopharyngeal carcinoma   </vt:lpstr>
      <vt:lpstr>Slide 3</vt:lpstr>
      <vt:lpstr>How this lecture is organized</vt:lpstr>
      <vt:lpstr>Epidemiology</vt:lpstr>
      <vt:lpstr>Slide 6</vt:lpstr>
      <vt:lpstr>Slide 7</vt:lpstr>
      <vt:lpstr>Mucositis</vt:lpstr>
      <vt:lpstr>Slide 9</vt:lpstr>
      <vt:lpstr>Slide 10</vt:lpstr>
      <vt:lpstr>Slide 11</vt:lpstr>
      <vt:lpstr>Thanks for your attention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70</cp:revision>
  <dcterms:created xsi:type="dcterms:W3CDTF">2016-02-19T06:01:00Z</dcterms:created>
  <dcterms:modified xsi:type="dcterms:W3CDTF">2016-03-13T16:02:29Z</dcterms:modified>
</cp:coreProperties>
</file>