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99" r:id="rId2"/>
    <p:sldId id="281" r:id="rId3"/>
    <p:sldId id="282" r:id="rId4"/>
    <p:sldId id="283" r:id="rId5"/>
    <p:sldId id="295" r:id="rId6"/>
    <p:sldId id="284" r:id="rId7"/>
    <p:sldId id="285" r:id="rId8"/>
    <p:sldId id="297" r:id="rId9"/>
    <p:sldId id="293" r:id="rId10"/>
    <p:sldId id="286" r:id="rId11"/>
    <p:sldId id="296" r:id="rId12"/>
    <p:sldId id="287" r:id="rId13"/>
    <p:sldId id="294" r:id="rId14"/>
    <p:sldId id="289" r:id="rId15"/>
    <p:sldId id="298" r:id="rId16"/>
    <p:sldId id="291" r:id="rId17"/>
    <p:sldId id="288" r:id="rId18"/>
    <p:sldId id="280" r:id="rId19"/>
  </p:sldIdLst>
  <p:sldSz cx="9144000" cy="6858000" type="screen4x3"/>
  <p:notesSz cx="9945688" cy="6858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3CC"/>
    <a:srgbClr val="0066FF"/>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1246" autoAdjust="0"/>
  </p:normalViewPr>
  <p:slideViewPr>
    <p:cSldViewPr>
      <p:cViewPr varScale="1">
        <p:scale>
          <a:sx n="33" d="100"/>
          <a:sy n="33" d="100"/>
        </p:scale>
        <p:origin x="-1560" y="-84"/>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4309263" cy="343335"/>
          </a:xfrm>
          <a:prstGeom prst="rect">
            <a:avLst/>
          </a:prstGeom>
        </p:spPr>
        <p:txBody>
          <a:bodyPr vert="horz" lIns="90873" tIns="45437" rIns="90873" bIns="4543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634133" y="0"/>
            <a:ext cx="4309263" cy="343335"/>
          </a:xfrm>
          <a:prstGeom prst="rect">
            <a:avLst/>
          </a:prstGeom>
        </p:spPr>
        <p:txBody>
          <a:bodyPr vert="horz" lIns="90873" tIns="45437" rIns="90873" bIns="45437" rtlCol="0"/>
          <a:lstStyle>
            <a:lvl1pPr algn="r">
              <a:defRPr sz="1200"/>
            </a:lvl1pPr>
          </a:lstStyle>
          <a:p>
            <a:fld id="{657F081F-9C8F-499A-B6C9-3DD2CA98F548}" type="datetimeFigureOut">
              <a:rPr kumimoji="1" lang="ja-JP" altLang="en-US" smtClean="0"/>
              <a:t>2016/9/5</a:t>
            </a:fld>
            <a:endParaRPr kumimoji="1" lang="ja-JP" altLang="en-US"/>
          </a:p>
        </p:txBody>
      </p:sp>
      <p:sp>
        <p:nvSpPr>
          <p:cNvPr id="4" name="フッター プレースホルダー 3"/>
          <p:cNvSpPr>
            <a:spLocks noGrp="1"/>
          </p:cNvSpPr>
          <p:nvPr>
            <p:ph type="ftr" sz="quarter" idx="2"/>
          </p:nvPr>
        </p:nvSpPr>
        <p:spPr>
          <a:xfrm>
            <a:off x="1" y="6514666"/>
            <a:ext cx="4309263" cy="343335"/>
          </a:xfrm>
          <a:prstGeom prst="rect">
            <a:avLst/>
          </a:prstGeom>
        </p:spPr>
        <p:txBody>
          <a:bodyPr vert="horz" lIns="90873" tIns="45437" rIns="90873" bIns="4543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34133" y="6514666"/>
            <a:ext cx="4309263" cy="343335"/>
          </a:xfrm>
          <a:prstGeom prst="rect">
            <a:avLst/>
          </a:prstGeom>
        </p:spPr>
        <p:txBody>
          <a:bodyPr vert="horz" lIns="90873" tIns="45437" rIns="90873" bIns="45437" rtlCol="0" anchor="b"/>
          <a:lstStyle>
            <a:lvl1pPr algn="r">
              <a:defRPr sz="1200"/>
            </a:lvl1pPr>
          </a:lstStyle>
          <a:p>
            <a:fld id="{B4ADB075-1557-43E4-9574-8ED0EBE2FAC0}" type="slidenum">
              <a:rPr kumimoji="1" lang="ja-JP" altLang="en-US" smtClean="0"/>
              <a:t>‹#›</a:t>
            </a:fld>
            <a:endParaRPr kumimoji="1" lang="ja-JP" altLang="en-US"/>
          </a:p>
        </p:txBody>
      </p:sp>
    </p:spTree>
    <p:extLst>
      <p:ext uri="{BB962C8B-B14F-4D97-AF65-F5344CB8AC3E}">
        <p14:creationId xmlns:p14="http://schemas.microsoft.com/office/powerpoint/2010/main" val="761966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4309799" cy="342900"/>
          </a:xfrm>
          <a:prstGeom prst="rect">
            <a:avLst/>
          </a:prstGeom>
        </p:spPr>
        <p:txBody>
          <a:bodyPr vert="horz" lIns="96017" tIns="48008" rIns="96017" bIns="48008" rtlCol="0"/>
          <a:lstStyle>
            <a:lvl1pPr algn="l">
              <a:defRPr sz="1300"/>
            </a:lvl1pPr>
          </a:lstStyle>
          <a:p>
            <a:endParaRPr kumimoji="1" lang="ja-JP" altLang="en-US" dirty="0"/>
          </a:p>
        </p:txBody>
      </p:sp>
      <p:sp>
        <p:nvSpPr>
          <p:cNvPr id="3" name="日付プレースホルダー 2"/>
          <p:cNvSpPr>
            <a:spLocks noGrp="1"/>
          </p:cNvSpPr>
          <p:nvPr>
            <p:ph type="dt" idx="1"/>
          </p:nvPr>
        </p:nvSpPr>
        <p:spPr>
          <a:xfrm>
            <a:off x="5633589" y="0"/>
            <a:ext cx="4309799" cy="342900"/>
          </a:xfrm>
          <a:prstGeom prst="rect">
            <a:avLst/>
          </a:prstGeom>
        </p:spPr>
        <p:txBody>
          <a:bodyPr vert="horz" lIns="96017" tIns="48008" rIns="96017" bIns="48008" rtlCol="0"/>
          <a:lstStyle>
            <a:lvl1pPr algn="r">
              <a:defRPr sz="1300"/>
            </a:lvl1pPr>
          </a:lstStyle>
          <a:p>
            <a:fld id="{D0F29E07-5209-44FF-AAF4-622E2736FF64}" type="datetimeFigureOut">
              <a:rPr kumimoji="1" lang="ja-JP" altLang="en-US" smtClean="0"/>
              <a:pPr/>
              <a:t>2016/9/5</a:t>
            </a:fld>
            <a:endParaRPr kumimoji="1" lang="ja-JP" altLang="en-US" dirty="0"/>
          </a:p>
        </p:txBody>
      </p:sp>
      <p:sp>
        <p:nvSpPr>
          <p:cNvPr id="4" name="スライド イメージ プレースホルダー 3"/>
          <p:cNvSpPr>
            <a:spLocks noGrp="1" noRot="1" noChangeAspect="1"/>
          </p:cNvSpPr>
          <p:nvPr>
            <p:ph type="sldImg" idx="2"/>
          </p:nvPr>
        </p:nvSpPr>
        <p:spPr>
          <a:xfrm>
            <a:off x="3260725" y="514350"/>
            <a:ext cx="3424238" cy="2570163"/>
          </a:xfrm>
          <a:prstGeom prst="rect">
            <a:avLst/>
          </a:prstGeom>
          <a:noFill/>
          <a:ln w="12700">
            <a:solidFill>
              <a:prstClr val="black"/>
            </a:solidFill>
          </a:ln>
        </p:spPr>
        <p:txBody>
          <a:bodyPr vert="horz" lIns="96017" tIns="48008" rIns="96017" bIns="48008" rtlCol="0" anchor="ctr"/>
          <a:lstStyle/>
          <a:p>
            <a:endParaRPr lang="ja-JP" altLang="en-US" dirty="0"/>
          </a:p>
        </p:txBody>
      </p:sp>
      <p:sp>
        <p:nvSpPr>
          <p:cNvPr id="5" name="ノート プレースホルダー 4"/>
          <p:cNvSpPr>
            <a:spLocks noGrp="1"/>
          </p:cNvSpPr>
          <p:nvPr>
            <p:ph type="body" sz="quarter" idx="3"/>
          </p:nvPr>
        </p:nvSpPr>
        <p:spPr>
          <a:xfrm>
            <a:off x="994570" y="3257551"/>
            <a:ext cx="7956549" cy="3086100"/>
          </a:xfrm>
          <a:prstGeom prst="rect">
            <a:avLst/>
          </a:prstGeom>
        </p:spPr>
        <p:txBody>
          <a:bodyPr vert="horz" lIns="96017" tIns="48008" rIns="96017" bIns="48008"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6513910"/>
            <a:ext cx="4309799" cy="342900"/>
          </a:xfrm>
          <a:prstGeom prst="rect">
            <a:avLst/>
          </a:prstGeom>
        </p:spPr>
        <p:txBody>
          <a:bodyPr vert="horz" lIns="96017" tIns="48008" rIns="96017" bIns="48008" rtlCol="0" anchor="b"/>
          <a:lstStyle>
            <a:lvl1pPr algn="l">
              <a:defRPr sz="1300"/>
            </a:lvl1pPr>
          </a:lstStyle>
          <a:p>
            <a:endParaRPr kumimoji="1" lang="ja-JP" altLang="en-US" dirty="0"/>
          </a:p>
        </p:txBody>
      </p:sp>
      <p:sp>
        <p:nvSpPr>
          <p:cNvPr id="7" name="スライド番号プレースホルダー 6"/>
          <p:cNvSpPr>
            <a:spLocks noGrp="1"/>
          </p:cNvSpPr>
          <p:nvPr>
            <p:ph type="sldNum" sz="quarter" idx="5"/>
          </p:nvPr>
        </p:nvSpPr>
        <p:spPr>
          <a:xfrm>
            <a:off x="5633589" y="6513910"/>
            <a:ext cx="4309799" cy="342900"/>
          </a:xfrm>
          <a:prstGeom prst="rect">
            <a:avLst/>
          </a:prstGeom>
        </p:spPr>
        <p:txBody>
          <a:bodyPr vert="horz" lIns="96017" tIns="48008" rIns="96017" bIns="48008" rtlCol="0" anchor="b"/>
          <a:lstStyle>
            <a:lvl1pPr algn="r">
              <a:defRPr sz="1300"/>
            </a:lvl1pPr>
          </a:lstStyle>
          <a:p>
            <a:fld id="{688C9A3D-8A2F-4022-A29C-A354EBA1C9F4}" type="slidenum">
              <a:rPr kumimoji="1" lang="ja-JP" altLang="en-US" smtClean="0"/>
              <a:pPr/>
              <a:t>‹#›</a:t>
            </a:fld>
            <a:endParaRPr kumimoji="1" lang="ja-JP" altLang="en-US" dirty="0"/>
          </a:p>
        </p:txBody>
      </p:sp>
    </p:spTree>
    <p:extLst>
      <p:ext uri="{BB962C8B-B14F-4D97-AF65-F5344CB8AC3E}">
        <p14:creationId xmlns:p14="http://schemas.microsoft.com/office/powerpoint/2010/main" val="309791365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1</a:t>
            </a:fld>
            <a:endParaRPr kumimoji="1" lang="ja-JP" altLang="en-US" dirty="0"/>
          </a:p>
        </p:txBody>
      </p:sp>
    </p:spTree>
    <p:extLst>
      <p:ext uri="{BB962C8B-B14F-4D97-AF65-F5344CB8AC3E}">
        <p14:creationId xmlns:p14="http://schemas.microsoft.com/office/powerpoint/2010/main" val="2659901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2</a:t>
            </a:fld>
            <a:endParaRPr kumimoji="1" lang="ja-JP" altLang="en-US" dirty="0"/>
          </a:p>
        </p:txBody>
      </p:sp>
    </p:spTree>
    <p:extLst>
      <p:ext uri="{BB962C8B-B14F-4D97-AF65-F5344CB8AC3E}">
        <p14:creationId xmlns:p14="http://schemas.microsoft.com/office/powerpoint/2010/main" val="2165065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050" dirty="0" err="1" smtClean="0"/>
              <a:t>Mebendazole</a:t>
            </a:r>
            <a:r>
              <a:rPr kumimoji="1" lang="en-US" altLang="ja-JP" sz="1050" baseline="0" dirty="0" smtClean="0"/>
              <a:t> is very insoluble drug in water. So, the bioavailability is very low and that is 2% in man. We tried to make nanoparticles of </a:t>
            </a:r>
            <a:r>
              <a:rPr kumimoji="1" lang="en-US" altLang="ja-JP" sz="1050" baseline="0" dirty="0" err="1" smtClean="0"/>
              <a:t>mebendazole</a:t>
            </a:r>
            <a:r>
              <a:rPr kumimoji="1" lang="en-US" altLang="ja-JP" sz="1050" baseline="0" dirty="0" smtClean="0"/>
              <a:t> to improve the oral absorption with good </a:t>
            </a:r>
            <a:r>
              <a:rPr kumimoji="1" lang="en-US" altLang="ja-JP" sz="1050" baseline="0" dirty="0" err="1" smtClean="0"/>
              <a:t>dispersibility</a:t>
            </a:r>
            <a:r>
              <a:rPr kumimoji="1" lang="en-US" altLang="ja-JP" sz="1050" baseline="0" dirty="0" smtClean="0"/>
              <a:t> by the rotation/revolution </a:t>
            </a:r>
            <a:r>
              <a:rPr kumimoji="1" lang="en-US" altLang="ja-JP" sz="1050" baseline="0" dirty="0" err="1" smtClean="0"/>
              <a:t>pulverizer</a:t>
            </a:r>
            <a:r>
              <a:rPr kumimoji="1" lang="en-US" altLang="ja-JP" sz="1050" baseline="0" dirty="0" smtClean="0"/>
              <a:t>. These polymer were used to get good </a:t>
            </a:r>
            <a:r>
              <a:rPr kumimoji="1" lang="en-US" altLang="ja-JP" sz="1050" baseline="0" dirty="0" err="1" smtClean="0"/>
              <a:t>dispersibility</a:t>
            </a:r>
            <a:r>
              <a:rPr kumimoji="1" lang="en-US" altLang="ja-JP" sz="1050" baseline="0" dirty="0" smtClean="0"/>
              <a:t> of nanoparticles.</a:t>
            </a:r>
            <a:endParaRPr kumimoji="1" lang="ja-JP" altLang="en-US" sz="1050"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3</a:t>
            </a:fld>
            <a:endParaRPr kumimoji="1" lang="ja-JP" altLang="en-US" dirty="0"/>
          </a:p>
        </p:txBody>
      </p:sp>
    </p:spTree>
    <p:extLst>
      <p:ext uri="{BB962C8B-B14F-4D97-AF65-F5344CB8AC3E}">
        <p14:creationId xmlns:p14="http://schemas.microsoft.com/office/powerpoint/2010/main" val="1032830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Procedure of pulverization by NP-100, NP-100 is one of the rotation/revolution </a:t>
            </a:r>
            <a:r>
              <a:rPr kumimoji="1" lang="en-US" altLang="ja-JP" dirty="0" err="1" smtClean="0"/>
              <a:t>pulverizer</a:t>
            </a:r>
            <a:r>
              <a:rPr kumimoji="1" lang="en-US" altLang="ja-JP" dirty="0" smtClean="0"/>
              <a:t>, this is a labs scale machine which can pulverize </a:t>
            </a:r>
            <a:r>
              <a:rPr kumimoji="1" lang="en-US" altLang="ja-JP" dirty="0" err="1" smtClean="0"/>
              <a:t>maximam</a:t>
            </a:r>
            <a:r>
              <a:rPr kumimoji="1" lang="en-US" altLang="ja-JP" dirty="0" smtClean="0"/>
              <a:t> amount</a:t>
            </a:r>
            <a:r>
              <a:rPr kumimoji="1" lang="en-US" altLang="ja-JP" baseline="0" dirty="0" smtClean="0"/>
              <a:t> of bulk 3</a:t>
            </a:r>
            <a:r>
              <a:rPr kumimoji="1" lang="en-US" altLang="ja-JP" dirty="0" smtClean="0"/>
              <a:t>0 g of compound.   </a:t>
            </a:r>
          </a:p>
          <a:p>
            <a:r>
              <a:rPr kumimoji="1" lang="en-US" altLang="ja-JP" dirty="0" smtClean="0"/>
              <a:t>Zirconia beads and </a:t>
            </a:r>
            <a:r>
              <a:rPr kumimoji="1" lang="en-US" altLang="ja-JP" dirty="0" err="1" smtClean="0"/>
              <a:t>Mebendazole</a:t>
            </a:r>
            <a:r>
              <a:rPr kumimoji="1" lang="en-US" altLang="ja-JP" dirty="0" smtClean="0"/>
              <a:t> were added in the vessel and small amount of polymer aqueous solution was</a:t>
            </a:r>
            <a:r>
              <a:rPr kumimoji="1" lang="en-US" altLang="ja-JP" baseline="0" dirty="0" smtClean="0"/>
              <a:t> added to appropriate concentration of suspension. Start Np-100 at 2000 rpm for 3 min. Compound was pulverized to about 200 nm particles.</a:t>
            </a:r>
            <a:endParaRPr kumimoji="1" lang="en-US" altLang="ja-JP" dirty="0" smtClean="0"/>
          </a:p>
          <a:p>
            <a:r>
              <a:rPr kumimoji="1" lang="en-US" altLang="ja-JP" dirty="0" smtClean="0"/>
              <a:t>Polymer aqueous solution is added to get an aimed concentration of </a:t>
            </a:r>
            <a:r>
              <a:rPr kumimoji="1" lang="en-US" altLang="ja-JP" dirty="0" err="1" smtClean="0"/>
              <a:t>nano</a:t>
            </a:r>
            <a:r>
              <a:rPr kumimoji="1" lang="en-US" altLang="ja-JP" dirty="0" smtClean="0"/>
              <a:t>-suspension.</a:t>
            </a:r>
            <a:r>
              <a:rPr kumimoji="1" lang="ja-JP" altLang="en-US" dirty="0" smtClean="0"/>
              <a:t>　</a:t>
            </a:r>
            <a:r>
              <a:rPr kumimoji="1" lang="en-US" altLang="ja-JP" dirty="0" smtClean="0"/>
              <a:t>The powder of nanoparticles</a:t>
            </a:r>
            <a:r>
              <a:rPr kumimoji="1" lang="en-US" altLang="ja-JP" baseline="0" dirty="0" smtClean="0"/>
              <a:t> can be obtained by freeze drying when the powder is needed.</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4</a:t>
            </a:fld>
            <a:endParaRPr kumimoji="1" lang="ja-JP" altLang="en-US" dirty="0"/>
          </a:p>
        </p:txBody>
      </p:sp>
    </p:spTree>
    <p:extLst>
      <p:ext uri="{BB962C8B-B14F-4D97-AF65-F5344CB8AC3E}">
        <p14:creationId xmlns:p14="http://schemas.microsoft.com/office/powerpoint/2010/main" val="2248965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black"/>
                </a:solidFill>
                <a:effectLst/>
                <a:uLnTx/>
                <a:uFillTx/>
                <a:latin typeface="+mn-lt"/>
                <a:ea typeface="+mn-ea"/>
                <a:cs typeface="+mn-cs"/>
              </a:rPr>
              <a:t>In the case of ordinary centrifuge, vessel revolve. When beads are added in the vessel, beads are pressed against the wall, position A, farthest place from the center. When the vessel rotates itself on the opposite direction against revolution, beads at A move to B, C, D. Beads can get the highest collision energy by the centrifugal force of revolution when they are released from D. longer distance makes higher </a:t>
            </a:r>
            <a:r>
              <a:rPr kumimoji="1" lang="en-US" altLang="ja-JP" sz="1200" b="0" i="0" u="none" strike="noStrike" kern="1200" cap="none" spc="0" normalizeH="0" baseline="0" noProof="0" dirty="0" err="1" smtClean="0">
                <a:ln>
                  <a:noFill/>
                </a:ln>
                <a:solidFill>
                  <a:prstClr val="black"/>
                </a:solidFill>
                <a:effectLst/>
                <a:uLnTx/>
                <a:uFillTx/>
                <a:latin typeface="+mn-lt"/>
                <a:ea typeface="+mn-ea"/>
                <a:cs typeface="+mn-cs"/>
              </a:rPr>
              <a:t>accelelated</a:t>
            </a:r>
            <a:r>
              <a:rPr kumimoji="1" lang="en-US" altLang="ja-JP" sz="1200" b="0" i="0" u="none" strike="noStrike" kern="1200" cap="none" spc="0" normalizeH="0" baseline="0" noProof="0" dirty="0" smtClean="0">
                <a:ln>
                  <a:noFill/>
                </a:ln>
                <a:solidFill>
                  <a:prstClr val="black"/>
                </a:solidFill>
                <a:effectLst/>
                <a:uLnTx/>
                <a:uFillTx/>
                <a:latin typeface="+mn-lt"/>
                <a:ea typeface="+mn-ea"/>
                <a:cs typeface="+mn-cs"/>
              </a:rPr>
              <a:t> velocity at A. Beads collide against drug bulk at A and the crystal particles of drug are pulverized. The most effective ratio of rotation/revolution was </a:t>
            </a:r>
            <a:r>
              <a:rPr kumimoji="1" lang="en-US" altLang="ja-JP" sz="1200" b="0" i="0" u="none" strike="noStrike" kern="1200" cap="none" spc="0" normalizeH="0" baseline="0" noProof="0" dirty="0" err="1" smtClean="0">
                <a:ln>
                  <a:noFill/>
                </a:ln>
                <a:solidFill>
                  <a:prstClr val="black"/>
                </a:solidFill>
                <a:effectLst/>
                <a:uLnTx/>
                <a:uFillTx/>
                <a:latin typeface="+mn-lt"/>
                <a:ea typeface="+mn-ea"/>
                <a:cs typeface="+mn-cs"/>
              </a:rPr>
              <a:t>caluculated</a:t>
            </a:r>
            <a:r>
              <a:rPr kumimoji="1" lang="en-US" altLang="ja-JP" sz="1200" b="0" i="0" u="none" strike="noStrike" kern="1200" cap="none" spc="0" normalizeH="0" baseline="0" noProof="0" dirty="0" smtClean="0">
                <a:ln>
                  <a:noFill/>
                </a:ln>
                <a:solidFill>
                  <a:prstClr val="black"/>
                </a:solidFill>
                <a:effectLst/>
                <a:uLnTx/>
                <a:uFillTx/>
                <a:latin typeface="+mn-lt"/>
                <a:ea typeface="+mn-ea"/>
                <a:cs typeface="+mn-cs"/>
              </a:rPr>
              <a:t> to be 1. </a:t>
            </a:r>
          </a:p>
          <a:p>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5</a:t>
            </a:fld>
            <a:endParaRPr kumimoji="1" lang="ja-JP" altLang="en-US" dirty="0"/>
          </a:p>
        </p:txBody>
      </p:sp>
    </p:spTree>
    <p:extLst>
      <p:ext uri="{BB962C8B-B14F-4D97-AF65-F5344CB8AC3E}">
        <p14:creationId xmlns:p14="http://schemas.microsoft.com/office/powerpoint/2010/main" val="1827743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This is the particle distribution when </a:t>
            </a:r>
            <a:r>
              <a:rPr kumimoji="1" lang="en-US" altLang="ja-JP" dirty="0" err="1" smtClean="0"/>
              <a:t>mebendazole</a:t>
            </a:r>
            <a:r>
              <a:rPr kumimoji="1" lang="en-US" altLang="ja-JP" baseline="0" dirty="0" smtClean="0"/>
              <a:t> suspension in each polymer aqueous solution was pulverized. Nanoparticles of </a:t>
            </a:r>
            <a:r>
              <a:rPr kumimoji="1" lang="en-US" altLang="ja-JP" baseline="0" dirty="0" err="1" smtClean="0"/>
              <a:t>mebendazole</a:t>
            </a:r>
            <a:r>
              <a:rPr kumimoji="1" lang="en-US" altLang="ja-JP" baseline="0" dirty="0" smtClean="0"/>
              <a:t> could dispersed very well in PVA and HPC aqueous solution. MC and </a:t>
            </a:r>
            <a:r>
              <a:rPr kumimoji="1" lang="en-US" altLang="ja-JP" baseline="0" dirty="0" err="1" smtClean="0"/>
              <a:t>Pova</a:t>
            </a:r>
            <a:r>
              <a:rPr kumimoji="1" lang="en-US" altLang="ja-JP" baseline="0" dirty="0" smtClean="0"/>
              <a:t> could not. These peaks of large particle sizes were aggregation of nanoparticles. To see the effect of polymer on </a:t>
            </a:r>
            <a:r>
              <a:rPr kumimoji="1" lang="en-US" altLang="ja-JP" baseline="0" dirty="0" err="1" smtClean="0"/>
              <a:t>redispersibility</a:t>
            </a:r>
            <a:r>
              <a:rPr kumimoji="1" lang="en-US" altLang="ja-JP" baseline="0" dirty="0" smtClean="0"/>
              <a:t> of </a:t>
            </a:r>
            <a:r>
              <a:rPr kumimoji="1" lang="en-US" altLang="ja-JP" baseline="0" dirty="0" err="1" smtClean="0"/>
              <a:t>mebendazole</a:t>
            </a:r>
            <a:r>
              <a:rPr kumimoji="1" lang="en-US" altLang="ja-JP" baseline="0" dirty="0" smtClean="0"/>
              <a:t> particles. 1 mL of water was added to the freeze-dried sample as to the amount of </a:t>
            </a:r>
            <a:r>
              <a:rPr kumimoji="1" lang="en-US" altLang="ja-JP" baseline="0" dirty="0" err="1" smtClean="0"/>
              <a:t>mebendazole</a:t>
            </a:r>
            <a:r>
              <a:rPr kumimoji="1" lang="en-US" altLang="ja-JP" baseline="0" dirty="0" smtClean="0"/>
              <a:t> 5 mg, and the particle size was measured by the laser diffractometer. The 1 to 3 ratio of </a:t>
            </a:r>
            <a:r>
              <a:rPr kumimoji="1" lang="en-US" altLang="ja-JP" baseline="0" dirty="0" err="1" smtClean="0"/>
              <a:t>mebendazole</a:t>
            </a:r>
            <a:r>
              <a:rPr kumimoji="1" lang="en-US" altLang="ja-JP" baseline="0" dirty="0" smtClean="0"/>
              <a:t> versus PVA  showed good </a:t>
            </a:r>
            <a:r>
              <a:rPr kumimoji="1" lang="en-US" altLang="ja-JP" baseline="0" dirty="0" err="1" smtClean="0"/>
              <a:t>redispersibility</a:t>
            </a:r>
            <a:r>
              <a:rPr kumimoji="1" lang="en-US" altLang="ja-JP" baseline="0" dirty="0" smtClean="0"/>
              <a:t> at the small amount of polymer. </a:t>
            </a:r>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6</a:t>
            </a:fld>
            <a:endParaRPr kumimoji="1" lang="ja-JP" altLang="en-US" dirty="0"/>
          </a:p>
        </p:txBody>
      </p:sp>
    </p:spTree>
    <p:extLst>
      <p:ext uri="{BB962C8B-B14F-4D97-AF65-F5344CB8AC3E}">
        <p14:creationId xmlns:p14="http://schemas.microsoft.com/office/powerpoint/2010/main" val="3165078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In the condition of </a:t>
            </a:r>
            <a:r>
              <a:rPr kumimoji="1" lang="en-US" altLang="ja-JP" baseline="0" dirty="0" smtClean="0"/>
              <a:t>the 1 to 3 ratio of </a:t>
            </a:r>
            <a:r>
              <a:rPr kumimoji="1" lang="en-US" altLang="ja-JP" baseline="0" dirty="0" err="1" smtClean="0"/>
              <a:t>mebendazole</a:t>
            </a:r>
            <a:r>
              <a:rPr kumimoji="1" lang="en-US" altLang="ja-JP" baseline="0" dirty="0" smtClean="0"/>
              <a:t> versus PVA, nanoparticles of </a:t>
            </a:r>
            <a:r>
              <a:rPr kumimoji="1" lang="en-US" altLang="ja-JP" baseline="0" dirty="0" err="1" smtClean="0"/>
              <a:t>mebendazole</a:t>
            </a:r>
            <a:r>
              <a:rPr kumimoji="1" lang="en-US" altLang="ja-JP" baseline="0" dirty="0" smtClean="0"/>
              <a:t> was pulverized and showed sharp particle distribution. </a:t>
            </a:r>
            <a:r>
              <a:rPr kumimoji="1" lang="en-US" altLang="ja-JP" baseline="0" dirty="0" err="1" smtClean="0"/>
              <a:t>Microsized</a:t>
            </a:r>
            <a:r>
              <a:rPr kumimoji="1" lang="en-US" altLang="ja-JP" baseline="0" dirty="0" smtClean="0"/>
              <a:t> </a:t>
            </a:r>
            <a:r>
              <a:rPr kumimoji="1" lang="en-US" altLang="ja-JP" baseline="0" dirty="0" err="1" smtClean="0"/>
              <a:t>mebendazole</a:t>
            </a:r>
            <a:r>
              <a:rPr kumimoji="1" lang="en-US" altLang="ja-JP" baseline="0" dirty="0" smtClean="0"/>
              <a:t> was obtained by the pulverization using 1 mm zirconia balls and 1000 rpm of the rotation/revolution speed for 5 min. Both sized particles showed good crystallinity by PXRD. Table shows each particle sizes.</a:t>
            </a:r>
          </a:p>
          <a:p>
            <a:endParaRPr kumimoji="1" lang="en-US" altLang="ja-JP" baseline="0" dirty="0" smtClean="0"/>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7</a:t>
            </a:fld>
            <a:endParaRPr kumimoji="1" lang="ja-JP" altLang="en-US" dirty="0"/>
          </a:p>
        </p:txBody>
      </p:sp>
    </p:spTree>
    <p:extLst>
      <p:ext uri="{BB962C8B-B14F-4D97-AF65-F5344CB8AC3E}">
        <p14:creationId xmlns:p14="http://schemas.microsoft.com/office/powerpoint/2010/main" val="2644308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In the condition of </a:t>
            </a:r>
            <a:r>
              <a:rPr kumimoji="1" lang="en-US" altLang="ja-JP" baseline="0" dirty="0" smtClean="0"/>
              <a:t>the 1 to 3 ratio of </a:t>
            </a:r>
            <a:r>
              <a:rPr kumimoji="1" lang="en-US" altLang="ja-JP" baseline="0" dirty="0" err="1" smtClean="0"/>
              <a:t>mebendazole</a:t>
            </a:r>
            <a:r>
              <a:rPr kumimoji="1" lang="en-US" altLang="ja-JP" baseline="0" dirty="0" smtClean="0"/>
              <a:t> versus PVA, nanoparticles of </a:t>
            </a:r>
            <a:r>
              <a:rPr kumimoji="1" lang="en-US" altLang="ja-JP" baseline="0" dirty="0" err="1" smtClean="0"/>
              <a:t>mebendazole</a:t>
            </a:r>
            <a:r>
              <a:rPr kumimoji="1" lang="en-US" altLang="ja-JP" baseline="0" dirty="0" smtClean="0"/>
              <a:t> was pulverized and showed sharp particle distribution. Both sized particles showed good crystallinity by PXRD. Table shows each particle sizes.</a:t>
            </a:r>
          </a:p>
          <a:p>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8</a:t>
            </a:fld>
            <a:endParaRPr kumimoji="1" lang="ja-JP" altLang="en-US" dirty="0"/>
          </a:p>
        </p:txBody>
      </p:sp>
    </p:spTree>
    <p:extLst>
      <p:ext uri="{BB962C8B-B14F-4D97-AF65-F5344CB8AC3E}">
        <p14:creationId xmlns:p14="http://schemas.microsoft.com/office/powerpoint/2010/main" val="2413664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The</a:t>
            </a:r>
            <a:r>
              <a:rPr kumimoji="1" lang="en-US" altLang="ja-JP" baseline="0" dirty="0" smtClean="0"/>
              <a:t> pulverized MBZ without PVA was prepared by freeze drying the </a:t>
            </a:r>
            <a:r>
              <a:rPr kumimoji="1" lang="en-US" altLang="ja-JP" baseline="0" smtClean="0"/>
              <a:t>precipitation which obtained </a:t>
            </a:r>
            <a:r>
              <a:rPr kumimoji="1" lang="en-US" altLang="ja-JP" baseline="0" dirty="0" smtClean="0"/>
              <a:t>by the centrifugation of MBZ nano-suspension.</a:t>
            </a:r>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9</a:t>
            </a:fld>
            <a:endParaRPr kumimoji="1" lang="ja-JP" altLang="en-US" dirty="0"/>
          </a:p>
        </p:txBody>
      </p:sp>
    </p:spTree>
    <p:extLst>
      <p:ext uri="{BB962C8B-B14F-4D97-AF65-F5344CB8AC3E}">
        <p14:creationId xmlns:p14="http://schemas.microsoft.com/office/powerpoint/2010/main" val="2354566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This is the dissolution test at pH 1.2 and 6.8. Nanoparticles showed the most rapid dissolution</a:t>
            </a:r>
            <a:r>
              <a:rPr kumimoji="1" lang="en-US" altLang="ja-JP" baseline="0" dirty="0" smtClean="0"/>
              <a:t> rate and the highest solubility 2.2 </a:t>
            </a:r>
            <a:r>
              <a:rPr kumimoji="1" lang="en-US" altLang="ja-JP" baseline="0" dirty="0" err="1" smtClean="0"/>
              <a:t>ug</a:t>
            </a:r>
            <a:r>
              <a:rPr kumimoji="1" lang="en-US" altLang="ja-JP" baseline="0" dirty="0" smtClean="0"/>
              <a:t>/mL compared to the solubility 0.44 </a:t>
            </a:r>
            <a:r>
              <a:rPr kumimoji="1" lang="en-US" altLang="ja-JP" baseline="0" dirty="0" err="1" smtClean="0"/>
              <a:t>ug</a:t>
            </a:r>
            <a:r>
              <a:rPr kumimoji="1" lang="en-US" altLang="ja-JP" baseline="0" dirty="0" smtClean="0"/>
              <a:t>/mL of original bulk at both </a:t>
            </a:r>
            <a:r>
              <a:rPr kumimoji="1" lang="en-US" altLang="ja-JP" baseline="0" dirty="0" err="1" smtClean="0"/>
              <a:t>pHs</a:t>
            </a:r>
            <a:r>
              <a:rPr kumimoji="1" lang="en-US" altLang="ja-JP" baseline="0" dirty="0" smtClean="0"/>
              <a:t>.</a:t>
            </a:r>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10</a:t>
            </a:fld>
            <a:endParaRPr kumimoji="1" lang="ja-JP" altLang="en-US" dirty="0"/>
          </a:p>
        </p:txBody>
      </p:sp>
    </p:spTree>
    <p:extLst>
      <p:ext uri="{BB962C8B-B14F-4D97-AF65-F5344CB8AC3E}">
        <p14:creationId xmlns:p14="http://schemas.microsoft.com/office/powerpoint/2010/main" val="3823002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This is the dissolution test at pH 1.2 and 6.8. Nanoparticles showed the rapid dissolution</a:t>
            </a:r>
            <a:r>
              <a:rPr kumimoji="1" lang="en-US" altLang="ja-JP" baseline="0" dirty="0" smtClean="0"/>
              <a:t> rate at both </a:t>
            </a:r>
            <a:r>
              <a:rPr kumimoji="1" lang="en-US" altLang="ja-JP" baseline="0" dirty="0" err="1" smtClean="0"/>
              <a:t>pHs</a:t>
            </a:r>
            <a:r>
              <a:rPr kumimoji="1" lang="en-US" altLang="ja-JP" baseline="0" dirty="0" smtClean="0"/>
              <a:t> and the highest solubility 2.2 </a:t>
            </a:r>
            <a:r>
              <a:rPr kumimoji="1" lang="en-US" altLang="ja-JP" baseline="0" dirty="0" err="1" smtClean="0"/>
              <a:t>ug</a:t>
            </a:r>
            <a:r>
              <a:rPr kumimoji="1" lang="en-US" altLang="ja-JP" baseline="0" dirty="0" smtClean="0"/>
              <a:t>/mL compared to the solubility 0.44 </a:t>
            </a:r>
            <a:r>
              <a:rPr kumimoji="1" lang="en-US" altLang="ja-JP" baseline="0" dirty="0" err="1" smtClean="0"/>
              <a:t>ug</a:t>
            </a:r>
            <a:r>
              <a:rPr kumimoji="1" lang="en-US" altLang="ja-JP" baseline="0" dirty="0" smtClean="0"/>
              <a:t>/mL of original bulk at pH 6.8.</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11</a:t>
            </a:fld>
            <a:endParaRPr kumimoji="1" lang="ja-JP" altLang="en-US" dirty="0"/>
          </a:p>
        </p:txBody>
      </p:sp>
    </p:spTree>
    <p:extLst>
      <p:ext uri="{BB962C8B-B14F-4D97-AF65-F5344CB8AC3E}">
        <p14:creationId xmlns:p14="http://schemas.microsoft.com/office/powerpoint/2010/main" val="3574225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smtClean="0"/>
              <a:t>Nanosized</a:t>
            </a:r>
            <a:r>
              <a:rPr kumimoji="1" lang="en-US" altLang="ja-JP" dirty="0" smtClean="0"/>
              <a:t> </a:t>
            </a:r>
            <a:r>
              <a:rPr kumimoji="1" lang="en-US" altLang="ja-JP" dirty="0" err="1" smtClean="0"/>
              <a:t>mebendazole</a:t>
            </a:r>
            <a:r>
              <a:rPr kumimoji="1" lang="en-US" altLang="ja-JP" dirty="0" smtClean="0"/>
              <a:t> showed the faster</a:t>
            </a:r>
            <a:r>
              <a:rPr kumimoji="1" lang="en-US" altLang="ja-JP" baseline="0" dirty="0" smtClean="0"/>
              <a:t> and higher</a:t>
            </a:r>
            <a:r>
              <a:rPr kumimoji="1" lang="en-US" altLang="ja-JP" dirty="0" smtClean="0"/>
              <a:t> oral</a:t>
            </a:r>
            <a:r>
              <a:rPr kumimoji="1" lang="en-US" altLang="ja-JP" baseline="0" dirty="0" smtClean="0"/>
              <a:t> absorption than </a:t>
            </a:r>
            <a:r>
              <a:rPr kumimoji="1" lang="en-US" altLang="ja-JP" baseline="0" smtClean="0"/>
              <a:t>original bulk and </a:t>
            </a:r>
            <a:r>
              <a:rPr kumimoji="1" lang="en-US" altLang="ja-JP" baseline="0" dirty="0" smtClean="0"/>
              <a:t>the AUC was 5-fold improved. </a:t>
            </a:r>
          </a:p>
          <a:p>
            <a:endParaRPr kumimoji="1" lang="en-US" altLang="ja-JP" dirty="0" smtClean="0"/>
          </a:p>
          <a:p>
            <a:r>
              <a:rPr kumimoji="1" lang="en-US" altLang="ja-JP" dirty="0" smtClean="0"/>
              <a:t>Original</a:t>
            </a:r>
            <a:r>
              <a:rPr kumimoji="1" lang="ja-JP" altLang="en-US" dirty="0" smtClean="0"/>
              <a:t>の溶解度：</a:t>
            </a:r>
            <a:r>
              <a:rPr kumimoji="1" lang="en-US" altLang="ja-JP" dirty="0" smtClean="0"/>
              <a:t>MBZ</a:t>
            </a:r>
            <a:r>
              <a:rPr kumimoji="1" lang="ja-JP" altLang="en-US" dirty="0" smtClean="0"/>
              <a:t>原末を</a:t>
            </a:r>
            <a:r>
              <a:rPr kumimoji="1" lang="en-US" altLang="ja-JP" dirty="0" smtClean="0"/>
              <a:t>Transport medium (TM) </a:t>
            </a:r>
            <a:r>
              <a:rPr kumimoji="1" lang="ja-JP" altLang="en-US" dirty="0" smtClean="0"/>
              <a:t>に分散させた。</a:t>
            </a:r>
            <a:endParaRPr kumimoji="1" lang="en-US" altLang="ja-JP" dirty="0" smtClean="0"/>
          </a:p>
          <a:p>
            <a:r>
              <a:rPr kumimoji="1" lang="en-US" altLang="ja-JP" dirty="0" err="1" smtClean="0"/>
              <a:t>Mirosized</a:t>
            </a:r>
            <a:r>
              <a:rPr kumimoji="1" lang="ja-JP" altLang="en-US" dirty="0" smtClean="0"/>
              <a:t>の溶解度：</a:t>
            </a:r>
            <a:r>
              <a:rPr kumimoji="1" lang="en-US" altLang="ja-JP" dirty="0" err="1" smtClean="0"/>
              <a:t>Mirosized</a:t>
            </a:r>
            <a:r>
              <a:rPr kumimoji="1" lang="en-US" altLang="ja-JP" dirty="0" smtClean="0"/>
              <a:t> MBZ (MBZ : PVA = 1:3)</a:t>
            </a:r>
            <a:r>
              <a:rPr kumimoji="1" lang="ja-JP" altLang="en-US" baseline="0" dirty="0" smtClean="0"/>
              <a:t> を </a:t>
            </a:r>
            <a:r>
              <a:rPr kumimoji="1" lang="en-US" altLang="ja-JP" baseline="0" dirty="0" smtClean="0"/>
              <a:t>TM</a:t>
            </a:r>
            <a:r>
              <a:rPr kumimoji="1" lang="ja-JP" altLang="en-US" baseline="0" dirty="0" smtClean="0"/>
              <a:t>に分散させた。</a:t>
            </a:r>
            <a:endParaRPr kumimoji="1" lang="en-US" altLang="ja-JP" baseline="0" dirty="0" smtClean="0"/>
          </a:p>
          <a:p>
            <a:r>
              <a:rPr kumimoji="1" lang="en-US" altLang="ja-JP" baseline="0" dirty="0" err="1" smtClean="0"/>
              <a:t>Nanosized</a:t>
            </a:r>
            <a:r>
              <a:rPr kumimoji="1" lang="ja-JP" altLang="en-US" baseline="0" dirty="0" smtClean="0"/>
              <a:t>の溶解度：半透膜透過実験と</a:t>
            </a:r>
            <a:r>
              <a:rPr kumimoji="1" lang="en-US" altLang="ja-JP" baseline="0" dirty="0" err="1" smtClean="0"/>
              <a:t>Mircosized</a:t>
            </a:r>
            <a:r>
              <a:rPr kumimoji="1" lang="ja-JP" altLang="en-US" baseline="0" dirty="0" smtClean="0"/>
              <a:t>の溶解度から算出した。</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12</a:t>
            </a:fld>
            <a:endParaRPr kumimoji="1" lang="ja-JP" altLang="en-US" dirty="0"/>
          </a:p>
        </p:txBody>
      </p:sp>
    </p:spTree>
    <p:extLst>
      <p:ext uri="{BB962C8B-B14F-4D97-AF65-F5344CB8AC3E}">
        <p14:creationId xmlns:p14="http://schemas.microsoft.com/office/powerpoint/2010/main" val="1358303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smtClean="0"/>
              <a:t>Nanosized</a:t>
            </a:r>
            <a:r>
              <a:rPr kumimoji="1" lang="en-US" altLang="ja-JP" dirty="0" smtClean="0"/>
              <a:t> </a:t>
            </a:r>
            <a:r>
              <a:rPr kumimoji="1" lang="en-US" altLang="ja-JP" dirty="0" err="1" smtClean="0"/>
              <a:t>mebendazole</a:t>
            </a:r>
            <a:r>
              <a:rPr kumimoji="1" lang="en-US" altLang="ja-JP" dirty="0" smtClean="0"/>
              <a:t> showed the best oral</a:t>
            </a:r>
            <a:r>
              <a:rPr kumimoji="1" lang="en-US" altLang="ja-JP" baseline="0" dirty="0" smtClean="0"/>
              <a:t> absorption among three particle sizes. The AUC of </a:t>
            </a:r>
            <a:r>
              <a:rPr kumimoji="1" lang="en-US" altLang="ja-JP" baseline="0" dirty="0" err="1" smtClean="0"/>
              <a:t>Microsized</a:t>
            </a:r>
            <a:r>
              <a:rPr kumimoji="1" lang="en-US" altLang="ja-JP" baseline="0" dirty="0" smtClean="0"/>
              <a:t> </a:t>
            </a:r>
            <a:r>
              <a:rPr kumimoji="1" lang="en-US" altLang="ja-JP" baseline="0" dirty="0" err="1" smtClean="0"/>
              <a:t>mebendazole</a:t>
            </a:r>
            <a:r>
              <a:rPr kumimoji="1" lang="en-US" altLang="ja-JP" baseline="0" dirty="0" smtClean="0"/>
              <a:t> close to </a:t>
            </a:r>
            <a:r>
              <a:rPr kumimoji="1" lang="en-US" altLang="ja-JP" baseline="0" dirty="0" err="1" smtClean="0"/>
              <a:t>nanosized</a:t>
            </a:r>
            <a:r>
              <a:rPr kumimoji="1" lang="en-US" altLang="ja-JP" baseline="0" dirty="0" smtClean="0"/>
              <a:t> one very much. The effect of particle size was not reflected on the absorption between </a:t>
            </a:r>
            <a:r>
              <a:rPr kumimoji="1" lang="en-US" altLang="ja-JP" baseline="0" dirty="0" err="1" smtClean="0"/>
              <a:t>nanosized</a:t>
            </a:r>
            <a:r>
              <a:rPr kumimoji="1" lang="en-US" altLang="ja-JP" baseline="0" dirty="0" smtClean="0"/>
              <a:t> and </a:t>
            </a:r>
            <a:r>
              <a:rPr kumimoji="1" lang="en-US" altLang="ja-JP" baseline="0" dirty="0" err="1" smtClean="0"/>
              <a:t>microsized</a:t>
            </a:r>
            <a:r>
              <a:rPr kumimoji="1" lang="en-US" altLang="ja-JP" baseline="0" dirty="0" smtClean="0"/>
              <a:t>. The reason is the both dissolution rates were not so different at pH 1.2 and </a:t>
            </a:r>
            <a:r>
              <a:rPr kumimoji="1" lang="en-US" altLang="ja-JP" baseline="0" dirty="0" err="1" smtClean="0"/>
              <a:t>mebendazole</a:t>
            </a:r>
            <a:r>
              <a:rPr kumimoji="1" lang="en-US" altLang="ja-JP" baseline="0" dirty="0" smtClean="0"/>
              <a:t> dissolve well in the acidic medium. Therefore, the both were thought to show the similar oral absorption. </a:t>
            </a:r>
          </a:p>
          <a:p>
            <a:endParaRPr kumimoji="1" lang="en-US" altLang="ja-JP" dirty="0" smtClean="0"/>
          </a:p>
          <a:p>
            <a:r>
              <a:rPr kumimoji="1" lang="en-US" altLang="ja-JP" dirty="0" smtClean="0"/>
              <a:t>Original</a:t>
            </a:r>
            <a:r>
              <a:rPr kumimoji="1" lang="ja-JP" altLang="en-US" dirty="0" smtClean="0"/>
              <a:t>の溶解度：</a:t>
            </a:r>
            <a:r>
              <a:rPr kumimoji="1" lang="en-US" altLang="ja-JP" dirty="0" smtClean="0"/>
              <a:t>MBZ</a:t>
            </a:r>
            <a:r>
              <a:rPr kumimoji="1" lang="ja-JP" altLang="en-US" dirty="0" smtClean="0"/>
              <a:t>原末を</a:t>
            </a:r>
            <a:r>
              <a:rPr kumimoji="1" lang="en-US" altLang="ja-JP" dirty="0" smtClean="0"/>
              <a:t>Transport medium (TM) </a:t>
            </a:r>
            <a:r>
              <a:rPr kumimoji="1" lang="ja-JP" altLang="en-US" dirty="0" smtClean="0"/>
              <a:t>に分散させた。</a:t>
            </a:r>
            <a:endParaRPr kumimoji="1" lang="en-US" altLang="ja-JP" dirty="0" smtClean="0"/>
          </a:p>
          <a:p>
            <a:r>
              <a:rPr kumimoji="1" lang="en-US" altLang="ja-JP" dirty="0" err="1" smtClean="0"/>
              <a:t>Mirosized</a:t>
            </a:r>
            <a:r>
              <a:rPr kumimoji="1" lang="ja-JP" altLang="en-US" dirty="0" smtClean="0"/>
              <a:t>の溶解度：</a:t>
            </a:r>
            <a:r>
              <a:rPr kumimoji="1" lang="en-US" altLang="ja-JP" dirty="0" err="1" smtClean="0"/>
              <a:t>Mirosized</a:t>
            </a:r>
            <a:r>
              <a:rPr kumimoji="1" lang="en-US" altLang="ja-JP" dirty="0" smtClean="0"/>
              <a:t> MBZ (MBZ : PVA = 1:3)</a:t>
            </a:r>
            <a:r>
              <a:rPr kumimoji="1" lang="ja-JP" altLang="en-US" baseline="0" dirty="0" smtClean="0"/>
              <a:t> を </a:t>
            </a:r>
            <a:r>
              <a:rPr kumimoji="1" lang="en-US" altLang="ja-JP" baseline="0" dirty="0" smtClean="0"/>
              <a:t>TM</a:t>
            </a:r>
            <a:r>
              <a:rPr kumimoji="1" lang="ja-JP" altLang="en-US" baseline="0" dirty="0" smtClean="0"/>
              <a:t>に分散させた。</a:t>
            </a:r>
            <a:endParaRPr kumimoji="1" lang="en-US" altLang="ja-JP" baseline="0" dirty="0" smtClean="0"/>
          </a:p>
          <a:p>
            <a:r>
              <a:rPr kumimoji="1" lang="en-US" altLang="ja-JP" baseline="0" dirty="0" err="1" smtClean="0"/>
              <a:t>Nanosized</a:t>
            </a:r>
            <a:r>
              <a:rPr kumimoji="1" lang="ja-JP" altLang="en-US" baseline="0" dirty="0" smtClean="0"/>
              <a:t>の溶解度：半透膜透過実験と</a:t>
            </a:r>
            <a:r>
              <a:rPr kumimoji="1" lang="en-US" altLang="ja-JP" baseline="0" dirty="0" err="1" smtClean="0"/>
              <a:t>Mircosized</a:t>
            </a:r>
            <a:r>
              <a:rPr kumimoji="1" lang="ja-JP" altLang="en-US" baseline="0" dirty="0" smtClean="0"/>
              <a:t>の溶解度から算出した。</a:t>
            </a:r>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13</a:t>
            </a:fld>
            <a:endParaRPr kumimoji="1" lang="ja-JP" altLang="en-US" dirty="0"/>
          </a:p>
        </p:txBody>
      </p:sp>
    </p:spTree>
    <p:extLst>
      <p:ext uri="{BB962C8B-B14F-4D97-AF65-F5344CB8AC3E}">
        <p14:creationId xmlns:p14="http://schemas.microsoft.com/office/powerpoint/2010/main" val="1962706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Original</a:t>
            </a:r>
            <a:r>
              <a:rPr kumimoji="1" lang="ja-JP" altLang="en-US" dirty="0" smtClean="0"/>
              <a:t>の溶解度：</a:t>
            </a:r>
            <a:r>
              <a:rPr kumimoji="1" lang="en-US" altLang="ja-JP" dirty="0" smtClean="0"/>
              <a:t>MBZ</a:t>
            </a:r>
            <a:r>
              <a:rPr kumimoji="1" lang="ja-JP" altLang="en-US" dirty="0" smtClean="0"/>
              <a:t>原末を</a:t>
            </a:r>
            <a:r>
              <a:rPr kumimoji="1" lang="en-US" altLang="ja-JP" dirty="0" smtClean="0"/>
              <a:t>Transport medium (TM) </a:t>
            </a:r>
            <a:r>
              <a:rPr kumimoji="1" lang="ja-JP" altLang="en-US" dirty="0" smtClean="0"/>
              <a:t>に分散させた。</a:t>
            </a:r>
            <a:endParaRPr kumimoji="1" lang="en-US" altLang="ja-JP" dirty="0" smtClean="0"/>
          </a:p>
          <a:p>
            <a:r>
              <a:rPr kumimoji="1" lang="en-US" altLang="ja-JP" dirty="0" err="1" smtClean="0"/>
              <a:t>Mirosized</a:t>
            </a:r>
            <a:r>
              <a:rPr kumimoji="1" lang="ja-JP" altLang="en-US" dirty="0" smtClean="0"/>
              <a:t>の溶解度：</a:t>
            </a:r>
            <a:r>
              <a:rPr kumimoji="1" lang="en-US" altLang="ja-JP" dirty="0" err="1" smtClean="0"/>
              <a:t>Mirosized</a:t>
            </a:r>
            <a:r>
              <a:rPr kumimoji="1" lang="en-US" altLang="ja-JP" dirty="0" smtClean="0"/>
              <a:t> MBZ (MBZ : PVA = 1:3)</a:t>
            </a:r>
            <a:r>
              <a:rPr kumimoji="1" lang="ja-JP" altLang="en-US" baseline="0" dirty="0" smtClean="0"/>
              <a:t> を </a:t>
            </a:r>
            <a:r>
              <a:rPr kumimoji="1" lang="en-US" altLang="ja-JP" baseline="0" dirty="0" smtClean="0"/>
              <a:t>TM</a:t>
            </a:r>
            <a:r>
              <a:rPr kumimoji="1" lang="ja-JP" altLang="en-US" baseline="0" dirty="0" smtClean="0"/>
              <a:t>に分散させた。</a:t>
            </a:r>
            <a:endParaRPr kumimoji="1" lang="en-US" altLang="ja-JP" baseline="0" dirty="0" smtClean="0"/>
          </a:p>
          <a:p>
            <a:r>
              <a:rPr kumimoji="1" lang="en-US" altLang="ja-JP" baseline="0" dirty="0" err="1" smtClean="0"/>
              <a:t>Nanosized</a:t>
            </a:r>
            <a:r>
              <a:rPr kumimoji="1" lang="ja-JP" altLang="en-US" baseline="0" dirty="0" smtClean="0"/>
              <a:t>の溶解度：半透膜透過実験と</a:t>
            </a:r>
            <a:r>
              <a:rPr kumimoji="1" lang="en-US" altLang="ja-JP" baseline="0" dirty="0" err="1" smtClean="0"/>
              <a:t>Mircosized</a:t>
            </a:r>
            <a:r>
              <a:rPr kumimoji="1" lang="ja-JP" altLang="en-US" baseline="0" dirty="0" smtClean="0"/>
              <a:t>の溶解度から算出した。</a:t>
            </a:r>
            <a:endParaRPr kumimoji="1" lang="ja-JP" altLang="en-US" dirty="0"/>
          </a:p>
        </p:txBody>
      </p:sp>
      <p:sp>
        <p:nvSpPr>
          <p:cNvPr id="4" name="スライド番号プレースホルダー 3"/>
          <p:cNvSpPr>
            <a:spLocks noGrp="1"/>
          </p:cNvSpPr>
          <p:nvPr>
            <p:ph type="sldNum" sz="quarter" idx="10"/>
          </p:nvPr>
        </p:nvSpPr>
        <p:spPr/>
        <p:txBody>
          <a:bodyPr/>
          <a:lstStyle/>
          <a:p>
            <a:fld id="{688C9A3D-8A2F-4022-A29C-A354EBA1C9F4}" type="slidenum">
              <a:rPr kumimoji="1" lang="ja-JP" altLang="en-US" smtClean="0"/>
              <a:pPr/>
              <a:t>14</a:t>
            </a:fld>
            <a:endParaRPr kumimoji="1" lang="ja-JP" altLang="en-US" dirty="0"/>
          </a:p>
        </p:txBody>
      </p:sp>
    </p:spTree>
    <p:extLst>
      <p:ext uri="{BB962C8B-B14F-4D97-AF65-F5344CB8AC3E}">
        <p14:creationId xmlns:p14="http://schemas.microsoft.com/office/powerpoint/2010/main" val="18194563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図 10" descr="背景.png"/>
          <p:cNvPicPr>
            <a:picLocks noChangeAspect="1"/>
          </p:cNvPicPr>
          <p:nvPr userDrawn="1"/>
        </p:nvPicPr>
        <p:blipFill>
          <a:blip r:embed="rId2" cstate="print">
            <a:extLst>
              <a:ext uri="{28A0092B-C50C-407E-A947-70E740481C1C}">
                <a14:useLocalDpi xmlns:a14="http://schemas.microsoft.com/office/drawing/2010/main" val="0"/>
              </a:ext>
            </a:extLst>
          </a:blip>
          <a:srcRect l="19608" b="13275"/>
          <a:stretch>
            <a:fillRect/>
          </a:stretch>
        </p:blipFill>
        <p:spPr bwMode="auto">
          <a:xfrm>
            <a:off x="0" y="260350"/>
            <a:ext cx="9144000" cy="659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http://internal.setsunan.ac.jp/~shomu/officeonly/symbol/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076825" y="549275"/>
            <a:ext cx="3490913"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7174" name="Rectangle 6"/>
          <p:cNvSpPr>
            <a:spLocks noGrp="1" noChangeArrowheads="1"/>
          </p:cNvSpPr>
          <p:nvPr>
            <p:ph type="ctrTitle"/>
          </p:nvPr>
        </p:nvSpPr>
        <p:spPr>
          <a:xfrm>
            <a:off x="323528" y="2132856"/>
            <a:ext cx="7920038" cy="2360612"/>
          </a:xfrm>
        </p:spPr>
        <p:txBody>
          <a:bodyPr anchor="b"/>
          <a:lstStyle>
            <a:lvl1pPr>
              <a:defRPr sz="4400">
                <a:solidFill>
                  <a:srgbClr val="FFFFFF"/>
                </a:solidFill>
              </a:defRPr>
            </a:lvl1pPr>
          </a:lstStyle>
          <a:p>
            <a:r>
              <a:rPr lang="en-US" altLang="ja-JP" dirty="0"/>
              <a:t/>
            </a:r>
            <a:br>
              <a:rPr lang="en-US" altLang="ja-JP" dirty="0"/>
            </a:br>
            <a:r>
              <a:rPr lang="ja-JP" altLang="en-US" dirty="0"/>
              <a:t>マスタ タイトルの書式設定</a:t>
            </a:r>
            <a:endParaRPr lang="de-DE" altLang="ja-JP" dirty="0"/>
          </a:p>
        </p:txBody>
      </p:sp>
      <p:sp>
        <p:nvSpPr>
          <p:cNvPr id="647173" name="Rectangle 5"/>
          <p:cNvSpPr>
            <a:spLocks noGrp="1" noChangeArrowheads="1"/>
          </p:cNvSpPr>
          <p:nvPr>
            <p:ph type="subTitle" idx="1"/>
          </p:nvPr>
        </p:nvSpPr>
        <p:spPr>
          <a:xfrm>
            <a:off x="323850" y="4572000"/>
            <a:ext cx="7920038" cy="1784350"/>
          </a:xfrm>
        </p:spPr>
        <p:txBody>
          <a:bodyPr/>
          <a:lstStyle>
            <a:lvl1pPr marL="0" indent="0">
              <a:lnSpc>
                <a:spcPct val="100000"/>
              </a:lnSpc>
              <a:spcBef>
                <a:spcPct val="0"/>
              </a:spcBef>
              <a:spcAft>
                <a:spcPct val="0"/>
              </a:spcAft>
              <a:buFont typeface="Wingdings" pitchFamily="2" charset="2"/>
              <a:buNone/>
              <a:defRPr sz="2800"/>
            </a:lvl1pPr>
          </a:lstStyle>
          <a:p>
            <a:r>
              <a:rPr lang="ja-JP" altLang="en-US"/>
              <a:t>マスタ サブタイトルの書式設定</a:t>
            </a:r>
          </a:p>
        </p:txBody>
      </p:sp>
    </p:spTree>
    <p:extLst>
      <p:ext uri="{BB962C8B-B14F-4D97-AF65-F5344CB8AC3E}">
        <p14:creationId xmlns:p14="http://schemas.microsoft.com/office/powerpoint/2010/main" val="1663616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168275" y="980728"/>
            <a:ext cx="8786813" cy="5401022"/>
          </a:xfrm>
        </p:spPr>
        <p:txBody>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6"/>
          <p:cNvSpPr>
            <a:spLocks noGrp="1" noChangeArrowheads="1"/>
          </p:cNvSpPr>
          <p:nvPr>
            <p:ph type="sldNum" sz="quarter" idx="10"/>
          </p:nvPr>
        </p:nvSpPr>
        <p:spPr>
          <a:ln/>
        </p:spPr>
        <p:txBody>
          <a:bodyPr/>
          <a:lstStyle>
            <a:lvl1pPr>
              <a:defRPr/>
            </a:lvl1pPr>
          </a:lstStyle>
          <a:p>
            <a:pPr>
              <a:defRPr/>
            </a:pPr>
            <a:fld id="{9A62173D-CC8E-4DEE-BB15-AFD7DD25A184}"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1767249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sldNum" sz="quarter" idx="10"/>
          </p:nvPr>
        </p:nvSpPr>
        <p:spPr>
          <a:ln/>
        </p:spPr>
        <p:txBody>
          <a:bodyPr/>
          <a:lstStyle>
            <a:lvl1pPr>
              <a:defRPr/>
            </a:lvl1pPr>
          </a:lstStyle>
          <a:p>
            <a:pPr>
              <a:defRPr/>
            </a:pPr>
            <a:fld id="{A65EC8CF-2A36-4171-BE29-0E28F94A203E}"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3516476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68275" y="869951"/>
            <a:ext cx="4316413" cy="551137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37088" y="869951"/>
            <a:ext cx="4318000" cy="551137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sldNum" sz="quarter" idx="10"/>
          </p:nvPr>
        </p:nvSpPr>
        <p:spPr>
          <a:ln/>
        </p:spPr>
        <p:txBody>
          <a:bodyPr/>
          <a:lstStyle>
            <a:lvl1pPr>
              <a:defRPr/>
            </a:lvl1pPr>
          </a:lstStyle>
          <a:p>
            <a:pPr>
              <a:defRPr/>
            </a:pPr>
            <a:fld id="{CD4D154C-1D4B-4D7A-B59C-7638D531071E}"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58988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764704"/>
            <a:ext cx="8229600" cy="926976"/>
          </a:xfrm>
        </p:spPr>
        <p:txBody>
          <a:bodyPr/>
          <a:lstStyle>
            <a:lvl1pPr>
              <a:defRPr/>
            </a:lvl1pPr>
          </a:lstStyle>
          <a:p>
            <a:r>
              <a:rPr lang="ja-JP" altLang="en-US" dirty="0" smtClean="0"/>
              <a:t>マスタ タイトルの書式設定</a:t>
            </a:r>
            <a:endParaRPr lang="ja-JP" altLang="en-US" dirty="0"/>
          </a:p>
        </p:txBody>
      </p:sp>
      <p:sp>
        <p:nvSpPr>
          <p:cNvPr id="3" name="テキスト プレースホルダ 2"/>
          <p:cNvSpPr>
            <a:spLocks noGrp="1"/>
          </p:cNvSpPr>
          <p:nvPr>
            <p:ph type="body" idx="1"/>
          </p:nvPr>
        </p:nvSpPr>
        <p:spPr>
          <a:xfrm>
            <a:off x="467544" y="178112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67544" y="2420888"/>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55369" y="178112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55369" y="2420888"/>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sldNum" sz="quarter" idx="10"/>
          </p:nvPr>
        </p:nvSpPr>
        <p:spPr>
          <a:ln/>
        </p:spPr>
        <p:txBody>
          <a:bodyPr/>
          <a:lstStyle>
            <a:lvl1pPr>
              <a:defRPr/>
            </a:lvl1pPr>
          </a:lstStyle>
          <a:p>
            <a:pPr>
              <a:defRPr/>
            </a:pPr>
            <a:fld id="{1568BED4-CA90-418F-B810-F7D8B070F3A4}"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2209150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6"/>
          <p:cNvSpPr>
            <a:spLocks noGrp="1" noChangeArrowheads="1"/>
          </p:cNvSpPr>
          <p:nvPr>
            <p:ph type="sldNum" sz="quarter" idx="10"/>
          </p:nvPr>
        </p:nvSpPr>
        <p:spPr>
          <a:ln/>
        </p:spPr>
        <p:txBody>
          <a:bodyPr/>
          <a:lstStyle>
            <a:lvl1pPr>
              <a:defRPr/>
            </a:lvl1pPr>
          </a:lstStyle>
          <a:p>
            <a:pPr>
              <a:defRPr/>
            </a:pPr>
            <a:fld id="{3907AA2E-0647-4FC3-9A36-003D7F3D44BE}"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2917362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258422DC-698C-4EFA-A4BB-3226B1F50D4D}"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749081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764704"/>
            <a:ext cx="3008313" cy="1368152"/>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85394" y="764704"/>
            <a:ext cx="4587006" cy="56166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テキスト プレースホルダ 3"/>
          <p:cNvSpPr>
            <a:spLocks noGrp="1"/>
          </p:cNvSpPr>
          <p:nvPr>
            <p:ph type="body" sz="half" idx="2"/>
          </p:nvPr>
        </p:nvSpPr>
        <p:spPr>
          <a:xfrm>
            <a:off x="467544" y="2171997"/>
            <a:ext cx="3008313" cy="420933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sldNum" sz="quarter" idx="10"/>
          </p:nvPr>
        </p:nvSpPr>
        <p:spPr>
          <a:ln/>
        </p:spPr>
        <p:txBody>
          <a:bodyPr/>
          <a:lstStyle>
            <a:lvl1pPr>
              <a:defRPr/>
            </a:lvl1pPr>
          </a:lstStyle>
          <a:p>
            <a:pPr>
              <a:defRPr/>
            </a:pPr>
            <a:fld id="{84511A1E-A890-4443-9716-3D29476A83B6}"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2724254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821904" y="5009728"/>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821904" y="821903"/>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821904" y="5576466"/>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sldNum" sz="quarter" idx="10"/>
          </p:nvPr>
        </p:nvSpPr>
        <p:spPr>
          <a:ln/>
        </p:spPr>
        <p:txBody>
          <a:bodyPr/>
          <a:lstStyle>
            <a:lvl1pPr>
              <a:defRPr/>
            </a:lvl1pPr>
          </a:lstStyle>
          <a:p>
            <a:pPr>
              <a:defRPr/>
            </a:pPr>
            <a:fld id="{C3C3BD03-701A-46DE-A527-91AF07FEEBB6}"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1481420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sldNum" sz="quarter" idx="10"/>
          </p:nvPr>
        </p:nvSpPr>
        <p:spPr>
          <a:ln/>
        </p:spPr>
        <p:txBody>
          <a:bodyPr/>
          <a:lstStyle>
            <a:lvl1pPr>
              <a:defRPr/>
            </a:lvl1pPr>
          </a:lstStyle>
          <a:p>
            <a:pPr>
              <a:defRPr/>
            </a:pPr>
            <a:fld id="{EB759CA2-4F65-434E-A2DC-A95B6BB71864}"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3593389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59575" y="764705"/>
            <a:ext cx="1412825" cy="5616624"/>
          </a:xfrm>
        </p:spPr>
        <p:txBody>
          <a:bodyPr vert="eaVert"/>
          <a:lstStyle/>
          <a:p>
            <a:r>
              <a:rPr lang="ja-JP" altLang="en-US" dirty="0" smtClean="0"/>
              <a:t>マスタ タイトルの書式設定</a:t>
            </a:r>
            <a:endParaRPr lang="ja-JP" altLang="en-US" dirty="0"/>
          </a:p>
        </p:txBody>
      </p:sp>
      <p:sp>
        <p:nvSpPr>
          <p:cNvPr id="3" name="縦書きテキスト プレースホルダ 2"/>
          <p:cNvSpPr>
            <a:spLocks noGrp="1"/>
          </p:cNvSpPr>
          <p:nvPr>
            <p:ph type="body" orient="vert" idx="1"/>
          </p:nvPr>
        </p:nvSpPr>
        <p:spPr>
          <a:xfrm>
            <a:off x="168275" y="764705"/>
            <a:ext cx="6438900" cy="5616624"/>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sldNum" sz="quarter" idx="10"/>
          </p:nvPr>
        </p:nvSpPr>
        <p:spPr>
          <a:ln/>
        </p:spPr>
        <p:txBody>
          <a:bodyPr/>
          <a:lstStyle>
            <a:lvl1pPr>
              <a:defRPr/>
            </a:lvl1pPr>
          </a:lstStyle>
          <a:p>
            <a:pPr>
              <a:defRPr/>
            </a:pPr>
            <a:fld id="{D9561D84-984B-4271-9035-14D0D6C55EF2}"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289124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grpSp>
        <p:nvGrpSpPr>
          <p:cNvPr id="4" name="グループ化 1"/>
          <p:cNvGrpSpPr>
            <a:grpSpLocks/>
          </p:cNvGrpSpPr>
          <p:nvPr userDrawn="1"/>
        </p:nvGrpSpPr>
        <p:grpSpPr bwMode="auto">
          <a:xfrm>
            <a:off x="0" y="0"/>
            <a:ext cx="9144000" cy="6742113"/>
            <a:chOff x="0" y="0"/>
            <a:chExt cx="9144000" cy="6742113"/>
          </a:xfrm>
        </p:grpSpPr>
        <p:sp>
          <p:nvSpPr>
            <p:cNvPr id="5" name="正方形/長方形 10"/>
            <p:cNvSpPr>
              <a:spLocks noChangeArrowheads="1"/>
            </p:cNvSpPr>
            <p:nvPr/>
          </p:nvSpPr>
          <p:spPr bwMode="gray">
            <a:xfrm>
              <a:off x="0" y="0"/>
              <a:ext cx="9144000" cy="6308725"/>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ctr" fontAlgn="ctr">
                <a:spcBef>
                  <a:spcPct val="0"/>
                </a:spcBef>
                <a:spcAft>
                  <a:spcPct val="0"/>
                </a:spcAft>
              </a:pPr>
              <a:endParaRPr lang="ja-JP" altLang="en-US" dirty="0">
                <a:solidFill>
                  <a:srgbClr val="000000"/>
                </a:solidFill>
                <a:latin typeface="ＭＳ Ｐゴシック" charset="-128"/>
              </a:endParaRPr>
            </a:p>
          </p:txBody>
        </p:sp>
        <p:pic>
          <p:nvPicPr>
            <p:cNvPr id="6" name="図 14" descr="背景３.png"/>
            <p:cNvPicPr>
              <a:picLocks noChangeAspect="1"/>
            </p:cNvPicPr>
            <p:nvPr/>
          </p:nvPicPr>
          <p:blipFill>
            <a:blip r:embed="rId2" cstate="print">
              <a:extLst>
                <a:ext uri="{28A0092B-C50C-407E-A947-70E740481C1C}">
                  <a14:useLocalDpi xmlns:a14="http://schemas.microsoft.com/office/drawing/2010/main" val="0"/>
                </a:ext>
              </a:extLst>
            </a:blip>
            <a:srcRect t="30135" r="8588"/>
            <a:stretch>
              <a:fillRect/>
            </a:stretch>
          </p:blipFill>
          <p:spPr bwMode="auto">
            <a:xfrm>
              <a:off x="323850" y="0"/>
              <a:ext cx="8820150" cy="674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3" descr="http://internal.setsunan.ac.jp/~shomu/officeonly/symbol/3.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78775" y="1268413"/>
            <a:ext cx="788988"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テキスト プレースホルダー 15"/>
          <p:cNvSpPr>
            <a:spLocks noGrp="1"/>
          </p:cNvSpPr>
          <p:nvPr>
            <p:ph type="body" sz="quarter" idx="12"/>
          </p:nvPr>
        </p:nvSpPr>
        <p:spPr>
          <a:xfrm>
            <a:off x="989999" y="2566800"/>
            <a:ext cx="7488000" cy="3384000"/>
          </a:xfrm>
        </p:spPr>
        <p:txBody>
          <a:bodyPr/>
          <a:lstStyle>
            <a:lvl1pPr>
              <a:buClr>
                <a:schemeClr val="bg2"/>
              </a:buClr>
              <a:defRPr sz="2400"/>
            </a:lvl1pPr>
            <a:lvl2pPr>
              <a:defRPr sz="2000"/>
            </a:lvl2pPr>
            <a:lvl3pPr>
              <a:defRPr sz="1800"/>
            </a:lvl3pPr>
            <a:lvl4pPr>
              <a:defRPr sz="1600"/>
            </a:lvl4pPr>
            <a:lvl5pPr>
              <a:defRPr sz="18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2" name="タイトル 1"/>
          <p:cNvSpPr>
            <a:spLocks noGrp="1"/>
          </p:cNvSpPr>
          <p:nvPr>
            <p:ph type="title"/>
          </p:nvPr>
        </p:nvSpPr>
        <p:spPr>
          <a:xfrm>
            <a:off x="1547664" y="1460500"/>
            <a:ext cx="6331099" cy="693738"/>
          </a:xfrm>
        </p:spPr>
        <p:txBody>
          <a:bodyPr/>
          <a:lstStyle>
            <a:lvl1pPr algn="r">
              <a:defRPr sz="4400"/>
            </a:lvl1pPr>
          </a:lstStyle>
          <a:p>
            <a:r>
              <a:rPr lang="ja-JP" altLang="en-US" dirty="0" smtClean="0"/>
              <a:t>マスター タイトルの書式設定</a:t>
            </a:r>
            <a:endParaRPr lang="ja-JP" altLang="en-US" dirty="0"/>
          </a:p>
        </p:txBody>
      </p:sp>
      <p:sp>
        <p:nvSpPr>
          <p:cNvPr id="8" name="スライド番号プレースホルダー 3"/>
          <p:cNvSpPr>
            <a:spLocks noGrp="1"/>
          </p:cNvSpPr>
          <p:nvPr>
            <p:ph type="sldNum" sz="quarter" idx="13"/>
          </p:nvPr>
        </p:nvSpPr>
        <p:spPr/>
        <p:txBody>
          <a:bodyPr/>
          <a:lstStyle>
            <a:lvl1pPr>
              <a:defRPr/>
            </a:lvl1pPr>
          </a:lstStyle>
          <a:p>
            <a:pPr>
              <a:defRPr/>
            </a:pPr>
            <a:fld id="{3C855243-E14A-4AAE-9A84-C5394630E05A}"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4036790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sp>
        <p:nvSpPr>
          <p:cNvPr id="2" name="正方形/長方形 2"/>
          <p:cNvSpPr>
            <a:spLocks noChangeArrowheads="1"/>
          </p:cNvSpPr>
          <p:nvPr userDrawn="1"/>
        </p:nvSpPr>
        <p:spPr bwMode="gray">
          <a:xfrm>
            <a:off x="0" y="0"/>
            <a:ext cx="9144000" cy="685800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ctr" fontAlgn="ctr">
              <a:spcBef>
                <a:spcPct val="0"/>
              </a:spcBef>
              <a:spcAft>
                <a:spcPct val="0"/>
              </a:spcAft>
            </a:pPr>
            <a:endParaRPr lang="ja-JP" altLang="en-US" dirty="0">
              <a:solidFill>
                <a:srgbClr val="000000"/>
              </a:solidFill>
              <a:latin typeface="ＭＳ Ｐゴシック" charset="-128"/>
            </a:endParaRPr>
          </a:p>
        </p:txBody>
      </p:sp>
      <p:pic>
        <p:nvPicPr>
          <p:cNvPr id="3" name="Picture 2" descr="http://internal.setsunan.ac.jp/~shomu/officeonly/symbol/5.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6313" y="2776538"/>
            <a:ext cx="719137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スライド番号プレースホルダー 3"/>
          <p:cNvSpPr>
            <a:spLocks noGrp="1"/>
          </p:cNvSpPr>
          <p:nvPr>
            <p:ph type="sldNum" sz="quarter" idx="10"/>
          </p:nvPr>
        </p:nvSpPr>
        <p:spPr/>
        <p:txBody>
          <a:bodyPr/>
          <a:lstStyle>
            <a:lvl1pPr>
              <a:defRPr/>
            </a:lvl1pPr>
          </a:lstStyle>
          <a:p>
            <a:pPr>
              <a:defRPr/>
            </a:pPr>
            <a:fld id="{0C59A1D7-7ADE-4C70-9E9E-22895B14159F}" type="slidenum">
              <a:rPr lang="ja-JP" altLang="de-DE">
                <a:solidFill>
                  <a:srgbClr val="000000"/>
                </a:solidFill>
              </a:rPr>
              <a:pPr>
                <a:defRPr/>
              </a:pPr>
              <a:t>‹#›</a:t>
            </a:fld>
            <a:endParaRPr lang="de-DE" altLang="ja-JP">
              <a:solidFill>
                <a:srgbClr val="000000"/>
              </a:solidFill>
            </a:endParaRPr>
          </a:p>
        </p:txBody>
      </p:sp>
    </p:spTree>
    <p:extLst>
      <p:ext uri="{BB962C8B-B14F-4D97-AF65-F5344CB8AC3E}">
        <p14:creationId xmlns:p14="http://schemas.microsoft.com/office/powerpoint/2010/main" val="3633367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457200" y="274703"/>
            <a:ext cx="8229600" cy="585152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4"/>
          <p:cNvSpPr>
            <a:spLocks noGrp="1" noChangeArrowheads="1"/>
          </p:cNvSpPr>
          <p:nvPr>
            <p:ph type="dt" sz="half" idx="10"/>
          </p:nvPr>
        </p:nvSpPr>
        <p:spPr>
          <a:xfrm>
            <a:off x="457200" y="6245225"/>
            <a:ext cx="2133600" cy="476250"/>
          </a:xfrm>
          <a:prstGeom prst="rect">
            <a:avLst/>
          </a:prstGeom>
        </p:spPr>
        <p:txBody>
          <a:bodyPr/>
          <a:lstStyle>
            <a:lvl1pPr eaLnBrk="0" hangingPunct="0">
              <a:defRPr kumimoji="0">
                <a:latin typeface="Times" pitchFamily="18" charset="0"/>
              </a:defRPr>
            </a:lvl1pPr>
          </a:lstStyle>
          <a:p>
            <a:pPr>
              <a:defRPr/>
            </a:pPr>
            <a:endParaRPr lang="en-US" altLang="ja-JP" dirty="0">
              <a:solidFill>
                <a:srgbClr val="000000"/>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p:spPr>
        <p:txBody>
          <a:bodyPr/>
          <a:lstStyle>
            <a:lvl1pPr eaLnBrk="0" hangingPunct="0">
              <a:defRPr kumimoji="0">
                <a:latin typeface="Times" pitchFamily="18" charset="0"/>
              </a:defRPr>
            </a:lvl1pPr>
          </a:lstStyle>
          <a:p>
            <a:pPr>
              <a:defRPr/>
            </a:pPr>
            <a:endParaRPr lang="en-US" altLang="ja-JP" dirty="0">
              <a:solidFill>
                <a:srgbClr val="000000"/>
              </a:solidFill>
            </a:endParaRPr>
          </a:p>
        </p:txBody>
      </p:sp>
      <p:sp>
        <p:nvSpPr>
          <p:cNvPr id="5" name="Rectangle 6"/>
          <p:cNvSpPr>
            <a:spLocks noGrp="1" noChangeArrowheads="1"/>
          </p:cNvSpPr>
          <p:nvPr>
            <p:ph type="sldNum" sz="quarter" idx="12"/>
          </p:nvPr>
        </p:nvSpPr>
        <p:spPr/>
        <p:txBody>
          <a:bodyPr/>
          <a:lstStyle>
            <a:lvl1pPr eaLnBrk="0" hangingPunct="0">
              <a:defRPr kumimoji="0">
                <a:latin typeface="Times" pitchFamily="18" charset="0"/>
              </a:defRPr>
            </a:lvl1pPr>
          </a:lstStyle>
          <a:p>
            <a:pPr>
              <a:defRPr/>
            </a:pPr>
            <a:fld id="{117A40A4-F096-4019-8662-D06A55E1F601}"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731398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図 11" descr="背景2.png"/>
          <p:cNvPicPr>
            <a:picLocks noChangeAspect="1"/>
          </p:cNvPicPr>
          <p:nvPr userDrawn="1"/>
        </p:nvPicPr>
        <p:blipFill>
          <a:blip r:embed="rId16" cstate="print">
            <a:extLst>
              <a:ext uri="{28A0092B-C50C-407E-A947-70E740481C1C}">
                <a14:useLocalDpi xmlns:a14="http://schemas.microsoft.com/office/drawing/2010/main" val="0"/>
              </a:ext>
            </a:extLst>
          </a:blip>
          <a:srcRect b="8813"/>
          <a:stretch>
            <a:fillRect/>
          </a:stretch>
        </p:blipFill>
        <p:spPr bwMode="auto">
          <a:xfrm>
            <a:off x="0" y="476250"/>
            <a:ext cx="8412163"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Line 4"/>
          <p:cNvSpPr>
            <a:spLocks noChangeShapeType="1"/>
          </p:cNvSpPr>
          <p:nvPr userDrawn="1"/>
        </p:nvSpPr>
        <p:spPr bwMode="gray">
          <a:xfrm>
            <a:off x="0" y="6453188"/>
            <a:ext cx="9144000" cy="0"/>
          </a:xfrm>
          <a:prstGeom prst="line">
            <a:avLst/>
          </a:prstGeom>
          <a:noFill/>
          <a:ln w="12700">
            <a:solidFill>
              <a:srgbClr val="87867E"/>
            </a:solidFill>
            <a:round/>
            <a:headEnd/>
            <a:tailEnd/>
          </a:ln>
          <a:extLst>
            <a:ext uri="{909E8E84-426E-40DD-AFC4-6F175D3DCCD1}">
              <a14:hiddenFill xmlns:a14="http://schemas.microsoft.com/office/drawing/2010/main">
                <a:noFill/>
              </a14:hiddenFill>
            </a:ext>
          </a:extLst>
        </p:spPr>
        <p:txBody>
          <a:bodyPr/>
          <a:lstStyle/>
          <a:p>
            <a:pPr algn="ctr" fontAlgn="ctr">
              <a:spcBef>
                <a:spcPct val="0"/>
              </a:spcBef>
              <a:spcAft>
                <a:spcPct val="0"/>
              </a:spcAft>
            </a:pPr>
            <a:endParaRPr lang="ja-JP" altLang="en-US" dirty="0">
              <a:solidFill>
                <a:srgbClr val="000000"/>
              </a:solidFill>
              <a:latin typeface="ＭＳ Ｐゴシック" charset="-128"/>
            </a:endParaRPr>
          </a:p>
        </p:txBody>
      </p:sp>
      <p:sp>
        <p:nvSpPr>
          <p:cNvPr id="646150" name="Rectangle 6"/>
          <p:cNvSpPr>
            <a:spLocks noGrp="1" noChangeArrowheads="1"/>
          </p:cNvSpPr>
          <p:nvPr>
            <p:ph type="sldNum" sz="quarter" idx="4"/>
          </p:nvPr>
        </p:nvSpPr>
        <p:spPr bwMode="gray">
          <a:xfrm>
            <a:off x="3503613" y="6616700"/>
            <a:ext cx="2133600" cy="19685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fontAlgn="base">
              <a:defRPr kumimoji="0" sz="800">
                <a:solidFill>
                  <a:schemeClr val="tx1"/>
                </a:solidFill>
                <a:latin typeface="+mn-lt"/>
                <a:ea typeface="ＭＳ Ｐゴシック" charset="-128"/>
                <a:cs typeface="+mn-cs"/>
              </a:defRPr>
            </a:lvl1pPr>
          </a:lstStyle>
          <a:p>
            <a:pPr algn="ctr">
              <a:spcBef>
                <a:spcPct val="0"/>
              </a:spcBef>
              <a:spcAft>
                <a:spcPct val="0"/>
              </a:spcAft>
              <a:defRPr/>
            </a:pPr>
            <a:fld id="{5C46390A-B99B-4D6A-92CD-73CAA15A164D}" type="slidenum">
              <a:rPr lang="ja-JP" altLang="de-DE">
                <a:solidFill>
                  <a:srgbClr val="000000"/>
                </a:solidFill>
              </a:rPr>
              <a:pPr algn="ctr">
                <a:spcBef>
                  <a:spcPct val="0"/>
                </a:spcBef>
                <a:spcAft>
                  <a:spcPct val="0"/>
                </a:spcAft>
                <a:defRPr/>
              </a:pPr>
              <a:t>‹#›</a:t>
            </a:fld>
            <a:endParaRPr lang="de-DE" altLang="ja-JP">
              <a:solidFill>
                <a:srgbClr val="000000"/>
              </a:solidFill>
            </a:endParaRPr>
          </a:p>
        </p:txBody>
      </p:sp>
      <p:sp>
        <p:nvSpPr>
          <p:cNvPr id="1029" name="Rectangle 7"/>
          <p:cNvSpPr>
            <a:spLocks noGrp="1" noChangeArrowheads="1"/>
          </p:cNvSpPr>
          <p:nvPr>
            <p:ph type="title"/>
          </p:nvPr>
        </p:nvSpPr>
        <p:spPr bwMode="gray">
          <a:xfrm>
            <a:off x="169863" y="30163"/>
            <a:ext cx="800258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ja-JP" altLang="en-US" smtClean="0"/>
              <a:t>マスタ タイトルの書式設定</a:t>
            </a:r>
          </a:p>
        </p:txBody>
      </p:sp>
      <p:sp>
        <p:nvSpPr>
          <p:cNvPr id="1030" name="Rectangle 8"/>
          <p:cNvSpPr>
            <a:spLocks noGrp="1" noChangeArrowheads="1"/>
          </p:cNvSpPr>
          <p:nvPr>
            <p:ph type="body" idx="1"/>
          </p:nvPr>
        </p:nvSpPr>
        <p:spPr bwMode="gray">
          <a:xfrm>
            <a:off x="168275" y="869950"/>
            <a:ext cx="8786813" cy="551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ja-JP" altLang="en-US" smtClean="0"/>
              <a:t>マスタテキスト</a:t>
            </a:r>
            <a:r>
              <a:rPr lang="en-US" altLang="ja-JP" smtClean="0"/>
              <a:t>24</a:t>
            </a:r>
            <a:r>
              <a:rPr lang="ja-JP" altLang="en-US" smtClean="0"/>
              <a:t>ｐああああああああああああああああああああああああああああああああああああああああああああああああああ</a:t>
            </a:r>
          </a:p>
          <a:p>
            <a:pPr lvl="1"/>
            <a:r>
              <a:rPr lang="ja-JP" altLang="en-US" smtClean="0"/>
              <a:t>マスタテキスト</a:t>
            </a:r>
            <a:r>
              <a:rPr lang="en-US" altLang="ja-JP" smtClean="0"/>
              <a:t>20</a:t>
            </a:r>
            <a:r>
              <a:rPr lang="ja-JP" altLang="en-US" smtClean="0"/>
              <a:t>ｐああああああああああああああああああああああああああああああああああああああああああああ</a:t>
            </a:r>
          </a:p>
          <a:p>
            <a:pPr lvl="2"/>
            <a:r>
              <a:rPr lang="ja-JP" altLang="en-US" smtClean="0"/>
              <a:t>マスタテキスト</a:t>
            </a:r>
            <a:r>
              <a:rPr lang="en-US" altLang="ja-JP" smtClean="0"/>
              <a:t>18</a:t>
            </a:r>
            <a:r>
              <a:rPr lang="ja-JP" altLang="en-US" smtClean="0"/>
              <a:t>ｐああああああああああああああああああああああああああああああああああああああああああああああ</a:t>
            </a:r>
          </a:p>
          <a:p>
            <a:pPr lvl="3"/>
            <a:r>
              <a:rPr lang="ja-JP" altLang="en-US" smtClean="0"/>
              <a:t>マスタテキスト</a:t>
            </a:r>
            <a:r>
              <a:rPr lang="en-US" altLang="ja-JP" smtClean="0"/>
              <a:t>16</a:t>
            </a:r>
            <a:r>
              <a:rPr lang="ja-JP" altLang="en-US" smtClean="0"/>
              <a:t>ｐあああああああああああああああああああああああああああああああああああああああああああああああ</a:t>
            </a:r>
          </a:p>
        </p:txBody>
      </p:sp>
      <p:sp>
        <p:nvSpPr>
          <p:cNvPr id="646153" name="Text Box 9"/>
          <p:cNvSpPr txBox="1">
            <a:spLocks noChangeArrowheads="1"/>
          </p:cNvSpPr>
          <p:nvPr userDrawn="1"/>
        </p:nvSpPr>
        <p:spPr bwMode="gray">
          <a:xfrm>
            <a:off x="188913" y="6675438"/>
            <a:ext cx="1835150" cy="152400"/>
          </a:xfrm>
          <a:prstGeom prst="rect">
            <a:avLst/>
          </a:prstGeom>
          <a:noFill/>
          <a:ln w="9525">
            <a:noFill/>
            <a:miter lim="800000"/>
            <a:headEnd/>
            <a:tailEnd/>
          </a:ln>
          <a:effectLst/>
        </p:spPr>
        <p:txBody>
          <a:bodyPr lIns="0" tIns="0" rIns="0" bIns="0" anchor="b">
            <a:spAutoFit/>
          </a:bodyPr>
          <a:lstStyle>
            <a:lvl1pPr eaLnBrk="0" hangingPunct="0">
              <a:defRPr kumimoji="1">
                <a:solidFill>
                  <a:srgbClr val="000000"/>
                </a:solidFill>
                <a:latin typeface="ＭＳ Ｐゴシック" charset="-128"/>
                <a:ea typeface="ＭＳ Ｐゴシック" charset="-128"/>
              </a:defRPr>
            </a:lvl1pPr>
            <a:lvl2pPr marL="742950" indent="-285750" eaLnBrk="0" hangingPunct="0">
              <a:defRPr kumimoji="1">
                <a:solidFill>
                  <a:srgbClr val="000000"/>
                </a:solidFill>
                <a:latin typeface="ＭＳ Ｐゴシック" charset="-128"/>
                <a:ea typeface="ＭＳ Ｐゴシック" charset="-128"/>
              </a:defRPr>
            </a:lvl2pPr>
            <a:lvl3pPr marL="1143000" indent="-228600" eaLnBrk="0" hangingPunct="0">
              <a:defRPr kumimoji="1">
                <a:solidFill>
                  <a:srgbClr val="000000"/>
                </a:solidFill>
                <a:latin typeface="ＭＳ Ｐゴシック" charset="-128"/>
                <a:ea typeface="ＭＳ Ｐゴシック" charset="-128"/>
              </a:defRPr>
            </a:lvl3pPr>
            <a:lvl4pPr marL="1600200" indent="-228600" eaLnBrk="0" hangingPunct="0">
              <a:defRPr kumimoji="1">
                <a:solidFill>
                  <a:srgbClr val="000000"/>
                </a:solidFill>
                <a:latin typeface="ＭＳ Ｐゴシック" charset="-128"/>
                <a:ea typeface="ＭＳ Ｐゴシック" charset="-128"/>
              </a:defRPr>
            </a:lvl4pPr>
            <a:lvl5pPr marL="2057400" indent="-228600" eaLnBrk="0" hangingPunct="0">
              <a:defRPr kumimoji="1">
                <a:solidFill>
                  <a:srgbClr val="000000"/>
                </a:solidFill>
                <a:latin typeface="ＭＳ Ｐゴシック" charset="-128"/>
                <a:ea typeface="ＭＳ Ｐゴシック" charset="-128"/>
              </a:defRPr>
            </a:lvl5pPr>
            <a:lvl6pPr marL="25146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6pPr>
            <a:lvl7pPr marL="29718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7pPr>
            <a:lvl8pPr marL="34290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8pPr>
            <a:lvl9pPr marL="3886200" indent="-228600" algn="ctr" eaLnBrk="0" fontAlgn="ctr" hangingPunct="0">
              <a:spcBef>
                <a:spcPct val="0"/>
              </a:spcBef>
              <a:spcAft>
                <a:spcPct val="0"/>
              </a:spcAft>
              <a:defRPr kumimoji="1">
                <a:solidFill>
                  <a:srgbClr val="000000"/>
                </a:solidFill>
                <a:latin typeface="ＭＳ Ｐゴシック" charset="-128"/>
                <a:ea typeface="ＭＳ Ｐゴシック" charset="-128"/>
              </a:defRPr>
            </a:lvl9pPr>
          </a:lstStyle>
          <a:p>
            <a:pPr eaLnBrk="1" fontAlgn="base" hangingPunct="1">
              <a:spcBef>
                <a:spcPct val="50000"/>
              </a:spcBef>
              <a:spcAft>
                <a:spcPct val="0"/>
              </a:spcAft>
              <a:defRPr/>
            </a:pPr>
            <a:r>
              <a:rPr kumimoji="0" lang="en-US" altLang="ja-JP" sz="1000" b="1" dirty="0" smtClean="0">
                <a:latin typeface="Arial" charset="0"/>
              </a:rPr>
              <a:t> </a:t>
            </a:r>
          </a:p>
        </p:txBody>
      </p:sp>
      <p:pic>
        <p:nvPicPr>
          <p:cNvPr id="1032" name="Picture 11"/>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gray">
          <a:xfrm>
            <a:off x="14288" y="6497638"/>
            <a:ext cx="2411412" cy="330200"/>
          </a:xfrm>
          <a:prstGeom prst="rect">
            <a:avLst/>
          </a:prstGeom>
          <a:noFill/>
          <a:ln>
            <a:noFill/>
          </a:ln>
          <a:effectLst/>
          <a:extLst>
            <a:ext uri="{909E8E84-426E-40DD-AFC4-6F175D3DCCD1}">
              <a14:hiddenFill xmlns:a14="http://schemas.microsoft.com/office/drawing/2010/main">
                <a:gradFill rotWithShape="0">
                  <a:gsLst>
                    <a:gs pos="0">
                      <a:srgbClr val="FFFFFF"/>
                    </a:gs>
                    <a:gs pos="100000">
                      <a:srgbClr val="C8C8C8"/>
                    </a:gs>
                  </a:gsLst>
                  <a:lin ang="5400000" scaled="1"/>
                </a:gradFill>
              </a14:hiddenFill>
            </a:ext>
            <a:ext uri="{91240B29-F687-4F45-9708-019B960494DF}">
              <a14:hiddenLine xmlns:a14="http://schemas.microsoft.com/office/drawing/2010/main" w="9525" algn="ctr">
                <a:solidFill>
                  <a:srgbClr val="505050"/>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pic>
      <p:pic>
        <p:nvPicPr>
          <p:cNvPr id="1033" name="Picture 13" descr="http://internal.setsunan.ac.jp/~shomu/officeonly/symbol/3.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8243888" y="60325"/>
            <a:ext cx="728662"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37084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sldNum="0" hdr="0" dt="0"/>
  <p:txStyles>
    <p:titleStyle>
      <a:lvl1pPr algn="l" rtl="0" eaLnBrk="0" fontAlgn="base" hangingPunct="0">
        <a:spcBef>
          <a:spcPct val="0"/>
        </a:spcBef>
        <a:spcAft>
          <a:spcPct val="0"/>
        </a:spcAft>
        <a:tabLst>
          <a:tab pos="3676650" algn="l"/>
        </a:tabLst>
        <a:defRPr kumimoji="1" sz="3600">
          <a:solidFill>
            <a:schemeClr val="tx2"/>
          </a:solidFill>
          <a:latin typeface="+mj-lt"/>
          <a:ea typeface="+mj-ea"/>
          <a:cs typeface="+mj-cs"/>
        </a:defRPr>
      </a:lvl1pPr>
      <a:lvl2pPr algn="l" rtl="0" eaLnBrk="0" fontAlgn="base" hangingPunct="0">
        <a:spcBef>
          <a:spcPct val="0"/>
        </a:spcBef>
        <a:spcAft>
          <a:spcPct val="0"/>
        </a:spcAft>
        <a:tabLst>
          <a:tab pos="3676650" algn="l"/>
        </a:tabLst>
        <a:defRPr kumimoji="1" sz="3600">
          <a:solidFill>
            <a:schemeClr val="tx2"/>
          </a:solidFill>
          <a:latin typeface="Arial" charset="0"/>
          <a:ea typeface="ＭＳ Ｐゴシック" charset="-128"/>
        </a:defRPr>
      </a:lvl2pPr>
      <a:lvl3pPr algn="l" rtl="0" eaLnBrk="0" fontAlgn="base" hangingPunct="0">
        <a:spcBef>
          <a:spcPct val="0"/>
        </a:spcBef>
        <a:spcAft>
          <a:spcPct val="0"/>
        </a:spcAft>
        <a:tabLst>
          <a:tab pos="3676650" algn="l"/>
        </a:tabLst>
        <a:defRPr kumimoji="1" sz="3600">
          <a:solidFill>
            <a:schemeClr val="tx2"/>
          </a:solidFill>
          <a:latin typeface="Arial" charset="0"/>
          <a:ea typeface="ＭＳ Ｐゴシック" charset="-128"/>
        </a:defRPr>
      </a:lvl3pPr>
      <a:lvl4pPr algn="l" rtl="0" eaLnBrk="0" fontAlgn="base" hangingPunct="0">
        <a:spcBef>
          <a:spcPct val="0"/>
        </a:spcBef>
        <a:spcAft>
          <a:spcPct val="0"/>
        </a:spcAft>
        <a:tabLst>
          <a:tab pos="3676650" algn="l"/>
        </a:tabLst>
        <a:defRPr kumimoji="1" sz="3600">
          <a:solidFill>
            <a:schemeClr val="tx2"/>
          </a:solidFill>
          <a:latin typeface="Arial" charset="0"/>
          <a:ea typeface="ＭＳ Ｐゴシック" charset="-128"/>
        </a:defRPr>
      </a:lvl4pPr>
      <a:lvl5pPr algn="l" rtl="0" eaLnBrk="0" fontAlgn="base" hangingPunct="0">
        <a:spcBef>
          <a:spcPct val="0"/>
        </a:spcBef>
        <a:spcAft>
          <a:spcPct val="0"/>
        </a:spcAft>
        <a:tabLst>
          <a:tab pos="3676650" algn="l"/>
        </a:tabLst>
        <a:defRPr kumimoji="1" sz="3600">
          <a:solidFill>
            <a:schemeClr val="tx2"/>
          </a:solidFill>
          <a:latin typeface="Arial" charset="0"/>
          <a:ea typeface="ＭＳ Ｐゴシック" charset="-128"/>
        </a:defRPr>
      </a:lvl5pPr>
      <a:lvl6pPr marL="457200" algn="l" rtl="0" fontAlgn="base">
        <a:spcBef>
          <a:spcPct val="0"/>
        </a:spcBef>
        <a:spcAft>
          <a:spcPct val="0"/>
        </a:spcAft>
        <a:tabLst>
          <a:tab pos="3676650" algn="l"/>
        </a:tabLst>
        <a:defRPr kumimoji="1" sz="3200">
          <a:solidFill>
            <a:schemeClr val="tx2"/>
          </a:solidFill>
          <a:latin typeface="Arial" charset="0"/>
          <a:ea typeface="ＭＳ Ｐゴシック" charset="-128"/>
        </a:defRPr>
      </a:lvl6pPr>
      <a:lvl7pPr marL="914400" algn="l" rtl="0" fontAlgn="base">
        <a:spcBef>
          <a:spcPct val="0"/>
        </a:spcBef>
        <a:spcAft>
          <a:spcPct val="0"/>
        </a:spcAft>
        <a:tabLst>
          <a:tab pos="3676650" algn="l"/>
        </a:tabLst>
        <a:defRPr kumimoji="1" sz="3200">
          <a:solidFill>
            <a:schemeClr val="tx2"/>
          </a:solidFill>
          <a:latin typeface="Arial" charset="0"/>
          <a:ea typeface="ＭＳ Ｐゴシック" charset="-128"/>
        </a:defRPr>
      </a:lvl7pPr>
      <a:lvl8pPr marL="1371600" algn="l" rtl="0" fontAlgn="base">
        <a:spcBef>
          <a:spcPct val="0"/>
        </a:spcBef>
        <a:spcAft>
          <a:spcPct val="0"/>
        </a:spcAft>
        <a:tabLst>
          <a:tab pos="3676650" algn="l"/>
        </a:tabLst>
        <a:defRPr kumimoji="1" sz="3200">
          <a:solidFill>
            <a:schemeClr val="tx2"/>
          </a:solidFill>
          <a:latin typeface="Arial" charset="0"/>
          <a:ea typeface="ＭＳ Ｐゴシック" charset="-128"/>
        </a:defRPr>
      </a:lvl8pPr>
      <a:lvl9pPr marL="1828800" algn="l" rtl="0" fontAlgn="base">
        <a:spcBef>
          <a:spcPct val="0"/>
        </a:spcBef>
        <a:spcAft>
          <a:spcPct val="0"/>
        </a:spcAft>
        <a:tabLst>
          <a:tab pos="3676650" algn="l"/>
        </a:tabLst>
        <a:defRPr kumimoji="1" sz="3200">
          <a:solidFill>
            <a:schemeClr val="tx2"/>
          </a:solidFill>
          <a:latin typeface="Arial" charset="0"/>
          <a:ea typeface="ＭＳ Ｐゴシック" charset="-128"/>
        </a:defRPr>
      </a:lvl9pPr>
    </p:titleStyle>
    <p:bodyStyle>
      <a:lvl1pPr marL="290513" indent="-290513" algn="l" defTabSz="457200" rtl="0" eaLnBrk="0" fontAlgn="base" hangingPunct="0">
        <a:lnSpc>
          <a:spcPct val="95000"/>
        </a:lnSpc>
        <a:spcBef>
          <a:spcPct val="20000"/>
        </a:spcBef>
        <a:spcAft>
          <a:spcPct val="10000"/>
        </a:spcAft>
        <a:buClr>
          <a:srgbClr val="A30B1A"/>
        </a:buClr>
        <a:buFont typeface="Wingdings" pitchFamily="2" charset="2"/>
        <a:buChar char="n"/>
        <a:defRPr kumimoji="1" sz="2800">
          <a:solidFill>
            <a:srgbClr val="000000"/>
          </a:solidFill>
          <a:latin typeface="+mn-lt"/>
          <a:ea typeface="+mn-ea"/>
          <a:cs typeface="+mn-cs"/>
        </a:defRPr>
      </a:lvl1pPr>
      <a:lvl2pPr marL="581025" indent="-242888" algn="l" defTabSz="457200" rtl="0" eaLnBrk="0" fontAlgn="base" hangingPunct="0">
        <a:lnSpc>
          <a:spcPct val="95000"/>
        </a:lnSpc>
        <a:spcBef>
          <a:spcPct val="20000"/>
        </a:spcBef>
        <a:spcAft>
          <a:spcPct val="10000"/>
        </a:spcAft>
        <a:buClr>
          <a:srgbClr val="87867E"/>
        </a:buClr>
        <a:buFont typeface="Wingdings" pitchFamily="2" charset="2"/>
        <a:buChar char="n"/>
        <a:defRPr kumimoji="1" sz="2400">
          <a:solidFill>
            <a:srgbClr val="000000"/>
          </a:solidFill>
          <a:latin typeface="+mn-lt"/>
          <a:ea typeface="+mn-ea"/>
          <a:cs typeface="+mn-cs"/>
        </a:defRPr>
      </a:lvl2pPr>
      <a:lvl3pPr marL="795338" indent="-138113" algn="l" defTabSz="457200" rtl="0" eaLnBrk="0" fontAlgn="base" hangingPunct="0">
        <a:lnSpc>
          <a:spcPct val="95000"/>
        </a:lnSpc>
        <a:spcBef>
          <a:spcPct val="20000"/>
        </a:spcBef>
        <a:spcAft>
          <a:spcPct val="10000"/>
        </a:spcAft>
        <a:buClr>
          <a:srgbClr val="87867E"/>
        </a:buClr>
        <a:buSzPct val="100000"/>
        <a:buChar char="•"/>
        <a:defRPr kumimoji="1" sz="2000">
          <a:solidFill>
            <a:srgbClr val="000000"/>
          </a:solidFill>
          <a:latin typeface="+mn-lt"/>
          <a:ea typeface="+mn-ea"/>
          <a:cs typeface="+mn-cs"/>
        </a:defRPr>
      </a:lvl3pPr>
      <a:lvl4pPr marL="1014413" indent="-134938" algn="l" defTabSz="457200" rtl="0" eaLnBrk="0" fontAlgn="base" hangingPunct="0">
        <a:lnSpc>
          <a:spcPct val="95000"/>
        </a:lnSpc>
        <a:spcBef>
          <a:spcPct val="20000"/>
        </a:spcBef>
        <a:spcAft>
          <a:spcPct val="10000"/>
        </a:spcAft>
        <a:buClr>
          <a:srgbClr val="87867E"/>
        </a:buClr>
        <a:buSzPct val="100000"/>
        <a:buChar char="•"/>
        <a:defRPr kumimoji="1">
          <a:solidFill>
            <a:srgbClr val="000000"/>
          </a:solidFill>
          <a:latin typeface="+mn-lt"/>
          <a:ea typeface="+mn-ea"/>
          <a:cs typeface="+mn-cs"/>
        </a:defRPr>
      </a:lvl4pPr>
      <a:lvl5pPr marL="2305050" indent="365125" algn="l" defTabSz="457200" rtl="0" eaLnBrk="0" fontAlgn="base" hangingPunct="0">
        <a:spcBef>
          <a:spcPct val="0"/>
        </a:spcBef>
        <a:spcAft>
          <a:spcPct val="0"/>
        </a:spcAft>
        <a:buBlip>
          <a:blip r:embed="rId19"/>
        </a:buBlip>
        <a:defRPr kumimoji="1" sz="2000">
          <a:solidFill>
            <a:srgbClr val="000000"/>
          </a:solidFill>
          <a:latin typeface="+mn-lt"/>
          <a:ea typeface="+mn-ea"/>
          <a:cs typeface="+mn-cs"/>
        </a:defRPr>
      </a:lvl5pPr>
      <a:lvl6pPr marL="2762250" indent="365125" algn="l" defTabSz="457200" rtl="0" fontAlgn="base">
        <a:spcBef>
          <a:spcPct val="0"/>
        </a:spcBef>
        <a:spcAft>
          <a:spcPct val="0"/>
        </a:spcAft>
        <a:buBlip>
          <a:blip r:embed="rId19"/>
        </a:buBlip>
        <a:defRPr kumimoji="1" sz="2000">
          <a:solidFill>
            <a:srgbClr val="000000"/>
          </a:solidFill>
          <a:latin typeface="+mn-lt"/>
          <a:ea typeface="+mn-ea"/>
          <a:cs typeface="+mn-cs"/>
        </a:defRPr>
      </a:lvl6pPr>
      <a:lvl7pPr marL="3219450" indent="365125" algn="l" defTabSz="457200" rtl="0" fontAlgn="base">
        <a:spcBef>
          <a:spcPct val="0"/>
        </a:spcBef>
        <a:spcAft>
          <a:spcPct val="0"/>
        </a:spcAft>
        <a:buBlip>
          <a:blip r:embed="rId19"/>
        </a:buBlip>
        <a:defRPr kumimoji="1" sz="2000">
          <a:solidFill>
            <a:srgbClr val="000000"/>
          </a:solidFill>
          <a:latin typeface="+mn-lt"/>
          <a:ea typeface="+mn-ea"/>
          <a:cs typeface="+mn-cs"/>
        </a:defRPr>
      </a:lvl7pPr>
      <a:lvl8pPr marL="3676650" indent="365125" algn="l" defTabSz="457200" rtl="0" fontAlgn="base">
        <a:spcBef>
          <a:spcPct val="0"/>
        </a:spcBef>
        <a:spcAft>
          <a:spcPct val="0"/>
        </a:spcAft>
        <a:buBlip>
          <a:blip r:embed="rId19"/>
        </a:buBlip>
        <a:defRPr kumimoji="1" sz="2000">
          <a:solidFill>
            <a:srgbClr val="000000"/>
          </a:solidFill>
          <a:latin typeface="+mn-lt"/>
          <a:ea typeface="+mn-ea"/>
          <a:cs typeface="+mn-cs"/>
        </a:defRPr>
      </a:lvl8pPr>
      <a:lvl9pPr marL="4133850" indent="365125" algn="l" defTabSz="457200" rtl="0" fontAlgn="base">
        <a:spcBef>
          <a:spcPct val="0"/>
        </a:spcBef>
        <a:spcAft>
          <a:spcPct val="0"/>
        </a:spcAft>
        <a:buBlip>
          <a:blip r:embed="rId19"/>
        </a:buBlip>
        <a:defRPr kumimoji="1" sz="2000">
          <a:solidFill>
            <a:srgbClr val="000000"/>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00.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827584" y="2060848"/>
            <a:ext cx="9001000" cy="2360612"/>
          </a:xfrm>
        </p:spPr>
        <p:txBody>
          <a:bodyPr/>
          <a:lstStyle/>
          <a:p>
            <a:r>
              <a:rPr lang="en-GB" altLang="ja-JP" sz="4000" b="1" dirty="0">
                <a:solidFill>
                  <a:schemeClr val="tx1"/>
                </a:solidFill>
                <a:latin typeface="Arial" panose="020B0604020202020204" pitchFamily="34" charset="0"/>
                <a:ea typeface="ＭＳ 明朝" panose="02020609040205080304" pitchFamily="17" charset="-128"/>
              </a:rPr>
              <a:t>Preparation of Nanocrystal Formulation to Improve Oral Absorption of </a:t>
            </a:r>
            <a:r>
              <a:rPr lang="en-GB" altLang="ja-JP" sz="4000" b="1" dirty="0" err="1">
                <a:solidFill>
                  <a:schemeClr val="tx1"/>
                </a:solidFill>
                <a:latin typeface="Arial" panose="020B0604020202020204" pitchFamily="34" charset="0"/>
                <a:ea typeface="ＭＳ 明朝" panose="02020609040205080304" pitchFamily="17" charset="-128"/>
              </a:rPr>
              <a:t>Mebendazole</a:t>
            </a:r>
            <a:endParaRPr kumimoji="1" lang="ja-JP" altLang="en-US" sz="4000" dirty="0">
              <a:solidFill>
                <a:schemeClr val="tx1"/>
              </a:solidFill>
            </a:endParaRPr>
          </a:p>
        </p:txBody>
      </p:sp>
      <p:sp>
        <p:nvSpPr>
          <p:cNvPr id="4" name="サブタイトル 3"/>
          <p:cNvSpPr txBox="1">
            <a:spLocks noGrp="1"/>
          </p:cNvSpPr>
          <p:nvPr>
            <p:ph type="subTitle" idx="1"/>
          </p:nvPr>
        </p:nvSpPr>
        <p:spPr>
          <a:xfrm>
            <a:off x="356309" y="5157192"/>
            <a:ext cx="8514084" cy="1107996"/>
          </a:xfrm>
          <a:prstGeom prst="rect">
            <a:avLst/>
          </a:prstGeom>
          <a:noFill/>
        </p:spPr>
        <p:txBody>
          <a:bodyPr wrap="square" rtlCol="0">
            <a:spAutoFit/>
          </a:bodyPr>
          <a:lstStyle/>
          <a:p>
            <a:pPr algn="r"/>
            <a:r>
              <a:rPr kumimoji="1" lang="en-US" altLang="ja-JP" sz="2400" b="1" dirty="0" err="1" smtClean="0">
                <a:latin typeface="Arial" panose="020B0604020202020204" pitchFamily="34" charset="0"/>
                <a:cs typeface="Arial" panose="020B0604020202020204" pitchFamily="34" charset="0"/>
              </a:rPr>
              <a:t>Naofumi</a:t>
            </a:r>
            <a:r>
              <a:rPr kumimoji="1" lang="en-US" altLang="ja-JP" sz="2400" b="1" dirty="0" smtClean="0">
                <a:latin typeface="Arial" panose="020B0604020202020204" pitchFamily="34" charset="0"/>
                <a:cs typeface="Arial" panose="020B0604020202020204" pitchFamily="34" charset="0"/>
              </a:rPr>
              <a:t> Hashimoto, Ph.D.</a:t>
            </a:r>
          </a:p>
          <a:p>
            <a:pPr algn="r"/>
            <a:r>
              <a:rPr lang="en-US" altLang="ja-JP" sz="2400" b="1" dirty="0" smtClean="0">
                <a:latin typeface="Arial" panose="020B0604020202020204" pitchFamily="34" charset="0"/>
                <a:cs typeface="Arial" panose="020B0604020202020204" pitchFamily="34" charset="0"/>
              </a:rPr>
              <a:t>Faculty of Pharmaceutical Sciences</a:t>
            </a:r>
          </a:p>
          <a:p>
            <a:pPr algn="r"/>
            <a:r>
              <a:rPr lang="en-US" altLang="ja-JP" sz="2400" b="1" dirty="0" err="1" smtClean="0">
                <a:latin typeface="Arial" panose="020B0604020202020204" pitchFamily="34" charset="0"/>
                <a:cs typeface="Arial" panose="020B0604020202020204" pitchFamily="34" charset="0"/>
              </a:rPr>
              <a:t>Setsunan</a:t>
            </a:r>
            <a:r>
              <a:rPr lang="en-US" altLang="ja-JP" sz="2400" b="1" dirty="0" smtClean="0">
                <a:latin typeface="Arial" panose="020B0604020202020204" pitchFamily="34" charset="0"/>
                <a:cs typeface="Arial" panose="020B0604020202020204" pitchFamily="34" charset="0"/>
              </a:rPr>
              <a:t> </a:t>
            </a:r>
            <a:r>
              <a:rPr lang="en-US" altLang="ja-JP" sz="2400" b="1" dirty="0" err="1" smtClean="0">
                <a:latin typeface="Arial" panose="020B0604020202020204" pitchFamily="34" charset="0"/>
                <a:cs typeface="Arial" panose="020B0604020202020204" pitchFamily="34" charset="0"/>
              </a:rPr>
              <a:t>Univenersity</a:t>
            </a:r>
            <a:endParaRPr lang="en-US" altLang="ja-JP" sz="24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40233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15516" y="1154261"/>
            <a:ext cx="8712968" cy="3785652"/>
          </a:xfrm>
          <a:prstGeom prst="rect">
            <a:avLst/>
          </a:prstGeom>
        </p:spPr>
        <p:txBody>
          <a:bodyPr wrap="square">
            <a:spAutoFit/>
          </a:bodyPr>
          <a:lstStyle/>
          <a:p>
            <a:pPr eaLnBrk="0" hangingPunct="0">
              <a:defRPr/>
            </a:pPr>
            <a:r>
              <a:rPr kumimoji="0" lang="en-US" altLang="ja-JP" sz="2400" b="1" dirty="0" err="1" smtClean="0">
                <a:latin typeface="Arial" panose="020B0604020202020204" pitchFamily="34" charset="0"/>
                <a:ea typeface="ＭＳ Ｐゴシック" pitchFamily="-96" charset="-128"/>
                <a:cs typeface="Arial" panose="020B0604020202020204" pitchFamily="34" charset="0"/>
              </a:rPr>
              <a:t>Nanosizing</a:t>
            </a:r>
            <a:r>
              <a:rPr kumimoji="0" lang="en-US" altLang="ja-JP" sz="2400" b="1" dirty="0" smtClean="0">
                <a:latin typeface="Arial" panose="020B0604020202020204" pitchFamily="34" charset="0"/>
                <a:ea typeface="ＭＳ Ｐゴシック" pitchFamily="-96" charset="-128"/>
                <a:cs typeface="Arial" panose="020B0604020202020204" pitchFamily="34" charset="0"/>
              </a:rPr>
              <a:t> of compounds by </a:t>
            </a:r>
            <a:r>
              <a:rPr kumimoji="0" lang="en-US" altLang="ja-JP" sz="2400" b="1" dirty="0">
                <a:latin typeface="Arial" panose="020B0604020202020204" pitchFamily="34" charset="0"/>
                <a:ea typeface="ＭＳ Ｐゴシック" pitchFamily="-96" charset="-128"/>
                <a:cs typeface="Arial" panose="020B0604020202020204" pitchFamily="34" charset="0"/>
              </a:rPr>
              <a:t>wet beads milling is </a:t>
            </a:r>
            <a:r>
              <a:rPr kumimoji="0" lang="en-US" altLang="ja-JP" sz="2400" b="1" dirty="0" smtClean="0">
                <a:latin typeface="Arial" panose="020B0604020202020204" pitchFamily="34" charset="0"/>
                <a:ea typeface="ＭＳ Ｐゴシック" pitchFamily="-96" charset="-128"/>
                <a:cs typeface="Arial" panose="020B0604020202020204" pitchFamily="34" charset="0"/>
              </a:rPr>
              <a:t>one of the methods </a:t>
            </a:r>
            <a:r>
              <a:rPr kumimoji="0" lang="en-US" altLang="ja-JP" sz="2400" b="1" dirty="0">
                <a:latin typeface="Arial" panose="020B0604020202020204" pitchFamily="34" charset="0"/>
                <a:ea typeface="ＭＳ Ｐゴシック" pitchFamily="-96" charset="-128"/>
                <a:cs typeface="Arial" panose="020B0604020202020204" pitchFamily="34" charset="0"/>
              </a:rPr>
              <a:t>to improve the </a:t>
            </a:r>
            <a:r>
              <a:rPr kumimoji="0" lang="en-US" altLang="ja-JP" sz="2400" b="1" dirty="0" smtClean="0">
                <a:latin typeface="Arial" panose="020B0604020202020204" pitchFamily="34" charset="0"/>
                <a:ea typeface="ＭＳ Ｐゴシック" pitchFamily="-96" charset="-128"/>
                <a:cs typeface="Arial" panose="020B0604020202020204" pitchFamily="34" charset="0"/>
              </a:rPr>
              <a:t>dissolution rate and solubility </a:t>
            </a:r>
            <a:r>
              <a:rPr kumimoji="0" lang="en-US" altLang="ja-JP" sz="2400" b="1" dirty="0">
                <a:latin typeface="Arial" panose="020B0604020202020204" pitchFamily="34" charset="0"/>
                <a:ea typeface="ＭＳ Ｐゴシック" pitchFamily="-96" charset="-128"/>
                <a:cs typeface="Arial" panose="020B0604020202020204" pitchFamily="34" charset="0"/>
              </a:rPr>
              <a:t>of poorly water soluble compounds. Mebendazole (MBZ) is </a:t>
            </a:r>
            <a:r>
              <a:rPr kumimoji="0" lang="en-US" altLang="ja-JP" sz="2400" b="1" dirty="0" smtClean="0">
                <a:latin typeface="Arial" panose="020B0604020202020204" pitchFamily="34" charset="0"/>
                <a:ea typeface="ＭＳ Ｐゴシック" pitchFamily="-96" charset="-128"/>
                <a:cs typeface="Arial" panose="020B0604020202020204" pitchFamily="34" charset="0"/>
              </a:rPr>
              <a:t>used as the anthelmintic drug widely. Furthermore, there </a:t>
            </a:r>
            <a:r>
              <a:rPr kumimoji="0" lang="en-US" altLang="ja-JP" sz="2400" b="1" dirty="0">
                <a:latin typeface="Arial" panose="020B0604020202020204" pitchFamily="34" charset="0"/>
                <a:ea typeface="ＭＳ Ｐゴシック" pitchFamily="-96" charset="-128"/>
                <a:cs typeface="Arial" panose="020B0604020202020204" pitchFamily="34" charset="0"/>
              </a:rPr>
              <a:t>were some reports </a:t>
            </a:r>
            <a:r>
              <a:rPr kumimoji="0" lang="en-US" altLang="ja-JP" sz="2400" b="1" dirty="0" smtClean="0">
                <a:latin typeface="Arial" panose="020B0604020202020204" pitchFamily="34" charset="0"/>
                <a:ea typeface="ＭＳ Ｐゴシック" pitchFamily="-96" charset="-128"/>
                <a:cs typeface="Arial" panose="020B0604020202020204" pitchFamily="34" charset="0"/>
              </a:rPr>
              <a:t>that </a:t>
            </a:r>
            <a:r>
              <a:rPr kumimoji="0" lang="en-US" altLang="ja-JP" sz="2400" b="1" dirty="0">
                <a:latin typeface="Arial" panose="020B0604020202020204" pitchFamily="34" charset="0"/>
                <a:ea typeface="ＭＳ Ｐゴシック" pitchFamily="-96" charset="-128"/>
                <a:cs typeface="Arial" panose="020B0604020202020204" pitchFamily="34" charset="0"/>
              </a:rPr>
              <a:t>MBZ had the anticancer effect in preclinical study. However, the bioavailability of </a:t>
            </a:r>
            <a:r>
              <a:rPr kumimoji="0" lang="en-US" altLang="ja-JP" sz="2400" b="1" dirty="0" smtClean="0">
                <a:latin typeface="Arial" panose="020B0604020202020204" pitchFamily="34" charset="0"/>
                <a:ea typeface="ＭＳ Ｐゴシック" pitchFamily="-96" charset="-128"/>
                <a:cs typeface="Arial" panose="020B0604020202020204" pitchFamily="34" charset="0"/>
              </a:rPr>
              <a:t>MBZ </a:t>
            </a:r>
            <a:r>
              <a:rPr kumimoji="0" lang="en-US" altLang="ja-JP" sz="2400" b="1" dirty="0">
                <a:latin typeface="Arial" panose="020B0604020202020204" pitchFamily="34" charset="0"/>
                <a:ea typeface="ＭＳ Ｐゴシック" pitchFamily="-96" charset="-128"/>
                <a:cs typeface="Arial" panose="020B0604020202020204" pitchFamily="34" charset="0"/>
              </a:rPr>
              <a:t>is low </a:t>
            </a:r>
            <a:r>
              <a:rPr kumimoji="0" lang="en-US" altLang="ja-JP" sz="2400" b="1" dirty="0" smtClean="0">
                <a:latin typeface="Arial" panose="020B0604020202020204" pitchFamily="34" charset="0"/>
                <a:ea typeface="ＭＳ Ｐゴシック" pitchFamily="-96" charset="-128"/>
                <a:cs typeface="Arial" panose="020B0604020202020204" pitchFamily="34" charset="0"/>
              </a:rPr>
              <a:t>(</a:t>
            </a:r>
            <a:r>
              <a:rPr kumimoji="0" lang="ja-JP" altLang="en-US" sz="2400" b="1" dirty="0" smtClean="0">
                <a:latin typeface="Arial" panose="020B0604020202020204" pitchFamily="34" charset="0"/>
                <a:ea typeface="ＭＳ Ｐゴシック" pitchFamily="-96" charset="-128"/>
                <a:cs typeface="Arial" panose="020B0604020202020204" pitchFamily="34" charset="0"/>
              </a:rPr>
              <a:t>≦</a:t>
            </a:r>
            <a:r>
              <a:rPr kumimoji="0" lang="en-US" altLang="ja-JP" sz="2400" b="1" dirty="0" smtClean="0">
                <a:latin typeface="Arial" panose="020B0604020202020204" pitchFamily="34" charset="0"/>
                <a:ea typeface="ＭＳ Ｐゴシック" pitchFamily="-96" charset="-128"/>
                <a:cs typeface="Arial" panose="020B0604020202020204" pitchFamily="34" charset="0"/>
              </a:rPr>
              <a:t> 10%) </a:t>
            </a:r>
            <a:r>
              <a:rPr kumimoji="0" lang="en-US" altLang="ja-JP" sz="2400" b="1" dirty="0">
                <a:latin typeface="Arial" panose="020B0604020202020204" pitchFamily="34" charset="0"/>
                <a:ea typeface="ＭＳ Ｐゴシック" pitchFamily="-96" charset="-128"/>
                <a:cs typeface="Arial" panose="020B0604020202020204" pitchFamily="34" charset="0"/>
              </a:rPr>
              <a:t>due to </a:t>
            </a:r>
            <a:r>
              <a:rPr kumimoji="0" lang="en-US" altLang="ja-JP" sz="2400" b="1" dirty="0" smtClean="0">
                <a:latin typeface="Arial" panose="020B0604020202020204" pitchFamily="34" charset="0"/>
                <a:ea typeface="ＭＳ Ｐゴシック" pitchFamily="-96" charset="-128"/>
                <a:cs typeface="Arial" panose="020B0604020202020204" pitchFamily="34" charset="0"/>
              </a:rPr>
              <a:t>the poor </a:t>
            </a:r>
            <a:r>
              <a:rPr kumimoji="0" lang="en-US" altLang="ja-JP" sz="2400" b="1" dirty="0">
                <a:latin typeface="Arial" panose="020B0604020202020204" pitchFamily="34" charset="0"/>
                <a:ea typeface="ＭＳ Ｐゴシック" pitchFamily="-96" charset="-128"/>
                <a:cs typeface="Arial" panose="020B0604020202020204" pitchFamily="34" charset="0"/>
              </a:rPr>
              <a:t>solubility in water </a:t>
            </a:r>
            <a:r>
              <a:rPr kumimoji="0" lang="en-US" altLang="ja-JP" sz="2400" b="1" dirty="0" smtClean="0">
                <a:latin typeface="Arial" panose="020B0604020202020204" pitchFamily="34" charset="0"/>
                <a:ea typeface="ＭＳ Ｐゴシック" pitchFamily="-96" charset="-128"/>
                <a:cs typeface="Arial" panose="020B0604020202020204" pitchFamily="34" charset="0"/>
              </a:rPr>
              <a:t>(ca. 0.5 </a:t>
            </a:r>
            <a:r>
              <a:rPr kumimoji="0" lang="en-US" altLang="ja-JP" sz="2400" b="1" dirty="0">
                <a:latin typeface="Arial" panose="020B0604020202020204" pitchFamily="34" charset="0"/>
                <a:ea typeface="ＭＳ Ｐゴシック" pitchFamily="-96" charset="-128"/>
                <a:cs typeface="Arial" panose="020B0604020202020204" pitchFamily="34" charset="0"/>
              </a:rPr>
              <a:t>µg/mL). The present </a:t>
            </a:r>
            <a:r>
              <a:rPr kumimoji="0" lang="en-US" altLang="ja-JP" sz="2400" b="1" dirty="0" smtClean="0">
                <a:latin typeface="Arial" panose="020B0604020202020204" pitchFamily="34" charset="0"/>
                <a:ea typeface="ＭＳ Ｐゴシック" pitchFamily="-96" charset="-128"/>
                <a:cs typeface="Arial" panose="020B0604020202020204" pitchFamily="34" charset="0"/>
              </a:rPr>
              <a:t>studies </a:t>
            </a:r>
            <a:r>
              <a:rPr kumimoji="0" lang="en-US" altLang="ja-JP" sz="2400" b="1" dirty="0">
                <a:latin typeface="Arial" panose="020B0604020202020204" pitchFamily="34" charset="0"/>
                <a:ea typeface="ＭＳ Ｐゴシック" pitchFamily="-96" charset="-128"/>
                <a:cs typeface="Arial" panose="020B0604020202020204" pitchFamily="34" charset="0"/>
              </a:rPr>
              <a:t>aimed to develop the nanocrystal </a:t>
            </a:r>
            <a:r>
              <a:rPr kumimoji="0" lang="en-US" altLang="ja-JP" sz="2400" b="1" dirty="0" smtClean="0">
                <a:latin typeface="Arial" panose="020B0604020202020204" pitchFamily="34" charset="0"/>
                <a:ea typeface="ＭＳ Ｐゴシック" pitchFamily="-96" charset="-128"/>
                <a:cs typeface="Arial" panose="020B0604020202020204" pitchFamily="34" charset="0"/>
              </a:rPr>
              <a:t>formulation </a:t>
            </a:r>
            <a:r>
              <a:rPr kumimoji="0" lang="en-US" altLang="ja-JP" sz="2400" b="1" dirty="0">
                <a:latin typeface="Arial" panose="020B0604020202020204" pitchFamily="34" charset="0"/>
                <a:ea typeface="ＭＳ Ｐゴシック" pitchFamily="-96" charset="-128"/>
                <a:cs typeface="Arial" panose="020B0604020202020204" pitchFamily="34" charset="0"/>
              </a:rPr>
              <a:t>of </a:t>
            </a:r>
            <a:r>
              <a:rPr kumimoji="0" lang="en-US" altLang="ja-JP" sz="2400" b="1" dirty="0" smtClean="0">
                <a:latin typeface="Arial" panose="020B0604020202020204" pitchFamily="34" charset="0"/>
                <a:ea typeface="ＭＳ Ｐゴシック" pitchFamily="-96" charset="-128"/>
                <a:cs typeface="Arial" panose="020B0604020202020204" pitchFamily="34" charset="0"/>
              </a:rPr>
              <a:t>MBZ to improve the dissolution </a:t>
            </a:r>
            <a:r>
              <a:rPr kumimoji="0" lang="en-US" altLang="ja-JP" sz="2400" b="1" dirty="0">
                <a:latin typeface="Arial" panose="020B0604020202020204" pitchFamily="34" charset="0"/>
                <a:ea typeface="ＭＳ Ｐゴシック" pitchFamily="-96" charset="-128"/>
                <a:cs typeface="Arial" panose="020B0604020202020204" pitchFamily="34" charset="0"/>
              </a:rPr>
              <a:t>behaviour </a:t>
            </a:r>
            <a:r>
              <a:rPr kumimoji="0" lang="en-US" altLang="ja-JP" sz="2400" b="1" dirty="0" smtClean="0">
                <a:latin typeface="Arial" panose="020B0604020202020204" pitchFamily="34" charset="0"/>
                <a:ea typeface="ＭＳ Ｐゴシック" pitchFamily="-96" charset="-128"/>
                <a:cs typeface="Arial" panose="020B0604020202020204" pitchFamily="34" charset="0"/>
              </a:rPr>
              <a:t>and enhance the oral </a:t>
            </a:r>
            <a:r>
              <a:rPr kumimoji="0" lang="en-US" altLang="ja-JP" sz="2400" b="1" dirty="0">
                <a:latin typeface="Arial" panose="020B0604020202020204" pitchFamily="34" charset="0"/>
                <a:ea typeface="ＭＳ Ｐゴシック" pitchFamily="-96" charset="-128"/>
                <a:cs typeface="Arial" panose="020B0604020202020204" pitchFamily="34" charset="0"/>
              </a:rPr>
              <a:t>absorption.</a:t>
            </a:r>
            <a:endParaRPr kumimoji="0" lang="ja-JP" altLang="en-US" sz="2400" b="1" dirty="0">
              <a:latin typeface="Arial" panose="020B0604020202020204" pitchFamily="34" charset="0"/>
              <a:ea typeface="ＭＳ Ｐゴシック" pitchFamily="-96" charset="-128"/>
              <a:cs typeface="Arial" panose="020B0604020202020204" pitchFamily="34" charset="0"/>
            </a:endParaRPr>
          </a:p>
        </p:txBody>
      </p:sp>
      <p:sp>
        <p:nvSpPr>
          <p:cNvPr id="5" name="正方形/長方形 4"/>
          <p:cNvSpPr/>
          <p:nvPr/>
        </p:nvSpPr>
        <p:spPr>
          <a:xfrm>
            <a:off x="539552" y="-88606"/>
            <a:ext cx="7494359" cy="788518"/>
          </a:xfrm>
          <a:prstGeom prst="rect">
            <a:avLst/>
          </a:prstGeom>
        </p:spPr>
        <p:txBody>
          <a:bodyPr wrap="none">
            <a:spAutoFit/>
          </a:bodyPr>
          <a:lstStyle/>
          <a:p>
            <a:pPr eaLnBrk="0" hangingPunct="0">
              <a:defRPr/>
            </a:pPr>
            <a:r>
              <a:rPr kumimoji="0" lang="en-US" altLang="ja-JP" sz="2800" b="1" dirty="0" smtClean="0">
                <a:latin typeface="Arial" panose="020B0604020202020204" pitchFamily="34" charset="0"/>
                <a:ea typeface="ＭＳ Ｐゴシック" pitchFamily="-96" charset="-128"/>
                <a:cs typeface="Arial" panose="020B0604020202020204" pitchFamily="34" charset="0"/>
              </a:rPr>
              <a:t>Preparation of Nanocrystal Formulation to </a:t>
            </a:r>
          </a:p>
          <a:p>
            <a:pPr eaLnBrk="0" hangingPunct="0">
              <a:defRPr/>
            </a:pPr>
            <a:r>
              <a:rPr kumimoji="0" lang="en-US" altLang="ja-JP" sz="2800" b="1" dirty="0" smtClean="0">
                <a:latin typeface="Arial" panose="020B0604020202020204" pitchFamily="34" charset="0"/>
                <a:ea typeface="ＭＳ Ｐゴシック" pitchFamily="-96" charset="-128"/>
                <a:cs typeface="Arial" panose="020B0604020202020204" pitchFamily="34" charset="0"/>
              </a:rPr>
              <a:t>Improve Oral Absorption of </a:t>
            </a:r>
            <a:r>
              <a:rPr kumimoji="0" lang="en-US" altLang="ja-JP" sz="2800" b="1" dirty="0" err="1" smtClean="0">
                <a:latin typeface="Arial" panose="020B0604020202020204" pitchFamily="34" charset="0"/>
                <a:ea typeface="ＭＳ Ｐゴシック" pitchFamily="-96" charset="-128"/>
                <a:cs typeface="Arial" panose="020B0604020202020204" pitchFamily="34" charset="0"/>
              </a:rPr>
              <a:t>Mebendazole</a:t>
            </a:r>
            <a:endParaRPr kumimoji="0" lang="en-US" altLang="ja-JP" sz="2800" b="1" dirty="0">
              <a:latin typeface="Arial" panose="020B0604020202020204" pitchFamily="34" charset="0"/>
              <a:ea typeface="ＭＳ Ｐゴシック" pitchFamily="-96" charset="-128"/>
              <a:cs typeface="Arial" panose="020B0604020202020204" pitchFamily="34" charset="0"/>
            </a:endParaRPr>
          </a:p>
        </p:txBody>
      </p:sp>
      <p:sp>
        <p:nvSpPr>
          <p:cNvPr id="2" name="テキスト ボックス 1"/>
          <p:cNvSpPr txBox="1"/>
          <p:nvPr/>
        </p:nvSpPr>
        <p:spPr>
          <a:xfrm>
            <a:off x="3468635" y="5187228"/>
            <a:ext cx="5675365" cy="1200329"/>
          </a:xfrm>
          <a:prstGeom prst="rect">
            <a:avLst/>
          </a:prstGeom>
          <a:noFill/>
        </p:spPr>
        <p:txBody>
          <a:bodyPr wrap="square" rtlCol="0">
            <a:spAutoFit/>
          </a:bodyPr>
          <a:lstStyle/>
          <a:p>
            <a:r>
              <a:rPr lang="en-GB" altLang="ja-JP" b="1" dirty="0" err="1"/>
              <a:t>Naofumi</a:t>
            </a:r>
            <a:r>
              <a:rPr lang="en-GB" altLang="ja-JP" b="1" dirty="0"/>
              <a:t> Hashimoto</a:t>
            </a:r>
            <a:r>
              <a:rPr lang="en-GB" altLang="ja-JP" b="1" dirty="0" smtClean="0"/>
              <a:t>, Ph.D.,</a:t>
            </a:r>
          </a:p>
          <a:p>
            <a:r>
              <a:rPr lang="en-GB" altLang="ja-JP" b="1" dirty="0" smtClean="0"/>
              <a:t> Professor, Faculty </a:t>
            </a:r>
            <a:r>
              <a:rPr lang="en-GB" altLang="ja-JP" b="1" dirty="0"/>
              <a:t>of Pharmaceutical Sciences of </a:t>
            </a:r>
            <a:r>
              <a:rPr lang="en-GB" altLang="ja-JP" b="1" dirty="0" err="1"/>
              <a:t>Setsunan</a:t>
            </a:r>
            <a:r>
              <a:rPr lang="en-GB" altLang="ja-JP" b="1" dirty="0"/>
              <a:t> University, </a:t>
            </a:r>
            <a:r>
              <a:rPr lang="en-GB" altLang="ja-JP" b="1" dirty="0" smtClean="0"/>
              <a:t>Osaka, Japan.</a:t>
            </a:r>
          </a:p>
          <a:p>
            <a:r>
              <a:rPr lang="en-GB" altLang="ja-JP" b="1" dirty="0" smtClean="0"/>
              <a:t>E-mail : hashimoto@pharm.setsunan.ac.jp</a:t>
            </a:r>
            <a:endParaRPr lang="ja-JP" altLang="ja-JP" dirty="0"/>
          </a:p>
        </p:txBody>
      </p:sp>
    </p:spTree>
    <p:extLst>
      <p:ext uri="{BB962C8B-B14F-4D97-AF65-F5344CB8AC3E}">
        <p14:creationId xmlns:p14="http://schemas.microsoft.com/office/powerpoint/2010/main" val="8318144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790852" y="145948"/>
            <a:ext cx="3861955" cy="523220"/>
          </a:xfrm>
          <a:prstGeom prst="rect">
            <a:avLst/>
          </a:prstGeom>
        </p:spPr>
        <p:txBody>
          <a:bodyPr wrap="none">
            <a:spAutoFit/>
          </a:bodyPr>
          <a:lstStyle/>
          <a:p>
            <a:pPr eaLnBrk="0" hangingPunct="0">
              <a:defRPr/>
            </a:pPr>
            <a:r>
              <a:rPr kumimoji="0" lang="en-US" altLang="ja-JP" sz="2800" b="1" dirty="0" smtClean="0">
                <a:latin typeface="+mj-lt"/>
                <a:ea typeface="ＭＳ Ｐゴシック" pitchFamily="-96" charset="-128"/>
                <a:cs typeface="Arial" panose="020B0604020202020204" pitchFamily="34" charset="0"/>
              </a:rPr>
              <a:t>Material</a:t>
            </a:r>
            <a:r>
              <a:rPr kumimoji="0" lang="ja-JP" altLang="en-US" sz="2800" b="1" dirty="0" smtClean="0">
                <a:latin typeface="+mj-lt"/>
                <a:ea typeface="ＭＳ Ｐゴシック" pitchFamily="-96" charset="-128"/>
                <a:cs typeface="Arial" panose="020B0604020202020204" pitchFamily="34" charset="0"/>
              </a:rPr>
              <a:t> </a:t>
            </a:r>
            <a:r>
              <a:rPr kumimoji="0" lang="en-US" altLang="ja-JP" sz="2800" b="1" dirty="0" smtClean="0">
                <a:latin typeface="+mj-lt"/>
                <a:ea typeface="ＭＳ Ｐゴシック" pitchFamily="-96" charset="-128"/>
                <a:cs typeface="Arial" panose="020B0604020202020204" pitchFamily="34" charset="0"/>
              </a:rPr>
              <a:t>and</a:t>
            </a:r>
            <a:r>
              <a:rPr kumimoji="0" lang="ja-JP" altLang="en-US" sz="2800" b="1" dirty="0" smtClean="0">
                <a:latin typeface="+mj-lt"/>
                <a:ea typeface="ＭＳ Ｐゴシック" pitchFamily="-96" charset="-128"/>
                <a:cs typeface="Arial" panose="020B0604020202020204" pitchFamily="34" charset="0"/>
              </a:rPr>
              <a:t> </a:t>
            </a:r>
            <a:r>
              <a:rPr kumimoji="0" lang="en-US" altLang="ja-JP" sz="2800" b="1" dirty="0" smtClean="0">
                <a:latin typeface="+mj-lt"/>
                <a:ea typeface="ＭＳ Ｐゴシック" pitchFamily="-96" charset="-128"/>
                <a:cs typeface="Arial" panose="020B0604020202020204" pitchFamily="34" charset="0"/>
              </a:rPr>
              <a:t>Methods</a:t>
            </a:r>
            <a:endParaRPr kumimoji="0" lang="en-US" altLang="ja-JP" sz="2800" b="1" dirty="0">
              <a:latin typeface="+mj-lt"/>
              <a:ea typeface="ＭＳ Ｐゴシック" pitchFamily="-96" charset="-128"/>
              <a:cs typeface="Arial" panose="020B0604020202020204" pitchFamily="34" charset="0"/>
            </a:endParaRPr>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167" y="3638668"/>
            <a:ext cx="1622317" cy="1260000"/>
          </a:xfrm>
          <a:prstGeom prst="rect">
            <a:avLst/>
          </a:prstGeom>
        </p:spPr>
      </p:pic>
      <p:sp>
        <p:nvSpPr>
          <p:cNvPr id="6" name="テキスト ボックス 5"/>
          <p:cNvSpPr txBox="1"/>
          <p:nvPr/>
        </p:nvSpPr>
        <p:spPr>
          <a:xfrm>
            <a:off x="107503" y="1002116"/>
            <a:ext cx="7756649" cy="2246769"/>
          </a:xfrm>
          <a:prstGeom prst="rect">
            <a:avLst/>
          </a:prstGeom>
          <a:noFill/>
        </p:spPr>
        <p:txBody>
          <a:bodyPr wrap="square" rtlCol="0">
            <a:spAutoFit/>
          </a:bodyPr>
          <a:lstStyle/>
          <a:p>
            <a:r>
              <a:rPr kumimoji="1" lang="en-US" altLang="ja-JP" sz="2000" b="1" dirty="0" smtClean="0">
                <a:latin typeface="Arial" panose="020B0604020202020204" pitchFamily="34" charset="0"/>
                <a:cs typeface="Arial" panose="020B0604020202020204" pitchFamily="34" charset="0"/>
              </a:rPr>
              <a:t>Mebendazole</a:t>
            </a:r>
            <a:r>
              <a:rPr lang="ja-JP" altLang="en-US" sz="2000" b="1" dirty="0">
                <a:latin typeface="Arial" panose="020B0604020202020204" pitchFamily="34" charset="0"/>
                <a:cs typeface="Arial" panose="020B0604020202020204" pitchFamily="34" charset="0"/>
              </a:rPr>
              <a:t> </a:t>
            </a:r>
            <a:r>
              <a:rPr lang="en-US" altLang="ja-JP" sz="2000" b="1" dirty="0" smtClean="0">
                <a:latin typeface="Arial" panose="020B0604020202020204" pitchFamily="34" charset="0"/>
                <a:cs typeface="Arial" panose="020B0604020202020204" pitchFamily="34" charset="0"/>
              </a:rPr>
              <a:t>(MBZ)</a:t>
            </a:r>
          </a:p>
          <a:p>
            <a:r>
              <a:rPr kumimoji="1" lang="ja-JP" altLang="en-US" sz="2000" b="1" dirty="0">
                <a:latin typeface="Arial" panose="020B0604020202020204" pitchFamily="34" charset="0"/>
                <a:cs typeface="Arial" panose="020B0604020202020204" pitchFamily="34" charset="0"/>
              </a:rPr>
              <a:t>　</a:t>
            </a:r>
            <a:r>
              <a:rPr kumimoji="1" lang="ja-JP" altLang="en-US" sz="2000" b="1" dirty="0" smtClean="0">
                <a:latin typeface="Arial" panose="020B0604020202020204" pitchFamily="34" charset="0"/>
                <a:cs typeface="Arial" panose="020B0604020202020204" pitchFamily="34" charset="0"/>
              </a:rPr>
              <a:t>　</a:t>
            </a:r>
            <a:r>
              <a:rPr kumimoji="1" lang="en-US" altLang="ja-JP" sz="2000" b="1" dirty="0" smtClean="0">
                <a:latin typeface="Arial" panose="020B0604020202020204" pitchFamily="34" charset="0"/>
                <a:cs typeface="Arial" panose="020B0604020202020204" pitchFamily="34" charset="0"/>
              </a:rPr>
              <a:t>- M.W. </a:t>
            </a:r>
            <a:r>
              <a:rPr lang="en-US" altLang="ja-JP" sz="2000" b="1" dirty="0" smtClean="0">
                <a:latin typeface="Arial" panose="020B0604020202020204" pitchFamily="34" charset="0"/>
                <a:cs typeface="Arial" panose="020B0604020202020204" pitchFamily="34" charset="0"/>
              </a:rPr>
              <a:t>: </a:t>
            </a:r>
            <a:r>
              <a:rPr kumimoji="1" lang="en-US" altLang="ja-JP" sz="2000" b="1" dirty="0" smtClean="0">
                <a:latin typeface="Arial" panose="020B0604020202020204" pitchFamily="34" charset="0"/>
                <a:cs typeface="Arial" panose="020B0604020202020204" pitchFamily="34" charset="0"/>
              </a:rPr>
              <a:t>295.29</a:t>
            </a:r>
          </a:p>
          <a:p>
            <a:r>
              <a:rPr lang="ja-JP" altLang="en-US" sz="2000" b="1" dirty="0">
                <a:latin typeface="Arial" panose="020B0604020202020204" pitchFamily="34" charset="0"/>
                <a:cs typeface="Arial" panose="020B0604020202020204" pitchFamily="34" charset="0"/>
              </a:rPr>
              <a:t>　</a:t>
            </a:r>
            <a:r>
              <a:rPr lang="ja-JP" altLang="en-US" sz="2000" b="1" dirty="0" smtClean="0">
                <a:latin typeface="Arial" panose="020B0604020202020204" pitchFamily="34" charset="0"/>
                <a:cs typeface="Arial" panose="020B0604020202020204" pitchFamily="34" charset="0"/>
              </a:rPr>
              <a:t>　</a:t>
            </a:r>
            <a:r>
              <a:rPr lang="en-US" altLang="ja-JP" sz="2000" b="1" dirty="0" smtClean="0">
                <a:latin typeface="Arial" panose="020B0604020202020204" pitchFamily="34" charset="0"/>
                <a:cs typeface="Arial" panose="020B0604020202020204" pitchFamily="34" charset="0"/>
              </a:rPr>
              <a:t>- Melting Point</a:t>
            </a:r>
            <a:r>
              <a:rPr lang="ja-JP" altLang="en-US" sz="2000" b="1" dirty="0" smtClean="0">
                <a:latin typeface="Arial" panose="020B0604020202020204" pitchFamily="34" charset="0"/>
                <a:cs typeface="Arial" panose="020B0604020202020204" pitchFamily="34" charset="0"/>
              </a:rPr>
              <a:t> </a:t>
            </a:r>
            <a:r>
              <a:rPr lang="en-US" altLang="ja-JP" sz="2000" b="1" dirty="0" smtClean="0">
                <a:latin typeface="Arial" panose="020B0604020202020204" pitchFamily="34" charset="0"/>
                <a:cs typeface="Arial" panose="020B0604020202020204" pitchFamily="34" charset="0"/>
              </a:rPr>
              <a:t>:</a:t>
            </a:r>
            <a:r>
              <a:rPr lang="ja-JP" altLang="en-US" sz="2000" b="1" dirty="0" smtClean="0">
                <a:latin typeface="Arial" panose="020B0604020202020204" pitchFamily="34" charset="0"/>
                <a:cs typeface="Arial" panose="020B0604020202020204" pitchFamily="34" charset="0"/>
              </a:rPr>
              <a:t> </a:t>
            </a:r>
            <a:r>
              <a:rPr lang="en-US" altLang="ja-JP" sz="2000" b="1" dirty="0" smtClean="0">
                <a:latin typeface="Arial" panose="020B0604020202020204" pitchFamily="34" charset="0"/>
                <a:cs typeface="Arial" panose="020B0604020202020204" pitchFamily="34" charset="0"/>
              </a:rPr>
              <a:t>287-289</a:t>
            </a:r>
            <a:r>
              <a:rPr lang="ja-JP" altLang="en-US" sz="2000" b="1" dirty="0">
                <a:latin typeface="Arial" panose="020B0604020202020204" pitchFamily="34" charset="0"/>
                <a:cs typeface="Arial" panose="020B0604020202020204" pitchFamily="34" charset="0"/>
              </a:rPr>
              <a:t> ℃</a:t>
            </a:r>
            <a:endParaRPr lang="en-US" altLang="ja-JP" sz="2000" b="1" dirty="0" smtClean="0">
              <a:latin typeface="Arial" panose="020B0604020202020204" pitchFamily="34" charset="0"/>
              <a:cs typeface="Arial" panose="020B0604020202020204" pitchFamily="34" charset="0"/>
            </a:endParaRPr>
          </a:p>
          <a:p>
            <a:r>
              <a:rPr kumimoji="1" lang="ja-JP" altLang="en-US" sz="2000" b="1" dirty="0">
                <a:latin typeface="Arial" panose="020B0604020202020204" pitchFamily="34" charset="0"/>
                <a:cs typeface="Arial" panose="020B0604020202020204" pitchFamily="34" charset="0"/>
              </a:rPr>
              <a:t>　</a:t>
            </a:r>
            <a:r>
              <a:rPr kumimoji="1" lang="ja-JP" altLang="en-US" sz="2000" b="1" dirty="0" smtClean="0">
                <a:latin typeface="Arial" panose="020B0604020202020204" pitchFamily="34" charset="0"/>
                <a:cs typeface="Arial" panose="020B0604020202020204" pitchFamily="34" charset="0"/>
              </a:rPr>
              <a:t>　</a:t>
            </a:r>
            <a:r>
              <a:rPr kumimoji="1" lang="en-US" altLang="ja-JP" sz="2000" b="1" dirty="0" smtClean="0">
                <a:latin typeface="Arial" panose="020B0604020202020204" pitchFamily="34" charset="0"/>
                <a:cs typeface="Arial" panose="020B0604020202020204" pitchFamily="34" charset="0"/>
              </a:rPr>
              <a:t>- Solubility </a:t>
            </a:r>
            <a:r>
              <a:rPr lang="en-US" altLang="ja-JP" sz="2000" b="1" dirty="0" smtClean="0">
                <a:latin typeface="Arial" panose="020B0604020202020204" pitchFamily="34" charset="0"/>
                <a:cs typeface="Arial" panose="020B0604020202020204" pitchFamily="34" charset="0"/>
              </a:rPr>
              <a:t>:</a:t>
            </a:r>
            <a:r>
              <a:rPr lang="ja-JP" altLang="en-US" sz="2000" b="1" dirty="0" smtClean="0">
                <a:latin typeface="Arial" panose="020B0604020202020204" pitchFamily="34" charset="0"/>
                <a:cs typeface="Arial" panose="020B0604020202020204" pitchFamily="34" charset="0"/>
              </a:rPr>
              <a:t> </a:t>
            </a:r>
            <a:r>
              <a:rPr kumimoji="1" lang="en-US" altLang="ja-JP" sz="2000" b="1" dirty="0" smtClean="0">
                <a:latin typeface="Arial" panose="020B0604020202020204" pitchFamily="34" charset="0"/>
                <a:cs typeface="Arial" panose="020B0604020202020204" pitchFamily="34" charset="0"/>
              </a:rPr>
              <a:t>0.459 µg/mL (water), 9.04 </a:t>
            </a:r>
            <a:r>
              <a:rPr kumimoji="1" lang="en-US" altLang="ja-JP" sz="2000" b="1" dirty="0" err="1" smtClean="0">
                <a:latin typeface="Arial" panose="020B0604020202020204" pitchFamily="34" charset="0"/>
                <a:cs typeface="Arial" panose="020B0604020202020204" pitchFamily="34" charset="0"/>
              </a:rPr>
              <a:t>μg</a:t>
            </a:r>
            <a:r>
              <a:rPr kumimoji="1" lang="en-US" altLang="ja-JP" sz="2000" b="1" dirty="0" smtClean="0">
                <a:latin typeface="Arial" panose="020B0604020202020204" pitchFamily="34" charset="0"/>
                <a:cs typeface="Arial" panose="020B0604020202020204" pitchFamily="34" charset="0"/>
              </a:rPr>
              <a:t>/mL (pH 1.2) </a:t>
            </a:r>
          </a:p>
          <a:p>
            <a:r>
              <a:rPr lang="ja-JP" altLang="en-US" sz="2000" b="1" dirty="0">
                <a:latin typeface="Arial" panose="020B0604020202020204" pitchFamily="34" charset="0"/>
                <a:cs typeface="Arial" panose="020B0604020202020204" pitchFamily="34" charset="0"/>
              </a:rPr>
              <a:t>　</a:t>
            </a:r>
            <a:r>
              <a:rPr lang="ja-JP" altLang="en-US" sz="2000" b="1" dirty="0" smtClean="0">
                <a:latin typeface="Arial" panose="020B0604020202020204" pitchFamily="34" charset="0"/>
                <a:cs typeface="Arial" panose="020B0604020202020204" pitchFamily="34" charset="0"/>
              </a:rPr>
              <a:t>　</a:t>
            </a:r>
            <a:r>
              <a:rPr lang="en-US" altLang="ja-JP" sz="2000" b="1" dirty="0" smtClean="0">
                <a:latin typeface="Arial" panose="020B0604020202020204" pitchFamily="34" charset="0"/>
                <a:cs typeface="Arial" panose="020B0604020202020204" pitchFamily="34" charset="0"/>
              </a:rPr>
              <a:t>- Bioavailability</a:t>
            </a:r>
            <a:r>
              <a:rPr lang="ja-JP" altLang="en-US" sz="2000" b="1" dirty="0" smtClean="0">
                <a:latin typeface="Arial" panose="020B0604020202020204" pitchFamily="34" charset="0"/>
                <a:cs typeface="Arial" panose="020B0604020202020204" pitchFamily="34" charset="0"/>
              </a:rPr>
              <a:t> </a:t>
            </a:r>
            <a:r>
              <a:rPr lang="en-US" altLang="ja-JP" sz="2000" b="1" dirty="0" smtClean="0">
                <a:latin typeface="Arial" panose="020B0604020202020204" pitchFamily="34" charset="0"/>
                <a:cs typeface="Arial" panose="020B0604020202020204" pitchFamily="34" charset="0"/>
              </a:rPr>
              <a:t>: </a:t>
            </a:r>
            <a:r>
              <a:rPr lang="en-US" altLang="ja-JP" sz="2000" b="1" dirty="0">
                <a:latin typeface="Arial" panose="020B0604020202020204" pitchFamily="34" charset="0"/>
                <a:cs typeface="Arial" panose="020B0604020202020204" pitchFamily="34" charset="0"/>
              </a:rPr>
              <a:t>2</a:t>
            </a:r>
            <a:r>
              <a:rPr lang="en-US" altLang="ja-JP" sz="2000" b="1" dirty="0" smtClean="0">
                <a:latin typeface="Arial" panose="020B0604020202020204" pitchFamily="34" charset="0"/>
                <a:cs typeface="Arial" panose="020B0604020202020204" pitchFamily="34" charset="0"/>
              </a:rPr>
              <a:t> - 10%</a:t>
            </a:r>
          </a:p>
          <a:p>
            <a:r>
              <a:rPr lang="en-US" altLang="ja-JP" sz="2000" b="1" dirty="0">
                <a:latin typeface="Arial" panose="020B0604020202020204" pitchFamily="34" charset="0"/>
                <a:cs typeface="Arial" panose="020B0604020202020204" pitchFamily="34" charset="0"/>
              </a:rPr>
              <a:t> </a:t>
            </a:r>
            <a:r>
              <a:rPr lang="ja-JP" altLang="en-US" sz="2000" b="1" dirty="0" smtClean="0">
                <a:latin typeface="Arial" panose="020B0604020202020204" pitchFamily="34" charset="0"/>
                <a:cs typeface="Arial" panose="020B0604020202020204" pitchFamily="34" charset="0"/>
              </a:rPr>
              <a:t> </a:t>
            </a:r>
            <a:r>
              <a:rPr lang="ja-JP" altLang="en-US" sz="2000" b="1" dirty="0">
                <a:latin typeface="Arial" panose="020B0604020202020204" pitchFamily="34" charset="0"/>
                <a:cs typeface="Arial" panose="020B0604020202020204" pitchFamily="34" charset="0"/>
              </a:rPr>
              <a:t>　</a:t>
            </a:r>
            <a:r>
              <a:rPr lang="en-US" altLang="ja-JP" sz="2000" b="1" dirty="0">
                <a:latin typeface="Arial" panose="020B0604020202020204" pitchFamily="34" charset="0"/>
                <a:cs typeface="Arial" panose="020B0604020202020204" pitchFamily="34" charset="0"/>
              </a:rPr>
              <a:t>- </a:t>
            </a:r>
            <a:r>
              <a:rPr lang="en-US" altLang="ja-JP" sz="2000" b="1" dirty="0" err="1" smtClean="0">
                <a:latin typeface="Arial" panose="020B0604020202020204" pitchFamily="34" charset="0"/>
                <a:cs typeface="Arial" panose="020B0604020202020204" pitchFamily="34" charset="0"/>
              </a:rPr>
              <a:t>pKa</a:t>
            </a:r>
            <a:r>
              <a:rPr lang="ja-JP" altLang="en-US" sz="2000" b="1" dirty="0" smtClean="0">
                <a:latin typeface="Arial" panose="020B0604020202020204" pitchFamily="34" charset="0"/>
                <a:cs typeface="Arial" panose="020B0604020202020204" pitchFamily="34" charset="0"/>
              </a:rPr>
              <a:t> </a:t>
            </a:r>
            <a:r>
              <a:rPr lang="en-US" altLang="ja-JP" sz="2000" b="1" dirty="0">
                <a:latin typeface="Arial" panose="020B0604020202020204" pitchFamily="34" charset="0"/>
                <a:cs typeface="Arial" panose="020B0604020202020204" pitchFamily="34" charset="0"/>
              </a:rPr>
              <a:t>: </a:t>
            </a:r>
            <a:r>
              <a:rPr lang="en-US" altLang="ja-JP" sz="2000" b="1" dirty="0" smtClean="0">
                <a:latin typeface="Arial" panose="020B0604020202020204" pitchFamily="34" charset="0"/>
                <a:cs typeface="Arial" panose="020B0604020202020204" pitchFamily="34" charset="0"/>
              </a:rPr>
              <a:t>6.6</a:t>
            </a:r>
            <a:endParaRPr lang="en-US" altLang="ja-JP" sz="2000" b="1" dirty="0">
              <a:latin typeface="Arial" panose="020B0604020202020204" pitchFamily="34" charset="0"/>
              <a:cs typeface="Arial" panose="020B0604020202020204" pitchFamily="34" charset="0"/>
            </a:endParaRPr>
          </a:p>
          <a:p>
            <a:r>
              <a:rPr lang="en-US" altLang="ja-JP" sz="2000" b="1" dirty="0" smtClean="0">
                <a:latin typeface="Arial" panose="020B0604020202020204" pitchFamily="34" charset="0"/>
                <a:cs typeface="Arial" panose="020B0604020202020204" pitchFamily="34" charset="0"/>
              </a:rPr>
              <a:t>    </a:t>
            </a:r>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857663"/>
            <a:ext cx="3306129" cy="1012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テキスト ボックス 8"/>
          <p:cNvSpPr txBox="1"/>
          <p:nvPr/>
        </p:nvSpPr>
        <p:spPr>
          <a:xfrm>
            <a:off x="107503" y="3088477"/>
            <a:ext cx="5966833" cy="400110"/>
          </a:xfrm>
          <a:prstGeom prst="rect">
            <a:avLst/>
          </a:prstGeom>
          <a:noFill/>
        </p:spPr>
        <p:txBody>
          <a:bodyPr wrap="square" rtlCol="0">
            <a:spAutoFit/>
          </a:bodyPr>
          <a:lstStyle/>
          <a:p>
            <a:r>
              <a:rPr lang="en-US" altLang="ja-JP" sz="2000" b="1" dirty="0" smtClean="0">
                <a:latin typeface="Arial" panose="020B0604020202020204" pitchFamily="34" charset="0"/>
                <a:cs typeface="Arial" panose="020B0604020202020204" pitchFamily="34" charset="0"/>
              </a:rPr>
              <a:t>Polymer</a:t>
            </a:r>
            <a:r>
              <a:rPr lang="ja-JP" altLang="en-US" sz="2000" b="1" dirty="0" smtClean="0">
                <a:latin typeface="Arial" panose="020B0604020202020204" pitchFamily="34" charset="0"/>
                <a:cs typeface="Arial" panose="020B0604020202020204" pitchFamily="34" charset="0"/>
              </a:rPr>
              <a:t> </a:t>
            </a:r>
            <a:r>
              <a:rPr lang="en-US" altLang="ja-JP" sz="2000" b="1" dirty="0" smtClean="0">
                <a:latin typeface="Arial" panose="020B0604020202020204" pitchFamily="34" charset="0"/>
                <a:cs typeface="Arial" panose="020B0604020202020204" pitchFamily="34" charset="0"/>
              </a:rPr>
              <a:t>solution</a:t>
            </a:r>
            <a:r>
              <a:rPr lang="ja-JP" altLang="en-US" sz="2000" b="1" dirty="0" smtClean="0">
                <a:latin typeface="Arial" panose="020B0604020202020204" pitchFamily="34" charset="0"/>
                <a:cs typeface="Arial" panose="020B0604020202020204" pitchFamily="34" charset="0"/>
              </a:rPr>
              <a:t> </a:t>
            </a:r>
            <a:r>
              <a:rPr lang="en-US" altLang="ja-JP" sz="2000" b="1" dirty="0" smtClean="0">
                <a:latin typeface="Arial" panose="020B0604020202020204" pitchFamily="34" charset="0"/>
                <a:cs typeface="Arial" panose="020B0604020202020204" pitchFamily="34" charset="0"/>
              </a:rPr>
              <a:t>(Dispersing agent)</a:t>
            </a:r>
          </a:p>
        </p:txBody>
      </p:sp>
      <p:grpSp>
        <p:nvGrpSpPr>
          <p:cNvPr id="10" name="グループ化 9"/>
          <p:cNvGrpSpPr>
            <a:grpSpLocks noChangeAspect="1"/>
          </p:cNvGrpSpPr>
          <p:nvPr/>
        </p:nvGrpSpPr>
        <p:grpSpPr>
          <a:xfrm>
            <a:off x="201275" y="3638668"/>
            <a:ext cx="1671678" cy="1260000"/>
            <a:chOff x="293665" y="9335446"/>
            <a:chExt cx="1972555" cy="1486782"/>
          </a:xfrm>
        </p:grpSpPr>
        <p:pic>
          <p:nvPicPr>
            <p:cNvPr id="11" name="図 10"/>
            <p:cNvPicPr>
              <a:picLocks noChangeAspect="1"/>
            </p:cNvPicPr>
            <p:nvPr/>
          </p:nvPicPr>
          <p:blipFill rotWithShape="1">
            <a:blip r:embed="rId5" cstate="print">
              <a:extLst>
                <a:ext uri="{28A0092B-C50C-407E-A947-70E740481C1C}">
                  <a14:useLocalDpi xmlns:a14="http://schemas.microsoft.com/office/drawing/2010/main" val="0"/>
                </a:ext>
              </a:extLst>
            </a:blip>
            <a:srcRect t="82758"/>
            <a:stretch/>
          </p:blipFill>
          <p:spPr>
            <a:xfrm>
              <a:off x="293665" y="10541667"/>
              <a:ext cx="1972555" cy="280561"/>
            </a:xfrm>
            <a:prstGeom prst="rect">
              <a:avLst/>
            </a:prstGeom>
          </p:spPr>
        </p:pic>
        <p:pic>
          <p:nvPicPr>
            <p:cNvPr id="12" name="図 11"/>
            <p:cNvPicPr>
              <a:picLocks noChangeAspect="1"/>
            </p:cNvPicPr>
            <p:nvPr/>
          </p:nvPicPr>
          <p:blipFill rotWithShape="1">
            <a:blip r:embed="rId5" cstate="print">
              <a:extLst>
                <a:ext uri="{28A0092B-C50C-407E-A947-70E740481C1C}">
                  <a14:useLocalDpi xmlns:a14="http://schemas.microsoft.com/office/drawing/2010/main" val="0"/>
                </a:ext>
              </a:extLst>
            </a:blip>
            <a:srcRect l="4091" r="11723" b="32472"/>
            <a:stretch/>
          </p:blipFill>
          <p:spPr>
            <a:xfrm>
              <a:off x="293665" y="9335446"/>
              <a:ext cx="1796086" cy="1188454"/>
            </a:xfrm>
            <a:prstGeom prst="rect">
              <a:avLst/>
            </a:prstGeom>
          </p:spPr>
        </p:pic>
      </p:grpSp>
      <p:sp>
        <p:nvSpPr>
          <p:cNvPr id="13" name="正方形/長方形 12"/>
          <p:cNvSpPr/>
          <p:nvPr/>
        </p:nvSpPr>
        <p:spPr>
          <a:xfrm>
            <a:off x="257208" y="4943490"/>
            <a:ext cx="1552027" cy="830997"/>
          </a:xfrm>
          <a:prstGeom prst="rect">
            <a:avLst/>
          </a:prstGeom>
        </p:spPr>
        <p:txBody>
          <a:bodyPr wrap="none">
            <a:spAutoFit/>
          </a:bodyPr>
          <a:lstStyle/>
          <a:p>
            <a:pPr algn="ctr"/>
            <a:r>
              <a:rPr lang="en-US" altLang="ja-JP" sz="1600" dirty="0">
                <a:latin typeface="Arial" panose="020B0604020202020204" pitchFamily="34" charset="0"/>
                <a:cs typeface="Arial" panose="020B0604020202020204" pitchFamily="34" charset="0"/>
              </a:rPr>
              <a:t>Hydroxypropyl </a:t>
            </a:r>
            <a:endParaRPr lang="en-US" altLang="ja-JP" sz="1600" dirty="0" smtClean="0">
              <a:latin typeface="Arial" panose="020B0604020202020204" pitchFamily="34" charset="0"/>
              <a:cs typeface="Arial" panose="020B0604020202020204" pitchFamily="34" charset="0"/>
            </a:endParaRPr>
          </a:p>
          <a:p>
            <a:pPr algn="ctr"/>
            <a:r>
              <a:rPr lang="en-US" altLang="ja-JP" sz="1600" dirty="0" smtClean="0">
                <a:latin typeface="Arial" panose="020B0604020202020204" pitchFamily="34" charset="0"/>
                <a:cs typeface="Arial" panose="020B0604020202020204" pitchFamily="34" charset="0"/>
              </a:rPr>
              <a:t>cellulose–SSL </a:t>
            </a:r>
          </a:p>
          <a:p>
            <a:pPr algn="ctr"/>
            <a:r>
              <a:rPr lang="en-US" altLang="ja-JP" sz="1600" dirty="0" smtClean="0">
                <a:latin typeface="Arial" panose="020B0604020202020204" pitchFamily="34" charset="0"/>
                <a:cs typeface="Arial" panose="020B0604020202020204" pitchFamily="34" charset="0"/>
              </a:rPr>
              <a:t>(</a:t>
            </a:r>
            <a:r>
              <a:rPr lang="en-US" altLang="ja-JP" sz="1600" dirty="0">
                <a:latin typeface="Arial" panose="020B0604020202020204" pitchFamily="34" charset="0"/>
                <a:cs typeface="Arial" panose="020B0604020202020204" pitchFamily="34" charset="0"/>
              </a:rPr>
              <a:t>HPC)</a:t>
            </a:r>
          </a:p>
        </p:txBody>
      </p:sp>
      <p:sp>
        <p:nvSpPr>
          <p:cNvPr id="15" name="正方形/長方形 14"/>
          <p:cNvSpPr/>
          <p:nvPr/>
        </p:nvSpPr>
        <p:spPr>
          <a:xfrm>
            <a:off x="5906117" y="5026237"/>
            <a:ext cx="1628010" cy="584775"/>
          </a:xfrm>
          <a:prstGeom prst="rect">
            <a:avLst/>
          </a:prstGeom>
        </p:spPr>
        <p:txBody>
          <a:bodyPr wrap="none">
            <a:spAutoFit/>
          </a:bodyPr>
          <a:lstStyle/>
          <a:p>
            <a:r>
              <a:rPr lang="en-US" altLang="ja-JP" sz="1600" dirty="0">
                <a:latin typeface="Arial" panose="020B0604020202020204" pitchFamily="34" charset="0"/>
                <a:cs typeface="Arial" panose="020B0604020202020204" pitchFamily="34" charset="0"/>
              </a:rPr>
              <a:t>PVA copolymer </a:t>
            </a:r>
            <a:endParaRPr lang="en-US" altLang="ja-JP" sz="1600" dirty="0" smtClean="0">
              <a:latin typeface="Arial" panose="020B0604020202020204" pitchFamily="34" charset="0"/>
              <a:cs typeface="Arial" panose="020B0604020202020204" pitchFamily="34" charset="0"/>
            </a:endParaRPr>
          </a:p>
          <a:p>
            <a:pPr algn="ctr"/>
            <a:r>
              <a:rPr lang="en-US" altLang="ja-JP" sz="1600" dirty="0" smtClean="0">
                <a:latin typeface="Arial" panose="020B0604020202020204" pitchFamily="34" charset="0"/>
                <a:cs typeface="Arial" panose="020B0604020202020204" pitchFamily="34" charset="0"/>
              </a:rPr>
              <a:t>(POVA)</a:t>
            </a:r>
            <a:endParaRPr lang="ja-JP" altLang="en-US" sz="1600" dirty="0">
              <a:latin typeface="Arial" panose="020B0604020202020204" pitchFamily="34" charset="0"/>
              <a:cs typeface="Arial" panose="020B0604020202020204" pitchFamily="34" charset="0"/>
            </a:endParaRPr>
          </a:p>
        </p:txBody>
      </p:sp>
      <p:sp>
        <p:nvSpPr>
          <p:cNvPr id="16" name="正方形/長方形 15"/>
          <p:cNvSpPr/>
          <p:nvPr/>
        </p:nvSpPr>
        <p:spPr>
          <a:xfrm>
            <a:off x="4110608" y="4967779"/>
            <a:ext cx="990977" cy="830997"/>
          </a:xfrm>
          <a:prstGeom prst="rect">
            <a:avLst/>
          </a:prstGeom>
        </p:spPr>
        <p:txBody>
          <a:bodyPr wrap="none">
            <a:spAutoFit/>
          </a:bodyPr>
          <a:lstStyle/>
          <a:p>
            <a:pPr algn="ctr"/>
            <a:r>
              <a:rPr lang="en-US" altLang="ja-JP" sz="1600" dirty="0" smtClean="0">
                <a:latin typeface="Arial" panose="020B0604020202020204" pitchFamily="34" charset="0"/>
                <a:cs typeface="Arial" panose="020B0604020202020204" pitchFamily="34" charset="0"/>
              </a:rPr>
              <a:t>Polyvinyl</a:t>
            </a:r>
          </a:p>
          <a:p>
            <a:pPr algn="ctr"/>
            <a:r>
              <a:rPr lang="en-US" altLang="ja-JP" sz="1600" dirty="0" smtClean="0">
                <a:latin typeface="Arial" panose="020B0604020202020204" pitchFamily="34" charset="0"/>
                <a:cs typeface="Arial" panose="020B0604020202020204" pitchFamily="34" charset="0"/>
              </a:rPr>
              <a:t>alcohol</a:t>
            </a:r>
          </a:p>
          <a:p>
            <a:pPr algn="ctr"/>
            <a:r>
              <a:rPr lang="en-US" altLang="ja-JP" sz="1600" dirty="0" smtClean="0">
                <a:latin typeface="Arial" panose="020B0604020202020204" pitchFamily="34" charset="0"/>
                <a:cs typeface="Arial" panose="020B0604020202020204" pitchFamily="34" charset="0"/>
              </a:rPr>
              <a:t>(PVA)</a:t>
            </a:r>
            <a:endParaRPr lang="en-US" altLang="ja-JP" sz="1600" dirty="0">
              <a:latin typeface="Arial" panose="020B0604020202020204" pitchFamily="34" charset="0"/>
              <a:cs typeface="Arial" panose="020B0604020202020204" pitchFamily="34" charset="0"/>
            </a:endParaRPr>
          </a:p>
        </p:txBody>
      </p:sp>
      <p:pic>
        <p:nvPicPr>
          <p:cNvPr id="17" name="図 16"/>
          <p:cNvPicPr>
            <a:picLocks noChangeAspect="1"/>
          </p:cNvPicPr>
          <p:nvPr/>
        </p:nvPicPr>
        <p:blipFill rotWithShape="1">
          <a:blip r:embed="rId5" cstate="print">
            <a:extLst>
              <a:ext uri="{28A0092B-C50C-407E-A947-70E740481C1C}">
                <a14:useLocalDpi xmlns:a14="http://schemas.microsoft.com/office/drawing/2010/main" val="0"/>
              </a:ext>
            </a:extLst>
          </a:blip>
          <a:srcRect l="4091" r="11723" b="32472"/>
          <a:stretch/>
        </p:blipFill>
        <p:spPr>
          <a:xfrm>
            <a:off x="2112313" y="3688561"/>
            <a:ext cx="1548000" cy="1024297"/>
          </a:xfrm>
          <a:prstGeom prst="rect">
            <a:avLst/>
          </a:prstGeom>
        </p:spPr>
      </p:pic>
      <p:sp>
        <p:nvSpPr>
          <p:cNvPr id="18" name="テキスト ボックス 17"/>
          <p:cNvSpPr txBox="1"/>
          <p:nvPr/>
        </p:nvSpPr>
        <p:spPr>
          <a:xfrm>
            <a:off x="2026750" y="4675391"/>
            <a:ext cx="1697854" cy="292388"/>
          </a:xfrm>
          <a:prstGeom prst="rect">
            <a:avLst/>
          </a:prstGeom>
          <a:noFill/>
        </p:spPr>
        <p:txBody>
          <a:bodyPr wrap="square" rtlCol="0">
            <a:spAutoFit/>
          </a:bodyPr>
          <a:lstStyle/>
          <a:p>
            <a:pPr algn="ctr"/>
            <a:r>
              <a:rPr kumimoji="1" lang="en-US" altLang="ja-JP" sz="1300" dirty="0" smtClean="0">
                <a:latin typeface="Arial" panose="020B0604020202020204" pitchFamily="34" charset="0"/>
                <a:cs typeface="Arial" panose="020B0604020202020204" pitchFamily="34" charset="0"/>
              </a:rPr>
              <a:t>R</a:t>
            </a:r>
            <a:r>
              <a:rPr lang="ja-JP" altLang="en-US" sz="1300" dirty="0">
                <a:latin typeface="Arial" panose="020B0604020202020204" pitchFamily="34" charset="0"/>
                <a:cs typeface="Arial" panose="020B0604020202020204" pitchFamily="34" charset="0"/>
              </a:rPr>
              <a:t> </a:t>
            </a:r>
            <a:r>
              <a:rPr lang="en-US" altLang="ja-JP" sz="1300" dirty="0" smtClean="0">
                <a:latin typeface="Arial" panose="020B0604020202020204" pitchFamily="34" charset="0"/>
                <a:cs typeface="Arial" panose="020B0604020202020204" pitchFamily="34" charset="0"/>
              </a:rPr>
              <a:t>= H or CH</a:t>
            </a:r>
            <a:r>
              <a:rPr lang="en-US" altLang="ja-JP" sz="1300" baseline="-25000" dirty="0" smtClean="0">
                <a:latin typeface="Arial" panose="020B0604020202020204" pitchFamily="34" charset="0"/>
                <a:cs typeface="Arial" panose="020B0604020202020204" pitchFamily="34" charset="0"/>
              </a:rPr>
              <a:t>3</a:t>
            </a:r>
            <a:endParaRPr kumimoji="1" lang="ja-JP" altLang="en-US" sz="1300" baseline="-25000" dirty="0">
              <a:latin typeface="Arial" panose="020B0604020202020204" pitchFamily="34" charset="0"/>
              <a:cs typeface="Arial" panose="020B0604020202020204" pitchFamily="34" charset="0"/>
            </a:endParaRPr>
          </a:p>
        </p:txBody>
      </p:sp>
      <p:sp>
        <p:nvSpPr>
          <p:cNvPr id="19" name="正方形/長方形 18"/>
          <p:cNvSpPr/>
          <p:nvPr/>
        </p:nvSpPr>
        <p:spPr>
          <a:xfrm>
            <a:off x="2103832" y="4967779"/>
            <a:ext cx="1641795" cy="830997"/>
          </a:xfrm>
          <a:prstGeom prst="rect">
            <a:avLst/>
          </a:prstGeom>
        </p:spPr>
        <p:txBody>
          <a:bodyPr wrap="none">
            <a:spAutoFit/>
          </a:bodyPr>
          <a:lstStyle/>
          <a:p>
            <a:pPr algn="ctr"/>
            <a:r>
              <a:rPr lang="en-US" altLang="ja-JP" sz="1600" dirty="0" smtClean="0">
                <a:latin typeface="Arial" panose="020B0604020202020204" pitchFamily="34" charset="0"/>
                <a:cs typeface="Arial" panose="020B0604020202020204" pitchFamily="34" charset="0"/>
              </a:rPr>
              <a:t>Methylcellulose </a:t>
            </a:r>
          </a:p>
          <a:p>
            <a:pPr algn="ctr"/>
            <a:r>
              <a:rPr lang="en-US" altLang="ja-JP" sz="1600" dirty="0" smtClean="0">
                <a:latin typeface="Arial" panose="020B0604020202020204" pitchFamily="34" charset="0"/>
                <a:cs typeface="Arial" panose="020B0604020202020204" pitchFamily="34" charset="0"/>
              </a:rPr>
              <a:t>SM-4 grade </a:t>
            </a:r>
          </a:p>
          <a:p>
            <a:pPr algn="ctr"/>
            <a:r>
              <a:rPr lang="en-US" altLang="ja-JP" sz="1600" dirty="0" smtClean="0">
                <a:latin typeface="Arial" panose="020B0604020202020204" pitchFamily="34" charset="0"/>
                <a:cs typeface="Arial" panose="020B0604020202020204" pitchFamily="34" charset="0"/>
              </a:rPr>
              <a:t>(MC</a:t>
            </a:r>
            <a:r>
              <a:rPr lang="en-US" altLang="ja-JP" sz="1600" dirty="0">
                <a:latin typeface="Arial" panose="020B0604020202020204" pitchFamily="34" charset="0"/>
                <a:cs typeface="Arial" panose="020B0604020202020204" pitchFamily="34" charset="0"/>
              </a:rPr>
              <a:t>)</a:t>
            </a:r>
          </a:p>
        </p:txBody>
      </p:sp>
      <p:grpSp>
        <p:nvGrpSpPr>
          <p:cNvPr id="3" name="グループ化 2"/>
          <p:cNvGrpSpPr/>
          <p:nvPr/>
        </p:nvGrpSpPr>
        <p:grpSpPr>
          <a:xfrm>
            <a:off x="5511901" y="3588855"/>
            <a:ext cx="3385259" cy="2052000"/>
            <a:chOff x="5511901" y="3588855"/>
            <a:chExt cx="3385259" cy="2052000"/>
          </a:xfrm>
        </p:grpSpPr>
        <p:pic>
          <p:nvPicPr>
            <p:cNvPr id="1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1901" y="3588855"/>
              <a:ext cx="3385259"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正方形/長方形 1"/>
            <p:cNvSpPr/>
            <p:nvPr/>
          </p:nvSpPr>
          <p:spPr bwMode="gray">
            <a:xfrm>
              <a:off x="8624544" y="4509120"/>
              <a:ext cx="108000" cy="216024"/>
            </a:xfrm>
            <a:prstGeom prst="rect">
              <a:avLst/>
            </a:prstGeom>
            <a:solidFill>
              <a:schemeClr val="bg1"/>
            </a:solidFill>
            <a:ln w="9525" algn="ctr">
              <a:noFill/>
              <a:miter lim="800000"/>
              <a:headEnd/>
              <a:tailEnd/>
            </a:ln>
            <a:effectLst/>
          </p:spPr>
          <p:txBody>
            <a:bodyPr wrap="none" rtlCol="0" anchor="ctr"/>
            <a:lstStyle/>
            <a:p>
              <a:pPr algn="ctr"/>
              <a:endParaRPr kumimoji="1" lang="ja-JP" altLang="en-US" sz="2000" dirty="0" smtClean="0">
                <a:latin typeface="ＭＳ ゴシック" panose="020B0609070205080204" pitchFamily="49" charset="-128"/>
                <a:ea typeface="ＭＳ ゴシック" panose="020B0609070205080204" pitchFamily="49" charset="-128"/>
              </a:endParaRPr>
            </a:p>
          </p:txBody>
        </p:sp>
      </p:grpSp>
      <p:sp>
        <p:nvSpPr>
          <p:cNvPr id="20" name="正方形/長方形 19"/>
          <p:cNvSpPr/>
          <p:nvPr/>
        </p:nvSpPr>
        <p:spPr>
          <a:xfrm>
            <a:off x="5392039" y="5790936"/>
            <a:ext cx="3750255" cy="58477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600" i="0" u="none" strike="noStrike" kern="0" cap="none" spc="0" normalizeH="0" baseline="0" noProof="0" dirty="0" err="1" smtClean="0">
                <a:ln>
                  <a:noFill/>
                </a:ln>
                <a:solidFill>
                  <a:prstClr val="black"/>
                </a:solidFill>
                <a:effectLst/>
                <a:uLnTx/>
                <a:uFillTx/>
              </a:rPr>
              <a:t>Pova</a:t>
            </a:r>
            <a:r>
              <a:rPr kumimoji="0" lang="en-US" altLang="ja-JP" sz="1600" i="0" u="none" strike="noStrike" kern="0" cap="none" spc="0" normalizeH="0" baseline="0" noProof="0" dirty="0" smtClean="0">
                <a:ln>
                  <a:noFill/>
                </a:ln>
                <a:solidFill>
                  <a:prstClr val="black"/>
                </a:solidFill>
                <a:effectLst/>
                <a:uLnTx/>
                <a:uFillTx/>
              </a:rPr>
              <a:t> : Polyvinyl alcohol - Acrylic acid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600" kern="0" dirty="0">
                <a:solidFill>
                  <a:prstClr val="black"/>
                </a:solidFill>
              </a:rPr>
              <a:t> </a:t>
            </a:r>
            <a:r>
              <a:rPr kumimoji="0" lang="en-US" altLang="ja-JP" sz="1600" kern="0" dirty="0" smtClean="0">
                <a:solidFill>
                  <a:prstClr val="black"/>
                </a:solidFill>
              </a:rPr>
              <a:t>          </a:t>
            </a:r>
            <a:r>
              <a:rPr kumimoji="0" lang="en-US" altLang="ja-JP" sz="1600" i="0" u="none" strike="noStrike" kern="0" cap="none" spc="0" normalizeH="0" baseline="0" noProof="0" dirty="0" smtClean="0">
                <a:ln>
                  <a:noFill/>
                </a:ln>
                <a:solidFill>
                  <a:prstClr val="black"/>
                </a:solidFill>
                <a:effectLst/>
                <a:uLnTx/>
                <a:uFillTx/>
              </a:rPr>
              <a:t>Methyl</a:t>
            </a:r>
            <a:r>
              <a:rPr kumimoji="0" lang="ja-JP" altLang="en-US" sz="1600" i="0" u="none" strike="noStrike" kern="0" cap="none" spc="0" normalizeH="0" baseline="0" noProof="0" dirty="0" smtClean="0">
                <a:ln>
                  <a:noFill/>
                </a:ln>
                <a:solidFill>
                  <a:prstClr val="black"/>
                </a:solidFill>
                <a:effectLst/>
                <a:uLnTx/>
                <a:uFillTx/>
              </a:rPr>
              <a:t> </a:t>
            </a:r>
            <a:r>
              <a:rPr kumimoji="0" lang="en-US" altLang="ja-JP" sz="1600" i="0" u="none" strike="noStrike" kern="0" cap="none" spc="0" normalizeH="0" baseline="0" noProof="0" dirty="0" smtClean="0">
                <a:ln>
                  <a:noFill/>
                </a:ln>
                <a:solidFill>
                  <a:prstClr val="black"/>
                </a:solidFill>
                <a:effectLst/>
                <a:uLnTx/>
                <a:uFillTx/>
              </a:rPr>
              <a:t>methacrylate copolymer</a:t>
            </a:r>
          </a:p>
        </p:txBody>
      </p:sp>
    </p:spTree>
    <p:extLst>
      <p:ext uri="{BB962C8B-B14F-4D97-AF65-F5344CB8AC3E}">
        <p14:creationId xmlns:p14="http://schemas.microsoft.com/office/powerpoint/2010/main" val="3624839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29"/>
          <p:cNvGrpSpPr>
            <a:grpSpLocks noChangeAspect="1"/>
          </p:cNvGrpSpPr>
          <p:nvPr/>
        </p:nvGrpSpPr>
        <p:grpSpPr bwMode="auto">
          <a:xfrm>
            <a:off x="974478" y="1704726"/>
            <a:ext cx="1296000" cy="1357005"/>
            <a:chOff x="792042" y="1116971"/>
            <a:chExt cx="1368501" cy="1341398"/>
          </a:xfrm>
        </p:grpSpPr>
        <p:grpSp>
          <p:nvGrpSpPr>
            <p:cNvPr id="5" name="Group 5"/>
            <p:cNvGrpSpPr>
              <a:grpSpLocks/>
            </p:cNvGrpSpPr>
            <p:nvPr/>
          </p:nvGrpSpPr>
          <p:grpSpPr bwMode="auto">
            <a:xfrm>
              <a:off x="792042" y="1378538"/>
              <a:ext cx="1368501" cy="1079831"/>
              <a:chOff x="532" y="2325"/>
              <a:chExt cx="817" cy="697"/>
            </a:xfrm>
          </p:grpSpPr>
          <p:sp>
            <p:nvSpPr>
              <p:cNvPr id="12" name="AutoShape 6"/>
              <p:cNvSpPr>
                <a:spLocks noChangeArrowheads="1"/>
              </p:cNvSpPr>
              <p:nvPr/>
            </p:nvSpPr>
            <p:spPr bwMode="auto">
              <a:xfrm>
                <a:off x="612" y="2342"/>
                <a:ext cx="635" cy="680"/>
              </a:xfrm>
              <a:prstGeom prst="roundRect">
                <a:avLst>
                  <a:gd name="adj" fmla="val 16667"/>
                </a:avLst>
              </a:prstGeom>
              <a:noFill/>
              <a:ln w="57150" algn="ctr">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13" name="Rectangle 7"/>
              <p:cNvSpPr>
                <a:spLocks noChangeArrowheads="1"/>
              </p:cNvSpPr>
              <p:nvPr/>
            </p:nvSpPr>
            <p:spPr bwMode="auto">
              <a:xfrm>
                <a:off x="532" y="2325"/>
                <a:ext cx="817" cy="133"/>
              </a:xfrm>
              <a:prstGeom prst="rect">
                <a:avLst/>
              </a:prstGeom>
              <a:solidFill>
                <a:srgbClr val="FFFFFF">
                  <a:lumMod val="50000"/>
                </a:srgbClr>
              </a:solidFill>
              <a:ln w="9525" algn="ctr">
                <a:noFill/>
                <a:miter lim="800000"/>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grpSp>
        <p:sp>
          <p:nvSpPr>
            <p:cNvPr id="6" name="Oval 8" descr="新聞紙"/>
            <p:cNvSpPr>
              <a:spLocks noChangeArrowheads="1"/>
            </p:cNvSpPr>
            <p:nvPr/>
          </p:nvSpPr>
          <p:spPr bwMode="auto">
            <a:xfrm>
              <a:off x="1075851" y="2300911"/>
              <a:ext cx="777557" cy="144236"/>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grpSp>
          <p:nvGrpSpPr>
            <p:cNvPr id="7" name="Group 72"/>
            <p:cNvGrpSpPr>
              <a:grpSpLocks/>
            </p:cNvGrpSpPr>
            <p:nvPr/>
          </p:nvGrpSpPr>
          <p:grpSpPr bwMode="auto">
            <a:xfrm>
              <a:off x="1426225" y="1116971"/>
              <a:ext cx="250825" cy="720726"/>
              <a:chOff x="2854" y="2230"/>
              <a:chExt cx="158" cy="454"/>
            </a:xfrm>
          </p:grpSpPr>
          <p:sp>
            <p:nvSpPr>
              <p:cNvPr id="10" name="AutoShape 19"/>
              <p:cNvSpPr>
                <a:spLocks noChangeArrowheads="1"/>
              </p:cNvSpPr>
              <p:nvPr/>
            </p:nvSpPr>
            <p:spPr bwMode="auto">
              <a:xfrm>
                <a:off x="2854" y="2230"/>
                <a:ext cx="158" cy="45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11 w 21600"/>
                  <a:gd name="T13" fmla="*/ 4520 h 21600"/>
                  <a:gd name="T14" fmla="*/ 17089 w 21600"/>
                  <a:gd name="T15" fmla="*/ 1708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noFill/>
              <a:ln w="9525" algn="ctr">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fontAlgn="auto">
                  <a:spcBef>
                    <a:spcPts val="0"/>
                  </a:spcBef>
                  <a:spcAft>
                    <a:spcPts val="0"/>
                  </a:spcAft>
                  <a:defRPr/>
                </a:pPr>
                <a:endParaRPr kumimoji="0" lang="ja-JP" altLang="en-US" sz="1800" kern="0" dirty="0">
                  <a:solidFill>
                    <a:sysClr val="windowText" lastClr="000000"/>
                  </a:solidFill>
                </a:endParaRPr>
              </a:p>
            </p:txBody>
          </p:sp>
          <p:sp>
            <p:nvSpPr>
              <p:cNvPr id="11" name="AutoShape 20"/>
              <p:cNvSpPr>
                <a:spLocks noChangeArrowheads="1"/>
              </p:cNvSpPr>
              <p:nvPr/>
            </p:nvSpPr>
            <p:spPr bwMode="auto">
              <a:xfrm>
                <a:off x="2873" y="2321"/>
                <a:ext cx="119" cy="31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38 w 21600"/>
                  <a:gd name="T13" fmla="*/ 4483 h 21600"/>
                  <a:gd name="T14" fmla="*/ 17062 w 21600"/>
                  <a:gd name="T15" fmla="*/ 1711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66CC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fontAlgn="auto">
                  <a:spcBef>
                    <a:spcPts val="0"/>
                  </a:spcBef>
                  <a:spcAft>
                    <a:spcPts val="0"/>
                  </a:spcAft>
                  <a:defRPr/>
                </a:pPr>
                <a:endParaRPr kumimoji="0" lang="ja-JP" altLang="en-US" sz="1800" kern="0" dirty="0">
                  <a:solidFill>
                    <a:sysClr val="windowText" lastClr="000000"/>
                  </a:solidFill>
                </a:endParaRPr>
              </a:p>
            </p:txBody>
          </p:sp>
        </p:grpSp>
        <p:sp>
          <p:nvSpPr>
            <p:cNvPr id="8" name="Oval 21"/>
            <p:cNvSpPr>
              <a:spLocks noChangeArrowheads="1"/>
            </p:cNvSpPr>
            <p:nvPr/>
          </p:nvSpPr>
          <p:spPr bwMode="auto">
            <a:xfrm>
              <a:off x="1495298" y="1887832"/>
              <a:ext cx="114042" cy="106976"/>
            </a:xfrm>
            <a:prstGeom prst="ellipse">
              <a:avLst/>
            </a:prstGeom>
            <a:solidFill>
              <a:srgbClr val="66CC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9" name="Oval 22"/>
            <p:cNvSpPr>
              <a:spLocks noChangeArrowheads="1"/>
            </p:cNvSpPr>
            <p:nvPr/>
          </p:nvSpPr>
          <p:spPr bwMode="auto">
            <a:xfrm>
              <a:off x="1522946" y="2155473"/>
              <a:ext cx="114042" cy="105773"/>
            </a:xfrm>
            <a:prstGeom prst="ellipse">
              <a:avLst/>
            </a:prstGeom>
            <a:solidFill>
              <a:srgbClr val="66CC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spAutoFit/>
            </a:bodyPr>
            <a:lstStyle/>
            <a:p>
              <a:pPr fontAlgn="auto">
                <a:spcBef>
                  <a:spcPts val="0"/>
                </a:spcBef>
                <a:spcAft>
                  <a:spcPts val="0"/>
                </a:spcAft>
                <a:defRPr/>
              </a:pPr>
              <a:endParaRPr kumimoji="0" lang="ja-JP" altLang="en-US" sz="1800" kern="0" dirty="0">
                <a:solidFill>
                  <a:srgbClr val="FFFFFF"/>
                </a:solidFill>
              </a:endParaRPr>
            </a:p>
          </p:txBody>
        </p:sp>
      </p:grpSp>
      <p:grpSp>
        <p:nvGrpSpPr>
          <p:cNvPr id="14" name="グループ化 42"/>
          <p:cNvGrpSpPr>
            <a:grpSpLocks/>
          </p:cNvGrpSpPr>
          <p:nvPr/>
        </p:nvGrpSpPr>
        <p:grpSpPr bwMode="auto">
          <a:xfrm>
            <a:off x="6562212" y="1978791"/>
            <a:ext cx="1296000" cy="1173835"/>
            <a:chOff x="6623447" y="1952012"/>
            <a:chExt cx="1404937" cy="1120553"/>
          </a:xfrm>
        </p:grpSpPr>
        <p:grpSp>
          <p:nvGrpSpPr>
            <p:cNvPr id="15" name="グループ化 43"/>
            <p:cNvGrpSpPr>
              <a:grpSpLocks/>
            </p:cNvGrpSpPr>
            <p:nvPr/>
          </p:nvGrpSpPr>
          <p:grpSpPr bwMode="auto">
            <a:xfrm>
              <a:off x="6791384" y="2642138"/>
              <a:ext cx="1079985" cy="430427"/>
              <a:chOff x="7812038" y="2492973"/>
              <a:chExt cx="1079985" cy="430427"/>
            </a:xfrm>
          </p:grpSpPr>
          <p:sp>
            <p:nvSpPr>
              <p:cNvPr id="18" name="AutoShape 28"/>
              <p:cNvSpPr>
                <a:spLocks noChangeArrowheads="1"/>
              </p:cNvSpPr>
              <p:nvPr/>
            </p:nvSpPr>
            <p:spPr bwMode="auto">
              <a:xfrm>
                <a:off x="7812038" y="2515817"/>
                <a:ext cx="1079985" cy="407583"/>
              </a:xfrm>
              <a:prstGeom prst="roundRect">
                <a:avLst>
                  <a:gd name="adj" fmla="val 16667"/>
                </a:avLst>
              </a:prstGeom>
              <a:solidFill>
                <a:srgbClr val="66CCFF"/>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19" name="Oval 33"/>
              <p:cNvSpPr>
                <a:spLocks noChangeArrowheads="1"/>
              </p:cNvSpPr>
              <p:nvPr/>
            </p:nvSpPr>
            <p:spPr bwMode="auto">
              <a:xfrm>
                <a:off x="8572533" y="2699771"/>
                <a:ext cx="158380" cy="145479"/>
              </a:xfrm>
              <a:prstGeom prst="ellipse">
                <a:avLst/>
              </a:prstGeom>
              <a:gradFill rotWithShape="1">
                <a:gsLst>
                  <a:gs pos="0">
                    <a:srgbClr val="FFFFFF"/>
                  </a:gs>
                  <a:gs pos="100000">
                    <a:srgbClr val="000000"/>
                  </a:gs>
                </a:gsLst>
                <a:path path="shape">
                  <a:fillToRect l="50000" t="50000" r="50000" b="50000"/>
                </a:path>
              </a:grad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20" name="Oval 34"/>
              <p:cNvSpPr>
                <a:spLocks noChangeArrowheads="1"/>
              </p:cNvSpPr>
              <p:nvPr/>
            </p:nvSpPr>
            <p:spPr bwMode="auto">
              <a:xfrm>
                <a:off x="8284447" y="2699771"/>
                <a:ext cx="159745" cy="145479"/>
              </a:xfrm>
              <a:prstGeom prst="ellipse">
                <a:avLst/>
              </a:prstGeom>
              <a:gradFill rotWithShape="1">
                <a:gsLst>
                  <a:gs pos="0">
                    <a:srgbClr val="FFFFFF"/>
                  </a:gs>
                  <a:gs pos="100000">
                    <a:srgbClr val="000000"/>
                  </a:gs>
                </a:gsLst>
                <a:path path="shape">
                  <a:fillToRect l="50000" t="50000" r="50000" b="50000"/>
                </a:path>
              </a:grad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21" name="Oval 35"/>
              <p:cNvSpPr>
                <a:spLocks noChangeArrowheads="1"/>
              </p:cNvSpPr>
              <p:nvPr/>
            </p:nvSpPr>
            <p:spPr bwMode="auto">
              <a:xfrm>
                <a:off x="8011378" y="2699771"/>
                <a:ext cx="157014" cy="145479"/>
              </a:xfrm>
              <a:prstGeom prst="ellipse">
                <a:avLst/>
              </a:prstGeom>
              <a:gradFill rotWithShape="1">
                <a:gsLst>
                  <a:gs pos="0">
                    <a:srgbClr val="FFFFFF"/>
                  </a:gs>
                  <a:gs pos="100000">
                    <a:srgbClr val="000000"/>
                  </a:gs>
                </a:gsLst>
                <a:path path="shape">
                  <a:fillToRect l="50000" t="50000" r="50000" b="50000"/>
                </a:path>
              </a:grad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22" name="Oval 32" descr="新聞紙"/>
              <p:cNvSpPr>
                <a:spLocks noChangeArrowheads="1"/>
              </p:cNvSpPr>
              <p:nvPr/>
            </p:nvSpPr>
            <p:spPr bwMode="auto">
              <a:xfrm>
                <a:off x="8100125" y="2595169"/>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23" name="Oval 32" descr="新聞紙"/>
              <p:cNvSpPr>
                <a:spLocks noChangeArrowheads="1"/>
              </p:cNvSpPr>
              <p:nvPr/>
            </p:nvSpPr>
            <p:spPr bwMode="auto">
              <a:xfrm>
                <a:off x="8175219" y="2565112"/>
                <a:ext cx="36864"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24" name="Oval 32" descr="新聞紙"/>
              <p:cNvSpPr>
                <a:spLocks noChangeArrowheads="1"/>
              </p:cNvSpPr>
              <p:nvPr/>
            </p:nvSpPr>
            <p:spPr bwMode="auto">
              <a:xfrm>
                <a:off x="8247582" y="2601181"/>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25" name="Oval 32" descr="新聞紙"/>
              <p:cNvSpPr>
                <a:spLocks noChangeArrowheads="1"/>
              </p:cNvSpPr>
              <p:nvPr/>
            </p:nvSpPr>
            <p:spPr bwMode="auto">
              <a:xfrm>
                <a:off x="8175219" y="2673320"/>
                <a:ext cx="36864"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26" name="Oval 32" descr="新聞紙"/>
              <p:cNvSpPr>
                <a:spLocks noChangeArrowheads="1"/>
              </p:cNvSpPr>
              <p:nvPr/>
            </p:nvSpPr>
            <p:spPr bwMode="auto">
              <a:xfrm>
                <a:off x="8280350" y="2667308"/>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27" name="Oval 32" descr="新聞紙"/>
              <p:cNvSpPr>
                <a:spLocks noChangeArrowheads="1"/>
              </p:cNvSpPr>
              <p:nvPr/>
            </p:nvSpPr>
            <p:spPr bwMode="auto">
              <a:xfrm>
                <a:off x="8355445" y="2637250"/>
                <a:ext cx="36864"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28" name="Oval 32" descr="新聞紙"/>
              <p:cNvSpPr>
                <a:spLocks noChangeArrowheads="1"/>
              </p:cNvSpPr>
              <p:nvPr/>
            </p:nvSpPr>
            <p:spPr bwMode="auto">
              <a:xfrm>
                <a:off x="8427807" y="2673320"/>
                <a:ext cx="35499"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29" name="Oval 32" descr="新聞紙"/>
              <p:cNvSpPr>
                <a:spLocks noChangeArrowheads="1"/>
              </p:cNvSpPr>
              <p:nvPr/>
            </p:nvSpPr>
            <p:spPr bwMode="auto">
              <a:xfrm>
                <a:off x="8355445" y="2744256"/>
                <a:ext cx="36864"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30" name="Oval 32" descr="新聞紙"/>
              <p:cNvSpPr>
                <a:spLocks noChangeArrowheads="1"/>
              </p:cNvSpPr>
              <p:nvPr/>
            </p:nvSpPr>
            <p:spPr bwMode="auto">
              <a:xfrm>
                <a:off x="8352714" y="2524233"/>
                <a:ext cx="35499"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31" name="Oval 32" descr="新聞紙"/>
              <p:cNvSpPr>
                <a:spLocks noChangeArrowheads="1"/>
              </p:cNvSpPr>
              <p:nvPr/>
            </p:nvSpPr>
            <p:spPr bwMode="auto">
              <a:xfrm>
                <a:off x="8427807" y="2492973"/>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32" name="Oval 32" descr="新聞紙"/>
              <p:cNvSpPr>
                <a:spLocks noChangeArrowheads="1"/>
              </p:cNvSpPr>
              <p:nvPr/>
            </p:nvSpPr>
            <p:spPr bwMode="auto">
              <a:xfrm>
                <a:off x="8500171" y="2529043"/>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33" name="Oval 32" descr="新聞紙"/>
              <p:cNvSpPr>
                <a:spLocks noChangeArrowheads="1"/>
              </p:cNvSpPr>
              <p:nvPr/>
            </p:nvSpPr>
            <p:spPr bwMode="auto">
              <a:xfrm>
                <a:off x="8427807" y="2601181"/>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34" name="Oval 32" descr="新聞紙"/>
              <p:cNvSpPr>
                <a:spLocks noChangeArrowheads="1"/>
              </p:cNvSpPr>
              <p:nvPr/>
            </p:nvSpPr>
            <p:spPr bwMode="auto">
              <a:xfrm>
                <a:off x="8568438" y="2667308"/>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35" name="Oval 32" descr="新聞紙"/>
              <p:cNvSpPr>
                <a:spLocks noChangeArrowheads="1"/>
              </p:cNvSpPr>
              <p:nvPr/>
            </p:nvSpPr>
            <p:spPr bwMode="auto">
              <a:xfrm>
                <a:off x="8643531" y="2637250"/>
                <a:ext cx="36865"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36" name="Oval 32" descr="新聞紙"/>
              <p:cNvSpPr>
                <a:spLocks noChangeArrowheads="1"/>
              </p:cNvSpPr>
              <p:nvPr/>
            </p:nvSpPr>
            <p:spPr bwMode="auto">
              <a:xfrm>
                <a:off x="8715895" y="2673320"/>
                <a:ext cx="35499"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37" name="Oval 32" descr="新聞紙"/>
              <p:cNvSpPr>
                <a:spLocks noChangeArrowheads="1"/>
              </p:cNvSpPr>
              <p:nvPr/>
            </p:nvSpPr>
            <p:spPr bwMode="auto">
              <a:xfrm>
                <a:off x="8643531" y="2744256"/>
                <a:ext cx="36865"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38" name="Oval 32" descr="新聞紙"/>
              <p:cNvSpPr>
                <a:spLocks noChangeArrowheads="1"/>
              </p:cNvSpPr>
              <p:nvPr/>
            </p:nvSpPr>
            <p:spPr bwMode="auto">
              <a:xfrm>
                <a:off x="8640801" y="2524233"/>
                <a:ext cx="35499"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39" name="Oval 32" descr="新聞紙"/>
              <p:cNvSpPr>
                <a:spLocks noChangeArrowheads="1"/>
              </p:cNvSpPr>
              <p:nvPr/>
            </p:nvSpPr>
            <p:spPr bwMode="auto">
              <a:xfrm>
                <a:off x="8715895" y="2492973"/>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40" name="Oval 32" descr="新聞紙"/>
              <p:cNvSpPr>
                <a:spLocks noChangeArrowheads="1"/>
              </p:cNvSpPr>
              <p:nvPr/>
            </p:nvSpPr>
            <p:spPr bwMode="auto">
              <a:xfrm>
                <a:off x="8788257" y="2529043"/>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41" name="Oval 32" descr="新聞紙"/>
              <p:cNvSpPr>
                <a:spLocks noChangeArrowheads="1"/>
              </p:cNvSpPr>
              <p:nvPr/>
            </p:nvSpPr>
            <p:spPr bwMode="auto">
              <a:xfrm>
                <a:off x="8715895" y="2601181"/>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42" name="Oval 32" descr="新聞紙"/>
              <p:cNvSpPr>
                <a:spLocks noChangeArrowheads="1"/>
              </p:cNvSpPr>
              <p:nvPr/>
            </p:nvSpPr>
            <p:spPr bwMode="auto">
              <a:xfrm>
                <a:off x="8442826" y="2774314"/>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43" name="Oval 32" descr="新聞紙"/>
              <p:cNvSpPr>
                <a:spLocks noChangeArrowheads="1"/>
              </p:cNvSpPr>
              <p:nvPr/>
            </p:nvSpPr>
            <p:spPr bwMode="auto">
              <a:xfrm>
                <a:off x="8517920" y="2744256"/>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44" name="Oval 32" descr="新聞紙"/>
              <p:cNvSpPr>
                <a:spLocks noChangeArrowheads="1"/>
              </p:cNvSpPr>
              <p:nvPr/>
            </p:nvSpPr>
            <p:spPr bwMode="auto">
              <a:xfrm>
                <a:off x="8590283" y="2780325"/>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45" name="Oval 32" descr="新聞紙"/>
              <p:cNvSpPr>
                <a:spLocks noChangeArrowheads="1"/>
              </p:cNvSpPr>
              <p:nvPr/>
            </p:nvSpPr>
            <p:spPr bwMode="auto">
              <a:xfrm>
                <a:off x="8517920" y="2852463"/>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46" name="Oval 32" descr="新聞紙"/>
              <p:cNvSpPr>
                <a:spLocks noChangeArrowheads="1"/>
              </p:cNvSpPr>
              <p:nvPr/>
            </p:nvSpPr>
            <p:spPr bwMode="auto">
              <a:xfrm>
                <a:off x="8243486" y="2826013"/>
                <a:ext cx="36864"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47" name="Oval 32" descr="新聞紙"/>
              <p:cNvSpPr>
                <a:spLocks noChangeArrowheads="1"/>
              </p:cNvSpPr>
              <p:nvPr/>
            </p:nvSpPr>
            <p:spPr bwMode="auto">
              <a:xfrm>
                <a:off x="7955399" y="2673320"/>
                <a:ext cx="36865"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48" name="Oval 32" descr="新聞紙"/>
              <p:cNvSpPr>
                <a:spLocks noChangeArrowheads="1"/>
              </p:cNvSpPr>
              <p:nvPr/>
            </p:nvSpPr>
            <p:spPr bwMode="auto">
              <a:xfrm>
                <a:off x="7884401" y="2601181"/>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49" name="Oval 32" descr="新聞紙"/>
              <p:cNvSpPr>
                <a:spLocks noChangeArrowheads="1"/>
              </p:cNvSpPr>
              <p:nvPr/>
            </p:nvSpPr>
            <p:spPr bwMode="auto">
              <a:xfrm>
                <a:off x="7992264" y="2529043"/>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50" name="Oval 32" descr="新聞紙"/>
              <p:cNvSpPr>
                <a:spLocks noChangeArrowheads="1"/>
              </p:cNvSpPr>
              <p:nvPr/>
            </p:nvSpPr>
            <p:spPr bwMode="auto">
              <a:xfrm>
                <a:off x="8100125" y="2852463"/>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51" name="Oval 32" descr="新聞紙"/>
              <p:cNvSpPr>
                <a:spLocks noChangeArrowheads="1"/>
              </p:cNvSpPr>
              <p:nvPr/>
            </p:nvSpPr>
            <p:spPr bwMode="auto">
              <a:xfrm>
                <a:off x="8207988" y="2753874"/>
                <a:ext cx="35499"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52" name="Oval 32" descr="新聞紙"/>
              <p:cNvSpPr>
                <a:spLocks noChangeArrowheads="1"/>
              </p:cNvSpPr>
              <p:nvPr/>
            </p:nvSpPr>
            <p:spPr bwMode="auto">
              <a:xfrm>
                <a:off x="7955399" y="2780325"/>
                <a:ext cx="36865"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53" name="Oval 32" descr="新聞紙"/>
              <p:cNvSpPr>
                <a:spLocks noChangeArrowheads="1"/>
              </p:cNvSpPr>
              <p:nvPr/>
            </p:nvSpPr>
            <p:spPr bwMode="auto">
              <a:xfrm>
                <a:off x="7847537" y="2708186"/>
                <a:ext cx="36864"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grpSp>
        <p:sp>
          <p:nvSpPr>
            <p:cNvPr id="16" name="AutoShape 30"/>
            <p:cNvSpPr>
              <a:spLocks noChangeArrowheads="1"/>
            </p:cNvSpPr>
            <p:nvPr/>
          </p:nvSpPr>
          <p:spPr bwMode="auto">
            <a:xfrm>
              <a:off x="6776365" y="1988081"/>
              <a:ext cx="1090908" cy="1080877"/>
            </a:xfrm>
            <a:prstGeom prst="roundRect">
              <a:avLst>
                <a:gd name="adj" fmla="val 16667"/>
              </a:avLst>
            </a:prstGeom>
            <a:noFill/>
            <a:ln w="57150" algn="ctr">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17" name="Rectangle 31"/>
            <p:cNvSpPr>
              <a:spLocks noChangeArrowheads="1"/>
            </p:cNvSpPr>
            <p:nvPr/>
          </p:nvSpPr>
          <p:spPr bwMode="auto">
            <a:xfrm>
              <a:off x="6623447" y="1952012"/>
              <a:ext cx="1404937" cy="180347"/>
            </a:xfrm>
            <a:prstGeom prst="rect">
              <a:avLst/>
            </a:prstGeom>
            <a:solidFill>
              <a:srgbClr val="FFFFFF">
                <a:lumMod val="50000"/>
              </a:srgbClr>
            </a:solidFill>
            <a:ln w="9525" algn="ctr">
              <a:noFill/>
              <a:miter lim="800000"/>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grpSp>
      <p:pic>
        <p:nvPicPr>
          <p:cNvPr id="54"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269" y="1731600"/>
            <a:ext cx="1008000" cy="1759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グループ化 54"/>
          <p:cNvGrpSpPr/>
          <p:nvPr/>
        </p:nvGrpSpPr>
        <p:grpSpPr>
          <a:xfrm>
            <a:off x="3782318" y="1711335"/>
            <a:ext cx="1296000" cy="1375322"/>
            <a:chOff x="3886143" y="8425884"/>
            <a:chExt cx="1296000" cy="1375322"/>
          </a:xfrm>
        </p:grpSpPr>
        <p:sp>
          <p:nvSpPr>
            <p:cNvPr id="56" name="AutoShape 28"/>
            <p:cNvSpPr>
              <a:spLocks noChangeArrowheads="1"/>
            </p:cNvSpPr>
            <p:nvPr/>
          </p:nvSpPr>
          <p:spPr bwMode="auto">
            <a:xfrm>
              <a:off x="4066494" y="9585206"/>
              <a:ext cx="900000" cy="216000"/>
            </a:xfrm>
            <a:prstGeom prst="roundRect">
              <a:avLst>
                <a:gd name="adj" fmla="val 16667"/>
              </a:avLst>
            </a:prstGeom>
            <a:solidFill>
              <a:srgbClr val="66CCFF"/>
            </a:solidFill>
            <a:ln>
              <a:noFill/>
            </a:ln>
            <a:extLst>
              <a:ext uri="{91240B29-F687-4F45-9708-019B960494DF}">
                <a14:hiddenLine xmlns:a14="http://schemas.microsoft.com/office/drawing/2010/main" w="9525" algn="ctr">
                  <a:solidFill>
                    <a:srgbClr val="000000"/>
                  </a:solidFill>
                  <a:round/>
                  <a:headEnd/>
                  <a:tailEnd/>
                </a14:hiddenLine>
              </a:ext>
            </a:extLst>
          </p:spPr>
          <p:txBody>
            <a:bodyPr wrap="square" anchor="ctr">
              <a:spAutoFit/>
            </a:bodyPr>
            <a:lstStyle/>
            <a:p>
              <a:pPr fontAlgn="auto">
                <a:spcBef>
                  <a:spcPts val="0"/>
                </a:spcBef>
                <a:spcAft>
                  <a:spcPts val="0"/>
                </a:spcAft>
                <a:defRPr/>
              </a:pPr>
              <a:endParaRPr kumimoji="0" lang="ja-JP" altLang="en-US" sz="1800" kern="0" dirty="0">
                <a:solidFill>
                  <a:srgbClr val="FFFFFF"/>
                </a:solidFill>
              </a:endParaRPr>
            </a:p>
          </p:txBody>
        </p:sp>
        <p:grpSp>
          <p:nvGrpSpPr>
            <p:cNvPr id="57" name="グループ化 29"/>
            <p:cNvGrpSpPr>
              <a:grpSpLocks noChangeAspect="1"/>
            </p:cNvGrpSpPr>
            <p:nvPr/>
          </p:nvGrpSpPr>
          <p:grpSpPr bwMode="auto">
            <a:xfrm>
              <a:off x="3886143" y="8425884"/>
              <a:ext cx="1296000" cy="1357005"/>
              <a:chOff x="792042" y="1116971"/>
              <a:chExt cx="1368501" cy="1341398"/>
            </a:xfrm>
          </p:grpSpPr>
          <p:grpSp>
            <p:nvGrpSpPr>
              <p:cNvPr id="61" name="Group 5"/>
              <p:cNvGrpSpPr>
                <a:grpSpLocks/>
              </p:cNvGrpSpPr>
              <p:nvPr/>
            </p:nvGrpSpPr>
            <p:grpSpPr bwMode="auto">
              <a:xfrm>
                <a:off x="792042" y="1378538"/>
                <a:ext cx="1368501" cy="1079831"/>
                <a:chOff x="532" y="2325"/>
                <a:chExt cx="817" cy="697"/>
              </a:xfrm>
            </p:grpSpPr>
            <p:sp>
              <p:nvSpPr>
                <p:cNvPr id="68" name="AutoShape 6"/>
                <p:cNvSpPr>
                  <a:spLocks noChangeArrowheads="1"/>
                </p:cNvSpPr>
                <p:nvPr/>
              </p:nvSpPr>
              <p:spPr bwMode="auto">
                <a:xfrm>
                  <a:off x="612" y="2342"/>
                  <a:ext cx="635" cy="680"/>
                </a:xfrm>
                <a:prstGeom prst="roundRect">
                  <a:avLst>
                    <a:gd name="adj" fmla="val 16667"/>
                  </a:avLst>
                </a:prstGeom>
                <a:noFill/>
                <a:ln w="57150" algn="ctr">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69" name="Rectangle 7"/>
                <p:cNvSpPr>
                  <a:spLocks noChangeArrowheads="1"/>
                </p:cNvSpPr>
                <p:nvPr/>
              </p:nvSpPr>
              <p:spPr bwMode="auto">
                <a:xfrm>
                  <a:off x="532" y="2325"/>
                  <a:ext cx="817" cy="133"/>
                </a:xfrm>
                <a:prstGeom prst="rect">
                  <a:avLst/>
                </a:prstGeom>
                <a:solidFill>
                  <a:srgbClr val="FFFFFF">
                    <a:lumMod val="50000"/>
                  </a:srgbClr>
                </a:solidFill>
                <a:ln w="9525" algn="ctr">
                  <a:noFill/>
                  <a:miter lim="800000"/>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grpSp>
          <p:sp>
            <p:nvSpPr>
              <p:cNvPr id="62" name="Oval 8" descr="新聞紙"/>
              <p:cNvSpPr>
                <a:spLocks noChangeArrowheads="1"/>
              </p:cNvSpPr>
              <p:nvPr/>
            </p:nvSpPr>
            <p:spPr bwMode="auto">
              <a:xfrm>
                <a:off x="1075851" y="2300911"/>
                <a:ext cx="777557" cy="144236"/>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grpSp>
            <p:nvGrpSpPr>
              <p:cNvPr id="63" name="Group 72"/>
              <p:cNvGrpSpPr>
                <a:grpSpLocks/>
              </p:cNvGrpSpPr>
              <p:nvPr/>
            </p:nvGrpSpPr>
            <p:grpSpPr bwMode="auto">
              <a:xfrm>
                <a:off x="1426225" y="1116971"/>
                <a:ext cx="250825" cy="720726"/>
                <a:chOff x="2854" y="2230"/>
                <a:chExt cx="158" cy="454"/>
              </a:xfrm>
            </p:grpSpPr>
            <p:sp>
              <p:nvSpPr>
                <p:cNvPr id="66" name="AutoShape 19"/>
                <p:cNvSpPr>
                  <a:spLocks noChangeArrowheads="1"/>
                </p:cNvSpPr>
                <p:nvPr/>
              </p:nvSpPr>
              <p:spPr bwMode="auto">
                <a:xfrm>
                  <a:off x="2854" y="2230"/>
                  <a:ext cx="158" cy="45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11 w 21600"/>
                    <a:gd name="T13" fmla="*/ 4520 h 21600"/>
                    <a:gd name="T14" fmla="*/ 17089 w 21600"/>
                    <a:gd name="T15" fmla="*/ 1708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noFill/>
                <a:ln w="9525" algn="ctr">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fontAlgn="auto">
                    <a:spcBef>
                      <a:spcPts val="0"/>
                    </a:spcBef>
                    <a:spcAft>
                      <a:spcPts val="0"/>
                    </a:spcAft>
                    <a:defRPr/>
                  </a:pPr>
                  <a:endParaRPr kumimoji="0" lang="ja-JP" altLang="en-US" sz="1800" kern="0" dirty="0">
                    <a:solidFill>
                      <a:sysClr val="windowText" lastClr="000000"/>
                    </a:solidFill>
                  </a:endParaRPr>
                </a:p>
              </p:txBody>
            </p:sp>
            <p:sp>
              <p:nvSpPr>
                <p:cNvPr id="67" name="AutoShape 20"/>
                <p:cNvSpPr>
                  <a:spLocks noChangeArrowheads="1"/>
                </p:cNvSpPr>
                <p:nvPr/>
              </p:nvSpPr>
              <p:spPr bwMode="auto">
                <a:xfrm>
                  <a:off x="2873" y="2321"/>
                  <a:ext cx="119" cy="31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38 w 21600"/>
                    <a:gd name="T13" fmla="*/ 4483 h 21600"/>
                    <a:gd name="T14" fmla="*/ 17062 w 21600"/>
                    <a:gd name="T15" fmla="*/ 1711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66CC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fontAlgn="auto">
                    <a:spcBef>
                      <a:spcPts val="0"/>
                    </a:spcBef>
                    <a:spcAft>
                      <a:spcPts val="0"/>
                    </a:spcAft>
                    <a:defRPr/>
                  </a:pPr>
                  <a:endParaRPr kumimoji="0" lang="ja-JP" altLang="en-US" sz="1800" kern="0" dirty="0">
                    <a:solidFill>
                      <a:sysClr val="windowText" lastClr="000000"/>
                    </a:solidFill>
                  </a:endParaRPr>
                </a:p>
              </p:txBody>
            </p:sp>
          </p:grpSp>
          <p:sp>
            <p:nvSpPr>
              <p:cNvPr id="64" name="Oval 21"/>
              <p:cNvSpPr>
                <a:spLocks noChangeArrowheads="1"/>
              </p:cNvSpPr>
              <p:nvPr/>
            </p:nvSpPr>
            <p:spPr bwMode="auto">
              <a:xfrm>
                <a:off x="1475183" y="1831339"/>
                <a:ext cx="114042" cy="106976"/>
              </a:xfrm>
              <a:prstGeom prst="ellipse">
                <a:avLst/>
              </a:prstGeom>
              <a:solidFill>
                <a:srgbClr val="66CC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65" name="Oval 22"/>
              <p:cNvSpPr>
                <a:spLocks noChangeArrowheads="1"/>
              </p:cNvSpPr>
              <p:nvPr/>
            </p:nvSpPr>
            <p:spPr bwMode="auto">
              <a:xfrm>
                <a:off x="1482715" y="2042488"/>
                <a:ext cx="114042" cy="105773"/>
              </a:xfrm>
              <a:prstGeom prst="ellipse">
                <a:avLst/>
              </a:prstGeom>
              <a:solidFill>
                <a:srgbClr val="66CC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spAutoFit/>
              </a:bodyPr>
              <a:lstStyle/>
              <a:p>
                <a:pPr fontAlgn="auto">
                  <a:spcBef>
                    <a:spcPts val="0"/>
                  </a:spcBef>
                  <a:spcAft>
                    <a:spcPts val="0"/>
                  </a:spcAft>
                  <a:defRPr/>
                </a:pPr>
                <a:endParaRPr kumimoji="0" lang="ja-JP" altLang="en-US" sz="1800" kern="0" dirty="0">
                  <a:solidFill>
                    <a:srgbClr val="FFFFFF"/>
                  </a:solidFill>
                </a:endParaRPr>
              </a:p>
            </p:txBody>
          </p:sp>
        </p:grpSp>
        <p:sp>
          <p:nvSpPr>
            <p:cNvPr id="58" name="Oval 24"/>
            <p:cNvSpPr>
              <a:spLocks noChangeArrowheads="1"/>
            </p:cNvSpPr>
            <p:nvPr/>
          </p:nvSpPr>
          <p:spPr bwMode="auto">
            <a:xfrm>
              <a:off x="4455565" y="9615314"/>
              <a:ext cx="144000" cy="144000"/>
            </a:xfrm>
            <a:prstGeom prst="ellipse">
              <a:avLst/>
            </a:prstGeom>
            <a:gradFill rotWithShape="1">
              <a:gsLst>
                <a:gs pos="0">
                  <a:srgbClr val="FFFFFF"/>
                </a:gs>
                <a:gs pos="100000">
                  <a:srgbClr val="000000"/>
                </a:gs>
              </a:gsLst>
              <a:path path="shape">
                <a:fillToRect l="50000" t="50000" r="50000" b="50000"/>
              </a:path>
            </a:grad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59" name="Oval 25"/>
            <p:cNvSpPr>
              <a:spLocks noChangeArrowheads="1"/>
            </p:cNvSpPr>
            <p:nvPr/>
          </p:nvSpPr>
          <p:spPr bwMode="auto">
            <a:xfrm>
              <a:off x="4207227" y="9598852"/>
              <a:ext cx="144000" cy="144000"/>
            </a:xfrm>
            <a:prstGeom prst="ellipse">
              <a:avLst/>
            </a:prstGeom>
            <a:gradFill rotWithShape="1">
              <a:gsLst>
                <a:gs pos="0">
                  <a:srgbClr val="FFFFFF"/>
                </a:gs>
                <a:gs pos="100000">
                  <a:srgbClr val="000000"/>
                </a:gs>
              </a:gsLst>
              <a:path path="shape">
                <a:fillToRect l="50000" t="50000" r="50000" b="50000"/>
              </a:path>
            </a:grad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60" name="Oval 26"/>
            <p:cNvSpPr>
              <a:spLocks noChangeArrowheads="1"/>
            </p:cNvSpPr>
            <p:nvPr/>
          </p:nvSpPr>
          <p:spPr bwMode="auto">
            <a:xfrm>
              <a:off x="4715714" y="9613288"/>
              <a:ext cx="144000" cy="144000"/>
            </a:xfrm>
            <a:prstGeom prst="ellipse">
              <a:avLst/>
            </a:prstGeom>
            <a:gradFill rotWithShape="1">
              <a:gsLst>
                <a:gs pos="0">
                  <a:srgbClr val="FFFFFF"/>
                </a:gs>
                <a:gs pos="100000">
                  <a:srgbClr val="000000"/>
                </a:gs>
              </a:gsLst>
              <a:path path="shape">
                <a:fillToRect l="50000" t="50000" r="50000" b="50000"/>
              </a:path>
            </a:gradFill>
            <a:ln w="9525" algn="ctr">
              <a:solidFill>
                <a:srgbClr val="FFFFFF"/>
              </a:solidFill>
              <a:round/>
              <a:headEnd/>
              <a:tailEnd/>
            </a:ln>
          </p:spPr>
          <p:txBody>
            <a:bodyPr anchor="ctr">
              <a:spAutoFit/>
            </a:bodyPr>
            <a:lstStyle/>
            <a:p>
              <a:pPr fontAlgn="auto">
                <a:spcBef>
                  <a:spcPts val="0"/>
                </a:spcBef>
                <a:spcAft>
                  <a:spcPts val="0"/>
                </a:spcAft>
                <a:defRPr/>
              </a:pPr>
              <a:endParaRPr kumimoji="0" lang="ja-JP" altLang="en-US" sz="1800" kern="0" dirty="0">
                <a:solidFill>
                  <a:srgbClr val="FFFFFF"/>
                </a:solidFill>
              </a:endParaRPr>
            </a:p>
          </p:txBody>
        </p:sp>
      </p:grpSp>
      <p:sp>
        <p:nvSpPr>
          <p:cNvPr id="70" name="AutoShape 46"/>
          <p:cNvSpPr>
            <a:spLocks noChangeArrowheads="1"/>
          </p:cNvSpPr>
          <p:nvPr/>
        </p:nvSpPr>
        <p:spPr bwMode="auto">
          <a:xfrm>
            <a:off x="2332275" y="2415770"/>
            <a:ext cx="1440000" cy="324000"/>
          </a:xfrm>
          <a:prstGeom prst="rightArrow">
            <a:avLst>
              <a:gd name="adj1" fmla="val 50000"/>
              <a:gd name="adj2" fmla="val 68094"/>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p>
            <a:pPr fontAlgn="auto">
              <a:spcBef>
                <a:spcPts val="0"/>
              </a:spcBef>
              <a:spcAft>
                <a:spcPts val="0"/>
              </a:spcAft>
              <a:defRPr/>
            </a:pPr>
            <a:endParaRPr kumimoji="0" lang="ja-JP" altLang="en-US" sz="1800" kern="0" dirty="0">
              <a:solidFill>
                <a:srgbClr val="FFFFFF"/>
              </a:solidFill>
            </a:endParaRPr>
          </a:p>
        </p:txBody>
      </p:sp>
      <p:sp>
        <p:nvSpPr>
          <p:cNvPr id="71" name="テキスト ボックス 70"/>
          <p:cNvSpPr txBox="1"/>
          <p:nvPr/>
        </p:nvSpPr>
        <p:spPr>
          <a:xfrm>
            <a:off x="329210" y="867688"/>
            <a:ext cx="2732884" cy="923330"/>
          </a:xfrm>
          <a:prstGeom prst="rect">
            <a:avLst/>
          </a:prstGeom>
          <a:noFill/>
        </p:spPr>
        <p:txBody>
          <a:bodyPr wrap="square">
            <a:spAutoFit/>
          </a:bodyPr>
          <a:lstStyle/>
          <a:p>
            <a:pPr algn="ctr">
              <a:defRPr/>
            </a:pPr>
            <a:r>
              <a:rPr lang="en-US" altLang="ja-JP" sz="1800" b="1" dirty="0">
                <a:latin typeface="Arial" panose="020B0604020202020204" pitchFamily="34" charset="0"/>
                <a:cs typeface="Arial" panose="020B0604020202020204" pitchFamily="34" charset="0"/>
              </a:rPr>
              <a:t>Polymer </a:t>
            </a:r>
            <a:r>
              <a:rPr lang="en-US" altLang="ja-JP" sz="1800" b="1" dirty="0" smtClean="0">
                <a:latin typeface="Arial" panose="020B0604020202020204" pitchFamily="34" charset="0"/>
                <a:cs typeface="Arial" panose="020B0604020202020204" pitchFamily="34" charset="0"/>
              </a:rPr>
              <a:t>aqueous solution </a:t>
            </a:r>
          </a:p>
          <a:p>
            <a:pPr algn="ctr">
              <a:defRPr/>
            </a:pPr>
            <a:r>
              <a:rPr lang="en-US" altLang="ja-JP" sz="1800" b="1" dirty="0" smtClean="0">
                <a:latin typeface="Arial" panose="020B0604020202020204" pitchFamily="34" charset="0"/>
                <a:cs typeface="Arial" panose="020B0604020202020204" pitchFamily="34" charset="0"/>
              </a:rPr>
              <a:t>(0.5 mL)</a:t>
            </a:r>
            <a:r>
              <a:rPr lang="ja-JP" altLang="en-US" sz="1800" b="1" dirty="0">
                <a:latin typeface="Arial" panose="020B0604020202020204" pitchFamily="34" charset="0"/>
                <a:cs typeface="Arial" panose="020B0604020202020204" pitchFamily="34" charset="0"/>
              </a:rPr>
              <a:t>　</a:t>
            </a:r>
            <a:r>
              <a:rPr lang="ja-JP" altLang="en-US" sz="1800" b="1" dirty="0" smtClean="0">
                <a:latin typeface="Arial" panose="020B0604020202020204" pitchFamily="34" charset="0"/>
                <a:cs typeface="Arial" panose="020B0604020202020204" pitchFamily="34" charset="0"/>
              </a:rPr>
              <a:t>　</a:t>
            </a:r>
            <a:endParaRPr lang="ja-JP" altLang="en-US" sz="1800" b="1" dirty="0">
              <a:latin typeface="Arial" panose="020B0604020202020204" pitchFamily="34" charset="0"/>
              <a:cs typeface="Arial" panose="020B0604020202020204" pitchFamily="34" charset="0"/>
            </a:endParaRPr>
          </a:p>
        </p:txBody>
      </p:sp>
      <p:sp>
        <p:nvSpPr>
          <p:cNvPr id="72" name="正方形/長方形 84"/>
          <p:cNvSpPr>
            <a:spLocks noChangeArrowheads="1"/>
          </p:cNvSpPr>
          <p:nvPr/>
        </p:nvSpPr>
        <p:spPr bwMode="auto">
          <a:xfrm>
            <a:off x="322128" y="3499717"/>
            <a:ext cx="27734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ts val="0"/>
              </a:spcBef>
              <a:spcAft>
                <a:spcPts val="0"/>
              </a:spcAft>
              <a:defRPr/>
            </a:pPr>
            <a:r>
              <a:rPr kumimoji="0" lang="en-US" altLang="ja-JP" sz="1800" b="1" kern="0" dirty="0">
                <a:latin typeface="Arial" panose="020B0604020202020204" pitchFamily="34" charset="0"/>
                <a:cs typeface="Arial" panose="020B0604020202020204" pitchFamily="34" charset="0"/>
              </a:rPr>
              <a:t>Zirconia b</a:t>
            </a:r>
            <a:r>
              <a:rPr kumimoji="0" lang="en-US" altLang="ja-JP" sz="1800" b="1" kern="0" dirty="0" smtClean="0">
                <a:latin typeface="Arial" panose="020B0604020202020204" pitchFamily="34" charset="0"/>
                <a:cs typeface="Arial" panose="020B0604020202020204" pitchFamily="34" charset="0"/>
              </a:rPr>
              <a:t>eads</a:t>
            </a:r>
          </a:p>
          <a:p>
            <a:pPr fontAlgn="auto">
              <a:spcBef>
                <a:spcPts val="0"/>
              </a:spcBef>
              <a:spcAft>
                <a:spcPts val="0"/>
              </a:spcAft>
              <a:defRPr/>
            </a:pPr>
            <a:r>
              <a:rPr kumimoji="0" lang="en-US" altLang="ja-JP" sz="1800" b="1" kern="0" dirty="0" smtClean="0">
                <a:latin typeface="Arial" panose="020B0604020202020204" pitchFamily="34" charset="0"/>
                <a:cs typeface="Arial" panose="020B0604020202020204" pitchFamily="34" charset="0"/>
              </a:rPr>
              <a:t>(Φ 0.1 mm, 2.5 g)</a:t>
            </a:r>
            <a:endParaRPr kumimoji="0" lang="en-US" altLang="ja-JP" sz="1800" b="1" kern="0" dirty="0">
              <a:latin typeface="Arial" panose="020B0604020202020204" pitchFamily="34" charset="0"/>
              <a:cs typeface="Arial" panose="020B0604020202020204" pitchFamily="34" charset="0"/>
            </a:endParaRPr>
          </a:p>
        </p:txBody>
      </p:sp>
      <p:sp>
        <p:nvSpPr>
          <p:cNvPr id="73" name="Line 82"/>
          <p:cNvSpPr>
            <a:spLocks noChangeShapeType="1"/>
          </p:cNvSpPr>
          <p:nvPr/>
        </p:nvSpPr>
        <p:spPr bwMode="auto">
          <a:xfrm flipH="1" flipV="1">
            <a:off x="1870038" y="2963204"/>
            <a:ext cx="462237" cy="331235"/>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kumimoji="0" lang="ja-JP" altLang="en-US" sz="1800" kern="0" dirty="0">
              <a:solidFill>
                <a:sysClr val="windowText" lastClr="000000"/>
              </a:solidFill>
            </a:endParaRPr>
          </a:p>
        </p:txBody>
      </p:sp>
      <p:sp>
        <p:nvSpPr>
          <p:cNvPr id="74" name="Text Box 83"/>
          <p:cNvSpPr txBox="1">
            <a:spLocks noChangeArrowheads="1"/>
          </p:cNvSpPr>
          <p:nvPr/>
        </p:nvSpPr>
        <p:spPr bwMode="auto">
          <a:xfrm>
            <a:off x="2352706" y="3182923"/>
            <a:ext cx="1633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fontAlgn="auto" hangingPunct="1">
              <a:spcBef>
                <a:spcPct val="50000"/>
              </a:spcBef>
              <a:spcAft>
                <a:spcPts val="0"/>
              </a:spcAft>
              <a:defRPr/>
            </a:pPr>
            <a:r>
              <a:rPr lang="en-US" altLang="ja-JP" sz="1800" b="1" kern="0" dirty="0" smtClean="0">
                <a:latin typeface="Arial" panose="020B0604020202020204" pitchFamily="34" charset="0"/>
                <a:ea typeface="+mn-ea"/>
                <a:cs typeface="Arial" panose="020B0604020202020204" pitchFamily="34" charset="0"/>
              </a:rPr>
              <a:t>MBZ</a:t>
            </a:r>
            <a:r>
              <a:rPr lang="ja-JP" altLang="en-US" sz="1800" b="1" kern="0" dirty="0" smtClean="0">
                <a:latin typeface="Arial" panose="020B0604020202020204" pitchFamily="34" charset="0"/>
                <a:ea typeface="+mn-ea"/>
                <a:cs typeface="Arial" panose="020B0604020202020204" pitchFamily="34" charset="0"/>
              </a:rPr>
              <a:t> </a:t>
            </a:r>
            <a:r>
              <a:rPr lang="en-US" altLang="ja-JP" sz="1800" b="1" kern="0" dirty="0" smtClean="0">
                <a:latin typeface="Arial" panose="020B0604020202020204" pitchFamily="34" charset="0"/>
                <a:ea typeface="+mn-ea"/>
                <a:cs typeface="Arial" panose="020B0604020202020204" pitchFamily="34" charset="0"/>
              </a:rPr>
              <a:t>(50 mg)</a:t>
            </a:r>
          </a:p>
        </p:txBody>
      </p:sp>
      <p:sp>
        <p:nvSpPr>
          <p:cNvPr id="75" name="Text Box 55"/>
          <p:cNvSpPr txBox="1">
            <a:spLocks noChangeArrowheads="1"/>
          </p:cNvSpPr>
          <p:nvPr/>
        </p:nvSpPr>
        <p:spPr bwMode="auto">
          <a:xfrm>
            <a:off x="2222930" y="2121308"/>
            <a:ext cx="1620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fontAlgn="auto" hangingPunct="1">
              <a:spcBef>
                <a:spcPct val="50000"/>
              </a:spcBef>
              <a:spcAft>
                <a:spcPts val="0"/>
              </a:spcAft>
              <a:defRPr/>
            </a:pPr>
            <a:r>
              <a:rPr lang="en-US" altLang="ja-JP" sz="1800" b="1" kern="0" dirty="0" smtClean="0">
                <a:latin typeface="Arial" panose="020B0604020202020204" pitchFamily="34" charset="0"/>
                <a:ea typeface="ＭＳ Ｐゴシック"/>
                <a:cs typeface="Arial" panose="020B0604020202020204" pitchFamily="34" charset="0"/>
              </a:rPr>
              <a:t>Pulverization</a:t>
            </a:r>
          </a:p>
        </p:txBody>
      </p:sp>
      <p:sp>
        <p:nvSpPr>
          <p:cNvPr id="76" name="テキスト ボックス 75"/>
          <p:cNvSpPr txBox="1"/>
          <p:nvPr/>
        </p:nvSpPr>
        <p:spPr>
          <a:xfrm>
            <a:off x="2037883" y="2677724"/>
            <a:ext cx="1938338" cy="369332"/>
          </a:xfrm>
          <a:prstGeom prst="rect">
            <a:avLst/>
          </a:prstGeom>
          <a:noFill/>
        </p:spPr>
        <p:txBody>
          <a:bodyPr wrap="square" rtlCol="0">
            <a:spAutoFit/>
          </a:bodyPr>
          <a:lstStyle/>
          <a:p>
            <a:pPr algn="ctr"/>
            <a:r>
              <a:rPr kumimoji="1" lang="en-US" altLang="ja-JP" sz="1800" b="1" dirty="0" smtClean="0">
                <a:latin typeface="Arial" panose="020B0604020202020204" pitchFamily="34" charset="0"/>
                <a:cs typeface="Arial" panose="020B0604020202020204" pitchFamily="34" charset="0"/>
              </a:rPr>
              <a:t>2000 rpm, 3 min</a:t>
            </a:r>
            <a:endParaRPr kumimoji="1" lang="ja-JP" altLang="en-US" sz="1800" b="1" dirty="0">
              <a:latin typeface="Arial" panose="020B0604020202020204" pitchFamily="34" charset="0"/>
              <a:cs typeface="Arial" panose="020B0604020202020204" pitchFamily="34" charset="0"/>
            </a:endParaRPr>
          </a:p>
        </p:txBody>
      </p:sp>
      <p:sp>
        <p:nvSpPr>
          <p:cNvPr id="77" name="テキスト ボックス 76"/>
          <p:cNvSpPr txBox="1"/>
          <p:nvPr/>
        </p:nvSpPr>
        <p:spPr>
          <a:xfrm>
            <a:off x="2938602" y="893270"/>
            <a:ext cx="3435627" cy="923330"/>
          </a:xfrm>
          <a:prstGeom prst="rect">
            <a:avLst/>
          </a:prstGeom>
          <a:noFill/>
        </p:spPr>
        <p:txBody>
          <a:bodyPr wrap="square">
            <a:spAutoFit/>
          </a:bodyPr>
          <a:lstStyle/>
          <a:p>
            <a:pPr algn="ctr">
              <a:defRPr/>
            </a:pPr>
            <a:r>
              <a:rPr lang="en-US" altLang="ja-JP" sz="1800" b="1" dirty="0">
                <a:latin typeface="Arial" panose="020B0604020202020204" pitchFamily="34" charset="0"/>
                <a:cs typeface="Arial" panose="020B0604020202020204" pitchFamily="34" charset="0"/>
              </a:rPr>
              <a:t>Polymer aqueous solution </a:t>
            </a:r>
            <a:endParaRPr lang="en-US" altLang="ja-JP" sz="1800" b="1" dirty="0" smtClean="0">
              <a:latin typeface="Arial" panose="020B0604020202020204" pitchFamily="34" charset="0"/>
              <a:cs typeface="Arial" panose="020B0604020202020204" pitchFamily="34" charset="0"/>
            </a:endParaRPr>
          </a:p>
          <a:p>
            <a:pPr algn="ctr">
              <a:defRPr/>
            </a:pPr>
            <a:r>
              <a:rPr lang="en-US" altLang="ja-JP" sz="1800" b="1" dirty="0" smtClean="0">
                <a:latin typeface="Arial" panose="020B0604020202020204" pitchFamily="34" charset="0"/>
                <a:cs typeface="Arial" panose="020B0604020202020204" pitchFamily="34" charset="0"/>
              </a:rPr>
              <a:t>or water</a:t>
            </a:r>
            <a:endParaRPr lang="ja-JP" altLang="en-US" sz="1800" b="1" dirty="0">
              <a:latin typeface="Arial" panose="020B0604020202020204" pitchFamily="34" charset="0"/>
              <a:cs typeface="Arial" panose="020B0604020202020204" pitchFamily="34" charset="0"/>
            </a:endParaRPr>
          </a:p>
          <a:p>
            <a:pPr algn="ctr">
              <a:defRPr/>
            </a:pPr>
            <a:r>
              <a:rPr lang="en-US" altLang="ja-JP" sz="1800" b="1" dirty="0" smtClean="0">
                <a:latin typeface="Arial" panose="020B0604020202020204" pitchFamily="34" charset="0"/>
                <a:cs typeface="Arial" panose="020B0604020202020204" pitchFamily="34" charset="0"/>
              </a:rPr>
              <a:t>(9.5 mL)</a:t>
            </a:r>
            <a:r>
              <a:rPr lang="ja-JP" altLang="en-US" sz="1800" b="1" dirty="0">
                <a:latin typeface="Arial" panose="020B0604020202020204" pitchFamily="34" charset="0"/>
                <a:cs typeface="Arial" panose="020B0604020202020204" pitchFamily="34" charset="0"/>
              </a:rPr>
              <a:t>　</a:t>
            </a:r>
            <a:r>
              <a:rPr lang="ja-JP" altLang="en-US" sz="1800" b="1" dirty="0" smtClean="0">
                <a:latin typeface="Arial" panose="020B0604020202020204" pitchFamily="34" charset="0"/>
                <a:cs typeface="Arial" panose="020B0604020202020204" pitchFamily="34" charset="0"/>
              </a:rPr>
              <a:t>　</a:t>
            </a:r>
            <a:endParaRPr lang="ja-JP" altLang="en-US" sz="1800" b="1" dirty="0">
              <a:latin typeface="Arial" panose="020B0604020202020204" pitchFamily="34" charset="0"/>
              <a:cs typeface="Arial" panose="020B0604020202020204" pitchFamily="34" charset="0"/>
            </a:endParaRPr>
          </a:p>
        </p:txBody>
      </p:sp>
      <p:sp>
        <p:nvSpPr>
          <p:cNvPr id="78" name="Text Box 55"/>
          <p:cNvSpPr txBox="1">
            <a:spLocks noChangeArrowheads="1"/>
          </p:cNvSpPr>
          <p:nvPr/>
        </p:nvSpPr>
        <p:spPr bwMode="auto">
          <a:xfrm>
            <a:off x="5058988" y="2146674"/>
            <a:ext cx="1366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fontAlgn="auto" hangingPunct="1">
              <a:spcBef>
                <a:spcPct val="50000"/>
              </a:spcBef>
              <a:spcAft>
                <a:spcPts val="0"/>
              </a:spcAft>
              <a:defRPr/>
            </a:pPr>
            <a:r>
              <a:rPr lang="en-US" altLang="ja-JP" sz="1800" b="1" kern="0" dirty="0" smtClean="0">
                <a:latin typeface="Arial" panose="020B0604020202020204" pitchFamily="34" charset="0"/>
                <a:ea typeface="ＭＳ Ｐゴシック"/>
                <a:cs typeface="Arial" panose="020B0604020202020204" pitchFamily="34" charset="0"/>
              </a:rPr>
              <a:t>Dispersion</a:t>
            </a:r>
          </a:p>
        </p:txBody>
      </p:sp>
      <p:sp>
        <p:nvSpPr>
          <p:cNvPr id="79" name="テキスト ボックス 78"/>
          <p:cNvSpPr txBox="1"/>
          <p:nvPr/>
        </p:nvSpPr>
        <p:spPr>
          <a:xfrm>
            <a:off x="4930975" y="2677724"/>
            <a:ext cx="1784976" cy="369332"/>
          </a:xfrm>
          <a:prstGeom prst="rect">
            <a:avLst/>
          </a:prstGeom>
          <a:noFill/>
        </p:spPr>
        <p:txBody>
          <a:bodyPr wrap="square" rtlCol="0">
            <a:spAutoFit/>
          </a:bodyPr>
          <a:lstStyle/>
          <a:p>
            <a:r>
              <a:rPr kumimoji="1" lang="en-US" altLang="ja-JP" b="1" dirty="0" smtClean="0">
                <a:latin typeface="Arial" panose="020B0604020202020204" pitchFamily="34" charset="0"/>
                <a:cs typeface="Arial" panose="020B0604020202020204" pitchFamily="34" charset="0"/>
              </a:rPr>
              <a:t>500 rpm, 1 min</a:t>
            </a:r>
            <a:endParaRPr kumimoji="1" lang="ja-JP" altLang="en-US" b="1" dirty="0">
              <a:latin typeface="Arial" panose="020B0604020202020204" pitchFamily="34" charset="0"/>
              <a:cs typeface="Arial" panose="020B0604020202020204" pitchFamily="34" charset="0"/>
            </a:endParaRPr>
          </a:p>
        </p:txBody>
      </p:sp>
      <p:sp>
        <p:nvSpPr>
          <p:cNvPr id="80" name="テキスト ボックス 4"/>
          <p:cNvSpPr txBox="1">
            <a:spLocks noChangeArrowheads="1"/>
          </p:cNvSpPr>
          <p:nvPr/>
        </p:nvSpPr>
        <p:spPr bwMode="auto">
          <a:xfrm>
            <a:off x="1801464" y="5555639"/>
            <a:ext cx="311505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r>
              <a:rPr lang="en-US" altLang="ja-JP" sz="1800" b="1" dirty="0" smtClean="0">
                <a:solidFill>
                  <a:srgbClr val="000000"/>
                </a:solidFill>
                <a:latin typeface="Arial"/>
                <a:cs typeface="Arial"/>
              </a:rPr>
              <a:t>Freeze-dried </a:t>
            </a:r>
          </a:p>
          <a:p>
            <a:pPr algn="ctr" defTabSz="914400"/>
            <a:r>
              <a:rPr lang="en-US" altLang="ja-JP" sz="1800" b="1" dirty="0" smtClean="0">
                <a:solidFill>
                  <a:srgbClr val="000000"/>
                </a:solidFill>
                <a:latin typeface="Arial"/>
                <a:cs typeface="Arial"/>
              </a:rPr>
              <a:t>Formulation</a:t>
            </a:r>
          </a:p>
          <a:p>
            <a:pPr algn="ctr" defTabSz="914400"/>
            <a:r>
              <a:rPr lang="en-US" altLang="ja-JP" sz="1800" b="1" dirty="0" smtClean="0">
                <a:solidFill>
                  <a:srgbClr val="000000"/>
                </a:solidFill>
                <a:latin typeface="Arial"/>
                <a:cs typeface="Arial"/>
              </a:rPr>
              <a:t>(Nanocrystal Formulation)</a:t>
            </a:r>
            <a:endParaRPr lang="en-US" altLang="ja-JP" sz="1800" b="1" dirty="0">
              <a:solidFill>
                <a:srgbClr val="000000"/>
              </a:solidFill>
              <a:latin typeface="Arial"/>
              <a:cs typeface="Arial"/>
            </a:endParaRPr>
          </a:p>
        </p:txBody>
      </p:sp>
      <p:grpSp>
        <p:nvGrpSpPr>
          <p:cNvPr id="81" name="グループ化 7"/>
          <p:cNvGrpSpPr>
            <a:grpSpLocks noChangeAspect="1"/>
          </p:cNvGrpSpPr>
          <p:nvPr/>
        </p:nvGrpSpPr>
        <p:grpSpPr bwMode="auto">
          <a:xfrm>
            <a:off x="2531597" y="4317031"/>
            <a:ext cx="1296000" cy="1171191"/>
            <a:chOff x="7217007" y="21907224"/>
            <a:chExt cx="1632808" cy="1474392"/>
          </a:xfrm>
        </p:grpSpPr>
        <p:grpSp>
          <p:nvGrpSpPr>
            <p:cNvPr id="82" name="グループ化 243"/>
            <p:cNvGrpSpPr>
              <a:grpSpLocks/>
            </p:cNvGrpSpPr>
            <p:nvPr/>
          </p:nvGrpSpPr>
          <p:grpSpPr bwMode="auto">
            <a:xfrm>
              <a:off x="7217007" y="21907224"/>
              <a:ext cx="1632808" cy="1474392"/>
              <a:chOff x="6623447" y="1952012"/>
              <a:chExt cx="1404937" cy="1116946"/>
            </a:xfrm>
          </p:grpSpPr>
          <p:grpSp>
            <p:nvGrpSpPr>
              <p:cNvPr id="482" name="グループ化 244"/>
              <p:cNvGrpSpPr>
                <a:grpSpLocks/>
              </p:cNvGrpSpPr>
              <p:nvPr/>
            </p:nvGrpSpPr>
            <p:grpSpPr bwMode="auto">
              <a:xfrm>
                <a:off x="6827714" y="2642059"/>
                <a:ext cx="975749" cy="396041"/>
                <a:chOff x="7848368" y="2492894"/>
                <a:chExt cx="975749" cy="396041"/>
              </a:xfrm>
            </p:grpSpPr>
            <p:sp>
              <p:nvSpPr>
                <p:cNvPr id="485" name="Oval 32" descr="新聞紙"/>
                <p:cNvSpPr>
                  <a:spLocks noChangeArrowheads="1"/>
                </p:cNvSpPr>
                <p:nvPr/>
              </p:nvSpPr>
              <p:spPr bwMode="auto">
                <a:xfrm>
                  <a:off x="8099202" y="2595170"/>
                  <a:ext cx="36901"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86" name="Oval 32" descr="新聞紙"/>
                <p:cNvSpPr>
                  <a:spLocks noChangeArrowheads="1"/>
                </p:cNvSpPr>
                <p:nvPr/>
              </p:nvSpPr>
              <p:spPr bwMode="auto">
                <a:xfrm>
                  <a:off x="8175735" y="2565112"/>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87" name="Oval 32" descr="新聞紙"/>
                <p:cNvSpPr>
                  <a:spLocks noChangeArrowheads="1"/>
                </p:cNvSpPr>
                <p:nvPr/>
              </p:nvSpPr>
              <p:spPr bwMode="auto">
                <a:xfrm>
                  <a:off x="8246802" y="2601182"/>
                  <a:ext cx="36901"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88" name="Oval 32" descr="新聞紙"/>
                <p:cNvSpPr>
                  <a:spLocks noChangeArrowheads="1"/>
                </p:cNvSpPr>
                <p:nvPr/>
              </p:nvSpPr>
              <p:spPr bwMode="auto">
                <a:xfrm>
                  <a:off x="8175735" y="2673320"/>
                  <a:ext cx="35533"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89" name="Oval 32" descr="新聞紙"/>
                <p:cNvSpPr>
                  <a:spLocks noChangeArrowheads="1"/>
                </p:cNvSpPr>
                <p:nvPr/>
              </p:nvSpPr>
              <p:spPr bwMode="auto">
                <a:xfrm>
                  <a:off x="8279602" y="2667308"/>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90" name="Oval 32" descr="新聞紙"/>
                <p:cNvSpPr>
                  <a:spLocks noChangeArrowheads="1"/>
                </p:cNvSpPr>
                <p:nvPr/>
              </p:nvSpPr>
              <p:spPr bwMode="auto">
                <a:xfrm>
                  <a:off x="8356136" y="2591563"/>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91" name="Oval 32" descr="新聞紙"/>
                <p:cNvSpPr>
                  <a:spLocks noChangeArrowheads="1"/>
                </p:cNvSpPr>
                <p:nvPr/>
              </p:nvSpPr>
              <p:spPr bwMode="auto">
                <a:xfrm>
                  <a:off x="8427202" y="2673320"/>
                  <a:ext cx="36901"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92" name="Oval 32" descr="新聞紙"/>
                <p:cNvSpPr>
                  <a:spLocks noChangeArrowheads="1"/>
                </p:cNvSpPr>
                <p:nvPr/>
              </p:nvSpPr>
              <p:spPr bwMode="auto">
                <a:xfrm>
                  <a:off x="8356136" y="2744256"/>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93" name="Oval 32" descr="新聞紙"/>
                <p:cNvSpPr>
                  <a:spLocks noChangeArrowheads="1"/>
                </p:cNvSpPr>
                <p:nvPr/>
              </p:nvSpPr>
              <p:spPr bwMode="auto">
                <a:xfrm>
                  <a:off x="8352036" y="2524234"/>
                  <a:ext cx="35533"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94" name="Oval 32" descr="新聞紙"/>
                <p:cNvSpPr>
                  <a:spLocks noChangeArrowheads="1"/>
                </p:cNvSpPr>
                <p:nvPr/>
              </p:nvSpPr>
              <p:spPr bwMode="auto">
                <a:xfrm>
                  <a:off x="8427202" y="2492974"/>
                  <a:ext cx="36901"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95" name="Oval 32" descr="新聞紙"/>
                <p:cNvSpPr>
                  <a:spLocks noChangeArrowheads="1"/>
                </p:cNvSpPr>
                <p:nvPr/>
              </p:nvSpPr>
              <p:spPr bwMode="auto">
                <a:xfrm>
                  <a:off x="8499636" y="2529043"/>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96" name="Oval 32" descr="新聞紙"/>
                <p:cNvSpPr>
                  <a:spLocks noChangeArrowheads="1"/>
                </p:cNvSpPr>
                <p:nvPr/>
              </p:nvSpPr>
              <p:spPr bwMode="auto">
                <a:xfrm>
                  <a:off x="8427202" y="2601182"/>
                  <a:ext cx="36901"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97" name="Oval 32" descr="新聞紙"/>
                <p:cNvSpPr>
                  <a:spLocks noChangeArrowheads="1"/>
                </p:cNvSpPr>
                <p:nvPr/>
              </p:nvSpPr>
              <p:spPr bwMode="auto">
                <a:xfrm>
                  <a:off x="8693704" y="2828418"/>
                  <a:ext cx="35533"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98" name="Oval 32" descr="新聞紙"/>
                <p:cNvSpPr>
                  <a:spLocks noChangeArrowheads="1"/>
                </p:cNvSpPr>
                <p:nvPr/>
              </p:nvSpPr>
              <p:spPr bwMode="auto">
                <a:xfrm>
                  <a:off x="8643136" y="2637251"/>
                  <a:ext cx="36901"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99" name="Oval 32" descr="新聞紙"/>
                <p:cNvSpPr>
                  <a:spLocks noChangeArrowheads="1"/>
                </p:cNvSpPr>
                <p:nvPr/>
              </p:nvSpPr>
              <p:spPr bwMode="auto">
                <a:xfrm>
                  <a:off x="8715570" y="2673320"/>
                  <a:ext cx="35533"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00" name="Oval 32" descr="新聞紙"/>
                <p:cNvSpPr>
                  <a:spLocks noChangeArrowheads="1"/>
                </p:cNvSpPr>
                <p:nvPr/>
              </p:nvSpPr>
              <p:spPr bwMode="auto">
                <a:xfrm>
                  <a:off x="8643136" y="2744256"/>
                  <a:ext cx="36901"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01" name="Oval 32" descr="新聞紙"/>
                <p:cNvSpPr>
                  <a:spLocks noChangeArrowheads="1"/>
                </p:cNvSpPr>
                <p:nvPr/>
              </p:nvSpPr>
              <p:spPr bwMode="auto">
                <a:xfrm>
                  <a:off x="8640403" y="2524234"/>
                  <a:ext cx="35533"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02" name="Oval 32" descr="新聞紙"/>
                <p:cNvSpPr>
                  <a:spLocks noChangeArrowheads="1"/>
                </p:cNvSpPr>
                <p:nvPr/>
              </p:nvSpPr>
              <p:spPr bwMode="auto">
                <a:xfrm>
                  <a:off x="8715570" y="2492974"/>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03" name="Oval 32" descr="新聞紙"/>
                <p:cNvSpPr>
                  <a:spLocks noChangeArrowheads="1"/>
                </p:cNvSpPr>
                <p:nvPr/>
              </p:nvSpPr>
              <p:spPr bwMode="auto">
                <a:xfrm>
                  <a:off x="8788003" y="2529043"/>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04" name="Oval 32" descr="新聞紙"/>
                <p:cNvSpPr>
                  <a:spLocks noChangeArrowheads="1"/>
                </p:cNvSpPr>
                <p:nvPr/>
              </p:nvSpPr>
              <p:spPr bwMode="auto">
                <a:xfrm>
                  <a:off x="8715570" y="2601182"/>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05" name="Oval 32" descr="新聞紙"/>
                <p:cNvSpPr>
                  <a:spLocks noChangeArrowheads="1"/>
                </p:cNvSpPr>
                <p:nvPr/>
              </p:nvSpPr>
              <p:spPr bwMode="auto">
                <a:xfrm>
                  <a:off x="8442236" y="2774314"/>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06" name="Oval 32" descr="新聞紙"/>
                <p:cNvSpPr>
                  <a:spLocks noChangeArrowheads="1"/>
                </p:cNvSpPr>
                <p:nvPr/>
              </p:nvSpPr>
              <p:spPr bwMode="auto">
                <a:xfrm>
                  <a:off x="8517403" y="2744256"/>
                  <a:ext cx="36901"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07" name="Oval 32" descr="新聞紙"/>
                <p:cNvSpPr>
                  <a:spLocks noChangeArrowheads="1"/>
                </p:cNvSpPr>
                <p:nvPr/>
              </p:nvSpPr>
              <p:spPr bwMode="auto">
                <a:xfrm>
                  <a:off x="8589837" y="2780326"/>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08" name="Oval 32" descr="新聞紙"/>
                <p:cNvSpPr>
                  <a:spLocks noChangeArrowheads="1"/>
                </p:cNvSpPr>
                <p:nvPr/>
              </p:nvSpPr>
              <p:spPr bwMode="auto">
                <a:xfrm>
                  <a:off x="8517403" y="2852464"/>
                  <a:ext cx="36901"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09" name="Oval 32" descr="新聞紙"/>
                <p:cNvSpPr>
                  <a:spLocks noChangeArrowheads="1"/>
                </p:cNvSpPr>
                <p:nvPr/>
              </p:nvSpPr>
              <p:spPr bwMode="auto">
                <a:xfrm>
                  <a:off x="8244069" y="2826013"/>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10" name="Oval 32" descr="新聞紙"/>
                <p:cNvSpPr>
                  <a:spLocks noChangeArrowheads="1"/>
                </p:cNvSpPr>
                <p:nvPr/>
              </p:nvSpPr>
              <p:spPr bwMode="auto">
                <a:xfrm>
                  <a:off x="7955702" y="2673320"/>
                  <a:ext cx="35533" cy="34867"/>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11" name="Oval 32" descr="新聞紙"/>
                <p:cNvSpPr>
                  <a:spLocks noChangeArrowheads="1"/>
                </p:cNvSpPr>
                <p:nvPr/>
              </p:nvSpPr>
              <p:spPr bwMode="auto">
                <a:xfrm>
                  <a:off x="7883268" y="2601182"/>
                  <a:ext cx="36901"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12" name="Oval 32" descr="新聞紙"/>
                <p:cNvSpPr>
                  <a:spLocks noChangeArrowheads="1"/>
                </p:cNvSpPr>
                <p:nvPr/>
              </p:nvSpPr>
              <p:spPr bwMode="auto">
                <a:xfrm>
                  <a:off x="7991235" y="2529043"/>
                  <a:ext cx="36900"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13" name="Oval 32" descr="新聞紙"/>
                <p:cNvSpPr>
                  <a:spLocks noChangeArrowheads="1"/>
                </p:cNvSpPr>
                <p:nvPr/>
              </p:nvSpPr>
              <p:spPr bwMode="auto">
                <a:xfrm>
                  <a:off x="8099202" y="2852464"/>
                  <a:ext cx="36901"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14" name="Oval 32" descr="新聞紙"/>
                <p:cNvSpPr>
                  <a:spLocks noChangeArrowheads="1"/>
                </p:cNvSpPr>
                <p:nvPr/>
              </p:nvSpPr>
              <p:spPr bwMode="auto">
                <a:xfrm>
                  <a:off x="8207169" y="2753875"/>
                  <a:ext cx="36900"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15" name="Oval 32" descr="新聞紙"/>
                <p:cNvSpPr>
                  <a:spLocks noChangeArrowheads="1"/>
                </p:cNvSpPr>
                <p:nvPr/>
              </p:nvSpPr>
              <p:spPr bwMode="auto">
                <a:xfrm>
                  <a:off x="7955702" y="2780326"/>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16" name="Oval 32" descr="新聞紙"/>
                <p:cNvSpPr>
                  <a:spLocks noChangeArrowheads="1"/>
                </p:cNvSpPr>
                <p:nvPr/>
              </p:nvSpPr>
              <p:spPr bwMode="auto">
                <a:xfrm>
                  <a:off x="7847734" y="2708187"/>
                  <a:ext cx="35533" cy="36069"/>
                </a:xfrm>
                <a:prstGeom prst="ellipse">
                  <a:avLst/>
                </a:prstGeom>
                <a:blipFill dpi="0" rotWithShape="0">
                  <a:blip r:embed="rId3"/>
                  <a:srcRect/>
                  <a:tile tx="0" ty="0" sx="100000" sy="100000" flip="none" algn="tl"/>
                </a:blipFill>
                <a:ln w="9525" algn="ctr">
                  <a:solidFill>
                    <a:srgbClr val="FFFFFF"/>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grpSp>
          <p:sp>
            <p:nvSpPr>
              <p:cNvPr id="483" name="AutoShape 30"/>
              <p:cNvSpPr>
                <a:spLocks noChangeArrowheads="1"/>
              </p:cNvSpPr>
              <p:nvPr/>
            </p:nvSpPr>
            <p:spPr bwMode="auto">
              <a:xfrm>
                <a:off x="6776514" y="1988081"/>
                <a:ext cx="1090603" cy="1080877"/>
              </a:xfrm>
              <a:prstGeom prst="roundRect">
                <a:avLst>
                  <a:gd name="adj" fmla="val 16667"/>
                </a:avLst>
              </a:prstGeom>
              <a:noFill/>
              <a:ln w="57150" algn="ctr">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84" name="Rectangle 31"/>
              <p:cNvSpPr>
                <a:spLocks noChangeArrowheads="1"/>
              </p:cNvSpPr>
              <p:nvPr/>
            </p:nvSpPr>
            <p:spPr bwMode="auto">
              <a:xfrm>
                <a:off x="6623447" y="1952012"/>
                <a:ext cx="1404937" cy="180347"/>
              </a:xfrm>
              <a:prstGeom prst="rect">
                <a:avLst/>
              </a:prstGeom>
              <a:solidFill>
                <a:srgbClr val="FFFFFF">
                  <a:lumMod val="50000"/>
                </a:srgbClr>
              </a:solidFill>
              <a:ln w="9525" algn="ctr">
                <a:noFill/>
                <a:miter lim="800000"/>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grpSp>
        <p:sp>
          <p:nvSpPr>
            <p:cNvPr id="83" name="Oval 32" descr="新聞紙"/>
            <p:cNvSpPr>
              <a:spLocks noChangeArrowheads="1"/>
            </p:cNvSpPr>
            <p:nvPr/>
          </p:nvSpPr>
          <p:spPr bwMode="auto">
            <a:xfrm>
              <a:off x="7653799" y="2322925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84" name="Oval 32" descr="新聞紙"/>
            <p:cNvSpPr>
              <a:spLocks noChangeArrowheads="1"/>
            </p:cNvSpPr>
            <p:nvPr/>
          </p:nvSpPr>
          <p:spPr bwMode="auto">
            <a:xfrm>
              <a:off x="7509261" y="231768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85" name="Oval 32" descr="新聞紙"/>
            <p:cNvSpPr>
              <a:spLocks noChangeArrowheads="1"/>
            </p:cNvSpPr>
            <p:nvPr/>
          </p:nvSpPr>
          <p:spPr bwMode="auto">
            <a:xfrm>
              <a:off x="8301839" y="231768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86" name="Oval 32" descr="新聞紙"/>
            <p:cNvSpPr>
              <a:spLocks noChangeArrowheads="1"/>
            </p:cNvSpPr>
            <p:nvPr/>
          </p:nvSpPr>
          <p:spPr bwMode="auto">
            <a:xfrm>
              <a:off x="8497205" y="2301976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87" name="Oval 32" descr="新聞紙"/>
            <p:cNvSpPr>
              <a:spLocks noChangeArrowheads="1"/>
            </p:cNvSpPr>
            <p:nvPr/>
          </p:nvSpPr>
          <p:spPr bwMode="auto">
            <a:xfrm>
              <a:off x="7653799" y="2317371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88" name="Oval 32" descr="新聞紙"/>
            <p:cNvSpPr>
              <a:spLocks noChangeArrowheads="1"/>
            </p:cNvSpPr>
            <p:nvPr/>
          </p:nvSpPr>
          <p:spPr bwMode="auto">
            <a:xfrm>
              <a:off x="7509261" y="2312133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89" name="Oval 32" descr="新聞紙"/>
            <p:cNvSpPr>
              <a:spLocks noChangeArrowheads="1"/>
            </p:cNvSpPr>
            <p:nvPr/>
          </p:nvSpPr>
          <p:spPr bwMode="auto">
            <a:xfrm>
              <a:off x="8425729"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90" name="Oval 32" descr="新聞紙"/>
            <p:cNvSpPr>
              <a:spLocks noChangeArrowheads="1"/>
            </p:cNvSpPr>
            <p:nvPr/>
          </p:nvSpPr>
          <p:spPr bwMode="auto">
            <a:xfrm>
              <a:off x="8373315" y="23011828"/>
              <a:ext cx="54003" cy="55547"/>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91" name="Oval 32" descr="新聞紙"/>
            <p:cNvSpPr>
              <a:spLocks noChangeArrowheads="1"/>
            </p:cNvSpPr>
            <p:nvPr/>
          </p:nvSpPr>
          <p:spPr bwMode="auto">
            <a:xfrm>
              <a:off x="7806279" y="230848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92" name="Oval 32" descr="新聞紙"/>
            <p:cNvSpPr>
              <a:spLocks noChangeArrowheads="1"/>
            </p:cNvSpPr>
            <p:nvPr/>
          </p:nvSpPr>
          <p:spPr bwMode="auto">
            <a:xfrm>
              <a:off x="7849164" y="2325465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93" name="Oval 32" descr="新聞紙"/>
            <p:cNvSpPr>
              <a:spLocks noChangeArrowheads="1"/>
            </p:cNvSpPr>
            <p:nvPr/>
          </p:nvSpPr>
          <p:spPr bwMode="auto">
            <a:xfrm>
              <a:off x="7941288" y="2319275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94" name="Oval 32" descr="新聞紙"/>
            <p:cNvSpPr>
              <a:spLocks noChangeArrowheads="1"/>
            </p:cNvSpPr>
            <p:nvPr/>
          </p:nvSpPr>
          <p:spPr bwMode="auto">
            <a:xfrm>
              <a:off x="8157301" y="2315625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95" name="Oval 32" descr="新聞紙"/>
            <p:cNvSpPr>
              <a:spLocks noChangeArrowheads="1"/>
            </p:cNvSpPr>
            <p:nvPr/>
          </p:nvSpPr>
          <p:spPr bwMode="auto">
            <a:xfrm>
              <a:off x="7687154" y="2330702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96" name="Oval 32" descr="新聞紙"/>
            <p:cNvSpPr>
              <a:spLocks noChangeArrowheads="1"/>
            </p:cNvSpPr>
            <p:nvPr/>
          </p:nvSpPr>
          <p:spPr bwMode="auto">
            <a:xfrm>
              <a:off x="7618855" y="2320862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97" name="Oval 32" descr="新聞紙"/>
            <p:cNvSpPr>
              <a:spLocks noChangeArrowheads="1"/>
            </p:cNvSpPr>
            <p:nvPr/>
          </p:nvSpPr>
          <p:spPr bwMode="auto">
            <a:xfrm>
              <a:off x="7979408" y="2312133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98" name="Oval 32" descr="新聞紙"/>
            <p:cNvSpPr>
              <a:spLocks noChangeArrowheads="1"/>
            </p:cNvSpPr>
            <p:nvPr/>
          </p:nvSpPr>
          <p:spPr bwMode="auto">
            <a:xfrm>
              <a:off x="7725274" y="2324512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99" name="Oval 32" descr="新聞紙"/>
            <p:cNvSpPr>
              <a:spLocks noChangeArrowheads="1"/>
            </p:cNvSpPr>
            <p:nvPr/>
          </p:nvSpPr>
          <p:spPr bwMode="auto">
            <a:xfrm>
              <a:off x="8012762" y="2319275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00" name="Oval 32" descr="新聞紙"/>
            <p:cNvSpPr>
              <a:spLocks noChangeArrowheads="1"/>
            </p:cNvSpPr>
            <p:nvPr/>
          </p:nvSpPr>
          <p:spPr bwMode="auto">
            <a:xfrm>
              <a:off x="8050882" y="230848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01" name="Oval 32" descr="新聞紙"/>
            <p:cNvSpPr>
              <a:spLocks noChangeArrowheads="1"/>
            </p:cNvSpPr>
            <p:nvPr/>
          </p:nvSpPr>
          <p:spPr bwMode="auto">
            <a:xfrm>
              <a:off x="7911109"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02" name="Oval 32" descr="新聞紙"/>
            <p:cNvSpPr>
              <a:spLocks noChangeArrowheads="1"/>
            </p:cNvSpPr>
            <p:nvPr/>
          </p:nvSpPr>
          <p:spPr bwMode="auto">
            <a:xfrm>
              <a:off x="8228776" y="2315625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03" name="Oval 32" descr="新聞紙"/>
            <p:cNvSpPr>
              <a:spLocks noChangeArrowheads="1"/>
            </p:cNvSpPr>
            <p:nvPr/>
          </p:nvSpPr>
          <p:spPr bwMode="auto">
            <a:xfrm>
              <a:off x="8266896"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04" name="Oval 32" descr="新聞紙"/>
            <p:cNvSpPr>
              <a:spLocks noChangeArrowheads="1"/>
            </p:cNvSpPr>
            <p:nvPr/>
          </p:nvSpPr>
          <p:spPr bwMode="auto">
            <a:xfrm>
              <a:off x="7869812" y="2312133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05" name="Oval 32" descr="新聞紙"/>
            <p:cNvSpPr>
              <a:spLocks noChangeArrowheads="1"/>
            </p:cNvSpPr>
            <p:nvPr/>
          </p:nvSpPr>
          <p:spPr bwMode="auto">
            <a:xfrm>
              <a:off x="8062001"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06" name="Oval 32" descr="新聞紙"/>
            <p:cNvSpPr>
              <a:spLocks noChangeArrowheads="1"/>
            </p:cNvSpPr>
            <p:nvPr/>
          </p:nvSpPr>
          <p:spPr bwMode="auto">
            <a:xfrm>
              <a:off x="8135064" y="2309276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07" name="Oval 32" descr="新聞紙"/>
            <p:cNvSpPr>
              <a:spLocks noChangeArrowheads="1"/>
            </p:cNvSpPr>
            <p:nvPr/>
          </p:nvSpPr>
          <p:spPr bwMode="auto">
            <a:xfrm>
              <a:off x="7653799" y="2315783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08" name="Oval 32" descr="新聞紙"/>
            <p:cNvSpPr>
              <a:spLocks noChangeArrowheads="1"/>
            </p:cNvSpPr>
            <p:nvPr/>
          </p:nvSpPr>
          <p:spPr bwMode="auto">
            <a:xfrm>
              <a:off x="7509261" y="2310546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09" name="Oval 32" descr="新聞紙"/>
            <p:cNvSpPr>
              <a:spLocks noChangeArrowheads="1"/>
            </p:cNvSpPr>
            <p:nvPr/>
          </p:nvSpPr>
          <p:spPr bwMode="auto">
            <a:xfrm>
              <a:off x="8301839" y="2325465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10" name="Oval 32" descr="新聞紙"/>
            <p:cNvSpPr>
              <a:spLocks noChangeArrowheads="1"/>
            </p:cNvSpPr>
            <p:nvPr/>
          </p:nvSpPr>
          <p:spPr bwMode="auto">
            <a:xfrm>
              <a:off x="8373315" y="2299754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11" name="Oval 32" descr="新聞紙"/>
            <p:cNvSpPr>
              <a:spLocks noChangeArrowheads="1"/>
            </p:cNvSpPr>
            <p:nvPr/>
          </p:nvSpPr>
          <p:spPr bwMode="auto">
            <a:xfrm>
              <a:off x="7653799"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12" name="Oval 32" descr="新聞紙"/>
            <p:cNvSpPr>
              <a:spLocks noChangeArrowheads="1"/>
            </p:cNvSpPr>
            <p:nvPr/>
          </p:nvSpPr>
          <p:spPr bwMode="auto">
            <a:xfrm>
              <a:off x="7509261"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13" name="Oval 32" descr="新聞紙"/>
            <p:cNvSpPr>
              <a:spLocks noChangeArrowheads="1"/>
            </p:cNvSpPr>
            <p:nvPr/>
          </p:nvSpPr>
          <p:spPr bwMode="auto">
            <a:xfrm>
              <a:off x="8354255"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14" name="Oval 32" descr="新聞紙"/>
            <p:cNvSpPr>
              <a:spLocks noChangeArrowheads="1"/>
            </p:cNvSpPr>
            <p:nvPr/>
          </p:nvSpPr>
          <p:spPr bwMode="auto">
            <a:xfrm>
              <a:off x="8373315" y="2294040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15" name="Oval 32" descr="新聞紙"/>
            <p:cNvSpPr>
              <a:spLocks noChangeArrowheads="1"/>
            </p:cNvSpPr>
            <p:nvPr/>
          </p:nvSpPr>
          <p:spPr bwMode="auto">
            <a:xfrm>
              <a:off x="7806279" y="23011828"/>
              <a:ext cx="54003" cy="55547"/>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16" name="Oval 32" descr="新聞紙"/>
            <p:cNvSpPr>
              <a:spLocks noChangeArrowheads="1"/>
            </p:cNvSpPr>
            <p:nvPr/>
          </p:nvSpPr>
          <p:spPr bwMode="auto">
            <a:xfrm>
              <a:off x="7876165" y="2329591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17" name="Oval 32" descr="新聞紙"/>
            <p:cNvSpPr>
              <a:spLocks noChangeArrowheads="1"/>
            </p:cNvSpPr>
            <p:nvPr/>
          </p:nvSpPr>
          <p:spPr bwMode="auto">
            <a:xfrm>
              <a:off x="7941288" y="2312133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18" name="Oval 32" descr="新聞紙"/>
            <p:cNvSpPr>
              <a:spLocks noChangeArrowheads="1"/>
            </p:cNvSpPr>
            <p:nvPr/>
          </p:nvSpPr>
          <p:spPr bwMode="auto">
            <a:xfrm>
              <a:off x="8231952" y="2325147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19" name="Oval 32" descr="新聞紙"/>
            <p:cNvSpPr>
              <a:spLocks noChangeArrowheads="1"/>
            </p:cNvSpPr>
            <p:nvPr/>
          </p:nvSpPr>
          <p:spPr bwMode="auto">
            <a:xfrm>
              <a:off x="7725274"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20" name="Oval 32" descr="新聞紙"/>
            <p:cNvSpPr>
              <a:spLocks noChangeArrowheads="1"/>
            </p:cNvSpPr>
            <p:nvPr/>
          </p:nvSpPr>
          <p:spPr bwMode="auto">
            <a:xfrm>
              <a:off x="7618855" y="230848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21" name="Oval 32" descr="新聞紙"/>
            <p:cNvSpPr>
              <a:spLocks noChangeArrowheads="1"/>
            </p:cNvSpPr>
            <p:nvPr/>
          </p:nvSpPr>
          <p:spPr bwMode="auto">
            <a:xfrm>
              <a:off x="7979408"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22" name="Oval 32" descr="新聞紙"/>
            <p:cNvSpPr>
              <a:spLocks noChangeArrowheads="1"/>
            </p:cNvSpPr>
            <p:nvPr/>
          </p:nvSpPr>
          <p:spPr bwMode="auto">
            <a:xfrm>
              <a:off x="7544204" y="2330702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23" name="Oval 32" descr="新聞紙"/>
            <p:cNvSpPr>
              <a:spLocks noChangeArrowheads="1"/>
            </p:cNvSpPr>
            <p:nvPr/>
          </p:nvSpPr>
          <p:spPr bwMode="auto">
            <a:xfrm>
              <a:off x="8012762" y="2312133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24" name="Oval 32" descr="新聞紙"/>
            <p:cNvSpPr>
              <a:spLocks noChangeArrowheads="1"/>
            </p:cNvSpPr>
            <p:nvPr/>
          </p:nvSpPr>
          <p:spPr bwMode="auto">
            <a:xfrm>
              <a:off x="8050882" y="23011828"/>
              <a:ext cx="54003" cy="55547"/>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25" name="Oval 32" descr="新聞紙"/>
            <p:cNvSpPr>
              <a:spLocks noChangeArrowheads="1"/>
            </p:cNvSpPr>
            <p:nvPr/>
          </p:nvSpPr>
          <p:spPr bwMode="auto">
            <a:xfrm>
              <a:off x="7911109" y="2297532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26" name="Oval 32" descr="新聞紙"/>
            <p:cNvSpPr>
              <a:spLocks noChangeArrowheads="1"/>
            </p:cNvSpPr>
            <p:nvPr/>
          </p:nvSpPr>
          <p:spPr bwMode="auto">
            <a:xfrm>
              <a:off x="8228776" y="230848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27" name="Oval 32" descr="新聞紙"/>
            <p:cNvSpPr>
              <a:spLocks noChangeArrowheads="1"/>
            </p:cNvSpPr>
            <p:nvPr/>
          </p:nvSpPr>
          <p:spPr bwMode="auto">
            <a:xfrm>
              <a:off x="8266896" y="229769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28" name="Oval 32" descr="新聞紙"/>
            <p:cNvSpPr>
              <a:spLocks noChangeArrowheads="1"/>
            </p:cNvSpPr>
            <p:nvPr/>
          </p:nvSpPr>
          <p:spPr bwMode="auto">
            <a:xfrm>
              <a:off x="7869812"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29" name="Oval 32" descr="新聞紙"/>
            <p:cNvSpPr>
              <a:spLocks noChangeArrowheads="1"/>
            </p:cNvSpPr>
            <p:nvPr/>
          </p:nvSpPr>
          <p:spPr bwMode="auto">
            <a:xfrm>
              <a:off x="8062001" y="231276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30" name="Oval 32" descr="新聞紙"/>
            <p:cNvSpPr>
              <a:spLocks noChangeArrowheads="1"/>
            </p:cNvSpPr>
            <p:nvPr/>
          </p:nvSpPr>
          <p:spPr bwMode="auto">
            <a:xfrm>
              <a:off x="8135064" y="2301976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31" name="Oval 32" descr="新聞紙"/>
            <p:cNvSpPr>
              <a:spLocks noChangeArrowheads="1"/>
            </p:cNvSpPr>
            <p:nvPr/>
          </p:nvSpPr>
          <p:spPr bwMode="auto">
            <a:xfrm>
              <a:off x="7607737" y="2321656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32" name="Oval 32" descr="新聞紙"/>
            <p:cNvSpPr>
              <a:spLocks noChangeArrowheads="1"/>
            </p:cNvSpPr>
            <p:nvPr/>
          </p:nvSpPr>
          <p:spPr bwMode="auto">
            <a:xfrm>
              <a:off x="7464787" y="2316418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33" name="Oval 32" descr="新聞紙"/>
            <p:cNvSpPr>
              <a:spLocks noChangeArrowheads="1"/>
            </p:cNvSpPr>
            <p:nvPr/>
          </p:nvSpPr>
          <p:spPr bwMode="auto">
            <a:xfrm>
              <a:off x="8354255" y="2311022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34" name="Oval 32" descr="新聞紙"/>
            <p:cNvSpPr>
              <a:spLocks noChangeArrowheads="1"/>
            </p:cNvSpPr>
            <p:nvPr/>
          </p:nvSpPr>
          <p:spPr bwMode="auto">
            <a:xfrm>
              <a:off x="8570268" y="2305626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35" name="Oval 32" descr="新聞紙"/>
            <p:cNvSpPr>
              <a:spLocks noChangeArrowheads="1"/>
            </p:cNvSpPr>
            <p:nvPr/>
          </p:nvSpPr>
          <p:spPr bwMode="auto">
            <a:xfrm>
              <a:off x="7607737" y="2316101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36" name="Oval 32" descr="新聞紙"/>
            <p:cNvSpPr>
              <a:spLocks noChangeArrowheads="1"/>
            </p:cNvSpPr>
            <p:nvPr/>
          </p:nvSpPr>
          <p:spPr bwMode="auto">
            <a:xfrm>
              <a:off x="7464787" y="2310863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37" name="Oval 32" descr="新聞紙"/>
            <p:cNvSpPr>
              <a:spLocks noChangeArrowheads="1"/>
            </p:cNvSpPr>
            <p:nvPr/>
          </p:nvSpPr>
          <p:spPr bwMode="auto">
            <a:xfrm>
              <a:off x="8255778" y="2310863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38" name="Oval 32" descr="新聞紙"/>
            <p:cNvSpPr>
              <a:spLocks noChangeArrowheads="1"/>
            </p:cNvSpPr>
            <p:nvPr/>
          </p:nvSpPr>
          <p:spPr bwMode="auto">
            <a:xfrm>
              <a:off x="8481321" y="2310229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39" name="Oval 32" descr="新聞紙"/>
            <p:cNvSpPr>
              <a:spLocks noChangeArrowheads="1"/>
            </p:cNvSpPr>
            <p:nvPr/>
          </p:nvSpPr>
          <p:spPr bwMode="auto">
            <a:xfrm>
              <a:off x="7760217" y="2330702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40" name="Oval 32" descr="新聞紙"/>
            <p:cNvSpPr>
              <a:spLocks noChangeArrowheads="1"/>
            </p:cNvSpPr>
            <p:nvPr/>
          </p:nvSpPr>
          <p:spPr bwMode="auto">
            <a:xfrm>
              <a:off x="7790395" y="2323243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41" name="Oval 32" descr="新聞紙"/>
            <p:cNvSpPr>
              <a:spLocks noChangeArrowheads="1"/>
            </p:cNvSpPr>
            <p:nvPr/>
          </p:nvSpPr>
          <p:spPr bwMode="auto">
            <a:xfrm>
              <a:off x="7896814" y="2318005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42" name="Oval 32" descr="新聞紙"/>
            <p:cNvSpPr>
              <a:spLocks noChangeArrowheads="1"/>
            </p:cNvSpPr>
            <p:nvPr/>
          </p:nvSpPr>
          <p:spPr bwMode="auto">
            <a:xfrm>
              <a:off x="8138241" y="2325465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43" name="Oval 32" descr="新聞紙"/>
            <p:cNvSpPr>
              <a:spLocks noChangeArrowheads="1"/>
            </p:cNvSpPr>
            <p:nvPr/>
          </p:nvSpPr>
          <p:spPr bwMode="auto">
            <a:xfrm>
              <a:off x="7680801" y="2316101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44" name="Oval 32" descr="新聞紙"/>
            <p:cNvSpPr>
              <a:spLocks noChangeArrowheads="1"/>
            </p:cNvSpPr>
            <p:nvPr/>
          </p:nvSpPr>
          <p:spPr bwMode="auto">
            <a:xfrm>
              <a:off x="7615678" y="2330702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45" name="Oval 32" descr="新聞紙"/>
            <p:cNvSpPr>
              <a:spLocks noChangeArrowheads="1"/>
            </p:cNvSpPr>
            <p:nvPr/>
          </p:nvSpPr>
          <p:spPr bwMode="auto">
            <a:xfrm>
              <a:off x="7933345" y="231276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46" name="Oval 32" descr="新聞紙"/>
            <p:cNvSpPr>
              <a:spLocks noChangeArrowheads="1"/>
            </p:cNvSpPr>
            <p:nvPr/>
          </p:nvSpPr>
          <p:spPr bwMode="auto">
            <a:xfrm>
              <a:off x="7680801" y="2323243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47" name="Oval 32" descr="新聞紙"/>
            <p:cNvSpPr>
              <a:spLocks noChangeArrowheads="1"/>
            </p:cNvSpPr>
            <p:nvPr/>
          </p:nvSpPr>
          <p:spPr bwMode="auto">
            <a:xfrm>
              <a:off x="8128711" y="2329274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48" name="Oval 32" descr="新聞紙"/>
            <p:cNvSpPr>
              <a:spLocks noChangeArrowheads="1"/>
            </p:cNvSpPr>
            <p:nvPr/>
          </p:nvSpPr>
          <p:spPr bwMode="auto">
            <a:xfrm>
              <a:off x="8006409" y="2307213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49" name="Oval 32" descr="新聞紙"/>
            <p:cNvSpPr>
              <a:spLocks noChangeArrowheads="1"/>
            </p:cNvSpPr>
            <p:nvPr/>
          </p:nvSpPr>
          <p:spPr bwMode="auto">
            <a:xfrm>
              <a:off x="7865048" y="230356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50" name="Oval 32" descr="新聞紙"/>
            <p:cNvSpPr>
              <a:spLocks noChangeArrowheads="1"/>
            </p:cNvSpPr>
            <p:nvPr/>
          </p:nvSpPr>
          <p:spPr bwMode="auto">
            <a:xfrm>
              <a:off x="8184302" y="2314514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51" name="Oval 32" descr="新聞紙"/>
            <p:cNvSpPr>
              <a:spLocks noChangeArrowheads="1"/>
            </p:cNvSpPr>
            <p:nvPr/>
          </p:nvSpPr>
          <p:spPr bwMode="auto">
            <a:xfrm>
              <a:off x="8222422"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52" name="Oval 32" descr="新聞紙"/>
            <p:cNvSpPr>
              <a:spLocks noChangeArrowheads="1"/>
            </p:cNvSpPr>
            <p:nvPr/>
          </p:nvSpPr>
          <p:spPr bwMode="auto">
            <a:xfrm>
              <a:off x="7823751" y="2310863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53" name="Oval 32" descr="新聞紙"/>
            <p:cNvSpPr>
              <a:spLocks noChangeArrowheads="1"/>
            </p:cNvSpPr>
            <p:nvPr/>
          </p:nvSpPr>
          <p:spPr bwMode="auto">
            <a:xfrm>
              <a:off x="8042941" y="232705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54" name="Oval 32" descr="新聞紙"/>
            <p:cNvSpPr>
              <a:spLocks noChangeArrowheads="1"/>
            </p:cNvSpPr>
            <p:nvPr/>
          </p:nvSpPr>
          <p:spPr bwMode="auto">
            <a:xfrm>
              <a:off x="8089002" y="2308007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55" name="Oval 32" descr="新聞紙"/>
            <p:cNvSpPr>
              <a:spLocks noChangeArrowheads="1"/>
            </p:cNvSpPr>
            <p:nvPr/>
          </p:nvSpPr>
          <p:spPr bwMode="auto">
            <a:xfrm>
              <a:off x="7607737" y="2314514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56" name="Oval 32" descr="新聞紙"/>
            <p:cNvSpPr>
              <a:spLocks noChangeArrowheads="1"/>
            </p:cNvSpPr>
            <p:nvPr/>
          </p:nvSpPr>
          <p:spPr bwMode="auto">
            <a:xfrm>
              <a:off x="7464787" y="2309276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57" name="Oval 32" descr="新聞紙"/>
            <p:cNvSpPr>
              <a:spLocks noChangeArrowheads="1"/>
            </p:cNvSpPr>
            <p:nvPr/>
          </p:nvSpPr>
          <p:spPr bwMode="auto">
            <a:xfrm>
              <a:off x="8538501" y="2314196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58" name="Oval 32" descr="新聞紙"/>
            <p:cNvSpPr>
              <a:spLocks noChangeArrowheads="1"/>
            </p:cNvSpPr>
            <p:nvPr/>
          </p:nvSpPr>
          <p:spPr bwMode="auto">
            <a:xfrm>
              <a:off x="8328841" y="2298484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59" name="Oval 32" descr="新聞紙"/>
            <p:cNvSpPr>
              <a:spLocks noChangeArrowheads="1"/>
            </p:cNvSpPr>
            <p:nvPr/>
          </p:nvSpPr>
          <p:spPr bwMode="auto">
            <a:xfrm>
              <a:off x="7607737"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60" name="Oval 32" descr="新聞紙"/>
            <p:cNvSpPr>
              <a:spLocks noChangeArrowheads="1"/>
            </p:cNvSpPr>
            <p:nvPr/>
          </p:nvSpPr>
          <p:spPr bwMode="auto">
            <a:xfrm>
              <a:off x="7464787"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61" name="Oval 32" descr="新聞紙"/>
            <p:cNvSpPr>
              <a:spLocks noChangeArrowheads="1"/>
            </p:cNvSpPr>
            <p:nvPr/>
          </p:nvSpPr>
          <p:spPr bwMode="auto">
            <a:xfrm>
              <a:off x="8417788" y="2308642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62" name="Oval 32" descr="新聞紙"/>
            <p:cNvSpPr>
              <a:spLocks noChangeArrowheads="1"/>
            </p:cNvSpPr>
            <p:nvPr/>
          </p:nvSpPr>
          <p:spPr bwMode="auto">
            <a:xfrm>
              <a:off x="8328841" y="2292930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63" name="Oval 32" descr="新聞紙"/>
            <p:cNvSpPr>
              <a:spLocks noChangeArrowheads="1"/>
            </p:cNvSpPr>
            <p:nvPr/>
          </p:nvSpPr>
          <p:spPr bwMode="auto">
            <a:xfrm>
              <a:off x="7760217" y="2300071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64" name="Oval 32" descr="新聞紙"/>
            <p:cNvSpPr>
              <a:spLocks noChangeArrowheads="1"/>
            </p:cNvSpPr>
            <p:nvPr/>
          </p:nvSpPr>
          <p:spPr bwMode="auto">
            <a:xfrm>
              <a:off x="7790395" y="2316101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65" name="Oval 32" descr="新聞紙"/>
            <p:cNvSpPr>
              <a:spLocks noChangeArrowheads="1"/>
            </p:cNvSpPr>
            <p:nvPr/>
          </p:nvSpPr>
          <p:spPr bwMode="auto">
            <a:xfrm>
              <a:off x="7896814" y="2310863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66" name="Oval 32" descr="新聞紙"/>
            <p:cNvSpPr>
              <a:spLocks noChangeArrowheads="1"/>
            </p:cNvSpPr>
            <p:nvPr/>
          </p:nvSpPr>
          <p:spPr bwMode="auto">
            <a:xfrm>
              <a:off x="8112828" y="2307213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67" name="Oval 32" descr="新聞紙"/>
            <p:cNvSpPr>
              <a:spLocks noChangeArrowheads="1"/>
            </p:cNvSpPr>
            <p:nvPr/>
          </p:nvSpPr>
          <p:spPr bwMode="auto">
            <a:xfrm>
              <a:off x="7680801"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68" name="Oval 32" descr="新聞紙"/>
            <p:cNvSpPr>
              <a:spLocks noChangeArrowheads="1"/>
            </p:cNvSpPr>
            <p:nvPr/>
          </p:nvSpPr>
          <p:spPr bwMode="auto">
            <a:xfrm>
              <a:off x="7574382" y="2307213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69" name="Oval 32" descr="新聞紙"/>
            <p:cNvSpPr>
              <a:spLocks noChangeArrowheads="1"/>
            </p:cNvSpPr>
            <p:nvPr/>
          </p:nvSpPr>
          <p:spPr bwMode="auto">
            <a:xfrm>
              <a:off x="7933345"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70" name="Oval 32" descr="新聞紙"/>
            <p:cNvSpPr>
              <a:spLocks noChangeArrowheads="1"/>
            </p:cNvSpPr>
            <p:nvPr/>
          </p:nvSpPr>
          <p:spPr bwMode="auto">
            <a:xfrm>
              <a:off x="7680801" y="2316101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71" name="Oval 32" descr="新聞紙"/>
            <p:cNvSpPr>
              <a:spLocks noChangeArrowheads="1"/>
            </p:cNvSpPr>
            <p:nvPr/>
          </p:nvSpPr>
          <p:spPr bwMode="auto">
            <a:xfrm>
              <a:off x="7968289" y="2330861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72" name="Oval 32" descr="新聞紙"/>
            <p:cNvSpPr>
              <a:spLocks noChangeArrowheads="1"/>
            </p:cNvSpPr>
            <p:nvPr/>
          </p:nvSpPr>
          <p:spPr bwMode="auto">
            <a:xfrm>
              <a:off x="8006409" y="2300071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73" name="Oval 32" descr="新聞紙"/>
            <p:cNvSpPr>
              <a:spLocks noChangeArrowheads="1"/>
            </p:cNvSpPr>
            <p:nvPr/>
          </p:nvSpPr>
          <p:spPr bwMode="auto">
            <a:xfrm>
              <a:off x="7865048" y="2296421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74" name="Oval 32" descr="新聞紙"/>
            <p:cNvSpPr>
              <a:spLocks noChangeArrowheads="1"/>
            </p:cNvSpPr>
            <p:nvPr/>
          </p:nvSpPr>
          <p:spPr bwMode="auto">
            <a:xfrm>
              <a:off x="8184302" y="2307213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75" name="Oval 32" descr="新聞紙"/>
            <p:cNvSpPr>
              <a:spLocks noChangeArrowheads="1"/>
            </p:cNvSpPr>
            <p:nvPr/>
          </p:nvSpPr>
          <p:spPr bwMode="auto">
            <a:xfrm>
              <a:off x="8222422" y="2296421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76" name="Oval 32" descr="新聞紙"/>
            <p:cNvSpPr>
              <a:spLocks noChangeArrowheads="1"/>
            </p:cNvSpPr>
            <p:nvPr/>
          </p:nvSpPr>
          <p:spPr bwMode="auto">
            <a:xfrm>
              <a:off x="7544204" y="229483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77" name="Oval 32" descr="新聞紙"/>
            <p:cNvSpPr>
              <a:spLocks noChangeArrowheads="1"/>
            </p:cNvSpPr>
            <p:nvPr/>
          </p:nvSpPr>
          <p:spPr bwMode="auto">
            <a:xfrm>
              <a:off x="8017528" y="2311657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78" name="Oval 32" descr="新聞紙"/>
            <p:cNvSpPr>
              <a:spLocks noChangeArrowheads="1"/>
            </p:cNvSpPr>
            <p:nvPr/>
          </p:nvSpPr>
          <p:spPr bwMode="auto">
            <a:xfrm>
              <a:off x="8089002" y="2300865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79" name="Oval 32" descr="新聞紙"/>
            <p:cNvSpPr>
              <a:spLocks noChangeArrowheads="1"/>
            </p:cNvSpPr>
            <p:nvPr/>
          </p:nvSpPr>
          <p:spPr bwMode="auto">
            <a:xfrm>
              <a:off x="7806279" y="2324671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80" name="Oval 32" descr="新聞紙"/>
            <p:cNvSpPr>
              <a:spLocks noChangeArrowheads="1"/>
            </p:cNvSpPr>
            <p:nvPr/>
          </p:nvSpPr>
          <p:spPr bwMode="auto">
            <a:xfrm>
              <a:off x="7661741" y="2324671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81" name="Oval 32" descr="新聞紙"/>
            <p:cNvSpPr>
              <a:spLocks noChangeArrowheads="1"/>
            </p:cNvSpPr>
            <p:nvPr/>
          </p:nvSpPr>
          <p:spPr bwMode="auto">
            <a:xfrm>
              <a:off x="8454319" y="2319434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82" name="Oval 32" descr="新聞紙"/>
            <p:cNvSpPr>
              <a:spLocks noChangeArrowheads="1"/>
            </p:cNvSpPr>
            <p:nvPr/>
          </p:nvSpPr>
          <p:spPr bwMode="auto">
            <a:xfrm>
              <a:off x="8578209"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83" name="Oval 32" descr="新聞紙"/>
            <p:cNvSpPr>
              <a:spLocks noChangeArrowheads="1"/>
            </p:cNvSpPr>
            <p:nvPr/>
          </p:nvSpPr>
          <p:spPr bwMode="auto">
            <a:xfrm>
              <a:off x="8001644" y="232721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84" name="Oval 32" descr="新聞紙"/>
            <p:cNvSpPr>
              <a:spLocks noChangeArrowheads="1"/>
            </p:cNvSpPr>
            <p:nvPr/>
          </p:nvSpPr>
          <p:spPr bwMode="auto">
            <a:xfrm>
              <a:off x="8093768" y="232102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85" name="Oval 32" descr="新聞紙"/>
            <p:cNvSpPr>
              <a:spLocks noChangeArrowheads="1"/>
            </p:cNvSpPr>
            <p:nvPr/>
          </p:nvSpPr>
          <p:spPr bwMode="auto">
            <a:xfrm>
              <a:off x="7839634" y="232721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86" name="Oval 32" descr="新聞紙"/>
            <p:cNvSpPr>
              <a:spLocks noChangeArrowheads="1"/>
            </p:cNvSpPr>
            <p:nvPr/>
          </p:nvSpPr>
          <p:spPr bwMode="auto">
            <a:xfrm>
              <a:off x="7877754" y="232102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87" name="Oval 32" descr="新聞紙"/>
            <p:cNvSpPr>
              <a:spLocks noChangeArrowheads="1"/>
            </p:cNvSpPr>
            <p:nvPr/>
          </p:nvSpPr>
          <p:spPr bwMode="auto">
            <a:xfrm>
              <a:off x="8165242" y="232102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88" name="Oval 32" descr="新聞紙"/>
            <p:cNvSpPr>
              <a:spLocks noChangeArrowheads="1"/>
            </p:cNvSpPr>
            <p:nvPr/>
          </p:nvSpPr>
          <p:spPr bwMode="auto">
            <a:xfrm>
              <a:off x="8214481" y="2321814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89" name="Oval 32" descr="新聞紙"/>
            <p:cNvSpPr>
              <a:spLocks noChangeArrowheads="1"/>
            </p:cNvSpPr>
            <p:nvPr/>
          </p:nvSpPr>
          <p:spPr bwMode="auto">
            <a:xfrm>
              <a:off x="8454319" y="232721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90" name="Oval 32" descr="新聞紙"/>
            <p:cNvSpPr>
              <a:spLocks noChangeArrowheads="1"/>
            </p:cNvSpPr>
            <p:nvPr/>
          </p:nvSpPr>
          <p:spPr bwMode="auto">
            <a:xfrm>
              <a:off x="8506735"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91" name="Oval 32" descr="新聞紙"/>
            <p:cNvSpPr>
              <a:spLocks noChangeArrowheads="1"/>
            </p:cNvSpPr>
            <p:nvPr/>
          </p:nvSpPr>
          <p:spPr bwMode="auto">
            <a:xfrm>
              <a:off x="8028645" y="2331337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92" name="Oval 32" descr="新聞紙"/>
            <p:cNvSpPr>
              <a:spLocks noChangeArrowheads="1"/>
            </p:cNvSpPr>
            <p:nvPr/>
          </p:nvSpPr>
          <p:spPr bwMode="auto">
            <a:xfrm>
              <a:off x="8384432" y="232689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93" name="Oval 32" descr="新聞紙"/>
            <p:cNvSpPr>
              <a:spLocks noChangeArrowheads="1"/>
            </p:cNvSpPr>
            <p:nvPr/>
          </p:nvSpPr>
          <p:spPr bwMode="auto">
            <a:xfrm>
              <a:off x="7695095" y="2332448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94" name="Oval 32" descr="新聞紙"/>
            <p:cNvSpPr>
              <a:spLocks noChangeArrowheads="1"/>
            </p:cNvSpPr>
            <p:nvPr/>
          </p:nvSpPr>
          <p:spPr bwMode="auto">
            <a:xfrm>
              <a:off x="7760217" y="2323560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95" name="Oval 32" descr="新聞紙"/>
            <p:cNvSpPr>
              <a:spLocks noChangeArrowheads="1"/>
            </p:cNvSpPr>
            <p:nvPr/>
          </p:nvSpPr>
          <p:spPr bwMode="auto">
            <a:xfrm>
              <a:off x="7615678" y="2323560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96" name="Oval 32" descr="新聞紙"/>
            <p:cNvSpPr>
              <a:spLocks noChangeArrowheads="1"/>
            </p:cNvSpPr>
            <p:nvPr/>
          </p:nvSpPr>
          <p:spPr bwMode="auto">
            <a:xfrm>
              <a:off x="7912698" y="232721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97" name="Oval 32" descr="新聞紙"/>
            <p:cNvSpPr>
              <a:spLocks noChangeArrowheads="1"/>
            </p:cNvSpPr>
            <p:nvPr/>
          </p:nvSpPr>
          <p:spPr bwMode="auto">
            <a:xfrm>
              <a:off x="7942875" y="2319910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98" name="Oval 32" descr="新聞紙"/>
            <p:cNvSpPr>
              <a:spLocks noChangeArrowheads="1"/>
            </p:cNvSpPr>
            <p:nvPr/>
          </p:nvSpPr>
          <p:spPr bwMode="auto">
            <a:xfrm>
              <a:off x="8047706" y="2319910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199" name="Oval 32" descr="新聞紙"/>
            <p:cNvSpPr>
              <a:spLocks noChangeArrowheads="1"/>
            </p:cNvSpPr>
            <p:nvPr/>
          </p:nvSpPr>
          <p:spPr bwMode="auto">
            <a:xfrm>
              <a:off x="8290721" y="232721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00" name="Oval 32" descr="新聞紙"/>
            <p:cNvSpPr>
              <a:spLocks noChangeArrowheads="1"/>
            </p:cNvSpPr>
            <p:nvPr/>
          </p:nvSpPr>
          <p:spPr bwMode="auto">
            <a:xfrm>
              <a:off x="7768159" y="2332448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01" name="Oval 32" descr="新聞紙"/>
            <p:cNvSpPr>
              <a:spLocks noChangeArrowheads="1"/>
            </p:cNvSpPr>
            <p:nvPr/>
          </p:nvSpPr>
          <p:spPr bwMode="auto">
            <a:xfrm>
              <a:off x="7831692" y="2319910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02" name="Oval 32" descr="新聞紙"/>
            <p:cNvSpPr>
              <a:spLocks noChangeArrowheads="1"/>
            </p:cNvSpPr>
            <p:nvPr/>
          </p:nvSpPr>
          <p:spPr bwMode="auto">
            <a:xfrm>
              <a:off x="8281191" y="23310198"/>
              <a:ext cx="54003" cy="55547"/>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03" name="Oval 32" descr="新聞紙"/>
            <p:cNvSpPr>
              <a:spLocks noChangeArrowheads="1"/>
            </p:cNvSpPr>
            <p:nvPr/>
          </p:nvSpPr>
          <p:spPr bwMode="auto">
            <a:xfrm>
              <a:off x="8195421" y="2328956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04" name="Oval 32" descr="新聞紙"/>
            <p:cNvSpPr>
              <a:spLocks noChangeArrowheads="1"/>
            </p:cNvSpPr>
            <p:nvPr/>
          </p:nvSpPr>
          <p:spPr bwMode="auto">
            <a:xfrm>
              <a:off x="8120769" y="2332606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05" name="Oval 32" descr="新聞紙"/>
            <p:cNvSpPr>
              <a:spLocks noChangeArrowheads="1"/>
            </p:cNvSpPr>
            <p:nvPr/>
          </p:nvSpPr>
          <p:spPr bwMode="auto">
            <a:xfrm>
              <a:off x="7965112" y="2311022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06" name="Oval 32" descr="新聞紙"/>
            <p:cNvSpPr>
              <a:spLocks noChangeArrowheads="1"/>
            </p:cNvSpPr>
            <p:nvPr/>
          </p:nvSpPr>
          <p:spPr bwMode="auto">
            <a:xfrm>
              <a:off x="7803102" y="2316260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07" name="Oval 32" descr="新聞紙"/>
            <p:cNvSpPr>
              <a:spLocks noChangeArrowheads="1"/>
            </p:cNvSpPr>
            <p:nvPr/>
          </p:nvSpPr>
          <p:spPr bwMode="auto">
            <a:xfrm>
              <a:off x="8417788" y="2311022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08" name="Oval 32" descr="新聞紙"/>
            <p:cNvSpPr>
              <a:spLocks noChangeArrowheads="1"/>
            </p:cNvSpPr>
            <p:nvPr/>
          </p:nvSpPr>
          <p:spPr bwMode="auto">
            <a:xfrm>
              <a:off x="7992114" y="2315149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09" name="Oval 32" descr="新聞紙"/>
            <p:cNvSpPr>
              <a:spLocks noChangeArrowheads="1"/>
            </p:cNvSpPr>
            <p:nvPr/>
          </p:nvSpPr>
          <p:spPr bwMode="auto">
            <a:xfrm>
              <a:off x="8347901" y="2310705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10" name="Oval 32" descr="新聞紙"/>
            <p:cNvSpPr>
              <a:spLocks noChangeArrowheads="1"/>
            </p:cNvSpPr>
            <p:nvPr/>
          </p:nvSpPr>
          <p:spPr bwMode="auto">
            <a:xfrm>
              <a:off x="7658564" y="2316260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11" name="Oval 32" descr="新聞紙"/>
            <p:cNvSpPr>
              <a:spLocks noChangeArrowheads="1"/>
            </p:cNvSpPr>
            <p:nvPr/>
          </p:nvSpPr>
          <p:spPr bwMode="auto">
            <a:xfrm>
              <a:off x="7876165" y="2311022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12" name="Oval 32" descr="新聞紙"/>
            <p:cNvSpPr>
              <a:spLocks noChangeArrowheads="1"/>
            </p:cNvSpPr>
            <p:nvPr/>
          </p:nvSpPr>
          <p:spPr bwMode="auto">
            <a:xfrm>
              <a:off x="8252601" y="2311022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13" name="Oval 32" descr="新聞紙"/>
            <p:cNvSpPr>
              <a:spLocks noChangeArrowheads="1"/>
            </p:cNvSpPr>
            <p:nvPr/>
          </p:nvSpPr>
          <p:spPr bwMode="auto">
            <a:xfrm>
              <a:off x="7731627" y="2316260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14" name="Oval 32" descr="新聞紙"/>
            <p:cNvSpPr>
              <a:spLocks noChangeArrowheads="1"/>
            </p:cNvSpPr>
            <p:nvPr/>
          </p:nvSpPr>
          <p:spPr bwMode="auto">
            <a:xfrm>
              <a:off x="8244659" y="2314831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15" name="Oval 32" descr="新聞紙"/>
            <p:cNvSpPr>
              <a:spLocks noChangeArrowheads="1"/>
            </p:cNvSpPr>
            <p:nvPr/>
          </p:nvSpPr>
          <p:spPr bwMode="auto">
            <a:xfrm>
              <a:off x="8158889" y="231276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16" name="Oval 32" descr="新聞紙"/>
            <p:cNvSpPr>
              <a:spLocks noChangeArrowheads="1"/>
            </p:cNvSpPr>
            <p:nvPr/>
          </p:nvSpPr>
          <p:spPr bwMode="auto">
            <a:xfrm>
              <a:off x="8084238" y="2316418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17" name="Oval 32" descr="新聞紙"/>
            <p:cNvSpPr>
              <a:spLocks noChangeArrowheads="1"/>
            </p:cNvSpPr>
            <p:nvPr/>
          </p:nvSpPr>
          <p:spPr bwMode="auto">
            <a:xfrm>
              <a:off x="8117592" y="231276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18" name="Oval 32" descr="新聞紙"/>
            <p:cNvSpPr>
              <a:spLocks noChangeArrowheads="1"/>
            </p:cNvSpPr>
            <p:nvPr/>
          </p:nvSpPr>
          <p:spPr bwMode="auto">
            <a:xfrm>
              <a:off x="7955582" y="231276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19" name="Oval 32" descr="新聞紙"/>
            <p:cNvSpPr>
              <a:spLocks noChangeArrowheads="1"/>
            </p:cNvSpPr>
            <p:nvPr/>
          </p:nvSpPr>
          <p:spPr bwMode="auto">
            <a:xfrm>
              <a:off x="8570268" y="231276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20" name="Oval 32" descr="新聞紙"/>
            <p:cNvSpPr>
              <a:spLocks noChangeArrowheads="1"/>
            </p:cNvSpPr>
            <p:nvPr/>
          </p:nvSpPr>
          <p:spPr bwMode="auto">
            <a:xfrm>
              <a:off x="8144594" y="2317053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21" name="Oval 32" descr="新聞紙"/>
            <p:cNvSpPr>
              <a:spLocks noChangeArrowheads="1"/>
            </p:cNvSpPr>
            <p:nvPr/>
          </p:nvSpPr>
          <p:spPr bwMode="auto">
            <a:xfrm>
              <a:off x="8500381" y="2312451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22" name="Oval 32" descr="新聞紙"/>
            <p:cNvSpPr>
              <a:spLocks noChangeArrowheads="1"/>
            </p:cNvSpPr>
            <p:nvPr/>
          </p:nvSpPr>
          <p:spPr bwMode="auto">
            <a:xfrm>
              <a:off x="7811044" y="231276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23" name="Oval 32" descr="新聞紙"/>
            <p:cNvSpPr>
              <a:spLocks noChangeArrowheads="1"/>
            </p:cNvSpPr>
            <p:nvPr/>
          </p:nvSpPr>
          <p:spPr bwMode="auto">
            <a:xfrm>
              <a:off x="8028645" y="231276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24" name="Oval 32" descr="新聞紙"/>
            <p:cNvSpPr>
              <a:spLocks noChangeArrowheads="1"/>
            </p:cNvSpPr>
            <p:nvPr/>
          </p:nvSpPr>
          <p:spPr bwMode="auto">
            <a:xfrm>
              <a:off x="8405081" y="231276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25" name="Oval 32" descr="新聞紙"/>
            <p:cNvSpPr>
              <a:spLocks noChangeArrowheads="1"/>
            </p:cNvSpPr>
            <p:nvPr/>
          </p:nvSpPr>
          <p:spPr bwMode="auto">
            <a:xfrm>
              <a:off x="7884108" y="231276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26" name="Oval 32" descr="新聞紙"/>
            <p:cNvSpPr>
              <a:spLocks noChangeArrowheads="1"/>
            </p:cNvSpPr>
            <p:nvPr/>
          </p:nvSpPr>
          <p:spPr bwMode="auto">
            <a:xfrm>
              <a:off x="8397139" y="2316736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27" name="Oval 32" descr="新聞紙"/>
            <p:cNvSpPr>
              <a:spLocks noChangeArrowheads="1"/>
            </p:cNvSpPr>
            <p:nvPr/>
          </p:nvSpPr>
          <p:spPr bwMode="auto">
            <a:xfrm>
              <a:off x="8311369" y="2314514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28" name="Oval 32" descr="新聞紙"/>
            <p:cNvSpPr>
              <a:spLocks noChangeArrowheads="1"/>
            </p:cNvSpPr>
            <p:nvPr/>
          </p:nvSpPr>
          <p:spPr bwMode="auto">
            <a:xfrm>
              <a:off x="8236718"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29" name="Oval 32" descr="新聞紙"/>
            <p:cNvSpPr>
              <a:spLocks noChangeArrowheads="1"/>
            </p:cNvSpPr>
            <p:nvPr/>
          </p:nvSpPr>
          <p:spPr bwMode="auto">
            <a:xfrm>
              <a:off x="7831692" y="2312451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30" name="Oval 32" descr="新聞紙"/>
            <p:cNvSpPr>
              <a:spLocks noChangeArrowheads="1"/>
            </p:cNvSpPr>
            <p:nvPr/>
          </p:nvSpPr>
          <p:spPr bwMode="auto">
            <a:xfrm>
              <a:off x="7471141" y="2314038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31" name="Oval 32" descr="新聞紙"/>
            <p:cNvSpPr>
              <a:spLocks noChangeArrowheads="1"/>
            </p:cNvSpPr>
            <p:nvPr/>
          </p:nvSpPr>
          <p:spPr bwMode="auto">
            <a:xfrm>
              <a:off x="7687154" y="2315625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32" name="Oval 32" descr="新聞紙"/>
            <p:cNvSpPr>
              <a:spLocks noChangeArrowheads="1"/>
            </p:cNvSpPr>
            <p:nvPr/>
          </p:nvSpPr>
          <p:spPr bwMode="auto">
            <a:xfrm>
              <a:off x="7544204" y="2319275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33" name="Oval 32" descr="新聞紙"/>
            <p:cNvSpPr>
              <a:spLocks noChangeArrowheads="1"/>
            </p:cNvSpPr>
            <p:nvPr/>
          </p:nvSpPr>
          <p:spPr bwMode="auto">
            <a:xfrm>
              <a:off x="7760217" y="2315625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34" name="Oval 32" descr="新聞紙"/>
            <p:cNvSpPr>
              <a:spLocks noChangeArrowheads="1"/>
            </p:cNvSpPr>
            <p:nvPr/>
          </p:nvSpPr>
          <p:spPr bwMode="auto">
            <a:xfrm>
              <a:off x="7593442"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35" name="Oval 32" descr="新聞紙"/>
            <p:cNvSpPr>
              <a:spLocks noChangeArrowheads="1"/>
            </p:cNvSpPr>
            <p:nvPr/>
          </p:nvSpPr>
          <p:spPr bwMode="auto">
            <a:xfrm>
              <a:off x="7831692" y="2320227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36" name="Oval 32" descr="新聞紙"/>
            <p:cNvSpPr>
              <a:spLocks noChangeArrowheads="1"/>
            </p:cNvSpPr>
            <p:nvPr/>
          </p:nvSpPr>
          <p:spPr bwMode="auto">
            <a:xfrm>
              <a:off x="7884108" y="2312927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37" name="Oval 32" descr="新聞紙"/>
            <p:cNvSpPr>
              <a:spLocks noChangeArrowheads="1"/>
            </p:cNvSpPr>
            <p:nvPr/>
          </p:nvSpPr>
          <p:spPr bwMode="auto">
            <a:xfrm>
              <a:off x="7761805" y="2325147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38" name="Oval 32" descr="新聞紙"/>
            <p:cNvSpPr>
              <a:spLocks noChangeArrowheads="1"/>
            </p:cNvSpPr>
            <p:nvPr/>
          </p:nvSpPr>
          <p:spPr bwMode="auto">
            <a:xfrm>
              <a:off x="7668094" y="2325465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39" name="Oval 32" descr="新聞紙"/>
            <p:cNvSpPr>
              <a:spLocks noChangeArrowheads="1"/>
            </p:cNvSpPr>
            <p:nvPr/>
          </p:nvSpPr>
          <p:spPr bwMode="auto">
            <a:xfrm>
              <a:off x="7658564" y="2329274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40" name="Oval 32" descr="新聞紙"/>
            <p:cNvSpPr>
              <a:spLocks noChangeArrowheads="1"/>
            </p:cNvSpPr>
            <p:nvPr/>
          </p:nvSpPr>
          <p:spPr bwMode="auto">
            <a:xfrm>
              <a:off x="7714155" y="2314514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41" name="Oval 32" descr="新聞紙"/>
            <p:cNvSpPr>
              <a:spLocks noChangeArrowheads="1"/>
            </p:cNvSpPr>
            <p:nvPr/>
          </p:nvSpPr>
          <p:spPr bwMode="auto">
            <a:xfrm>
              <a:off x="7572794" y="232705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42" name="Oval 32" descr="新聞紙"/>
            <p:cNvSpPr>
              <a:spLocks noChangeArrowheads="1"/>
            </p:cNvSpPr>
            <p:nvPr/>
          </p:nvSpPr>
          <p:spPr bwMode="auto">
            <a:xfrm>
              <a:off x="7498142" y="2325623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43" name="Oval 32" descr="新聞紙"/>
            <p:cNvSpPr>
              <a:spLocks noChangeArrowheads="1"/>
            </p:cNvSpPr>
            <p:nvPr/>
          </p:nvSpPr>
          <p:spPr bwMode="auto">
            <a:xfrm>
              <a:off x="7531497" y="232721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44" name="Oval 32" descr="新聞紙"/>
            <p:cNvSpPr>
              <a:spLocks noChangeArrowheads="1"/>
            </p:cNvSpPr>
            <p:nvPr/>
          </p:nvSpPr>
          <p:spPr bwMode="auto">
            <a:xfrm>
              <a:off x="7623621" y="232102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45" name="Oval 32" descr="新聞紙"/>
            <p:cNvSpPr>
              <a:spLocks noChangeArrowheads="1"/>
            </p:cNvSpPr>
            <p:nvPr/>
          </p:nvSpPr>
          <p:spPr bwMode="auto">
            <a:xfrm>
              <a:off x="7695095" y="232102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46" name="Oval 32" descr="新聞紙"/>
            <p:cNvSpPr>
              <a:spLocks noChangeArrowheads="1"/>
            </p:cNvSpPr>
            <p:nvPr/>
          </p:nvSpPr>
          <p:spPr bwMode="auto">
            <a:xfrm>
              <a:off x="7745922" y="2321814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47" name="Oval 32" descr="新聞紙"/>
            <p:cNvSpPr>
              <a:spLocks noChangeArrowheads="1"/>
            </p:cNvSpPr>
            <p:nvPr/>
          </p:nvSpPr>
          <p:spPr bwMode="auto">
            <a:xfrm>
              <a:off x="7558498" y="2331337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48" name="Oval 32" descr="新聞紙"/>
            <p:cNvSpPr>
              <a:spLocks noChangeArrowheads="1"/>
            </p:cNvSpPr>
            <p:nvPr/>
          </p:nvSpPr>
          <p:spPr bwMode="auto">
            <a:xfrm>
              <a:off x="7472728" y="2314672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49" name="Oval 32" descr="新聞紙"/>
            <p:cNvSpPr>
              <a:spLocks noChangeArrowheads="1"/>
            </p:cNvSpPr>
            <p:nvPr/>
          </p:nvSpPr>
          <p:spPr bwMode="auto">
            <a:xfrm>
              <a:off x="7579147" y="2319910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50" name="Oval 32" descr="新聞紙"/>
            <p:cNvSpPr>
              <a:spLocks noChangeArrowheads="1"/>
            </p:cNvSpPr>
            <p:nvPr/>
          </p:nvSpPr>
          <p:spPr bwMode="auto">
            <a:xfrm>
              <a:off x="7820574" y="232197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51" name="Oval 32" descr="新聞紙"/>
            <p:cNvSpPr>
              <a:spLocks noChangeArrowheads="1"/>
            </p:cNvSpPr>
            <p:nvPr/>
          </p:nvSpPr>
          <p:spPr bwMode="auto">
            <a:xfrm>
              <a:off x="7811044" y="23257824"/>
              <a:ext cx="54003" cy="55548"/>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52" name="Oval 32" descr="新聞紙"/>
            <p:cNvSpPr>
              <a:spLocks noChangeArrowheads="1"/>
            </p:cNvSpPr>
            <p:nvPr/>
          </p:nvSpPr>
          <p:spPr bwMode="auto">
            <a:xfrm>
              <a:off x="7725274" y="2328956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53" name="Oval 32" descr="新聞紙"/>
            <p:cNvSpPr>
              <a:spLocks noChangeArrowheads="1"/>
            </p:cNvSpPr>
            <p:nvPr/>
          </p:nvSpPr>
          <p:spPr bwMode="auto">
            <a:xfrm>
              <a:off x="7650622" y="2332606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54" name="Oval 32" descr="新聞紙"/>
            <p:cNvSpPr>
              <a:spLocks noChangeArrowheads="1"/>
            </p:cNvSpPr>
            <p:nvPr/>
          </p:nvSpPr>
          <p:spPr bwMode="auto">
            <a:xfrm>
              <a:off x="7521967" y="2309911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55" name="Oval 32" descr="新聞紙"/>
            <p:cNvSpPr>
              <a:spLocks noChangeArrowheads="1"/>
            </p:cNvSpPr>
            <p:nvPr/>
          </p:nvSpPr>
          <p:spPr bwMode="auto">
            <a:xfrm>
              <a:off x="7774512" y="2314831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56" name="Oval 32" descr="新聞紙"/>
            <p:cNvSpPr>
              <a:spLocks noChangeArrowheads="1"/>
            </p:cNvSpPr>
            <p:nvPr/>
          </p:nvSpPr>
          <p:spPr bwMode="auto">
            <a:xfrm>
              <a:off x="7614091" y="2316418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57" name="Oval 32" descr="新聞紙"/>
            <p:cNvSpPr>
              <a:spLocks noChangeArrowheads="1"/>
            </p:cNvSpPr>
            <p:nvPr/>
          </p:nvSpPr>
          <p:spPr bwMode="auto">
            <a:xfrm>
              <a:off x="7674447" y="2317053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58" name="Oval 32" descr="新聞紙"/>
            <p:cNvSpPr>
              <a:spLocks noChangeArrowheads="1"/>
            </p:cNvSpPr>
            <p:nvPr/>
          </p:nvSpPr>
          <p:spPr bwMode="auto">
            <a:xfrm>
              <a:off x="7841222" y="2309276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59" name="Oval 32" descr="新聞紙"/>
            <p:cNvSpPr>
              <a:spLocks noChangeArrowheads="1"/>
            </p:cNvSpPr>
            <p:nvPr/>
          </p:nvSpPr>
          <p:spPr bwMode="auto">
            <a:xfrm>
              <a:off x="7766571"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60" name="Oval 32" descr="新聞紙"/>
            <p:cNvSpPr>
              <a:spLocks noChangeArrowheads="1"/>
            </p:cNvSpPr>
            <p:nvPr/>
          </p:nvSpPr>
          <p:spPr bwMode="auto">
            <a:xfrm>
              <a:off x="7912698" y="2310546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61" name="Oval 32" descr="新聞紙"/>
            <p:cNvSpPr>
              <a:spLocks noChangeArrowheads="1"/>
            </p:cNvSpPr>
            <p:nvPr/>
          </p:nvSpPr>
          <p:spPr bwMode="auto">
            <a:xfrm>
              <a:off x="7768159" y="2315783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62" name="Oval 32" descr="新聞紙"/>
            <p:cNvSpPr>
              <a:spLocks noChangeArrowheads="1"/>
            </p:cNvSpPr>
            <p:nvPr/>
          </p:nvSpPr>
          <p:spPr bwMode="auto">
            <a:xfrm>
              <a:off x="8560738" y="2310546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63" name="Oval 32" descr="新聞紙"/>
            <p:cNvSpPr>
              <a:spLocks noChangeArrowheads="1"/>
            </p:cNvSpPr>
            <p:nvPr/>
          </p:nvSpPr>
          <p:spPr bwMode="auto">
            <a:xfrm>
              <a:off x="7912698"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64" name="Oval 32" descr="新聞紙"/>
            <p:cNvSpPr>
              <a:spLocks noChangeArrowheads="1"/>
            </p:cNvSpPr>
            <p:nvPr/>
          </p:nvSpPr>
          <p:spPr bwMode="auto">
            <a:xfrm>
              <a:off x="7768159"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65" name="Oval 32" descr="新聞紙"/>
            <p:cNvSpPr>
              <a:spLocks noChangeArrowheads="1"/>
            </p:cNvSpPr>
            <p:nvPr/>
          </p:nvSpPr>
          <p:spPr bwMode="auto">
            <a:xfrm>
              <a:off x="8065178" y="23011828"/>
              <a:ext cx="54003" cy="55547"/>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66" name="Oval 32" descr="新聞紙"/>
            <p:cNvSpPr>
              <a:spLocks noChangeArrowheads="1"/>
            </p:cNvSpPr>
            <p:nvPr/>
          </p:nvSpPr>
          <p:spPr bwMode="auto">
            <a:xfrm>
              <a:off x="8108062"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67" name="Oval 32" descr="新聞紙"/>
            <p:cNvSpPr>
              <a:spLocks noChangeArrowheads="1"/>
            </p:cNvSpPr>
            <p:nvPr/>
          </p:nvSpPr>
          <p:spPr bwMode="auto">
            <a:xfrm>
              <a:off x="8200186" y="2312133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68" name="Oval 32" descr="新聞紙"/>
            <p:cNvSpPr>
              <a:spLocks noChangeArrowheads="1"/>
            </p:cNvSpPr>
            <p:nvPr/>
          </p:nvSpPr>
          <p:spPr bwMode="auto">
            <a:xfrm>
              <a:off x="8416199" y="230848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69" name="Oval 32" descr="新聞紙"/>
            <p:cNvSpPr>
              <a:spLocks noChangeArrowheads="1"/>
            </p:cNvSpPr>
            <p:nvPr/>
          </p:nvSpPr>
          <p:spPr bwMode="auto">
            <a:xfrm>
              <a:off x="7946052"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70" name="Oval 32" descr="新聞紙"/>
            <p:cNvSpPr>
              <a:spLocks noChangeArrowheads="1"/>
            </p:cNvSpPr>
            <p:nvPr/>
          </p:nvSpPr>
          <p:spPr bwMode="auto">
            <a:xfrm>
              <a:off x="7877754" y="230848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71" name="Oval 32" descr="新聞紙"/>
            <p:cNvSpPr>
              <a:spLocks noChangeArrowheads="1"/>
            </p:cNvSpPr>
            <p:nvPr/>
          </p:nvSpPr>
          <p:spPr bwMode="auto">
            <a:xfrm>
              <a:off x="8238306"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72" name="Oval 32" descr="新聞紙"/>
            <p:cNvSpPr>
              <a:spLocks noChangeArrowheads="1"/>
            </p:cNvSpPr>
            <p:nvPr/>
          </p:nvSpPr>
          <p:spPr bwMode="auto">
            <a:xfrm>
              <a:off x="7984172" y="2312133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73" name="Oval 32" descr="新聞紙"/>
            <p:cNvSpPr>
              <a:spLocks noChangeArrowheads="1"/>
            </p:cNvSpPr>
            <p:nvPr/>
          </p:nvSpPr>
          <p:spPr bwMode="auto">
            <a:xfrm>
              <a:off x="8271661" y="2312133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74" name="Oval 32" descr="新聞紙"/>
            <p:cNvSpPr>
              <a:spLocks noChangeArrowheads="1"/>
            </p:cNvSpPr>
            <p:nvPr/>
          </p:nvSpPr>
          <p:spPr bwMode="auto">
            <a:xfrm>
              <a:off x="8309781" y="23011828"/>
              <a:ext cx="54003" cy="55547"/>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75" name="Oval 32" descr="新聞紙"/>
            <p:cNvSpPr>
              <a:spLocks noChangeArrowheads="1"/>
            </p:cNvSpPr>
            <p:nvPr/>
          </p:nvSpPr>
          <p:spPr bwMode="auto">
            <a:xfrm>
              <a:off x="8170008" y="2297532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76" name="Oval 32" descr="新聞紙"/>
            <p:cNvSpPr>
              <a:spLocks noChangeArrowheads="1"/>
            </p:cNvSpPr>
            <p:nvPr/>
          </p:nvSpPr>
          <p:spPr bwMode="auto">
            <a:xfrm>
              <a:off x="8487675" y="230848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77" name="Oval 32" descr="新聞紙"/>
            <p:cNvSpPr>
              <a:spLocks noChangeArrowheads="1"/>
            </p:cNvSpPr>
            <p:nvPr/>
          </p:nvSpPr>
          <p:spPr bwMode="auto">
            <a:xfrm>
              <a:off x="8525795" y="229769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78" name="Oval 32" descr="新聞紙"/>
            <p:cNvSpPr>
              <a:spLocks noChangeArrowheads="1"/>
            </p:cNvSpPr>
            <p:nvPr/>
          </p:nvSpPr>
          <p:spPr bwMode="auto">
            <a:xfrm>
              <a:off x="8128711"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79" name="Oval 32" descr="新聞紙"/>
            <p:cNvSpPr>
              <a:spLocks noChangeArrowheads="1"/>
            </p:cNvSpPr>
            <p:nvPr/>
          </p:nvSpPr>
          <p:spPr bwMode="auto">
            <a:xfrm>
              <a:off x="8322488" y="2312768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80" name="Oval 32" descr="新聞紙"/>
            <p:cNvSpPr>
              <a:spLocks noChangeArrowheads="1"/>
            </p:cNvSpPr>
            <p:nvPr/>
          </p:nvSpPr>
          <p:spPr bwMode="auto">
            <a:xfrm>
              <a:off x="8393962" y="2301976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81" name="Oval 32" descr="新聞紙"/>
            <p:cNvSpPr>
              <a:spLocks noChangeArrowheads="1"/>
            </p:cNvSpPr>
            <p:nvPr/>
          </p:nvSpPr>
          <p:spPr bwMode="auto">
            <a:xfrm>
              <a:off x="7912698" y="2303246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82" name="Oval 32" descr="新聞紙"/>
            <p:cNvSpPr>
              <a:spLocks noChangeArrowheads="1"/>
            </p:cNvSpPr>
            <p:nvPr/>
          </p:nvSpPr>
          <p:spPr bwMode="auto">
            <a:xfrm>
              <a:off x="7768159" y="2303246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83" name="Oval 32" descr="新聞紙"/>
            <p:cNvSpPr>
              <a:spLocks noChangeArrowheads="1"/>
            </p:cNvSpPr>
            <p:nvPr/>
          </p:nvSpPr>
          <p:spPr bwMode="auto">
            <a:xfrm>
              <a:off x="8560738"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84" name="Oval 32" descr="新聞紙"/>
            <p:cNvSpPr>
              <a:spLocks noChangeArrowheads="1"/>
            </p:cNvSpPr>
            <p:nvPr/>
          </p:nvSpPr>
          <p:spPr bwMode="auto">
            <a:xfrm>
              <a:off x="7912698" y="229769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85" name="Oval 32" descr="新聞紙"/>
            <p:cNvSpPr>
              <a:spLocks noChangeArrowheads="1"/>
            </p:cNvSpPr>
            <p:nvPr/>
          </p:nvSpPr>
          <p:spPr bwMode="auto">
            <a:xfrm>
              <a:off x="7768159" y="229769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86" name="Oval 32" descr="新聞紙"/>
            <p:cNvSpPr>
              <a:spLocks noChangeArrowheads="1"/>
            </p:cNvSpPr>
            <p:nvPr/>
          </p:nvSpPr>
          <p:spPr bwMode="auto">
            <a:xfrm>
              <a:off x="8135064" y="2322449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87" name="Oval 32" descr="新聞紙"/>
            <p:cNvSpPr>
              <a:spLocks noChangeArrowheads="1"/>
            </p:cNvSpPr>
            <p:nvPr/>
          </p:nvSpPr>
          <p:spPr bwMode="auto">
            <a:xfrm>
              <a:off x="8200186"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88" name="Oval 32" descr="新聞紙"/>
            <p:cNvSpPr>
              <a:spLocks noChangeArrowheads="1"/>
            </p:cNvSpPr>
            <p:nvPr/>
          </p:nvSpPr>
          <p:spPr bwMode="auto">
            <a:xfrm>
              <a:off x="8490851" y="2317847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89" name="Oval 32" descr="新聞紙"/>
            <p:cNvSpPr>
              <a:spLocks noChangeArrowheads="1"/>
            </p:cNvSpPr>
            <p:nvPr/>
          </p:nvSpPr>
          <p:spPr bwMode="auto">
            <a:xfrm>
              <a:off x="7984172" y="229769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90" name="Oval 32" descr="新聞紙"/>
            <p:cNvSpPr>
              <a:spLocks noChangeArrowheads="1"/>
            </p:cNvSpPr>
            <p:nvPr/>
          </p:nvSpPr>
          <p:spPr bwMode="auto">
            <a:xfrm>
              <a:off x="7877754" y="23011828"/>
              <a:ext cx="54003" cy="55547"/>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91" name="Oval 32" descr="新聞紙"/>
            <p:cNvSpPr>
              <a:spLocks noChangeArrowheads="1"/>
            </p:cNvSpPr>
            <p:nvPr/>
          </p:nvSpPr>
          <p:spPr bwMode="auto">
            <a:xfrm>
              <a:off x="8238306" y="229769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92" name="Oval 32" descr="新聞紙"/>
            <p:cNvSpPr>
              <a:spLocks noChangeArrowheads="1"/>
            </p:cNvSpPr>
            <p:nvPr/>
          </p:nvSpPr>
          <p:spPr bwMode="auto">
            <a:xfrm>
              <a:off x="7803102" y="2323401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93" name="Oval 32" descr="新聞紙"/>
            <p:cNvSpPr>
              <a:spLocks noChangeArrowheads="1"/>
            </p:cNvSpPr>
            <p:nvPr/>
          </p:nvSpPr>
          <p:spPr bwMode="auto">
            <a:xfrm>
              <a:off x="8271661" y="230483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94" name="Oval 32" descr="新聞紙"/>
            <p:cNvSpPr>
              <a:spLocks noChangeArrowheads="1"/>
            </p:cNvSpPr>
            <p:nvPr/>
          </p:nvSpPr>
          <p:spPr bwMode="auto">
            <a:xfrm>
              <a:off x="8487675" y="23011828"/>
              <a:ext cx="54003" cy="55547"/>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95" name="Oval 32" descr="新聞紙"/>
            <p:cNvSpPr>
              <a:spLocks noChangeArrowheads="1"/>
            </p:cNvSpPr>
            <p:nvPr/>
          </p:nvSpPr>
          <p:spPr bwMode="auto">
            <a:xfrm>
              <a:off x="8128711" y="2297691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96" name="Oval 32" descr="新聞紙"/>
            <p:cNvSpPr>
              <a:spLocks noChangeArrowheads="1"/>
            </p:cNvSpPr>
            <p:nvPr/>
          </p:nvSpPr>
          <p:spPr bwMode="auto">
            <a:xfrm>
              <a:off x="8322488" y="2305626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97" name="Oval 32" descr="新聞紙"/>
            <p:cNvSpPr>
              <a:spLocks noChangeArrowheads="1"/>
            </p:cNvSpPr>
            <p:nvPr/>
          </p:nvSpPr>
          <p:spPr bwMode="auto">
            <a:xfrm>
              <a:off x="7866635" y="2309276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98" name="Oval 32" descr="新聞紙"/>
            <p:cNvSpPr>
              <a:spLocks noChangeArrowheads="1"/>
            </p:cNvSpPr>
            <p:nvPr/>
          </p:nvSpPr>
          <p:spPr bwMode="auto">
            <a:xfrm>
              <a:off x="7723685" y="2314514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299" name="Oval 32" descr="新聞紙"/>
            <p:cNvSpPr>
              <a:spLocks noChangeArrowheads="1"/>
            </p:cNvSpPr>
            <p:nvPr/>
          </p:nvSpPr>
          <p:spPr bwMode="auto">
            <a:xfrm>
              <a:off x="7866635"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00" name="Oval 32" descr="新聞紙"/>
            <p:cNvSpPr>
              <a:spLocks noChangeArrowheads="1"/>
            </p:cNvSpPr>
            <p:nvPr/>
          </p:nvSpPr>
          <p:spPr bwMode="auto">
            <a:xfrm>
              <a:off x="7723685"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01" name="Oval 32" descr="新聞紙"/>
            <p:cNvSpPr>
              <a:spLocks noChangeArrowheads="1"/>
            </p:cNvSpPr>
            <p:nvPr/>
          </p:nvSpPr>
          <p:spPr bwMode="auto">
            <a:xfrm>
              <a:off x="8514676"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02" name="Oval 32" descr="新聞紙"/>
            <p:cNvSpPr>
              <a:spLocks noChangeArrowheads="1"/>
            </p:cNvSpPr>
            <p:nvPr/>
          </p:nvSpPr>
          <p:spPr bwMode="auto">
            <a:xfrm>
              <a:off x="8019115"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03" name="Oval 32" descr="新聞紙"/>
            <p:cNvSpPr>
              <a:spLocks noChangeArrowheads="1"/>
            </p:cNvSpPr>
            <p:nvPr/>
          </p:nvSpPr>
          <p:spPr bwMode="auto">
            <a:xfrm>
              <a:off x="8049294" y="2310863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04" name="Oval 32" descr="新聞紙"/>
            <p:cNvSpPr>
              <a:spLocks noChangeArrowheads="1"/>
            </p:cNvSpPr>
            <p:nvPr/>
          </p:nvSpPr>
          <p:spPr bwMode="auto">
            <a:xfrm>
              <a:off x="8155712" y="2310863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05" name="Oval 32" descr="新聞紙"/>
            <p:cNvSpPr>
              <a:spLocks noChangeArrowheads="1"/>
            </p:cNvSpPr>
            <p:nvPr/>
          </p:nvSpPr>
          <p:spPr bwMode="auto">
            <a:xfrm>
              <a:off x="8397139"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06" name="Oval 32" descr="新聞紙"/>
            <p:cNvSpPr>
              <a:spLocks noChangeArrowheads="1"/>
            </p:cNvSpPr>
            <p:nvPr/>
          </p:nvSpPr>
          <p:spPr bwMode="auto">
            <a:xfrm>
              <a:off x="7939699"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07" name="Oval 32" descr="新聞紙"/>
            <p:cNvSpPr>
              <a:spLocks noChangeArrowheads="1"/>
            </p:cNvSpPr>
            <p:nvPr/>
          </p:nvSpPr>
          <p:spPr bwMode="auto">
            <a:xfrm>
              <a:off x="7874578"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08" name="Oval 32" descr="新聞紙"/>
            <p:cNvSpPr>
              <a:spLocks noChangeArrowheads="1"/>
            </p:cNvSpPr>
            <p:nvPr/>
          </p:nvSpPr>
          <p:spPr bwMode="auto">
            <a:xfrm>
              <a:off x="8192244" y="2305626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09" name="Oval 32" descr="新聞紙"/>
            <p:cNvSpPr>
              <a:spLocks noChangeArrowheads="1"/>
            </p:cNvSpPr>
            <p:nvPr/>
          </p:nvSpPr>
          <p:spPr bwMode="auto">
            <a:xfrm>
              <a:off x="7939699" y="2310863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10" name="Oval 32" descr="新聞紙"/>
            <p:cNvSpPr>
              <a:spLocks noChangeArrowheads="1"/>
            </p:cNvSpPr>
            <p:nvPr/>
          </p:nvSpPr>
          <p:spPr bwMode="auto">
            <a:xfrm>
              <a:off x="8387609" y="2322132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11" name="Oval 32" descr="新聞紙"/>
            <p:cNvSpPr>
              <a:spLocks noChangeArrowheads="1"/>
            </p:cNvSpPr>
            <p:nvPr/>
          </p:nvSpPr>
          <p:spPr bwMode="auto">
            <a:xfrm>
              <a:off x="8265308" y="2300071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12" name="Oval 32" descr="新聞紙"/>
            <p:cNvSpPr>
              <a:spLocks noChangeArrowheads="1"/>
            </p:cNvSpPr>
            <p:nvPr/>
          </p:nvSpPr>
          <p:spPr bwMode="auto">
            <a:xfrm>
              <a:off x="8123946" y="2296421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13" name="Oval 32" descr="新聞紙"/>
            <p:cNvSpPr>
              <a:spLocks noChangeArrowheads="1"/>
            </p:cNvSpPr>
            <p:nvPr/>
          </p:nvSpPr>
          <p:spPr bwMode="auto">
            <a:xfrm>
              <a:off x="8443201" y="2307213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14" name="Oval 32" descr="新聞紙"/>
            <p:cNvSpPr>
              <a:spLocks noChangeArrowheads="1"/>
            </p:cNvSpPr>
            <p:nvPr/>
          </p:nvSpPr>
          <p:spPr bwMode="auto">
            <a:xfrm>
              <a:off x="8481321" y="2296421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15" name="Oval 32" descr="新聞紙"/>
            <p:cNvSpPr>
              <a:spLocks noChangeArrowheads="1"/>
            </p:cNvSpPr>
            <p:nvPr/>
          </p:nvSpPr>
          <p:spPr bwMode="auto">
            <a:xfrm>
              <a:off x="8082649"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16" name="Oval 32" descr="新聞紙"/>
            <p:cNvSpPr>
              <a:spLocks noChangeArrowheads="1"/>
            </p:cNvSpPr>
            <p:nvPr/>
          </p:nvSpPr>
          <p:spPr bwMode="auto">
            <a:xfrm>
              <a:off x="8301839" y="2319910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17" name="Oval 32" descr="新聞紙"/>
            <p:cNvSpPr>
              <a:spLocks noChangeArrowheads="1"/>
            </p:cNvSpPr>
            <p:nvPr/>
          </p:nvSpPr>
          <p:spPr bwMode="auto">
            <a:xfrm>
              <a:off x="8347901" y="2300865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18" name="Oval 32" descr="新聞紙"/>
            <p:cNvSpPr>
              <a:spLocks noChangeArrowheads="1"/>
            </p:cNvSpPr>
            <p:nvPr/>
          </p:nvSpPr>
          <p:spPr bwMode="auto">
            <a:xfrm>
              <a:off x="7866635" y="2302135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19" name="Oval 32" descr="新聞紙"/>
            <p:cNvSpPr>
              <a:spLocks noChangeArrowheads="1"/>
            </p:cNvSpPr>
            <p:nvPr/>
          </p:nvSpPr>
          <p:spPr bwMode="auto">
            <a:xfrm>
              <a:off x="7723685" y="2302135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20" name="Oval 32" descr="新聞紙"/>
            <p:cNvSpPr>
              <a:spLocks noChangeArrowheads="1"/>
            </p:cNvSpPr>
            <p:nvPr/>
          </p:nvSpPr>
          <p:spPr bwMode="auto">
            <a:xfrm>
              <a:off x="7866635" y="2296421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21" name="Oval 32" descr="新聞紙"/>
            <p:cNvSpPr>
              <a:spLocks noChangeArrowheads="1"/>
            </p:cNvSpPr>
            <p:nvPr/>
          </p:nvSpPr>
          <p:spPr bwMode="auto">
            <a:xfrm>
              <a:off x="7723685" y="2296421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22" name="Oval 32" descr="新聞紙"/>
            <p:cNvSpPr>
              <a:spLocks noChangeArrowheads="1"/>
            </p:cNvSpPr>
            <p:nvPr/>
          </p:nvSpPr>
          <p:spPr bwMode="auto">
            <a:xfrm>
              <a:off x="8049294"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23" name="Oval 32" descr="新聞紙"/>
            <p:cNvSpPr>
              <a:spLocks noChangeArrowheads="1"/>
            </p:cNvSpPr>
            <p:nvPr/>
          </p:nvSpPr>
          <p:spPr bwMode="auto">
            <a:xfrm>
              <a:off x="8155712"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24" name="Oval 32" descr="新聞紙"/>
            <p:cNvSpPr>
              <a:spLocks noChangeArrowheads="1"/>
            </p:cNvSpPr>
            <p:nvPr/>
          </p:nvSpPr>
          <p:spPr bwMode="auto">
            <a:xfrm>
              <a:off x="8371726" y="2300071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25" name="Oval 32" descr="新聞紙"/>
            <p:cNvSpPr>
              <a:spLocks noChangeArrowheads="1"/>
            </p:cNvSpPr>
            <p:nvPr/>
          </p:nvSpPr>
          <p:spPr bwMode="auto">
            <a:xfrm>
              <a:off x="7939699" y="2296421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26" name="Oval 32" descr="新聞紙"/>
            <p:cNvSpPr>
              <a:spLocks noChangeArrowheads="1"/>
            </p:cNvSpPr>
            <p:nvPr/>
          </p:nvSpPr>
          <p:spPr bwMode="auto">
            <a:xfrm>
              <a:off x="7833281" y="2300071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27" name="Oval 32" descr="新聞紙"/>
            <p:cNvSpPr>
              <a:spLocks noChangeArrowheads="1"/>
            </p:cNvSpPr>
            <p:nvPr/>
          </p:nvSpPr>
          <p:spPr bwMode="auto">
            <a:xfrm>
              <a:off x="8192244" y="2296421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28" name="Oval 32" descr="新聞紙"/>
            <p:cNvSpPr>
              <a:spLocks noChangeArrowheads="1"/>
            </p:cNvSpPr>
            <p:nvPr/>
          </p:nvSpPr>
          <p:spPr bwMode="auto">
            <a:xfrm>
              <a:off x="7939699" y="2303722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29" name="Oval 32" descr="新聞紙"/>
            <p:cNvSpPr>
              <a:spLocks noChangeArrowheads="1"/>
            </p:cNvSpPr>
            <p:nvPr/>
          </p:nvSpPr>
          <p:spPr bwMode="auto">
            <a:xfrm>
              <a:off x="8227188" y="2323560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30" name="Oval 32" descr="新聞紙"/>
            <p:cNvSpPr>
              <a:spLocks noChangeArrowheads="1"/>
            </p:cNvSpPr>
            <p:nvPr/>
          </p:nvSpPr>
          <p:spPr bwMode="auto">
            <a:xfrm>
              <a:off x="8443201" y="2300071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31" name="Oval 32" descr="新聞紙"/>
            <p:cNvSpPr>
              <a:spLocks noChangeArrowheads="1"/>
            </p:cNvSpPr>
            <p:nvPr/>
          </p:nvSpPr>
          <p:spPr bwMode="auto">
            <a:xfrm>
              <a:off x="8276426" y="2304357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32" name="Oval 32" descr="新聞紙"/>
            <p:cNvSpPr>
              <a:spLocks noChangeArrowheads="1"/>
            </p:cNvSpPr>
            <p:nvPr/>
          </p:nvSpPr>
          <p:spPr bwMode="auto">
            <a:xfrm>
              <a:off x="8065178" y="2312292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33" name="Oval 32" descr="新聞紙"/>
            <p:cNvSpPr>
              <a:spLocks noChangeArrowheads="1"/>
            </p:cNvSpPr>
            <p:nvPr/>
          </p:nvSpPr>
          <p:spPr bwMode="auto">
            <a:xfrm>
              <a:off x="7920639" y="2312292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34" name="Oval 32" descr="新聞紙"/>
            <p:cNvSpPr>
              <a:spLocks noChangeArrowheads="1"/>
            </p:cNvSpPr>
            <p:nvPr/>
          </p:nvSpPr>
          <p:spPr bwMode="auto">
            <a:xfrm>
              <a:off x="8260542"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35" name="Oval 32" descr="新聞紙"/>
            <p:cNvSpPr>
              <a:spLocks noChangeArrowheads="1"/>
            </p:cNvSpPr>
            <p:nvPr/>
          </p:nvSpPr>
          <p:spPr bwMode="auto">
            <a:xfrm>
              <a:off x="8352666" y="2313879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36" name="Oval 32" descr="新聞紙"/>
            <p:cNvSpPr>
              <a:spLocks noChangeArrowheads="1"/>
            </p:cNvSpPr>
            <p:nvPr/>
          </p:nvSpPr>
          <p:spPr bwMode="auto">
            <a:xfrm>
              <a:off x="8098532"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37" name="Oval 32" descr="新聞紙"/>
            <p:cNvSpPr>
              <a:spLocks noChangeArrowheads="1"/>
            </p:cNvSpPr>
            <p:nvPr/>
          </p:nvSpPr>
          <p:spPr bwMode="auto">
            <a:xfrm>
              <a:off x="8136652" y="2313879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38" name="Oval 32" descr="新聞紙"/>
            <p:cNvSpPr>
              <a:spLocks noChangeArrowheads="1"/>
            </p:cNvSpPr>
            <p:nvPr/>
          </p:nvSpPr>
          <p:spPr bwMode="auto">
            <a:xfrm>
              <a:off x="8424141" y="2313879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39" name="Oval 32" descr="新聞紙"/>
            <p:cNvSpPr>
              <a:spLocks noChangeArrowheads="1"/>
            </p:cNvSpPr>
            <p:nvPr/>
          </p:nvSpPr>
          <p:spPr bwMode="auto">
            <a:xfrm>
              <a:off x="8473379" y="2314672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40" name="Oval 32" descr="新聞紙"/>
            <p:cNvSpPr>
              <a:spLocks noChangeArrowheads="1"/>
            </p:cNvSpPr>
            <p:nvPr/>
          </p:nvSpPr>
          <p:spPr bwMode="auto">
            <a:xfrm>
              <a:off x="8287545" y="2324195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41" name="Oval 32" descr="新聞紙"/>
            <p:cNvSpPr>
              <a:spLocks noChangeArrowheads="1"/>
            </p:cNvSpPr>
            <p:nvPr/>
          </p:nvSpPr>
          <p:spPr bwMode="auto">
            <a:xfrm>
              <a:off x="7955582"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42" name="Oval 32" descr="新聞紙"/>
            <p:cNvSpPr>
              <a:spLocks noChangeArrowheads="1"/>
            </p:cNvSpPr>
            <p:nvPr/>
          </p:nvSpPr>
          <p:spPr bwMode="auto">
            <a:xfrm>
              <a:off x="8019115" y="2311022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43" name="Oval 32" descr="新聞紙"/>
            <p:cNvSpPr>
              <a:spLocks noChangeArrowheads="1"/>
            </p:cNvSpPr>
            <p:nvPr/>
          </p:nvSpPr>
          <p:spPr bwMode="auto">
            <a:xfrm>
              <a:off x="7876165" y="2311022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44" name="Oval 32" descr="新聞紙"/>
            <p:cNvSpPr>
              <a:spLocks noChangeArrowheads="1"/>
            </p:cNvSpPr>
            <p:nvPr/>
          </p:nvSpPr>
          <p:spPr bwMode="auto">
            <a:xfrm>
              <a:off x="8171596"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45" name="Oval 32" descr="新聞紙"/>
            <p:cNvSpPr>
              <a:spLocks noChangeArrowheads="1"/>
            </p:cNvSpPr>
            <p:nvPr/>
          </p:nvSpPr>
          <p:spPr bwMode="auto">
            <a:xfrm>
              <a:off x="8201774" y="2312609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46" name="Oval 32" descr="新聞紙"/>
            <p:cNvSpPr>
              <a:spLocks noChangeArrowheads="1"/>
            </p:cNvSpPr>
            <p:nvPr/>
          </p:nvSpPr>
          <p:spPr bwMode="auto">
            <a:xfrm>
              <a:off x="8308192" y="2312609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47" name="Oval 32" descr="新聞紙"/>
            <p:cNvSpPr>
              <a:spLocks noChangeArrowheads="1"/>
            </p:cNvSpPr>
            <p:nvPr/>
          </p:nvSpPr>
          <p:spPr bwMode="auto">
            <a:xfrm>
              <a:off x="8549619"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48" name="Oval 32" descr="新聞紙"/>
            <p:cNvSpPr>
              <a:spLocks noChangeArrowheads="1"/>
            </p:cNvSpPr>
            <p:nvPr/>
          </p:nvSpPr>
          <p:spPr bwMode="auto">
            <a:xfrm>
              <a:off x="8027058"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49" name="Oval 32" descr="新聞紙"/>
            <p:cNvSpPr>
              <a:spLocks noChangeArrowheads="1"/>
            </p:cNvSpPr>
            <p:nvPr/>
          </p:nvSpPr>
          <p:spPr bwMode="auto">
            <a:xfrm>
              <a:off x="8092179" y="2312609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50" name="Oval 32" descr="新聞紙"/>
            <p:cNvSpPr>
              <a:spLocks noChangeArrowheads="1"/>
            </p:cNvSpPr>
            <p:nvPr/>
          </p:nvSpPr>
          <p:spPr bwMode="auto">
            <a:xfrm>
              <a:off x="8540089" y="2323877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51" name="Oval 32" descr="新聞紙"/>
            <p:cNvSpPr>
              <a:spLocks noChangeArrowheads="1"/>
            </p:cNvSpPr>
            <p:nvPr/>
          </p:nvSpPr>
          <p:spPr bwMode="auto">
            <a:xfrm>
              <a:off x="8454319" y="2321656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52" name="Oval 32" descr="新聞紙"/>
            <p:cNvSpPr>
              <a:spLocks noChangeArrowheads="1"/>
            </p:cNvSpPr>
            <p:nvPr/>
          </p:nvSpPr>
          <p:spPr bwMode="auto">
            <a:xfrm>
              <a:off x="8379668" y="2325465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53" name="Oval 32" descr="新聞紙"/>
            <p:cNvSpPr>
              <a:spLocks noChangeArrowheads="1"/>
            </p:cNvSpPr>
            <p:nvPr/>
          </p:nvSpPr>
          <p:spPr bwMode="auto">
            <a:xfrm>
              <a:off x="8224011" y="230388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54" name="Oval 32" descr="新聞紙"/>
            <p:cNvSpPr>
              <a:spLocks noChangeArrowheads="1"/>
            </p:cNvSpPr>
            <p:nvPr/>
          </p:nvSpPr>
          <p:spPr bwMode="auto">
            <a:xfrm>
              <a:off x="8062001" y="230388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55" name="Oval 32" descr="新聞紙"/>
            <p:cNvSpPr>
              <a:spLocks noChangeArrowheads="1"/>
            </p:cNvSpPr>
            <p:nvPr/>
          </p:nvSpPr>
          <p:spPr bwMode="auto">
            <a:xfrm>
              <a:off x="8251012" y="2308007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56" name="Oval 32" descr="新聞紙"/>
            <p:cNvSpPr>
              <a:spLocks noChangeArrowheads="1"/>
            </p:cNvSpPr>
            <p:nvPr/>
          </p:nvSpPr>
          <p:spPr bwMode="auto">
            <a:xfrm>
              <a:off x="7917462" y="230388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57" name="Oval 32" descr="新聞紙"/>
            <p:cNvSpPr>
              <a:spLocks noChangeArrowheads="1"/>
            </p:cNvSpPr>
            <p:nvPr/>
          </p:nvSpPr>
          <p:spPr bwMode="auto">
            <a:xfrm>
              <a:off x="8135064" y="230388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58" name="Oval 32" descr="新聞紙"/>
            <p:cNvSpPr>
              <a:spLocks noChangeArrowheads="1"/>
            </p:cNvSpPr>
            <p:nvPr/>
          </p:nvSpPr>
          <p:spPr bwMode="auto">
            <a:xfrm>
              <a:off x="8513088" y="230388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59" name="Oval 32" descr="新聞紙"/>
            <p:cNvSpPr>
              <a:spLocks noChangeArrowheads="1"/>
            </p:cNvSpPr>
            <p:nvPr/>
          </p:nvSpPr>
          <p:spPr bwMode="auto">
            <a:xfrm>
              <a:off x="7990525" y="230388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60" name="Oval 32" descr="新聞紙"/>
            <p:cNvSpPr>
              <a:spLocks noChangeArrowheads="1"/>
            </p:cNvSpPr>
            <p:nvPr/>
          </p:nvSpPr>
          <p:spPr bwMode="auto">
            <a:xfrm>
              <a:off x="8503558" y="2307689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61" name="Oval 32" descr="新聞紙"/>
            <p:cNvSpPr>
              <a:spLocks noChangeArrowheads="1"/>
            </p:cNvSpPr>
            <p:nvPr/>
          </p:nvSpPr>
          <p:spPr bwMode="auto">
            <a:xfrm>
              <a:off x="8417788" y="2305467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62" name="Oval 32" descr="新聞紙"/>
            <p:cNvSpPr>
              <a:spLocks noChangeArrowheads="1"/>
            </p:cNvSpPr>
            <p:nvPr/>
          </p:nvSpPr>
          <p:spPr bwMode="auto">
            <a:xfrm>
              <a:off x="8343136" y="2309276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63" name="Oval 32" descr="新聞紙"/>
            <p:cNvSpPr>
              <a:spLocks noChangeArrowheads="1"/>
            </p:cNvSpPr>
            <p:nvPr/>
          </p:nvSpPr>
          <p:spPr bwMode="auto">
            <a:xfrm>
              <a:off x="8376491" y="2305626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64" name="Oval 32" descr="新聞紙"/>
            <p:cNvSpPr>
              <a:spLocks noChangeArrowheads="1"/>
            </p:cNvSpPr>
            <p:nvPr/>
          </p:nvSpPr>
          <p:spPr bwMode="auto">
            <a:xfrm>
              <a:off x="8214481" y="2305626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65" name="Oval 32" descr="新聞紙"/>
            <p:cNvSpPr>
              <a:spLocks noChangeArrowheads="1"/>
            </p:cNvSpPr>
            <p:nvPr/>
          </p:nvSpPr>
          <p:spPr bwMode="auto">
            <a:xfrm>
              <a:off x="8403492" y="2309753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66" name="Oval 32" descr="新聞紙"/>
            <p:cNvSpPr>
              <a:spLocks noChangeArrowheads="1"/>
            </p:cNvSpPr>
            <p:nvPr/>
          </p:nvSpPr>
          <p:spPr bwMode="auto">
            <a:xfrm>
              <a:off x="8069942" y="2305626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67" name="Oval 32" descr="新聞紙"/>
            <p:cNvSpPr>
              <a:spLocks noChangeArrowheads="1"/>
            </p:cNvSpPr>
            <p:nvPr/>
          </p:nvSpPr>
          <p:spPr bwMode="auto">
            <a:xfrm>
              <a:off x="8287545" y="2305626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68" name="Oval 32" descr="新聞紙"/>
            <p:cNvSpPr>
              <a:spLocks noChangeArrowheads="1"/>
            </p:cNvSpPr>
            <p:nvPr/>
          </p:nvSpPr>
          <p:spPr bwMode="auto">
            <a:xfrm>
              <a:off x="8143006" y="2305626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69" name="Oval 32" descr="新聞紙"/>
            <p:cNvSpPr>
              <a:spLocks noChangeArrowheads="1"/>
            </p:cNvSpPr>
            <p:nvPr/>
          </p:nvSpPr>
          <p:spPr bwMode="auto">
            <a:xfrm>
              <a:off x="8570268" y="2307372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70" name="Oval 32" descr="新聞紙"/>
            <p:cNvSpPr>
              <a:spLocks noChangeArrowheads="1"/>
            </p:cNvSpPr>
            <p:nvPr/>
          </p:nvSpPr>
          <p:spPr bwMode="auto">
            <a:xfrm>
              <a:off x="8495616" y="2311022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71" name="Oval 32" descr="新聞紙"/>
            <p:cNvSpPr>
              <a:spLocks noChangeArrowheads="1"/>
            </p:cNvSpPr>
            <p:nvPr/>
          </p:nvSpPr>
          <p:spPr bwMode="auto">
            <a:xfrm>
              <a:off x="8090591" y="2305309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72" name="Oval 32" descr="新聞紙"/>
            <p:cNvSpPr>
              <a:spLocks noChangeArrowheads="1"/>
            </p:cNvSpPr>
            <p:nvPr/>
          </p:nvSpPr>
          <p:spPr bwMode="auto">
            <a:xfrm>
              <a:off x="7730039" y="2306896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73" name="Oval 32" descr="新聞紙"/>
            <p:cNvSpPr>
              <a:spLocks noChangeArrowheads="1"/>
            </p:cNvSpPr>
            <p:nvPr/>
          </p:nvSpPr>
          <p:spPr bwMode="auto">
            <a:xfrm>
              <a:off x="7946052" y="2303246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74" name="Oval 32" descr="新聞紙"/>
            <p:cNvSpPr>
              <a:spLocks noChangeArrowheads="1"/>
            </p:cNvSpPr>
            <p:nvPr/>
          </p:nvSpPr>
          <p:spPr bwMode="auto">
            <a:xfrm>
              <a:off x="7803102" y="2306896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75" name="Oval 32" descr="新聞紙"/>
            <p:cNvSpPr>
              <a:spLocks noChangeArrowheads="1"/>
            </p:cNvSpPr>
            <p:nvPr/>
          </p:nvSpPr>
          <p:spPr bwMode="auto">
            <a:xfrm>
              <a:off x="8019115" y="2303246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76" name="Oval 32" descr="新聞紙"/>
            <p:cNvSpPr>
              <a:spLocks noChangeArrowheads="1"/>
            </p:cNvSpPr>
            <p:nvPr/>
          </p:nvSpPr>
          <p:spPr bwMode="auto">
            <a:xfrm>
              <a:off x="7852341" y="2307531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77" name="Oval 32" descr="新聞紙"/>
            <p:cNvSpPr>
              <a:spLocks noChangeArrowheads="1"/>
            </p:cNvSpPr>
            <p:nvPr/>
          </p:nvSpPr>
          <p:spPr bwMode="auto">
            <a:xfrm>
              <a:off x="8090591" y="2312927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78" name="Oval 32" descr="新聞紙"/>
            <p:cNvSpPr>
              <a:spLocks noChangeArrowheads="1"/>
            </p:cNvSpPr>
            <p:nvPr/>
          </p:nvSpPr>
          <p:spPr bwMode="auto">
            <a:xfrm>
              <a:off x="8143006" y="2305785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79" name="Oval 32" descr="新聞紙"/>
            <p:cNvSpPr>
              <a:spLocks noChangeArrowheads="1"/>
            </p:cNvSpPr>
            <p:nvPr/>
          </p:nvSpPr>
          <p:spPr bwMode="auto">
            <a:xfrm>
              <a:off x="8020704" y="2312609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80" name="Oval 32" descr="新聞紙"/>
            <p:cNvSpPr>
              <a:spLocks noChangeArrowheads="1"/>
            </p:cNvSpPr>
            <p:nvPr/>
          </p:nvSpPr>
          <p:spPr bwMode="auto">
            <a:xfrm>
              <a:off x="7926992" y="2312927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81" name="Oval 32" descr="新聞紙"/>
            <p:cNvSpPr>
              <a:spLocks noChangeArrowheads="1"/>
            </p:cNvSpPr>
            <p:nvPr/>
          </p:nvSpPr>
          <p:spPr bwMode="auto">
            <a:xfrm>
              <a:off x="7919051" y="2316894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82" name="Oval 32" descr="新聞紙"/>
            <p:cNvSpPr>
              <a:spLocks noChangeArrowheads="1"/>
            </p:cNvSpPr>
            <p:nvPr/>
          </p:nvSpPr>
          <p:spPr bwMode="auto">
            <a:xfrm>
              <a:off x="7973054" y="2301976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83" name="Oval 32" descr="新聞紙"/>
            <p:cNvSpPr>
              <a:spLocks noChangeArrowheads="1"/>
            </p:cNvSpPr>
            <p:nvPr/>
          </p:nvSpPr>
          <p:spPr bwMode="auto">
            <a:xfrm>
              <a:off x="7831692" y="2314672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84" name="Oval 32" descr="新聞紙"/>
            <p:cNvSpPr>
              <a:spLocks noChangeArrowheads="1"/>
            </p:cNvSpPr>
            <p:nvPr/>
          </p:nvSpPr>
          <p:spPr bwMode="auto">
            <a:xfrm>
              <a:off x="7757041" y="2323560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85" name="Oval 32" descr="新聞紙"/>
            <p:cNvSpPr>
              <a:spLocks noChangeArrowheads="1"/>
            </p:cNvSpPr>
            <p:nvPr/>
          </p:nvSpPr>
          <p:spPr bwMode="auto">
            <a:xfrm>
              <a:off x="7790395"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86" name="Oval 32" descr="新聞紙"/>
            <p:cNvSpPr>
              <a:spLocks noChangeArrowheads="1"/>
            </p:cNvSpPr>
            <p:nvPr/>
          </p:nvSpPr>
          <p:spPr bwMode="auto">
            <a:xfrm>
              <a:off x="7882519" y="2308642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87" name="Oval 32" descr="新聞紙"/>
            <p:cNvSpPr>
              <a:spLocks noChangeArrowheads="1"/>
            </p:cNvSpPr>
            <p:nvPr/>
          </p:nvSpPr>
          <p:spPr bwMode="auto">
            <a:xfrm>
              <a:off x="7955582" y="2308642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88" name="Oval 32" descr="新聞紙"/>
            <p:cNvSpPr>
              <a:spLocks noChangeArrowheads="1"/>
            </p:cNvSpPr>
            <p:nvPr/>
          </p:nvSpPr>
          <p:spPr bwMode="auto">
            <a:xfrm>
              <a:off x="8004821" y="2309435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89" name="Oval 32" descr="新聞紙"/>
            <p:cNvSpPr>
              <a:spLocks noChangeArrowheads="1"/>
            </p:cNvSpPr>
            <p:nvPr/>
          </p:nvSpPr>
          <p:spPr bwMode="auto">
            <a:xfrm>
              <a:off x="7818985" y="2318958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90" name="Oval 32" descr="新聞紙"/>
            <p:cNvSpPr>
              <a:spLocks noChangeArrowheads="1"/>
            </p:cNvSpPr>
            <p:nvPr/>
          </p:nvSpPr>
          <p:spPr bwMode="auto">
            <a:xfrm>
              <a:off x="7731627" y="2307372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91" name="Oval 32" descr="新聞紙"/>
            <p:cNvSpPr>
              <a:spLocks noChangeArrowheads="1"/>
            </p:cNvSpPr>
            <p:nvPr/>
          </p:nvSpPr>
          <p:spPr bwMode="auto">
            <a:xfrm>
              <a:off x="7838045" y="2307372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92" name="Oval 32" descr="新聞紙"/>
            <p:cNvSpPr>
              <a:spLocks noChangeArrowheads="1"/>
            </p:cNvSpPr>
            <p:nvPr/>
          </p:nvSpPr>
          <p:spPr bwMode="auto">
            <a:xfrm>
              <a:off x="8079472" y="2314831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93" name="Oval 32" descr="新聞紙"/>
            <p:cNvSpPr>
              <a:spLocks noChangeArrowheads="1"/>
            </p:cNvSpPr>
            <p:nvPr/>
          </p:nvSpPr>
          <p:spPr bwMode="auto">
            <a:xfrm>
              <a:off x="8069942" y="2318640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94" name="Oval 32" descr="新聞紙"/>
            <p:cNvSpPr>
              <a:spLocks noChangeArrowheads="1"/>
            </p:cNvSpPr>
            <p:nvPr/>
          </p:nvSpPr>
          <p:spPr bwMode="auto">
            <a:xfrm>
              <a:off x="7984172" y="2316418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95" name="Oval 32" descr="新聞紙"/>
            <p:cNvSpPr>
              <a:spLocks noChangeArrowheads="1"/>
            </p:cNvSpPr>
            <p:nvPr/>
          </p:nvSpPr>
          <p:spPr bwMode="auto">
            <a:xfrm>
              <a:off x="7909521" y="2320227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96" name="Oval 32" descr="新聞紙"/>
            <p:cNvSpPr>
              <a:spLocks noChangeArrowheads="1"/>
            </p:cNvSpPr>
            <p:nvPr/>
          </p:nvSpPr>
          <p:spPr bwMode="auto">
            <a:xfrm>
              <a:off x="7780865" y="2302769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97" name="Oval 32" descr="新聞紙"/>
            <p:cNvSpPr>
              <a:spLocks noChangeArrowheads="1"/>
            </p:cNvSpPr>
            <p:nvPr/>
          </p:nvSpPr>
          <p:spPr bwMode="auto">
            <a:xfrm>
              <a:off x="8033411" y="2302452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98" name="Oval 32" descr="新聞紙"/>
            <p:cNvSpPr>
              <a:spLocks noChangeArrowheads="1"/>
            </p:cNvSpPr>
            <p:nvPr/>
          </p:nvSpPr>
          <p:spPr bwMode="auto">
            <a:xfrm>
              <a:off x="7872989" y="2304039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399" name="Oval 32" descr="新聞紙"/>
            <p:cNvSpPr>
              <a:spLocks noChangeArrowheads="1"/>
            </p:cNvSpPr>
            <p:nvPr/>
          </p:nvSpPr>
          <p:spPr bwMode="auto">
            <a:xfrm>
              <a:off x="7933345" y="2304515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00" name="Oval 32" descr="新聞紙"/>
            <p:cNvSpPr>
              <a:spLocks noChangeArrowheads="1"/>
            </p:cNvSpPr>
            <p:nvPr/>
          </p:nvSpPr>
          <p:spPr bwMode="auto">
            <a:xfrm>
              <a:off x="8100121" y="2302135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01" name="Oval 32" descr="新聞紙"/>
            <p:cNvSpPr>
              <a:spLocks noChangeArrowheads="1"/>
            </p:cNvSpPr>
            <p:nvPr/>
          </p:nvSpPr>
          <p:spPr bwMode="auto">
            <a:xfrm>
              <a:off x="8025469" y="2305785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02" name="Oval 32" descr="新聞紙"/>
            <p:cNvSpPr>
              <a:spLocks noChangeArrowheads="1"/>
            </p:cNvSpPr>
            <p:nvPr/>
          </p:nvSpPr>
          <p:spPr bwMode="auto">
            <a:xfrm>
              <a:off x="7501318" y="2312451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03" name="Oval 32" descr="新聞紙"/>
            <p:cNvSpPr>
              <a:spLocks noChangeArrowheads="1"/>
            </p:cNvSpPr>
            <p:nvPr/>
          </p:nvSpPr>
          <p:spPr bwMode="auto">
            <a:xfrm>
              <a:off x="7696684" y="2296739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04" name="Oval 32" descr="新聞紙"/>
            <p:cNvSpPr>
              <a:spLocks noChangeArrowheads="1"/>
            </p:cNvSpPr>
            <p:nvPr/>
          </p:nvSpPr>
          <p:spPr bwMode="auto">
            <a:xfrm>
              <a:off x="7625208"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05" name="Oval 32" descr="新聞紙"/>
            <p:cNvSpPr>
              <a:spLocks noChangeArrowheads="1"/>
            </p:cNvSpPr>
            <p:nvPr/>
          </p:nvSpPr>
          <p:spPr bwMode="auto">
            <a:xfrm>
              <a:off x="7572794" y="22959454"/>
              <a:ext cx="54003" cy="55548"/>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06" name="Oval 32" descr="新聞紙"/>
            <p:cNvSpPr>
              <a:spLocks noChangeArrowheads="1"/>
            </p:cNvSpPr>
            <p:nvPr/>
          </p:nvSpPr>
          <p:spPr bwMode="auto">
            <a:xfrm>
              <a:off x="7466375" y="2299595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07" name="Oval 32" descr="新聞紙"/>
            <p:cNvSpPr>
              <a:spLocks noChangeArrowheads="1"/>
            </p:cNvSpPr>
            <p:nvPr/>
          </p:nvSpPr>
          <p:spPr bwMode="auto">
            <a:xfrm>
              <a:off x="7501318" y="2320227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08" name="Oval 32" descr="新聞紙"/>
            <p:cNvSpPr>
              <a:spLocks noChangeArrowheads="1"/>
            </p:cNvSpPr>
            <p:nvPr/>
          </p:nvSpPr>
          <p:spPr bwMode="auto">
            <a:xfrm>
              <a:off x="7572794" y="2294517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09" name="Oval 32" descr="新聞紙"/>
            <p:cNvSpPr>
              <a:spLocks noChangeArrowheads="1"/>
            </p:cNvSpPr>
            <p:nvPr/>
          </p:nvSpPr>
          <p:spPr bwMode="auto">
            <a:xfrm>
              <a:off x="7553734"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10" name="Oval 32" descr="新聞紙"/>
            <p:cNvSpPr>
              <a:spLocks noChangeArrowheads="1"/>
            </p:cNvSpPr>
            <p:nvPr/>
          </p:nvSpPr>
          <p:spPr bwMode="auto">
            <a:xfrm>
              <a:off x="7572794" y="2288803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11" name="Oval 32" descr="新聞紙"/>
            <p:cNvSpPr>
              <a:spLocks noChangeArrowheads="1"/>
            </p:cNvSpPr>
            <p:nvPr/>
          </p:nvSpPr>
          <p:spPr bwMode="auto">
            <a:xfrm>
              <a:off x="7466375" y="2292453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12" name="Oval 32" descr="新聞紙"/>
            <p:cNvSpPr>
              <a:spLocks noChangeArrowheads="1"/>
            </p:cNvSpPr>
            <p:nvPr/>
          </p:nvSpPr>
          <p:spPr bwMode="auto">
            <a:xfrm>
              <a:off x="7553734" y="2305785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13" name="Oval 32" descr="新聞紙"/>
            <p:cNvSpPr>
              <a:spLocks noChangeArrowheads="1"/>
            </p:cNvSpPr>
            <p:nvPr/>
          </p:nvSpPr>
          <p:spPr bwMode="auto">
            <a:xfrm>
              <a:off x="7769747" y="2300389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14" name="Oval 32" descr="新聞紙"/>
            <p:cNvSpPr>
              <a:spLocks noChangeArrowheads="1"/>
            </p:cNvSpPr>
            <p:nvPr/>
          </p:nvSpPr>
          <p:spPr bwMode="auto">
            <a:xfrm>
              <a:off x="7455257" y="2305626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15" name="Oval 32" descr="新聞紙"/>
            <p:cNvSpPr>
              <a:spLocks noChangeArrowheads="1"/>
            </p:cNvSpPr>
            <p:nvPr/>
          </p:nvSpPr>
          <p:spPr bwMode="auto">
            <a:xfrm>
              <a:off x="7680801" y="2304991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16" name="Oval 32" descr="新聞紙"/>
            <p:cNvSpPr>
              <a:spLocks noChangeArrowheads="1"/>
            </p:cNvSpPr>
            <p:nvPr/>
          </p:nvSpPr>
          <p:spPr bwMode="auto">
            <a:xfrm>
              <a:off x="7737981" y="2314196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17" name="Oval 32" descr="新聞紙"/>
            <p:cNvSpPr>
              <a:spLocks noChangeArrowheads="1"/>
            </p:cNvSpPr>
            <p:nvPr/>
          </p:nvSpPr>
          <p:spPr bwMode="auto">
            <a:xfrm>
              <a:off x="7528321" y="2293247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18" name="Oval 32" descr="新聞紙"/>
            <p:cNvSpPr>
              <a:spLocks noChangeArrowheads="1"/>
            </p:cNvSpPr>
            <p:nvPr/>
          </p:nvSpPr>
          <p:spPr bwMode="auto">
            <a:xfrm>
              <a:off x="7617267" y="2303404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19" name="Oval 32" descr="新聞紙"/>
            <p:cNvSpPr>
              <a:spLocks noChangeArrowheads="1"/>
            </p:cNvSpPr>
            <p:nvPr/>
          </p:nvSpPr>
          <p:spPr bwMode="auto">
            <a:xfrm>
              <a:off x="7528321" y="2287692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20" name="Oval 32" descr="新聞紙"/>
            <p:cNvSpPr>
              <a:spLocks noChangeArrowheads="1"/>
            </p:cNvSpPr>
            <p:nvPr/>
          </p:nvSpPr>
          <p:spPr bwMode="auto">
            <a:xfrm>
              <a:off x="7653799" y="2319434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21" name="Oval 32" descr="新聞紙"/>
            <p:cNvSpPr>
              <a:spLocks noChangeArrowheads="1"/>
            </p:cNvSpPr>
            <p:nvPr/>
          </p:nvSpPr>
          <p:spPr bwMode="auto">
            <a:xfrm>
              <a:off x="7777689"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22" name="Oval 32" descr="新聞紙"/>
            <p:cNvSpPr>
              <a:spLocks noChangeArrowheads="1"/>
            </p:cNvSpPr>
            <p:nvPr/>
          </p:nvSpPr>
          <p:spPr bwMode="auto">
            <a:xfrm>
              <a:off x="7653799" y="2327210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23" name="Oval 32" descr="新聞紙"/>
            <p:cNvSpPr>
              <a:spLocks noChangeArrowheads="1"/>
            </p:cNvSpPr>
            <p:nvPr/>
          </p:nvSpPr>
          <p:spPr bwMode="auto">
            <a:xfrm>
              <a:off x="7706214"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24" name="Oval 32" descr="新聞紙"/>
            <p:cNvSpPr>
              <a:spLocks noChangeArrowheads="1"/>
            </p:cNvSpPr>
            <p:nvPr/>
          </p:nvSpPr>
          <p:spPr bwMode="auto">
            <a:xfrm>
              <a:off x="7583912" y="232689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25" name="Oval 32" descr="新聞紙"/>
            <p:cNvSpPr>
              <a:spLocks noChangeArrowheads="1"/>
            </p:cNvSpPr>
            <p:nvPr/>
          </p:nvSpPr>
          <p:spPr bwMode="auto">
            <a:xfrm>
              <a:off x="7490201" y="23219734"/>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26" name="Oval 32" descr="新聞紙"/>
            <p:cNvSpPr>
              <a:spLocks noChangeArrowheads="1"/>
            </p:cNvSpPr>
            <p:nvPr/>
          </p:nvSpPr>
          <p:spPr bwMode="auto">
            <a:xfrm>
              <a:off x="7480671" y="23257824"/>
              <a:ext cx="54003" cy="55548"/>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27" name="Oval 32" descr="新聞紙"/>
            <p:cNvSpPr>
              <a:spLocks noChangeArrowheads="1"/>
            </p:cNvSpPr>
            <p:nvPr/>
          </p:nvSpPr>
          <p:spPr bwMode="auto">
            <a:xfrm>
              <a:off x="7617267" y="2305785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28" name="Oval 32" descr="新聞紙"/>
            <p:cNvSpPr>
              <a:spLocks noChangeArrowheads="1"/>
            </p:cNvSpPr>
            <p:nvPr/>
          </p:nvSpPr>
          <p:spPr bwMode="auto">
            <a:xfrm>
              <a:off x="7547381" y="2305467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29" name="Oval 32" descr="新聞紙"/>
            <p:cNvSpPr>
              <a:spLocks noChangeArrowheads="1"/>
            </p:cNvSpPr>
            <p:nvPr/>
          </p:nvSpPr>
          <p:spPr bwMode="auto">
            <a:xfrm>
              <a:off x="7452081" y="2305785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30" name="Oval 32" descr="新聞紙"/>
            <p:cNvSpPr>
              <a:spLocks noChangeArrowheads="1"/>
            </p:cNvSpPr>
            <p:nvPr/>
          </p:nvSpPr>
          <p:spPr bwMode="auto">
            <a:xfrm>
              <a:off x="7444138" y="2309594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31" name="Oval 32" descr="新聞紙"/>
            <p:cNvSpPr>
              <a:spLocks noChangeArrowheads="1"/>
            </p:cNvSpPr>
            <p:nvPr/>
          </p:nvSpPr>
          <p:spPr bwMode="auto">
            <a:xfrm>
              <a:off x="7769747" y="2307531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32" name="Oval 32" descr="新聞紙"/>
            <p:cNvSpPr>
              <a:spLocks noChangeArrowheads="1"/>
            </p:cNvSpPr>
            <p:nvPr/>
          </p:nvSpPr>
          <p:spPr bwMode="auto">
            <a:xfrm>
              <a:off x="7699861" y="2307213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33" name="Oval 32" descr="新聞紙"/>
            <p:cNvSpPr>
              <a:spLocks noChangeArrowheads="1"/>
            </p:cNvSpPr>
            <p:nvPr/>
          </p:nvSpPr>
          <p:spPr bwMode="auto">
            <a:xfrm>
              <a:off x="7604561" y="2307531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34" name="Oval 32" descr="新聞紙"/>
            <p:cNvSpPr>
              <a:spLocks noChangeArrowheads="1"/>
            </p:cNvSpPr>
            <p:nvPr/>
          </p:nvSpPr>
          <p:spPr bwMode="auto">
            <a:xfrm>
              <a:off x="7596618" y="2316736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35" name="Oval 32" descr="新聞紙"/>
            <p:cNvSpPr>
              <a:spLocks noChangeArrowheads="1"/>
            </p:cNvSpPr>
            <p:nvPr/>
          </p:nvSpPr>
          <p:spPr bwMode="auto">
            <a:xfrm>
              <a:off x="7510848" y="2309276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36" name="Oval 32" descr="新聞紙"/>
            <p:cNvSpPr>
              <a:spLocks noChangeArrowheads="1"/>
            </p:cNvSpPr>
            <p:nvPr/>
          </p:nvSpPr>
          <p:spPr bwMode="auto">
            <a:xfrm>
              <a:off x="7760217" y="2305309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37" name="Oval 32" descr="新聞紙"/>
            <p:cNvSpPr>
              <a:spLocks noChangeArrowheads="1"/>
            </p:cNvSpPr>
            <p:nvPr/>
          </p:nvSpPr>
          <p:spPr bwMode="auto">
            <a:xfrm>
              <a:off x="7615678" y="2303246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38" name="Oval 32" descr="新聞紙"/>
            <p:cNvSpPr>
              <a:spLocks noChangeArrowheads="1"/>
            </p:cNvSpPr>
            <p:nvPr/>
          </p:nvSpPr>
          <p:spPr bwMode="auto">
            <a:xfrm>
              <a:off x="7437785" y="2299595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39" name="Oval 32" descr="新聞紙"/>
            <p:cNvSpPr>
              <a:spLocks noChangeArrowheads="1"/>
            </p:cNvSpPr>
            <p:nvPr/>
          </p:nvSpPr>
          <p:spPr bwMode="auto">
            <a:xfrm>
              <a:off x="7471141" y="2306896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40" name="Oval 32" descr="新聞紙"/>
            <p:cNvSpPr>
              <a:spLocks noChangeArrowheads="1"/>
            </p:cNvSpPr>
            <p:nvPr/>
          </p:nvSpPr>
          <p:spPr bwMode="auto">
            <a:xfrm>
              <a:off x="7509261" y="22959454"/>
              <a:ext cx="54003" cy="55548"/>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41" name="Oval 32" descr="新聞紙"/>
            <p:cNvSpPr>
              <a:spLocks noChangeArrowheads="1"/>
            </p:cNvSpPr>
            <p:nvPr/>
          </p:nvSpPr>
          <p:spPr bwMode="auto">
            <a:xfrm>
              <a:off x="7687154" y="2303246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42" name="Oval 32" descr="新聞紙"/>
            <p:cNvSpPr>
              <a:spLocks noChangeArrowheads="1"/>
            </p:cNvSpPr>
            <p:nvPr/>
          </p:nvSpPr>
          <p:spPr bwMode="auto">
            <a:xfrm>
              <a:off x="7725274" y="2292453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43" name="Oval 32" descr="新聞紙"/>
            <p:cNvSpPr>
              <a:spLocks noChangeArrowheads="1"/>
            </p:cNvSpPr>
            <p:nvPr/>
          </p:nvSpPr>
          <p:spPr bwMode="auto">
            <a:xfrm>
              <a:off x="7521967" y="2307531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44" name="Oval 32" descr="新聞紙"/>
            <p:cNvSpPr>
              <a:spLocks noChangeArrowheads="1"/>
            </p:cNvSpPr>
            <p:nvPr/>
          </p:nvSpPr>
          <p:spPr bwMode="auto">
            <a:xfrm>
              <a:off x="7593442" y="2296739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45" name="Oval 32" descr="新聞紙"/>
            <p:cNvSpPr>
              <a:spLocks noChangeArrowheads="1"/>
            </p:cNvSpPr>
            <p:nvPr/>
          </p:nvSpPr>
          <p:spPr bwMode="auto">
            <a:xfrm>
              <a:off x="7760217"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46" name="Oval 32" descr="新聞紙"/>
            <p:cNvSpPr>
              <a:spLocks noChangeArrowheads="1"/>
            </p:cNvSpPr>
            <p:nvPr/>
          </p:nvSpPr>
          <p:spPr bwMode="auto">
            <a:xfrm>
              <a:off x="7690331" y="2317847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47" name="Oval 32" descr="新聞紙"/>
            <p:cNvSpPr>
              <a:spLocks noChangeArrowheads="1"/>
            </p:cNvSpPr>
            <p:nvPr/>
          </p:nvSpPr>
          <p:spPr bwMode="auto">
            <a:xfrm>
              <a:off x="7437785" y="22924538"/>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48" name="Oval 32" descr="新聞紙"/>
            <p:cNvSpPr>
              <a:spLocks noChangeArrowheads="1"/>
            </p:cNvSpPr>
            <p:nvPr/>
          </p:nvSpPr>
          <p:spPr bwMode="auto">
            <a:xfrm>
              <a:off x="7471141" y="2299595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49" name="Oval 32" descr="新聞紙"/>
            <p:cNvSpPr>
              <a:spLocks noChangeArrowheads="1"/>
            </p:cNvSpPr>
            <p:nvPr/>
          </p:nvSpPr>
          <p:spPr bwMode="auto">
            <a:xfrm>
              <a:off x="7687154" y="22959454"/>
              <a:ext cx="54003" cy="55548"/>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50" name="Oval 32" descr="新聞紙"/>
            <p:cNvSpPr>
              <a:spLocks noChangeArrowheads="1"/>
            </p:cNvSpPr>
            <p:nvPr/>
          </p:nvSpPr>
          <p:spPr bwMode="auto">
            <a:xfrm>
              <a:off x="7521967" y="2300389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51" name="Oval 32" descr="新聞紙"/>
            <p:cNvSpPr>
              <a:spLocks noChangeArrowheads="1"/>
            </p:cNvSpPr>
            <p:nvPr/>
          </p:nvSpPr>
          <p:spPr bwMode="auto">
            <a:xfrm>
              <a:off x="7714155" y="2298484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52" name="Oval 32" descr="新聞紙"/>
            <p:cNvSpPr>
              <a:spLocks noChangeArrowheads="1"/>
            </p:cNvSpPr>
            <p:nvPr/>
          </p:nvSpPr>
          <p:spPr bwMode="auto">
            <a:xfrm>
              <a:off x="7596618" y="231816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53" name="Oval 32" descr="新聞紙"/>
            <p:cNvSpPr>
              <a:spLocks noChangeArrowheads="1"/>
            </p:cNvSpPr>
            <p:nvPr/>
          </p:nvSpPr>
          <p:spPr bwMode="auto">
            <a:xfrm>
              <a:off x="7587088" y="2322132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54" name="Oval 32" descr="新聞紙"/>
            <p:cNvSpPr>
              <a:spLocks noChangeArrowheads="1"/>
            </p:cNvSpPr>
            <p:nvPr/>
          </p:nvSpPr>
          <p:spPr bwMode="auto">
            <a:xfrm>
              <a:off x="7464787" y="229483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55" name="Oval 32" descr="新聞紙"/>
            <p:cNvSpPr>
              <a:spLocks noChangeArrowheads="1"/>
            </p:cNvSpPr>
            <p:nvPr/>
          </p:nvSpPr>
          <p:spPr bwMode="auto">
            <a:xfrm>
              <a:off x="7642681" y="2301976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56" name="Oval 32" descr="新聞紙"/>
            <p:cNvSpPr>
              <a:spLocks noChangeArrowheads="1"/>
            </p:cNvSpPr>
            <p:nvPr/>
          </p:nvSpPr>
          <p:spPr bwMode="auto">
            <a:xfrm>
              <a:off x="7680801" y="2291184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57" name="Oval 32" descr="新聞紙"/>
            <p:cNvSpPr>
              <a:spLocks noChangeArrowheads="1"/>
            </p:cNvSpPr>
            <p:nvPr/>
          </p:nvSpPr>
          <p:spPr bwMode="auto">
            <a:xfrm>
              <a:off x="7501318" y="2314672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58" name="Oval 32" descr="新聞紙"/>
            <p:cNvSpPr>
              <a:spLocks noChangeArrowheads="1"/>
            </p:cNvSpPr>
            <p:nvPr/>
          </p:nvSpPr>
          <p:spPr bwMode="auto">
            <a:xfrm>
              <a:off x="7547381" y="2295628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59" name="Oval 32" descr="新聞紙"/>
            <p:cNvSpPr>
              <a:spLocks noChangeArrowheads="1"/>
            </p:cNvSpPr>
            <p:nvPr/>
          </p:nvSpPr>
          <p:spPr bwMode="auto">
            <a:xfrm>
              <a:off x="7571205" y="229483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60" name="Oval 32" descr="新聞紙"/>
            <p:cNvSpPr>
              <a:spLocks noChangeArrowheads="1"/>
            </p:cNvSpPr>
            <p:nvPr/>
          </p:nvSpPr>
          <p:spPr bwMode="auto">
            <a:xfrm>
              <a:off x="7642681" y="2294834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61" name="Oval 32" descr="新聞紙"/>
            <p:cNvSpPr>
              <a:spLocks noChangeArrowheads="1"/>
            </p:cNvSpPr>
            <p:nvPr/>
          </p:nvSpPr>
          <p:spPr bwMode="auto">
            <a:xfrm>
              <a:off x="7475905" y="2299119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62" name="Oval 32" descr="新聞紙"/>
            <p:cNvSpPr>
              <a:spLocks noChangeArrowheads="1"/>
            </p:cNvSpPr>
            <p:nvPr/>
          </p:nvSpPr>
          <p:spPr bwMode="auto">
            <a:xfrm>
              <a:off x="7460022" y="23148317"/>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63" name="Oval 32" descr="新聞紙"/>
            <p:cNvSpPr>
              <a:spLocks noChangeArrowheads="1"/>
            </p:cNvSpPr>
            <p:nvPr/>
          </p:nvSpPr>
          <p:spPr bwMode="auto">
            <a:xfrm>
              <a:off x="7552145" y="2308642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64" name="Oval 32" descr="新聞紙"/>
            <p:cNvSpPr>
              <a:spLocks noChangeArrowheads="1"/>
            </p:cNvSpPr>
            <p:nvPr/>
          </p:nvSpPr>
          <p:spPr bwMode="auto">
            <a:xfrm>
              <a:off x="7623621" y="2308642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65" name="Oval 32" descr="新聞紙"/>
            <p:cNvSpPr>
              <a:spLocks noChangeArrowheads="1"/>
            </p:cNvSpPr>
            <p:nvPr/>
          </p:nvSpPr>
          <p:spPr bwMode="auto">
            <a:xfrm>
              <a:off x="7674447" y="2314672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66" name="Oval 32" descr="新聞紙"/>
            <p:cNvSpPr>
              <a:spLocks noChangeArrowheads="1"/>
            </p:cNvSpPr>
            <p:nvPr/>
          </p:nvSpPr>
          <p:spPr bwMode="auto">
            <a:xfrm>
              <a:off x="7487024" y="2318958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67" name="Oval 32" descr="新聞紙"/>
            <p:cNvSpPr>
              <a:spLocks noChangeArrowheads="1"/>
            </p:cNvSpPr>
            <p:nvPr/>
          </p:nvSpPr>
          <p:spPr bwMode="auto">
            <a:xfrm>
              <a:off x="7507672" y="2307372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68" name="Oval 32" descr="新聞紙"/>
            <p:cNvSpPr>
              <a:spLocks noChangeArrowheads="1"/>
            </p:cNvSpPr>
            <p:nvPr/>
          </p:nvSpPr>
          <p:spPr bwMode="auto">
            <a:xfrm>
              <a:off x="7749099" y="2320068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69" name="Oval 32" descr="新聞紙"/>
            <p:cNvSpPr>
              <a:spLocks noChangeArrowheads="1"/>
            </p:cNvSpPr>
            <p:nvPr/>
          </p:nvSpPr>
          <p:spPr bwMode="auto">
            <a:xfrm>
              <a:off x="7739569" y="2323877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70" name="Oval 32" descr="新聞紙"/>
            <p:cNvSpPr>
              <a:spLocks noChangeArrowheads="1"/>
            </p:cNvSpPr>
            <p:nvPr/>
          </p:nvSpPr>
          <p:spPr bwMode="auto">
            <a:xfrm>
              <a:off x="7653799" y="2321656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71" name="Oval 32" descr="新聞紙"/>
            <p:cNvSpPr>
              <a:spLocks noChangeArrowheads="1"/>
            </p:cNvSpPr>
            <p:nvPr/>
          </p:nvSpPr>
          <p:spPr bwMode="auto">
            <a:xfrm>
              <a:off x="7579147" y="23254650"/>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72" name="Oval 32" descr="新聞紙"/>
            <p:cNvSpPr>
              <a:spLocks noChangeArrowheads="1"/>
            </p:cNvSpPr>
            <p:nvPr/>
          </p:nvSpPr>
          <p:spPr bwMode="auto">
            <a:xfrm>
              <a:off x="7450492" y="23027699"/>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73" name="Oval 32" descr="新聞紙"/>
            <p:cNvSpPr>
              <a:spLocks noChangeArrowheads="1"/>
            </p:cNvSpPr>
            <p:nvPr/>
          </p:nvSpPr>
          <p:spPr bwMode="auto">
            <a:xfrm>
              <a:off x="7712567" y="2298643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74" name="Oval 32" descr="新聞紙"/>
            <p:cNvSpPr>
              <a:spLocks noChangeArrowheads="1"/>
            </p:cNvSpPr>
            <p:nvPr/>
          </p:nvSpPr>
          <p:spPr bwMode="auto">
            <a:xfrm>
              <a:off x="7703037" y="2302452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75" name="Oval 32" descr="新聞紙"/>
            <p:cNvSpPr>
              <a:spLocks noChangeArrowheads="1"/>
            </p:cNvSpPr>
            <p:nvPr/>
          </p:nvSpPr>
          <p:spPr bwMode="auto">
            <a:xfrm>
              <a:off x="7617267" y="2300230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76" name="Oval 32" descr="新聞紙"/>
            <p:cNvSpPr>
              <a:spLocks noChangeArrowheads="1"/>
            </p:cNvSpPr>
            <p:nvPr/>
          </p:nvSpPr>
          <p:spPr bwMode="auto">
            <a:xfrm>
              <a:off x="7542615" y="23040395"/>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77" name="Oval 32" descr="新聞紙"/>
            <p:cNvSpPr>
              <a:spLocks noChangeArrowheads="1"/>
            </p:cNvSpPr>
            <p:nvPr/>
          </p:nvSpPr>
          <p:spPr bwMode="auto">
            <a:xfrm>
              <a:off x="7575971" y="2300389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78" name="Oval 32" descr="新聞紙"/>
            <p:cNvSpPr>
              <a:spLocks noChangeArrowheads="1"/>
            </p:cNvSpPr>
            <p:nvPr/>
          </p:nvSpPr>
          <p:spPr bwMode="auto">
            <a:xfrm>
              <a:off x="7602972" y="23045156"/>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79" name="Oval 32" descr="新聞紙"/>
            <p:cNvSpPr>
              <a:spLocks noChangeArrowheads="1"/>
            </p:cNvSpPr>
            <p:nvPr/>
          </p:nvSpPr>
          <p:spPr bwMode="auto">
            <a:xfrm>
              <a:off x="7487024" y="23003892"/>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80" name="Oval 32" descr="新聞紙"/>
            <p:cNvSpPr>
              <a:spLocks noChangeArrowheads="1"/>
            </p:cNvSpPr>
            <p:nvPr/>
          </p:nvSpPr>
          <p:spPr bwMode="auto">
            <a:xfrm>
              <a:off x="7769747" y="23021351"/>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481" name="Oval 32" descr="新聞紙"/>
            <p:cNvSpPr>
              <a:spLocks noChangeArrowheads="1"/>
            </p:cNvSpPr>
            <p:nvPr/>
          </p:nvSpPr>
          <p:spPr bwMode="auto">
            <a:xfrm>
              <a:off x="7695095" y="23057853"/>
              <a:ext cx="54003" cy="53961"/>
            </a:xfrm>
            <a:prstGeom prst="ellipse">
              <a:avLst/>
            </a:prstGeom>
            <a:blipFill dpi="0" rotWithShape="0">
              <a:blip r:embed="rId3"/>
              <a:srcRect/>
              <a:tile tx="0" ty="0" sx="100000" sy="100000" flip="none" algn="tl"/>
            </a:blipFill>
            <a:ln w="9525" algn="ctr">
              <a:solidFill>
                <a:srgbClr val="000000"/>
              </a:solidFill>
              <a:round/>
              <a:headEnd/>
              <a:tailEnd/>
            </a:ln>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grpSp>
      <p:sp>
        <p:nvSpPr>
          <p:cNvPr id="517" name="AutoShape 46"/>
          <p:cNvSpPr>
            <a:spLocks noChangeArrowheads="1"/>
          </p:cNvSpPr>
          <p:nvPr/>
        </p:nvSpPr>
        <p:spPr bwMode="auto">
          <a:xfrm>
            <a:off x="996772" y="4712506"/>
            <a:ext cx="1440000" cy="324000"/>
          </a:xfrm>
          <a:prstGeom prst="rightArrow">
            <a:avLst>
              <a:gd name="adj1" fmla="val 50000"/>
              <a:gd name="adj2" fmla="val 68094"/>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cs typeface="Arial"/>
            </a:endParaRPr>
          </a:p>
        </p:txBody>
      </p:sp>
      <p:sp>
        <p:nvSpPr>
          <p:cNvPr id="518" name="Text Box 55"/>
          <p:cNvSpPr txBox="1">
            <a:spLocks noChangeArrowheads="1"/>
          </p:cNvSpPr>
          <p:nvPr/>
        </p:nvSpPr>
        <p:spPr bwMode="auto">
          <a:xfrm>
            <a:off x="683568" y="4416125"/>
            <a:ext cx="19167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defTabSz="914400" eaLnBrk="1" hangingPunct="1">
              <a:spcBef>
                <a:spcPct val="50000"/>
              </a:spcBef>
              <a:defRPr/>
            </a:pPr>
            <a:r>
              <a:rPr lang="en-US" altLang="ja-JP" sz="1800" b="1" kern="0" dirty="0" smtClean="0">
                <a:solidFill>
                  <a:srgbClr val="000000"/>
                </a:solidFill>
                <a:latin typeface="Arial"/>
                <a:ea typeface="ＭＳ Ｐゴシック"/>
                <a:cs typeface="Times New Roman" pitchFamily="18" charset="0"/>
              </a:rPr>
              <a:t>Freeze drying</a:t>
            </a:r>
          </a:p>
        </p:txBody>
      </p:sp>
      <p:sp>
        <p:nvSpPr>
          <p:cNvPr id="519" name="テキスト ボックス 518"/>
          <p:cNvSpPr txBox="1"/>
          <p:nvPr/>
        </p:nvSpPr>
        <p:spPr>
          <a:xfrm>
            <a:off x="6218119" y="3155738"/>
            <a:ext cx="2227262" cy="646331"/>
          </a:xfrm>
          <a:prstGeom prst="rect">
            <a:avLst/>
          </a:prstGeom>
          <a:noFill/>
        </p:spPr>
        <p:txBody>
          <a:bodyPr>
            <a:spAutoFit/>
          </a:bodyPr>
          <a:lstStyle/>
          <a:p>
            <a:pPr algn="ctr">
              <a:defRPr/>
            </a:pPr>
            <a:r>
              <a:rPr lang="en-US" altLang="ja-JP" sz="1800" b="1" dirty="0" smtClean="0">
                <a:latin typeface="Arial" panose="020B0604020202020204" pitchFamily="34" charset="0"/>
                <a:cs typeface="Arial" panose="020B0604020202020204" pitchFamily="34" charset="0"/>
              </a:rPr>
              <a:t>Suspension</a:t>
            </a:r>
          </a:p>
          <a:p>
            <a:pPr algn="ctr">
              <a:defRPr/>
            </a:pPr>
            <a:r>
              <a:rPr lang="en-US" altLang="ja-JP" sz="1800" b="1" dirty="0" smtClean="0">
                <a:latin typeface="Arial" panose="020B0604020202020204" pitchFamily="34" charset="0"/>
                <a:cs typeface="Arial" panose="020B0604020202020204" pitchFamily="34" charset="0"/>
              </a:rPr>
              <a:t>(5 mg/mL)</a:t>
            </a:r>
            <a:endParaRPr lang="en-US" altLang="ja-JP" sz="1800" b="1" dirty="0">
              <a:latin typeface="Arial" panose="020B0604020202020204" pitchFamily="34" charset="0"/>
              <a:cs typeface="Arial" panose="020B0604020202020204" pitchFamily="34" charset="0"/>
            </a:endParaRPr>
          </a:p>
        </p:txBody>
      </p:sp>
      <p:sp>
        <p:nvSpPr>
          <p:cNvPr id="520" name="テキスト ボックス 519"/>
          <p:cNvSpPr txBox="1"/>
          <p:nvPr/>
        </p:nvSpPr>
        <p:spPr>
          <a:xfrm>
            <a:off x="468472" y="155761"/>
            <a:ext cx="8064896" cy="523220"/>
          </a:xfrm>
          <a:prstGeom prst="rect">
            <a:avLst/>
          </a:prstGeom>
          <a:noFill/>
        </p:spPr>
        <p:txBody>
          <a:bodyPr wrap="square" rtlCol="0">
            <a:spAutoFit/>
          </a:bodyPr>
          <a:lstStyle/>
          <a:p>
            <a:r>
              <a:rPr kumimoji="1" lang="en-US" altLang="ja-JP" sz="2800" b="1" dirty="0" smtClean="0">
                <a:latin typeface="Arial" panose="020B0604020202020204" pitchFamily="34" charset="0"/>
                <a:cs typeface="Arial" panose="020B0604020202020204" pitchFamily="34" charset="0"/>
              </a:rPr>
              <a:t>Preparation of MBZ Nanocrystal </a:t>
            </a:r>
            <a:r>
              <a:rPr lang="en-US" altLang="ja-JP" sz="2800" b="1" dirty="0" smtClean="0">
                <a:latin typeface="Arial" panose="020B0604020202020204" pitchFamily="34" charset="0"/>
                <a:cs typeface="Arial" panose="020B0604020202020204" pitchFamily="34" charset="0"/>
              </a:rPr>
              <a:t>Formulation</a:t>
            </a:r>
            <a:endParaRPr kumimoji="1" lang="ja-JP" altLang="en-US" sz="2800" b="1" dirty="0">
              <a:latin typeface="Arial" panose="020B0604020202020204" pitchFamily="34" charset="0"/>
              <a:cs typeface="Arial" panose="020B0604020202020204" pitchFamily="34" charset="0"/>
            </a:endParaRPr>
          </a:p>
        </p:txBody>
      </p:sp>
      <p:sp>
        <p:nvSpPr>
          <p:cNvPr id="521" name="AutoShape 46"/>
          <p:cNvSpPr>
            <a:spLocks noChangeArrowheads="1"/>
          </p:cNvSpPr>
          <p:nvPr/>
        </p:nvSpPr>
        <p:spPr bwMode="auto">
          <a:xfrm>
            <a:off x="5099462" y="2415770"/>
            <a:ext cx="1440000" cy="324000"/>
          </a:xfrm>
          <a:prstGeom prst="rightArrow">
            <a:avLst>
              <a:gd name="adj1" fmla="val 50000"/>
              <a:gd name="adj2" fmla="val 68094"/>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p>
            <a:pPr fontAlgn="auto">
              <a:spcBef>
                <a:spcPts val="0"/>
              </a:spcBef>
              <a:spcAft>
                <a:spcPts val="0"/>
              </a:spcAft>
              <a:defRPr/>
            </a:pPr>
            <a:endParaRPr kumimoji="0" lang="ja-JP" altLang="en-US" sz="1800" kern="0" dirty="0">
              <a:solidFill>
                <a:srgbClr val="FFFFFF"/>
              </a:solidFill>
            </a:endParaRPr>
          </a:p>
        </p:txBody>
      </p:sp>
      <p:pic>
        <p:nvPicPr>
          <p:cNvPr id="532" name="図 85" descr="mechanism_eng.jpg"/>
          <p:cNvPicPr>
            <a:picLocks noChangeAspect="1"/>
          </p:cNvPicPr>
          <p:nvPr/>
        </p:nvPicPr>
        <p:blipFill>
          <a:blip r:embed="rId5" cstate="print">
            <a:extLst>
              <a:ext uri="{28A0092B-C50C-407E-A947-70E740481C1C}">
                <a14:useLocalDpi xmlns:a14="http://schemas.microsoft.com/office/drawing/2010/main" val="0"/>
              </a:ext>
            </a:extLst>
          </a:blip>
          <a:srcRect l="1334" t="12442" r="2000" b="7111"/>
          <a:stretch>
            <a:fillRect/>
          </a:stretch>
        </p:blipFill>
        <p:spPr bwMode="auto">
          <a:xfrm>
            <a:off x="4573287" y="3635319"/>
            <a:ext cx="2135922" cy="1604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4" name="テキスト ボックス 533"/>
          <p:cNvSpPr txBox="1"/>
          <p:nvPr/>
        </p:nvSpPr>
        <p:spPr>
          <a:xfrm>
            <a:off x="6580568" y="4035088"/>
            <a:ext cx="2555287" cy="338554"/>
          </a:xfrm>
          <a:prstGeom prst="rect">
            <a:avLst/>
          </a:prstGeom>
          <a:noFill/>
        </p:spPr>
        <p:txBody>
          <a:bodyPr wrap="square" rtlCol="0">
            <a:spAutoFit/>
          </a:bodyPr>
          <a:lstStyle/>
          <a:p>
            <a:pPr algn="ctr"/>
            <a:r>
              <a:rPr kumimoji="1" lang="en-US" altLang="ja-JP" sz="1600" b="1" dirty="0" smtClean="0">
                <a:latin typeface="Arial" panose="020B0604020202020204" pitchFamily="34" charset="0"/>
                <a:cs typeface="Arial" panose="020B0604020202020204" pitchFamily="34" charset="0"/>
              </a:rPr>
              <a:t>The movement of vessel</a:t>
            </a:r>
            <a:endParaRPr kumimoji="1" lang="ja-JP" altLang="en-US" sz="1600" b="1" dirty="0">
              <a:latin typeface="Arial" panose="020B0604020202020204" pitchFamily="34" charset="0"/>
              <a:cs typeface="Arial" panose="020B0604020202020204" pitchFamily="34" charset="0"/>
            </a:endParaRPr>
          </a:p>
        </p:txBody>
      </p:sp>
      <p:grpSp>
        <p:nvGrpSpPr>
          <p:cNvPr id="523" name="グループ化 522"/>
          <p:cNvGrpSpPr/>
          <p:nvPr/>
        </p:nvGrpSpPr>
        <p:grpSpPr>
          <a:xfrm>
            <a:off x="6410454" y="4437592"/>
            <a:ext cx="2447139" cy="1949815"/>
            <a:chOff x="1963419" y="980303"/>
            <a:chExt cx="3658050" cy="2510196"/>
          </a:xfrm>
        </p:grpSpPr>
        <p:pic>
          <p:nvPicPr>
            <p:cNvPr id="524" name="Picture 2" descr="C:\Users\hashimna\AppData\Local\Microsoft\Windows\Temporary Internet Files\Content.Outlook\OP5AMUSU\NP-10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06174" y="980303"/>
              <a:ext cx="2315295" cy="2510196"/>
            </a:xfrm>
            <a:prstGeom prst="rect">
              <a:avLst/>
            </a:prstGeom>
            <a:noFill/>
            <a:extLst>
              <a:ext uri="{909E8E84-426E-40DD-AFC4-6F175D3DCCD1}">
                <a14:hiddenFill xmlns:a14="http://schemas.microsoft.com/office/drawing/2010/main">
                  <a:solidFill>
                    <a:srgbClr val="FFFFFF"/>
                  </a:solidFill>
                </a14:hiddenFill>
              </a:ext>
            </a:extLst>
          </p:spPr>
        </p:pic>
        <p:sp>
          <p:nvSpPr>
            <p:cNvPr id="525" name="Text Box 12"/>
            <p:cNvSpPr txBox="1">
              <a:spLocks noChangeArrowheads="1"/>
            </p:cNvSpPr>
            <p:nvPr/>
          </p:nvSpPr>
          <p:spPr bwMode="auto">
            <a:xfrm>
              <a:off x="1963419" y="1124744"/>
              <a:ext cx="1439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miter lim="800000"/>
                  <a:headEnd/>
                  <a:tailEnd/>
                </a14:hiddenLine>
              </a:ext>
            </a:extLst>
          </p:spPr>
          <p:txBody>
            <a:bodyPr>
              <a:spAutoFit/>
            </a:bodyPr>
            <a:lstStyle>
              <a:lvl1pPr>
                <a:defRPr sz="2400">
                  <a:solidFill>
                    <a:schemeClr val="tx1"/>
                  </a:solidFill>
                  <a:latin typeface="Times" pitchFamily="18" charset="0"/>
                  <a:ea typeface="ＭＳ Ｐゴシック" charset="-128"/>
                </a:defRPr>
              </a:lvl1pPr>
              <a:lvl2pPr marL="742950" indent="-285750">
                <a:defRPr sz="2400">
                  <a:solidFill>
                    <a:schemeClr val="tx1"/>
                  </a:solidFill>
                  <a:latin typeface="Times" pitchFamily="18" charset="0"/>
                  <a:ea typeface="ＭＳ Ｐゴシック" charset="-128"/>
                </a:defRPr>
              </a:lvl2pPr>
              <a:lvl3pPr marL="1143000" indent="-228600">
                <a:defRPr sz="2400">
                  <a:solidFill>
                    <a:schemeClr val="tx1"/>
                  </a:solidFill>
                  <a:latin typeface="Times" pitchFamily="18" charset="0"/>
                  <a:ea typeface="ＭＳ Ｐゴシック" charset="-128"/>
                </a:defRPr>
              </a:lvl3pPr>
              <a:lvl4pPr marL="1600200" indent="-228600">
                <a:defRPr sz="2400">
                  <a:solidFill>
                    <a:schemeClr val="tx1"/>
                  </a:solidFill>
                  <a:latin typeface="Times" pitchFamily="18" charset="0"/>
                  <a:ea typeface="ＭＳ Ｐゴシック" charset="-128"/>
                </a:defRPr>
              </a:lvl4pPr>
              <a:lvl5pPr marL="2057400" indent="-228600">
                <a:defRPr sz="2400">
                  <a:solidFill>
                    <a:schemeClr val="tx1"/>
                  </a:solidFill>
                  <a:latin typeface="Times" pitchFamily="18" charset="0"/>
                  <a:ea typeface="ＭＳ Ｐゴシック" charset="-128"/>
                </a:defRPr>
              </a:lvl5pPr>
              <a:lvl6pPr marL="2514600" indent="-228600" eaLnBrk="0" fontAlgn="base" hangingPunct="0">
                <a:spcBef>
                  <a:spcPct val="0"/>
                </a:spcBef>
                <a:spcAft>
                  <a:spcPct val="0"/>
                </a:spcAft>
                <a:defRPr sz="2400">
                  <a:solidFill>
                    <a:schemeClr val="tx1"/>
                  </a:solidFill>
                  <a:latin typeface="Times" pitchFamily="18" charset="0"/>
                  <a:ea typeface="ＭＳ Ｐゴシック" charset="-128"/>
                </a:defRPr>
              </a:lvl6pPr>
              <a:lvl7pPr marL="2971800" indent="-228600" eaLnBrk="0" fontAlgn="base" hangingPunct="0">
                <a:spcBef>
                  <a:spcPct val="0"/>
                </a:spcBef>
                <a:spcAft>
                  <a:spcPct val="0"/>
                </a:spcAft>
                <a:defRPr sz="2400">
                  <a:solidFill>
                    <a:schemeClr val="tx1"/>
                  </a:solidFill>
                  <a:latin typeface="Times" pitchFamily="18" charset="0"/>
                  <a:ea typeface="ＭＳ Ｐゴシック" charset="-128"/>
                </a:defRPr>
              </a:lvl7pPr>
              <a:lvl8pPr marL="3429000" indent="-228600" eaLnBrk="0" fontAlgn="base" hangingPunct="0">
                <a:spcBef>
                  <a:spcPct val="0"/>
                </a:spcBef>
                <a:spcAft>
                  <a:spcPct val="0"/>
                </a:spcAft>
                <a:defRPr sz="2400">
                  <a:solidFill>
                    <a:schemeClr val="tx1"/>
                  </a:solidFill>
                  <a:latin typeface="Times" pitchFamily="18" charset="0"/>
                  <a:ea typeface="ＭＳ Ｐゴシック" charset="-128"/>
                </a:defRPr>
              </a:lvl8pPr>
              <a:lvl9pPr marL="3886200" indent="-228600" eaLnBrk="0" fontAlgn="base" hangingPunct="0">
                <a:spcBef>
                  <a:spcPct val="0"/>
                </a:spcBef>
                <a:spcAft>
                  <a:spcPct val="0"/>
                </a:spcAft>
                <a:defRPr sz="2400">
                  <a:solidFill>
                    <a:schemeClr val="tx1"/>
                  </a:solidFill>
                  <a:latin typeface="Times" pitchFamily="18" charset="0"/>
                  <a:ea typeface="ＭＳ Ｐゴシック" charset="-128"/>
                </a:defRPr>
              </a:lvl9pPr>
            </a:lstStyle>
            <a:p>
              <a:pPr algn="ctr" eaLnBrk="1" hangingPunct="1">
                <a:spcBef>
                  <a:spcPct val="50000"/>
                </a:spcBef>
              </a:pPr>
              <a:r>
                <a:rPr kumimoji="1" lang="en-US" altLang="ja-JP" sz="1800" dirty="0">
                  <a:solidFill>
                    <a:srgbClr val="000000"/>
                  </a:solidFill>
                  <a:latin typeface="Arial" charset="0"/>
                </a:rPr>
                <a:t>NP-100</a:t>
              </a:r>
            </a:p>
          </p:txBody>
        </p:sp>
      </p:grpSp>
    </p:spTree>
    <p:extLst>
      <p:ext uri="{BB962C8B-B14F-4D97-AF65-F5344CB8AC3E}">
        <p14:creationId xmlns:p14="http://schemas.microsoft.com/office/powerpoint/2010/main" val="9503419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p:nvPr/>
        </p:nvPicPr>
        <p:blipFill rotWithShape="1">
          <a:blip r:embed="rId3" cstate="print">
            <a:extLst>
              <a:ext uri="{28A0092B-C50C-407E-A947-70E740481C1C}">
                <a14:useLocalDpi xmlns:a14="http://schemas.microsoft.com/office/drawing/2010/main" val="0"/>
              </a:ext>
            </a:extLst>
          </a:blip>
          <a:srcRect b="27253"/>
          <a:stretch/>
        </p:blipFill>
        <p:spPr bwMode="auto">
          <a:xfrm>
            <a:off x="1462299" y="866856"/>
            <a:ext cx="6250675" cy="3384376"/>
          </a:xfrm>
          <a:prstGeom prst="rect">
            <a:avLst/>
          </a:prstGeom>
          <a:noFill/>
          <a:ln>
            <a:noFill/>
          </a:ln>
        </p:spPr>
      </p:pic>
      <p:sp>
        <p:nvSpPr>
          <p:cNvPr id="3" name="テキスト ボックス 2"/>
          <p:cNvSpPr txBox="1"/>
          <p:nvPr/>
        </p:nvSpPr>
        <p:spPr>
          <a:xfrm>
            <a:off x="267156" y="5191009"/>
            <a:ext cx="8640960" cy="1169551"/>
          </a:xfrm>
          <a:prstGeom prst="rect">
            <a:avLst/>
          </a:prstGeom>
          <a:noFill/>
        </p:spPr>
        <p:txBody>
          <a:bodyPr wrap="square" rtlCol="0">
            <a:spAutoFit/>
          </a:bodyPr>
          <a:lstStyle/>
          <a:p>
            <a:r>
              <a:rPr kumimoji="1" lang="en-US" altLang="ja-JP" sz="1400" b="1" i="1" dirty="0" smtClean="0">
                <a:latin typeface="Arial" panose="020B0604020202020204" pitchFamily="34" charset="0"/>
                <a:cs typeface="Arial" panose="020B0604020202020204" pitchFamily="34" charset="0"/>
              </a:rPr>
              <a:t>R</a:t>
            </a:r>
            <a:r>
              <a:rPr kumimoji="1" lang="en-US" altLang="ja-JP" sz="1400" b="1" dirty="0" smtClean="0">
                <a:latin typeface="Arial" panose="020B0604020202020204" pitchFamily="34" charset="0"/>
                <a:cs typeface="Arial" panose="020B0604020202020204" pitchFamily="34" charset="0"/>
              </a:rPr>
              <a:t> and </a:t>
            </a:r>
            <a:r>
              <a:rPr kumimoji="1" lang="en-US" altLang="ja-JP" sz="1400" b="1" i="1" dirty="0" smtClean="0">
                <a:latin typeface="Arial" panose="020B0604020202020204" pitchFamily="34" charset="0"/>
                <a:cs typeface="Arial" panose="020B0604020202020204" pitchFamily="34" charset="0"/>
              </a:rPr>
              <a:t>r</a:t>
            </a:r>
            <a:r>
              <a:rPr kumimoji="1" lang="en-US" altLang="ja-JP" sz="1400" b="1" dirty="0" smtClean="0">
                <a:latin typeface="Arial" panose="020B0604020202020204" pitchFamily="34" charset="0"/>
                <a:cs typeface="Arial" panose="020B0604020202020204" pitchFamily="34" charset="0"/>
              </a:rPr>
              <a:t> are the radius of revolution and rotation, respectively. </a:t>
            </a:r>
            <a:r>
              <a:rPr lang="en-US" altLang="ja-JP" sz="1400" b="1" i="1" dirty="0" smtClean="0">
                <a:latin typeface="Arial" panose="020B0604020202020204" pitchFamily="34" charset="0"/>
                <a:cs typeface="Arial" panose="020B0604020202020204" pitchFamily="34" charset="0"/>
              </a:rPr>
              <a:t>h</a:t>
            </a:r>
            <a:r>
              <a:rPr lang="en-US" altLang="ja-JP" sz="1400" b="1" dirty="0" smtClean="0">
                <a:latin typeface="Arial" panose="020B0604020202020204" pitchFamily="34" charset="0"/>
                <a:cs typeface="Arial" panose="020B0604020202020204" pitchFamily="34" charset="0"/>
              </a:rPr>
              <a:t> is the horizontal distance of the beads from the center of the vessel. So, </a:t>
            </a:r>
            <a:r>
              <a:rPr lang="en-US" altLang="ja-JP" sz="1400" b="1" i="1" dirty="0" smtClean="0">
                <a:latin typeface="Arial" panose="020B0604020202020204" pitchFamily="34" charset="0"/>
                <a:cs typeface="Arial" panose="020B0604020202020204" pitchFamily="34" charset="0"/>
              </a:rPr>
              <a:t>r</a:t>
            </a:r>
            <a:r>
              <a:rPr lang="en-US" altLang="ja-JP" sz="1400" b="1" dirty="0" smtClean="0">
                <a:latin typeface="Arial" panose="020B0604020202020204" pitchFamily="34" charset="0"/>
                <a:cs typeface="Arial" panose="020B0604020202020204" pitchFamily="34" charset="0"/>
              </a:rPr>
              <a:t> + </a:t>
            </a:r>
            <a:r>
              <a:rPr lang="en-US" altLang="ja-JP" sz="1400" b="1" i="1" dirty="0" smtClean="0">
                <a:latin typeface="Arial" panose="020B0604020202020204" pitchFamily="34" charset="0"/>
                <a:cs typeface="Arial" panose="020B0604020202020204" pitchFamily="34" charset="0"/>
              </a:rPr>
              <a:t>h</a:t>
            </a:r>
            <a:r>
              <a:rPr lang="en-US" altLang="ja-JP" sz="1400" b="1" dirty="0" smtClean="0">
                <a:latin typeface="Arial" panose="020B0604020202020204" pitchFamily="34" charset="0"/>
                <a:cs typeface="Arial" panose="020B0604020202020204" pitchFamily="34" charset="0"/>
              </a:rPr>
              <a:t> corresponds to the distance by which the beads are accelerated. As the collision energy beads have is related to </a:t>
            </a:r>
            <a:r>
              <a:rPr lang="en-US" altLang="ja-JP" sz="1400" b="1" i="1" dirty="0">
                <a:latin typeface="Arial" panose="020B0604020202020204" pitchFamily="34" charset="0"/>
                <a:cs typeface="Arial" panose="020B0604020202020204" pitchFamily="34" charset="0"/>
              </a:rPr>
              <a:t>r</a:t>
            </a:r>
            <a:r>
              <a:rPr lang="en-US" altLang="ja-JP" sz="1400" b="1" dirty="0">
                <a:latin typeface="Arial" panose="020B0604020202020204" pitchFamily="34" charset="0"/>
                <a:cs typeface="Arial" panose="020B0604020202020204" pitchFamily="34" charset="0"/>
              </a:rPr>
              <a:t> + </a:t>
            </a:r>
            <a:r>
              <a:rPr lang="en-US" altLang="ja-JP" sz="1400" b="1" i="1" dirty="0">
                <a:latin typeface="Arial" panose="020B0604020202020204" pitchFamily="34" charset="0"/>
                <a:cs typeface="Arial" panose="020B0604020202020204" pitchFamily="34" charset="0"/>
              </a:rPr>
              <a:t>h</a:t>
            </a:r>
            <a:r>
              <a:rPr lang="en-US" altLang="ja-JP" sz="1400" b="1" dirty="0">
                <a:latin typeface="Arial" panose="020B0604020202020204" pitchFamily="34" charset="0"/>
                <a:cs typeface="Arial" panose="020B0604020202020204" pitchFamily="34" charset="0"/>
              </a:rPr>
              <a:t> </a:t>
            </a:r>
            <a:r>
              <a:rPr lang="en-US" altLang="ja-JP" sz="1400" b="1" dirty="0" smtClean="0">
                <a:latin typeface="Arial" panose="020B0604020202020204" pitchFamily="34" charset="0"/>
                <a:cs typeface="Arial" panose="020B0604020202020204" pitchFamily="34" charset="0"/>
              </a:rPr>
              <a:t>, the largest </a:t>
            </a:r>
            <a:r>
              <a:rPr lang="en-US" altLang="ja-JP" sz="1400" b="1" i="1" dirty="0">
                <a:latin typeface="Arial" panose="020B0604020202020204" pitchFamily="34" charset="0"/>
                <a:cs typeface="Arial" panose="020B0604020202020204" pitchFamily="34" charset="0"/>
              </a:rPr>
              <a:t>r</a:t>
            </a:r>
            <a:r>
              <a:rPr lang="en-US" altLang="ja-JP" sz="1400" b="1" dirty="0">
                <a:latin typeface="Arial" panose="020B0604020202020204" pitchFamily="34" charset="0"/>
                <a:cs typeface="Arial" panose="020B0604020202020204" pitchFamily="34" charset="0"/>
              </a:rPr>
              <a:t> + </a:t>
            </a:r>
            <a:r>
              <a:rPr lang="en-US" altLang="ja-JP" sz="1400" b="1" i="1" dirty="0">
                <a:latin typeface="Arial" panose="020B0604020202020204" pitchFamily="34" charset="0"/>
                <a:cs typeface="Arial" panose="020B0604020202020204" pitchFamily="34" charset="0"/>
              </a:rPr>
              <a:t>h</a:t>
            </a:r>
            <a:r>
              <a:rPr lang="en-US" altLang="ja-JP" sz="1400" b="1" dirty="0">
                <a:latin typeface="Arial" panose="020B0604020202020204" pitchFamily="34" charset="0"/>
                <a:cs typeface="Arial" panose="020B0604020202020204" pitchFamily="34" charset="0"/>
              </a:rPr>
              <a:t> </a:t>
            </a:r>
            <a:r>
              <a:rPr lang="en-US" altLang="ja-JP" sz="1400" b="1" dirty="0" smtClean="0">
                <a:latin typeface="Arial" panose="020B0604020202020204" pitchFamily="34" charset="0"/>
                <a:cs typeface="Arial" panose="020B0604020202020204" pitchFamily="34" charset="0"/>
              </a:rPr>
              <a:t>generates the highest collision energy. Thus, </a:t>
            </a:r>
            <a:r>
              <a:rPr lang="en-US" altLang="ja-JP" sz="1400" b="1" i="1" dirty="0" smtClean="0">
                <a:latin typeface="Arial" panose="020B0604020202020204" pitchFamily="34" charset="0"/>
                <a:cs typeface="Arial" panose="020B0604020202020204" pitchFamily="34" charset="0"/>
              </a:rPr>
              <a:t>h</a:t>
            </a:r>
            <a:r>
              <a:rPr lang="en-US" altLang="ja-JP" sz="1400" b="1" dirty="0" smtClean="0">
                <a:latin typeface="Arial" panose="020B0604020202020204" pitchFamily="34" charset="0"/>
                <a:cs typeface="Arial" panose="020B0604020202020204" pitchFamily="34" charset="0"/>
              </a:rPr>
              <a:t> = </a:t>
            </a:r>
            <a:r>
              <a:rPr lang="en-US" altLang="ja-JP" sz="1400" b="1" i="1" dirty="0" smtClean="0">
                <a:latin typeface="Arial" panose="020B0604020202020204" pitchFamily="34" charset="0"/>
                <a:cs typeface="Arial" panose="020B0604020202020204" pitchFamily="34" charset="0"/>
              </a:rPr>
              <a:t>r</a:t>
            </a:r>
            <a:r>
              <a:rPr lang="en-US" altLang="ja-JP" sz="1400" b="1" dirty="0" smtClean="0">
                <a:latin typeface="Arial" panose="020B0604020202020204" pitchFamily="34" charset="0"/>
                <a:cs typeface="Arial" panose="020B0604020202020204" pitchFamily="34" charset="0"/>
              </a:rPr>
              <a:t> produces the highest collision energy. </a:t>
            </a:r>
            <a:r>
              <a:rPr lang="en-US" altLang="ja-JP" sz="1400" b="1" i="1" dirty="0" smtClean="0">
                <a:latin typeface="Arial" panose="020B0604020202020204" pitchFamily="34" charset="0"/>
                <a:cs typeface="Arial" panose="020B0604020202020204" pitchFamily="34" charset="0"/>
              </a:rPr>
              <a:t>h</a:t>
            </a:r>
            <a:r>
              <a:rPr lang="en-US" altLang="ja-JP" sz="1400" b="1" dirty="0" smtClean="0">
                <a:latin typeface="Arial" panose="020B0604020202020204" pitchFamily="34" charset="0"/>
                <a:cs typeface="Arial" panose="020B0604020202020204" pitchFamily="34" charset="0"/>
              </a:rPr>
              <a:t> was expressed as Eq. 3</a:t>
            </a:r>
            <a:r>
              <a:rPr lang="en-US" altLang="ja-JP" sz="1400" b="1" dirty="0" smtClean="0">
                <a:solidFill>
                  <a:srgbClr val="FF0000"/>
                </a:solidFill>
                <a:latin typeface="Arial" panose="020B0604020202020204" pitchFamily="34" charset="0"/>
                <a:cs typeface="Arial" panose="020B0604020202020204" pitchFamily="34" charset="0"/>
              </a:rPr>
              <a:t> </a:t>
            </a:r>
            <a:r>
              <a:rPr lang="en-US" altLang="ja-JP" sz="1400" b="1" dirty="0" smtClean="0">
                <a:latin typeface="Arial" panose="020B0604020202020204" pitchFamily="34" charset="0"/>
                <a:cs typeface="Arial" panose="020B0604020202020204" pitchFamily="34" charset="0"/>
              </a:rPr>
              <a:t>in a previous report.</a:t>
            </a:r>
            <a:r>
              <a:rPr lang="ja-JP" altLang="en-US" sz="1400" b="1" dirty="0">
                <a:latin typeface="Arial" panose="020B0604020202020204" pitchFamily="34" charset="0"/>
                <a:cs typeface="Arial" panose="020B0604020202020204" pitchFamily="34" charset="0"/>
              </a:rPr>
              <a:t> </a:t>
            </a:r>
            <a:r>
              <a:rPr lang="en-US" altLang="ja-JP" sz="1400" b="1" i="1" dirty="0" smtClean="0">
                <a:latin typeface="Arial" panose="020B0604020202020204" pitchFamily="34" charset="0"/>
                <a:cs typeface="Arial" panose="020B0604020202020204" pitchFamily="34" charset="0"/>
              </a:rPr>
              <a:t>ω</a:t>
            </a:r>
            <a:r>
              <a:rPr lang="en-US" altLang="ja-JP" sz="1400" b="1" dirty="0" smtClean="0">
                <a:latin typeface="Arial" panose="020B0604020202020204" pitchFamily="34" charset="0"/>
                <a:cs typeface="Arial" panose="020B0604020202020204" pitchFamily="34" charset="0"/>
              </a:rPr>
              <a:t> and </a:t>
            </a:r>
            <a:r>
              <a:rPr lang="en-US" altLang="ja-JP" sz="1400" b="1" i="1" dirty="0" smtClean="0">
                <a:latin typeface="Arial" panose="020B0604020202020204" pitchFamily="34" charset="0"/>
                <a:cs typeface="Arial" panose="020B0604020202020204" pitchFamily="34" charset="0"/>
              </a:rPr>
              <a:t>Ω</a:t>
            </a:r>
            <a:r>
              <a:rPr lang="en-US" altLang="ja-JP" sz="1400" b="1" dirty="0" smtClean="0">
                <a:latin typeface="Arial" panose="020B0604020202020204" pitchFamily="34" charset="0"/>
                <a:cs typeface="Arial" panose="020B0604020202020204" pitchFamily="34" charset="0"/>
              </a:rPr>
              <a:t> are the rotation speed and the revolution speed, respectively.</a:t>
            </a:r>
            <a:endParaRPr kumimoji="1" lang="ja-JP" altLang="en-US" sz="1400" b="1" dirty="0">
              <a:latin typeface="Arial" panose="020B0604020202020204" pitchFamily="34" charset="0"/>
              <a:cs typeface="Arial" panose="020B0604020202020204" pitchFamily="34" charset="0"/>
            </a:endParaRPr>
          </a:p>
        </p:txBody>
      </p:sp>
      <p:sp>
        <p:nvSpPr>
          <p:cNvPr id="5" name="テキスト ボックス 4"/>
          <p:cNvSpPr txBox="1"/>
          <p:nvPr/>
        </p:nvSpPr>
        <p:spPr>
          <a:xfrm>
            <a:off x="-108520" y="186274"/>
            <a:ext cx="9392315" cy="523220"/>
          </a:xfrm>
          <a:prstGeom prst="rect">
            <a:avLst/>
          </a:prstGeom>
          <a:noFill/>
        </p:spPr>
        <p:txBody>
          <a:bodyPr wrap="none" rtlCol="0">
            <a:spAutoFit/>
          </a:bodyPr>
          <a:lstStyle/>
          <a:p>
            <a:r>
              <a:rPr kumimoji="1" lang="en-US" altLang="ja-JP" sz="2800" b="1" dirty="0" smtClean="0">
                <a:latin typeface="+mj-lt"/>
              </a:rPr>
              <a:t>The Mechanism of the Rotation/Revolution </a:t>
            </a:r>
            <a:r>
              <a:rPr kumimoji="1" lang="en-US" altLang="ja-JP" sz="2800" b="1" dirty="0" err="1" smtClean="0">
                <a:latin typeface="+mj-lt"/>
              </a:rPr>
              <a:t>Pulverizer</a:t>
            </a:r>
            <a:endParaRPr kumimoji="1" lang="ja-JP" altLang="en-US" sz="2800" b="1" dirty="0">
              <a:latin typeface="+mj-lt"/>
            </a:endParaRPr>
          </a:p>
        </p:txBody>
      </p:sp>
      <mc:AlternateContent xmlns:mc="http://schemas.openxmlformats.org/markup-compatibility/2006" xmlns:a14="http://schemas.microsoft.com/office/drawing/2010/main">
        <mc:Choice Requires="a14">
          <p:sp>
            <p:nvSpPr>
              <p:cNvPr id="7" name="テキスト ボックス 6"/>
              <p:cNvSpPr txBox="1"/>
              <p:nvPr/>
            </p:nvSpPr>
            <p:spPr>
              <a:xfrm>
                <a:off x="1901612" y="4261280"/>
                <a:ext cx="5372048" cy="8588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1" i="1" smtClean="0">
                          <a:latin typeface="Cambria Math" panose="02040503050406030204" pitchFamily="18" charset="0"/>
                        </a:rPr>
                        <m:t>𝒉</m:t>
                      </m:r>
                      <m:r>
                        <a:rPr lang="en-US" altLang="ja-JP" b="1" i="1" dirty="0">
                          <a:latin typeface="Cambria Math" panose="02040503050406030204" pitchFamily="18" charset="0"/>
                          <a:ea typeface="Cambria Math" panose="02040503050406030204" pitchFamily="18" charset="0"/>
                        </a:rPr>
                        <m:t>=</m:t>
                      </m:r>
                      <m:r>
                        <a:rPr lang="en-US" altLang="ja-JP" b="1" i="1" dirty="0" smtClean="0">
                          <a:latin typeface="Cambria Math" panose="02040503050406030204" pitchFamily="18" charset="0"/>
                          <a:ea typeface="Cambria Math" panose="02040503050406030204" pitchFamily="18" charset="0"/>
                        </a:rPr>
                        <m:t>𝒓</m:t>
                      </m:r>
                      <m:r>
                        <a:rPr lang="en-US" altLang="ja-JP" b="1" i="1" dirty="0" smtClean="0">
                          <a:latin typeface="Cambria Math" panose="02040503050406030204" pitchFamily="18" charset="0"/>
                          <a:ea typeface="Cambria Math" panose="02040503050406030204" pitchFamily="18" charset="0"/>
                        </a:rPr>
                        <m:t>=</m:t>
                      </m:r>
                      <m:f>
                        <m:fPr>
                          <m:ctrlPr>
                            <a:rPr lang="en-US" altLang="ja-JP" b="1" i="1" dirty="0" smtClean="0">
                              <a:latin typeface="Cambria Math"/>
                              <a:ea typeface="Cambria Math" panose="02040503050406030204" pitchFamily="18" charset="0"/>
                            </a:rPr>
                          </m:ctrlPr>
                        </m:fPr>
                        <m:num>
                          <m:r>
                            <a:rPr lang="en-US" altLang="ja-JP" b="1" i="1" dirty="0" smtClean="0">
                              <a:latin typeface="Cambria Math" panose="02040503050406030204" pitchFamily="18" charset="0"/>
                              <a:ea typeface="Cambria Math" panose="02040503050406030204" pitchFamily="18" charset="0"/>
                            </a:rPr>
                            <m:t>𝑹</m:t>
                          </m:r>
                        </m:num>
                        <m:den>
                          <m:rad>
                            <m:radPr>
                              <m:degHide m:val="on"/>
                              <m:ctrlPr>
                                <a:rPr lang="en-US" altLang="ja-JP" b="1" i="1" dirty="0" smtClean="0">
                                  <a:latin typeface="Cambria Math"/>
                                  <a:ea typeface="Cambria Math" panose="02040503050406030204" pitchFamily="18" charset="0"/>
                                </a:rPr>
                              </m:ctrlPr>
                            </m:radPr>
                            <m:deg/>
                            <m:e>
                              <m:r>
                                <a:rPr lang="en-US" altLang="ja-JP" b="1" i="1" dirty="0" smtClean="0">
                                  <a:latin typeface="Cambria Math" panose="02040503050406030204" pitchFamily="18" charset="0"/>
                                  <a:ea typeface="Cambria Math" panose="02040503050406030204" pitchFamily="18" charset="0"/>
                                </a:rPr>
                                <m:t>𝟐</m:t>
                              </m:r>
                            </m:e>
                          </m:rad>
                        </m:den>
                      </m:f>
                      <m:r>
                        <a:rPr lang="en-US" altLang="ja-JP" b="1" i="1" dirty="0" smtClean="0">
                          <a:latin typeface="Cambria Math" panose="02040503050406030204" pitchFamily="18" charset="0"/>
                          <a:ea typeface="Cambria Math" panose="02040503050406030204" pitchFamily="18" charset="0"/>
                        </a:rPr>
                        <m:t>−</m:t>
                      </m:r>
                      <m:rad>
                        <m:radPr>
                          <m:degHide m:val="on"/>
                          <m:ctrlPr>
                            <a:rPr lang="en-US" altLang="ja-JP" b="1" i="1" dirty="0" smtClean="0">
                              <a:latin typeface="Cambria Math"/>
                              <a:ea typeface="Cambria Math" panose="02040503050406030204" pitchFamily="18" charset="0"/>
                            </a:rPr>
                          </m:ctrlPr>
                        </m:radPr>
                        <m:deg/>
                        <m:e>
                          <m:f>
                            <m:fPr>
                              <m:ctrlPr>
                                <a:rPr lang="en-US" altLang="ja-JP" b="1" i="1" dirty="0" smtClean="0">
                                  <a:latin typeface="Cambria Math"/>
                                  <a:ea typeface="Cambria Math" panose="02040503050406030204" pitchFamily="18" charset="0"/>
                                </a:rPr>
                              </m:ctrlPr>
                            </m:fPr>
                            <m:num>
                              <m:sSup>
                                <m:sSupPr>
                                  <m:ctrlPr>
                                    <a:rPr lang="en-US" altLang="ja-JP" b="1" i="1" dirty="0" smtClean="0">
                                      <a:latin typeface="Cambria Math"/>
                                      <a:ea typeface="Cambria Math" panose="02040503050406030204" pitchFamily="18" charset="0"/>
                                    </a:rPr>
                                  </m:ctrlPr>
                                </m:sSupPr>
                                <m:e>
                                  <m:r>
                                    <a:rPr lang="en-US" altLang="ja-JP" b="1" i="1" dirty="0" smtClean="0">
                                      <a:latin typeface="Cambria Math" panose="02040503050406030204" pitchFamily="18" charset="0"/>
                                      <a:ea typeface="Cambria Math" panose="02040503050406030204" pitchFamily="18" charset="0"/>
                                    </a:rPr>
                                    <m:t>𝑹</m:t>
                                  </m:r>
                                </m:e>
                                <m:sup>
                                  <m:r>
                                    <a:rPr lang="en-US" altLang="ja-JP" b="1" i="1" dirty="0" smtClean="0">
                                      <a:latin typeface="Cambria Math" panose="02040503050406030204" pitchFamily="18" charset="0"/>
                                      <a:ea typeface="Cambria Math" panose="02040503050406030204" pitchFamily="18" charset="0"/>
                                    </a:rPr>
                                    <m:t>𝟐</m:t>
                                  </m:r>
                                </m:sup>
                              </m:sSup>
                            </m:num>
                            <m:den>
                              <m:r>
                                <a:rPr lang="en-US" altLang="ja-JP" b="1" i="1" dirty="0" smtClean="0">
                                  <a:latin typeface="Cambria Math" panose="02040503050406030204" pitchFamily="18" charset="0"/>
                                  <a:ea typeface="Cambria Math" panose="02040503050406030204" pitchFamily="18" charset="0"/>
                                </a:rPr>
                                <m:t>𝟐</m:t>
                              </m:r>
                            </m:den>
                          </m:f>
                          <m:r>
                            <a:rPr lang="en-US" altLang="ja-JP" b="1" i="1" dirty="0" smtClean="0">
                              <a:latin typeface="Cambria Math" panose="02040503050406030204" pitchFamily="18" charset="0"/>
                              <a:ea typeface="Cambria Math" panose="02040503050406030204" pitchFamily="18" charset="0"/>
                            </a:rPr>
                            <m:t>−</m:t>
                          </m:r>
                          <m:f>
                            <m:fPr>
                              <m:ctrlPr>
                                <a:rPr lang="en-US" altLang="ja-JP" b="1" i="1" dirty="0" smtClean="0">
                                  <a:latin typeface="Cambria Math"/>
                                  <a:ea typeface="Cambria Math" panose="02040503050406030204" pitchFamily="18" charset="0"/>
                                </a:rPr>
                              </m:ctrlPr>
                            </m:fPr>
                            <m:num>
                              <m:sSup>
                                <m:sSupPr>
                                  <m:ctrlPr>
                                    <a:rPr lang="en-US" altLang="ja-JP" b="1" i="1" dirty="0" smtClean="0">
                                      <a:latin typeface="Cambria Math"/>
                                      <a:ea typeface="Cambria Math" panose="02040503050406030204" pitchFamily="18" charset="0"/>
                                    </a:rPr>
                                  </m:ctrlPr>
                                </m:sSupPr>
                                <m:e>
                                  <m:r>
                                    <a:rPr lang="ja-JP" altLang="en-US" b="1" i="1" dirty="0" smtClean="0">
                                      <a:latin typeface="Cambria Math" panose="02040503050406030204" pitchFamily="18" charset="0"/>
                                      <a:ea typeface="Cambria Math" panose="02040503050406030204" pitchFamily="18" charset="0"/>
                                    </a:rPr>
                                    <m:t>𝝎</m:t>
                                  </m:r>
                                </m:e>
                                <m:sup>
                                  <m:r>
                                    <a:rPr lang="en-US" altLang="ja-JP" b="1" i="1" dirty="0" smtClean="0">
                                      <a:latin typeface="Cambria Math" panose="02040503050406030204" pitchFamily="18" charset="0"/>
                                      <a:ea typeface="Cambria Math" panose="02040503050406030204" pitchFamily="18" charset="0"/>
                                    </a:rPr>
                                    <m:t>𝟐</m:t>
                                  </m:r>
                                </m:sup>
                              </m:sSup>
                            </m:num>
                            <m:den>
                              <m:sSup>
                                <m:sSupPr>
                                  <m:ctrlPr>
                                    <a:rPr lang="en-US" altLang="ja-JP" b="1" i="1" dirty="0" smtClean="0">
                                      <a:latin typeface="Cambria Math"/>
                                      <a:ea typeface="Cambria Math" panose="02040503050406030204" pitchFamily="18" charset="0"/>
                                    </a:rPr>
                                  </m:ctrlPr>
                                </m:sSupPr>
                                <m:e>
                                  <m:r>
                                    <a:rPr lang="el-GR" altLang="ja-JP" b="1" i="1" dirty="0" smtClean="0">
                                      <a:latin typeface="Cambria Math" panose="02040503050406030204" pitchFamily="18" charset="0"/>
                                      <a:ea typeface="Cambria Math" panose="02040503050406030204" pitchFamily="18" charset="0"/>
                                    </a:rPr>
                                    <m:t>𝛀</m:t>
                                  </m:r>
                                </m:e>
                                <m:sup>
                                  <m:r>
                                    <a:rPr lang="en-US" altLang="ja-JP" b="1" i="1" dirty="0" smtClean="0">
                                      <a:latin typeface="Cambria Math" panose="02040503050406030204" pitchFamily="18" charset="0"/>
                                      <a:ea typeface="Cambria Math" panose="02040503050406030204" pitchFamily="18" charset="0"/>
                                    </a:rPr>
                                    <m:t>𝟐</m:t>
                                  </m:r>
                                </m:sup>
                              </m:sSup>
                            </m:den>
                          </m:f>
                          <m:r>
                            <a:rPr lang="en-US" altLang="ja-JP" b="1" i="1" dirty="0" smtClean="0">
                              <a:latin typeface="Cambria Math" panose="02040503050406030204" pitchFamily="18" charset="0"/>
                              <a:ea typeface="Cambria Math" panose="02040503050406030204" pitchFamily="18" charset="0"/>
                            </a:rPr>
                            <m:t>×</m:t>
                          </m:r>
                          <m:r>
                            <a:rPr lang="en-US" altLang="ja-JP" b="1" i="1" dirty="0" smtClean="0">
                              <a:latin typeface="Cambria Math" panose="02040503050406030204" pitchFamily="18" charset="0"/>
                              <a:ea typeface="Cambria Math" panose="02040503050406030204" pitchFamily="18" charset="0"/>
                            </a:rPr>
                            <m:t>𝟐</m:t>
                          </m:r>
                          <m:sSup>
                            <m:sSupPr>
                              <m:ctrlPr>
                                <a:rPr lang="en-US" altLang="ja-JP" b="1" i="1" dirty="0" smtClean="0">
                                  <a:latin typeface="Cambria Math"/>
                                  <a:ea typeface="Cambria Math" panose="02040503050406030204" pitchFamily="18" charset="0"/>
                                </a:rPr>
                              </m:ctrlPr>
                            </m:sSupPr>
                            <m:e>
                              <m:r>
                                <a:rPr lang="en-US" altLang="ja-JP" b="1" i="1" dirty="0" smtClean="0">
                                  <a:latin typeface="Cambria Math" panose="02040503050406030204" pitchFamily="18" charset="0"/>
                                  <a:ea typeface="Cambria Math" panose="02040503050406030204" pitchFamily="18" charset="0"/>
                                </a:rPr>
                                <m:t>𝒓</m:t>
                              </m:r>
                            </m:e>
                            <m:sup>
                              <m:r>
                                <a:rPr lang="en-US" altLang="ja-JP" b="1" i="1" dirty="0" smtClean="0">
                                  <a:latin typeface="Cambria Math" panose="02040503050406030204" pitchFamily="18" charset="0"/>
                                  <a:ea typeface="Cambria Math" panose="02040503050406030204" pitchFamily="18" charset="0"/>
                                </a:rPr>
                                <m:t>𝟐</m:t>
                              </m:r>
                            </m:sup>
                          </m:sSup>
                        </m:e>
                      </m:rad>
                      <m:r>
                        <a:rPr lang="en-US" altLang="ja-JP" b="1" i="1" dirty="0" smtClean="0">
                          <a:latin typeface="Cambria Math" panose="02040503050406030204" pitchFamily="18" charset="0"/>
                          <a:ea typeface="Cambria Math" panose="02040503050406030204" pitchFamily="18" charset="0"/>
                        </a:rPr>
                        <m:t> ⇒ </m:t>
                      </m:r>
                      <m:f>
                        <m:fPr>
                          <m:ctrlPr>
                            <a:rPr lang="en-US" altLang="ja-JP" b="1" i="1" dirty="0" smtClean="0">
                              <a:latin typeface="Cambria Math"/>
                              <a:ea typeface="Cambria Math" panose="02040503050406030204" pitchFamily="18" charset="0"/>
                            </a:rPr>
                          </m:ctrlPr>
                        </m:fPr>
                        <m:num>
                          <m:r>
                            <a:rPr lang="ja-JP" altLang="en-US" b="1" i="1" dirty="0" smtClean="0">
                              <a:latin typeface="Cambria Math" panose="02040503050406030204" pitchFamily="18" charset="0"/>
                              <a:ea typeface="Cambria Math" panose="02040503050406030204" pitchFamily="18" charset="0"/>
                            </a:rPr>
                            <m:t>𝝎</m:t>
                          </m:r>
                        </m:num>
                        <m:den>
                          <m:r>
                            <a:rPr lang="el-GR" altLang="ja-JP" b="1" i="1" dirty="0" smtClean="0">
                              <a:latin typeface="Cambria Math" panose="02040503050406030204" pitchFamily="18" charset="0"/>
                              <a:ea typeface="Cambria Math" panose="02040503050406030204" pitchFamily="18" charset="0"/>
                            </a:rPr>
                            <m:t>𝛀</m:t>
                          </m:r>
                        </m:den>
                      </m:f>
                      <m:r>
                        <a:rPr lang="en-US" altLang="ja-JP" b="1" i="1" dirty="0" smtClean="0">
                          <a:latin typeface="Cambria Math" panose="02040503050406030204" pitchFamily="18" charset="0"/>
                          <a:ea typeface="Cambria Math" panose="02040503050406030204" pitchFamily="18" charset="0"/>
                        </a:rPr>
                        <m:t>=</m:t>
                      </m:r>
                      <m:rad>
                        <m:radPr>
                          <m:degHide m:val="on"/>
                          <m:ctrlPr>
                            <a:rPr lang="en-US" altLang="ja-JP" b="1" i="1" dirty="0" smtClean="0">
                              <a:latin typeface="Cambria Math"/>
                              <a:ea typeface="Cambria Math" panose="02040503050406030204" pitchFamily="18" charset="0"/>
                            </a:rPr>
                          </m:ctrlPr>
                        </m:radPr>
                        <m:deg/>
                        <m:e>
                          <m:f>
                            <m:fPr>
                              <m:ctrlPr>
                                <a:rPr lang="en-US" altLang="ja-JP" b="1" i="1" dirty="0" smtClean="0">
                                  <a:latin typeface="Cambria Math"/>
                                  <a:ea typeface="Cambria Math" panose="02040503050406030204" pitchFamily="18" charset="0"/>
                                </a:rPr>
                              </m:ctrlPr>
                            </m:fPr>
                            <m:num>
                              <m:r>
                                <a:rPr lang="en-US" altLang="ja-JP" b="1" i="1" dirty="0" smtClean="0">
                                  <a:latin typeface="Cambria Math" panose="02040503050406030204" pitchFamily="18" charset="0"/>
                                  <a:ea typeface="Cambria Math" panose="02040503050406030204" pitchFamily="18" charset="0"/>
                                </a:rPr>
                                <m:t>𝟏</m:t>
                              </m:r>
                            </m:num>
                            <m:den>
                              <m:rad>
                                <m:radPr>
                                  <m:degHide m:val="on"/>
                                  <m:ctrlPr>
                                    <a:rPr lang="en-US" altLang="ja-JP" b="1" i="1" dirty="0" smtClean="0">
                                      <a:latin typeface="Cambria Math"/>
                                      <a:ea typeface="Cambria Math" panose="02040503050406030204" pitchFamily="18" charset="0"/>
                                    </a:rPr>
                                  </m:ctrlPr>
                                </m:radPr>
                                <m:deg/>
                                <m:e>
                                  <m:r>
                                    <a:rPr lang="en-US" altLang="ja-JP" b="1" i="1" dirty="0" smtClean="0">
                                      <a:latin typeface="Cambria Math" panose="02040503050406030204" pitchFamily="18" charset="0"/>
                                      <a:ea typeface="Cambria Math" panose="02040503050406030204" pitchFamily="18" charset="0"/>
                                    </a:rPr>
                                    <m:t>𝟐</m:t>
                                  </m:r>
                                </m:e>
                              </m:rad>
                            </m:den>
                          </m:f>
                          <m:r>
                            <a:rPr lang="en-US" altLang="ja-JP" b="1" i="1" dirty="0" smtClean="0">
                              <a:latin typeface="Cambria Math" panose="02040503050406030204" pitchFamily="18" charset="0"/>
                              <a:ea typeface="Cambria Math" panose="02040503050406030204" pitchFamily="18" charset="0"/>
                            </a:rPr>
                            <m:t>×</m:t>
                          </m:r>
                          <m:f>
                            <m:fPr>
                              <m:ctrlPr>
                                <a:rPr lang="en-US" altLang="ja-JP" b="1" i="1" dirty="0" smtClean="0">
                                  <a:latin typeface="Cambria Math"/>
                                  <a:ea typeface="Cambria Math" panose="02040503050406030204" pitchFamily="18" charset="0"/>
                                </a:rPr>
                              </m:ctrlPr>
                            </m:fPr>
                            <m:num>
                              <m:r>
                                <a:rPr lang="en-US" altLang="ja-JP" b="1" i="1" dirty="0" smtClean="0">
                                  <a:latin typeface="Cambria Math" panose="02040503050406030204" pitchFamily="18" charset="0"/>
                                  <a:ea typeface="Cambria Math" panose="02040503050406030204" pitchFamily="18" charset="0"/>
                                </a:rPr>
                                <m:t>𝑹</m:t>
                              </m:r>
                            </m:num>
                            <m:den>
                              <m:r>
                                <a:rPr lang="en-US" altLang="ja-JP" b="1" i="1" dirty="0" smtClean="0">
                                  <a:latin typeface="Cambria Math" panose="02040503050406030204" pitchFamily="18" charset="0"/>
                                  <a:ea typeface="Cambria Math" panose="02040503050406030204" pitchFamily="18" charset="0"/>
                                </a:rPr>
                                <m:t>𝒓</m:t>
                              </m:r>
                            </m:den>
                          </m:f>
                          <m:r>
                            <a:rPr lang="en-US" altLang="ja-JP" b="1" i="1" dirty="0" smtClean="0">
                              <a:latin typeface="Cambria Math" panose="02040503050406030204" pitchFamily="18" charset="0"/>
                              <a:ea typeface="Cambria Math" panose="02040503050406030204" pitchFamily="18" charset="0"/>
                            </a:rPr>
                            <m:t>−</m:t>
                          </m:r>
                          <m:f>
                            <m:fPr>
                              <m:ctrlPr>
                                <a:rPr lang="en-US" altLang="ja-JP" b="1" i="1" dirty="0" smtClean="0">
                                  <a:latin typeface="Cambria Math"/>
                                  <a:ea typeface="Cambria Math" panose="02040503050406030204" pitchFamily="18" charset="0"/>
                                </a:rPr>
                              </m:ctrlPr>
                            </m:fPr>
                            <m:num>
                              <m:r>
                                <a:rPr lang="en-US" altLang="ja-JP" b="1" i="1" dirty="0" smtClean="0">
                                  <a:latin typeface="Cambria Math" panose="02040503050406030204" pitchFamily="18" charset="0"/>
                                  <a:ea typeface="Cambria Math" panose="02040503050406030204" pitchFamily="18" charset="0"/>
                                </a:rPr>
                                <m:t>𝟏</m:t>
                              </m:r>
                            </m:num>
                            <m:den>
                              <m:r>
                                <a:rPr lang="en-US" altLang="ja-JP" b="1" i="1" dirty="0" smtClean="0">
                                  <a:latin typeface="Cambria Math" panose="02040503050406030204" pitchFamily="18" charset="0"/>
                                  <a:ea typeface="Cambria Math" panose="02040503050406030204" pitchFamily="18" charset="0"/>
                                </a:rPr>
                                <m:t>𝟐</m:t>
                              </m:r>
                            </m:den>
                          </m:f>
                        </m:e>
                      </m:rad>
                    </m:oMath>
                  </m:oMathPara>
                </a14:m>
                <a:endParaRPr kumimoji="1" lang="ja-JP" altLang="en-US" b="1" dirty="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1901612" y="4261280"/>
                <a:ext cx="5372048" cy="858825"/>
              </a:xfrm>
              <a:prstGeom prst="rect">
                <a:avLst/>
              </a:prstGeom>
              <a:blipFill>
                <a:blip r:embed="rId4"/>
                <a:stretch>
                  <a:fillRect/>
                </a:stretch>
              </a:blipFill>
            </p:spPr>
            <p:txBody>
              <a:bodyPr/>
              <a:lstStyle/>
              <a:p>
                <a:r>
                  <a:rPr lang="ja-JP" altLang="en-US">
                    <a:noFill/>
                  </a:rPr>
                  <a:t> </a:t>
                </a:r>
              </a:p>
            </p:txBody>
          </p:sp>
        </mc:Fallback>
      </mc:AlternateContent>
      <p:sp>
        <p:nvSpPr>
          <p:cNvPr id="8" name="テキスト ボックス 7"/>
          <p:cNvSpPr txBox="1"/>
          <p:nvPr/>
        </p:nvSpPr>
        <p:spPr>
          <a:xfrm>
            <a:off x="5231626" y="3735456"/>
            <a:ext cx="268268" cy="307777"/>
          </a:xfrm>
          <a:prstGeom prst="rect">
            <a:avLst/>
          </a:prstGeom>
          <a:noFill/>
        </p:spPr>
        <p:txBody>
          <a:bodyPr wrap="square" rtlCol="0">
            <a:spAutoFit/>
          </a:bodyPr>
          <a:lstStyle/>
          <a:p>
            <a:pPr algn="ctr"/>
            <a:r>
              <a:rPr lang="en-US" altLang="ja-JP" sz="1400" dirty="0"/>
              <a:t>ω</a:t>
            </a:r>
            <a:endParaRPr kumimoji="1" lang="ja-JP" altLang="en-US" sz="1400" dirty="0"/>
          </a:p>
        </p:txBody>
      </p:sp>
      <p:sp>
        <p:nvSpPr>
          <p:cNvPr id="9" name="テキスト ボックス 8"/>
          <p:cNvSpPr txBox="1"/>
          <p:nvPr/>
        </p:nvSpPr>
        <p:spPr>
          <a:xfrm>
            <a:off x="7361556" y="2842888"/>
            <a:ext cx="268268" cy="307777"/>
          </a:xfrm>
          <a:prstGeom prst="rect">
            <a:avLst/>
          </a:prstGeom>
          <a:noFill/>
        </p:spPr>
        <p:txBody>
          <a:bodyPr wrap="square" rtlCol="0">
            <a:spAutoFit/>
          </a:bodyPr>
          <a:lstStyle/>
          <a:p>
            <a:pPr algn="ctr"/>
            <a:r>
              <a:rPr lang="en-US" altLang="ja-JP" sz="1400" dirty="0" smtClean="0"/>
              <a:t>Ω</a:t>
            </a:r>
            <a:endParaRPr kumimoji="1" lang="ja-JP" altLang="en-US" sz="1400" dirty="0"/>
          </a:p>
        </p:txBody>
      </p:sp>
      <p:sp>
        <p:nvSpPr>
          <p:cNvPr id="10" name="テキスト ボックス 9"/>
          <p:cNvSpPr txBox="1"/>
          <p:nvPr/>
        </p:nvSpPr>
        <p:spPr>
          <a:xfrm>
            <a:off x="2545728" y="1018758"/>
            <a:ext cx="268268" cy="307777"/>
          </a:xfrm>
          <a:prstGeom prst="rect">
            <a:avLst/>
          </a:prstGeom>
          <a:noFill/>
        </p:spPr>
        <p:txBody>
          <a:bodyPr wrap="square" rtlCol="0">
            <a:spAutoFit/>
          </a:bodyPr>
          <a:lstStyle/>
          <a:p>
            <a:pPr algn="ctr"/>
            <a:r>
              <a:rPr lang="en-US" altLang="ja-JP" sz="1400" dirty="0"/>
              <a:t>ω</a:t>
            </a:r>
            <a:endParaRPr kumimoji="1" lang="ja-JP" altLang="en-US" sz="1400" dirty="0"/>
          </a:p>
        </p:txBody>
      </p:sp>
      <p:sp>
        <p:nvSpPr>
          <p:cNvPr id="11" name="テキスト ボックス 10"/>
          <p:cNvSpPr txBox="1"/>
          <p:nvPr/>
        </p:nvSpPr>
        <p:spPr>
          <a:xfrm>
            <a:off x="2267744" y="3617567"/>
            <a:ext cx="226445" cy="316161"/>
          </a:xfrm>
          <a:prstGeom prst="rect">
            <a:avLst/>
          </a:prstGeom>
          <a:noFill/>
        </p:spPr>
        <p:txBody>
          <a:bodyPr wrap="square" rtlCol="0">
            <a:spAutoFit/>
          </a:bodyPr>
          <a:lstStyle/>
          <a:p>
            <a:pPr algn="r"/>
            <a:r>
              <a:rPr lang="en-US" altLang="ja-JP" sz="1400" dirty="0" smtClean="0"/>
              <a:t>Ω</a:t>
            </a:r>
            <a:endParaRPr kumimoji="1" lang="ja-JP" altLang="en-US" sz="1400" dirty="0"/>
          </a:p>
        </p:txBody>
      </p:sp>
      <p:sp>
        <p:nvSpPr>
          <p:cNvPr id="4" name="楕円 3"/>
          <p:cNvSpPr/>
          <p:nvPr/>
        </p:nvSpPr>
        <p:spPr bwMode="gray">
          <a:xfrm>
            <a:off x="5904160" y="1664816"/>
            <a:ext cx="108000" cy="108000"/>
          </a:xfrm>
          <a:prstGeom prst="ellipse">
            <a:avLst/>
          </a:prstGeom>
          <a:solidFill>
            <a:schemeClr val="tx1"/>
          </a:solidFill>
          <a:ln w="9525" algn="ctr">
            <a:noFill/>
            <a:miter lim="800000"/>
            <a:headEnd/>
            <a:tailEnd/>
          </a:ln>
          <a:effectLst/>
        </p:spPr>
        <p:txBody>
          <a:bodyPr wrap="none" rtlCol="0" anchor="ctr"/>
          <a:lstStyle/>
          <a:p>
            <a:pPr algn="ctr"/>
            <a:endParaRPr kumimoji="1" lang="ja-JP" altLang="en-US" sz="2000" dirty="0" smtClean="0">
              <a:latin typeface="ＭＳ ゴシック" panose="020B0609070205080204" pitchFamily="49" charset="-128"/>
              <a:ea typeface="ＭＳ ゴシック" panose="020B0609070205080204" pitchFamily="49" charset="-128"/>
            </a:endParaRPr>
          </a:p>
        </p:txBody>
      </p:sp>
      <p:sp>
        <p:nvSpPr>
          <p:cNvPr id="6" name="テキスト ボックス 5"/>
          <p:cNvSpPr txBox="1"/>
          <p:nvPr/>
        </p:nvSpPr>
        <p:spPr>
          <a:xfrm>
            <a:off x="5206838" y="1302928"/>
            <a:ext cx="2751940" cy="307777"/>
          </a:xfrm>
          <a:prstGeom prst="rect">
            <a:avLst/>
          </a:prstGeom>
          <a:noFill/>
        </p:spPr>
        <p:txBody>
          <a:bodyPr wrap="square" rtlCol="0">
            <a:spAutoFit/>
          </a:bodyPr>
          <a:lstStyle/>
          <a:p>
            <a:r>
              <a:rPr kumimoji="1" lang="en-US" altLang="ja-JP" sz="1400" dirty="0" smtClean="0"/>
              <a:t>Center</a:t>
            </a:r>
            <a:r>
              <a:rPr kumimoji="1" lang="ja-JP" altLang="en-US" sz="1400" dirty="0" smtClean="0"/>
              <a:t> </a:t>
            </a:r>
            <a:r>
              <a:rPr kumimoji="1" lang="en-US" altLang="ja-JP" sz="1400" dirty="0" smtClean="0"/>
              <a:t>of</a:t>
            </a:r>
            <a:r>
              <a:rPr kumimoji="1" lang="ja-JP" altLang="en-US" sz="1400" dirty="0" smtClean="0"/>
              <a:t> </a:t>
            </a:r>
            <a:r>
              <a:rPr kumimoji="1" lang="en-US" altLang="ja-JP" sz="1400" dirty="0" smtClean="0"/>
              <a:t>Revolution</a:t>
            </a:r>
            <a:endParaRPr kumimoji="1" lang="ja-JP" altLang="en-US" sz="1400" dirty="0"/>
          </a:p>
        </p:txBody>
      </p:sp>
      <p:cxnSp>
        <p:nvCxnSpPr>
          <p:cNvPr id="13" name="直線コネクタ 12"/>
          <p:cNvCxnSpPr/>
          <p:nvPr/>
        </p:nvCxnSpPr>
        <p:spPr bwMode="auto">
          <a:xfrm>
            <a:off x="5945203" y="1722136"/>
            <a:ext cx="1034591" cy="523206"/>
          </a:xfrm>
          <a:prstGeom prst="line">
            <a:avLst/>
          </a:prstGeom>
          <a:gradFill rotWithShape="0">
            <a:gsLst>
              <a:gs pos="0">
                <a:srgbClr val="FFFFFF"/>
              </a:gs>
              <a:gs pos="100000">
                <a:srgbClr val="C8C8C8"/>
              </a:gs>
            </a:gsLst>
            <a:lin ang="5400000" scaled="1"/>
          </a:gradFill>
          <a:ln w="15875" cap="flat" cmpd="sng" algn="ctr">
            <a:solidFill>
              <a:schemeClr val="tx1"/>
            </a:solidFill>
            <a:prstDash val="dash"/>
            <a:round/>
            <a:headEnd type="none" w="med" len="med"/>
            <a:tailEnd type="none" w="med" len="med"/>
          </a:ln>
          <a:effectLst/>
        </p:spPr>
      </p:cxnSp>
    </p:spTree>
    <p:extLst>
      <p:ext uri="{BB962C8B-B14F-4D97-AF65-F5344CB8AC3E}">
        <p14:creationId xmlns:p14="http://schemas.microsoft.com/office/powerpoint/2010/main" val="23962911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51520" y="-27384"/>
            <a:ext cx="7920880" cy="954107"/>
          </a:xfrm>
          <a:prstGeom prst="rect">
            <a:avLst/>
          </a:prstGeom>
        </p:spPr>
        <p:txBody>
          <a:bodyPr wrap="square">
            <a:spAutoFit/>
          </a:bodyPr>
          <a:lstStyle/>
          <a:p>
            <a:pPr algn="ctr" eaLnBrk="0" hangingPunct="0">
              <a:defRPr/>
            </a:pPr>
            <a:r>
              <a:rPr kumimoji="0" lang="en-US" altLang="ja-JP" sz="2800" b="1" dirty="0" smtClean="0">
                <a:latin typeface="Arial" panose="020B0604020202020204" pitchFamily="34" charset="0"/>
                <a:ea typeface="ＭＳ Ｐゴシック" pitchFamily="-96" charset="-128"/>
                <a:cs typeface="Arial" panose="020B0604020202020204" pitchFamily="34" charset="0"/>
              </a:rPr>
              <a:t>Effect of Polymer on Dispersion Stability of MBZ Nanoparticles</a:t>
            </a:r>
            <a:endParaRPr kumimoji="0" lang="en-US" altLang="ja-JP" sz="2800" b="1" dirty="0">
              <a:latin typeface="Arial" panose="020B0604020202020204" pitchFamily="34" charset="0"/>
              <a:ea typeface="ＭＳ Ｐゴシック" pitchFamily="-96" charset="-128"/>
              <a:cs typeface="Arial" panose="020B0604020202020204" pitchFamily="34" charset="0"/>
            </a:endParaRPr>
          </a:p>
        </p:txBody>
      </p:sp>
      <p:pic>
        <p:nvPicPr>
          <p:cNvPr id="5" name="図 4"/>
          <p:cNvPicPr>
            <a:picLocks noChangeAspect="1"/>
          </p:cNvPicPr>
          <p:nvPr/>
        </p:nvPicPr>
        <p:blipFill rotWithShape="1">
          <a:blip r:embed="rId3"/>
          <a:srcRect b="9560"/>
          <a:stretch/>
        </p:blipFill>
        <p:spPr>
          <a:xfrm>
            <a:off x="0" y="2132856"/>
            <a:ext cx="4342339" cy="2974362"/>
          </a:xfrm>
          <a:prstGeom prst="rect">
            <a:avLst/>
          </a:prstGeom>
        </p:spPr>
      </p:pic>
      <p:sp>
        <p:nvSpPr>
          <p:cNvPr id="6" name="テキスト ボックス 5"/>
          <p:cNvSpPr txBox="1"/>
          <p:nvPr/>
        </p:nvSpPr>
        <p:spPr>
          <a:xfrm>
            <a:off x="3027656" y="2391667"/>
            <a:ext cx="1294572" cy="1077218"/>
          </a:xfrm>
          <a:prstGeom prst="rect">
            <a:avLst/>
          </a:prstGeom>
          <a:noFill/>
        </p:spPr>
        <p:txBody>
          <a:bodyPr wrap="square" rtlCol="0">
            <a:spAutoFit/>
          </a:bodyPr>
          <a:lstStyle/>
          <a:p>
            <a:r>
              <a:rPr kumimoji="1" lang="en-US" altLang="ja-JP" sz="1600" b="1" dirty="0" smtClean="0">
                <a:solidFill>
                  <a:srgbClr val="FF0000"/>
                </a:solidFill>
                <a:latin typeface="Arial" panose="020B0604020202020204" pitchFamily="34" charset="0"/>
                <a:cs typeface="Arial" panose="020B0604020202020204" pitchFamily="34" charset="0"/>
              </a:rPr>
              <a:t>PVA</a:t>
            </a:r>
          </a:p>
          <a:p>
            <a:r>
              <a:rPr lang="en-US" altLang="ja-JP" sz="1600" b="1" dirty="0" smtClean="0">
                <a:solidFill>
                  <a:srgbClr val="0000FF"/>
                </a:solidFill>
                <a:latin typeface="Arial" panose="020B0604020202020204" pitchFamily="34" charset="0"/>
                <a:cs typeface="Arial" panose="020B0604020202020204" pitchFamily="34" charset="0"/>
              </a:rPr>
              <a:t>HPC</a:t>
            </a:r>
          </a:p>
          <a:p>
            <a:r>
              <a:rPr kumimoji="1" lang="en-US" altLang="ja-JP" sz="1600" b="1" dirty="0" smtClean="0">
                <a:solidFill>
                  <a:srgbClr val="FF6600"/>
                </a:solidFill>
                <a:latin typeface="Arial" panose="020B0604020202020204" pitchFamily="34" charset="0"/>
                <a:cs typeface="Arial" panose="020B0604020202020204" pitchFamily="34" charset="0"/>
              </a:rPr>
              <a:t>MC</a:t>
            </a:r>
          </a:p>
          <a:p>
            <a:r>
              <a:rPr lang="en-US" altLang="ja-JP" sz="1600" b="1" dirty="0" smtClean="0">
                <a:solidFill>
                  <a:srgbClr val="00B050"/>
                </a:solidFill>
                <a:latin typeface="Arial" panose="020B0604020202020204" pitchFamily="34" charset="0"/>
                <a:cs typeface="Arial" panose="020B0604020202020204" pitchFamily="34" charset="0"/>
              </a:rPr>
              <a:t>POVA</a:t>
            </a:r>
            <a:endParaRPr kumimoji="1" lang="ja-JP" altLang="en-US" sz="1600" b="1" dirty="0">
              <a:solidFill>
                <a:srgbClr val="00B050"/>
              </a:solidFill>
              <a:latin typeface="Arial" panose="020B0604020202020204" pitchFamily="34" charset="0"/>
              <a:cs typeface="Arial" panose="020B0604020202020204" pitchFamily="34" charset="0"/>
            </a:endParaRPr>
          </a:p>
        </p:txBody>
      </p:sp>
      <p:sp>
        <p:nvSpPr>
          <p:cNvPr id="7" name="テキスト ボックス 6"/>
          <p:cNvSpPr txBox="1"/>
          <p:nvPr/>
        </p:nvSpPr>
        <p:spPr>
          <a:xfrm>
            <a:off x="-1" y="1053965"/>
            <a:ext cx="4649887" cy="923330"/>
          </a:xfrm>
          <a:prstGeom prst="rect">
            <a:avLst/>
          </a:prstGeom>
          <a:noFill/>
        </p:spPr>
        <p:txBody>
          <a:bodyPr wrap="square" rtlCol="0">
            <a:spAutoFit/>
          </a:bodyPr>
          <a:lstStyle/>
          <a:p>
            <a:r>
              <a:rPr lang="en-US" altLang="ja-JP" b="1" dirty="0" smtClean="0">
                <a:latin typeface="Arial" panose="020B0604020202020204" pitchFamily="34" charset="0"/>
                <a:cs typeface="Arial" panose="020B0604020202020204" pitchFamily="34" charset="0"/>
              </a:rPr>
              <a:t>Effect of Polymer on Dispersion Stability</a:t>
            </a:r>
            <a:r>
              <a:rPr lang="ja-JP" altLang="en-US" b="1" dirty="0">
                <a:latin typeface="Arial" panose="020B0604020202020204" pitchFamily="34" charset="0"/>
                <a:cs typeface="Arial" panose="020B0604020202020204" pitchFamily="34" charset="0"/>
              </a:rPr>
              <a:t> </a:t>
            </a:r>
            <a:r>
              <a:rPr lang="en-US" altLang="ja-JP" b="1" dirty="0" smtClean="0">
                <a:latin typeface="Arial" panose="020B0604020202020204" pitchFamily="34" charset="0"/>
                <a:cs typeface="Arial" panose="020B0604020202020204" pitchFamily="34" charset="0"/>
              </a:rPr>
              <a:t>of MBZ Nano-suspension </a:t>
            </a:r>
          </a:p>
          <a:p>
            <a:r>
              <a:rPr kumimoji="1" lang="en-US" altLang="ja-JP" b="1" dirty="0" smtClean="0">
                <a:latin typeface="Arial" panose="020B0604020202020204" pitchFamily="34" charset="0"/>
                <a:cs typeface="Arial" panose="020B0604020202020204" pitchFamily="34" charset="0"/>
              </a:rPr>
              <a:t>(MBZ : Polymer = 1:1, w : w)</a:t>
            </a:r>
            <a:endParaRPr kumimoji="1" lang="ja-JP" altLang="en-US" b="1" dirty="0">
              <a:latin typeface="+mn-ea"/>
            </a:endParaRPr>
          </a:p>
        </p:txBody>
      </p:sp>
      <p:sp>
        <p:nvSpPr>
          <p:cNvPr id="8" name="テキスト ボックス 7"/>
          <p:cNvSpPr txBox="1"/>
          <p:nvPr/>
        </p:nvSpPr>
        <p:spPr>
          <a:xfrm>
            <a:off x="4649887" y="1052736"/>
            <a:ext cx="4494114" cy="923330"/>
          </a:xfrm>
          <a:prstGeom prst="rect">
            <a:avLst/>
          </a:prstGeom>
          <a:noFill/>
        </p:spPr>
        <p:txBody>
          <a:bodyPr wrap="square" rtlCol="0">
            <a:spAutoFit/>
          </a:bodyPr>
          <a:lstStyle/>
          <a:p>
            <a:r>
              <a:rPr lang="en-US" altLang="ja-JP" b="1" dirty="0" smtClean="0">
                <a:latin typeface="Arial" panose="020B0604020202020204" pitchFamily="34" charset="0"/>
                <a:cs typeface="Arial" panose="020B0604020202020204" pitchFamily="34" charset="0"/>
              </a:rPr>
              <a:t>Effect of Polymer on Re-dispersion Stability of MBZ Nanocrystal Formulation</a:t>
            </a:r>
            <a:endParaRPr kumimoji="1" lang="ja-JP" altLang="en-US" b="1" dirty="0">
              <a:latin typeface="+mn-ea"/>
            </a:endParaRPr>
          </a:p>
        </p:txBody>
      </p:sp>
      <p:pic>
        <p:nvPicPr>
          <p:cNvPr id="18" name="図 17"/>
          <p:cNvPicPr>
            <a:picLocks noChangeAspect="1"/>
          </p:cNvPicPr>
          <p:nvPr/>
        </p:nvPicPr>
        <p:blipFill>
          <a:blip r:embed="rId4"/>
          <a:stretch>
            <a:fillRect/>
          </a:stretch>
        </p:blipFill>
        <p:spPr>
          <a:xfrm>
            <a:off x="4572000" y="2132856"/>
            <a:ext cx="4571149" cy="3114930"/>
          </a:xfrm>
          <a:prstGeom prst="rect">
            <a:avLst/>
          </a:prstGeom>
        </p:spPr>
      </p:pic>
      <p:sp>
        <p:nvSpPr>
          <p:cNvPr id="3" name="テキスト ボックス 2"/>
          <p:cNvSpPr txBox="1"/>
          <p:nvPr/>
        </p:nvSpPr>
        <p:spPr>
          <a:xfrm>
            <a:off x="683568" y="5136272"/>
            <a:ext cx="3456384" cy="307777"/>
          </a:xfrm>
          <a:prstGeom prst="rect">
            <a:avLst/>
          </a:prstGeom>
          <a:noFill/>
        </p:spPr>
        <p:txBody>
          <a:bodyPr wrap="square" rtlCol="0">
            <a:spAutoFit/>
          </a:bodyPr>
          <a:lstStyle/>
          <a:p>
            <a:pPr algn="ctr"/>
            <a:r>
              <a:rPr kumimoji="1" lang="en-US" altLang="ja-JP" sz="1400" dirty="0" smtClean="0"/>
              <a:t>Particle size (µm)</a:t>
            </a:r>
            <a:endParaRPr kumimoji="1" lang="ja-JP" altLang="en-US" sz="1400" dirty="0"/>
          </a:p>
        </p:txBody>
      </p:sp>
      <p:sp>
        <p:nvSpPr>
          <p:cNvPr id="10" name="テキスト ボックス 9"/>
          <p:cNvSpPr txBox="1"/>
          <p:nvPr/>
        </p:nvSpPr>
        <p:spPr>
          <a:xfrm rot="16200000">
            <a:off x="-717196" y="3365705"/>
            <a:ext cx="1773671" cy="307777"/>
          </a:xfrm>
          <a:prstGeom prst="rect">
            <a:avLst/>
          </a:prstGeom>
          <a:solidFill>
            <a:schemeClr val="bg1"/>
          </a:solidFill>
        </p:spPr>
        <p:txBody>
          <a:bodyPr wrap="square" rtlCol="0">
            <a:spAutoFit/>
          </a:bodyPr>
          <a:lstStyle/>
          <a:p>
            <a:pPr algn="ctr"/>
            <a:r>
              <a:rPr kumimoji="1" lang="en-US" altLang="ja-JP" sz="1400" dirty="0" smtClean="0"/>
              <a:t>Volume (%)</a:t>
            </a:r>
            <a:endParaRPr kumimoji="1" lang="ja-JP" altLang="en-US" sz="1400" dirty="0"/>
          </a:p>
        </p:txBody>
      </p:sp>
      <p:sp>
        <p:nvSpPr>
          <p:cNvPr id="11" name="テキスト ボックス 10"/>
          <p:cNvSpPr txBox="1"/>
          <p:nvPr/>
        </p:nvSpPr>
        <p:spPr>
          <a:xfrm rot="16200000">
            <a:off x="3570937" y="3310849"/>
            <a:ext cx="2146142" cy="307777"/>
          </a:xfrm>
          <a:prstGeom prst="rect">
            <a:avLst/>
          </a:prstGeom>
          <a:solidFill>
            <a:schemeClr val="bg1"/>
          </a:solidFill>
        </p:spPr>
        <p:txBody>
          <a:bodyPr wrap="square" rtlCol="0">
            <a:spAutoFit/>
          </a:bodyPr>
          <a:lstStyle/>
          <a:p>
            <a:pPr algn="ctr"/>
            <a:r>
              <a:rPr kumimoji="1" lang="en-US" altLang="ja-JP" sz="1400" dirty="0" smtClean="0"/>
              <a:t>Particle size (D90, µm)</a:t>
            </a:r>
            <a:endParaRPr kumimoji="1" lang="ja-JP" altLang="en-US" sz="1400" dirty="0"/>
          </a:p>
        </p:txBody>
      </p:sp>
      <p:sp>
        <p:nvSpPr>
          <p:cNvPr id="9" name="テキスト ボックス 8"/>
          <p:cNvSpPr txBox="1"/>
          <p:nvPr/>
        </p:nvSpPr>
        <p:spPr>
          <a:xfrm>
            <a:off x="5022355" y="5182439"/>
            <a:ext cx="3749177" cy="523220"/>
          </a:xfrm>
          <a:prstGeom prst="rect">
            <a:avLst/>
          </a:prstGeom>
          <a:noFill/>
        </p:spPr>
        <p:txBody>
          <a:bodyPr wrap="square" rtlCol="0">
            <a:spAutoFit/>
          </a:bodyPr>
          <a:lstStyle/>
          <a:p>
            <a:pPr algn="ctr"/>
            <a:r>
              <a:rPr kumimoji="1" lang="en-US" altLang="ja-JP" sz="1400" dirty="0" smtClean="0"/>
              <a:t>Mass ratio of MBZ to polymer</a:t>
            </a:r>
          </a:p>
          <a:p>
            <a:pPr algn="ctr"/>
            <a:r>
              <a:rPr lang="en-US" altLang="ja-JP" sz="1400" dirty="0" smtClean="0"/>
              <a:t>(MBZ : Polymer)</a:t>
            </a:r>
            <a:endParaRPr kumimoji="1" lang="ja-JP" altLang="en-US" sz="1400" dirty="0"/>
          </a:p>
        </p:txBody>
      </p:sp>
      <p:sp>
        <p:nvSpPr>
          <p:cNvPr id="2" name="テキスト ボックス 1"/>
          <p:cNvSpPr txBox="1"/>
          <p:nvPr/>
        </p:nvSpPr>
        <p:spPr>
          <a:xfrm>
            <a:off x="467544" y="5728121"/>
            <a:ext cx="8208912" cy="646331"/>
          </a:xfrm>
          <a:prstGeom prst="rect">
            <a:avLst/>
          </a:prstGeom>
          <a:noFill/>
        </p:spPr>
        <p:txBody>
          <a:bodyPr wrap="square" rtlCol="0">
            <a:spAutoFit/>
          </a:bodyPr>
          <a:lstStyle/>
          <a:p>
            <a:r>
              <a:rPr kumimoji="1" lang="en-US" altLang="ja-JP" b="1" dirty="0" smtClean="0"/>
              <a:t>The pulverized MBZ with PVA (MBZ : PVA = 1 : 3) was defined as the MBZ nanocrystal formulation.</a:t>
            </a:r>
            <a:endParaRPr kumimoji="1" lang="ja-JP" altLang="en-US" b="1" dirty="0"/>
          </a:p>
        </p:txBody>
      </p:sp>
    </p:spTree>
    <p:extLst>
      <p:ext uri="{BB962C8B-B14F-4D97-AF65-F5344CB8AC3E}">
        <p14:creationId xmlns:p14="http://schemas.microsoft.com/office/powerpoint/2010/main" val="5064895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 name="図 11"/>
          <p:cNvPicPr>
            <a:picLocks noChangeAspect="1"/>
          </p:cNvPicPr>
          <p:nvPr/>
        </p:nvPicPr>
        <p:blipFill>
          <a:blip r:embed="rId3" cstate="print"/>
          <a:stretch>
            <a:fillRect/>
          </a:stretch>
        </p:blipFill>
        <p:spPr>
          <a:xfrm>
            <a:off x="4704512" y="1019999"/>
            <a:ext cx="4056977" cy="3241470"/>
          </a:xfrm>
          <a:prstGeom prst="rect">
            <a:avLst/>
          </a:prstGeom>
        </p:spPr>
      </p:pic>
      <p:pic>
        <p:nvPicPr>
          <p:cNvPr id="6" name="図 5"/>
          <p:cNvPicPr>
            <a:picLocks noChangeAspect="1"/>
          </p:cNvPicPr>
          <p:nvPr/>
        </p:nvPicPr>
        <p:blipFill>
          <a:blip r:embed="rId4" cstate="print"/>
          <a:stretch>
            <a:fillRect/>
          </a:stretch>
        </p:blipFill>
        <p:spPr>
          <a:xfrm>
            <a:off x="163025" y="1252666"/>
            <a:ext cx="4531714" cy="2974967"/>
          </a:xfrm>
          <a:prstGeom prst="rect">
            <a:avLst/>
          </a:prstGeom>
        </p:spPr>
      </p:pic>
      <p:graphicFrame>
        <p:nvGraphicFramePr>
          <p:cNvPr id="7" name="表 6"/>
          <p:cNvGraphicFramePr>
            <a:graphicFrameLocks noGrp="1"/>
          </p:cNvGraphicFramePr>
          <p:nvPr>
            <p:extLst>
              <p:ext uri="{D42A27DB-BD31-4B8C-83A1-F6EECF244321}">
                <p14:modId xmlns:p14="http://schemas.microsoft.com/office/powerpoint/2010/main" val="3047985376"/>
              </p:ext>
            </p:extLst>
          </p:nvPr>
        </p:nvGraphicFramePr>
        <p:xfrm>
          <a:off x="251520" y="4434865"/>
          <a:ext cx="8627534" cy="1514415"/>
        </p:xfrm>
        <a:graphic>
          <a:graphicData uri="http://schemas.openxmlformats.org/drawingml/2006/table">
            <a:tbl>
              <a:tblPr firstRow="1" bandRow="1">
                <a:tableStyleId>{5940675A-B579-460E-94D1-54222C63F5DA}</a:tableStyleId>
              </a:tblPr>
              <a:tblGrid>
                <a:gridCol w="1938867">
                  <a:extLst>
                    <a:ext uri="{9D8B030D-6E8A-4147-A177-3AD203B41FA5}">
                      <a16:colId xmlns:a16="http://schemas.microsoft.com/office/drawing/2014/main" xmlns="" val="20000"/>
                    </a:ext>
                  </a:extLst>
                </a:gridCol>
                <a:gridCol w="2108743">
                  <a:extLst>
                    <a:ext uri="{9D8B030D-6E8A-4147-A177-3AD203B41FA5}">
                      <a16:colId xmlns:a16="http://schemas.microsoft.com/office/drawing/2014/main" xmlns="" val="20001"/>
                    </a:ext>
                  </a:extLst>
                </a:gridCol>
                <a:gridCol w="2274703">
                  <a:extLst>
                    <a:ext uri="{9D8B030D-6E8A-4147-A177-3AD203B41FA5}">
                      <a16:colId xmlns:a16="http://schemas.microsoft.com/office/drawing/2014/main" xmlns="" val="20002"/>
                    </a:ext>
                  </a:extLst>
                </a:gridCol>
                <a:gridCol w="2305221">
                  <a:extLst>
                    <a:ext uri="{9D8B030D-6E8A-4147-A177-3AD203B41FA5}">
                      <a16:colId xmlns:a16="http://schemas.microsoft.com/office/drawing/2014/main" xmlns="" val="20003"/>
                    </a:ext>
                  </a:extLst>
                </a:gridCol>
              </a:tblGrid>
              <a:tr h="370840">
                <a:tc>
                  <a:txBody>
                    <a:bodyPr/>
                    <a:lstStyle/>
                    <a:p>
                      <a:pPr algn="ct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D10 (µm)</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D50 (µm)</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D90 (µm)</a:t>
                      </a:r>
                      <a:endParaRPr kumimoji="1" lang="ja-JP" alt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401895">
                <a:tc>
                  <a:txBody>
                    <a:bodyPr/>
                    <a:lstStyle/>
                    <a:p>
                      <a:pPr algn="ctr"/>
                      <a:r>
                        <a:rPr kumimoji="1" lang="en-US" altLang="ja-JP" b="1" dirty="0" smtClean="0"/>
                        <a:t>Original MBZ</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2.097 ± 0.078</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5.203</a:t>
                      </a:r>
                      <a:r>
                        <a:rPr kumimoji="1" lang="ja-JP" altLang="en-US" b="1" baseline="0" dirty="0" smtClean="0"/>
                        <a:t> </a:t>
                      </a:r>
                      <a:r>
                        <a:rPr kumimoji="1" lang="en-US" altLang="ja-JP" b="1" baseline="0" dirty="0" smtClean="0"/>
                        <a:t>± 0.124</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13.76</a:t>
                      </a:r>
                      <a:r>
                        <a:rPr kumimoji="1" lang="ja-JP" altLang="en-US" b="1" baseline="0" dirty="0" smtClean="0"/>
                        <a:t> </a:t>
                      </a:r>
                      <a:r>
                        <a:rPr kumimoji="1" lang="en-US" altLang="ja-JP" b="1" baseline="0" dirty="0" smtClean="0"/>
                        <a:t>± 0.70</a:t>
                      </a:r>
                      <a:endParaRPr kumimoji="1" lang="ja-JP" alt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370840">
                <a:tc>
                  <a:txBody>
                    <a:bodyPr/>
                    <a:lstStyle/>
                    <a:p>
                      <a:pPr algn="ctr"/>
                      <a:r>
                        <a:rPr kumimoji="1" lang="en-US" altLang="ja-JP" b="1" dirty="0" err="1" smtClean="0"/>
                        <a:t>Microsized</a:t>
                      </a:r>
                      <a:r>
                        <a:rPr kumimoji="1" lang="en-US" altLang="ja-JP" b="1" dirty="0" smtClean="0"/>
                        <a:t> MBZ</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1.11±0.003</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2.170</a:t>
                      </a:r>
                      <a:r>
                        <a:rPr kumimoji="1" lang="ja-JP" altLang="en-US" b="1" baseline="0" dirty="0" smtClean="0"/>
                        <a:t> </a:t>
                      </a:r>
                      <a:r>
                        <a:rPr kumimoji="1" lang="en-US" altLang="ja-JP" b="1" baseline="0" dirty="0" smtClean="0"/>
                        <a:t>± 0.015</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4.379 ± 0.088</a:t>
                      </a:r>
                      <a:endParaRPr kumimoji="1" lang="ja-JP" alt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2"/>
                  </a:ext>
                </a:extLst>
              </a:tr>
              <a:tr h="370840">
                <a:tc>
                  <a:txBody>
                    <a:bodyPr/>
                    <a:lstStyle/>
                    <a:p>
                      <a:pPr algn="ctr"/>
                      <a:r>
                        <a:rPr kumimoji="1" lang="en-US" altLang="ja-JP" b="1" dirty="0" smtClean="0"/>
                        <a:t>Nanosized MBZ</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0.076 ± 0.004</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0.120</a:t>
                      </a:r>
                      <a:r>
                        <a:rPr kumimoji="1" lang="en-US" altLang="ja-JP" b="1" baseline="0" dirty="0" smtClean="0"/>
                        <a:t> ± 0.004</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0.203 ± 0.004</a:t>
                      </a:r>
                      <a:endParaRPr kumimoji="1" lang="ja-JP" alt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3"/>
                  </a:ext>
                </a:extLst>
              </a:tr>
            </a:tbl>
          </a:graphicData>
        </a:graphic>
      </p:graphicFrame>
      <p:sp>
        <p:nvSpPr>
          <p:cNvPr id="8" name="テキスト ボックス 7"/>
          <p:cNvSpPr txBox="1"/>
          <p:nvPr/>
        </p:nvSpPr>
        <p:spPr>
          <a:xfrm>
            <a:off x="2778148" y="1309719"/>
            <a:ext cx="1778259" cy="1200329"/>
          </a:xfrm>
          <a:prstGeom prst="rect">
            <a:avLst/>
          </a:prstGeom>
          <a:noFill/>
        </p:spPr>
        <p:txBody>
          <a:bodyPr wrap="square" rtlCol="0">
            <a:spAutoFit/>
          </a:bodyPr>
          <a:lstStyle/>
          <a:p>
            <a:r>
              <a:rPr lang="ja-JP" altLang="en-US" b="1" dirty="0" smtClean="0">
                <a:solidFill>
                  <a:srgbClr val="FF0000"/>
                </a:solidFill>
                <a:latin typeface="Arial" panose="020B0604020202020204" pitchFamily="34" charset="0"/>
                <a:cs typeface="Arial" panose="020B0604020202020204" pitchFamily="34" charset="0"/>
              </a:rPr>
              <a:t>● </a:t>
            </a:r>
            <a:r>
              <a:rPr lang="en-US" altLang="ja-JP" b="1" dirty="0" err="1" smtClean="0">
                <a:solidFill>
                  <a:srgbClr val="FF0000"/>
                </a:solidFill>
                <a:latin typeface="Arial" panose="020B0604020202020204" pitchFamily="34" charset="0"/>
                <a:cs typeface="Arial" panose="020B0604020202020204" pitchFamily="34" charset="0"/>
              </a:rPr>
              <a:t>Nanosized</a:t>
            </a:r>
            <a:endParaRPr lang="en-US" altLang="ja-JP" b="1" dirty="0" smtClean="0">
              <a:solidFill>
                <a:srgbClr val="FF0000"/>
              </a:solidFill>
              <a:latin typeface="Arial" panose="020B0604020202020204" pitchFamily="34" charset="0"/>
              <a:cs typeface="Arial" panose="020B0604020202020204" pitchFamily="34" charset="0"/>
            </a:endParaRPr>
          </a:p>
          <a:p>
            <a:r>
              <a:rPr lang="ja-JP" altLang="en-US" b="1" dirty="0" smtClean="0">
                <a:solidFill>
                  <a:srgbClr val="0000FF"/>
                </a:solidFill>
                <a:latin typeface="Arial" panose="020B0604020202020204" pitchFamily="34" charset="0"/>
                <a:cs typeface="Arial" panose="020B0604020202020204" pitchFamily="34" charset="0"/>
              </a:rPr>
              <a:t>● </a:t>
            </a:r>
            <a:r>
              <a:rPr lang="en-US" altLang="ja-JP" b="1" dirty="0" err="1" smtClean="0">
                <a:solidFill>
                  <a:srgbClr val="0000FF"/>
                </a:solidFill>
                <a:latin typeface="Arial" panose="020B0604020202020204" pitchFamily="34" charset="0"/>
                <a:cs typeface="Arial" panose="020B0604020202020204" pitchFamily="34" charset="0"/>
              </a:rPr>
              <a:t>Microsized</a:t>
            </a:r>
            <a:endParaRPr lang="en-US" altLang="ja-JP" b="1" dirty="0" smtClean="0">
              <a:solidFill>
                <a:srgbClr val="0000FF"/>
              </a:solidFill>
              <a:latin typeface="Arial" panose="020B0604020202020204" pitchFamily="34" charset="0"/>
              <a:cs typeface="Arial" panose="020B0604020202020204" pitchFamily="34" charset="0"/>
            </a:endParaRPr>
          </a:p>
          <a:p>
            <a:r>
              <a:rPr lang="en-US" altLang="ja-JP" b="1" dirty="0">
                <a:latin typeface="Arial" panose="020B0604020202020204" pitchFamily="34" charset="0"/>
                <a:cs typeface="Arial" panose="020B0604020202020204" pitchFamily="34" charset="0"/>
              </a:rPr>
              <a:t>× Original</a:t>
            </a:r>
          </a:p>
          <a:p>
            <a:endParaRPr lang="en-US" altLang="ja-JP" b="1" dirty="0">
              <a:solidFill>
                <a:srgbClr val="0000FF"/>
              </a:solidFill>
              <a:latin typeface="Arial" panose="020B0604020202020204" pitchFamily="34" charset="0"/>
              <a:cs typeface="Arial" panose="020B0604020202020204" pitchFamily="34" charset="0"/>
            </a:endParaRPr>
          </a:p>
        </p:txBody>
      </p:sp>
      <p:sp>
        <p:nvSpPr>
          <p:cNvPr id="9" name="テキスト ボックス 8"/>
          <p:cNvSpPr txBox="1"/>
          <p:nvPr/>
        </p:nvSpPr>
        <p:spPr>
          <a:xfrm>
            <a:off x="7711504" y="1644308"/>
            <a:ext cx="1346200" cy="369332"/>
          </a:xfrm>
          <a:prstGeom prst="rect">
            <a:avLst/>
          </a:prstGeom>
          <a:noFill/>
        </p:spPr>
        <p:txBody>
          <a:bodyPr wrap="square" rtlCol="0">
            <a:spAutoFit/>
          </a:bodyPr>
          <a:lstStyle/>
          <a:p>
            <a:pPr algn="r"/>
            <a:r>
              <a:rPr kumimoji="1" lang="en-US" altLang="ja-JP" b="1" dirty="0" smtClean="0">
                <a:latin typeface="Arial" panose="020B0604020202020204" pitchFamily="34" charset="0"/>
                <a:cs typeface="Arial" panose="020B0604020202020204" pitchFamily="34" charset="0"/>
              </a:rPr>
              <a:t>Nanosized</a:t>
            </a:r>
            <a:endParaRPr kumimoji="1" lang="ja-JP" altLang="en-US" b="1" dirty="0">
              <a:latin typeface="Arial" panose="020B0604020202020204" pitchFamily="34" charset="0"/>
              <a:cs typeface="Arial" panose="020B0604020202020204" pitchFamily="34" charset="0"/>
            </a:endParaRPr>
          </a:p>
        </p:txBody>
      </p:sp>
      <p:sp>
        <p:nvSpPr>
          <p:cNvPr id="10" name="テキスト ボックス 9"/>
          <p:cNvSpPr txBox="1"/>
          <p:nvPr/>
        </p:nvSpPr>
        <p:spPr>
          <a:xfrm>
            <a:off x="7596337" y="2140716"/>
            <a:ext cx="1496802" cy="369332"/>
          </a:xfrm>
          <a:prstGeom prst="rect">
            <a:avLst/>
          </a:prstGeom>
          <a:noFill/>
        </p:spPr>
        <p:txBody>
          <a:bodyPr wrap="square" rtlCol="0">
            <a:spAutoFit/>
          </a:bodyPr>
          <a:lstStyle/>
          <a:p>
            <a:pPr algn="r"/>
            <a:r>
              <a:rPr kumimoji="1" lang="en-US" altLang="ja-JP" b="1" dirty="0" err="1" smtClean="0">
                <a:latin typeface="Arial" panose="020B0604020202020204" pitchFamily="34" charset="0"/>
                <a:cs typeface="Arial" panose="020B0604020202020204" pitchFamily="34" charset="0"/>
              </a:rPr>
              <a:t>Microsized</a:t>
            </a:r>
            <a:endParaRPr kumimoji="1" lang="ja-JP" altLang="en-US" b="1" dirty="0">
              <a:latin typeface="Arial" panose="020B0604020202020204" pitchFamily="34" charset="0"/>
              <a:cs typeface="Arial" panose="020B0604020202020204" pitchFamily="34" charset="0"/>
            </a:endParaRPr>
          </a:p>
        </p:txBody>
      </p:sp>
      <p:sp>
        <p:nvSpPr>
          <p:cNvPr id="11" name="テキスト ボックス 10"/>
          <p:cNvSpPr txBox="1"/>
          <p:nvPr/>
        </p:nvSpPr>
        <p:spPr>
          <a:xfrm>
            <a:off x="7758926" y="2978931"/>
            <a:ext cx="1346200" cy="369332"/>
          </a:xfrm>
          <a:prstGeom prst="rect">
            <a:avLst/>
          </a:prstGeom>
          <a:noFill/>
        </p:spPr>
        <p:txBody>
          <a:bodyPr wrap="square" rtlCol="0">
            <a:spAutoFit/>
          </a:bodyPr>
          <a:lstStyle/>
          <a:p>
            <a:r>
              <a:rPr lang="en-US" altLang="ja-JP" b="1" dirty="0" smtClean="0">
                <a:latin typeface="Arial" panose="020B0604020202020204" pitchFamily="34" charset="0"/>
                <a:cs typeface="Arial" panose="020B0604020202020204" pitchFamily="34" charset="0"/>
              </a:rPr>
              <a:t>Origina</a:t>
            </a:r>
            <a:r>
              <a:rPr lang="en-US" altLang="ja-JP" b="1" dirty="0">
                <a:latin typeface="Arial" panose="020B0604020202020204" pitchFamily="34" charset="0"/>
                <a:cs typeface="Arial" panose="020B0604020202020204" pitchFamily="34" charset="0"/>
              </a:rPr>
              <a:t>l</a:t>
            </a:r>
            <a:endParaRPr kumimoji="1" lang="ja-JP" altLang="en-US" b="1" dirty="0">
              <a:latin typeface="Arial" panose="020B0604020202020204" pitchFamily="34" charset="0"/>
              <a:cs typeface="Arial" panose="020B0604020202020204" pitchFamily="34" charset="0"/>
            </a:endParaRPr>
          </a:p>
        </p:txBody>
      </p:sp>
      <p:sp>
        <p:nvSpPr>
          <p:cNvPr id="13" name="テキスト ボックス 12"/>
          <p:cNvSpPr txBox="1"/>
          <p:nvPr/>
        </p:nvSpPr>
        <p:spPr>
          <a:xfrm>
            <a:off x="428405" y="198031"/>
            <a:ext cx="7916333" cy="523220"/>
          </a:xfrm>
          <a:prstGeom prst="rect">
            <a:avLst/>
          </a:prstGeom>
          <a:noFill/>
        </p:spPr>
        <p:txBody>
          <a:bodyPr wrap="square" rtlCol="0">
            <a:spAutoFit/>
          </a:bodyPr>
          <a:lstStyle/>
          <a:p>
            <a:pPr algn="ctr"/>
            <a:r>
              <a:rPr kumimoji="1" lang="en-US" altLang="ja-JP" sz="2800" b="1" dirty="0" smtClean="0">
                <a:latin typeface="+mj-lt"/>
                <a:cs typeface="Arial" panose="020B0604020202020204" pitchFamily="34" charset="0"/>
              </a:rPr>
              <a:t>Physical Properties of the Pulverized MBZ</a:t>
            </a:r>
            <a:endParaRPr kumimoji="1" lang="ja-JP" altLang="en-US" sz="2800" b="1" dirty="0">
              <a:latin typeface="+mj-lt"/>
              <a:cs typeface="Arial" panose="020B0604020202020204" pitchFamily="34" charset="0"/>
            </a:endParaRPr>
          </a:p>
        </p:txBody>
      </p:sp>
    </p:spTree>
    <p:extLst>
      <p:ext uri="{BB962C8B-B14F-4D97-AF65-F5344CB8AC3E}">
        <p14:creationId xmlns:p14="http://schemas.microsoft.com/office/powerpoint/2010/main" val="3749455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nvPr>
        </p:nvGraphicFramePr>
        <p:xfrm>
          <a:off x="302795" y="4860652"/>
          <a:ext cx="8627534" cy="1143575"/>
        </p:xfrm>
        <a:graphic>
          <a:graphicData uri="http://schemas.openxmlformats.org/drawingml/2006/table">
            <a:tbl>
              <a:tblPr firstRow="1" bandRow="1">
                <a:tableStyleId>{5940675A-B579-460E-94D1-54222C63F5DA}</a:tableStyleId>
              </a:tblPr>
              <a:tblGrid>
                <a:gridCol w="1938867">
                  <a:extLst>
                    <a:ext uri="{9D8B030D-6E8A-4147-A177-3AD203B41FA5}">
                      <a16:colId xmlns:a16="http://schemas.microsoft.com/office/drawing/2014/main" xmlns="" val="20000"/>
                    </a:ext>
                  </a:extLst>
                </a:gridCol>
                <a:gridCol w="2108743">
                  <a:extLst>
                    <a:ext uri="{9D8B030D-6E8A-4147-A177-3AD203B41FA5}">
                      <a16:colId xmlns:a16="http://schemas.microsoft.com/office/drawing/2014/main" xmlns="" val="20001"/>
                    </a:ext>
                  </a:extLst>
                </a:gridCol>
                <a:gridCol w="2274703">
                  <a:extLst>
                    <a:ext uri="{9D8B030D-6E8A-4147-A177-3AD203B41FA5}">
                      <a16:colId xmlns:a16="http://schemas.microsoft.com/office/drawing/2014/main" xmlns="" val="20002"/>
                    </a:ext>
                  </a:extLst>
                </a:gridCol>
                <a:gridCol w="2305221">
                  <a:extLst>
                    <a:ext uri="{9D8B030D-6E8A-4147-A177-3AD203B41FA5}">
                      <a16:colId xmlns:a16="http://schemas.microsoft.com/office/drawing/2014/main" xmlns="" val="20003"/>
                    </a:ext>
                  </a:extLst>
                </a:gridCol>
              </a:tblGrid>
              <a:tr h="370840">
                <a:tc>
                  <a:txBody>
                    <a:bodyPr/>
                    <a:lstStyle/>
                    <a:p>
                      <a:pPr algn="ct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D10 (µm)</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D50 (µm)</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D90 (µm)</a:t>
                      </a:r>
                      <a:endParaRPr kumimoji="1" lang="ja-JP" alt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401895">
                <a:tc>
                  <a:txBody>
                    <a:bodyPr/>
                    <a:lstStyle/>
                    <a:p>
                      <a:pPr algn="ctr"/>
                      <a:r>
                        <a:rPr kumimoji="1" lang="en-US" altLang="ja-JP" b="1" dirty="0" smtClean="0"/>
                        <a:t>Original MBZ</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2.097 ± 0.078</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5.203</a:t>
                      </a:r>
                      <a:r>
                        <a:rPr kumimoji="1" lang="ja-JP" altLang="en-US" b="1" baseline="0" dirty="0" smtClean="0"/>
                        <a:t> </a:t>
                      </a:r>
                      <a:r>
                        <a:rPr kumimoji="1" lang="en-US" altLang="ja-JP" b="1" baseline="0" dirty="0" smtClean="0"/>
                        <a:t>± 0.124</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13.76</a:t>
                      </a:r>
                      <a:r>
                        <a:rPr kumimoji="1" lang="ja-JP" altLang="en-US" b="1" baseline="0" dirty="0" smtClean="0"/>
                        <a:t> </a:t>
                      </a:r>
                      <a:r>
                        <a:rPr kumimoji="1" lang="en-US" altLang="ja-JP" b="1" baseline="0" dirty="0" smtClean="0"/>
                        <a:t>± 0.70</a:t>
                      </a:r>
                      <a:endParaRPr kumimoji="1" lang="ja-JP" alt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370840">
                <a:tc>
                  <a:txBody>
                    <a:bodyPr/>
                    <a:lstStyle/>
                    <a:p>
                      <a:pPr algn="ctr"/>
                      <a:r>
                        <a:rPr kumimoji="1" lang="en-US" altLang="ja-JP" b="1" dirty="0" smtClean="0"/>
                        <a:t>Nanosized MBZ</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0.076 ± 0.004</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0.120</a:t>
                      </a:r>
                      <a:r>
                        <a:rPr kumimoji="1" lang="en-US" altLang="ja-JP" b="1" baseline="0" dirty="0" smtClean="0"/>
                        <a:t> ± 0.004</a:t>
                      </a:r>
                      <a:endParaRPr kumimoji="1" lang="ja-JP" altLang="en-US" b="1" dirty="0">
                        <a:latin typeface="Arial" panose="020B0604020202020204" pitchFamily="34" charset="0"/>
                        <a:cs typeface="Arial" panose="020B0604020202020204" pitchFamily="34" charset="0"/>
                      </a:endParaRPr>
                    </a:p>
                  </a:txBody>
                  <a:tcPr/>
                </a:tc>
                <a:tc>
                  <a:txBody>
                    <a:bodyPr/>
                    <a:lstStyle/>
                    <a:p>
                      <a:pPr algn="ctr"/>
                      <a:r>
                        <a:rPr kumimoji="1" lang="en-US" altLang="ja-JP" b="1" dirty="0" smtClean="0"/>
                        <a:t>0.203 ± 0.004</a:t>
                      </a:r>
                      <a:endParaRPr kumimoji="1" lang="ja-JP" alt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3"/>
                  </a:ext>
                </a:extLst>
              </a:tr>
            </a:tbl>
          </a:graphicData>
        </a:graphic>
      </p:graphicFrame>
      <p:pic>
        <p:nvPicPr>
          <p:cNvPr id="5" name="図 4"/>
          <p:cNvPicPr>
            <a:picLocks noChangeAspect="1"/>
          </p:cNvPicPr>
          <p:nvPr/>
        </p:nvPicPr>
        <p:blipFill>
          <a:blip r:embed="rId3"/>
          <a:stretch>
            <a:fillRect/>
          </a:stretch>
        </p:blipFill>
        <p:spPr>
          <a:xfrm>
            <a:off x="120480" y="1422719"/>
            <a:ext cx="4355987" cy="3174918"/>
          </a:xfrm>
          <a:prstGeom prst="rect">
            <a:avLst/>
          </a:prstGeom>
        </p:spPr>
      </p:pic>
      <p:sp>
        <p:nvSpPr>
          <p:cNvPr id="7" name="テキスト ボックス 6"/>
          <p:cNvSpPr txBox="1"/>
          <p:nvPr/>
        </p:nvSpPr>
        <p:spPr>
          <a:xfrm>
            <a:off x="2530320" y="1685734"/>
            <a:ext cx="1778259" cy="646331"/>
          </a:xfrm>
          <a:prstGeom prst="rect">
            <a:avLst/>
          </a:prstGeom>
          <a:noFill/>
        </p:spPr>
        <p:txBody>
          <a:bodyPr wrap="square" rtlCol="0">
            <a:spAutoFit/>
          </a:bodyPr>
          <a:lstStyle/>
          <a:p>
            <a:r>
              <a:rPr lang="ja-JP" altLang="en-US" b="1" dirty="0" smtClean="0">
                <a:solidFill>
                  <a:srgbClr val="FF0000"/>
                </a:solidFill>
                <a:latin typeface="Arial" panose="020B0604020202020204" pitchFamily="34" charset="0"/>
                <a:cs typeface="Arial" panose="020B0604020202020204" pitchFamily="34" charset="0"/>
              </a:rPr>
              <a:t>● </a:t>
            </a:r>
            <a:r>
              <a:rPr lang="en-US" altLang="ja-JP" b="1" dirty="0" err="1" smtClean="0">
                <a:solidFill>
                  <a:srgbClr val="FF0000"/>
                </a:solidFill>
                <a:latin typeface="Arial" panose="020B0604020202020204" pitchFamily="34" charset="0"/>
                <a:cs typeface="Arial" panose="020B0604020202020204" pitchFamily="34" charset="0"/>
              </a:rPr>
              <a:t>Nanosized</a:t>
            </a:r>
            <a:endParaRPr lang="en-US" altLang="ja-JP" b="1" dirty="0" smtClean="0">
              <a:solidFill>
                <a:srgbClr val="FF0000"/>
              </a:solidFill>
              <a:latin typeface="Arial" panose="020B0604020202020204" pitchFamily="34" charset="0"/>
              <a:cs typeface="Arial" panose="020B0604020202020204" pitchFamily="34" charset="0"/>
            </a:endParaRPr>
          </a:p>
          <a:p>
            <a:r>
              <a:rPr lang="en-US" altLang="ja-JP" b="1" dirty="0" smtClean="0">
                <a:latin typeface="Arial" panose="020B0604020202020204" pitchFamily="34" charset="0"/>
                <a:cs typeface="Arial" panose="020B0604020202020204" pitchFamily="34" charset="0"/>
              </a:rPr>
              <a:t>× Original</a:t>
            </a:r>
            <a:endParaRPr lang="en-US" altLang="ja-JP" b="1" dirty="0">
              <a:latin typeface="Arial" panose="020B0604020202020204" pitchFamily="34" charset="0"/>
              <a:cs typeface="Arial" panose="020B0604020202020204" pitchFamily="34" charset="0"/>
            </a:endParaRPr>
          </a:p>
        </p:txBody>
      </p:sp>
      <p:pic>
        <p:nvPicPr>
          <p:cNvPr id="9" name="図 8"/>
          <p:cNvPicPr>
            <a:picLocks noChangeAspect="1"/>
          </p:cNvPicPr>
          <p:nvPr/>
        </p:nvPicPr>
        <p:blipFill>
          <a:blip r:embed="rId4"/>
          <a:stretch>
            <a:fillRect/>
          </a:stretch>
        </p:blipFill>
        <p:spPr>
          <a:xfrm>
            <a:off x="4616562" y="1140905"/>
            <a:ext cx="4206605" cy="3456732"/>
          </a:xfrm>
          <a:prstGeom prst="rect">
            <a:avLst/>
          </a:prstGeom>
        </p:spPr>
      </p:pic>
      <p:sp>
        <p:nvSpPr>
          <p:cNvPr id="11" name="テキスト ボックス 10"/>
          <p:cNvSpPr txBox="1"/>
          <p:nvPr/>
        </p:nvSpPr>
        <p:spPr>
          <a:xfrm>
            <a:off x="7598568" y="1486470"/>
            <a:ext cx="1444873" cy="369332"/>
          </a:xfrm>
          <a:prstGeom prst="rect">
            <a:avLst/>
          </a:prstGeom>
          <a:noFill/>
        </p:spPr>
        <p:txBody>
          <a:bodyPr wrap="square" rtlCol="0">
            <a:spAutoFit/>
          </a:bodyPr>
          <a:lstStyle/>
          <a:p>
            <a:r>
              <a:rPr kumimoji="1" lang="en-US" altLang="ja-JP" b="1" dirty="0" err="1" smtClean="0">
                <a:solidFill>
                  <a:srgbClr val="FF0000"/>
                </a:solidFill>
              </a:rPr>
              <a:t>Nanosized</a:t>
            </a:r>
            <a:endParaRPr kumimoji="1" lang="ja-JP" altLang="en-US" sz="1600" b="1" dirty="0">
              <a:solidFill>
                <a:srgbClr val="FF0000"/>
              </a:solidFill>
            </a:endParaRPr>
          </a:p>
        </p:txBody>
      </p:sp>
      <p:sp>
        <p:nvSpPr>
          <p:cNvPr id="13" name="テキスト ボックス 12"/>
          <p:cNvSpPr txBox="1"/>
          <p:nvPr/>
        </p:nvSpPr>
        <p:spPr>
          <a:xfrm>
            <a:off x="7699127" y="3253263"/>
            <a:ext cx="1444873" cy="369332"/>
          </a:xfrm>
          <a:prstGeom prst="rect">
            <a:avLst/>
          </a:prstGeom>
          <a:noFill/>
        </p:spPr>
        <p:txBody>
          <a:bodyPr wrap="square" rtlCol="0">
            <a:spAutoFit/>
          </a:bodyPr>
          <a:lstStyle/>
          <a:p>
            <a:r>
              <a:rPr kumimoji="1" lang="en-US" altLang="ja-JP" b="1" dirty="0" smtClean="0"/>
              <a:t>Original</a:t>
            </a:r>
            <a:endParaRPr kumimoji="1" lang="ja-JP" altLang="en-US" sz="1600" b="1" dirty="0"/>
          </a:p>
        </p:txBody>
      </p:sp>
      <p:sp>
        <p:nvSpPr>
          <p:cNvPr id="14" name="テキスト ボックス 13"/>
          <p:cNvSpPr txBox="1"/>
          <p:nvPr/>
        </p:nvSpPr>
        <p:spPr>
          <a:xfrm>
            <a:off x="350412" y="288641"/>
            <a:ext cx="7916333" cy="523220"/>
          </a:xfrm>
          <a:prstGeom prst="rect">
            <a:avLst/>
          </a:prstGeom>
          <a:noFill/>
        </p:spPr>
        <p:txBody>
          <a:bodyPr wrap="square" rtlCol="0">
            <a:spAutoFit/>
          </a:bodyPr>
          <a:lstStyle/>
          <a:p>
            <a:pPr algn="ctr"/>
            <a:r>
              <a:rPr kumimoji="1" lang="en-US" altLang="ja-JP" sz="2800" b="1" dirty="0" smtClean="0">
                <a:latin typeface="+mj-lt"/>
                <a:cs typeface="Arial" panose="020B0604020202020204" pitchFamily="34" charset="0"/>
              </a:rPr>
              <a:t>Physical Properties of the Pulverized MBZ</a:t>
            </a:r>
            <a:endParaRPr kumimoji="1" lang="ja-JP" altLang="en-US" sz="2800" b="1" dirty="0">
              <a:latin typeface="+mj-lt"/>
              <a:cs typeface="Arial" panose="020B0604020202020204" pitchFamily="34" charset="0"/>
            </a:endParaRPr>
          </a:p>
        </p:txBody>
      </p:sp>
    </p:spTree>
    <p:extLst>
      <p:ext uri="{BB962C8B-B14F-4D97-AF65-F5344CB8AC3E}">
        <p14:creationId xmlns:p14="http://schemas.microsoft.com/office/powerpoint/2010/main" val="37970886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a:srcRect b="2022"/>
          <a:stretch/>
        </p:blipFill>
        <p:spPr>
          <a:xfrm>
            <a:off x="6393" y="1523305"/>
            <a:ext cx="4483551" cy="3201840"/>
          </a:xfrm>
          <a:prstGeom prst="rect">
            <a:avLst/>
          </a:prstGeom>
        </p:spPr>
      </p:pic>
      <p:sp>
        <p:nvSpPr>
          <p:cNvPr id="4" name="テキスト ボックス 3"/>
          <p:cNvSpPr txBox="1"/>
          <p:nvPr/>
        </p:nvSpPr>
        <p:spPr>
          <a:xfrm>
            <a:off x="537513" y="18587"/>
            <a:ext cx="8171904" cy="954107"/>
          </a:xfrm>
          <a:prstGeom prst="rect">
            <a:avLst/>
          </a:prstGeom>
          <a:noFill/>
        </p:spPr>
        <p:txBody>
          <a:bodyPr wrap="square" rtlCol="0">
            <a:spAutoFit/>
          </a:bodyPr>
          <a:lstStyle/>
          <a:p>
            <a:pPr algn="ctr"/>
            <a:r>
              <a:rPr kumimoji="1" lang="en-US" altLang="ja-JP" sz="2800" b="1" dirty="0" smtClean="0">
                <a:latin typeface="+mj-lt"/>
                <a:cs typeface="Arial" panose="020B0604020202020204" pitchFamily="34" charset="0"/>
              </a:rPr>
              <a:t>Physical Properties of </a:t>
            </a:r>
          </a:p>
          <a:p>
            <a:pPr algn="ctr"/>
            <a:r>
              <a:rPr kumimoji="1" lang="en-US" altLang="ja-JP" sz="2800" b="1" dirty="0" smtClean="0">
                <a:latin typeface="+mj-lt"/>
                <a:cs typeface="Arial" panose="020B0604020202020204" pitchFamily="34" charset="0"/>
              </a:rPr>
              <a:t>MBZ Nanocrystal Formulation</a:t>
            </a:r>
            <a:endParaRPr kumimoji="1" lang="ja-JP" altLang="en-US" sz="2800" b="1" dirty="0">
              <a:latin typeface="+mj-lt"/>
              <a:cs typeface="Arial" panose="020B0604020202020204" pitchFamily="34" charset="0"/>
            </a:endParaRPr>
          </a:p>
        </p:txBody>
      </p:sp>
      <p:graphicFrame>
        <p:nvGraphicFramePr>
          <p:cNvPr id="8" name="表 7"/>
          <p:cNvGraphicFramePr>
            <a:graphicFrameLocks noGrp="1"/>
          </p:cNvGraphicFramePr>
          <p:nvPr>
            <p:extLst>
              <p:ext uri="{D42A27DB-BD31-4B8C-83A1-F6EECF244321}">
                <p14:modId xmlns:p14="http://schemas.microsoft.com/office/powerpoint/2010/main" val="3329306134"/>
              </p:ext>
            </p:extLst>
          </p:nvPr>
        </p:nvGraphicFramePr>
        <p:xfrm>
          <a:off x="537606" y="4837879"/>
          <a:ext cx="7904676" cy="1097280"/>
        </p:xfrm>
        <a:graphic>
          <a:graphicData uri="http://schemas.openxmlformats.org/drawingml/2006/table">
            <a:tbl>
              <a:tblPr firstRow="1" bandRow="1">
                <a:tableStyleId>{5940675A-B579-460E-94D1-54222C63F5DA}</a:tableStyleId>
              </a:tblPr>
              <a:tblGrid>
                <a:gridCol w="2162511">
                  <a:extLst>
                    <a:ext uri="{9D8B030D-6E8A-4147-A177-3AD203B41FA5}">
                      <a16:colId xmlns:a16="http://schemas.microsoft.com/office/drawing/2014/main" xmlns="" val="20000"/>
                    </a:ext>
                  </a:extLst>
                </a:gridCol>
                <a:gridCol w="1914055">
                  <a:extLst>
                    <a:ext uri="{9D8B030D-6E8A-4147-A177-3AD203B41FA5}">
                      <a16:colId xmlns:a16="http://schemas.microsoft.com/office/drawing/2014/main" xmlns="" val="20001"/>
                    </a:ext>
                  </a:extLst>
                </a:gridCol>
                <a:gridCol w="1914055">
                  <a:extLst>
                    <a:ext uri="{9D8B030D-6E8A-4147-A177-3AD203B41FA5}">
                      <a16:colId xmlns:a16="http://schemas.microsoft.com/office/drawing/2014/main" xmlns="" val="20002"/>
                    </a:ext>
                  </a:extLst>
                </a:gridCol>
                <a:gridCol w="1914055">
                  <a:extLst>
                    <a:ext uri="{9D8B030D-6E8A-4147-A177-3AD203B41FA5}">
                      <a16:colId xmlns:a16="http://schemas.microsoft.com/office/drawing/2014/main" xmlns="" val="20003"/>
                    </a:ext>
                  </a:extLst>
                </a:gridCol>
              </a:tblGrid>
              <a:tr h="324000">
                <a:tc>
                  <a:txBody>
                    <a:bodyPr/>
                    <a:lstStyle/>
                    <a:p>
                      <a:pPr algn="ctr"/>
                      <a:endParaRPr kumimoji="1" lang="ja-JP" altLang="en-US" sz="1800" b="1" dirty="0">
                        <a:latin typeface="Arial" panose="020B0604020202020204" pitchFamily="34" charset="0"/>
                        <a:cs typeface="Arial" panose="020B0604020202020204" pitchFamily="34" charset="0"/>
                      </a:endParaRPr>
                    </a:p>
                  </a:txBody>
                  <a:tcPr/>
                </a:tc>
                <a:tc>
                  <a:txBody>
                    <a:bodyPr/>
                    <a:lstStyle/>
                    <a:p>
                      <a:pPr algn="ctr"/>
                      <a:r>
                        <a:rPr kumimoji="1" lang="en-US" altLang="ja-JP" sz="1800" b="1" dirty="0" smtClean="0"/>
                        <a:t>D10 (µm)</a:t>
                      </a:r>
                      <a:endParaRPr kumimoji="1" lang="ja-JP" altLang="en-US" sz="1800" b="1" dirty="0">
                        <a:latin typeface="Arial" panose="020B0604020202020204" pitchFamily="34" charset="0"/>
                        <a:cs typeface="Arial" panose="020B0604020202020204" pitchFamily="34" charset="0"/>
                      </a:endParaRPr>
                    </a:p>
                  </a:txBody>
                  <a:tcPr/>
                </a:tc>
                <a:tc>
                  <a:txBody>
                    <a:bodyPr/>
                    <a:lstStyle/>
                    <a:p>
                      <a:pPr algn="ctr"/>
                      <a:r>
                        <a:rPr kumimoji="1" lang="en-US" altLang="ja-JP" sz="1800" b="1" dirty="0" smtClean="0"/>
                        <a:t>D50 (µm)</a:t>
                      </a:r>
                      <a:endParaRPr kumimoji="1" lang="ja-JP" altLang="en-US" sz="1800" b="1" dirty="0">
                        <a:latin typeface="Arial" panose="020B0604020202020204" pitchFamily="34" charset="0"/>
                        <a:cs typeface="Arial" panose="020B0604020202020204" pitchFamily="34" charset="0"/>
                      </a:endParaRPr>
                    </a:p>
                  </a:txBody>
                  <a:tcPr/>
                </a:tc>
                <a:tc>
                  <a:txBody>
                    <a:bodyPr/>
                    <a:lstStyle/>
                    <a:p>
                      <a:pPr algn="ctr"/>
                      <a:r>
                        <a:rPr kumimoji="1" lang="en-US" altLang="ja-JP" sz="1800" b="1" dirty="0" smtClean="0"/>
                        <a:t>D90 (µm)</a:t>
                      </a:r>
                      <a:endParaRPr kumimoji="1" lang="ja-JP" altLang="en-US" sz="18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324000">
                <a:tc>
                  <a:txBody>
                    <a:bodyPr/>
                    <a:lstStyle/>
                    <a:p>
                      <a:pPr algn="ctr"/>
                      <a:r>
                        <a:rPr kumimoji="1" lang="en-US" altLang="ja-JP" sz="1800" b="1" dirty="0" smtClean="0"/>
                        <a:t>Original</a:t>
                      </a:r>
                      <a:endParaRPr kumimoji="1" lang="ja-JP" altLang="en-US" sz="1800" b="1" dirty="0">
                        <a:latin typeface="Arial" panose="020B0604020202020204" pitchFamily="34" charset="0"/>
                        <a:cs typeface="Arial" panose="020B0604020202020204" pitchFamily="34" charset="0"/>
                      </a:endParaRPr>
                    </a:p>
                  </a:txBody>
                  <a:tcPr/>
                </a:tc>
                <a:tc>
                  <a:txBody>
                    <a:bodyPr/>
                    <a:lstStyle/>
                    <a:p>
                      <a:pPr algn="ctr"/>
                      <a:r>
                        <a:rPr kumimoji="1" lang="en-US" altLang="ja-JP" sz="1800" b="1" dirty="0" smtClean="0"/>
                        <a:t>2.097 ± 0.078</a:t>
                      </a:r>
                      <a:endParaRPr kumimoji="1" lang="ja-JP" altLang="en-US" sz="1800" b="1" dirty="0">
                        <a:latin typeface="Arial" panose="020B0604020202020204" pitchFamily="34" charset="0"/>
                        <a:cs typeface="Arial" panose="020B0604020202020204" pitchFamily="34" charset="0"/>
                      </a:endParaRPr>
                    </a:p>
                  </a:txBody>
                  <a:tcPr/>
                </a:tc>
                <a:tc>
                  <a:txBody>
                    <a:bodyPr/>
                    <a:lstStyle/>
                    <a:p>
                      <a:pPr algn="ctr"/>
                      <a:r>
                        <a:rPr kumimoji="1" lang="en-US" altLang="ja-JP" sz="1800" b="1" dirty="0" smtClean="0"/>
                        <a:t>5.203</a:t>
                      </a:r>
                      <a:r>
                        <a:rPr kumimoji="1" lang="ja-JP" altLang="en-US" sz="1800" b="1" baseline="0" dirty="0" smtClean="0"/>
                        <a:t> </a:t>
                      </a:r>
                      <a:r>
                        <a:rPr kumimoji="1" lang="en-US" altLang="ja-JP" sz="1800" b="1" baseline="0" dirty="0" smtClean="0"/>
                        <a:t>± 0.124</a:t>
                      </a:r>
                      <a:endParaRPr kumimoji="1" lang="ja-JP" altLang="en-US" sz="1800" b="1" dirty="0">
                        <a:latin typeface="Arial" panose="020B0604020202020204" pitchFamily="34" charset="0"/>
                        <a:cs typeface="Arial" panose="020B0604020202020204" pitchFamily="34" charset="0"/>
                      </a:endParaRPr>
                    </a:p>
                  </a:txBody>
                  <a:tcPr/>
                </a:tc>
                <a:tc>
                  <a:txBody>
                    <a:bodyPr/>
                    <a:lstStyle/>
                    <a:p>
                      <a:pPr algn="ctr"/>
                      <a:r>
                        <a:rPr kumimoji="1" lang="en-US" altLang="ja-JP" sz="1800" b="1" dirty="0" smtClean="0"/>
                        <a:t>13.76</a:t>
                      </a:r>
                      <a:r>
                        <a:rPr kumimoji="1" lang="ja-JP" altLang="en-US" sz="1800" b="1" baseline="0" dirty="0" smtClean="0"/>
                        <a:t> </a:t>
                      </a:r>
                      <a:r>
                        <a:rPr kumimoji="1" lang="en-US" altLang="ja-JP" sz="1800" b="1" baseline="0" dirty="0" smtClean="0"/>
                        <a:t>± 0.70</a:t>
                      </a:r>
                      <a:endParaRPr kumimoji="1" lang="ja-JP" altLang="en-US" sz="18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324000">
                <a:tc>
                  <a:txBody>
                    <a:bodyPr/>
                    <a:lstStyle/>
                    <a:p>
                      <a:pPr algn="ctr"/>
                      <a:r>
                        <a:rPr kumimoji="1" lang="en-US" altLang="ja-JP" sz="1800" b="1" dirty="0" smtClean="0"/>
                        <a:t>Nanocrystal </a:t>
                      </a:r>
                      <a:endParaRPr kumimoji="1" lang="ja-JP" altLang="en-US" sz="1800" b="1" dirty="0">
                        <a:latin typeface="Arial" panose="020B0604020202020204" pitchFamily="34" charset="0"/>
                        <a:cs typeface="Arial" panose="020B0604020202020204" pitchFamily="34" charset="0"/>
                      </a:endParaRPr>
                    </a:p>
                  </a:txBody>
                  <a:tcPr/>
                </a:tc>
                <a:tc>
                  <a:txBody>
                    <a:bodyPr/>
                    <a:lstStyle/>
                    <a:p>
                      <a:pPr algn="ctr"/>
                      <a:r>
                        <a:rPr kumimoji="1" lang="en-US" altLang="ja-JP" sz="1800" b="1" dirty="0" smtClean="0"/>
                        <a:t>0.076 ± 0.004</a:t>
                      </a:r>
                      <a:endParaRPr kumimoji="1" lang="ja-JP" altLang="en-US" sz="1800" b="1" dirty="0">
                        <a:latin typeface="Arial" panose="020B0604020202020204" pitchFamily="34" charset="0"/>
                        <a:cs typeface="Arial" panose="020B0604020202020204" pitchFamily="34" charset="0"/>
                      </a:endParaRPr>
                    </a:p>
                  </a:txBody>
                  <a:tcPr/>
                </a:tc>
                <a:tc>
                  <a:txBody>
                    <a:bodyPr/>
                    <a:lstStyle/>
                    <a:p>
                      <a:pPr algn="ctr"/>
                      <a:r>
                        <a:rPr kumimoji="1" lang="en-US" altLang="ja-JP" sz="1800" b="1" dirty="0" smtClean="0"/>
                        <a:t>0.120</a:t>
                      </a:r>
                      <a:r>
                        <a:rPr kumimoji="1" lang="en-US" altLang="ja-JP" sz="1800" b="1" baseline="0" dirty="0" smtClean="0"/>
                        <a:t> ± 0.004</a:t>
                      </a:r>
                      <a:endParaRPr kumimoji="1" lang="ja-JP" altLang="en-US" sz="1800" b="1" dirty="0">
                        <a:latin typeface="Arial" panose="020B0604020202020204" pitchFamily="34" charset="0"/>
                        <a:cs typeface="Arial" panose="020B0604020202020204" pitchFamily="34" charset="0"/>
                      </a:endParaRPr>
                    </a:p>
                  </a:txBody>
                  <a:tcPr/>
                </a:tc>
                <a:tc>
                  <a:txBody>
                    <a:bodyPr/>
                    <a:lstStyle/>
                    <a:p>
                      <a:pPr algn="ctr"/>
                      <a:r>
                        <a:rPr kumimoji="1" lang="en-US" altLang="ja-JP" sz="1800" b="1" dirty="0" smtClean="0"/>
                        <a:t>0.203 ± 0.004</a:t>
                      </a:r>
                      <a:endParaRPr kumimoji="1" lang="ja-JP" altLang="en-US" sz="18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3"/>
                  </a:ext>
                </a:extLst>
              </a:tr>
            </a:tbl>
          </a:graphicData>
        </a:graphic>
      </p:graphicFrame>
      <p:sp>
        <p:nvSpPr>
          <p:cNvPr id="9" name="テキスト ボックス 8"/>
          <p:cNvSpPr txBox="1"/>
          <p:nvPr/>
        </p:nvSpPr>
        <p:spPr>
          <a:xfrm>
            <a:off x="1619672" y="1893128"/>
            <a:ext cx="2808312" cy="1077218"/>
          </a:xfrm>
          <a:prstGeom prst="rect">
            <a:avLst/>
          </a:prstGeom>
          <a:noFill/>
        </p:spPr>
        <p:txBody>
          <a:bodyPr wrap="square" rtlCol="0">
            <a:spAutoFit/>
          </a:bodyPr>
          <a:lstStyle/>
          <a:p>
            <a:r>
              <a:rPr lang="ja-JP" altLang="en-US" sz="1600" b="1" dirty="0" smtClean="0">
                <a:solidFill>
                  <a:srgbClr val="FF0000"/>
                </a:solidFill>
                <a:latin typeface="Arial" panose="020B0604020202020204" pitchFamily="34" charset="0"/>
                <a:cs typeface="Arial" panose="020B0604020202020204" pitchFamily="34" charset="0"/>
              </a:rPr>
              <a:t>● </a:t>
            </a:r>
            <a:r>
              <a:rPr lang="en-US" altLang="ja-JP" sz="1600" b="1" dirty="0" smtClean="0">
                <a:solidFill>
                  <a:srgbClr val="FF0000"/>
                </a:solidFill>
                <a:latin typeface="Arial" panose="020B0604020202020204" pitchFamily="34" charset="0"/>
                <a:cs typeface="Arial" panose="020B0604020202020204" pitchFamily="34" charset="0"/>
              </a:rPr>
              <a:t>Nanocrystal formulation</a:t>
            </a:r>
          </a:p>
          <a:p>
            <a:r>
              <a:rPr lang="en-US" altLang="ja-JP" sz="1600" b="1" dirty="0">
                <a:solidFill>
                  <a:srgbClr val="FF0000"/>
                </a:solidFill>
                <a:latin typeface="Arial" panose="020B0604020202020204" pitchFamily="34" charset="0"/>
                <a:cs typeface="Arial" panose="020B0604020202020204" pitchFamily="34" charset="0"/>
              </a:rPr>
              <a:t> </a:t>
            </a:r>
            <a:r>
              <a:rPr lang="en-US" altLang="ja-JP" sz="1600" b="1" dirty="0" smtClean="0">
                <a:solidFill>
                  <a:srgbClr val="FF0000"/>
                </a:solidFill>
                <a:latin typeface="Arial" panose="020B0604020202020204" pitchFamily="34" charset="0"/>
                <a:cs typeface="Arial" panose="020B0604020202020204" pitchFamily="34" charset="0"/>
              </a:rPr>
              <a:t>    (MBZ : PVA = 1 : 3)</a:t>
            </a:r>
          </a:p>
          <a:p>
            <a:r>
              <a:rPr lang="en-US" altLang="ja-JP" sz="1600" b="1" dirty="0" smtClean="0">
                <a:latin typeface="Arial" panose="020B0604020202020204" pitchFamily="34" charset="0"/>
                <a:cs typeface="Arial" panose="020B0604020202020204" pitchFamily="34" charset="0"/>
              </a:rPr>
              <a:t>× Original MBZ</a:t>
            </a:r>
            <a:endParaRPr lang="en-US" altLang="ja-JP" sz="1600" b="1" dirty="0">
              <a:latin typeface="Arial" panose="020B0604020202020204" pitchFamily="34" charset="0"/>
              <a:cs typeface="Arial" panose="020B0604020202020204" pitchFamily="34" charset="0"/>
            </a:endParaRPr>
          </a:p>
          <a:p>
            <a:endParaRPr lang="en-US" altLang="ja-JP" sz="1600" b="1" dirty="0">
              <a:solidFill>
                <a:srgbClr val="0000FF"/>
              </a:solidFill>
              <a:latin typeface="Arial" panose="020B0604020202020204" pitchFamily="34" charset="0"/>
              <a:cs typeface="Arial" panose="020B0604020202020204" pitchFamily="34" charset="0"/>
            </a:endParaRPr>
          </a:p>
        </p:txBody>
      </p:sp>
      <p:pic>
        <p:nvPicPr>
          <p:cNvPr id="2" name="図 1"/>
          <p:cNvPicPr>
            <a:picLocks noChangeAspect="1"/>
          </p:cNvPicPr>
          <p:nvPr/>
        </p:nvPicPr>
        <p:blipFill rotWithShape="1">
          <a:blip r:embed="rId4"/>
          <a:srcRect t="3783"/>
          <a:stretch/>
        </p:blipFill>
        <p:spPr>
          <a:xfrm>
            <a:off x="4416967" y="1124744"/>
            <a:ext cx="4372039" cy="3385703"/>
          </a:xfrm>
          <a:prstGeom prst="rect">
            <a:avLst/>
          </a:prstGeom>
        </p:spPr>
      </p:pic>
      <p:sp>
        <p:nvSpPr>
          <p:cNvPr id="20" name="正方形/長方形 19"/>
          <p:cNvSpPr/>
          <p:nvPr/>
        </p:nvSpPr>
        <p:spPr>
          <a:xfrm>
            <a:off x="7265239" y="1006134"/>
            <a:ext cx="1922182" cy="1077218"/>
          </a:xfrm>
          <a:prstGeom prst="rect">
            <a:avLst/>
          </a:prstGeom>
        </p:spPr>
        <p:txBody>
          <a:bodyPr wrap="square" lIns="0" rIns="0">
            <a:spAutoFit/>
          </a:bodyPr>
          <a:lstStyle/>
          <a:p>
            <a:pPr lvl="0" defTabSz="914400"/>
            <a:r>
              <a:rPr lang="en-US" altLang="ja-JP" sz="1600" b="1" kern="0" dirty="0" smtClean="0">
                <a:solidFill>
                  <a:srgbClr val="0B0BF3"/>
                </a:solidFill>
                <a:latin typeface="Arial" panose="020B0604020202020204" pitchFamily="34" charset="0"/>
                <a:cs typeface="Arial" panose="020B0604020202020204" pitchFamily="34" charset="0"/>
              </a:rPr>
              <a:t>Freeze dried Physical mixture</a:t>
            </a:r>
          </a:p>
          <a:p>
            <a:pPr lvl="0"/>
            <a:r>
              <a:rPr lang="en-US" altLang="ja-JP" sz="1600" b="1" kern="0" dirty="0">
                <a:solidFill>
                  <a:srgbClr val="0B0BF3"/>
                </a:solidFill>
                <a:latin typeface="Arial" panose="020B0604020202020204" pitchFamily="34" charset="0"/>
                <a:cs typeface="Arial" panose="020B0604020202020204" pitchFamily="34" charset="0"/>
              </a:rPr>
              <a:t>(MBZ : PVA = 1 : 3)</a:t>
            </a:r>
          </a:p>
          <a:p>
            <a:pPr lvl="0" defTabSz="914400"/>
            <a:r>
              <a:rPr lang="ja-JP" altLang="en-US" sz="1600" b="1" kern="0" dirty="0" smtClean="0">
                <a:solidFill>
                  <a:srgbClr val="0B0BF3"/>
                </a:solidFill>
                <a:latin typeface="Arial" panose="020B0604020202020204" pitchFamily="34" charset="0"/>
                <a:cs typeface="Arial" panose="020B0604020202020204" pitchFamily="34" charset="0"/>
              </a:rPr>
              <a:t>　　</a:t>
            </a:r>
            <a:r>
              <a:rPr lang="en-US" altLang="ja-JP" sz="1600" b="1" kern="0" dirty="0" smtClean="0">
                <a:solidFill>
                  <a:srgbClr val="0B0BF3"/>
                </a:solidFill>
                <a:latin typeface="Arial" panose="020B0604020202020204" pitchFamily="34" charset="0"/>
                <a:cs typeface="Arial" panose="020B0604020202020204" pitchFamily="34" charset="0"/>
              </a:rPr>
              <a:t> </a:t>
            </a:r>
            <a:r>
              <a:rPr lang="ja-JP" altLang="en-US" sz="1600" b="1" kern="0" dirty="0" smtClean="0">
                <a:solidFill>
                  <a:srgbClr val="0B0BF3"/>
                </a:solidFill>
                <a:latin typeface="Arial" panose="020B0604020202020204" pitchFamily="34" charset="0"/>
                <a:cs typeface="Arial" panose="020B0604020202020204" pitchFamily="34" charset="0"/>
              </a:rPr>
              <a:t> </a:t>
            </a:r>
            <a:endParaRPr lang="en-US" altLang="ja-JP" sz="1600" b="1" kern="0" dirty="0" smtClean="0">
              <a:solidFill>
                <a:srgbClr val="0B0BF3"/>
              </a:solidFill>
              <a:latin typeface="Arial" panose="020B0604020202020204" pitchFamily="34" charset="0"/>
              <a:cs typeface="Arial" panose="020B0604020202020204" pitchFamily="34" charset="0"/>
            </a:endParaRPr>
          </a:p>
        </p:txBody>
      </p:sp>
      <p:sp>
        <p:nvSpPr>
          <p:cNvPr id="21" name="正方形/長方形 20"/>
          <p:cNvSpPr/>
          <p:nvPr/>
        </p:nvSpPr>
        <p:spPr>
          <a:xfrm>
            <a:off x="7525040" y="1885144"/>
            <a:ext cx="1448876" cy="830997"/>
          </a:xfrm>
          <a:prstGeom prst="rect">
            <a:avLst/>
          </a:prstGeom>
        </p:spPr>
        <p:txBody>
          <a:bodyPr wrap="square" rIns="0">
            <a:spAutoFit/>
          </a:bodyPr>
          <a:lstStyle/>
          <a:p>
            <a:pPr defTabSz="914400"/>
            <a:r>
              <a:rPr lang="en-US" altLang="ja-JP" sz="1600" b="1" kern="0" dirty="0" smtClean="0">
                <a:solidFill>
                  <a:srgbClr val="FF0000"/>
                </a:solidFill>
                <a:latin typeface="Arial" panose="020B0604020202020204" pitchFamily="34" charset="0"/>
                <a:cs typeface="Arial" panose="020B0604020202020204" pitchFamily="34" charset="0"/>
              </a:rPr>
              <a:t>Freeze dried Nanocrystal </a:t>
            </a:r>
          </a:p>
          <a:p>
            <a:pPr defTabSz="914400"/>
            <a:r>
              <a:rPr lang="en-US" altLang="ja-JP" sz="1600" b="1" kern="0" dirty="0" smtClean="0">
                <a:solidFill>
                  <a:srgbClr val="FF0000"/>
                </a:solidFill>
                <a:latin typeface="Arial" panose="020B0604020202020204" pitchFamily="34" charset="0"/>
                <a:cs typeface="Arial" panose="020B0604020202020204" pitchFamily="34" charset="0"/>
              </a:rPr>
              <a:t>Suspension</a:t>
            </a:r>
            <a:endParaRPr lang="en-US" altLang="ja-JP" sz="1600" b="1" kern="0" dirty="0">
              <a:solidFill>
                <a:srgbClr val="FF0000"/>
              </a:solidFill>
              <a:latin typeface="Arial" panose="020B0604020202020204" pitchFamily="34" charset="0"/>
              <a:cs typeface="Arial" panose="020B0604020202020204" pitchFamily="34" charset="0"/>
            </a:endParaRPr>
          </a:p>
        </p:txBody>
      </p:sp>
      <p:sp>
        <p:nvSpPr>
          <p:cNvPr id="22" name="正方形/長方形 21"/>
          <p:cNvSpPr/>
          <p:nvPr/>
        </p:nvSpPr>
        <p:spPr>
          <a:xfrm>
            <a:off x="7596306" y="2669887"/>
            <a:ext cx="1591115" cy="830997"/>
          </a:xfrm>
          <a:prstGeom prst="rect">
            <a:avLst/>
          </a:prstGeom>
        </p:spPr>
        <p:txBody>
          <a:bodyPr wrap="square" lIns="0" rIns="0">
            <a:spAutoFit/>
          </a:bodyPr>
          <a:lstStyle/>
          <a:p>
            <a:pPr lvl="0" defTabSz="914400"/>
            <a:r>
              <a:rPr lang="en-US" altLang="ja-JP" sz="1600" b="1" kern="0" dirty="0" smtClean="0">
                <a:solidFill>
                  <a:srgbClr val="00B050"/>
                </a:solidFill>
                <a:latin typeface="Arial" panose="020B0604020202020204" pitchFamily="34" charset="0"/>
                <a:cs typeface="Arial" panose="020B0604020202020204" pitchFamily="34" charset="0"/>
              </a:rPr>
              <a:t>Freeze dried Pulverized</a:t>
            </a:r>
            <a:r>
              <a:rPr lang="ja-JP" altLang="en-US" sz="1600" b="1" kern="0" dirty="0" smtClean="0">
                <a:solidFill>
                  <a:srgbClr val="00B050"/>
                </a:solidFill>
                <a:latin typeface="Arial" panose="020B0604020202020204" pitchFamily="34" charset="0"/>
                <a:cs typeface="Arial" panose="020B0604020202020204" pitchFamily="34" charset="0"/>
              </a:rPr>
              <a:t> </a:t>
            </a:r>
            <a:r>
              <a:rPr lang="en-US" altLang="ja-JP" sz="1600" b="1" kern="0" dirty="0" smtClean="0">
                <a:solidFill>
                  <a:srgbClr val="00B050"/>
                </a:solidFill>
                <a:latin typeface="Arial" panose="020B0604020202020204" pitchFamily="34" charset="0"/>
                <a:cs typeface="Arial" panose="020B0604020202020204" pitchFamily="34" charset="0"/>
              </a:rPr>
              <a:t>MBZ</a:t>
            </a:r>
          </a:p>
          <a:p>
            <a:pPr lvl="0" defTabSz="914400"/>
            <a:r>
              <a:rPr lang="en-US" altLang="ja-JP" sz="1600" b="1" kern="0" dirty="0" smtClean="0">
                <a:solidFill>
                  <a:srgbClr val="00B050"/>
                </a:solidFill>
                <a:latin typeface="Arial" panose="020B0604020202020204" pitchFamily="34" charset="0"/>
                <a:cs typeface="Arial" panose="020B0604020202020204" pitchFamily="34" charset="0"/>
              </a:rPr>
              <a:t>Precipitate</a:t>
            </a:r>
            <a:endParaRPr lang="ja-JP" altLang="en-US" sz="1600" b="1" kern="0" dirty="0">
              <a:solidFill>
                <a:srgbClr val="00B050"/>
              </a:solidFill>
              <a:latin typeface="Arial" panose="020B0604020202020204" pitchFamily="34" charset="0"/>
              <a:cs typeface="Arial" panose="020B0604020202020204" pitchFamily="34" charset="0"/>
            </a:endParaRPr>
          </a:p>
        </p:txBody>
      </p:sp>
      <p:sp>
        <p:nvSpPr>
          <p:cNvPr id="23" name="正方形/長方形 22"/>
          <p:cNvSpPr/>
          <p:nvPr/>
        </p:nvSpPr>
        <p:spPr>
          <a:xfrm>
            <a:off x="7314485" y="3542790"/>
            <a:ext cx="1800521" cy="338554"/>
          </a:xfrm>
          <a:prstGeom prst="rect">
            <a:avLst/>
          </a:prstGeom>
        </p:spPr>
        <p:txBody>
          <a:bodyPr wrap="square" rIns="0">
            <a:spAutoFit/>
          </a:bodyPr>
          <a:lstStyle/>
          <a:p>
            <a:pPr algn="r" defTabSz="914400"/>
            <a:r>
              <a:rPr lang="en-US" altLang="ja-JP" sz="1600" b="1" kern="0" dirty="0" smtClean="0">
                <a:latin typeface="Arial" panose="020B0604020202020204" pitchFamily="34" charset="0"/>
                <a:cs typeface="Arial" panose="020B0604020202020204" pitchFamily="34" charset="0"/>
              </a:rPr>
              <a:t>Original MBZ</a:t>
            </a:r>
            <a:endParaRPr lang="en-US" altLang="ja-JP" sz="1600" b="1" kern="0" dirty="0">
              <a:latin typeface="Arial" panose="020B0604020202020204" pitchFamily="34" charset="0"/>
              <a:cs typeface="Arial" panose="020B0604020202020204" pitchFamily="34" charset="0"/>
            </a:endParaRPr>
          </a:p>
        </p:txBody>
      </p:sp>
      <p:sp>
        <p:nvSpPr>
          <p:cNvPr id="5" name="テキスト ボックス 4"/>
          <p:cNvSpPr txBox="1"/>
          <p:nvPr/>
        </p:nvSpPr>
        <p:spPr>
          <a:xfrm>
            <a:off x="6012160" y="4510448"/>
            <a:ext cx="1439482" cy="307777"/>
          </a:xfrm>
          <a:prstGeom prst="rect">
            <a:avLst/>
          </a:prstGeom>
          <a:noFill/>
        </p:spPr>
        <p:txBody>
          <a:bodyPr wrap="square" rtlCol="0">
            <a:spAutoFit/>
          </a:bodyPr>
          <a:lstStyle/>
          <a:p>
            <a:pPr algn="ctr"/>
            <a:r>
              <a:rPr kumimoji="1" lang="en-US" altLang="ja-JP" sz="1400" dirty="0" smtClean="0"/>
              <a:t>2θ</a:t>
            </a:r>
            <a:endParaRPr kumimoji="1" lang="ja-JP" altLang="en-US" sz="1400" dirty="0"/>
          </a:p>
        </p:txBody>
      </p:sp>
    </p:spTree>
    <p:extLst>
      <p:ext uri="{BB962C8B-B14F-4D97-AF65-F5344CB8AC3E}">
        <p14:creationId xmlns:p14="http://schemas.microsoft.com/office/powerpoint/2010/main" val="2776660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正方形/長方形 4"/>
          <p:cNvSpPr/>
          <p:nvPr/>
        </p:nvSpPr>
        <p:spPr>
          <a:xfrm>
            <a:off x="827584" y="5374956"/>
            <a:ext cx="8034728" cy="861774"/>
          </a:xfrm>
          <a:prstGeom prst="rect">
            <a:avLst/>
          </a:prstGeom>
        </p:spPr>
        <p:txBody>
          <a:bodyPr wrap="square">
            <a:spAutoFit/>
          </a:bodyPr>
          <a:lstStyle/>
          <a:p>
            <a:pPr lvl="0" defTabSz="914400"/>
            <a:r>
              <a:rPr lang="ja-JP" altLang="en-US" sz="1800" b="1" kern="0" dirty="0" smtClean="0">
                <a:latin typeface="Arial" panose="020B0604020202020204" pitchFamily="34" charset="0"/>
                <a:cs typeface="Arial" panose="020B0604020202020204" pitchFamily="34" charset="0"/>
              </a:rPr>
              <a:t>▲</a:t>
            </a:r>
            <a:r>
              <a:rPr lang="en-US" altLang="ja-JP" sz="1800" b="1" kern="0" dirty="0" smtClean="0">
                <a:latin typeface="Arial" panose="020B0604020202020204" pitchFamily="34" charset="0"/>
                <a:cs typeface="Arial" panose="020B0604020202020204" pitchFamily="34" charset="0"/>
              </a:rPr>
              <a:t>:</a:t>
            </a:r>
            <a:r>
              <a:rPr lang="ja-JP" altLang="en-US" sz="1800" b="1" kern="0" dirty="0">
                <a:latin typeface="Arial" panose="020B0604020202020204" pitchFamily="34" charset="0"/>
                <a:cs typeface="Arial" panose="020B0604020202020204" pitchFamily="34" charset="0"/>
              </a:rPr>
              <a:t> </a:t>
            </a:r>
            <a:r>
              <a:rPr lang="en-US" altLang="ja-JP" sz="1800" b="1" kern="0" dirty="0" smtClean="0">
                <a:latin typeface="Arial" panose="020B0604020202020204" pitchFamily="34" charset="0"/>
                <a:cs typeface="Arial" panose="020B0604020202020204" pitchFamily="34" charset="0"/>
              </a:rPr>
              <a:t>MBZ (Original)</a:t>
            </a:r>
            <a:r>
              <a:rPr lang="ja-JP" altLang="en-US" sz="1800" b="1" kern="0" dirty="0" smtClean="0">
                <a:latin typeface="Arial" panose="020B0604020202020204" pitchFamily="34" charset="0"/>
                <a:cs typeface="Arial" panose="020B0604020202020204" pitchFamily="34" charset="0"/>
              </a:rPr>
              <a:t>　</a:t>
            </a:r>
            <a:r>
              <a:rPr lang="ja-JP" altLang="en-US" sz="1800" b="1" kern="0" dirty="0" smtClean="0">
                <a:solidFill>
                  <a:srgbClr val="0000FF"/>
                </a:solidFill>
                <a:latin typeface="Arial" panose="020B0604020202020204" pitchFamily="34" charset="0"/>
                <a:cs typeface="Arial" panose="020B0604020202020204" pitchFamily="34" charset="0"/>
              </a:rPr>
              <a:t>■</a:t>
            </a:r>
            <a:r>
              <a:rPr lang="en-US" altLang="ja-JP" sz="1800" b="1" kern="0" dirty="0" smtClean="0">
                <a:solidFill>
                  <a:srgbClr val="0000FF"/>
                </a:solidFill>
                <a:latin typeface="Arial" panose="020B0604020202020204" pitchFamily="34" charset="0"/>
                <a:cs typeface="Arial" panose="020B0604020202020204" pitchFamily="34" charset="0"/>
              </a:rPr>
              <a:t>: Physical mixture (MBZ : PVA=1:3) </a:t>
            </a:r>
            <a:r>
              <a:rPr lang="ja-JP" altLang="en-US" sz="1800" b="1" kern="0" dirty="0" smtClean="0">
                <a:solidFill>
                  <a:srgbClr val="0000FF"/>
                </a:solidFill>
                <a:latin typeface="Arial" panose="020B0604020202020204" pitchFamily="34" charset="0"/>
                <a:cs typeface="Arial" panose="020B0604020202020204" pitchFamily="34" charset="0"/>
              </a:rPr>
              <a:t>　</a:t>
            </a:r>
            <a:endParaRPr lang="en-US" altLang="ja-JP" sz="1800" b="1" kern="0" dirty="0" smtClean="0">
              <a:solidFill>
                <a:srgbClr val="0000FF"/>
              </a:solidFill>
              <a:latin typeface="Arial" panose="020B0604020202020204" pitchFamily="34" charset="0"/>
              <a:cs typeface="Arial" panose="020B0604020202020204" pitchFamily="34" charset="0"/>
            </a:endParaRPr>
          </a:p>
          <a:p>
            <a:pPr lvl="0" defTabSz="914400"/>
            <a:r>
              <a:rPr lang="ja-JP" altLang="en-US" sz="1800" b="1" kern="0" dirty="0" smtClean="0">
                <a:solidFill>
                  <a:srgbClr val="FF0000"/>
                </a:solidFill>
                <a:latin typeface="Arial" panose="020B0604020202020204" pitchFamily="34" charset="0"/>
                <a:cs typeface="Arial" panose="020B0604020202020204" pitchFamily="34" charset="0"/>
              </a:rPr>
              <a:t>◆</a:t>
            </a:r>
            <a:r>
              <a:rPr lang="en-US" altLang="ja-JP" sz="1800" b="1" kern="0" dirty="0" smtClean="0">
                <a:solidFill>
                  <a:srgbClr val="FF0000"/>
                </a:solidFill>
                <a:latin typeface="Arial" panose="020B0604020202020204" pitchFamily="34" charset="0"/>
                <a:cs typeface="Arial" panose="020B0604020202020204" pitchFamily="34" charset="0"/>
              </a:rPr>
              <a:t>: Nanocrystal</a:t>
            </a:r>
            <a:r>
              <a:rPr lang="ja-JP" altLang="en-US" sz="1800" b="1" kern="0" dirty="0" smtClean="0">
                <a:solidFill>
                  <a:srgbClr val="FF0000"/>
                </a:solidFill>
                <a:latin typeface="Arial" panose="020B0604020202020204" pitchFamily="34" charset="0"/>
                <a:cs typeface="Arial" panose="020B0604020202020204" pitchFamily="34" charset="0"/>
              </a:rPr>
              <a:t> </a:t>
            </a:r>
            <a:r>
              <a:rPr lang="en-US" altLang="ja-JP" sz="1800" b="1" kern="0" dirty="0" smtClean="0">
                <a:solidFill>
                  <a:srgbClr val="FF0000"/>
                </a:solidFill>
                <a:latin typeface="Arial" panose="020B0604020202020204" pitchFamily="34" charset="0"/>
                <a:cs typeface="Arial" panose="020B0604020202020204" pitchFamily="34" charset="0"/>
              </a:rPr>
              <a:t>formulation (MBZ : PVA = 1 : 3)</a:t>
            </a:r>
          </a:p>
          <a:p>
            <a:pPr lvl="0" defTabSz="914400"/>
            <a:r>
              <a:rPr lang="en-US" altLang="ja-JP" sz="1400" b="1" kern="0" dirty="0" smtClean="0">
                <a:latin typeface="Arial" panose="020B0604020202020204" pitchFamily="34" charset="0"/>
                <a:cs typeface="Arial" panose="020B0604020202020204" pitchFamily="34" charset="0"/>
              </a:rPr>
              <a:t>10 mg MBZ was added into 900 mL vessel. Sample was filtrated with 0.1 </a:t>
            </a:r>
            <a:r>
              <a:rPr lang="en-US" altLang="ja-JP" sz="1400" b="1" kern="0" dirty="0">
                <a:latin typeface="Arial" panose="020B0604020202020204" pitchFamily="34" charset="0"/>
                <a:cs typeface="Arial" panose="020B0604020202020204" pitchFamily="34" charset="0"/>
              </a:rPr>
              <a:t>µ</a:t>
            </a:r>
            <a:r>
              <a:rPr lang="en-US" altLang="ja-JP" sz="1400" b="1" kern="0" dirty="0" smtClean="0">
                <a:latin typeface="Arial" panose="020B0604020202020204" pitchFamily="34" charset="0"/>
                <a:cs typeface="Arial" panose="020B0604020202020204" pitchFamily="34" charset="0"/>
              </a:rPr>
              <a:t>m membrane filter </a:t>
            </a:r>
            <a:endParaRPr lang="ja-JP" altLang="en-US" sz="1400" b="1" kern="0" dirty="0">
              <a:latin typeface="Arial" panose="020B0604020202020204" pitchFamily="34" charset="0"/>
              <a:cs typeface="Arial" panose="020B0604020202020204" pitchFamily="34" charset="0"/>
            </a:endParaRPr>
          </a:p>
        </p:txBody>
      </p:sp>
      <p:sp>
        <p:nvSpPr>
          <p:cNvPr id="6" name="テキスト ボックス 5"/>
          <p:cNvSpPr txBox="1"/>
          <p:nvPr/>
        </p:nvSpPr>
        <p:spPr>
          <a:xfrm>
            <a:off x="4644008" y="1124321"/>
            <a:ext cx="4218304" cy="400110"/>
          </a:xfrm>
          <a:prstGeom prst="rect">
            <a:avLst/>
          </a:prstGeom>
          <a:noFill/>
        </p:spPr>
        <p:txBody>
          <a:bodyPr wrap="square" rtlCol="0">
            <a:spAutoFit/>
          </a:bodyPr>
          <a:lstStyle/>
          <a:p>
            <a:r>
              <a:rPr lang="en-US" altLang="ja-JP" sz="2000" b="1" dirty="0" smtClean="0">
                <a:latin typeface="Arial" panose="020B0604020202020204" pitchFamily="34" charset="0"/>
                <a:cs typeface="Arial" panose="020B0604020202020204" pitchFamily="34" charset="0"/>
              </a:rPr>
              <a:t>(B) pH 6.8</a:t>
            </a:r>
            <a:endParaRPr kumimoji="1" lang="ja-JP" altLang="en-US" sz="2000" b="1" dirty="0">
              <a:latin typeface="+mn-ea"/>
            </a:endParaRPr>
          </a:p>
        </p:txBody>
      </p:sp>
      <p:sp>
        <p:nvSpPr>
          <p:cNvPr id="8" name="テキスト ボックス 7"/>
          <p:cNvSpPr txBox="1"/>
          <p:nvPr/>
        </p:nvSpPr>
        <p:spPr>
          <a:xfrm>
            <a:off x="251521" y="1124321"/>
            <a:ext cx="4313410" cy="400110"/>
          </a:xfrm>
          <a:prstGeom prst="rect">
            <a:avLst/>
          </a:prstGeom>
          <a:noFill/>
        </p:spPr>
        <p:txBody>
          <a:bodyPr wrap="square" rtlCol="0">
            <a:spAutoFit/>
          </a:bodyPr>
          <a:lstStyle/>
          <a:p>
            <a:r>
              <a:rPr lang="en-US" altLang="ja-JP" sz="2000" b="1" dirty="0" smtClean="0">
                <a:latin typeface="Arial" panose="020B0604020202020204" pitchFamily="34" charset="0"/>
                <a:cs typeface="Arial" panose="020B0604020202020204" pitchFamily="34" charset="0"/>
              </a:rPr>
              <a:t>(A) pH 1.2</a:t>
            </a:r>
            <a:endParaRPr kumimoji="1" lang="ja-JP" altLang="en-US" sz="2000" b="1" dirty="0">
              <a:latin typeface="+mn-ea"/>
            </a:endParaRPr>
          </a:p>
        </p:txBody>
      </p:sp>
      <p:sp>
        <p:nvSpPr>
          <p:cNvPr id="9" name="テキスト ボックス 8"/>
          <p:cNvSpPr txBox="1"/>
          <p:nvPr/>
        </p:nvSpPr>
        <p:spPr>
          <a:xfrm>
            <a:off x="2621030" y="169045"/>
            <a:ext cx="3887801" cy="523220"/>
          </a:xfrm>
          <a:prstGeom prst="rect">
            <a:avLst/>
          </a:prstGeom>
          <a:noFill/>
        </p:spPr>
        <p:txBody>
          <a:bodyPr wrap="square" rtlCol="0">
            <a:spAutoFit/>
          </a:bodyPr>
          <a:lstStyle/>
          <a:p>
            <a:pPr algn="ctr"/>
            <a:r>
              <a:rPr lang="en-US" altLang="ja-JP" sz="2800" b="1" dirty="0" smtClean="0">
                <a:latin typeface="Arial" panose="020B0604020202020204" pitchFamily="34" charset="0"/>
                <a:cs typeface="Arial" panose="020B0604020202020204" pitchFamily="34" charset="0"/>
              </a:rPr>
              <a:t>Dissolution Profile</a:t>
            </a:r>
            <a:endParaRPr kumimoji="1" lang="ja-JP" altLang="en-US" sz="2800" b="1" dirty="0">
              <a:latin typeface="Arial" panose="020B0604020202020204" pitchFamily="34" charset="0"/>
              <a:cs typeface="Arial" panose="020B0604020202020204" pitchFamily="34" charset="0"/>
            </a:endParaRPr>
          </a:p>
        </p:txBody>
      </p:sp>
      <p:pic>
        <p:nvPicPr>
          <p:cNvPr id="10" name="図 9"/>
          <p:cNvPicPr>
            <a:picLocks noChangeAspect="1"/>
          </p:cNvPicPr>
          <p:nvPr/>
        </p:nvPicPr>
        <p:blipFill>
          <a:blip r:embed="rId3"/>
          <a:stretch>
            <a:fillRect/>
          </a:stretch>
        </p:blipFill>
        <p:spPr>
          <a:xfrm>
            <a:off x="-9890" y="1524431"/>
            <a:ext cx="4653898" cy="3774828"/>
          </a:xfrm>
          <a:prstGeom prst="rect">
            <a:avLst/>
          </a:prstGeom>
        </p:spPr>
      </p:pic>
      <p:pic>
        <p:nvPicPr>
          <p:cNvPr id="11" name="図 10"/>
          <p:cNvPicPr>
            <a:picLocks noChangeAspect="1"/>
          </p:cNvPicPr>
          <p:nvPr/>
        </p:nvPicPr>
        <p:blipFill>
          <a:blip r:embed="rId4"/>
          <a:stretch>
            <a:fillRect/>
          </a:stretch>
        </p:blipFill>
        <p:spPr>
          <a:xfrm>
            <a:off x="4564931" y="1484784"/>
            <a:ext cx="4552392" cy="3715518"/>
          </a:xfrm>
          <a:prstGeom prst="rect">
            <a:avLst/>
          </a:prstGeom>
        </p:spPr>
      </p:pic>
    </p:spTree>
    <p:extLst>
      <p:ext uri="{BB962C8B-B14F-4D97-AF65-F5344CB8AC3E}">
        <p14:creationId xmlns:p14="http://schemas.microsoft.com/office/powerpoint/2010/main" val="26498678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617780" y="260648"/>
            <a:ext cx="3887801" cy="523220"/>
          </a:xfrm>
          <a:prstGeom prst="rect">
            <a:avLst/>
          </a:prstGeom>
          <a:noFill/>
        </p:spPr>
        <p:txBody>
          <a:bodyPr wrap="square" rtlCol="0">
            <a:spAutoFit/>
          </a:bodyPr>
          <a:lstStyle/>
          <a:p>
            <a:pPr algn="ctr"/>
            <a:r>
              <a:rPr lang="en-US" altLang="ja-JP" sz="2800" b="1" dirty="0" smtClean="0">
                <a:latin typeface="Arial" panose="020B0604020202020204" pitchFamily="34" charset="0"/>
                <a:cs typeface="Arial" panose="020B0604020202020204" pitchFamily="34" charset="0"/>
              </a:rPr>
              <a:t>Dissolution Profile</a:t>
            </a:r>
            <a:endParaRPr kumimoji="1" lang="ja-JP" altLang="en-US" sz="2800" b="1" dirty="0">
              <a:latin typeface="Arial" panose="020B0604020202020204" pitchFamily="34" charset="0"/>
              <a:cs typeface="Arial" panose="020B0604020202020204" pitchFamily="34" charset="0"/>
            </a:endParaRPr>
          </a:p>
        </p:txBody>
      </p:sp>
      <p:sp>
        <p:nvSpPr>
          <p:cNvPr id="7" name="正方形/長方形 6"/>
          <p:cNvSpPr/>
          <p:nvPr/>
        </p:nvSpPr>
        <p:spPr>
          <a:xfrm>
            <a:off x="611560" y="5283205"/>
            <a:ext cx="8034728" cy="861774"/>
          </a:xfrm>
          <a:prstGeom prst="rect">
            <a:avLst/>
          </a:prstGeom>
        </p:spPr>
        <p:txBody>
          <a:bodyPr wrap="square">
            <a:spAutoFit/>
          </a:bodyPr>
          <a:lstStyle/>
          <a:p>
            <a:pPr lvl="0" defTabSz="914400"/>
            <a:r>
              <a:rPr lang="en-US" altLang="ja-JP" b="1" kern="0" dirty="0">
                <a:latin typeface="Arial" panose="020B0604020202020204" pitchFamily="34" charset="0"/>
                <a:cs typeface="Arial" panose="020B0604020202020204" pitchFamily="34" charset="0"/>
              </a:rPr>
              <a:t>×</a:t>
            </a:r>
            <a:r>
              <a:rPr lang="en-US" altLang="ja-JP" sz="1800" b="1" kern="0" dirty="0" smtClean="0">
                <a:latin typeface="Arial" panose="020B0604020202020204" pitchFamily="34" charset="0"/>
                <a:cs typeface="Arial" panose="020B0604020202020204" pitchFamily="34" charset="0"/>
              </a:rPr>
              <a:t>:</a:t>
            </a:r>
            <a:r>
              <a:rPr lang="ja-JP" altLang="en-US" sz="1800" b="1" kern="0" dirty="0" smtClean="0">
                <a:latin typeface="Arial" panose="020B0604020202020204" pitchFamily="34" charset="0"/>
                <a:cs typeface="Arial" panose="020B0604020202020204" pitchFamily="34" charset="0"/>
              </a:rPr>
              <a:t> </a:t>
            </a:r>
            <a:r>
              <a:rPr lang="en-US" altLang="ja-JP" sz="1800" b="1" kern="0" dirty="0" smtClean="0">
                <a:latin typeface="Arial" panose="020B0604020202020204" pitchFamily="34" charset="0"/>
                <a:cs typeface="Arial" panose="020B0604020202020204" pitchFamily="34" charset="0"/>
              </a:rPr>
              <a:t>MBZ (Original)</a:t>
            </a:r>
            <a:r>
              <a:rPr lang="ja-JP" altLang="en-US" sz="1800" b="1" kern="0" dirty="0" smtClean="0">
                <a:latin typeface="Arial" panose="020B0604020202020204" pitchFamily="34" charset="0"/>
                <a:cs typeface="Arial" panose="020B0604020202020204" pitchFamily="34" charset="0"/>
              </a:rPr>
              <a:t>　</a:t>
            </a:r>
            <a:r>
              <a:rPr lang="ja-JP" altLang="en-US" sz="1800" b="1" kern="0" dirty="0" smtClean="0">
                <a:solidFill>
                  <a:srgbClr val="0000FF"/>
                </a:solidFill>
                <a:latin typeface="Arial" panose="020B0604020202020204" pitchFamily="34" charset="0"/>
                <a:cs typeface="Arial" panose="020B0604020202020204" pitchFamily="34" charset="0"/>
              </a:rPr>
              <a:t>　</a:t>
            </a:r>
            <a:endParaRPr lang="en-US" altLang="ja-JP" sz="1800" b="1" kern="0" dirty="0" smtClean="0">
              <a:solidFill>
                <a:srgbClr val="0000FF"/>
              </a:solidFill>
              <a:latin typeface="Arial" panose="020B0604020202020204" pitchFamily="34" charset="0"/>
              <a:cs typeface="Arial" panose="020B0604020202020204" pitchFamily="34" charset="0"/>
            </a:endParaRPr>
          </a:p>
          <a:p>
            <a:pPr lvl="0" defTabSz="914400"/>
            <a:r>
              <a:rPr lang="ja-JP" altLang="en-US" b="1" kern="0" dirty="0">
                <a:solidFill>
                  <a:srgbClr val="FF0000"/>
                </a:solidFill>
                <a:latin typeface="Arial" panose="020B0604020202020204" pitchFamily="34" charset="0"/>
                <a:cs typeface="Arial" panose="020B0604020202020204" pitchFamily="34" charset="0"/>
              </a:rPr>
              <a:t>●</a:t>
            </a:r>
            <a:r>
              <a:rPr lang="en-US" altLang="ja-JP" sz="1800" b="1" kern="0" dirty="0" smtClean="0">
                <a:solidFill>
                  <a:srgbClr val="FF0000"/>
                </a:solidFill>
                <a:latin typeface="Arial" panose="020B0604020202020204" pitchFamily="34" charset="0"/>
                <a:cs typeface="Arial" panose="020B0604020202020204" pitchFamily="34" charset="0"/>
              </a:rPr>
              <a:t>: Nanocrystal</a:t>
            </a:r>
            <a:r>
              <a:rPr lang="ja-JP" altLang="en-US" sz="1800" b="1" kern="0" dirty="0" smtClean="0">
                <a:solidFill>
                  <a:srgbClr val="FF0000"/>
                </a:solidFill>
                <a:latin typeface="Arial" panose="020B0604020202020204" pitchFamily="34" charset="0"/>
                <a:cs typeface="Arial" panose="020B0604020202020204" pitchFamily="34" charset="0"/>
              </a:rPr>
              <a:t> </a:t>
            </a:r>
            <a:r>
              <a:rPr lang="en-US" altLang="ja-JP" sz="1800" b="1" kern="0" dirty="0" smtClean="0">
                <a:solidFill>
                  <a:srgbClr val="FF0000"/>
                </a:solidFill>
                <a:latin typeface="Arial" panose="020B0604020202020204" pitchFamily="34" charset="0"/>
                <a:cs typeface="Arial" panose="020B0604020202020204" pitchFamily="34" charset="0"/>
              </a:rPr>
              <a:t>formulation (MBZ : PVA = 1 : 3)</a:t>
            </a:r>
          </a:p>
          <a:p>
            <a:pPr lvl="0" defTabSz="914400"/>
            <a:r>
              <a:rPr lang="en-US" altLang="ja-JP" sz="1400" b="1" kern="0" dirty="0" smtClean="0">
                <a:latin typeface="Arial" panose="020B0604020202020204" pitchFamily="34" charset="0"/>
                <a:cs typeface="Arial" panose="020B0604020202020204" pitchFamily="34" charset="0"/>
              </a:rPr>
              <a:t>10 mg MBZ was added into 900 mL vessel. Sample was filtrated with 0.1 </a:t>
            </a:r>
            <a:r>
              <a:rPr lang="en-US" altLang="ja-JP" sz="1400" b="1" kern="0" dirty="0">
                <a:latin typeface="Arial" panose="020B0604020202020204" pitchFamily="34" charset="0"/>
                <a:cs typeface="Arial" panose="020B0604020202020204" pitchFamily="34" charset="0"/>
              </a:rPr>
              <a:t>µ</a:t>
            </a:r>
            <a:r>
              <a:rPr lang="en-US" altLang="ja-JP" sz="1400" b="1" kern="0" dirty="0" smtClean="0">
                <a:latin typeface="Arial" panose="020B0604020202020204" pitchFamily="34" charset="0"/>
                <a:cs typeface="Arial" panose="020B0604020202020204" pitchFamily="34" charset="0"/>
              </a:rPr>
              <a:t>m membrane filter </a:t>
            </a:r>
            <a:endParaRPr lang="ja-JP" altLang="en-US" sz="1400" b="1" kern="0" dirty="0">
              <a:latin typeface="Arial" panose="020B0604020202020204" pitchFamily="34" charset="0"/>
              <a:cs typeface="Arial" panose="020B0604020202020204" pitchFamily="34" charset="0"/>
            </a:endParaRPr>
          </a:p>
        </p:txBody>
      </p:sp>
      <p:pic>
        <p:nvPicPr>
          <p:cNvPr id="8" name="図 7"/>
          <p:cNvPicPr>
            <a:picLocks noChangeAspect="1"/>
          </p:cNvPicPr>
          <p:nvPr/>
        </p:nvPicPr>
        <p:blipFill>
          <a:blip r:embed="rId3"/>
          <a:stretch>
            <a:fillRect/>
          </a:stretch>
        </p:blipFill>
        <p:spPr>
          <a:xfrm>
            <a:off x="4533172" y="1500271"/>
            <a:ext cx="4431316" cy="3616700"/>
          </a:xfrm>
          <a:prstGeom prst="rect">
            <a:avLst/>
          </a:prstGeom>
        </p:spPr>
      </p:pic>
      <p:sp>
        <p:nvSpPr>
          <p:cNvPr id="9" name="テキスト ボックス 8"/>
          <p:cNvSpPr txBox="1"/>
          <p:nvPr/>
        </p:nvSpPr>
        <p:spPr>
          <a:xfrm>
            <a:off x="4644008" y="1124321"/>
            <a:ext cx="4218304" cy="400110"/>
          </a:xfrm>
          <a:prstGeom prst="rect">
            <a:avLst/>
          </a:prstGeom>
          <a:noFill/>
        </p:spPr>
        <p:txBody>
          <a:bodyPr wrap="square" rtlCol="0">
            <a:spAutoFit/>
          </a:bodyPr>
          <a:lstStyle/>
          <a:p>
            <a:r>
              <a:rPr lang="en-US" altLang="ja-JP" sz="2000" b="1" dirty="0" smtClean="0">
                <a:latin typeface="Arial" panose="020B0604020202020204" pitchFamily="34" charset="0"/>
                <a:cs typeface="Arial" panose="020B0604020202020204" pitchFamily="34" charset="0"/>
              </a:rPr>
              <a:t>(B) pH 6.8</a:t>
            </a:r>
            <a:endParaRPr kumimoji="1" lang="ja-JP" altLang="en-US" sz="2000" b="1" dirty="0">
              <a:latin typeface="+mn-ea"/>
            </a:endParaRPr>
          </a:p>
        </p:txBody>
      </p:sp>
      <p:sp>
        <p:nvSpPr>
          <p:cNvPr id="10" name="テキスト ボックス 9"/>
          <p:cNvSpPr txBox="1"/>
          <p:nvPr/>
        </p:nvSpPr>
        <p:spPr>
          <a:xfrm>
            <a:off x="251521" y="1124321"/>
            <a:ext cx="4313410" cy="400110"/>
          </a:xfrm>
          <a:prstGeom prst="rect">
            <a:avLst/>
          </a:prstGeom>
          <a:noFill/>
        </p:spPr>
        <p:txBody>
          <a:bodyPr wrap="square" rtlCol="0">
            <a:spAutoFit/>
          </a:bodyPr>
          <a:lstStyle/>
          <a:p>
            <a:r>
              <a:rPr lang="en-US" altLang="ja-JP" sz="2000" b="1" dirty="0" smtClean="0">
                <a:latin typeface="Arial" panose="020B0604020202020204" pitchFamily="34" charset="0"/>
                <a:cs typeface="Arial" panose="020B0604020202020204" pitchFamily="34" charset="0"/>
              </a:rPr>
              <a:t>(A) pH 1.2</a:t>
            </a:r>
            <a:endParaRPr kumimoji="1" lang="ja-JP" altLang="en-US" sz="2000" b="1" dirty="0">
              <a:latin typeface="+mn-ea"/>
            </a:endParaRPr>
          </a:p>
        </p:txBody>
      </p:sp>
      <p:pic>
        <p:nvPicPr>
          <p:cNvPr id="11" name="図 10"/>
          <p:cNvPicPr>
            <a:picLocks noChangeAspect="1"/>
          </p:cNvPicPr>
          <p:nvPr/>
        </p:nvPicPr>
        <p:blipFill>
          <a:blip r:embed="rId4"/>
          <a:stretch>
            <a:fillRect/>
          </a:stretch>
        </p:blipFill>
        <p:spPr>
          <a:xfrm>
            <a:off x="179512" y="1545401"/>
            <a:ext cx="4464496" cy="3621202"/>
          </a:xfrm>
          <a:prstGeom prst="rect">
            <a:avLst/>
          </a:prstGeom>
        </p:spPr>
      </p:pic>
    </p:spTree>
    <p:extLst>
      <p:ext uri="{BB962C8B-B14F-4D97-AF65-F5344CB8AC3E}">
        <p14:creationId xmlns:p14="http://schemas.microsoft.com/office/powerpoint/2010/main" val="1641262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391170946"/>
              </p:ext>
            </p:extLst>
          </p:nvPr>
        </p:nvGraphicFramePr>
        <p:xfrm>
          <a:off x="4948116" y="1742362"/>
          <a:ext cx="4149020" cy="2316480"/>
        </p:xfrm>
        <a:graphic>
          <a:graphicData uri="http://schemas.openxmlformats.org/drawingml/2006/table">
            <a:tbl>
              <a:tblPr firstRow="1" bandRow="1">
                <a:tableStyleId>{5940675A-B579-460E-94D1-54222C63F5DA}</a:tableStyleId>
              </a:tblPr>
              <a:tblGrid>
                <a:gridCol w="1368152">
                  <a:extLst>
                    <a:ext uri="{9D8B030D-6E8A-4147-A177-3AD203B41FA5}">
                      <a16:colId xmlns:a16="http://schemas.microsoft.com/office/drawing/2014/main" xmlns="" val="20000"/>
                    </a:ext>
                  </a:extLst>
                </a:gridCol>
                <a:gridCol w="1268125">
                  <a:extLst>
                    <a:ext uri="{9D8B030D-6E8A-4147-A177-3AD203B41FA5}">
                      <a16:colId xmlns:a16="http://schemas.microsoft.com/office/drawing/2014/main" xmlns="" val="20001"/>
                    </a:ext>
                  </a:extLst>
                </a:gridCol>
                <a:gridCol w="1512743">
                  <a:extLst>
                    <a:ext uri="{9D8B030D-6E8A-4147-A177-3AD203B41FA5}">
                      <a16:colId xmlns:a16="http://schemas.microsoft.com/office/drawing/2014/main" xmlns="" val="20002"/>
                    </a:ext>
                  </a:extLst>
                </a:gridCol>
              </a:tblGrid>
              <a:tr h="467179">
                <a:tc>
                  <a:txBody>
                    <a:bodyPr/>
                    <a:lstStyle/>
                    <a:p>
                      <a:pPr algn="ctr"/>
                      <a:endParaRPr kumimoji="1" lang="ja-JP" altLang="en-US" sz="1600" b="1" dirty="0">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tc>
                  <a:txBody>
                    <a:bodyPr/>
                    <a:lstStyle/>
                    <a:p>
                      <a:pPr algn="ctr"/>
                      <a:r>
                        <a:rPr kumimoji="1" lang="en-US" altLang="ja-JP" sz="1600" b="1" dirty="0" smtClean="0">
                          <a:latin typeface="Arial" panose="020B0604020202020204" pitchFamily="34" charset="0"/>
                          <a:cs typeface="Arial" panose="020B0604020202020204" pitchFamily="34" charset="0"/>
                        </a:rPr>
                        <a:t>Original</a:t>
                      </a:r>
                      <a:endParaRPr kumimoji="1" lang="ja-JP" altLang="en-US" sz="1600" b="1" dirty="0">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tc>
                  <a:txBody>
                    <a:bodyPr/>
                    <a:lstStyle/>
                    <a:p>
                      <a:pPr algn="ctr"/>
                      <a:r>
                        <a:rPr kumimoji="1" lang="en-US" altLang="ja-JP" sz="1600" b="1" dirty="0" smtClean="0">
                          <a:solidFill>
                            <a:srgbClr val="FF0000"/>
                          </a:solidFill>
                          <a:latin typeface="Arial" panose="020B0604020202020204" pitchFamily="34" charset="0"/>
                          <a:cs typeface="Arial" panose="020B0604020202020204" pitchFamily="34" charset="0"/>
                        </a:rPr>
                        <a:t>Nanocrystal</a:t>
                      </a:r>
                      <a:r>
                        <a:rPr kumimoji="1" lang="en-US" altLang="ja-JP" sz="1600" b="1" baseline="0" dirty="0" smtClean="0">
                          <a:solidFill>
                            <a:srgbClr val="FF0000"/>
                          </a:solidFill>
                          <a:latin typeface="Arial" panose="020B0604020202020204" pitchFamily="34" charset="0"/>
                          <a:cs typeface="Arial" panose="020B0604020202020204" pitchFamily="34" charset="0"/>
                        </a:rPr>
                        <a:t> </a:t>
                      </a:r>
                    </a:p>
                    <a:p>
                      <a:pPr algn="ctr"/>
                      <a:r>
                        <a:rPr kumimoji="1" lang="en-US" altLang="ja-JP" sz="1600" b="1" dirty="0" smtClean="0">
                          <a:solidFill>
                            <a:srgbClr val="FF0000"/>
                          </a:solidFill>
                          <a:latin typeface="Arial" panose="020B0604020202020204" pitchFamily="34" charset="0"/>
                          <a:cs typeface="Arial" panose="020B0604020202020204" pitchFamily="34" charset="0"/>
                        </a:rPr>
                        <a:t>formulation</a:t>
                      </a:r>
                      <a:endParaRPr kumimoji="1" lang="ja-JP" altLang="en-US" sz="1600" b="1"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solidFill>
                  </a:tcPr>
                </a:tc>
                <a:extLst>
                  <a:ext uri="{0D108BD9-81ED-4DB2-BD59-A6C34878D82A}">
                    <a16:rowId xmlns:a16="http://schemas.microsoft.com/office/drawing/2014/main" xmlns="" val="10000"/>
                  </a:ext>
                </a:extLst>
              </a:tr>
              <a:tr h="467179">
                <a:tc>
                  <a:txBody>
                    <a:bodyPr/>
                    <a:lstStyle/>
                    <a:p>
                      <a:pPr algn="ctr" fontAlgn="b"/>
                      <a:r>
                        <a:rPr kumimoji="1" lang="en-US" altLang="ja-JP" sz="1600" b="1" dirty="0" smtClean="0">
                          <a:latin typeface="Arial" panose="020B0604020202020204" pitchFamily="34" charset="0"/>
                          <a:cs typeface="Arial" panose="020B0604020202020204" pitchFamily="34" charset="0"/>
                        </a:rPr>
                        <a:t>AUC</a:t>
                      </a:r>
                      <a:r>
                        <a:rPr kumimoji="1" lang="en-US" altLang="ja-JP" sz="1600" b="1" baseline="-25000" dirty="0" smtClean="0">
                          <a:latin typeface="Arial" panose="020B0604020202020204" pitchFamily="34" charset="0"/>
                          <a:cs typeface="Arial" panose="020B0604020202020204" pitchFamily="34" charset="0"/>
                        </a:rPr>
                        <a:t>0-8 </a:t>
                      </a:r>
                      <a:r>
                        <a:rPr kumimoji="1" lang="en-US" altLang="ja-JP" sz="1600" b="1" dirty="0" smtClean="0">
                          <a:latin typeface="Arial" panose="020B0604020202020204" pitchFamily="34" charset="0"/>
                          <a:cs typeface="Arial" panose="020B0604020202020204" pitchFamily="34" charset="0"/>
                        </a:rPr>
                        <a:t> </a:t>
                      </a:r>
                    </a:p>
                    <a:p>
                      <a:pPr algn="ctr" fontAlgn="b"/>
                      <a:r>
                        <a:rPr kumimoji="1" lang="en-US" altLang="ja-JP" sz="1600" b="1" dirty="0" smtClean="0">
                          <a:latin typeface="Arial" panose="020B0604020202020204" pitchFamily="34" charset="0"/>
                          <a:cs typeface="Arial" panose="020B0604020202020204" pitchFamily="34" charset="0"/>
                        </a:rPr>
                        <a:t>(µg</a:t>
                      </a:r>
                      <a:r>
                        <a:rPr kumimoji="1" lang="ja-JP" altLang="en-US" sz="1600" b="1" dirty="0" smtClean="0">
                          <a:latin typeface="Arial" panose="020B0604020202020204" pitchFamily="34" charset="0"/>
                          <a:cs typeface="Arial" panose="020B0604020202020204" pitchFamily="34" charset="0"/>
                        </a:rPr>
                        <a:t>・</a:t>
                      </a:r>
                      <a:r>
                        <a:rPr kumimoji="1" lang="en-US" altLang="ja-JP" sz="1600" b="1" dirty="0" smtClean="0">
                          <a:latin typeface="Arial" panose="020B0604020202020204" pitchFamily="34" charset="0"/>
                          <a:cs typeface="Arial" panose="020B0604020202020204" pitchFamily="34" charset="0"/>
                        </a:rPr>
                        <a:t>h/mL)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bg1"/>
                    </a:solidFill>
                  </a:tcPr>
                </a:tc>
                <a:tc>
                  <a:txBody>
                    <a:bodyPr/>
                    <a:lstStyle/>
                    <a:p>
                      <a:pPr algn="ctr"/>
                      <a:r>
                        <a:rPr kumimoji="1" lang="en-US" altLang="ja-JP" sz="1600" b="1" dirty="0" smtClean="0">
                          <a:latin typeface="Arial" panose="020B0604020202020204" pitchFamily="34" charset="0"/>
                          <a:cs typeface="Arial" panose="020B0604020202020204" pitchFamily="34" charset="0"/>
                        </a:rPr>
                        <a:t>0.88±0.10</a:t>
                      </a:r>
                      <a:endParaRPr kumimoji="1" lang="ja-JP" altLang="en-US" sz="1600" b="1" dirty="0">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bg1"/>
                    </a:solidFill>
                  </a:tcPr>
                </a:tc>
                <a:tc>
                  <a:txBody>
                    <a:bodyPr/>
                    <a:lstStyle/>
                    <a:p>
                      <a:pPr algn="ctr"/>
                      <a:r>
                        <a:rPr kumimoji="1" lang="en-US" altLang="ja-JP" sz="1600" b="1" dirty="0" smtClean="0">
                          <a:solidFill>
                            <a:srgbClr val="FF0000"/>
                          </a:solidFill>
                          <a:latin typeface="Arial" panose="020B0604020202020204" pitchFamily="34" charset="0"/>
                          <a:cs typeface="Arial" panose="020B0604020202020204" pitchFamily="34" charset="0"/>
                        </a:rPr>
                        <a:t>4.08±0.16**</a:t>
                      </a:r>
                      <a:endParaRPr kumimoji="1" lang="ja-JP" altLang="en-US" sz="1600" b="1"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467179">
                <a:tc>
                  <a:txBody>
                    <a:bodyPr/>
                    <a:lstStyle/>
                    <a:p>
                      <a:pPr algn="ctr"/>
                      <a:r>
                        <a:rPr kumimoji="1" lang="en-US" altLang="ja-JP" sz="1600" b="1" baseline="0" dirty="0" smtClean="0">
                          <a:latin typeface="Arial" panose="020B0604020202020204" pitchFamily="34" charset="0"/>
                          <a:cs typeface="Arial" panose="020B0604020202020204" pitchFamily="34" charset="0"/>
                        </a:rPr>
                        <a:t>C</a:t>
                      </a:r>
                      <a:r>
                        <a:rPr kumimoji="1" lang="en-US" altLang="ja-JP" sz="1600" b="1" baseline="-25000" dirty="0" smtClean="0">
                          <a:latin typeface="Arial" panose="020B0604020202020204" pitchFamily="34" charset="0"/>
                          <a:cs typeface="Arial" panose="020B0604020202020204" pitchFamily="34" charset="0"/>
                        </a:rPr>
                        <a:t>max</a:t>
                      </a:r>
                    </a:p>
                    <a:p>
                      <a:pPr algn="ctr"/>
                      <a:r>
                        <a:rPr kumimoji="1" lang="en-US" altLang="ja-JP" sz="1600" b="1" baseline="-25000" dirty="0" smtClean="0">
                          <a:latin typeface="Arial" panose="020B0604020202020204" pitchFamily="34" charset="0"/>
                          <a:cs typeface="Arial" panose="020B0604020202020204" pitchFamily="34" charset="0"/>
                        </a:rPr>
                        <a:t> </a:t>
                      </a:r>
                      <a:r>
                        <a:rPr kumimoji="1" lang="en-US" altLang="ja-JP" sz="1600" b="1" baseline="0" dirty="0" smtClean="0">
                          <a:latin typeface="Arial" panose="020B0604020202020204" pitchFamily="34" charset="0"/>
                          <a:cs typeface="Arial" panose="020B0604020202020204" pitchFamily="34" charset="0"/>
                        </a:rPr>
                        <a:t>(µg/mL)</a:t>
                      </a:r>
                      <a:endParaRPr kumimoji="1" lang="en-US" altLang="ja-JP" sz="1600" b="1" dirty="0" smtClean="0">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r>
                        <a:rPr kumimoji="1" lang="en-US" altLang="ja-JP" sz="1600" b="1" dirty="0" smtClean="0">
                          <a:latin typeface="Arial" panose="020B0604020202020204" pitchFamily="34" charset="0"/>
                          <a:cs typeface="Arial" panose="020B0604020202020204" pitchFamily="34" charset="0"/>
                        </a:rPr>
                        <a:t>0.16±0.01</a:t>
                      </a:r>
                      <a:endParaRPr kumimoji="1" lang="ja-JP" altLang="en-US" sz="1600" b="1" dirty="0">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a:r>
                        <a:rPr kumimoji="1" lang="en-US" altLang="ja-JP" sz="1600" b="1" dirty="0" smtClean="0">
                          <a:solidFill>
                            <a:srgbClr val="FF0000"/>
                          </a:solidFill>
                          <a:latin typeface="Arial" panose="020B0604020202020204" pitchFamily="34" charset="0"/>
                          <a:cs typeface="Arial" panose="020B0604020202020204" pitchFamily="34" charset="0"/>
                        </a:rPr>
                        <a:t>0.85±0.10**</a:t>
                      </a:r>
                      <a:endParaRPr kumimoji="1" lang="ja-JP" altLang="en-US" sz="1600" b="1"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467179">
                <a:tc>
                  <a:txBody>
                    <a:bodyPr/>
                    <a:lstStyle/>
                    <a:p>
                      <a:pPr algn="ctr"/>
                      <a:r>
                        <a:rPr kumimoji="1" lang="en-US" altLang="ja-JP" sz="1600" b="1" dirty="0" smtClean="0">
                          <a:latin typeface="Arial" panose="020B0604020202020204" pitchFamily="34" charset="0"/>
                          <a:cs typeface="Arial" panose="020B0604020202020204" pitchFamily="34" charset="0"/>
                        </a:rPr>
                        <a:t>T</a:t>
                      </a:r>
                      <a:r>
                        <a:rPr kumimoji="1" lang="en-US" altLang="ja-JP" sz="1600" b="1" baseline="-25000" dirty="0" smtClean="0">
                          <a:latin typeface="Arial" panose="020B0604020202020204" pitchFamily="34" charset="0"/>
                          <a:cs typeface="Arial" panose="020B0604020202020204" pitchFamily="34" charset="0"/>
                        </a:rPr>
                        <a:t>max </a:t>
                      </a:r>
                      <a:r>
                        <a:rPr kumimoji="1" lang="en-US" altLang="ja-JP" sz="1600" b="1" dirty="0" smtClean="0">
                          <a:latin typeface="Arial" panose="020B0604020202020204" pitchFamily="34" charset="0"/>
                          <a:cs typeface="Arial" panose="020B0604020202020204" pitchFamily="34" charset="0"/>
                        </a:rPr>
                        <a:t> </a:t>
                      </a:r>
                    </a:p>
                    <a:p>
                      <a:pPr algn="ctr"/>
                      <a:r>
                        <a:rPr kumimoji="1" lang="en-US" altLang="ja-JP" sz="1600" b="1" dirty="0" smtClean="0">
                          <a:latin typeface="Arial" panose="020B0604020202020204" pitchFamily="34" charset="0"/>
                          <a:cs typeface="Arial" panose="020B0604020202020204" pitchFamily="34" charset="0"/>
                        </a:rPr>
                        <a:t>(h)</a:t>
                      </a:r>
                      <a:endParaRPr kumimoji="1" lang="ja-JP" altLang="en-US" sz="1600" b="1" dirty="0">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solidFill>
                  </a:tcPr>
                </a:tc>
                <a:tc>
                  <a:txBody>
                    <a:bodyPr/>
                    <a:lstStyle/>
                    <a:p>
                      <a:pPr algn="ctr"/>
                      <a:r>
                        <a:rPr kumimoji="1" lang="en-US" altLang="ja-JP" sz="1600" b="1" dirty="0" smtClean="0">
                          <a:latin typeface="Arial" panose="020B0604020202020204" pitchFamily="34" charset="0"/>
                          <a:cs typeface="Arial" panose="020B0604020202020204" pitchFamily="34" charset="0"/>
                        </a:rPr>
                        <a:t>2.25±1.09</a:t>
                      </a:r>
                      <a:endParaRPr kumimoji="1" lang="ja-JP" altLang="en-US" sz="1600" b="1" dirty="0">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solidFill>
                  </a:tcPr>
                </a:tc>
                <a:tc>
                  <a:txBody>
                    <a:bodyPr/>
                    <a:lstStyle/>
                    <a:p>
                      <a:pPr algn="ctr"/>
                      <a:r>
                        <a:rPr kumimoji="1" lang="en-US" altLang="ja-JP" sz="1600" b="1" dirty="0" smtClean="0">
                          <a:solidFill>
                            <a:srgbClr val="FF0000"/>
                          </a:solidFill>
                          <a:latin typeface="Arial" panose="020B0604020202020204" pitchFamily="34" charset="0"/>
                          <a:cs typeface="Arial" panose="020B0604020202020204" pitchFamily="34" charset="0"/>
                        </a:rPr>
                        <a:t>1.75±0.43</a:t>
                      </a:r>
                      <a:endParaRPr kumimoji="1" lang="ja-JP" altLang="en-US" sz="1600" b="1"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bg1"/>
                    </a:solidFill>
                  </a:tcPr>
                </a:tc>
                <a:extLst>
                  <a:ext uri="{0D108BD9-81ED-4DB2-BD59-A6C34878D82A}">
                    <a16:rowId xmlns:a16="http://schemas.microsoft.com/office/drawing/2014/main" xmlns="" val="10003"/>
                  </a:ext>
                </a:extLst>
              </a:tr>
            </a:tbl>
          </a:graphicData>
        </a:graphic>
      </p:graphicFrame>
      <p:sp>
        <p:nvSpPr>
          <p:cNvPr id="6" name="テキスト ボックス 5"/>
          <p:cNvSpPr txBox="1"/>
          <p:nvPr/>
        </p:nvSpPr>
        <p:spPr>
          <a:xfrm>
            <a:off x="2898068" y="188640"/>
            <a:ext cx="3779912" cy="523220"/>
          </a:xfrm>
          <a:prstGeom prst="rect">
            <a:avLst/>
          </a:prstGeom>
          <a:noFill/>
        </p:spPr>
        <p:txBody>
          <a:bodyPr wrap="square" rtlCol="0">
            <a:spAutoFit/>
          </a:bodyPr>
          <a:lstStyle/>
          <a:p>
            <a:pPr algn="ctr"/>
            <a:r>
              <a:rPr lang="en-US" altLang="ja-JP" sz="2800" b="1" dirty="0" smtClean="0">
                <a:latin typeface="Arial" panose="020B0604020202020204" pitchFamily="34" charset="0"/>
                <a:cs typeface="Arial" panose="020B0604020202020204" pitchFamily="34" charset="0"/>
              </a:rPr>
              <a:t>Oral Absorption</a:t>
            </a:r>
            <a:endParaRPr kumimoji="1" lang="ja-JP" altLang="en-US" sz="2800" b="1" dirty="0">
              <a:latin typeface="Arial" panose="020B0604020202020204" pitchFamily="34" charset="0"/>
              <a:cs typeface="Arial" panose="020B0604020202020204" pitchFamily="34" charset="0"/>
            </a:endParaRPr>
          </a:p>
        </p:txBody>
      </p:sp>
      <p:sp>
        <p:nvSpPr>
          <p:cNvPr id="7" name="テキスト ボックス 6"/>
          <p:cNvSpPr txBox="1"/>
          <p:nvPr/>
        </p:nvSpPr>
        <p:spPr>
          <a:xfrm>
            <a:off x="5306742" y="4116332"/>
            <a:ext cx="3828837" cy="307777"/>
          </a:xfrm>
          <a:prstGeom prst="rect">
            <a:avLst/>
          </a:prstGeom>
          <a:noFill/>
        </p:spPr>
        <p:txBody>
          <a:bodyPr wrap="square" rtlCol="0">
            <a:spAutoFit/>
          </a:bodyPr>
          <a:lstStyle/>
          <a:p>
            <a:pPr algn="r"/>
            <a:r>
              <a:rPr kumimoji="1" lang="en-US" altLang="ja-JP" sz="1400" b="1" dirty="0" smtClean="0">
                <a:latin typeface="Arial" panose="020B0604020202020204" pitchFamily="34" charset="0"/>
                <a:cs typeface="Arial" panose="020B0604020202020204" pitchFamily="34" charset="0"/>
              </a:rPr>
              <a:t>** : P&lt;0.01,  (n=3)</a:t>
            </a:r>
          </a:p>
        </p:txBody>
      </p:sp>
      <p:sp>
        <p:nvSpPr>
          <p:cNvPr id="8" name="テキスト ボックス 7"/>
          <p:cNvSpPr txBox="1"/>
          <p:nvPr/>
        </p:nvSpPr>
        <p:spPr>
          <a:xfrm>
            <a:off x="251520" y="4697849"/>
            <a:ext cx="8640960" cy="1323439"/>
          </a:xfrm>
          <a:prstGeom prst="rect">
            <a:avLst/>
          </a:prstGeom>
          <a:noFill/>
        </p:spPr>
        <p:txBody>
          <a:bodyPr wrap="square" rtlCol="0">
            <a:spAutoFit/>
          </a:bodyPr>
          <a:lstStyle/>
          <a:p>
            <a:r>
              <a:rPr lang="en-US" altLang="ja-JP" sz="2000" b="1" dirty="0">
                <a:latin typeface="Arial" panose="020B0604020202020204" pitchFamily="34" charset="0"/>
                <a:cs typeface="Arial" panose="020B0604020202020204" pitchFamily="34" charset="0"/>
              </a:rPr>
              <a:t>After oral administration of </a:t>
            </a:r>
            <a:r>
              <a:rPr lang="en-US" altLang="ja-JP" sz="2000" b="1" dirty="0" smtClean="0">
                <a:latin typeface="Arial" panose="020B0604020202020204" pitchFamily="34" charset="0"/>
                <a:cs typeface="Arial" panose="020B0604020202020204" pitchFamily="34" charset="0"/>
              </a:rPr>
              <a:t>the MBZ nanocrystal formulation (</a:t>
            </a:r>
            <a:r>
              <a:rPr lang="en-US" altLang="ja-JP" sz="2000" b="1" dirty="0">
                <a:latin typeface="Arial" panose="020B0604020202020204" pitchFamily="34" charset="0"/>
                <a:cs typeface="Arial" panose="020B0604020202020204" pitchFamily="34" charset="0"/>
              </a:rPr>
              <a:t>10 mg </a:t>
            </a:r>
            <a:r>
              <a:rPr lang="en-US" altLang="ja-JP" sz="2000" b="1" dirty="0" smtClean="0">
                <a:latin typeface="Arial" panose="020B0604020202020204" pitchFamily="34" charset="0"/>
                <a:cs typeface="Arial" panose="020B0604020202020204" pitchFamily="34" charset="0"/>
              </a:rPr>
              <a:t>MBZ/kg, MBZ : PVA = 1 : 3) </a:t>
            </a:r>
            <a:r>
              <a:rPr lang="en-US" altLang="ja-JP" sz="2000" b="1" dirty="0">
                <a:latin typeface="Arial" panose="020B0604020202020204" pitchFamily="34" charset="0"/>
                <a:cs typeface="Arial" panose="020B0604020202020204" pitchFamily="34" charset="0"/>
              </a:rPr>
              <a:t>in rats, the enhanced oral absorption of MBZ was observed with increases of C</a:t>
            </a:r>
            <a:r>
              <a:rPr lang="en-US" altLang="ja-JP" sz="2000" b="1" baseline="-25000" dirty="0">
                <a:latin typeface="Arial" panose="020B0604020202020204" pitchFamily="34" charset="0"/>
                <a:cs typeface="Arial" panose="020B0604020202020204" pitchFamily="34" charset="0"/>
              </a:rPr>
              <a:t>max</a:t>
            </a:r>
            <a:r>
              <a:rPr lang="en-US" altLang="ja-JP" sz="2000" b="1" dirty="0">
                <a:latin typeface="Arial" panose="020B0604020202020204" pitchFamily="34" charset="0"/>
                <a:cs typeface="Arial" panose="020B0604020202020204" pitchFamily="34" charset="0"/>
              </a:rPr>
              <a:t> and AUC</a:t>
            </a:r>
            <a:r>
              <a:rPr lang="en-US" altLang="ja-JP" sz="2000" b="1" baseline="-25000" dirty="0">
                <a:latin typeface="Arial" panose="020B0604020202020204" pitchFamily="34" charset="0"/>
                <a:cs typeface="Arial" panose="020B0604020202020204" pitchFamily="34" charset="0"/>
              </a:rPr>
              <a:t>0-8</a:t>
            </a:r>
            <a:r>
              <a:rPr lang="en-US" altLang="ja-JP" sz="2000" b="1" dirty="0">
                <a:latin typeface="Arial" panose="020B0604020202020204" pitchFamily="34" charset="0"/>
                <a:cs typeface="Arial" panose="020B0604020202020204" pitchFamily="34" charset="0"/>
              </a:rPr>
              <a:t> by </a:t>
            </a:r>
            <a:r>
              <a:rPr lang="en-US" altLang="ja-JP" sz="2000" b="1" dirty="0" smtClean="0">
                <a:latin typeface="Arial" panose="020B0604020202020204" pitchFamily="34" charset="0"/>
                <a:cs typeface="Arial" panose="020B0604020202020204" pitchFamily="34" charset="0"/>
              </a:rPr>
              <a:t>5.3 </a:t>
            </a:r>
            <a:r>
              <a:rPr lang="en-US" altLang="ja-JP" sz="2000" b="1" dirty="0">
                <a:latin typeface="Arial" panose="020B0604020202020204" pitchFamily="34" charset="0"/>
                <a:cs typeface="Arial" panose="020B0604020202020204" pitchFamily="34" charset="0"/>
              </a:rPr>
              <a:t>and </a:t>
            </a:r>
            <a:r>
              <a:rPr lang="en-US" altLang="ja-JP" sz="2000" b="1" dirty="0" smtClean="0">
                <a:latin typeface="Arial" panose="020B0604020202020204" pitchFamily="34" charset="0"/>
                <a:cs typeface="Arial" panose="020B0604020202020204" pitchFamily="34" charset="0"/>
              </a:rPr>
              <a:t>4.8-fold</a:t>
            </a:r>
            <a:r>
              <a:rPr lang="en-US" altLang="ja-JP" sz="2000" b="1" dirty="0">
                <a:latin typeface="Arial" panose="020B0604020202020204" pitchFamily="34" charset="0"/>
                <a:cs typeface="Arial" panose="020B0604020202020204" pitchFamily="34" charset="0"/>
              </a:rPr>
              <a:t>, respectively, compared with those of the original MBZ </a:t>
            </a:r>
            <a:endParaRPr kumimoji="1" lang="ja-JP" altLang="en-US" sz="2000" b="1" dirty="0">
              <a:latin typeface="Arial" panose="020B0604020202020204" pitchFamily="34" charset="0"/>
              <a:cs typeface="Arial" panose="020B0604020202020204" pitchFamily="34" charset="0"/>
            </a:endParaRPr>
          </a:p>
        </p:txBody>
      </p:sp>
      <p:pic>
        <p:nvPicPr>
          <p:cNvPr id="3" name="図 2"/>
          <p:cNvPicPr>
            <a:picLocks noChangeAspect="1"/>
          </p:cNvPicPr>
          <p:nvPr/>
        </p:nvPicPr>
        <p:blipFill>
          <a:blip r:embed="rId3"/>
          <a:stretch>
            <a:fillRect/>
          </a:stretch>
        </p:blipFill>
        <p:spPr>
          <a:xfrm>
            <a:off x="23205" y="1302917"/>
            <a:ext cx="4764819" cy="3337442"/>
          </a:xfrm>
          <a:prstGeom prst="rect">
            <a:avLst/>
          </a:prstGeom>
        </p:spPr>
      </p:pic>
      <p:sp>
        <p:nvSpPr>
          <p:cNvPr id="9" name="テキスト ボックス 8"/>
          <p:cNvSpPr txBox="1"/>
          <p:nvPr/>
        </p:nvSpPr>
        <p:spPr>
          <a:xfrm>
            <a:off x="1892221" y="1278808"/>
            <a:ext cx="3687891" cy="523220"/>
          </a:xfrm>
          <a:prstGeom prst="rect">
            <a:avLst/>
          </a:prstGeom>
          <a:noFill/>
        </p:spPr>
        <p:txBody>
          <a:bodyPr wrap="square" rtlCol="0">
            <a:spAutoFit/>
          </a:bodyPr>
          <a:lstStyle/>
          <a:p>
            <a:r>
              <a:rPr kumimoji="1" lang="ja-JP" altLang="en-US" sz="1400" dirty="0" smtClean="0">
                <a:solidFill>
                  <a:srgbClr val="FF0000"/>
                </a:solidFill>
              </a:rPr>
              <a:t>● </a:t>
            </a:r>
            <a:r>
              <a:rPr kumimoji="1" lang="en-US" altLang="ja-JP" sz="1400" dirty="0" smtClean="0">
                <a:solidFill>
                  <a:srgbClr val="FF0000"/>
                </a:solidFill>
              </a:rPr>
              <a:t>Nanocrystal</a:t>
            </a:r>
            <a:r>
              <a:rPr lang="ja-JP" altLang="en-US" sz="1400" dirty="0" smtClean="0">
                <a:solidFill>
                  <a:srgbClr val="FF0000"/>
                </a:solidFill>
              </a:rPr>
              <a:t> </a:t>
            </a:r>
            <a:r>
              <a:rPr lang="en-US" altLang="ja-JP" sz="1400" dirty="0" smtClean="0">
                <a:solidFill>
                  <a:srgbClr val="FF0000"/>
                </a:solidFill>
              </a:rPr>
              <a:t>formulation (D90: 0.203 µm)</a:t>
            </a:r>
            <a:r>
              <a:rPr kumimoji="1" lang="en-US" altLang="ja-JP" sz="1400" dirty="0" smtClean="0">
                <a:solidFill>
                  <a:srgbClr val="FF0000"/>
                </a:solidFill>
              </a:rPr>
              <a:t> </a:t>
            </a:r>
          </a:p>
          <a:p>
            <a:r>
              <a:rPr kumimoji="1" lang="en-US" altLang="ja-JP" sz="1400" dirty="0" smtClean="0"/>
              <a:t>× Original      (D90: 13.8 µm)</a:t>
            </a:r>
            <a:endParaRPr kumimoji="1" lang="ja-JP" altLang="en-US" sz="1400" dirty="0"/>
          </a:p>
        </p:txBody>
      </p:sp>
    </p:spTree>
    <p:extLst>
      <p:ext uri="{BB962C8B-B14F-4D97-AF65-F5344CB8AC3E}">
        <p14:creationId xmlns:p14="http://schemas.microsoft.com/office/powerpoint/2010/main" val="32796169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a:fillRect/>
          </a:stretch>
        </p:blipFill>
        <p:spPr>
          <a:xfrm>
            <a:off x="2162403" y="908720"/>
            <a:ext cx="4821864" cy="3384376"/>
          </a:xfrm>
          <a:prstGeom prst="rect">
            <a:avLst/>
          </a:prstGeom>
        </p:spPr>
      </p:pic>
      <p:sp>
        <p:nvSpPr>
          <p:cNvPr id="10" name="テキスト ボックス 9"/>
          <p:cNvSpPr txBox="1"/>
          <p:nvPr/>
        </p:nvSpPr>
        <p:spPr>
          <a:xfrm>
            <a:off x="251520" y="0"/>
            <a:ext cx="7835515" cy="954107"/>
          </a:xfrm>
          <a:prstGeom prst="rect">
            <a:avLst/>
          </a:prstGeom>
          <a:noFill/>
        </p:spPr>
        <p:txBody>
          <a:bodyPr wrap="square" rtlCol="0">
            <a:spAutoFit/>
          </a:bodyPr>
          <a:lstStyle/>
          <a:p>
            <a:pPr algn="ctr"/>
            <a:r>
              <a:rPr lang="en-US" altLang="ja-JP" sz="2800" b="1" dirty="0" smtClean="0"/>
              <a:t>Effects of </a:t>
            </a:r>
            <a:r>
              <a:rPr lang="en-US" altLang="ja-JP" sz="2800" b="1" dirty="0"/>
              <a:t>P</a:t>
            </a:r>
            <a:r>
              <a:rPr lang="en-US" altLang="ja-JP" sz="2800" b="1" dirty="0" smtClean="0"/>
              <a:t>article Sizes on The Oral Absorption of </a:t>
            </a:r>
            <a:r>
              <a:rPr lang="en-US" altLang="ja-JP" sz="2800" b="1" dirty="0" err="1" smtClean="0"/>
              <a:t>Mebendazole</a:t>
            </a:r>
            <a:endParaRPr kumimoji="1" lang="ja-JP" altLang="en-US" sz="2800" b="1" dirty="0"/>
          </a:p>
        </p:txBody>
      </p:sp>
      <p:sp>
        <p:nvSpPr>
          <p:cNvPr id="14" name="テキスト ボックス 13"/>
          <p:cNvSpPr txBox="1"/>
          <p:nvPr/>
        </p:nvSpPr>
        <p:spPr>
          <a:xfrm>
            <a:off x="5521132" y="1296116"/>
            <a:ext cx="3528392" cy="923330"/>
          </a:xfrm>
          <a:prstGeom prst="rect">
            <a:avLst/>
          </a:prstGeom>
          <a:noFill/>
        </p:spPr>
        <p:txBody>
          <a:bodyPr wrap="square" rtlCol="0">
            <a:spAutoFit/>
          </a:bodyPr>
          <a:lstStyle/>
          <a:p>
            <a:r>
              <a:rPr kumimoji="1" lang="ja-JP" altLang="en-US" dirty="0" smtClean="0">
                <a:solidFill>
                  <a:srgbClr val="FF0000"/>
                </a:solidFill>
              </a:rPr>
              <a:t>● </a:t>
            </a:r>
            <a:r>
              <a:rPr kumimoji="1" lang="en-US" altLang="ja-JP" dirty="0" smtClean="0">
                <a:solidFill>
                  <a:srgbClr val="FF0000"/>
                </a:solidFill>
              </a:rPr>
              <a:t>Nanosized</a:t>
            </a:r>
            <a:r>
              <a:rPr lang="ja-JP" altLang="en-US" dirty="0">
                <a:solidFill>
                  <a:srgbClr val="FF0000"/>
                </a:solidFill>
              </a:rPr>
              <a:t> </a:t>
            </a:r>
            <a:r>
              <a:rPr lang="en-US" altLang="ja-JP" dirty="0" smtClean="0">
                <a:solidFill>
                  <a:srgbClr val="FF0000"/>
                </a:solidFill>
              </a:rPr>
              <a:t>(D90: 203 nm)</a:t>
            </a:r>
            <a:r>
              <a:rPr kumimoji="1" lang="en-US" altLang="ja-JP" dirty="0" smtClean="0">
                <a:solidFill>
                  <a:srgbClr val="FF0000"/>
                </a:solidFill>
              </a:rPr>
              <a:t> </a:t>
            </a:r>
          </a:p>
          <a:p>
            <a:r>
              <a:rPr lang="ja-JP" altLang="en-US" dirty="0" smtClean="0">
                <a:solidFill>
                  <a:srgbClr val="0000FF"/>
                </a:solidFill>
              </a:rPr>
              <a:t>● </a:t>
            </a:r>
            <a:r>
              <a:rPr lang="en-US" altLang="ja-JP" dirty="0" err="1" smtClean="0">
                <a:solidFill>
                  <a:srgbClr val="0000FF"/>
                </a:solidFill>
              </a:rPr>
              <a:t>Microsized</a:t>
            </a:r>
            <a:r>
              <a:rPr lang="ja-JP" altLang="en-US" dirty="0">
                <a:solidFill>
                  <a:srgbClr val="0000FF"/>
                </a:solidFill>
              </a:rPr>
              <a:t> </a:t>
            </a:r>
            <a:r>
              <a:rPr lang="en-US" altLang="ja-JP" dirty="0">
                <a:solidFill>
                  <a:srgbClr val="0000FF"/>
                </a:solidFill>
              </a:rPr>
              <a:t>(D90</a:t>
            </a:r>
            <a:r>
              <a:rPr lang="en-US" altLang="ja-JP" dirty="0" smtClean="0">
                <a:solidFill>
                  <a:srgbClr val="0000FF"/>
                </a:solidFill>
              </a:rPr>
              <a:t>:</a:t>
            </a:r>
            <a:r>
              <a:rPr lang="ja-JP" altLang="en-US" dirty="0">
                <a:solidFill>
                  <a:srgbClr val="0000FF"/>
                </a:solidFill>
              </a:rPr>
              <a:t> </a:t>
            </a:r>
            <a:r>
              <a:rPr lang="en-US" altLang="ja-JP" dirty="0" smtClean="0">
                <a:solidFill>
                  <a:srgbClr val="0000FF"/>
                </a:solidFill>
              </a:rPr>
              <a:t>4.38 µm)</a:t>
            </a:r>
          </a:p>
          <a:p>
            <a:r>
              <a:rPr kumimoji="1" lang="en-US" altLang="ja-JP" dirty="0" smtClean="0"/>
              <a:t>× Original      (D90: 13.8 µm)</a:t>
            </a:r>
            <a:endParaRPr kumimoji="1" lang="ja-JP" altLang="en-US" dirty="0"/>
          </a:p>
        </p:txBody>
      </p:sp>
      <p:sp>
        <p:nvSpPr>
          <p:cNvPr id="4" name="テキスト ボックス 3"/>
          <p:cNvSpPr txBox="1"/>
          <p:nvPr/>
        </p:nvSpPr>
        <p:spPr>
          <a:xfrm>
            <a:off x="213217" y="5935961"/>
            <a:ext cx="8721127" cy="461665"/>
          </a:xfrm>
          <a:prstGeom prst="rect">
            <a:avLst/>
          </a:prstGeom>
          <a:noFill/>
        </p:spPr>
        <p:txBody>
          <a:bodyPr wrap="square" rtlCol="0">
            <a:spAutoFit/>
          </a:bodyPr>
          <a:lstStyle/>
          <a:p>
            <a:pPr algn="ctr"/>
            <a:r>
              <a:rPr kumimoji="1" lang="en-US" altLang="ja-JP" sz="2400" dirty="0" smtClean="0"/>
              <a:t>MBZ</a:t>
            </a:r>
            <a:r>
              <a:rPr lang="ja-JP" altLang="en-US" sz="2400" dirty="0" smtClean="0"/>
              <a:t>の場合、ナノ粒子化による溶解度の向上は認められなかった。</a:t>
            </a:r>
            <a:endParaRPr kumimoji="1" lang="ja-JP" altLang="en-US" sz="2400" dirty="0"/>
          </a:p>
        </p:txBody>
      </p:sp>
      <p:graphicFrame>
        <p:nvGraphicFramePr>
          <p:cNvPr id="6" name="表 5"/>
          <p:cNvGraphicFramePr>
            <a:graphicFrameLocks noGrp="1"/>
          </p:cNvGraphicFramePr>
          <p:nvPr>
            <p:extLst/>
          </p:nvPr>
        </p:nvGraphicFramePr>
        <p:xfrm>
          <a:off x="1332975" y="4365104"/>
          <a:ext cx="6480720" cy="1463040"/>
        </p:xfrm>
        <a:graphic>
          <a:graphicData uri="http://schemas.openxmlformats.org/drawingml/2006/table">
            <a:tbl>
              <a:tblPr firstRow="1" bandRow="1">
                <a:tableStyleId>{5940675A-B579-460E-94D1-54222C63F5DA}</a:tableStyleId>
              </a:tblPr>
              <a:tblGrid>
                <a:gridCol w="2016223">
                  <a:extLst>
                    <a:ext uri="{9D8B030D-6E8A-4147-A177-3AD203B41FA5}">
                      <a16:colId xmlns:a16="http://schemas.microsoft.com/office/drawing/2014/main" xmlns="" val="20000"/>
                    </a:ext>
                  </a:extLst>
                </a:gridCol>
                <a:gridCol w="2304256">
                  <a:extLst>
                    <a:ext uri="{9D8B030D-6E8A-4147-A177-3AD203B41FA5}">
                      <a16:colId xmlns:a16="http://schemas.microsoft.com/office/drawing/2014/main" xmlns="" val="20001"/>
                    </a:ext>
                  </a:extLst>
                </a:gridCol>
                <a:gridCol w="2160241">
                  <a:extLst>
                    <a:ext uri="{9D8B030D-6E8A-4147-A177-3AD203B41FA5}">
                      <a16:colId xmlns:a16="http://schemas.microsoft.com/office/drawing/2014/main" xmlns="" val="20002"/>
                    </a:ext>
                  </a:extLst>
                </a:gridCol>
              </a:tblGrid>
              <a:tr h="360000">
                <a:tc>
                  <a:txBody>
                    <a:bodyPr/>
                    <a:lstStyle/>
                    <a:p>
                      <a:pPr algn="ctr"/>
                      <a:endParaRPr kumimoji="1" lang="ja-JP" altLang="en-US" sz="1800" dirty="0"/>
                    </a:p>
                  </a:txBody>
                  <a:tcPr anchor="ctr"/>
                </a:tc>
                <a:tc>
                  <a:txBody>
                    <a:bodyPr/>
                    <a:lstStyle/>
                    <a:p>
                      <a:pPr algn="ctr"/>
                      <a:r>
                        <a:rPr kumimoji="1" lang="en-US" altLang="ja-JP" sz="1800" dirty="0" smtClean="0"/>
                        <a:t>AUC</a:t>
                      </a:r>
                      <a:r>
                        <a:rPr kumimoji="1" lang="en-US" altLang="ja-JP" sz="1800" baseline="-25000" dirty="0" smtClean="0"/>
                        <a:t>0-8h</a:t>
                      </a:r>
                      <a:r>
                        <a:rPr kumimoji="1" lang="ja-JP" altLang="en-US" sz="1800" baseline="-25000" dirty="0" smtClean="0"/>
                        <a:t> </a:t>
                      </a:r>
                      <a:r>
                        <a:rPr kumimoji="1" lang="en-US" altLang="ja-JP" sz="1800" baseline="0" dirty="0" smtClean="0"/>
                        <a:t>(µg</a:t>
                      </a:r>
                      <a:r>
                        <a:rPr kumimoji="1" lang="ja-JP" altLang="en-US" sz="1800" baseline="0" dirty="0" smtClean="0"/>
                        <a:t>・</a:t>
                      </a:r>
                      <a:r>
                        <a:rPr kumimoji="1" lang="en-US" altLang="ja-JP" sz="1800" baseline="0" dirty="0" smtClean="0"/>
                        <a:t>h/mL)</a:t>
                      </a:r>
                      <a:endParaRPr kumimoji="1" lang="ja-JP" altLang="en-US" sz="1800" baseline="0" dirty="0"/>
                    </a:p>
                  </a:txBody>
                  <a:tcPr anchor="ctr"/>
                </a:tc>
                <a:tc>
                  <a:txBody>
                    <a:bodyPr/>
                    <a:lstStyle/>
                    <a:p>
                      <a:pPr algn="ctr"/>
                      <a:r>
                        <a:rPr kumimoji="1" lang="en-US" altLang="ja-JP" sz="1800" dirty="0" smtClean="0"/>
                        <a:t>Solubility</a:t>
                      </a:r>
                      <a:r>
                        <a:rPr kumimoji="1" lang="ja-JP" altLang="en-US" sz="1800" dirty="0" smtClean="0"/>
                        <a:t> </a:t>
                      </a:r>
                      <a:r>
                        <a:rPr kumimoji="1" lang="en-US" altLang="ja-JP" sz="1800" dirty="0" smtClean="0"/>
                        <a:t>(µg/mL)</a:t>
                      </a:r>
                      <a:endParaRPr kumimoji="1" lang="ja-JP" altLang="en-US" sz="1800" dirty="0"/>
                    </a:p>
                  </a:txBody>
                  <a:tcPr anchor="ctr"/>
                </a:tc>
                <a:extLst>
                  <a:ext uri="{0D108BD9-81ED-4DB2-BD59-A6C34878D82A}">
                    <a16:rowId xmlns:a16="http://schemas.microsoft.com/office/drawing/2014/main" xmlns="" val="10000"/>
                  </a:ext>
                </a:extLst>
              </a:tr>
              <a:tr h="360000">
                <a:tc>
                  <a:txBody>
                    <a:bodyPr/>
                    <a:lstStyle/>
                    <a:p>
                      <a:pPr algn="ctr"/>
                      <a:r>
                        <a:rPr kumimoji="1" lang="en-US" altLang="ja-JP" sz="1800" dirty="0" smtClean="0"/>
                        <a:t>Nanosized</a:t>
                      </a:r>
                      <a:endParaRPr kumimoji="1" lang="ja-JP" altLang="en-US" sz="1800" dirty="0"/>
                    </a:p>
                  </a:txBody>
                  <a:tcPr anchor="ctr"/>
                </a:tc>
                <a:tc>
                  <a:txBody>
                    <a:bodyPr/>
                    <a:lstStyle/>
                    <a:p>
                      <a:pPr algn="ctr"/>
                      <a:r>
                        <a:rPr kumimoji="1" lang="en-US" altLang="ja-JP" sz="1800" dirty="0" smtClean="0"/>
                        <a:t>4.08 ± 0.16</a:t>
                      </a:r>
                      <a:endParaRPr kumimoji="1" lang="ja-JP" altLang="en-US" sz="1800" dirty="0"/>
                    </a:p>
                  </a:txBody>
                  <a:tcPr anchor="ctr"/>
                </a:tc>
                <a:tc>
                  <a:txBody>
                    <a:bodyPr/>
                    <a:lstStyle/>
                    <a:p>
                      <a:pPr algn="ctr"/>
                      <a:r>
                        <a:rPr kumimoji="1" lang="en-US" altLang="ja-JP" sz="1800" dirty="0" smtClean="0"/>
                        <a:t>4.59</a:t>
                      </a:r>
                      <a:endParaRPr kumimoji="1" lang="ja-JP" altLang="en-US" sz="1800" dirty="0"/>
                    </a:p>
                  </a:txBody>
                  <a:tcPr anchor="ctr"/>
                </a:tc>
                <a:extLst>
                  <a:ext uri="{0D108BD9-81ED-4DB2-BD59-A6C34878D82A}">
                    <a16:rowId xmlns:a16="http://schemas.microsoft.com/office/drawing/2014/main" xmlns="" val="10001"/>
                  </a:ext>
                </a:extLst>
              </a:tr>
              <a:tr h="360000">
                <a:tc>
                  <a:txBody>
                    <a:bodyPr/>
                    <a:lstStyle/>
                    <a:p>
                      <a:pPr algn="ctr"/>
                      <a:r>
                        <a:rPr kumimoji="1" lang="en-US" altLang="ja-JP" sz="1800" dirty="0" err="1" smtClean="0"/>
                        <a:t>Microsized</a:t>
                      </a:r>
                      <a:endParaRPr kumimoji="1" lang="ja-JP" altLang="en-US" sz="1800" dirty="0"/>
                    </a:p>
                  </a:txBody>
                  <a:tcPr anchor="ctr"/>
                </a:tc>
                <a:tc>
                  <a:txBody>
                    <a:bodyPr/>
                    <a:lstStyle/>
                    <a:p>
                      <a:pPr algn="ctr"/>
                      <a:r>
                        <a:rPr kumimoji="1" lang="en-US" altLang="ja-JP" sz="1800" dirty="0" smtClean="0"/>
                        <a:t>3.83 ± 0.30</a:t>
                      </a:r>
                      <a:endParaRPr kumimoji="1" lang="ja-JP" altLang="en-US" sz="1800" dirty="0"/>
                    </a:p>
                  </a:txBody>
                  <a:tcPr anchor="ctr"/>
                </a:tc>
                <a:tc>
                  <a:txBody>
                    <a:bodyPr/>
                    <a:lstStyle/>
                    <a:p>
                      <a:pPr algn="ctr"/>
                      <a:r>
                        <a:rPr kumimoji="1" lang="en-US" altLang="ja-JP" sz="1800" dirty="0" smtClean="0"/>
                        <a:t>4.37</a:t>
                      </a:r>
                      <a:endParaRPr kumimoji="1" lang="ja-JP" altLang="en-US" sz="1800" dirty="0"/>
                    </a:p>
                  </a:txBody>
                  <a:tcPr anchor="ctr"/>
                </a:tc>
                <a:extLst>
                  <a:ext uri="{0D108BD9-81ED-4DB2-BD59-A6C34878D82A}">
                    <a16:rowId xmlns:a16="http://schemas.microsoft.com/office/drawing/2014/main" xmlns="" val="10002"/>
                  </a:ext>
                </a:extLst>
              </a:tr>
              <a:tr h="360000">
                <a:tc>
                  <a:txBody>
                    <a:bodyPr/>
                    <a:lstStyle/>
                    <a:p>
                      <a:pPr algn="ctr"/>
                      <a:r>
                        <a:rPr kumimoji="1" lang="en-US" altLang="ja-JP" sz="1800" dirty="0" smtClean="0"/>
                        <a:t>Original</a:t>
                      </a:r>
                      <a:endParaRPr kumimoji="1" lang="ja-JP" altLang="en-US" sz="1800" dirty="0"/>
                    </a:p>
                  </a:txBody>
                  <a:tcPr anchor="ctr"/>
                </a:tc>
                <a:tc>
                  <a:txBody>
                    <a:bodyPr/>
                    <a:lstStyle/>
                    <a:p>
                      <a:pPr algn="ctr"/>
                      <a:r>
                        <a:rPr kumimoji="1" lang="en-US" altLang="ja-JP" sz="1800" dirty="0" smtClean="0"/>
                        <a:t>0.88</a:t>
                      </a:r>
                      <a:r>
                        <a:rPr kumimoji="1" lang="ja-JP" altLang="en-US" sz="1800" baseline="0" dirty="0" smtClean="0"/>
                        <a:t> </a:t>
                      </a:r>
                      <a:r>
                        <a:rPr kumimoji="1" lang="en-US" altLang="ja-JP" sz="1800" dirty="0" smtClean="0"/>
                        <a:t>± 0.10</a:t>
                      </a:r>
                    </a:p>
                  </a:txBody>
                  <a:tcPr anchor="ctr"/>
                </a:tc>
                <a:tc>
                  <a:txBody>
                    <a:bodyPr/>
                    <a:lstStyle/>
                    <a:p>
                      <a:pPr algn="ctr"/>
                      <a:r>
                        <a:rPr kumimoji="1" lang="en-US" altLang="ja-JP" sz="1800" dirty="0" smtClean="0"/>
                        <a:t>0.48</a:t>
                      </a:r>
                    </a:p>
                  </a:txBody>
                  <a:tcPr anchor="ctr"/>
                </a:tc>
                <a:extLst>
                  <a:ext uri="{0D108BD9-81ED-4DB2-BD59-A6C34878D82A}">
                    <a16:rowId xmlns:a16="http://schemas.microsoft.com/office/drawing/2014/main" xmlns="" val="2042780907"/>
                  </a:ext>
                </a:extLst>
              </a:tr>
            </a:tbl>
          </a:graphicData>
        </a:graphic>
      </p:graphicFrame>
    </p:spTree>
    <p:extLst>
      <p:ext uri="{BB962C8B-B14F-4D97-AF65-F5344CB8AC3E}">
        <p14:creationId xmlns:p14="http://schemas.microsoft.com/office/powerpoint/2010/main" val="1471206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a:fillRect/>
          </a:stretch>
        </p:blipFill>
        <p:spPr>
          <a:xfrm>
            <a:off x="2162403" y="908720"/>
            <a:ext cx="4821864" cy="3384376"/>
          </a:xfrm>
          <a:prstGeom prst="rect">
            <a:avLst/>
          </a:prstGeom>
        </p:spPr>
      </p:pic>
      <p:sp>
        <p:nvSpPr>
          <p:cNvPr id="10" name="テキスト ボックス 9"/>
          <p:cNvSpPr txBox="1"/>
          <p:nvPr/>
        </p:nvSpPr>
        <p:spPr>
          <a:xfrm>
            <a:off x="251520" y="0"/>
            <a:ext cx="7835515" cy="954107"/>
          </a:xfrm>
          <a:prstGeom prst="rect">
            <a:avLst/>
          </a:prstGeom>
          <a:noFill/>
        </p:spPr>
        <p:txBody>
          <a:bodyPr wrap="square" rtlCol="0">
            <a:spAutoFit/>
          </a:bodyPr>
          <a:lstStyle/>
          <a:p>
            <a:pPr algn="ctr"/>
            <a:r>
              <a:rPr lang="en-US" altLang="ja-JP" sz="2800" b="1" dirty="0" smtClean="0"/>
              <a:t>Effects of </a:t>
            </a:r>
            <a:r>
              <a:rPr lang="en-US" altLang="ja-JP" sz="2800" b="1" dirty="0"/>
              <a:t>P</a:t>
            </a:r>
            <a:r>
              <a:rPr lang="en-US" altLang="ja-JP" sz="2800" b="1" dirty="0" smtClean="0"/>
              <a:t>article Sizes on The Oral Absorption of </a:t>
            </a:r>
            <a:r>
              <a:rPr lang="en-US" altLang="ja-JP" sz="2800" b="1" dirty="0" err="1" smtClean="0"/>
              <a:t>Mebendazole</a:t>
            </a:r>
            <a:endParaRPr kumimoji="1" lang="ja-JP" altLang="en-US" sz="2800" b="1" dirty="0"/>
          </a:p>
        </p:txBody>
      </p:sp>
      <p:sp>
        <p:nvSpPr>
          <p:cNvPr id="14" name="テキスト ボックス 13"/>
          <p:cNvSpPr txBox="1"/>
          <p:nvPr/>
        </p:nvSpPr>
        <p:spPr>
          <a:xfrm>
            <a:off x="5521132" y="1296116"/>
            <a:ext cx="3528392" cy="923330"/>
          </a:xfrm>
          <a:prstGeom prst="rect">
            <a:avLst/>
          </a:prstGeom>
          <a:noFill/>
        </p:spPr>
        <p:txBody>
          <a:bodyPr wrap="square" rtlCol="0">
            <a:spAutoFit/>
          </a:bodyPr>
          <a:lstStyle/>
          <a:p>
            <a:r>
              <a:rPr kumimoji="1" lang="ja-JP" altLang="en-US" dirty="0" smtClean="0">
                <a:solidFill>
                  <a:srgbClr val="FF0000"/>
                </a:solidFill>
              </a:rPr>
              <a:t>● </a:t>
            </a:r>
            <a:r>
              <a:rPr kumimoji="1" lang="en-US" altLang="ja-JP" dirty="0" smtClean="0">
                <a:solidFill>
                  <a:srgbClr val="FF0000"/>
                </a:solidFill>
              </a:rPr>
              <a:t>Nanosized</a:t>
            </a:r>
            <a:r>
              <a:rPr lang="ja-JP" altLang="en-US" dirty="0">
                <a:solidFill>
                  <a:srgbClr val="FF0000"/>
                </a:solidFill>
              </a:rPr>
              <a:t> </a:t>
            </a:r>
            <a:r>
              <a:rPr lang="en-US" altLang="ja-JP" dirty="0" smtClean="0">
                <a:solidFill>
                  <a:srgbClr val="FF0000"/>
                </a:solidFill>
              </a:rPr>
              <a:t>(D90: 203 nm)</a:t>
            </a:r>
            <a:r>
              <a:rPr kumimoji="1" lang="en-US" altLang="ja-JP" dirty="0" smtClean="0">
                <a:solidFill>
                  <a:srgbClr val="FF0000"/>
                </a:solidFill>
              </a:rPr>
              <a:t> </a:t>
            </a:r>
          </a:p>
          <a:p>
            <a:r>
              <a:rPr lang="ja-JP" altLang="en-US" dirty="0" smtClean="0">
                <a:solidFill>
                  <a:srgbClr val="0000FF"/>
                </a:solidFill>
              </a:rPr>
              <a:t>● </a:t>
            </a:r>
            <a:r>
              <a:rPr lang="en-US" altLang="ja-JP" dirty="0" err="1" smtClean="0">
                <a:solidFill>
                  <a:srgbClr val="0000FF"/>
                </a:solidFill>
              </a:rPr>
              <a:t>Microsized</a:t>
            </a:r>
            <a:r>
              <a:rPr lang="ja-JP" altLang="en-US" dirty="0">
                <a:solidFill>
                  <a:srgbClr val="0000FF"/>
                </a:solidFill>
              </a:rPr>
              <a:t> </a:t>
            </a:r>
            <a:r>
              <a:rPr lang="en-US" altLang="ja-JP" dirty="0">
                <a:solidFill>
                  <a:srgbClr val="0000FF"/>
                </a:solidFill>
              </a:rPr>
              <a:t>(D90</a:t>
            </a:r>
            <a:r>
              <a:rPr lang="en-US" altLang="ja-JP" dirty="0" smtClean="0">
                <a:solidFill>
                  <a:srgbClr val="0000FF"/>
                </a:solidFill>
              </a:rPr>
              <a:t>:</a:t>
            </a:r>
            <a:r>
              <a:rPr lang="ja-JP" altLang="en-US" dirty="0">
                <a:solidFill>
                  <a:srgbClr val="0000FF"/>
                </a:solidFill>
              </a:rPr>
              <a:t> </a:t>
            </a:r>
            <a:r>
              <a:rPr lang="en-US" altLang="ja-JP" dirty="0" smtClean="0">
                <a:solidFill>
                  <a:srgbClr val="0000FF"/>
                </a:solidFill>
              </a:rPr>
              <a:t>4.38 µm)</a:t>
            </a:r>
          </a:p>
          <a:p>
            <a:r>
              <a:rPr kumimoji="1" lang="en-US" altLang="ja-JP" dirty="0" smtClean="0"/>
              <a:t>× Original      (D90: 13.8 µm)</a:t>
            </a:r>
            <a:endParaRPr kumimoji="1" lang="ja-JP" altLang="en-US" dirty="0"/>
          </a:p>
        </p:txBody>
      </p:sp>
      <p:sp>
        <p:nvSpPr>
          <p:cNvPr id="4" name="テキスト ボックス 3"/>
          <p:cNvSpPr txBox="1"/>
          <p:nvPr/>
        </p:nvSpPr>
        <p:spPr>
          <a:xfrm>
            <a:off x="213217" y="5935961"/>
            <a:ext cx="8721127" cy="461665"/>
          </a:xfrm>
          <a:prstGeom prst="rect">
            <a:avLst/>
          </a:prstGeom>
          <a:noFill/>
        </p:spPr>
        <p:txBody>
          <a:bodyPr wrap="square" rtlCol="0">
            <a:spAutoFit/>
          </a:bodyPr>
          <a:lstStyle/>
          <a:p>
            <a:pPr algn="ctr"/>
            <a:r>
              <a:rPr kumimoji="1" lang="en-US" altLang="ja-JP" sz="2400" dirty="0" smtClean="0"/>
              <a:t>MBZ</a:t>
            </a:r>
            <a:r>
              <a:rPr lang="ja-JP" altLang="en-US" sz="2400" dirty="0" smtClean="0"/>
              <a:t>の場合、ナノ粒子化による溶解度の向上は認められなかった。</a:t>
            </a:r>
            <a:endParaRPr kumimoji="1" lang="ja-JP" altLang="en-US" sz="2400" dirty="0"/>
          </a:p>
        </p:txBody>
      </p:sp>
      <p:graphicFrame>
        <p:nvGraphicFramePr>
          <p:cNvPr id="6" name="表 5"/>
          <p:cNvGraphicFramePr>
            <a:graphicFrameLocks noGrp="1"/>
          </p:cNvGraphicFramePr>
          <p:nvPr>
            <p:extLst>
              <p:ext uri="{D42A27DB-BD31-4B8C-83A1-F6EECF244321}">
                <p14:modId xmlns:p14="http://schemas.microsoft.com/office/powerpoint/2010/main" val="431506057"/>
              </p:ext>
            </p:extLst>
          </p:nvPr>
        </p:nvGraphicFramePr>
        <p:xfrm>
          <a:off x="1332975" y="4365104"/>
          <a:ext cx="6480720" cy="1463040"/>
        </p:xfrm>
        <a:graphic>
          <a:graphicData uri="http://schemas.openxmlformats.org/drawingml/2006/table">
            <a:tbl>
              <a:tblPr firstRow="1" bandRow="1">
                <a:tableStyleId>{5940675A-B579-460E-94D1-54222C63F5DA}</a:tableStyleId>
              </a:tblPr>
              <a:tblGrid>
                <a:gridCol w="2016223">
                  <a:extLst>
                    <a:ext uri="{9D8B030D-6E8A-4147-A177-3AD203B41FA5}">
                      <a16:colId xmlns:a16="http://schemas.microsoft.com/office/drawing/2014/main" xmlns="" val="20000"/>
                    </a:ext>
                  </a:extLst>
                </a:gridCol>
                <a:gridCol w="2304256">
                  <a:extLst>
                    <a:ext uri="{9D8B030D-6E8A-4147-A177-3AD203B41FA5}">
                      <a16:colId xmlns:a16="http://schemas.microsoft.com/office/drawing/2014/main" xmlns="" val="20001"/>
                    </a:ext>
                  </a:extLst>
                </a:gridCol>
                <a:gridCol w="2160241">
                  <a:extLst>
                    <a:ext uri="{9D8B030D-6E8A-4147-A177-3AD203B41FA5}">
                      <a16:colId xmlns:a16="http://schemas.microsoft.com/office/drawing/2014/main" xmlns="" val="20002"/>
                    </a:ext>
                  </a:extLst>
                </a:gridCol>
              </a:tblGrid>
              <a:tr h="360000">
                <a:tc>
                  <a:txBody>
                    <a:bodyPr/>
                    <a:lstStyle/>
                    <a:p>
                      <a:pPr algn="ctr"/>
                      <a:endParaRPr kumimoji="1" lang="ja-JP" altLang="en-US" sz="1800" dirty="0"/>
                    </a:p>
                  </a:txBody>
                  <a:tcPr anchor="ctr"/>
                </a:tc>
                <a:tc>
                  <a:txBody>
                    <a:bodyPr/>
                    <a:lstStyle/>
                    <a:p>
                      <a:pPr algn="ctr"/>
                      <a:r>
                        <a:rPr kumimoji="1" lang="en-US" altLang="ja-JP" sz="1800" dirty="0" smtClean="0"/>
                        <a:t>AUC</a:t>
                      </a:r>
                      <a:r>
                        <a:rPr kumimoji="1" lang="en-US" altLang="ja-JP" sz="1800" baseline="-25000" dirty="0" smtClean="0"/>
                        <a:t>0-8h</a:t>
                      </a:r>
                      <a:r>
                        <a:rPr kumimoji="1" lang="ja-JP" altLang="en-US" sz="1800" baseline="-25000" dirty="0" smtClean="0"/>
                        <a:t> </a:t>
                      </a:r>
                      <a:r>
                        <a:rPr kumimoji="1" lang="en-US" altLang="ja-JP" sz="1800" baseline="0" dirty="0" smtClean="0"/>
                        <a:t>(µg</a:t>
                      </a:r>
                      <a:r>
                        <a:rPr kumimoji="1" lang="ja-JP" altLang="en-US" sz="1800" baseline="0" dirty="0" smtClean="0"/>
                        <a:t>・</a:t>
                      </a:r>
                      <a:r>
                        <a:rPr kumimoji="1" lang="en-US" altLang="ja-JP" sz="1800" baseline="0" dirty="0" smtClean="0"/>
                        <a:t>h/mL)</a:t>
                      </a:r>
                      <a:endParaRPr kumimoji="1" lang="ja-JP" altLang="en-US" sz="1800" baseline="0" dirty="0"/>
                    </a:p>
                  </a:txBody>
                  <a:tcPr anchor="ctr"/>
                </a:tc>
                <a:tc>
                  <a:txBody>
                    <a:bodyPr/>
                    <a:lstStyle/>
                    <a:p>
                      <a:pPr algn="ctr"/>
                      <a:r>
                        <a:rPr kumimoji="1" lang="en-US" altLang="ja-JP" sz="1800" dirty="0" smtClean="0"/>
                        <a:t>Solubility</a:t>
                      </a:r>
                      <a:r>
                        <a:rPr kumimoji="1" lang="ja-JP" altLang="en-US" sz="1800" dirty="0" smtClean="0"/>
                        <a:t> </a:t>
                      </a:r>
                      <a:r>
                        <a:rPr kumimoji="1" lang="en-US" altLang="ja-JP" sz="1800" dirty="0" smtClean="0"/>
                        <a:t>(µg/mL)</a:t>
                      </a:r>
                      <a:endParaRPr kumimoji="1" lang="ja-JP" altLang="en-US" sz="1800" dirty="0"/>
                    </a:p>
                  </a:txBody>
                  <a:tcPr anchor="ctr"/>
                </a:tc>
                <a:extLst>
                  <a:ext uri="{0D108BD9-81ED-4DB2-BD59-A6C34878D82A}">
                    <a16:rowId xmlns:a16="http://schemas.microsoft.com/office/drawing/2014/main" xmlns="" val="10000"/>
                  </a:ext>
                </a:extLst>
              </a:tr>
              <a:tr h="360000">
                <a:tc>
                  <a:txBody>
                    <a:bodyPr/>
                    <a:lstStyle/>
                    <a:p>
                      <a:pPr algn="ctr"/>
                      <a:r>
                        <a:rPr kumimoji="1" lang="en-US" altLang="ja-JP" sz="1800" dirty="0" smtClean="0"/>
                        <a:t>Nanosized</a:t>
                      </a:r>
                      <a:endParaRPr kumimoji="1" lang="ja-JP" altLang="en-US" sz="1800" dirty="0"/>
                    </a:p>
                  </a:txBody>
                  <a:tcPr anchor="ctr"/>
                </a:tc>
                <a:tc>
                  <a:txBody>
                    <a:bodyPr/>
                    <a:lstStyle/>
                    <a:p>
                      <a:pPr algn="ctr"/>
                      <a:r>
                        <a:rPr kumimoji="1" lang="en-US" altLang="ja-JP" sz="1800" dirty="0" smtClean="0"/>
                        <a:t>4.08 ± 0.16</a:t>
                      </a:r>
                      <a:endParaRPr kumimoji="1" lang="ja-JP" altLang="en-US" sz="1800" dirty="0"/>
                    </a:p>
                  </a:txBody>
                  <a:tcPr anchor="ctr"/>
                </a:tc>
                <a:tc>
                  <a:txBody>
                    <a:bodyPr/>
                    <a:lstStyle/>
                    <a:p>
                      <a:pPr algn="ctr"/>
                      <a:r>
                        <a:rPr kumimoji="1" lang="en-US" altLang="ja-JP" sz="1800" dirty="0" smtClean="0"/>
                        <a:t>4.59</a:t>
                      </a:r>
                      <a:endParaRPr kumimoji="1" lang="ja-JP" altLang="en-US" sz="1800" dirty="0"/>
                    </a:p>
                  </a:txBody>
                  <a:tcPr anchor="ctr"/>
                </a:tc>
                <a:extLst>
                  <a:ext uri="{0D108BD9-81ED-4DB2-BD59-A6C34878D82A}">
                    <a16:rowId xmlns:a16="http://schemas.microsoft.com/office/drawing/2014/main" xmlns="" val="10001"/>
                  </a:ext>
                </a:extLst>
              </a:tr>
              <a:tr h="360000">
                <a:tc>
                  <a:txBody>
                    <a:bodyPr/>
                    <a:lstStyle/>
                    <a:p>
                      <a:pPr algn="ctr"/>
                      <a:r>
                        <a:rPr kumimoji="1" lang="en-US" altLang="ja-JP" sz="1800" dirty="0" err="1" smtClean="0"/>
                        <a:t>Microsized</a:t>
                      </a:r>
                      <a:endParaRPr kumimoji="1" lang="ja-JP" altLang="en-US" sz="1800" dirty="0"/>
                    </a:p>
                  </a:txBody>
                  <a:tcPr anchor="ctr"/>
                </a:tc>
                <a:tc>
                  <a:txBody>
                    <a:bodyPr/>
                    <a:lstStyle/>
                    <a:p>
                      <a:pPr algn="ctr"/>
                      <a:r>
                        <a:rPr kumimoji="1" lang="en-US" altLang="ja-JP" sz="1800" dirty="0" smtClean="0"/>
                        <a:t>3.83 ± 0.30</a:t>
                      </a:r>
                      <a:endParaRPr kumimoji="1" lang="ja-JP" altLang="en-US" sz="1800" dirty="0"/>
                    </a:p>
                  </a:txBody>
                  <a:tcPr anchor="ctr"/>
                </a:tc>
                <a:tc>
                  <a:txBody>
                    <a:bodyPr/>
                    <a:lstStyle/>
                    <a:p>
                      <a:pPr algn="ctr"/>
                      <a:r>
                        <a:rPr kumimoji="1" lang="en-US" altLang="ja-JP" sz="1800" dirty="0" smtClean="0"/>
                        <a:t>4.37</a:t>
                      </a:r>
                      <a:endParaRPr kumimoji="1" lang="ja-JP" altLang="en-US" sz="1800" dirty="0"/>
                    </a:p>
                  </a:txBody>
                  <a:tcPr anchor="ctr"/>
                </a:tc>
                <a:extLst>
                  <a:ext uri="{0D108BD9-81ED-4DB2-BD59-A6C34878D82A}">
                    <a16:rowId xmlns:a16="http://schemas.microsoft.com/office/drawing/2014/main" xmlns="" val="10002"/>
                  </a:ext>
                </a:extLst>
              </a:tr>
              <a:tr h="360000">
                <a:tc>
                  <a:txBody>
                    <a:bodyPr/>
                    <a:lstStyle/>
                    <a:p>
                      <a:pPr algn="ctr"/>
                      <a:r>
                        <a:rPr kumimoji="1" lang="en-US" altLang="ja-JP" sz="1800" dirty="0" smtClean="0"/>
                        <a:t>Original</a:t>
                      </a:r>
                      <a:endParaRPr kumimoji="1" lang="ja-JP" altLang="en-US" sz="1800" dirty="0"/>
                    </a:p>
                  </a:txBody>
                  <a:tcPr anchor="ctr"/>
                </a:tc>
                <a:tc>
                  <a:txBody>
                    <a:bodyPr/>
                    <a:lstStyle/>
                    <a:p>
                      <a:pPr algn="ctr"/>
                      <a:r>
                        <a:rPr kumimoji="1" lang="en-US" altLang="ja-JP" sz="1800" dirty="0" smtClean="0"/>
                        <a:t>0.88</a:t>
                      </a:r>
                      <a:r>
                        <a:rPr kumimoji="1" lang="ja-JP" altLang="en-US" sz="1800" baseline="0" dirty="0" smtClean="0"/>
                        <a:t> </a:t>
                      </a:r>
                      <a:r>
                        <a:rPr kumimoji="1" lang="en-US" altLang="ja-JP" sz="1800" dirty="0" smtClean="0"/>
                        <a:t>± 0.10</a:t>
                      </a:r>
                    </a:p>
                  </a:txBody>
                  <a:tcPr anchor="ctr"/>
                </a:tc>
                <a:tc>
                  <a:txBody>
                    <a:bodyPr/>
                    <a:lstStyle/>
                    <a:p>
                      <a:pPr algn="ctr"/>
                      <a:r>
                        <a:rPr kumimoji="1" lang="en-US" altLang="ja-JP" sz="1800" dirty="0" smtClean="0"/>
                        <a:t>0.48</a:t>
                      </a:r>
                    </a:p>
                  </a:txBody>
                  <a:tcPr anchor="ctr"/>
                </a:tc>
                <a:extLst>
                  <a:ext uri="{0D108BD9-81ED-4DB2-BD59-A6C34878D82A}">
                    <a16:rowId xmlns:a16="http://schemas.microsoft.com/office/drawing/2014/main" xmlns="" val="2042780907"/>
                  </a:ext>
                </a:extLst>
              </a:tr>
            </a:tbl>
          </a:graphicData>
        </a:graphic>
      </p:graphicFrame>
    </p:spTree>
    <p:extLst>
      <p:ext uri="{BB962C8B-B14F-4D97-AF65-F5344CB8AC3E}">
        <p14:creationId xmlns:p14="http://schemas.microsoft.com/office/powerpoint/2010/main" val="284586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図 5"/>
          <p:cNvPicPr>
            <a:picLocks noChangeAspect="1"/>
          </p:cNvPicPr>
          <p:nvPr/>
        </p:nvPicPr>
        <p:blipFill>
          <a:blip r:embed="rId2"/>
          <a:stretch>
            <a:fillRect/>
          </a:stretch>
        </p:blipFill>
        <p:spPr>
          <a:xfrm>
            <a:off x="1680399" y="1023209"/>
            <a:ext cx="5139146" cy="3607071"/>
          </a:xfrm>
          <a:prstGeom prst="rect">
            <a:avLst/>
          </a:prstGeom>
        </p:spPr>
      </p:pic>
      <p:sp>
        <p:nvSpPr>
          <p:cNvPr id="5" name="テキスト ボックス 4"/>
          <p:cNvSpPr txBox="1"/>
          <p:nvPr/>
        </p:nvSpPr>
        <p:spPr>
          <a:xfrm>
            <a:off x="5288792" y="901565"/>
            <a:ext cx="3838114" cy="1815882"/>
          </a:xfrm>
          <a:prstGeom prst="rect">
            <a:avLst/>
          </a:prstGeom>
          <a:noFill/>
        </p:spPr>
        <p:txBody>
          <a:bodyPr wrap="square" rtlCol="0">
            <a:spAutoFit/>
          </a:bodyPr>
          <a:lstStyle/>
          <a:p>
            <a:r>
              <a:rPr kumimoji="1" lang="ja-JP" altLang="en-US" sz="1600" dirty="0" smtClean="0">
                <a:solidFill>
                  <a:srgbClr val="FF0000"/>
                </a:solidFill>
              </a:rPr>
              <a:t>● </a:t>
            </a:r>
            <a:r>
              <a:rPr kumimoji="1" lang="en-US" altLang="ja-JP" sz="1600" dirty="0" err="1" smtClean="0">
                <a:solidFill>
                  <a:srgbClr val="FF0000"/>
                </a:solidFill>
              </a:rPr>
              <a:t>Nanosized</a:t>
            </a:r>
            <a:r>
              <a:rPr lang="ja-JP" altLang="en-US" sz="1600" dirty="0">
                <a:solidFill>
                  <a:srgbClr val="FF0000"/>
                </a:solidFill>
              </a:rPr>
              <a:t> </a:t>
            </a:r>
            <a:r>
              <a:rPr lang="en-US" altLang="ja-JP" sz="1600" dirty="0" smtClean="0">
                <a:solidFill>
                  <a:srgbClr val="FF0000"/>
                </a:solidFill>
              </a:rPr>
              <a:t>MBZ suspended in water </a:t>
            </a:r>
          </a:p>
          <a:p>
            <a:r>
              <a:rPr lang="en-US" altLang="ja-JP" sz="1600" dirty="0">
                <a:solidFill>
                  <a:srgbClr val="FF0000"/>
                </a:solidFill>
              </a:rPr>
              <a:t> </a:t>
            </a:r>
            <a:r>
              <a:rPr lang="en-US" altLang="ja-JP" sz="1600" dirty="0" smtClean="0">
                <a:solidFill>
                  <a:srgbClr val="FF0000"/>
                </a:solidFill>
              </a:rPr>
              <a:t>   (D90: 203 nm)</a:t>
            </a:r>
            <a:r>
              <a:rPr kumimoji="1" lang="en-US" altLang="ja-JP" sz="1600" dirty="0" smtClean="0">
                <a:solidFill>
                  <a:srgbClr val="FF0000"/>
                </a:solidFill>
              </a:rPr>
              <a:t> </a:t>
            </a:r>
          </a:p>
          <a:p>
            <a:r>
              <a:rPr lang="ja-JP" altLang="en-US" sz="1600" dirty="0" smtClean="0">
                <a:solidFill>
                  <a:srgbClr val="0000FF"/>
                </a:solidFill>
              </a:rPr>
              <a:t>● </a:t>
            </a:r>
            <a:r>
              <a:rPr lang="en-US" altLang="ja-JP" sz="1600" dirty="0" err="1" smtClean="0">
                <a:solidFill>
                  <a:srgbClr val="0000FF"/>
                </a:solidFill>
              </a:rPr>
              <a:t>Microsized</a:t>
            </a:r>
            <a:r>
              <a:rPr lang="ja-JP" altLang="en-US" sz="1600" dirty="0">
                <a:solidFill>
                  <a:srgbClr val="0000FF"/>
                </a:solidFill>
              </a:rPr>
              <a:t> </a:t>
            </a:r>
            <a:r>
              <a:rPr lang="en-US" altLang="ja-JP" sz="1600" dirty="0" smtClean="0">
                <a:solidFill>
                  <a:srgbClr val="0000FF"/>
                </a:solidFill>
              </a:rPr>
              <a:t>MBZ suspended in water </a:t>
            </a:r>
          </a:p>
          <a:p>
            <a:r>
              <a:rPr lang="en-US" altLang="ja-JP" sz="1600" dirty="0">
                <a:solidFill>
                  <a:srgbClr val="0000FF"/>
                </a:solidFill>
              </a:rPr>
              <a:t> </a:t>
            </a:r>
            <a:r>
              <a:rPr lang="en-US" altLang="ja-JP" sz="1600" dirty="0" smtClean="0">
                <a:solidFill>
                  <a:srgbClr val="0000FF"/>
                </a:solidFill>
              </a:rPr>
              <a:t>   (</a:t>
            </a:r>
            <a:r>
              <a:rPr lang="en-US" altLang="ja-JP" sz="1600" dirty="0">
                <a:solidFill>
                  <a:srgbClr val="0000FF"/>
                </a:solidFill>
              </a:rPr>
              <a:t>D90</a:t>
            </a:r>
            <a:r>
              <a:rPr lang="en-US" altLang="ja-JP" sz="1600" dirty="0" smtClean="0">
                <a:solidFill>
                  <a:srgbClr val="0000FF"/>
                </a:solidFill>
              </a:rPr>
              <a:t>:</a:t>
            </a:r>
            <a:r>
              <a:rPr lang="ja-JP" altLang="en-US" sz="1600" dirty="0">
                <a:solidFill>
                  <a:srgbClr val="0000FF"/>
                </a:solidFill>
              </a:rPr>
              <a:t> </a:t>
            </a:r>
            <a:r>
              <a:rPr lang="en-US" altLang="ja-JP" sz="1600" dirty="0" smtClean="0">
                <a:solidFill>
                  <a:srgbClr val="0000FF"/>
                </a:solidFill>
              </a:rPr>
              <a:t>4.38 µm)</a:t>
            </a:r>
          </a:p>
          <a:p>
            <a:r>
              <a:rPr lang="ja-JP" altLang="en-US" sz="1600" dirty="0" smtClean="0">
                <a:solidFill>
                  <a:srgbClr val="00B050"/>
                </a:solidFill>
              </a:rPr>
              <a:t>● </a:t>
            </a:r>
            <a:r>
              <a:rPr lang="en-US" altLang="ja-JP" sz="1600" dirty="0" smtClean="0">
                <a:solidFill>
                  <a:srgbClr val="00B050"/>
                </a:solidFill>
              </a:rPr>
              <a:t>Original</a:t>
            </a:r>
            <a:r>
              <a:rPr lang="ja-JP" altLang="en-US" sz="1600" dirty="0" smtClean="0">
                <a:solidFill>
                  <a:srgbClr val="00B050"/>
                </a:solidFill>
              </a:rPr>
              <a:t>　</a:t>
            </a:r>
            <a:r>
              <a:rPr lang="en-US" altLang="ja-JP" sz="1600" dirty="0" smtClean="0">
                <a:solidFill>
                  <a:srgbClr val="00B050"/>
                </a:solidFill>
              </a:rPr>
              <a:t>MBZ suspended in PEG400</a:t>
            </a:r>
          </a:p>
          <a:p>
            <a:r>
              <a:rPr lang="en-US" altLang="ja-JP" sz="1600" dirty="0" smtClean="0"/>
              <a:t>×</a:t>
            </a:r>
            <a:r>
              <a:rPr kumimoji="1" lang="en-US" altLang="ja-JP" sz="1600" dirty="0" smtClean="0"/>
              <a:t> Original MBZ suspended in water    </a:t>
            </a:r>
          </a:p>
          <a:p>
            <a:r>
              <a:rPr lang="ja-JP" altLang="en-US" sz="1600" dirty="0"/>
              <a:t>　</a:t>
            </a:r>
            <a:r>
              <a:rPr lang="ja-JP" altLang="en-US" sz="1600" dirty="0" smtClean="0"/>
              <a:t>　</a:t>
            </a:r>
            <a:r>
              <a:rPr kumimoji="1" lang="en-US" altLang="ja-JP" sz="1600" dirty="0" smtClean="0"/>
              <a:t>(D90: 13.8 µm)</a:t>
            </a:r>
            <a:endParaRPr kumimoji="1" lang="ja-JP" altLang="en-US" sz="1600" dirty="0"/>
          </a:p>
        </p:txBody>
      </p:sp>
      <p:graphicFrame>
        <p:nvGraphicFramePr>
          <p:cNvPr id="7" name="表 6"/>
          <p:cNvGraphicFramePr>
            <a:graphicFrameLocks noGrp="1"/>
          </p:cNvGraphicFramePr>
          <p:nvPr>
            <p:extLst/>
          </p:nvPr>
        </p:nvGraphicFramePr>
        <p:xfrm>
          <a:off x="752029" y="4630280"/>
          <a:ext cx="7779511" cy="1920240"/>
        </p:xfrm>
        <a:graphic>
          <a:graphicData uri="http://schemas.openxmlformats.org/drawingml/2006/table">
            <a:tbl>
              <a:tblPr firstRow="1" bandRow="1">
                <a:tableStyleId>{5940675A-B579-460E-94D1-54222C63F5DA}</a:tableStyleId>
              </a:tblPr>
              <a:tblGrid>
                <a:gridCol w="2420291">
                  <a:extLst>
                    <a:ext uri="{9D8B030D-6E8A-4147-A177-3AD203B41FA5}">
                      <a16:colId xmlns:a16="http://schemas.microsoft.com/office/drawing/2014/main" xmlns="" val="20000"/>
                    </a:ext>
                  </a:extLst>
                </a:gridCol>
                <a:gridCol w="2766048">
                  <a:extLst>
                    <a:ext uri="{9D8B030D-6E8A-4147-A177-3AD203B41FA5}">
                      <a16:colId xmlns:a16="http://schemas.microsoft.com/office/drawing/2014/main" xmlns="" val="20001"/>
                    </a:ext>
                  </a:extLst>
                </a:gridCol>
                <a:gridCol w="2593172">
                  <a:extLst>
                    <a:ext uri="{9D8B030D-6E8A-4147-A177-3AD203B41FA5}">
                      <a16:colId xmlns:a16="http://schemas.microsoft.com/office/drawing/2014/main" xmlns="" val="20002"/>
                    </a:ext>
                  </a:extLst>
                </a:gridCol>
              </a:tblGrid>
              <a:tr h="324000">
                <a:tc>
                  <a:txBody>
                    <a:bodyPr/>
                    <a:lstStyle/>
                    <a:p>
                      <a:pPr algn="ctr"/>
                      <a:endParaRPr kumimoji="1" lang="ja-JP" altLang="en-US" sz="1600" b="1" dirty="0">
                        <a:latin typeface="Arial" panose="020B0604020202020204" pitchFamily="34" charset="0"/>
                        <a:cs typeface="Arial" panose="020B0604020202020204" pitchFamily="34" charset="0"/>
                      </a:endParaRPr>
                    </a:p>
                  </a:txBody>
                  <a:tcPr anchor="ctr"/>
                </a:tc>
                <a:tc>
                  <a:txBody>
                    <a:bodyPr/>
                    <a:lstStyle/>
                    <a:p>
                      <a:pPr algn="ctr"/>
                      <a:r>
                        <a:rPr kumimoji="1" lang="en-US" altLang="ja-JP" sz="1600" b="1" dirty="0" smtClean="0">
                          <a:latin typeface="Arial" panose="020B0604020202020204" pitchFamily="34" charset="0"/>
                          <a:cs typeface="Arial" panose="020B0604020202020204" pitchFamily="34" charset="0"/>
                        </a:rPr>
                        <a:t>AUC</a:t>
                      </a:r>
                      <a:r>
                        <a:rPr kumimoji="1" lang="en-US" altLang="ja-JP" sz="1600" b="1" baseline="-25000" dirty="0" smtClean="0">
                          <a:latin typeface="Arial" panose="020B0604020202020204" pitchFamily="34" charset="0"/>
                          <a:cs typeface="Arial" panose="020B0604020202020204" pitchFamily="34" charset="0"/>
                        </a:rPr>
                        <a:t>0-8h</a:t>
                      </a:r>
                      <a:r>
                        <a:rPr kumimoji="1" lang="ja-JP" altLang="en-US" sz="1600" b="1" baseline="-25000" dirty="0" smtClean="0">
                          <a:latin typeface="Arial" panose="020B0604020202020204" pitchFamily="34" charset="0"/>
                          <a:cs typeface="Arial" panose="020B0604020202020204" pitchFamily="34" charset="0"/>
                        </a:rPr>
                        <a:t> </a:t>
                      </a:r>
                      <a:r>
                        <a:rPr kumimoji="1" lang="en-US" altLang="ja-JP" sz="1600" b="1" baseline="0" dirty="0" smtClean="0">
                          <a:latin typeface="Arial" panose="020B0604020202020204" pitchFamily="34" charset="0"/>
                          <a:cs typeface="Arial" panose="020B0604020202020204" pitchFamily="34" charset="0"/>
                        </a:rPr>
                        <a:t>(µg</a:t>
                      </a:r>
                      <a:r>
                        <a:rPr kumimoji="1" lang="ja-JP" altLang="en-US" sz="1600" b="1" baseline="0" dirty="0" smtClean="0">
                          <a:latin typeface="Arial" panose="020B0604020202020204" pitchFamily="34" charset="0"/>
                          <a:cs typeface="Arial" panose="020B0604020202020204" pitchFamily="34" charset="0"/>
                        </a:rPr>
                        <a:t>・</a:t>
                      </a:r>
                      <a:r>
                        <a:rPr kumimoji="1" lang="en-US" altLang="ja-JP" sz="1600" b="1" baseline="0" dirty="0" smtClean="0">
                          <a:latin typeface="Arial" panose="020B0604020202020204" pitchFamily="34" charset="0"/>
                          <a:cs typeface="Arial" panose="020B0604020202020204" pitchFamily="34" charset="0"/>
                        </a:rPr>
                        <a:t>h/mL)</a:t>
                      </a:r>
                      <a:endParaRPr kumimoji="1" lang="ja-JP" altLang="en-US" sz="1600" b="1" baseline="0" dirty="0">
                        <a:latin typeface="Arial" panose="020B0604020202020204" pitchFamily="34" charset="0"/>
                        <a:cs typeface="Arial" panose="020B0604020202020204" pitchFamily="34" charset="0"/>
                      </a:endParaRPr>
                    </a:p>
                  </a:txBody>
                  <a:tcPr anchor="ctr"/>
                </a:tc>
                <a:tc>
                  <a:txBody>
                    <a:bodyPr/>
                    <a:lstStyle/>
                    <a:p>
                      <a:pPr algn="ctr"/>
                      <a:r>
                        <a:rPr kumimoji="1" lang="en-US" altLang="ja-JP" sz="1600" b="1" dirty="0" smtClean="0">
                          <a:latin typeface="Arial" panose="020B0604020202020204" pitchFamily="34" charset="0"/>
                          <a:cs typeface="Arial" panose="020B0604020202020204" pitchFamily="34" charset="0"/>
                        </a:rPr>
                        <a:t>Solubility</a:t>
                      </a:r>
                      <a:r>
                        <a:rPr kumimoji="1" lang="ja-JP" altLang="en-US" sz="1600" b="1" dirty="0" smtClean="0">
                          <a:latin typeface="Arial" panose="020B0604020202020204" pitchFamily="34" charset="0"/>
                          <a:cs typeface="Arial" panose="020B0604020202020204" pitchFamily="34" charset="0"/>
                        </a:rPr>
                        <a:t> </a:t>
                      </a:r>
                      <a:r>
                        <a:rPr kumimoji="1" lang="en-US" altLang="ja-JP" sz="1600" b="1" dirty="0" smtClean="0">
                          <a:latin typeface="Arial" panose="020B0604020202020204" pitchFamily="34" charset="0"/>
                          <a:cs typeface="Arial" panose="020B0604020202020204" pitchFamily="34" charset="0"/>
                        </a:rPr>
                        <a:t>(µg/mL)</a:t>
                      </a:r>
                      <a:endParaRPr kumimoji="1" lang="ja-JP" altLang="en-US" sz="1600" b="1"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0"/>
                  </a:ext>
                </a:extLst>
              </a:tr>
              <a:tr h="324000">
                <a:tc>
                  <a:txBody>
                    <a:bodyPr/>
                    <a:lstStyle/>
                    <a:p>
                      <a:pPr algn="ctr"/>
                      <a:r>
                        <a:rPr kumimoji="1" lang="en-US" altLang="ja-JP" sz="1600" b="1" dirty="0" smtClean="0">
                          <a:latin typeface="Arial" panose="020B0604020202020204" pitchFamily="34" charset="0"/>
                          <a:cs typeface="Arial" panose="020B0604020202020204" pitchFamily="34" charset="0"/>
                        </a:rPr>
                        <a:t>Nanosized</a:t>
                      </a:r>
                      <a:endParaRPr kumimoji="1" lang="ja-JP" altLang="en-US" sz="1600" b="1" dirty="0">
                        <a:latin typeface="Arial" panose="020B0604020202020204" pitchFamily="34" charset="0"/>
                        <a:cs typeface="Arial" panose="020B0604020202020204" pitchFamily="34" charset="0"/>
                      </a:endParaRPr>
                    </a:p>
                  </a:txBody>
                  <a:tcPr anchor="ctr"/>
                </a:tc>
                <a:tc>
                  <a:txBody>
                    <a:bodyPr/>
                    <a:lstStyle/>
                    <a:p>
                      <a:pPr algn="ctr"/>
                      <a:r>
                        <a:rPr kumimoji="1" lang="en-US" altLang="ja-JP" sz="1600" b="1" dirty="0" smtClean="0">
                          <a:latin typeface="Arial" panose="020B0604020202020204" pitchFamily="34" charset="0"/>
                          <a:cs typeface="Arial" panose="020B0604020202020204" pitchFamily="34" charset="0"/>
                        </a:rPr>
                        <a:t>3.91 ± 0.20</a:t>
                      </a:r>
                      <a:endParaRPr kumimoji="1" lang="ja-JP" altLang="en-US" sz="1600" b="1" dirty="0">
                        <a:latin typeface="Arial" panose="020B0604020202020204" pitchFamily="34" charset="0"/>
                        <a:cs typeface="Arial" panose="020B0604020202020204" pitchFamily="34" charset="0"/>
                      </a:endParaRPr>
                    </a:p>
                  </a:txBody>
                  <a:tcPr anchor="ctr"/>
                </a:tc>
                <a:tc>
                  <a:txBody>
                    <a:bodyPr/>
                    <a:lstStyle/>
                    <a:p>
                      <a:pPr algn="ctr"/>
                      <a:r>
                        <a:rPr kumimoji="1" lang="en-US" altLang="ja-JP" sz="1600" b="1" dirty="0" smtClean="0">
                          <a:latin typeface="Arial" panose="020B0604020202020204" pitchFamily="34" charset="0"/>
                          <a:cs typeface="Arial" panose="020B0604020202020204" pitchFamily="34" charset="0"/>
                        </a:rPr>
                        <a:t>4.59</a:t>
                      </a:r>
                      <a:endParaRPr kumimoji="1" lang="ja-JP" altLang="en-US" sz="1600" b="1"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1"/>
                  </a:ext>
                </a:extLst>
              </a:tr>
              <a:tr h="324000">
                <a:tc>
                  <a:txBody>
                    <a:bodyPr/>
                    <a:lstStyle/>
                    <a:p>
                      <a:pPr algn="ctr"/>
                      <a:r>
                        <a:rPr kumimoji="1" lang="en-US" altLang="ja-JP" sz="1600" b="1" dirty="0" err="1" smtClean="0">
                          <a:latin typeface="Arial" panose="020B0604020202020204" pitchFamily="34" charset="0"/>
                          <a:cs typeface="Arial" panose="020B0604020202020204" pitchFamily="34" charset="0"/>
                        </a:rPr>
                        <a:t>Microsized</a:t>
                      </a:r>
                      <a:endParaRPr kumimoji="1" lang="ja-JP" altLang="en-US" sz="1600" b="1" dirty="0">
                        <a:latin typeface="Arial" panose="020B0604020202020204" pitchFamily="34" charset="0"/>
                        <a:cs typeface="Arial" panose="020B0604020202020204" pitchFamily="34" charset="0"/>
                      </a:endParaRPr>
                    </a:p>
                  </a:txBody>
                  <a:tcPr anchor="ctr"/>
                </a:tc>
                <a:tc>
                  <a:txBody>
                    <a:bodyPr/>
                    <a:lstStyle/>
                    <a:p>
                      <a:pPr algn="ctr"/>
                      <a:r>
                        <a:rPr kumimoji="1" lang="en-US" altLang="ja-JP" sz="1600" b="1" dirty="0" smtClean="0">
                          <a:latin typeface="Arial" panose="020B0604020202020204" pitchFamily="34" charset="0"/>
                          <a:cs typeface="Arial" panose="020B0604020202020204" pitchFamily="34" charset="0"/>
                        </a:rPr>
                        <a:t>3.83 ± 0.31</a:t>
                      </a:r>
                      <a:endParaRPr kumimoji="1" lang="ja-JP" altLang="en-US" sz="1600" b="1" dirty="0">
                        <a:latin typeface="Arial" panose="020B0604020202020204" pitchFamily="34" charset="0"/>
                        <a:cs typeface="Arial" panose="020B0604020202020204" pitchFamily="34" charset="0"/>
                      </a:endParaRPr>
                    </a:p>
                  </a:txBody>
                  <a:tcPr anchor="ctr"/>
                </a:tc>
                <a:tc>
                  <a:txBody>
                    <a:bodyPr/>
                    <a:lstStyle/>
                    <a:p>
                      <a:pPr algn="ctr"/>
                      <a:r>
                        <a:rPr kumimoji="1" lang="en-US" altLang="ja-JP" sz="1600" b="1" dirty="0" smtClean="0">
                          <a:latin typeface="Arial" panose="020B0604020202020204" pitchFamily="34" charset="0"/>
                          <a:cs typeface="Arial" panose="020B0604020202020204" pitchFamily="34" charset="0"/>
                        </a:rPr>
                        <a:t>4.37</a:t>
                      </a:r>
                      <a:endParaRPr kumimoji="1" lang="ja-JP" altLang="en-US" sz="1600" b="1"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2"/>
                  </a:ext>
                </a:extLst>
              </a:tr>
              <a:tr h="324000">
                <a:tc>
                  <a:txBody>
                    <a:bodyPr/>
                    <a:lstStyle/>
                    <a:p>
                      <a:pPr algn="ctr"/>
                      <a:r>
                        <a:rPr kumimoji="1" lang="en-US" altLang="ja-JP" sz="1600" b="1" dirty="0" smtClean="0">
                          <a:latin typeface="Arial" panose="020B0604020202020204" pitchFamily="34" charset="0"/>
                          <a:cs typeface="Arial" panose="020B0604020202020204" pitchFamily="34" charset="0"/>
                        </a:rPr>
                        <a:t>Original in PEG400</a:t>
                      </a:r>
                      <a:endParaRPr kumimoji="1" lang="ja-JP" altLang="en-US" sz="1600" b="1" dirty="0">
                        <a:latin typeface="Arial" panose="020B0604020202020204" pitchFamily="34" charset="0"/>
                        <a:cs typeface="Arial" panose="020B0604020202020204" pitchFamily="34" charset="0"/>
                      </a:endParaRPr>
                    </a:p>
                  </a:txBody>
                  <a:tcPr anchor="ctr"/>
                </a:tc>
                <a:tc>
                  <a:txBody>
                    <a:bodyPr/>
                    <a:lstStyle/>
                    <a:p>
                      <a:pPr algn="ctr"/>
                      <a:r>
                        <a:rPr kumimoji="1" lang="en-US" altLang="ja-JP" sz="1600" b="1" dirty="0" smtClean="0">
                          <a:latin typeface="Arial" panose="020B0604020202020204" pitchFamily="34" charset="0"/>
                          <a:cs typeface="Arial" panose="020B0604020202020204" pitchFamily="34" charset="0"/>
                        </a:rPr>
                        <a:t>1.07 ± 0.19</a:t>
                      </a:r>
                    </a:p>
                  </a:txBody>
                  <a:tcPr anchor="ctr"/>
                </a:tc>
                <a:tc>
                  <a:txBody>
                    <a:bodyPr/>
                    <a:lstStyle/>
                    <a:p>
                      <a:pPr algn="ctr"/>
                      <a:r>
                        <a:rPr kumimoji="1" lang="ja-JP" altLang="en-US" sz="1600" b="1" dirty="0" smtClean="0">
                          <a:solidFill>
                            <a:srgbClr val="FF0000"/>
                          </a:solidFill>
                          <a:latin typeface="Arial" panose="020B0604020202020204" pitchFamily="34" charset="0"/>
                          <a:cs typeface="Arial" panose="020B0604020202020204" pitchFamily="34" charset="0"/>
                        </a:rPr>
                        <a:t>再実験中 </a:t>
                      </a:r>
                      <a:r>
                        <a:rPr kumimoji="1" lang="en-US" altLang="ja-JP" sz="1600" b="1" dirty="0" smtClean="0">
                          <a:solidFill>
                            <a:srgbClr val="FF0000"/>
                          </a:solidFill>
                          <a:latin typeface="Arial" panose="020B0604020202020204" pitchFamily="34" charset="0"/>
                          <a:cs typeface="Arial" panose="020B0604020202020204" pitchFamily="34" charset="0"/>
                        </a:rPr>
                        <a:t>!!</a:t>
                      </a:r>
                      <a:r>
                        <a:rPr kumimoji="1" lang="ja-JP" altLang="en-US" sz="1600" b="1" dirty="0" smtClean="0">
                          <a:solidFill>
                            <a:srgbClr val="FF0000"/>
                          </a:solidFill>
                          <a:latin typeface="Arial" panose="020B0604020202020204" pitchFamily="34" charset="0"/>
                          <a:cs typeface="Arial" panose="020B0604020202020204" pitchFamily="34" charset="0"/>
                        </a:rPr>
                        <a:t>　</a:t>
                      </a:r>
                      <a:endParaRPr kumimoji="1" lang="en-US" altLang="ja-JP" sz="1600" b="1" dirty="0" smtClean="0">
                        <a:solidFill>
                          <a:srgbClr val="FF0000"/>
                        </a:solidFill>
                        <a:latin typeface="Arial" panose="020B0604020202020204" pitchFamily="34" charset="0"/>
                        <a:cs typeface="Arial" panose="020B0604020202020204" pitchFamily="34" charset="0"/>
                      </a:endParaRPr>
                    </a:p>
                    <a:p>
                      <a:pPr algn="ctr"/>
                      <a:r>
                        <a:rPr kumimoji="1" lang="en-US" altLang="ja-JP" sz="1600" b="1" dirty="0" smtClean="0">
                          <a:solidFill>
                            <a:srgbClr val="FF0000"/>
                          </a:solidFill>
                          <a:latin typeface="Arial" panose="020B0604020202020204" pitchFamily="34" charset="0"/>
                          <a:cs typeface="Arial" panose="020B0604020202020204" pitchFamily="34" charset="0"/>
                        </a:rPr>
                        <a:t>(</a:t>
                      </a:r>
                      <a:r>
                        <a:rPr kumimoji="1" lang="ja-JP" altLang="en-US" sz="1600" b="1" dirty="0" smtClean="0">
                          <a:solidFill>
                            <a:srgbClr val="FF0000"/>
                          </a:solidFill>
                          <a:latin typeface="Arial" panose="020B0604020202020204" pitchFamily="34" charset="0"/>
                          <a:cs typeface="Arial" panose="020B0604020202020204" pitchFamily="34" charset="0"/>
                        </a:rPr>
                        <a:t>前回：約</a:t>
                      </a:r>
                      <a:r>
                        <a:rPr kumimoji="1" lang="en-US" altLang="ja-JP" sz="1600" b="1" dirty="0" smtClean="0">
                          <a:solidFill>
                            <a:srgbClr val="FF0000"/>
                          </a:solidFill>
                          <a:latin typeface="Arial" panose="020B0604020202020204" pitchFamily="34" charset="0"/>
                          <a:cs typeface="Arial" panose="020B0604020202020204" pitchFamily="34" charset="0"/>
                        </a:rPr>
                        <a:t>500)</a:t>
                      </a:r>
                    </a:p>
                  </a:txBody>
                  <a:tcPr anchor="ctr"/>
                </a:tc>
                <a:extLst>
                  <a:ext uri="{0D108BD9-81ED-4DB2-BD59-A6C34878D82A}">
                    <a16:rowId xmlns:a16="http://schemas.microsoft.com/office/drawing/2014/main" xmlns="" val="2042780907"/>
                  </a:ext>
                </a:extLst>
              </a:tr>
              <a:tr h="324000">
                <a:tc>
                  <a:txBody>
                    <a:bodyPr/>
                    <a:lstStyle/>
                    <a:p>
                      <a:pPr algn="ctr"/>
                      <a:r>
                        <a:rPr kumimoji="1" lang="en-US" altLang="ja-JP" sz="1600" b="1" dirty="0" smtClean="0">
                          <a:latin typeface="Arial" panose="020B0604020202020204" pitchFamily="34" charset="0"/>
                          <a:cs typeface="Arial" panose="020B0604020202020204" pitchFamily="34" charset="0"/>
                        </a:rPr>
                        <a:t>Original in water</a:t>
                      </a:r>
                      <a:endParaRPr kumimoji="1" lang="ja-JP" altLang="en-US" sz="1600" b="1" dirty="0">
                        <a:latin typeface="Arial" panose="020B0604020202020204" pitchFamily="34" charset="0"/>
                        <a:cs typeface="Arial" panose="020B0604020202020204" pitchFamily="34" charset="0"/>
                      </a:endParaRPr>
                    </a:p>
                  </a:txBody>
                  <a:tcPr anchor="ctr"/>
                </a:tc>
                <a:tc>
                  <a:txBody>
                    <a:bodyPr/>
                    <a:lstStyle/>
                    <a:p>
                      <a:pPr algn="ctr"/>
                      <a:r>
                        <a:rPr kumimoji="1" lang="en-US" altLang="ja-JP" sz="1600" b="1" dirty="0" smtClean="0">
                          <a:latin typeface="Arial" panose="020B0604020202020204" pitchFamily="34" charset="0"/>
                          <a:cs typeface="Arial" panose="020B0604020202020204" pitchFamily="34" charset="0"/>
                        </a:rPr>
                        <a:t>0.80</a:t>
                      </a:r>
                      <a:r>
                        <a:rPr kumimoji="1" lang="ja-JP" altLang="en-US" sz="1600" b="1" baseline="0" dirty="0" smtClean="0">
                          <a:latin typeface="Arial" panose="020B0604020202020204" pitchFamily="34" charset="0"/>
                          <a:cs typeface="Arial" panose="020B0604020202020204" pitchFamily="34" charset="0"/>
                        </a:rPr>
                        <a:t> </a:t>
                      </a:r>
                      <a:r>
                        <a:rPr kumimoji="1" lang="en-US" altLang="ja-JP" sz="1600" b="1" dirty="0" smtClean="0">
                          <a:latin typeface="Arial" panose="020B0604020202020204" pitchFamily="34" charset="0"/>
                          <a:cs typeface="Arial" panose="020B0604020202020204" pitchFamily="34" charset="0"/>
                        </a:rPr>
                        <a:t>± 0.10</a:t>
                      </a:r>
                    </a:p>
                  </a:txBody>
                  <a:tcPr anchor="ctr"/>
                </a:tc>
                <a:tc>
                  <a:txBody>
                    <a:bodyPr/>
                    <a:lstStyle/>
                    <a:p>
                      <a:pPr algn="ctr"/>
                      <a:r>
                        <a:rPr kumimoji="1" lang="en-US" altLang="ja-JP" sz="1600" b="1" dirty="0" smtClean="0">
                          <a:latin typeface="Arial" panose="020B0604020202020204" pitchFamily="34" charset="0"/>
                          <a:cs typeface="Arial" panose="020B0604020202020204" pitchFamily="34" charset="0"/>
                        </a:rPr>
                        <a:t>0.48</a:t>
                      </a:r>
                    </a:p>
                  </a:txBody>
                  <a:tcPr anchor="ctr"/>
                </a:tc>
                <a:extLst>
                  <a:ext uri="{0D108BD9-81ED-4DB2-BD59-A6C34878D82A}">
                    <a16:rowId xmlns:a16="http://schemas.microsoft.com/office/drawing/2014/main" xmlns="" val="814977891"/>
                  </a:ext>
                </a:extLst>
              </a:tr>
            </a:tbl>
          </a:graphicData>
        </a:graphic>
      </p:graphicFrame>
      <p:sp>
        <p:nvSpPr>
          <p:cNvPr id="8" name="テキスト ボックス 7"/>
          <p:cNvSpPr txBox="1"/>
          <p:nvPr/>
        </p:nvSpPr>
        <p:spPr>
          <a:xfrm>
            <a:off x="6819545" y="2905570"/>
            <a:ext cx="2307362" cy="584775"/>
          </a:xfrm>
          <a:prstGeom prst="rect">
            <a:avLst/>
          </a:prstGeom>
          <a:noFill/>
        </p:spPr>
        <p:txBody>
          <a:bodyPr wrap="square" rtlCol="0">
            <a:spAutoFit/>
          </a:bodyPr>
          <a:lstStyle/>
          <a:p>
            <a:r>
              <a:rPr kumimoji="1" lang="en-US" altLang="ja-JP" sz="1600" dirty="0" smtClean="0"/>
              <a:t>Dose : 10 mg MBZ /kg</a:t>
            </a:r>
          </a:p>
          <a:p>
            <a:r>
              <a:rPr lang="en-US" altLang="ja-JP" sz="1600" dirty="0" smtClean="0"/>
              <a:t>Volume : 2 mL/kg</a:t>
            </a:r>
            <a:endParaRPr kumimoji="1" lang="ja-JP" altLang="en-US" sz="1600" dirty="0"/>
          </a:p>
        </p:txBody>
      </p:sp>
      <p:sp>
        <p:nvSpPr>
          <p:cNvPr id="9" name="テキスト ボックス 8"/>
          <p:cNvSpPr txBox="1"/>
          <p:nvPr/>
        </p:nvSpPr>
        <p:spPr>
          <a:xfrm>
            <a:off x="251520" y="0"/>
            <a:ext cx="7835515" cy="954107"/>
          </a:xfrm>
          <a:prstGeom prst="rect">
            <a:avLst/>
          </a:prstGeom>
          <a:noFill/>
        </p:spPr>
        <p:txBody>
          <a:bodyPr wrap="square" rtlCol="0">
            <a:spAutoFit/>
          </a:bodyPr>
          <a:lstStyle/>
          <a:p>
            <a:pPr algn="ctr"/>
            <a:r>
              <a:rPr lang="en-US" altLang="ja-JP" sz="2800" dirty="0" smtClean="0"/>
              <a:t>Mebendazole</a:t>
            </a:r>
            <a:r>
              <a:rPr lang="ja-JP" altLang="en-US" sz="2800" dirty="0" smtClean="0"/>
              <a:t>の経口吸収性に及ぼす</a:t>
            </a:r>
            <a:endParaRPr lang="en-US" altLang="ja-JP" sz="2800" dirty="0" smtClean="0"/>
          </a:p>
          <a:p>
            <a:pPr algn="ctr"/>
            <a:r>
              <a:rPr lang="ja-JP" altLang="en-US" sz="2800" dirty="0" smtClean="0"/>
              <a:t>粒子径の影響</a:t>
            </a:r>
            <a:endParaRPr kumimoji="1" lang="ja-JP" altLang="en-US" sz="2800" dirty="0"/>
          </a:p>
        </p:txBody>
      </p:sp>
    </p:spTree>
    <p:extLst>
      <p:ext uri="{BB962C8B-B14F-4D97-AF65-F5344CB8AC3E}">
        <p14:creationId xmlns:p14="http://schemas.microsoft.com/office/powerpoint/2010/main" val="16005443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1034"/>
          <p:cNvSpPr>
            <a:spLocks noChangeArrowheads="1"/>
          </p:cNvSpPr>
          <p:nvPr/>
        </p:nvSpPr>
        <p:spPr bwMode="auto">
          <a:xfrm>
            <a:off x="4856774" y="4850579"/>
            <a:ext cx="3651250"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endParaRPr lang="ja-JP" altLang="en-US" sz="1400" dirty="0">
              <a:solidFill>
                <a:srgbClr val="000000"/>
              </a:solidFill>
              <a:latin typeface="ＭＳ Ｐゴシック"/>
              <a:cs typeface="Arial"/>
            </a:endParaRPr>
          </a:p>
        </p:txBody>
      </p:sp>
      <p:grpSp>
        <p:nvGrpSpPr>
          <p:cNvPr id="7" name="グループ化 6"/>
          <p:cNvGrpSpPr/>
          <p:nvPr/>
        </p:nvGrpSpPr>
        <p:grpSpPr>
          <a:xfrm>
            <a:off x="4408064" y="1340180"/>
            <a:ext cx="4671374" cy="4350686"/>
            <a:chOff x="4408064" y="921080"/>
            <a:chExt cx="4671374" cy="4350686"/>
          </a:xfrm>
        </p:grpSpPr>
        <p:pic>
          <p:nvPicPr>
            <p:cNvPr id="6" name="Picture 1031"/>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a:ext>
              </a:extLst>
            </a:blip>
            <a:srcRect l="3568" r="1570"/>
            <a:stretch/>
          </p:blipFill>
          <p:spPr bwMode="auto">
            <a:xfrm>
              <a:off x="4408064" y="1275766"/>
              <a:ext cx="4671374" cy="39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10"/>
            <p:cNvSpPr txBox="1"/>
            <p:nvPr/>
          </p:nvSpPr>
          <p:spPr>
            <a:xfrm>
              <a:off x="4598466" y="921080"/>
              <a:ext cx="931076" cy="338554"/>
            </a:xfrm>
            <a:prstGeom prst="rect">
              <a:avLst/>
            </a:prstGeom>
            <a:noFill/>
          </p:spPr>
          <p:txBody>
            <a:bodyPr wrap="square" rtlCol="0">
              <a:spAutoFit/>
            </a:bodyPr>
            <a:lstStyle/>
            <a:p>
              <a:r>
                <a:rPr kumimoji="1" lang="en-US" altLang="ja-JP" sz="1600" dirty="0" smtClean="0">
                  <a:latin typeface="Times New Roman" panose="02020603050405020304" pitchFamily="18" charset="0"/>
                  <a:cs typeface="Times New Roman" panose="02020603050405020304" pitchFamily="18" charset="0"/>
                </a:rPr>
                <a:t>(B)</a:t>
              </a:r>
              <a:endParaRPr kumimoji="1" lang="ja-JP" altLang="en-US" sz="1600" dirty="0">
                <a:latin typeface="Times New Roman" panose="02020603050405020304" pitchFamily="18" charset="0"/>
                <a:cs typeface="Times New Roman" panose="02020603050405020304" pitchFamily="18" charset="0"/>
              </a:endParaRPr>
            </a:p>
          </p:txBody>
        </p:sp>
      </p:grpSp>
      <p:grpSp>
        <p:nvGrpSpPr>
          <p:cNvPr id="3" name="グループ化 2"/>
          <p:cNvGrpSpPr/>
          <p:nvPr/>
        </p:nvGrpSpPr>
        <p:grpSpPr>
          <a:xfrm>
            <a:off x="258856" y="1349540"/>
            <a:ext cx="4081301" cy="4374830"/>
            <a:chOff x="258856" y="917740"/>
            <a:chExt cx="4081301" cy="4374830"/>
          </a:xfrm>
        </p:grpSpPr>
        <p:pic>
          <p:nvPicPr>
            <p:cNvPr id="5" name="Picture 1030"/>
            <p:cNvPicPr>
              <a:picLocks noChangeAspect="1" noChangeArrowheads="1"/>
            </p:cNvPicPr>
            <p:nvPr/>
          </p:nvPicPr>
          <p:blipFill rotWithShape="1">
            <a:blip r:embed="rId4" cstate="email">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l="2084" r="1535"/>
            <a:stretch/>
          </p:blipFill>
          <p:spPr bwMode="auto">
            <a:xfrm>
              <a:off x="258856" y="1368570"/>
              <a:ext cx="4081301" cy="39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テキスト ボックス 11"/>
            <p:cNvSpPr txBox="1"/>
            <p:nvPr/>
          </p:nvSpPr>
          <p:spPr>
            <a:xfrm>
              <a:off x="398172" y="917740"/>
              <a:ext cx="931076" cy="338554"/>
            </a:xfrm>
            <a:prstGeom prst="rect">
              <a:avLst/>
            </a:prstGeom>
            <a:noFill/>
          </p:spPr>
          <p:txBody>
            <a:bodyPr wrap="square" rtlCol="0">
              <a:spAutoFit/>
            </a:bodyPr>
            <a:lstStyle/>
            <a:p>
              <a:r>
                <a:rPr kumimoji="1" lang="en-US" altLang="ja-JP" sz="1600" dirty="0" smtClean="0">
                  <a:latin typeface="Times New Roman" panose="02020603050405020304" pitchFamily="18" charset="0"/>
                  <a:cs typeface="Times New Roman" panose="02020603050405020304" pitchFamily="18" charset="0"/>
                </a:rPr>
                <a:t>(A)</a:t>
              </a:r>
              <a:endParaRPr kumimoji="1" lang="ja-JP" altLang="en-US" sz="1600" dirty="0">
                <a:latin typeface="Times New Roman" panose="02020603050405020304" pitchFamily="18" charset="0"/>
                <a:cs typeface="Times New Roman" panose="02020603050405020304" pitchFamily="18" charset="0"/>
              </a:endParaRPr>
            </a:p>
          </p:txBody>
        </p:sp>
      </p:grpSp>
      <p:sp>
        <p:nvSpPr>
          <p:cNvPr id="2" name="テキスト ボックス 1"/>
          <p:cNvSpPr txBox="1"/>
          <p:nvPr/>
        </p:nvSpPr>
        <p:spPr>
          <a:xfrm>
            <a:off x="559895" y="181097"/>
            <a:ext cx="7696338" cy="523220"/>
          </a:xfrm>
          <a:prstGeom prst="rect">
            <a:avLst/>
          </a:prstGeom>
          <a:noFill/>
        </p:spPr>
        <p:txBody>
          <a:bodyPr wrap="none" rtlCol="0">
            <a:spAutoFit/>
          </a:bodyPr>
          <a:lstStyle/>
          <a:p>
            <a:r>
              <a:rPr kumimoji="1" lang="en-US" altLang="ja-JP" sz="2800" b="1" dirty="0" smtClean="0">
                <a:latin typeface="+mj-lt"/>
              </a:rPr>
              <a:t>Sustaining of </a:t>
            </a:r>
            <a:r>
              <a:rPr lang="en-US" altLang="ja-JP" sz="2800" b="1" dirty="0">
                <a:latin typeface="+mj-lt"/>
              </a:rPr>
              <a:t>N</a:t>
            </a:r>
            <a:r>
              <a:rPr kumimoji="1" lang="en-US" altLang="ja-JP" sz="2800" b="1" dirty="0" smtClean="0">
                <a:latin typeface="+mj-lt"/>
              </a:rPr>
              <a:t>ano-particles in </a:t>
            </a:r>
            <a:r>
              <a:rPr lang="en-US" altLang="ja-JP" sz="2800" b="1" dirty="0" smtClean="0">
                <a:latin typeface="+mj-lt"/>
              </a:rPr>
              <a:t>t</a:t>
            </a:r>
            <a:r>
              <a:rPr kumimoji="1" lang="en-US" altLang="ja-JP" sz="2800" b="1" dirty="0" smtClean="0">
                <a:latin typeface="+mj-lt"/>
              </a:rPr>
              <a:t>he Intestine</a:t>
            </a:r>
            <a:endParaRPr kumimoji="1" lang="ja-JP" altLang="en-US" sz="2800" b="1" dirty="0">
              <a:latin typeface="+mj-lt"/>
            </a:endParaRPr>
          </a:p>
        </p:txBody>
      </p:sp>
    </p:spTree>
    <p:extLst>
      <p:ext uri="{BB962C8B-B14F-4D97-AF65-F5344CB8AC3E}">
        <p14:creationId xmlns:p14="http://schemas.microsoft.com/office/powerpoint/2010/main" val="3826277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251520" y="1196752"/>
            <a:ext cx="8640960" cy="4893647"/>
          </a:xfrm>
          <a:prstGeom prst="rect">
            <a:avLst/>
          </a:prstGeom>
        </p:spPr>
        <p:txBody>
          <a:bodyPr wrap="square">
            <a:spAutoFit/>
          </a:bodyPr>
          <a:lstStyle/>
          <a:p>
            <a:r>
              <a:rPr lang="en-US" altLang="ja-JP" sz="2400" b="1" dirty="0" smtClean="0">
                <a:latin typeface="Arial" pitchFamily="34" charset="0"/>
                <a:cs typeface="Arial" pitchFamily="34" charset="0"/>
              </a:rPr>
              <a:t>The MBZ nanocrystal formulation with PVA (MBZ : PVA =1:3) had the good </a:t>
            </a:r>
            <a:r>
              <a:rPr lang="en-US" altLang="ja-JP" sz="2400" b="1" dirty="0" err="1" smtClean="0">
                <a:latin typeface="Arial" pitchFamily="34" charset="0"/>
                <a:cs typeface="Arial" pitchFamily="34" charset="0"/>
              </a:rPr>
              <a:t>redispersibility</a:t>
            </a:r>
            <a:r>
              <a:rPr lang="en-US" altLang="ja-JP" sz="2400" b="1" dirty="0" smtClean="0">
                <a:latin typeface="Arial" pitchFamily="34" charset="0"/>
                <a:cs typeface="Arial" pitchFamily="34" charset="0"/>
              </a:rPr>
              <a:t> (D90 = 0.205 µm) of the freeze dried powder and crystallinity.</a:t>
            </a:r>
          </a:p>
          <a:p>
            <a:endParaRPr lang="en-US" altLang="ja-JP" sz="2400" b="1" dirty="0" smtClean="0">
              <a:latin typeface="Arial" pitchFamily="34" charset="0"/>
              <a:cs typeface="Arial" pitchFamily="34" charset="0"/>
            </a:endParaRPr>
          </a:p>
          <a:p>
            <a:r>
              <a:rPr lang="en-US" altLang="ja-JP" sz="2400" b="1" dirty="0" smtClean="0">
                <a:latin typeface="Arial" pitchFamily="34" charset="0"/>
                <a:cs typeface="Arial" pitchFamily="34" charset="0"/>
              </a:rPr>
              <a:t>The dissolution behavior of MBZ was improved by pulverizing to nanoparticles.</a:t>
            </a:r>
          </a:p>
          <a:p>
            <a:endParaRPr lang="en-US" altLang="ja-JP" sz="2400" b="1" dirty="0">
              <a:latin typeface="Arial" pitchFamily="34" charset="0"/>
              <a:cs typeface="Arial" pitchFamily="34" charset="0"/>
            </a:endParaRPr>
          </a:p>
          <a:p>
            <a:r>
              <a:rPr lang="en-US" altLang="ja-JP" sz="2400" b="1" dirty="0" smtClean="0">
                <a:latin typeface="Arial" pitchFamily="34" charset="0"/>
                <a:cs typeface="Arial" pitchFamily="34" charset="0"/>
              </a:rPr>
              <a:t>The rapid and high systemic exposure of MBZ after oral administration of the nanocrystal formulation was significantly enhanced compared to the API.</a:t>
            </a:r>
          </a:p>
          <a:p>
            <a:endParaRPr lang="en-US" altLang="ja-JP" sz="2400" b="1" dirty="0">
              <a:latin typeface="Arial" pitchFamily="34" charset="0"/>
              <a:cs typeface="Arial" pitchFamily="34" charset="0"/>
            </a:endParaRPr>
          </a:p>
          <a:p>
            <a:r>
              <a:rPr lang="en-US" altLang="ja-JP" sz="2400" b="1" dirty="0" smtClean="0">
                <a:latin typeface="Arial" pitchFamily="34" charset="0"/>
                <a:cs typeface="Arial" pitchFamily="34" charset="0"/>
              </a:rPr>
              <a:t>The preclinical studies of cancer of MBZ may </a:t>
            </a:r>
            <a:r>
              <a:rPr lang="en-US" altLang="ja-JP" sz="2400" b="1" dirty="0">
                <a:latin typeface="Arial" pitchFamily="34" charset="0"/>
                <a:cs typeface="Arial" pitchFamily="34" charset="0"/>
              </a:rPr>
              <a:t>success </a:t>
            </a:r>
            <a:r>
              <a:rPr lang="en-US" altLang="ja-JP" sz="2400" b="1" dirty="0" smtClean="0">
                <a:latin typeface="Arial" pitchFamily="34" charset="0"/>
                <a:cs typeface="Arial" pitchFamily="34" charset="0"/>
              </a:rPr>
              <a:t>by </a:t>
            </a:r>
            <a:r>
              <a:rPr lang="en-US" altLang="ja-JP" sz="2400" b="1" dirty="0">
                <a:latin typeface="Arial" pitchFamily="34" charset="0"/>
                <a:cs typeface="Arial" pitchFamily="34" charset="0"/>
              </a:rPr>
              <a:t>using MBZ nanocrystal formulation with </a:t>
            </a:r>
            <a:r>
              <a:rPr lang="en-US" altLang="ja-JP" sz="2400" b="1" dirty="0" smtClean="0">
                <a:latin typeface="Arial" pitchFamily="34" charset="0"/>
                <a:cs typeface="Arial" pitchFamily="34" charset="0"/>
              </a:rPr>
              <a:t>PVA.</a:t>
            </a:r>
          </a:p>
        </p:txBody>
      </p:sp>
      <p:sp>
        <p:nvSpPr>
          <p:cNvPr id="6" name="テキスト ボックス 5"/>
          <p:cNvSpPr txBox="1"/>
          <p:nvPr/>
        </p:nvSpPr>
        <p:spPr>
          <a:xfrm>
            <a:off x="2915816" y="188640"/>
            <a:ext cx="3078088" cy="523220"/>
          </a:xfrm>
          <a:prstGeom prst="rect">
            <a:avLst/>
          </a:prstGeom>
          <a:noFill/>
        </p:spPr>
        <p:txBody>
          <a:bodyPr wrap="square" rtlCol="0">
            <a:spAutoFit/>
          </a:bodyPr>
          <a:lstStyle/>
          <a:p>
            <a:pPr algn="ctr"/>
            <a:r>
              <a:rPr lang="en-US" altLang="ja-JP" sz="2800" b="1" dirty="0" smtClean="0">
                <a:latin typeface="+mj-lt"/>
                <a:cs typeface="Arial" panose="020B0604020202020204" pitchFamily="34" charset="0"/>
              </a:rPr>
              <a:t>Conclusions</a:t>
            </a:r>
            <a:endParaRPr kumimoji="1" lang="ja-JP" altLang="en-US" sz="2800" b="1" dirty="0">
              <a:latin typeface="+mj-lt"/>
              <a:cs typeface="Arial" panose="020B0604020202020204" pitchFamily="34" charset="0"/>
            </a:endParaRPr>
          </a:p>
        </p:txBody>
      </p:sp>
    </p:spTree>
    <p:extLst>
      <p:ext uri="{BB962C8B-B14F-4D97-AF65-F5344CB8AC3E}">
        <p14:creationId xmlns:p14="http://schemas.microsoft.com/office/powerpoint/2010/main" val="30622900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 name="図 11"/>
          <p:cNvPicPr>
            <a:picLocks noChangeAspect="1"/>
          </p:cNvPicPr>
          <p:nvPr/>
        </p:nvPicPr>
        <p:blipFill>
          <a:blip r:embed="rId2" cstate="print"/>
          <a:stretch>
            <a:fillRect/>
          </a:stretch>
        </p:blipFill>
        <p:spPr>
          <a:xfrm>
            <a:off x="4704512" y="1019999"/>
            <a:ext cx="4056977" cy="3241470"/>
          </a:xfrm>
          <a:prstGeom prst="rect">
            <a:avLst/>
          </a:prstGeom>
        </p:spPr>
      </p:pic>
      <p:pic>
        <p:nvPicPr>
          <p:cNvPr id="6" name="図 5"/>
          <p:cNvPicPr>
            <a:picLocks noChangeAspect="1"/>
          </p:cNvPicPr>
          <p:nvPr/>
        </p:nvPicPr>
        <p:blipFill>
          <a:blip r:embed="rId3" cstate="print"/>
          <a:stretch>
            <a:fillRect/>
          </a:stretch>
        </p:blipFill>
        <p:spPr>
          <a:xfrm>
            <a:off x="163025" y="1252666"/>
            <a:ext cx="4531714" cy="2974967"/>
          </a:xfrm>
          <a:prstGeom prst="rect">
            <a:avLst/>
          </a:prstGeom>
        </p:spPr>
      </p:pic>
      <p:graphicFrame>
        <p:nvGraphicFramePr>
          <p:cNvPr id="7" name="表 6"/>
          <p:cNvGraphicFramePr>
            <a:graphicFrameLocks noGrp="1"/>
          </p:cNvGraphicFramePr>
          <p:nvPr>
            <p:extLst>
              <p:ext uri="{D42A27DB-BD31-4B8C-83A1-F6EECF244321}">
                <p14:modId xmlns:p14="http://schemas.microsoft.com/office/powerpoint/2010/main" val="538011528"/>
              </p:ext>
            </p:extLst>
          </p:nvPr>
        </p:nvGraphicFramePr>
        <p:xfrm>
          <a:off x="251520" y="4434865"/>
          <a:ext cx="8627534" cy="1514415"/>
        </p:xfrm>
        <a:graphic>
          <a:graphicData uri="http://schemas.openxmlformats.org/drawingml/2006/table">
            <a:tbl>
              <a:tblPr firstRow="1" bandRow="1">
                <a:tableStyleId>{5940675A-B579-460E-94D1-54222C63F5DA}</a:tableStyleId>
              </a:tblPr>
              <a:tblGrid>
                <a:gridCol w="1938867">
                  <a:extLst>
                    <a:ext uri="{9D8B030D-6E8A-4147-A177-3AD203B41FA5}">
                      <a16:colId xmlns:a16="http://schemas.microsoft.com/office/drawing/2014/main" xmlns="" val="20000"/>
                    </a:ext>
                  </a:extLst>
                </a:gridCol>
                <a:gridCol w="2108743">
                  <a:extLst>
                    <a:ext uri="{9D8B030D-6E8A-4147-A177-3AD203B41FA5}">
                      <a16:colId xmlns:a16="http://schemas.microsoft.com/office/drawing/2014/main" xmlns="" val="20001"/>
                    </a:ext>
                  </a:extLst>
                </a:gridCol>
                <a:gridCol w="2274703">
                  <a:extLst>
                    <a:ext uri="{9D8B030D-6E8A-4147-A177-3AD203B41FA5}">
                      <a16:colId xmlns:a16="http://schemas.microsoft.com/office/drawing/2014/main" xmlns="" val="20002"/>
                    </a:ext>
                  </a:extLst>
                </a:gridCol>
                <a:gridCol w="2305221">
                  <a:extLst>
                    <a:ext uri="{9D8B030D-6E8A-4147-A177-3AD203B41FA5}">
                      <a16:colId xmlns:a16="http://schemas.microsoft.com/office/drawing/2014/main" xmlns="" val="20003"/>
                    </a:ext>
                  </a:extLst>
                </a:gridCol>
              </a:tblGrid>
              <a:tr h="370840">
                <a:tc>
                  <a:txBody>
                    <a:bodyPr/>
                    <a:lstStyle/>
                    <a:p>
                      <a:pPr algn="ct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D10 (µm)</a:t>
                      </a: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D50 (µm)</a:t>
                      </a: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D90 (µm)</a:t>
                      </a:r>
                      <a:endParaRPr kumimoji="1" lang="ja-JP" alt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401895">
                <a:tc>
                  <a:txBody>
                    <a:bodyPr/>
                    <a:lstStyle/>
                    <a:p>
                      <a:pPr algn="ctr"/>
                      <a:r>
                        <a:rPr kumimoji="1" lang="en-US" altLang="ja-JP" dirty="0" smtClean="0"/>
                        <a:t>Original MBZ</a:t>
                      </a: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2.097 ± 0.078</a:t>
                      </a: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5.203</a:t>
                      </a:r>
                      <a:r>
                        <a:rPr kumimoji="1" lang="ja-JP" altLang="en-US" baseline="0" dirty="0" smtClean="0"/>
                        <a:t> </a:t>
                      </a:r>
                      <a:r>
                        <a:rPr kumimoji="1" lang="en-US" altLang="ja-JP" baseline="0" dirty="0" smtClean="0"/>
                        <a:t>± 0.124</a:t>
                      </a: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13.76</a:t>
                      </a:r>
                      <a:r>
                        <a:rPr kumimoji="1" lang="ja-JP" altLang="en-US" baseline="0" dirty="0" smtClean="0"/>
                        <a:t> </a:t>
                      </a:r>
                      <a:r>
                        <a:rPr kumimoji="1" lang="en-US" altLang="ja-JP" baseline="0" dirty="0" smtClean="0"/>
                        <a:t>± 0.70</a:t>
                      </a:r>
                      <a:endParaRPr kumimoji="1" lang="ja-JP" alt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370840">
                <a:tc>
                  <a:txBody>
                    <a:bodyPr/>
                    <a:lstStyle/>
                    <a:p>
                      <a:pPr algn="ctr"/>
                      <a:r>
                        <a:rPr kumimoji="1" lang="en-US" altLang="ja-JP" dirty="0" err="1" smtClean="0"/>
                        <a:t>Microsized</a:t>
                      </a:r>
                      <a:r>
                        <a:rPr kumimoji="1" lang="en-US" altLang="ja-JP" dirty="0" smtClean="0"/>
                        <a:t> MBZ</a:t>
                      </a: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1.11±0.003</a:t>
                      </a: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2.170</a:t>
                      </a:r>
                      <a:r>
                        <a:rPr kumimoji="1" lang="ja-JP" altLang="en-US" baseline="0" dirty="0" smtClean="0"/>
                        <a:t> </a:t>
                      </a:r>
                      <a:r>
                        <a:rPr kumimoji="1" lang="en-US" altLang="ja-JP" baseline="0" dirty="0" smtClean="0"/>
                        <a:t>± 0.015</a:t>
                      </a: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4.379 ± 0.088</a:t>
                      </a:r>
                      <a:endParaRPr kumimoji="1" lang="ja-JP" alt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2"/>
                  </a:ext>
                </a:extLst>
              </a:tr>
              <a:tr h="370840">
                <a:tc>
                  <a:txBody>
                    <a:bodyPr/>
                    <a:lstStyle/>
                    <a:p>
                      <a:pPr algn="ctr"/>
                      <a:r>
                        <a:rPr kumimoji="1" lang="en-US" altLang="ja-JP" dirty="0" smtClean="0"/>
                        <a:t>Nanosized MBZ</a:t>
                      </a: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0.076 ± 0.004</a:t>
                      </a: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0.120</a:t>
                      </a:r>
                      <a:r>
                        <a:rPr kumimoji="1" lang="en-US" altLang="ja-JP" baseline="0" dirty="0" smtClean="0"/>
                        <a:t> ± 0.004</a:t>
                      </a:r>
                      <a:endParaRPr kumimoji="1" lang="ja-JP" altLang="en-US" dirty="0">
                        <a:latin typeface="Arial" panose="020B0604020202020204" pitchFamily="34" charset="0"/>
                        <a:cs typeface="Arial" panose="020B0604020202020204" pitchFamily="34" charset="0"/>
                      </a:endParaRPr>
                    </a:p>
                  </a:txBody>
                  <a:tcPr/>
                </a:tc>
                <a:tc>
                  <a:txBody>
                    <a:bodyPr/>
                    <a:lstStyle/>
                    <a:p>
                      <a:pPr algn="ctr"/>
                      <a:r>
                        <a:rPr kumimoji="1" lang="en-US" altLang="ja-JP" dirty="0" smtClean="0"/>
                        <a:t>0.203 ± 0.004</a:t>
                      </a:r>
                      <a:endParaRPr kumimoji="1" lang="ja-JP" alt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3"/>
                  </a:ext>
                </a:extLst>
              </a:tr>
            </a:tbl>
          </a:graphicData>
        </a:graphic>
      </p:graphicFrame>
      <p:sp>
        <p:nvSpPr>
          <p:cNvPr id="8" name="テキスト ボックス 7"/>
          <p:cNvSpPr txBox="1"/>
          <p:nvPr/>
        </p:nvSpPr>
        <p:spPr>
          <a:xfrm>
            <a:off x="2962560" y="1527737"/>
            <a:ext cx="1587499" cy="923330"/>
          </a:xfrm>
          <a:prstGeom prst="rect">
            <a:avLst/>
          </a:prstGeom>
          <a:noFill/>
        </p:spPr>
        <p:txBody>
          <a:bodyPr wrap="square" rtlCol="0">
            <a:spAutoFit/>
          </a:bodyPr>
          <a:lstStyle/>
          <a:p>
            <a:r>
              <a:rPr lang="en-US" altLang="ja-JP" dirty="0" smtClean="0">
                <a:latin typeface="Arial" panose="020B0604020202020204" pitchFamily="34" charset="0"/>
                <a:cs typeface="Arial" panose="020B0604020202020204" pitchFamily="34" charset="0"/>
              </a:rPr>
              <a:t>× Original</a:t>
            </a:r>
          </a:p>
          <a:p>
            <a:r>
              <a:rPr lang="ja-JP" altLang="en-US" dirty="0" smtClean="0">
                <a:solidFill>
                  <a:srgbClr val="0000FF"/>
                </a:solidFill>
                <a:latin typeface="Arial" panose="020B0604020202020204" pitchFamily="34" charset="0"/>
                <a:cs typeface="Arial" panose="020B0604020202020204" pitchFamily="34" charset="0"/>
              </a:rPr>
              <a:t>● </a:t>
            </a:r>
            <a:r>
              <a:rPr lang="en-US" altLang="ja-JP" dirty="0" err="1" smtClean="0">
                <a:solidFill>
                  <a:srgbClr val="0000FF"/>
                </a:solidFill>
                <a:latin typeface="Arial" panose="020B0604020202020204" pitchFamily="34" charset="0"/>
                <a:cs typeface="Arial" panose="020B0604020202020204" pitchFamily="34" charset="0"/>
              </a:rPr>
              <a:t>Microsized</a:t>
            </a:r>
            <a:endParaRPr lang="en-US" altLang="ja-JP" dirty="0">
              <a:solidFill>
                <a:srgbClr val="0000FF"/>
              </a:solidFill>
              <a:latin typeface="Arial" panose="020B0604020202020204" pitchFamily="34" charset="0"/>
              <a:cs typeface="Arial" panose="020B0604020202020204" pitchFamily="34" charset="0"/>
            </a:endParaRPr>
          </a:p>
          <a:p>
            <a:r>
              <a:rPr kumimoji="1" lang="ja-JP" altLang="en-US" dirty="0" smtClean="0">
                <a:solidFill>
                  <a:srgbClr val="FF0000"/>
                </a:solidFill>
                <a:latin typeface="Arial" panose="020B0604020202020204" pitchFamily="34" charset="0"/>
                <a:cs typeface="Arial" panose="020B0604020202020204" pitchFamily="34" charset="0"/>
              </a:rPr>
              <a:t>● </a:t>
            </a:r>
            <a:r>
              <a:rPr kumimoji="1" lang="en-US" altLang="ja-JP" dirty="0" smtClean="0">
                <a:solidFill>
                  <a:srgbClr val="FF0000"/>
                </a:solidFill>
                <a:latin typeface="Arial" panose="020B0604020202020204" pitchFamily="34" charset="0"/>
                <a:cs typeface="Arial" panose="020B0604020202020204" pitchFamily="34" charset="0"/>
              </a:rPr>
              <a:t>Nanosized</a:t>
            </a:r>
          </a:p>
        </p:txBody>
      </p:sp>
      <p:sp>
        <p:nvSpPr>
          <p:cNvPr id="9" name="テキスト ボックス 8"/>
          <p:cNvSpPr txBox="1"/>
          <p:nvPr/>
        </p:nvSpPr>
        <p:spPr>
          <a:xfrm>
            <a:off x="7762304" y="1644308"/>
            <a:ext cx="1346200" cy="369332"/>
          </a:xfrm>
          <a:prstGeom prst="rect">
            <a:avLst/>
          </a:prstGeom>
          <a:noFill/>
        </p:spPr>
        <p:txBody>
          <a:bodyPr wrap="square" rtlCol="0">
            <a:spAutoFit/>
          </a:bodyPr>
          <a:lstStyle/>
          <a:p>
            <a:pPr algn="r"/>
            <a:r>
              <a:rPr kumimoji="1" lang="en-US" altLang="ja-JP" dirty="0" smtClean="0">
                <a:latin typeface="Arial" panose="020B0604020202020204" pitchFamily="34" charset="0"/>
                <a:cs typeface="Arial" panose="020B0604020202020204" pitchFamily="34" charset="0"/>
              </a:rPr>
              <a:t>Nanosized</a:t>
            </a:r>
            <a:endParaRPr kumimoji="1" lang="ja-JP" altLang="en-US" dirty="0">
              <a:latin typeface="Arial" panose="020B0604020202020204" pitchFamily="34" charset="0"/>
              <a:cs typeface="Arial" panose="020B0604020202020204" pitchFamily="34" charset="0"/>
            </a:endParaRPr>
          </a:p>
        </p:txBody>
      </p:sp>
      <p:sp>
        <p:nvSpPr>
          <p:cNvPr id="10" name="テキスト ボックス 9"/>
          <p:cNvSpPr txBox="1"/>
          <p:nvPr/>
        </p:nvSpPr>
        <p:spPr>
          <a:xfrm>
            <a:off x="7746939" y="2140716"/>
            <a:ext cx="1346200" cy="369332"/>
          </a:xfrm>
          <a:prstGeom prst="rect">
            <a:avLst/>
          </a:prstGeom>
          <a:noFill/>
        </p:spPr>
        <p:txBody>
          <a:bodyPr wrap="square" rtlCol="0">
            <a:spAutoFit/>
          </a:bodyPr>
          <a:lstStyle/>
          <a:p>
            <a:pPr algn="r"/>
            <a:r>
              <a:rPr kumimoji="1" lang="en-US" altLang="ja-JP" dirty="0" err="1" smtClean="0">
                <a:latin typeface="Arial" panose="020B0604020202020204" pitchFamily="34" charset="0"/>
                <a:cs typeface="Arial" panose="020B0604020202020204" pitchFamily="34" charset="0"/>
              </a:rPr>
              <a:t>Microsized</a:t>
            </a:r>
            <a:endParaRPr kumimoji="1" lang="ja-JP" altLang="en-US" dirty="0">
              <a:latin typeface="Arial" panose="020B0604020202020204" pitchFamily="34" charset="0"/>
              <a:cs typeface="Arial" panose="020B0604020202020204" pitchFamily="34" charset="0"/>
            </a:endParaRPr>
          </a:p>
        </p:txBody>
      </p:sp>
      <p:sp>
        <p:nvSpPr>
          <p:cNvPr id="11" name="テキスト ボックス 10"/>
          <p:cNvSpPr txBox="1"/>
          <p:nvPr/>
        </p:nvSpPr>
        <p:spPr>
          <a:xfrm>
            <a:off x="7758926" y="2978931"/>
            <a:ext cx="1346200" cy="369332"/>
          </a:xfrm>
          <a:prstGeom prst="rect">
            <a:avLst/>
          </a:prstGeom>
          <a:noFill/>
        </p:spPr>
        <p:txBody>
          <a:bodyPr wrap="square" rtlCol="0">
            <a:spAutoFit/>
          </a:bodyPr>
          <a:lstStyle/>
          <a:p>
            <a:pPr algn="r"/>
            <a:r>
              <a:rPr lang="en-US" altLang="ja-JP" dirty="0" smtClean="0">
                <a:latin typeface="Arial" panose="020B0604020202020204" pitchFamily="34" charset="0"/>
                <a:cs typeface="Arial" panose="020B0604020202020204" pitchFamily="34" charset="0"/>
              </a:rPr>
              <a:t>Origina</a:t>
            </a:r>
            <a:r>
              <a:rPr lang="en-US" altLang="ja-JP" dirty="0">
                <a:latin typeface="Arial" panose="020B0604020202020204" pitchFamily="34" charset="0"/>
                <a:cs typeface="Arial" panose="020B0604020202020204" pitchFamily="34" charset="0"/>
              </a:rPr>
              <a:t>l</a:t>
            </a:r>
            <a:endParaRPr kumimoji="1" lang="ja-JP" altLang="en-US" dirty="0">
              <a:latin typeface="Arial" panose="020B0604020202020204" pitchFamily="34" charset="0"/>
              <a:cs typeface="Arial" panose="020B0604020202020204" pitchFamily="34" charset="0"/>
            </a:endParaRPr>
          </a:p>
        </p:txBody>
      </p:sp>
      <p:sp>
        <p:nvSpPr>
          <p:cNvPr id="13" name="テキスト ボックス 12"/>
          <p:cNvSpPr txBox="1"/>
          <p:nvPr/>
        </p:nvSpPr>
        <p:spPr>
          <a:xfrm>
            <a:off x="230052" y="299673"/>
            <a:ext cx="7916333" cy="523220"/>
          </a:xfrm>
          <a:prstGeom prst="rect">
            <a:avLst/>
          </a:prstGeom>
          <a:noFill/>
        </p:spPr>
        <p:txBody>
          <a:bodyPr wrap="square" rtlCol="0">
            <a:spAutoFit/>
          </a:bodyPr>
          <a:lstStyle/>
          <a:p>
            <a:pPr algn="ctr"/>
            <a:r>
              <a:rPr kumimoji="1" lang="en-US" altLang="ja-JP" sz="2800" dirty="0" smtClean="0">
                <a:latin typeface="Arial" panose="020B0604020202020204" pitchFamily="34" charset="0"/>
                <a:cs typeface="Arial" panose="020B0604020202020204" pitchFamily="34" charset="0"/>
              </a:rPr>
              <a:t>MBZ</a:t>
            </a:r>
            <a:r>
              <a:rPr kumimoji="1" lang="ja-JP" altLang="en-US" sz="2800" dirty="0" smtClean="0">
                <a:latin typeface="Arial" panose="020B0604020202020204" pitchFamily="34" charset="0"/>
                <a:cs typeface="Arial" panose="020B0604020202020204" pitchFamily="34" charset="0"/>
              </a:rPr>
              <a:t>粉砕粉末の物性評価</a:t>
            </a:r>
            <a:endParaRPr kumimoji="1" lang="ja-JP"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9811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Standarddesign">
  <a:themeElements>
    <a:clrScheme name="SETSUNAN COLOR">
      <a:dk1>
        <a:srgbClr val="000000"/>
      </a:dk1>
      <a:lt1>
        <a:srgbClr val="FFFFFF"/>
      </a:lt1>
      <a:dk2>
        <a:srgbClr val="000000"/>
      </a:dk2>
      <a:lt2>
        <a:srgbClr val="A5A5A5"/>
      </a:lt2>
      <a:accent1>
        <a:srgbClr val="F80034"/>
      </a:accent1>
      <a:accent2>
        <a:srgbClr val="008F63"/>
      </a:accent2>
      <a:accent3>
        <a:srgbClr val="80C20E"/>
      </a:accent3>
      <a:accent4>
        <a:srgbClr val="34A1C8"/>
      </a:accent4>
      <a:accent5>
        <a:srgbClr val="F9819A"/>
      </a:accent5>
      <a:accent6>
        <a:srgbClr val="FD3420"/>
      </a:accent6>
      <a:hlink>
        <a:srgbClr val="105D9C"/>
      </a:hlink>
      <a:folHlink>
        <a:srgbClr val="817DBA"/>
      </a:folHlink>
    </a:clrScheme>
    <a:fontScheme name="Standarddesign">
      <a:majorFont>
        <a:latin typeface="Arial"/>
        <a:ea typeface="ＭＳ Ｐゴシック"/>
        <a:cs typeface=""/>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solidFill>
        <a:ln w="9525" algn="ctr">
          <a:solidFill>
            <a:srgbClr val="505050"/>
          </a:solidFill>
          <a:miter lim="800000"/>
          <a:headEnd/>
          <a:tailEnd/>
        </a:ln>
        <a:effectLst/>
      </a:spPr>
      <a:bodyPr wrap="none" rtlCol="0" anchor="ctr"/>
      <a:lstStyle>
        <a:defPPr algn="ctr">
          <a:defRPr kumimoji="1" sz="2000" dirty="0" smtClean="0">
            <a:latin typeface="ＭＳ ゴシック" panose="020B0609070205080204" pitchFamily="49" charset="-128"/>
            <a:ea typeface="ＭＳ ゴシック" panose="020B0609070205080204" pitchFamily="49" charset="-128"/>
          </a:defRPr>
        </a:defPPr>
      </a:lstStyle>
    </a:spDef>
    <a:lnDef>
      <a:spPr bwMode="auto">
        <a:xfrm>
          <a:off x="0" y="0"/>
          <a:ext cx="1" cy="1"/>
        </a:xfrm>
        <a:custGeom>
          <a:avLst/>
          <a:gdLst/>
          <a:ahLst/>
          <a:cxnLst/>
          <a:rect l="0" t="0" r="0" b="0"/>
          <a:pathLst/>
        </a:custGeom>
        <a:gradFill rotWithShape="0">
          <a:gsLst>
            <a:gs pos="0">
              <a:srgbClr val="FFFFFF"/>
            </a:gs>
            <a:gs pos="100000">
              <a:srgbClr val="C8C8C8"/>
            </a:gs>
          </a:gsLst>
          <a:lin ang="5400000" scaled="1"/>
        </a:gradFill>
        <a:ln w="9525" cap="flat" cmpd="sng" algn="ctr">
          <a:solidFill>
            <a:srgbClr val="50505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ctr"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000000"/>
            </a:solidFill>
            <a:effectLst/>
            <a:latin typeface="ＭＳ Ｐゴシック" charset="-128"/>
            <a:ea typeface="ＭＳ Ｐゴシック" charset="-128"/>
          </a:defRPr>
        </a:defPPr>
      </a:lstStyle>
    </a:lnDef>
  </a:objectDefaults>
  <a:extraClrSchemeLst>
    <a:extraClrScheme>
      <a:clrScheme name="Standarddesign 1">
        <a:dk1>
          <a:srgbClr val="000000"/>
        </a:dk1>
        <a:lt1>
          <a:srgbClr val="FFFFFF"/>
        </a:lt1>
        <a:dk2>
          <a:srgbClr val="000000"/>
        </a:dk2>
        <a:lt2>
          <a:srgbClr val="A5A5A5"/>
        </a:lt2>
        <a:accent1>
          <a:srgbClr val="F3BBBB"/>
        </a:accent1>
        <a:accent2>
          <a:srgbClr val="AE2222"/>
        </a:accent2>
        <a:accent3>
          <a:srgbClr val="FFFFFF"/>
        </a:accent3>
        <a:accent4>
          <a:srgbClr val="000000"/>
        </a:accent4>
        <a:accent5>
          <a:srgbClr val="F8DADA"/>
        </a:accent5>
        <a:accent6>
          <a:srgbClr val="9D1E1E"/>
        </a:accent6>
        <a:hlink>
          <a:srgbClr val="105D9C"/>
        </a:hlink>
        <a:folHlink>
          <a:srgbClr val="4B459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4935</TotalTime>
  <Words>2170</Words>
  <Application>Microsoft Office PowerPoint</Application>
  <PresentationFormat>On-screen Show (4:3)</PresentationFormat>
  <Paragraphs>301</Paragraphs>
  <Slides>18</Slides>
  <Notes>14</Notes>
  <HiddenSlides>8</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Standarddesign</vt:lpstr>
      <vt:lpstr>Preparation of Nanocrystal Formulation to Improve Oral Absorption of Mebendazole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k.yuminoki</dc:creator>
  <cp:lastModifiedBy>omics</cp:lastModifiedBy>
  <cp:revision>280</cp:revision>
  <cp:lastPrinted>2016-07-03T23:57:31Z</cp:lastPrinted>
  <dcterms:created xsi:type="dcterms:W3CDTF">2014-05-13T11:43:51Z</dcterms:created>
  <dcterms:modified xsi:type="dcterms:W3CDTF">2016-09-05T09:21:42Z</dcterms:modified>
</cp:coreProperties>
</file>