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3.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8" r:id="rId2"/>
  </p:sldMasterIdLst>
  <p:notesMasterIdLst>
    <p:notesMasterId r:id="rId24"/>
  </p:notesMasterIdLst>
  <p:handoutMasterIdLst>
    <p:handoutMasterId r:id="rId25"/>
  </p:handoutMasterIdLst>
  <p:sldIdLst>
    <p:sldId id="779" r:id="rId3"/>
    <p:sldId id="784" r:id="rId4"/>
    <p:sldId id="841" r:id="rId5"/>
    <p:sldId id="785" r:id="rId6"/>
    <p:sldId id="790" r:id="rId7"/>
    <p:sldId id="791" r:id="rId8"/>
    <p:sldId id="792" r:id="rId9"/>
    <p:sldId id="821" r:id="rId10"/>
    <p:sldId id="822" r:id="rId11"/>
    <p:sldId id="793" r:id="rId12"/>
    <p:sldId id="823" r:id="rId13"/>
    <p:sldId id="826" r:id="rId14"/>
    <p:sldId id="840" r:id="rId15"/>
    <p:sldId id="829" r:id="rId16"/>
    <p:sldId id="831" r:id="rId17"/>
    <p:sldId id="838" r:id="rId18"/>
    <p:sldId id="833" r:id="rId19"/>
    <p:sldId id="834" r:id="rId20"/>
    <p:sldId id="835" r:id="rId21"/>
    <p:sldId id="836" r:id="rId22"/>
    <p:sldId id="839" r:id="rId23"/>
  </p:sldIdLst>
  <p:sldSz cx="9144000" cy="6858000" type="screen4x3"/>
  <p:notesSz cx="6797675" cy="987425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10">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99"/>
    <a:srgbClr val="E86E0A"/>
    <a:srgbClr val="33CCCC"/>
    <a:srgbClr val="CC9900"/>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97" autoAdjust="0"/>
    <p:restoredTop sz="94684" autoAdjust="0"/>
  </p:normalViewPr>
  <p:slideViewPr>
    <p:cSldViewPr>
      <p:cViewPr varScale="1">
        <p:scale>
          <a:sx n="72" d="100"/>
          <a:sy n="72" d="100"/>
        </p:scale>
        <p:origin x="1290"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4" d="100"/>
          <a:sy n="64" d="100"/>
        </p:scale>
        <p:origin x="-3444" y="-126"/>
      </p:cViewPr>
      <p:guideLst>
        <p:guide orient="horz" pos="3110"/>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Documents%20and%20Settings\Nanou\My%20Documents\Project\WP2\Resultaten\Resultaten%20schaaltjes\Hespenworst.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Documents%20and%20Settings\Nanou\My%20Documents\Project\WP2\Resultaten\Resultaten%20schaaltjes\Hespenworst.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Documents%20and%20Settings\Nanou\My%20Documents\Project\WP2\Resultaten\Resultaten%20schaaltjes\Hespenworst.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Documents%20and%20Settings\Nanou\My%20Documents\Project\WP2\Resultaten\Resultaten%20schaaltjes\Hespenworst.xlsx" TargetMode="External"/><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l-BE"/>
              <a:t>Oxygen</a:t>
            </a:r>
            <a:r>
              <a:rPr lang="nl-BE" baseline="0"/>
              <a:t> permeability</a:t>
            </a:r>
            <a:endParaRPr lang="nl-BE"/>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l-BE"/>
        </a:p>
      </c:txPr>
    </c:title>
    <c:autoTitleDeleted val="0"/>
    <c:plotArea>
      <c:layout>
        <c:manualLayout>
          <c:layoutTarget val="inner"/>
          <c:xMode val="edge"/>
          <c:yMode val="edge"/>
          <c:x val="0.15002206351022276"/>
          <c:y val="0.16353842628596824"/>
          <c:w val="0.84130405851849954"/>
          <c:h val="0.54059062881902009"/>
        </c:manualLayout>
      </c:layout>
      <c:barChart>
        <c:barDir val="col"/>
        <c:grouping val="clustered"/>
        <c:varyColors val="0"/>
        <c:ser>
          <c:idx val="0"/>
          <c:order val="0"/>
          <c:spPr>
            <a:solidFill>
              <a:schemeClr val="accent5"/>
            </a:solidFill>
            <a:ln>
              <a:noFill/>
            </a:ln>
            <a:effectLst/>
          </c:spPr>
          <c:invertIfNegative val="0"/>
          <c:cat>
            <c:strRef>
              <c:f>Sheet1!$A$2:$A$9</c:f>
              <c:strCache>
                <c:ptCount val="8"/>
                <c:pt idx="0">
                  <c:v>MCellulose/starch</c:v>
                </c:pt>
                <c:pt idx="1">
                  <c:v>Xylose/paper</c:v>
                </c:pt>
                <c:pt idx="2">
                  <c:v>Cellulose/PLA</c:v>
                </c:pt>
                <c:pt idx="3">
                  <c:v>Cellulose/starch</c:v>
                </c:pt>
                <c:pt idx="4">
                  <c:v>MPLA</c:v>
                </c:pt>
                <c:pt idx="5">
                  <c:v>Paper/AlOx/PLA</c:v>
                </c:pt>
                <c:pt idx="6">
                  <c:v>PHB-based</c:v>
                </c:pt>
                <c:pt idx="7">
                  <c:v>PLA-based</c:v>
                </c:pt>
              </c:strCache>
            </c:strRef>
          </c:cat>
          <c:val>
            <c:numRef>
              <c:f>Sheet1!$B$2:$B$9</c:f>
              <c:numCache>
                <c:formatCode>General</c:formatCode>
                <c:ptCount val="8"/>
                <c:pt idx="0">
                  <c:v>3.4</c:v>
                </c:pt>
                <c:pt idx="1">
                  <c:v>3.7</c:v>
                </c:pt>
                <c:pt idx="2">
                  <c:v>9.1</c:v>
                </c:pt>
                <c:pt idx="3">
                  <c:v>9.9</c:v>
                </c:pt>
                <c:pt idx="4">
                  <c:v>25.4</c:v>
                </c:pt>
                <c:pt idx="5">
                  <c:v>45.7</c:v>
                </c:pt>
                <c:pt idx="6">
                  <c:v>142.1</c:v>
                </c:pt>
                <c:pt idx="7">
                  <c:v>815</c:v>
                </c:pt>
              </c:numCache>
            </c:numRef>
          </c:val>
        </c:ser>
        <c:dLbls>
          <c:showLegendKey val="0"/>
          <c:showVal val="0"/>
          <c:showCatName val="0"/>
          <c:showSerName val="0"/>
          <c:showPercent val="0"/>
          <c:showBubbleSize val="0"/>
        </c:dLbls>
        <c:gapWidth val="219"/>
        <c:overlap val="-27"/>
        <c:axId val="145854056"/>
        <c:axId val="144874088"/>
      </c:barChart>
      <c:catAx>
        <c:axId val="145854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l-BE"/>
          </a:p>
        </c:txPr>
        <c:crossAx val="144874088"/>
        <c:crosses val="autoZero"/>
        <c:auto val="1"/>
        <c:lblAlgn val="ctr"/>
        <c:lblOffset val="100"/>
        <c:noMultiLvlLbl val="0"/>
      </c:catAx>
      <c:valAx>
        <c:axId val="144874088"/>
        <c:scaling>
          <c:orientation val="minMax"/>
        </c:scaling>
        <c:delete val="0"/>
        <c:axPos val="l"/>
        <c:title>
          <c:tx>
            <c:rich>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en-US" sz="1100"/>
                  <a:t>OTR (cc/m².d)</a:t>
                </a:r>
              </a:p>
            </c:rich>
          </c:tx>
          <c:layout>
            <c:manualLayout>
              <c:xMode val="edge"/>
              <c:yMode val="edge"/>
              <c:x val="1.3775336438027832E-2"/>
              <c:y val="0.29421730918786804"/>
            </c:manualLayout>
          </c:layout>
          <c:overlay val="0"/>
          <c:spPr>
            <a:noFill/>
            <a:ln>
              <a:noFill/>
            </a:ln>
            <a:effectLst/>
          </c:spPr>
          <c:txPr>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nl-BE"/>
            </a:p>
          </c:txPr>
        </c:title>
        <c:numFmt formatCode="General" sourceLinked="1"/>
        <c:majorTickMark val="in"/>
        <c:minorTickMark val="none"/>
        <c:tickLblPos val="nextTo"/>
        <c:spPr>
          <a:noFill/>
          <a:ln>
            <a:solidFill>
              <a:schemeClr val="accent1"/>
            </a:solid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nl-BE"/>
          </a:p>
        </c:txPr>
        <c:crossAx val="1458540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l-BE"/>
              <a:t>Moisture</a:t>
            </a:r>
            <a:r>
              <a:rPr lang="nl-BE" baseline="0"/>
              <a:t> permeability</a:t>
            </a:r>
            <a:endParaRPr lang="nl-BE"/>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l-BE"/>
        </a:p>
      </c:txPr>
    </c:title>
    <c:autoTitleDeleted val="0"/>
    <c:plotArea>
      <c:layout>
        <c:manualLayout>
          <c:layoutTarget val="inner"/>
          <c:xMode val="edge"/>
          <c:yMode val="edge"/>
          <c:x val="0.13692494144833267"/>
          <c:y val="0.13414169680507695"/>
          <c:w val="0.83608635789184671"/>
          <c:h val="0.53550774518823885"/>
        </c:manualLayout>
      </c:layout>
      <c:barChart>
        <c:barDir val="col"/>
        <c:grouping val="clustered"/>
        <c:varyColors val="0"/>
        <c:ser>
          <c:idx val="0"/>
          <c:order val="0"/>
          <c:spPr>
            <a:solidFill>
              <a:schemeClr val="accent5"/>
            </a:solidFill>
            <a:ln>
              <a:noFill/>
            </a:ln>
            <a:effectLst/>
          </c:spPr>
          <c:invertIfNegative val="0"/>
          <c:cat>
            <c:strRef>
              <c:f>Sheet1!$D$2:$D$9</c:f>
              <c:strCache>
                <c:ptCount val="8"/>
                <c:pt idx="0">
                  <c:v>MPLA</c:v>
                </c:pt>
                <c:pt idx="1">
                  <c:v>MCellulose/starch</c:v>
                </c:pt>
                <c:pt idx="2">
                  <c:v>Paper/AlOx/PLA</c:v>
                </c:pt>
                <c:pt idx="3">
                  <c:v>Cellulose/PLA</c:v>
                </c:pt>
                <c:pt idx="4">
                  <c:v>Cellulose/starch</c:v>
                </c:pt>
                <c:pt idx="5">
                  <c:v>Xylose/paper</c:v>
                </c:pt>
                <c:pt idx="6">
                  <c:v>PHB-based</c:v>
                </c:pt>
                <c:pt idx="7">
                  <c:v>PLA-based</c:v>
                </c:pt>
              </c:strCache>
            </c:strRef>
          </c:cat>
          <c:val>
            <c:numRef>
              <c:f>Sheet1!$E$2:$E$9</c:f>
              <c:numCache>
                <c:formatCode>General</c:formatCode>
                <c:ptCount val="8"/>
                <c:pt idx="0">
                  <c:v>2.2999999999999998</c:v>
                </c:pt>
                <c:pt idx="1">
                  <c:v>5</c:v>
                </c:pt>
                <c:pt idx="2">
                  <c:v>6</c:v>
                </c:pt>
                <c:pt idx="3">
                  <c:v>9.6999999999999993</c:v>
                </c:pt>
                <c:pt idx="4">
                  <c:v>10</c:v>
                </c:pt>
                <c:pt idx="5">
                  <c:v>24.3</c:v>
                </c:pt>
                <c:pt idx="6">
                  <c:v>80.599999999999994</c:v>
                </c:pt>
                <c:pt idx="7">
                  <c:v>216.4</c:v>
                </c:pt>
              </c:numCache>
            </c:numRef>
          </c:val>
        </c:ser>
        <c:dLbls>
          <c:showLegendKey val="0"/>
          <c:showVal val="0"/>
          <c:showCatName val="0"/>
          <c:showSerName val="0"/>
          <c:showPercent val="0"/>
          <c:showBubbleSize val="0"/>
        </c:dLbls>
        <c:gapWidth val="219"/>
        <c:overlap val="-27"/>
        <c:axId val="8248896"/>
        <c:axId val="145520552"/>
      </c:barChart>
      <c:catAx>
        <c:axId val="8248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l-BE"/>
          </a:p>
        </c:txPr>
        <c:crossAx val="145520552"/>
        <c:crosses val="autoZero"/>
        <c:auto val="1"/>
        <c:lblAlgn val="ctr"/>
        <c:lblOffset val="100"/>
        <c:noMultiLvlLbl val="0"/>
      </c:catAx>
      <c:valAx>
        <c:axId val="145520552"/>
        <c:scaling>
          <c:orientation val="minMax"/>
        </c:scaling>
        <c:delete val="0"/>
        <c:axPos val="l"/>
        <c:title>
          <c:tx>
            <c:rich>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en-US" sz="1100"/>
                  <a:t>WVTR (g/m².d)</a:t>
                </a:r>
              </a:p>
            </c:rich>
          </c:tx>
          <c:layout>
            <c:manualLayout>
              <c:xMode val="edge"/>
              <c:yMode val="edge"/>
              <c:x val="1.9286720517979042E-2"/>
              <c:y val="0.24002413647004478"/>
            </c:manualLayout>
          </c:layout>
          <c:overlay val="0"/>
          <c:spPr>
            <a:noFill/>
            <a:ln>
              <a:noFill/>
            </a:ln>
            <a:effectLst/>
          </c:spPr>
          <c:txPr>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nl-BE"/>
            </a:p>
          </c:txPr>
        </c:title>
        <c:numFmt formatCode="General" sourceLinked="1"/>
        <c:majorTickMark val="in"/>
        <c:minorTickMark val="none"/>
        <c:tickLblPos val="nextTo"/>
        <c:spPr>
          <a:noFill/>
          <a:ln>
            <a:solidFill>
              <a:schemeClr val="accent1"/>
            </a:solid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nl-BE"/>
          </a:p>
        </c:txPr>
        <c:crossAx val="82488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prstClr val="black"/>
                </a:solidFill>
                <a:latin typeface="+mn-lt"/>
                <a:ea typeface="+mn-ea"/>
                <a:cs typeface="+mn-cs"/>
              </a:defRPr>
            </a:pPr>
            <a:r>
              <a:rPr lang="nl-BE" sz="1800" b="1" i="0" kern="1200" baseline="0" dirty="0" smtClean="0">
                <a:solidFill>
                  <a:srgbClr val="000000"/>
                </a:solidFill>
                <a:latin typeface="Calibri"/>
                <a:ea typeface="Calibri"/>
                <a:cs typeface="Times New Roman"/>
              </a:rPr>
              <a:t>O</a:t>
            </a:r>
            <a:r>
              <a:rPr lang="nl-BE" sz="1800" b="1" i="0" kern="1200" baseline="-25000" dirty="0" smtClean="0">
                <a:solidFill>
                  <a:srgbClr val="000000"/>
                </a:solidFill>
                <a:latin typeface="Calibri"/>
                <a:ea typeface="Calibri"/>
                <a:cs typeface="Times New Roman"/>
              </a:rPr>
              <a:t>2</a:t>
            </a:r>
            <a:r>
              <a:rPr lang="en-US" sz="1800" b="1" i="0" kern="1200" baseline="0" dirty="0" smtClean="0">
                <a:solidFill>
                  <a:srgbClr val="000000"/>
                </a:solidFill>
              </a:rPr>
              <a:t>-concentration</a:t>
            </a:r>
            <a:endParaRPr lang="en-US" sz="1800" b="1" i="0" kern="1200" baseline="0" dirty="0">
              <a:solidFill>
                <a:srgbClr val="000000"/>
              </a:solidFill>
            </a:endParaRPr>
          </a:p>
        </c:rich>
      </c:tx>
      <c:layout>
        <c:manualLayout>
          <c:xMode val="edge"/>
          <c:yMode val="edge"/>
          <c:x val="0.38756402466765877"/>
          <c:y val="1.6795875639268171E-2"/>
        </c:manualLayout>
      </c:layout>
      <c:overlay val="0"/>
      <c:spPr>
        <a:noFill/>
        <a:ln>
          <a:noFill/>
        </a:ln>
        <a:effectLst/>
      </c:spPr>
      <c:txPr>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prstClr val="black"/>
              </a:solidFill>
              <a:latin typeface="+mn-lt"/>
              <a:ea typeface="+mn-ea"/>
              <a:cs typeface="+mn-cs"/>
            </a:defRPr>
          </a:pPr>
          <a:endParaRPr lang="nl-BE"/>
        </a:p>
      </c:txPr>
    </c:title>
    <c:autoTitleDeleted val="0"/>
    <c:plotArea>
      <c:layout>
        <c:manualLayout>
          <c:layoutTarget val="inner"/>
          <c:xMode val="edge"/>
          <c:yMode val="edge"/>
          <c:x val="0.12913497843096391"/>
          <c:y val="0.13834624435668763"/>
          <c:w val="0.83788831847618606"/>
          <c:h val="0.72593019967478356"/>
        </c:manualLayout>
      </c:layout>
      <c:scatterChart>
        <c:scatterStyle val="lineMarker"/>
        <c:varyColors val="0"/>
        <c:ser>
          <c:idx val="0"/>
          <c:order val="0"/>
          <c:tx>
            <c:v>Reference</c:v>
          </c:tx>
          <c:spPr>
            <a:ln w="28575" cap="rnd" cmpd="sng" algn="ctr">
              <a:noFill/>
              <a:prstDash val="solid"/>
              <a:round/>
            </a:ln>
            <a:effectLst/>
          </c:spPr>
          <c:marker>
            <c:spPr>
              <a:solidFill>
                <a:schemeClr val="accent6"/>
              </a:solidFill>
              <a:ln w="9525" cap="flat" cmpd="sng" algn="ctr">
                <a:solidFill>
                  <a:schemeClr val="accent6">
                    <a:shade val="95000"/>
                    <a:satMod val="105000"/>
                  </a:schemeClr>
                </a:solidFill>
                <a:prstDash val="solid"/>
                <a:round/>
              </a:ln>
              <a:effectLst/>
            </c:spPr>
          </c:marker>
          <c:errBars>
            <c:errDir val="y"/>
            <c:errBarType val="both"/>
            <c:errValType val="cust"/>
            <c:noEndCap val="0"/>
            <c:plus>
              <c:numRef>
                <c:f>'O2'!$B$21:$G$21</c:f>
                <c:numCache>
                  <c:formatCode>General</c:formatCode>
                  <c:ptCount val="6"/>
                  <c:pt idx="0">
                    <c:v>2.9143323992525991E-2</c:v>
                  </c:pt>
                  <c:pt idx="1">
                    <c:v>3.0995967479658406E-2</c:v>
                  </c:pt>
                  <c:pt idx="2">
                    <c:v>1.0606601717798236E-2</c:v>
                  </c:pt>
                  <c:pt idx="3">
                    <c:v>1.8997258574154376E-2</c:v>
                  </c:pt>
                  <c:pt idx="4">
                    <c:v>0.12576863678994071</c:v>
                  </c:pt>
                  <c:pt idx="5">
                    <c:v>1.6755596080115103E-2</c:v>
                  </c:pt>
                </c:numCache>
              </c:numRef>
            </c:plus>
            <c:minus>
              <c:numRef>
                <c:f>'O2'!$B$21:$G$21</c:f>
                <c:numCache>
                  <c:formatCode>General</c:formatCode>
                  <c:ptCount val="6"/>
                  <c:pt idx="0">
                    <c:v>2.9143323992525991E-2</c:v>
                  </c:pt>
                  <c:pt idx="1">
                    <c:v>3.0995967479658406E-2</c:v>
                  </c:pt>
                  <c:pt idx="2">
                    <c:v>1.0606601717798236E-2</c:v>
                  </c:pt>
                  <c:pt idx="3">
                    <c:v>1.8997258574154376E-2</c:v>
                  </c:pt>
                  <c:pt idx="4">
                    <c:v>0.12576863678994071</c:v>
                  </c:pt>
                  <c:pt idx="5">
                    <c:v>1.6755596080115103E-2</c:v>
                  </c:pt>
                </c:numCache>
              </c:numRef>
            </c:minus>
            <c:spPr>
              <a:solidFill>
                <a:schemeClr val="tx1"/>
              </a:solidFill>
              <a:ln w="9525" cap="flat" cmpd="sng" algn="ctr">
                <a:solidFill>
                  <a:schemeClr val="tx1">
                    <a:shade val="95000"/>
                    <a:satMod val="105000"/>
                  </a:schemeClr>
                </a:solidFill>
                <a:prstDash val="solid"/>
                <a:round/>
              </a:ln>
              <a:effectLst/>
            </c:spPr>
          </c:errBars>
          <c:xVal>
            <c:numRef>
              <c:f>'O2'!$B$3:$G$3</c:f>
              <c:numCache>
                <c:formatCode>General</c:formatCode>
                <c:ptCount val="6"/>
                <c:pt idx="0">
                  <c:v>0</c:v>
                </c:pt>
                <c:pt idx="1">
                  <c:v>13</c:v>
                </c:pt>
                <c:pt idx="2">
                  <c:v>20</c:v>
                </c:pt>
                <c:pt idx="3">
                  <c:v>27</c:v>
                </c:pt>
                <c:pt idx="4">
                  <c:v>29</c:v>
                </c:pt>
                <c:pt idx="5">
                  <c:v>35</c:v>
                </c:pt>
              </c:numCache>
            </c:numRef>
          </c:xVal>
          <c:yVal>
            <c:numRef>
              <c:f>'O2'!$B$20:$G$20</c:f>
              <c:numCache>
                <c:formatCode>0.000</c:formatCode>
                <c:ptCount val="6"/>
                <c:pt idx="0">
                  <c:v>0.35766666666666708</c:v>
                </c:pt>
                <c:pt idx="1">
                  <c:v>0.65393333333333425</c:v>
                </c:pt>
                <c:pt idx="2">
                  <c:v>0.71900000000000064</c:v>
                </c:pt>
                <c:pt idx="3">
                  <c:v>0.81275000000000064</c:v>
                </c:pt>
                <c:pt idx="4">
                  <c:v>0.55249999999999999</c:v>
                </c:pt>
                <c:pt idx="5">
                  <c:v>0.80200000000000005</c:v>
                </c:pt>
              </c:numCache>
            </c:numRef>
          </c:yVal>
          <c:smooth val="0"/>
        </c:ser>
        <c:ser>
          <c:idx val="1"/>
          <c:order val="1"/>
          <c:tx>
            <c:v>Cellulose-starch/PLA</c:v>
          </c:tx>
          <c:spPr>
            <a:ln w="28575" cap="rnd" cmpd="sng" algn="ctr">
              <a:noFill/>
              <a:prstDash val="solid"/>
              <a:round/>
            </a:ln>
            <a:effectLst/>
          </c:spPr>
          <c:marker>
            <c:spPr>
              <a:solidFill>
                <a:schemeClr val="accent5"/>
              </a:solidFill>
              <a:ln w="9525" cap="flat" cmpd="sng" algn="ctr">
                <a:solidFill>
                  <a:schemeClr val="accent5">
                    <a:shade val="95000"/>
                    <a:satMod val="105000"/>
                  </a:schemeClr>
                </a:solidFill>
                <a:prstDash val="solid"/>
                <a:round/>
              </a:ln>
              <a:effectLst/>
            </c:spPr>
          </c:marker>
          <c:errBars>
            <c:errDir val="y"/>
            <c:errBarType val="both"/>
            <c:errValType val="cust"/>
            <c:noEndCap val="0"/>
            <c:plus>
              <c:numRef>
                <c:f>'O2'!$B$40:$G$40</c:f>
                <c:numCache>
                  <c:formatCode>General</c:formatCode>
                  <c:ptCount val="6"/>
                  <c:pt idx="0">
                    <c:v>0</c:v>
                  </c:pt>
                  <c:pt idx="1">
                    <c:v>8.2138095100061481E-2</c:v>
                  </c:pt>
                  <c:pt idx="2">
                    <c:v>0.13483446641468697</c:v>
                  </c:pt>
                  <c:pt idx="3">
                    <c:v>0</c:v>
                  </c:pt>
                  <c:pt idx="4">
                    <c:v>3.0744918279286586E-2</c:v>
                  </c:pt>
                  <c:pt idx="5">
                    <c:v>5.8875575014884857E-2</c:v>
                  </c:pt>
                </c:numCache>
              </c:numRef>
            </c:plus>
            <c:minus>
              <c:numRef>
                <c:f>'O2'!$B$40:$G$40</c:f>
                <c:numCache>
                  <c:formatCode>General</c:formatCode>
                  <c:ptCount val="6"/>
                  <c:pt idx="0">
                    <c:v>0</c:v>
                  </c:pt>
                  <c:pt idx="1">
                    <c:v>8.2138095100061481E-2</c:v>
                  </c:pt>
                  <c:pt idx="2">
                    <c:v>0.13483446641468697</c:v>
                  </c:pt>
                  <c:pt idx="3">
                    <c:v>0</c:v>
                  </c:pt>
                  <c:pt idx="4">
                    <c:v>3.0744918279286586E-2</c:v>
                  </c:pt>
                  <c:pt idx="5">
                    <c:v>5.8875575014884857E-2</c:v>
                  </c:pt>
                </c:numCache>
              </c:numRef>
            </c:minus>
            <c:spPr>
              <a:solidFill>
                <a:schemeClr val="tx1"/>
              </a:solidFill>
              <a:ln w="9525" cap="flat" cmpd="sng" algn="ctr">
                <a:solidFill>
                  <a:schemeClr val="tx1">
                    <a:shade val="95000"/>
                    <a:satMod val="105000"/>
                  </a:schemeClr>
                </a:solidFill>
                <a:prstDash val="solid"/>
                <a:round/>
              </a:ln>
              <a:effectLst/>
            </c:spPr>
          </c:errBars>
          <c:xVal>
            <c:numRef>
              <c:f>'O2'!$B$25:$G$25</c:f>
              <c:numCache>
                <c:formatCode>General</c:formatCode>
                <c:ptCount val="6"/>
                <c:pt idx="0">
                  <c:v>0</c:v>
                </c:pt>
                <c:pt idx="1">
                  <c:v>13</c:v>
                </c:pt>
                <c:pt idx="2">
                  <c:v>20</c:v>
                </c:pt>
                <c:pt idx="3">
                  <c:v>27</c:v>
                </c:pt>
                <c:pt idx="4">
                  <c:v>29</c:v>
                </c:pt>
                <c:pt idx="5">
                  <c:v>35</c:v>
                </c:pt>
              </c:numCache>
            </c:numRef>
          </c:xVal>
          <c:yVal>
            <c:numRef>
              <c:f>'O2'!$B$39:$G$39</c:f>
              <c:numCache>
                <c:formatCode>General</c:formatCode>
                <c:ptCount val="6"/>
                <c:pt idx="0">
                  <c:v>0.48800000000000032</c:v>
                </c:pt>
                <c:pt idx="1">
                  <c:v>1.096125</c:v>
                </c:pt>
                <c:pt idx="2">
                  <c:v>0.67466666666666664</c:v>
                </c:pt>
                <c:pt idx="3" formatCode="0.000">
                  <c:v>0.65800000000000092</c:v>
                </c:pt>
                <c:pt idx="4" formatCode="0.000">
                  <c:v>0.69300000000000062</c:v>
                </c:pt>
                <c:pt idx="5" formatCode="0.000">
                  <c:v>0.54766666666666652</c:v>
                </c:pt>
              </c:numCache>
            </c:numRef>
          </c:yVal>
          <c:smooth val="0"/>
        </c:ser>
        <c:ser>
          <c:idx val="2"/>
          <c:order val="2"/>
          <c:tx>
            <c:v>Paper/AlOx/PLA</c:v>
          </c:tx>
          <c:spPr>
            <a:ln w="28575" cap="rnd" cmpd="sng" algn="ctr">
              <a:noFill/>
              <a:prstDash val="solid"/>
              <a:round/>
            </a:ln>
            <a:effectLst/>
          </c:spPr>
          <c:marker>
            <c:spPr>
              <a:solidFill>
                <a:schemeClr val="accent4"/>
              </a:solidFill>
              <a:ln w="9525" cap="flat" cmpd="sng" algn="ctr">
                <a:solidFill>
                  <a:schemeClr val="accent4">
                    <a:shade val="95000"/>
                    <a:satMod val="105000"/>
                  </a:schemeClr>
                </a:solidFill>
                <a:prstDash val="solid"/>
                <a:round/>
              </a:ln>
              <a:effectLst/>
            </c:spPr>
          </c:marker>
          <c:errBars>
            <c:errDir val="y"/>
            <c:errBarType val="both"/>
            <c:errValType val="cust"/>
            <c:noEndCap val="0"/>
            <c:plus>
              <c:numRef>
                <c:f>'O2'!$B$59:$G$59</c:f>
                <c:numCache>
                  <c:formatCode>General</c:formatCode>
                  <c:ptCount val="6"/>
                  <c:pt idx="0">
                    <c:v>0</c:v>
                  </c:pt>
                  <c:pt idx="1">
                    <c:v>9.8321242194485944E-2</c:v>
                  </c:pt>
                  <c:pt idx="2">
                    <c:v>5.2266145830738124E-2</c:v>
                  </c:pt>
                  <c:pt idx="3">
                    <c:v>0</c:v>
                  </c:pt>
                  <c:pt idx="4">
                    <c:v>0.17511995888533144</c:v>
                  </c:pt>
                  <c:pt idx="5">
                    <c:v>6.1343975525991072E-2</c:v>
                  </c:pt>
                </c:numCache>
              </c:numRef>
            </c:plus>
            <c:minus>
              <c:numRef>
                <c:f>'O2'!$B$59:$G$59</c:f>
                <c:numCache>
                  <c:formatCode>General</c:formatCode>
                  <c:ptCount val="6"/>
                  <c:pt idx="0">
                    <c:v>0</c:v>
                  </c:pt>
                  <c:pt idx="1">
                    <c:v>9.8321242194485944E-2</c:v>
                  </c:pt>
                  <c:pt idx="2">
                    <c:v>5.2266145830738124E-2</c:v>
                  </c:pt>
                  <c:pt idx="3">
                    <c:v>0</c:v>
                  </c:pt>
                  <c:pt idx="4">
                    <c:v>0.17511995888533144</c:v>
                  </c:pt>
                  <c:pt idx="5">
                    <c:v>6.1343975525991072E-2</c:v>
                  </c:pt>
                </c:numCache>
              </c:numRef>
            </c:minus>
            <c:spPr>
              <a:solidFill>
                <a:schemeClr val="tx1"/>
              </a:solidFill>
              <a:ln w="9525" cap="flat" cmpd="sng" algn="ctr">
                <a:solidFill>
                  <a:schemeClr val="tx1">
                    <a:shade val="95000"/>
                    <a:satMod val="105000"/>
                  </a:schemeClr>
                </a:solidFill>
                <a:prstDash val="solid"/>
                <a:round/>
              </a:ln>
              <a:effectLst/>
            </c:spPr>
          </c:errBars>
          <c:xVal>
            <c:numRef>
              <c:f>'O2'!$B$44:$G$44</c:f>
              <c:numCache>
                <c:formatCode>General</c:formatCode>
                <c:ptCount val="6"/>
                <c:pt idx="0">
                  <c:v>0</c:v>
                </c:pt>
                <c:pt idx="1">
                  <c:v>13</c:v>
                </c:pt>
                <c:pt idx="2">
                  <c:v>20</c:v>
                </c:pt>
                <c:pt idx="3">
                  <c:v>27</c:v>
                </c:pt>
                <c:pt idx="4">
                  <c:v>29</c:v>
                </c:pt>
                <c:pt idx="5">
                  <c:v>35</c:v>
                </c:pt>
              </c:numCache>
            </c:numRef>
          </c:xVal>
          <c:yVal>
            <c:numRef>
              <c:f>'O2'!$B$58:$G$58</c:f>
              <c:numCache>
                <c:formatCode>General</c:formatCode>
                <c:ptCount val="6"/>
                <c:pt idx="0">
                  <c:v>0.48800000000000032</c:v>
                </c:pt>
                <c:pt idx="1">
                  <c:v>1.163</c:v>
                </c:pt>
                <c:pt idx="2">
                  <c:v>1.0469999999999986</c:v>
                </c:pt>
                <c:pt idx="3" formatCode="0.000">
                  <c:v>1.3800000000000001</c:v>
                </c:pt>
                <c:pt idx="4" formatCode="0.000">
                  <c:v>0.96800000000000064</c:v>
                </c:pt>
                <c:pt idx="5" formatCode="0.000">
                  <c:v>0.7506666666666667</c:v>
                </c:pt>
              </c:numCache>
            </c:numRef>
          </c:yVal>
          <c:smooth val="0"/>
        </c:ser>
        <c:dLbls>
          <c:showLegendKey val="0"/>
          <c:showVal val="0"/>
          <c:showCatName val="0"/>
          <c:showSerName val="0"/>
          <c:showPercent val="0"/>
          <c:showBubbleSize val="0"/>
        </c:dLbls>
        <c:axId val="145349392"/>
        <c:axId val="146507768"/>
      </c:scatterChart>
      <c:valAx>
        <c:axId val="145349392"/>
        <c:scaling>
          <c:orientation val="minMax"/>
        </c:scaling>
        <c:delete val="0"/>
        <c:axPos val="b"/>
        <c:title>
          <c:tx>
            <c:rich>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sz="1200"/>
                  <a:t>Day</a:t>
                </a:r>
              </a:p>
            </c:rich>
          </c:tx>
          <c:layout/>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nl-BE"/>
            </a:p>
          </c:txPr>
        </c:title>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nl-BE"/>
          </a:p>
        </c:txPr>
        <c:crossAx val="146507768"/>
        <c:crosses val="autoZero"/>
        <c:crossBetween val="midCat"/>
      </c:valAx>
      <c:valAx>
        <c:axId val="146507768"/>
        <c:scaling>
          <c:orientation val="minMax"/>
          <c:max val="2"/>
          <c:min val="0"/>
        </c:scaling>
        <c:delete val="0"/>
        <c:axPos val="l"/>
        <c:title>
          <c:tx>
            <c:rich>
              <a:bodyPr rot="-540000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200" b="1" i="0" u="none" strike="noStrike" kern="1200" baseline="0">
                    <a:solidFill>
                      <a:prstClr val="black"/>
                    </a:solidFill>
                    <a:latin typeface="+mn-lt"/>
                    <a:ea typeface="+mn-ea"/>
                    <a:cs typeface="+mn-cs"/>
                  </a:defRPr>
                </a:pPr>
                <a:r>
                  <a:rPr lang="en-US" sz="1200" b="1" i="0" kern="1200" baseline="0" dirty="0" smtClean="0">
                    <a:solidFill>
                      <a:srgbClr val="000000"/>
                    </a:solidFill>
                  </a:rPr>
                  <a:t>% </a:t>
                </a:r>
                <a:r>
                  <a:rPr lang="nl-BE" sz="1200" b="1" i="0" kern="1200" baseline="0" dirty="0" smtClean="0">
                    <a:solidFill>
                      <a:srgbClr val="000000"/>
                    </a:solidFill>
                    <a:latin typeface="Calibri"/>
                    <a:ea typeface="Calibri"/>
                    <a:cs typeface="Times New Roman"/>
                  </a:rPr>
                  <a:t>O</a:t>
                </a:r>
                <a:r>
                  <a:rPr lang="nl-BE" sz="1200" b="1" i="0" kern="1200" baseline="-25000" dirty="0" smtClean="0">
                    <a:solidFill>
                      <a:srgbClr val="000000"/>
                    </a:solidFill>
                    <a:latin typeface="Calibri"/>
                    <a:ea typeface="Calibri"/>
                    <a:cs typeface="Times New Roman"/>
                  </a:rPr>
                  <a:t>2</a:t>
                </a:r>
                <a:endParaRPr lang="nl-BE" sz="1200" b="1" i="0" kern="1200" baseline="0" dirty="0">
                  <a:solidFill>
                    <a:srgbClr val="000000"/>
                  </a:solidFill>
                  <a:latin typeface="Calibri"/>
                  <a:ea typeface="Calibri"/>
                  <a:cs typeface="Times New Roman"/>
                </a:endParaRPr>
              </a:p>
            </c:rich>
          </c:tx>
          <c:layout>
            <c:manualLayout>
              <c:xMode val="edge"/>
              <c:yMode val="edge"/>
              <c:x val="6.2725829128618743E-3"/>
              <c:y val="0.49177832794496484"/>
            </c:manualLayout>
          </c:layout>
          <c:overlay val="0"/>
          <c:spPr>
            <a:noFill/>
            <a:ln>
              <a:noFill/>
            </a:ln>
            <a:effectLst/>
          </c:spPr>
          <c:txPr>
            <a:bodyPr rot="-540000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200" b="1" i="0" u="none" strike="noStrike" kern="1200" baseline="0">
                  <a:solidFill>
                    <a:prstClr val="black"/>
                  </a:solidFill>
                  <a:latin typeface="+mn-lt"/>
                  <a:ea typeface="+mn-ea"/>
                  <a:cs typeface="+mn-cs"/>
                </a:defRPr>
              </a:pPr>
              <a:endParaRPr lang="nl-BE"/>
            </a:p>
          </c:txPr>
        </c:title>
        <c:numFmt formatCode="0.0" sourceLinked="0"/>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nl-BE"/>
          </a:p>
        </c:txPr>
        <c:crossAx val="145349392"/>
        <c:crosses val="autoZero"/>
        <c:crossBetween val="midCat"/>
        <c:majorUnit val="0.5"/>
      </c:valAx>
      <c:spPr>
        <a:noFill/>
        <a:ln>
          <a:noFill/>
        </a:ln>
        <a:effectLst/>
      </c:spPr>
    </c:plotArea>
    <c:legend>
      <c:legendPos val="t"/>
      <c:layout>
        <c:manualLayout>
          <c:xMode val="edge"/>
          <c:yMode val="edge"/>
          <c:x val="0.18161639617882647"/>
          <c:y val="0.12311185349155478"/>
          <c:w val="0.78221671258034897"/>
          <c:h val="7.5050000000000019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nl-BE"/>
        </a:p>
      </c:txPr>
    </c:legend>
    <c:plotVisOnly val="1"/>
    <c:dispBlanksAs val="gap"/>
    <c:showDLblsOverMax val="0"/>
  </c:chart>
  <c:spPr>
    <a:noFill/>
    <a:ln w="9525" cap="flat" cmpd="sng" algn="ctr">
      <a:noFill/>
      <a:prstDash val="solid"/>
    </a:ln>
    <a:effectLst/>
  </c:spPr>
  <c:txPr>
    <a:bodyPr/>
    <a:lstStyle/>
    <a:p>
      <a:pPr>
        <a:defRPr/>
      </a:pPr>
      <a:endParaRPr lang="nl-B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baseline="0">
                <a:solidFill>
                  <a:schemeClr val="tx1"/>
                </a:solidFill>
                <a:latin typeface="+mn-lt"/>
                <a:ea typeface="+mn-ea"/>
                <a:cs typeface="+mn-cs"/>
              </a:defRPr>
            </a:pPr>
            <a:r>
              <a:rPr lang="en-US" sz="1300" dirty="0" smtClean="0"/>
              <a:t>Peroxide</a:t>
            </a:r>
            <a:r>
              <a:rPr lang="en-US" sz="1300" baseline="0" dirty="0" smtClean="0"/>
              <a:t> Value (primary oxidation product)</a:t>
            </a:r>
            <a:endParaRPr lang="en-US" sz="1300" dirty="0"/>
          </a:p>
        </c:rich>
      </c:tx>
      <c:layout>
        <c:manualLayout>
          <c:xMode val="edge"/>
          <c:yMode val="edge"/>
          <c:x val="0.22636788061038743"/>
          <c:y val="1.7338404702939885E-2"/>
        </c:manualLayout>
      </c:layout>
      <c:overlay val="0"/>
      <c:spPr>
        <a:noFill/>
        <a:ln>
          <a:noFill/>
        </a:ln>
        <a:effectLst/>
      </c:spPr>
      <c:txPr>
        <a:bodyPr rot="0" spcFirstLastPara="1" vertOverflow="ellipsis" vert="horz" wrap="square" anchor="ctr" anchorCtr="1"/>
        <a:lstStyle/>
        <a:p>
          <a:pPr>
            <a:defRPr sz="1440" b="1" i="0" u="none" strike="noStrike" kern="1200" baseline="0">
              <a:solidFill>
                <a:schemeClr val="tx1"/>
              </a:solidFill>
              <a:latin typeface="+mn-lt"/>
              <a:ea typeface="+mn-ea"/>
              <a:cs typeface="+mn-cs"/>
            </a:defRPr>
          </a:pPr>
          <a:endParaRPr lang="nl-BE"/>
        </a:p>
      </c:txPr>
    </c:title>
    <c:autoTitleDeleted val="0"/>
    <c:plotArea>
      <c:layout>
        <c:manualLayout>
          <c:layoutTarget val="inner"/>
          <c:xMode val="edge"/>
          <c:yMode val="edge"/>
          <c:x val="0.16067742181211123"/>
          <c:y val="0.14598982267499275"/>
          <c:w val="0.78571989738522396"/>
          <c:h val="0.62307172820662649"/>
        </c:manualLayout>
      </c:layout>
      <c:scatterChart>
        <c:scatterStyle val="lineMarker"/>
        <c:varyColors val="0"/>
        <c:ser>
          <c:idx val="0"/>
          <c:order val="0"/>
          <c:tx>
            <c:v>Reference</c:v>
          </c:tx>
          <c:spPr>
            <a:ln w="28575" cap="rnd" cmpd="sng" algn="ctr">
              <a:noFill/>
              <a:prstDash val="solid"/>
              <a:round/>
            </a:ln>
            <a:effectLst/>
          </c:spPr>
          <c:marker>
            <c:spPr>
              <a:solidFill>
                <a:schemeClr val="accent6"/>
              </a:solidFill>
              <a:ln w="9525" cap="flat" cmpd="sng" algn="ctr">
                <a:solidFill>
                  <a:schemeClr val="accent6">
                    <a:shade val="95000"/>
                    <a:satMod val="105000"/>
                  </a:schemeClr>
                </a:solidFill>
                <a:prstDash val="solid"/>
                <a:round/>
              </a:ln>
              <a:effectLst/>
            </c:spPr>
          </c:marker>
          <c:errBars>
            <c:errDir val="y"/>
            <c:errBarType val="both"/>
            <c:errValType val="cust"/>
            <c:noEndCap val="0"/>
            <c:plus>
              <c:numRef>
                <c:f>'Overzicht PO_FFA'!$C$3:$C$7</c:f>
                <c:numCache>
                  <c:formatCode>General</c:formatCode>
                  <c:ptCount val="5"/>
                  <c:pt idx="0">
                    <c:v>1.9681702664532796E-2</c:v>
                  </c:pt>
                  <c:pt idx="1">
                    <c:v>3.8559093119328744E-2</c:v>
                  </c:pt>
                  <c:pt idx="2">
                    <c:v>3.7873921119823864E-2</c:v>
                  </c:pt>
                  <c:pt idx="3">
                    <c:v>4.8887118274441525E-2</c:v>
                  </c:pt>
                </c:numCache>
              </c:numRef>
            </c:plus>
            <c:minus>
              <c:numRef>
                <c:f>'Overzicht PO_FFA'!$C$3:$C$7</c:f>
                <c:numCache>
                  <c:formatCode>General</c:formatCode>
                  <c:ptCount val="5"/>
                  <c:pt idx="0">
                    <c:v>1.9681702664532796E-2</c:v>
                  </c:pt>
                  <c:pt idx="1">
                    <c:v>3.8559093119328744E-2</c:v>
                  </c:pt>
                  <c:pt idx="2">
                    <c:v>3.7873921119823864E-2</c:v>
                  </c:pt>
                  <c:pt idx="3">
                    <c:v>4.8887118274441525E-2</c:v>
                  </c:pt>
                </c:numCache>
              </c:numRef>
            </c:minus>
            <c:spPr>
              <a:solidFill>
                <a:schemeClr val="tx1"/>
              </a:solidFill>
              <a:ln w="9525" cap="flat" cmpd="sng" algn="ctr">
                <a:solidFill>
                  <a:schemeClr val="tx1">
                    <a:shade val="95000"/>
                    <a:satMod val="105000"/>
                  </a:schemeClr>
                </a:solidFill>
                <a:prstDash val="solid"/>
                <a:round/>
              </a:ln>
              <a:effectLst/>
            </c:spPr>
          </c:errBars>
          <c:xVal>
            <c:numRef>
              <c:f>'Overzicht PO_FFA'!$A$3:$A$7</c:f>
              <c:numCache>
                <c:formatCode>General</c:formatCode>
                <c:ptCount val="5"/>
                <c:pt idx="0">
                  <c:v>0</c:v>
                </c:pt>
                <c:pt idx="1">
                  <c:v>14</c:v>
                </c:pt>
                <c:pt idx="2">
                  <c:v>21</c:v>
                </c:pt>
                <c:pt idx="3">
                  <c:v>29</c:v>
                </c:pt>
              </c:numCache>
            </c:numRef>
          </c:xVal>
          <c:yVal>
            <c:numRef>
              <c:f>'Overzicht PO_FFA'!$B$3:$B$7</c:f>
              <c:numCache>
                <c:formatCode>0.00</c:formatCode>
                <c:ptCount val="5"/>
                <c:pt idx="0">
                  <c:v>0.54598825850756105</c:v>
                </c:pt>
                <c:pt idx="1">
                  <c:v>0.62344068732880931</c:v>
                </c:pt>
                <c:pt idx="2">
                  <c:v>2.1723052944379915</c:v>
                </c:pt>
                <c:pt idx="3">
                  <c:v>1.9160570856098744</c:v>
                </c:pt>
              </c:numCache>
            </c:numRef>
          </c:yVal>
          <c:smooth val="0"/>
        </c:ser>
        <c:ser>
          <c:idx val="1"/>
          <c:order val="1"/>
          <c:tx>
            <c:v>Cell/starch</c:v>
          </c:tx>
          <c:spPr>
            <a:ln w="28575" cap="rnd" cmpd="sng" algn="ctr">
              <a:noFill/>
              <a:prstDash val="solid"/>
              <a:round/>
            </a:ln>
            <a:effectLst/>
          </c:spPr>
          <c:marker>
            <c:spPr>
              <a:solidFill>
                <a:schemeClr val="accent5"/>
              </a:solidFill>
              <a:ln w="9525" cap="flat" cmpd="sng" algn="ctr">
                <a:solidFill>
                  <a:schemeClr val="accent5">
                    <a:shade val="95000"/>
                    <a:satMod val="105000"/>
                  </a:schemeClr>
                </a:solidFill>
                <a:prstDash val="solid"/>
                <a:round/>
              </a:ln>
              <a:effectLst/>
            </c:spPr>
          </c:marker>
          <c:errBars>
            <c:errDir val="y"/>
            <c:errBarType val="both"/>
            <c:errValType val="cust"/>
            <c:noEndCap val="0"/>
            <c:plus>
              <c:numRef>
                <c:f>'Overzicht PO_FFA'!$K$3:$K$7</c:f>
                <c:numCache>
                  <c:formatCode>General</c:formatCode>
                  <c:ptCount val="5"/>
                  <c:pt idx="0">
                    <c:v>1.9681702664532796E-2</c:v>
                  </c:pt>
                  <c:pt idx="1">
                    <c:v>3.3107927512033543E-2</c:v>
                  </c:pt>
                  <c:pt idx="2">
                    <c:v>0.29555970742900728</c:v>
                  </c:pt>
                  <c:pt idx="3">
                    <c:v>0.27140076171747196</c:v>
                  </c:pt>
                </c:numCache>
              </c:numRef>
            </c:plus>
            <c:minus>
              <c:numRef>
                <c:f>'Overzicht PO_FFA'!$K$3:$K$7</c:f>
                <c:numCache>
                  <c:formatCode>General</c:formatCode>
                  <c:ptCount val="5"/>
                  <c:pt idx="0">
                    <c:v>1.9681702664532796E-2</c:v>
                  </c:pt>
                  <c:pt idx="1">
                    <c:v>3.3107927512033543E-2</c:v>
                  </c:pt>
                  <c:pt idx="2">
                    <c:v>0.29555970742900728</c:v>
                  </c:pt>
                  <c:pt idx="3">
                    <c:v>0.27140076171747196</c:v>
                  </c:pt>
                </c:numCache>
              </c:numRef>
            </c:minus>
            <c:spPr>
              <a:solidFill>
                <a:schemeClr val="tx1"/>
              </a:solidFill>
              <a:ln w="9525" cap="flat" cmpd="sng" algn="ctr">
                <a:solidFill>
                  <a:schemeClr val="tx1">
                    <a:shade val="95000"/>
                    <a:satMod val="105000"/>
                  </a:schemeClr>
                </a:solidFill>
                <a:prstDash val="solid"/>
                <a:round/>
              </a:ln>
              <a:effectLst/>
            </c:spPr>
          </c:errBars>
          <c:xVal>
            <c:numRef>
              <c:f>'Overzicht PO_FFA'!$I$3:$I$7</c:f>
              <c:numCache>
                <c:formatCode>General</c:formatCode>
                <c:ptCount val="5"/>
                <c:pt idx="0">
                  <c:v>0</c:v>
                </c:pt>
                <c:pt idx="1">
                  <c:v>14</c:v>
                </c:pt>
                <c:pt idx="2">
                  <c:v>21</c:v>
                </c:pt>
                <c:pt idx="3">
                  <c:v>29</c:v>
                </c:pt>
              </c:numCache>
            </c:numRef>
          </c:xVal>
          <c:yVal>
            <c:numRef>
              <c:f>'Overzicht PO_FFA'!$J$3:$J$7</c:f>
              <c:numCache>
                <c:formatCode>0.00</c:formatCode>
                <c:ptCount val="5"/>
                <c:pt idx="0">
                  <c:v>0.54598825850756105</c:v>
                </c:pt>
                <c:pt idx="1">
                  <c:v>0.43022864464124072</c:v>
                </c:pt>
                <c:pt idx="2">
                  <c:v>2.6970221497172311</c:v>
                </c:pt>
                <c:pt idx="3">
                  <c:v>2.3343386460868447</c:v>
                </c:pt>
              </c:numCache>
            </c:numRef>
          </c:yVal>
          <c:smooth val="0"/>
        </c:ser>
        <c:ser>
          <c:idx val="2"/>
          <c:order val="2"/>
          <c:tx>
            <c:v>Mcell/starch</c:v>
          </c:tx>
          <c:spPr>
            <a:ln w="28575" cap="rnd" cmpd="sng" algn="ctr">
              <a:noFill/>
              <a:prstDash val="solid"/>
              <a:round/>
            </a:ln>
            <a:effectLst/>
          </c:spPr>
          <c:marker>
            <c:spPr>
              <a:solidFill>
                <a:schemeClr val="accent4"/>
              </a:solidFill>
              <a:ln w="9525" cap="flat" cmpd="sng" algn="ctr">
                <a:solidFill>
                  <a:schemeClr val="accent4">
                    <a:shade val="95000"/>
                    <a:satMod val="105000"/>
                  </a:schemeClr>
                </a:solidFill>
                <a:prstDash val="solid"/>
                <a:round/>
              </a:ln>
              <a:effectLst/>
            </c:spPr>
          </c:marker>
          <c:errBars>
            <c:errDir val="y"/>
            <c:errBarType val="both"/>
            <c:errValType val="cust"/>
            <c:noEndCap val="0"/>
            <c:plus>
              <c:numRef>
                <c:f>'Overzicht PO_FFA'!$S$3:$S$7</c:f>
                <c:numCache>
                  <c:formatCode>General</c:formatCode>
                  <c:ptCount val="5"/>
                  <c:pt idx="0">
                    <c:v>1.9681702664532796E-2</c:v>
                  </c:pt>
                  <c:pt idx="1">
                    <c:v>5.8809606574450758E-2</c:v>
                  </c:pt>
                  <c:pt idx="2">
                    <c:v>0.29284117489669492</c:v>
                  </c:pt>
                  <c:pt idx="3">
                    <c:v>0.14347292637814607</c:v>
                  </c:pt>
                </c:numCache>
              </c:numRef>
            </c:plus>
            <c:minus>
              <c:numRef>
                <c:f>'Overzicht PO_FFA'!$S$3:$S$7</c:f>
                <c:numCache>
                  <c:formatCode>General</c:formatCode>
                  <c:ptCount val="5"/>
                  <c:pt idx="0">
                    <c:v>1.9681702664532796E-2</c:v>
                  </c:pt>
                  <c:pt idx="1">
                    <c:v>5.8809606574450758E-2</c:v>
                  </c:pt>
                  <c:pt idx="2">
                    <c:v>0.29284117489669492</c:v>
                  </c:pt>
                  <c:pt idx="3">
                    <c:v>0.14347292637814607</c:v>
                  </c:pt>
                </c:numCache>
              </c:numRef>
            </c:minus>
            <c:spPr>
              <a:solidFill>
                <a:schemeClr val="tx1"/>
              </a:solidFill>
              <a:ln w="9525" cap="flat" cmpd="sng" algn="ctr">
                <a:solidFill>
                  <a:schemeClr val="tx1">
                    <a:shade val="95000"/>
                    <a:satMod val="105000"/>
                  </a:schemeClr>
                </a:solidFill>
                <a:prstDash val="solid"/>
                <a:round/>
              </a:ln>
              <a:effectLst/>
            </c:spPr>
          </c:errBars>
          <c:xVal>
            <c:numRef>
              <c:f>'Overzicht PO_FFA'!$Q$3:$Q$7</c:f>
              <c:numCache>
                <c:formatCode>General</c:formatCode>
                <c:ptCount val="5"/>
                <c:pt idx="0">
                  <c:v>0</c:v>
                </c:pt>
                <c:pt idx="1">
                  <c:v>14</c:v>
                </c:pt>
                <c:pt idx="2">
                  <c:v>21</c:v>
                </c:pt>
                <c:pt idx="3">
                  <c:v>29</c:v>
                </c:pt>
              </c:numCache>
            </c:numRef>
          </c:xVal>
          <c:yVal>
            <c:numRef>
              <c:f>'Overzicht PO_FFA'!$R$3:$R$7</c:f>
              <c:numCache>
                <c:formatCode>0.00</c:formatCode>
                <c:ptCount val="5"/>
                <c:pt idx="0">
                  <c:v>0.54598825850756105</c:v>
                </c:pt>
                <c:pt idx="1">
                  <c:v>0.64017471002212589</c:v>
                </c:pt>
                <c:pt idx="2">
                  <c:v>2.6943270021256844</c:v>
                </c:pt>
                <c:pt idx="3">
                  <c:v>1.8551131611266731</c:v>
                </c:pt>
              </c:numCache>
            </c:numRef>
          </c:yVal>
          <c:smooth val="0"/>
        </c:ser>
        <c:dLbls>
          <c:showLegendKey val="0"/>
          <c:showVal val="0"/>
          <c:showCatName val="0"/>
          <c:showSerName val="0"/>
          <c:showPercent val="0"/>
          <c:showBubbleSize val="0"/>
        </c:dLbls>
        <c:axId val="145520008"/>
        <c:axId val="147101000"/>
      </c:scatterChart>
      <c:valAx>
        <c:axId val="145520008"/>
        <c:scaling>
          <c:orientation val="minMax"/>
        </c:scaling>
        <c:delete val="0"/>
        <c:axPos val="b"/>
        <c:title>
          <c:tx>
            <c:rich>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a:t>Day</a:t>
                </a:r>
              </a:p>
            </c:rich>
          </c:tx>
          <c:layout/>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nl-BE"/>
            </a:p>
          </c:txPr>
        </c:title>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nl-BE"/>
          </a:p>
        </c:txPr>
        <c:crossAx val="147101000"/>
        <c:crosses val="autoZero"/>
        <c:crossBetween val="midCat"/>
      </c:valAx>
      <c:valAx>
        <c:axId val="147101000"/>
        <c:scaling>
          <c:orientation val="minMax"/>
          <c:max val="10"/>
          <c:min val="0"/>
        </c:scaling>
        <c:delete val="0"/>
        <c:axPos val="l"/>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a:t>PO (meq O2/kg fat)</a:t>
                </a:r>
              </a:p>
            </c:rich>
          </c:tx>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nl-BE"/>
            </a:p>
          </c:txPr>
        </c:title>
        <c:numFmt formatCode="0" sourceLinked="0"/>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nl-BE"/>
          </a:p>
        </c:txPr>
        <c:crossAx val="145520008"/>
        <c:crosses val="autoZero"/>
        <c:crossBetween val="midCat"/>
      </c:valAx>
      <c:spPr>
        <a:noFill/>
        <a:ln>
          <a:noFill/>
        </a:ln>
        <a:effectLst/>
      </c:spPr>
    </c:plotArea>
    <c:plotVisOnly val="1"/>
    <c:dispBlanksAs val="gap"/>
    <c:showDLblsOverMax val="0"/>
  </c:chart>
  <c:spPr>
    <a:noFill/>
    <a:ln w="9525" cap="flat" cmpd="sng" algn="ctr">
      <a:noFill/>
      <a:prstDash val="solid"/>
    </a:ln>
    <a:effectLst/>
  </c:spPr>
  <c:txPr>
    <a:bodyPr/>
    <a:lstStyle/>
    <a:p>
      <a:pPr>
        <a:defRPr sz="1200"/>
      </a:pPr>
      <a:endParaRPr lang="nl-B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baseline="0">
                <a:solidFill>
                  <a:schemeClr val="tx1"/>
                </a:solidFill>
                <a:latin typeface="+mn-lt"/>
                <a:ea typeface="+mn-ea"/>
                <a:cs typeface="+mn-cs"/>
              </a:defRPr>
            </a:pPr>
            <a:r>
              <a:rPr lang="en-US" sz="1300" dirty="0" err="1" smtClean="0"/>
              <a:t>Malondialdehyde</a:t>
            </a:r>
            <a:r>
              <a:rPr lang="en-US" sz="1300" dirty="0" smtClean="0"/>
              <a:t> (secondary oxidation</a:t>
            </a:r>
            <a:r>
              <a:rPr lang="en-US" sz="1300" baseline="0" dirty="0" smtClean="0"/>
              <a:t> product)</a:t>
            </a:r>
            <a:endParaRPr lang="en-US" sz="1300" dirty="0"/>
          </a:p>
        </c:rich>
      </c:tx>
      <c:layout>
        <c:manualLayout>
          <c:xMode val="edge"/>
          <c:yMode val="edge"/>
          <c:x val="0.21056442942139955"/>
          <c:y val="2.2046161537606933E-2"/>
        </c:manualLayout>
      </c:layout>
      <c:overlay val="0"/>
      <c:spPr>
        <a:noFill/>
        <a:ln>
          <a:noFill/>
        </a:ln>
        <a:effectLst/>
      </c:spPr>
      <c:txPr>
        <a:bodyPr rot="0" spcFirstLastPara="1" vertOverflow="ellipsis" vert="horz" wrap="square" anchor="ctr" anchorCtr="1"/>
        <a:lstStyle/>
        <a:p>
          <a:pPr>
            <a:defRPr sz="1440" b="1" i="0" u="none" strike="noStrike" kern="1200" baseline="0">
              <a:solidFill>
                <a:schemeClr val="tx1"/>
              </a:solidFill>
              <a:latin typeface="+mn-lt"/>
              <a:ea typeface="+mn-ea"/>
              <a:cs typeface="+mn-cs"/>
            </a:defRPr>
          </a:pPr>
          <a:endParaRPr lang="nl-BE"/>
        </a:p>
      </c:txPr>
    </c:title>
    <c:autoTitleDeleted val="0"/>
    <c:plotArea>
      <c:layout>
        <c:manualLayout>
          <c:layoutTarget val="inner"/>
          <c:xMode val="edge"/>
          <c:yMode val="edge"/>
          <c:x val="0.1484263524927858"/>
          <c:y val="0.14140708221962267"/>
          <c:w val="0.81485303835791656"/>
          <c:h val="0.60592616445394953"/>
        </c:manualLayout>
      </c:layout>
      <c:scatterChart>
        <c:scatterStyle val="lineMarker"/>
        <c:varyColors val="0"/>
        <c:ser>
          <c:idx val="0"/>
          <c:order val="0"/>
          <c:tx>
            <c:v>Reference</c:v>
          </c:tx>
          <c:spPr>
            <a:ln w="28575" cap="rnd" cmpd="sng" algn="ctr">
              <a:noFill/>
              <a:prstDash val="solid"/>
              <a:round/>
            </a:ln>
            <a:effectLst/>
          </c:spPr>
          <c:marker>
            <c:spPr>
              <a:solidFill>
                <a:schemeClr val="accent6"/>
              </a:solidFill>
              <a:ln w="9525" cap="flat" cmpd="sng" algn="ctr">
                <a:solidFill>
                  <a:schemeClr val="accent6">
                    <a:shade val="95000"/>
                    <a:satMod val="105000"/>
                  </a:schemeClr>
                </a:solidFill>
                <a:prstDash val="solid"/>
                <a:round/>
              </a:ln>
              <a:effectLst/>
            </c:spPr>
          </c:marker>
          <c:errBars>
            <c:errDir val="y"/>
            <c:errBarType val="both"/>
            <c:errValType val="cust"/>
            <c:noEndCap val="0"/>
            <c:plus>
              <c:numRef>
                <c:f>'0verzicht MDA'!$C$3:$C$7</c:f>
                <c:numCache>
                  <c:formatCode>General</c:formatCode>
                  <c:ptCount val="5"/>
                  <c:pt idx="0">
                    <c:v>0.10491205888534087</c:v>
                  </c:pt>
                  <c:pt idx="1">
                    <c:v>3.7216147163220477E-2</c:v>
                  </c:pt>
                  <c:pt idx="2">
                    <c:v>4.3008846091502385E-3</c:v>
                  </c:pt>
                  <c:pt idx="3">
                    <c:v>1.5345419139936773E-2</c:v>
                  </c:pt>
                  <c:pt idx="4">
                    <c:v>4.6373074838267532E-2</c:v>
                  </c:pt>
                </c:numCache>
              </c:numRef>
            </c:plus>
            <c:minus>
              <c:numRef>
                <c:f>'0verzicht MDA'!$C$3:$C$7</c:f>
                <c:numCache>
                  <c:formatCode>General</c:formatCode>
                  <c:ptCount val="5"/>
                  <c:pt idx="0">
                    <c:v>0.10491205888534087</c:v>
                  </c:pt>
                  <c:pt idx="1">
                    <c:v>3.7216147163220477E-2</c:v>
                  </c:pt>
                  <c:pt idx="2">
                    <c:v>4.3008846091502385E-3</c:v>
                  </c:pt>
                  <c:pt idx="3">
                    <c:v>1.5345419139936773E-2</c:v>
                  </c:pt>
                  <c:pt idx="4">
                    <c:v>4.6373074838267532E-2</c:v>
                  </c:pt>
                </c:numCache>
              </c:numRef>
            </c:minus>
            <c:spPr>
              <a:solidFill>
                <a:schemeClr val="tx1"/>
              </a:solidFill>
              <a:ln w="9525" cap="flat" cmpd="sng" algn="ctr">
                <a:solidFill>
                  <a:schemeClr val="tx1">
                    <a:shade val="95000"/>
                    <a:satMod val="105000"/>
                  </a:schemeClr>
                </a:solidFill>
                <a:prstDash val="solid"/>
                <a:round/>
              </a:ln>
              <a:effectLst/>
            </c:spPr>
          </c:errBars>
          <c:xVal>
            <c:numRef>
              <c:f>'0verzicht MDA'!$A$3:$A$7</c:f>
              <c:numCache>
                <c:formatCode>General</c:formatCode>
                <c:ptCount val="5"/>
                <c:pt idx="0">
                  <c:v>0</c:v>
                </c:pt>
                <c:pt idx="1">
                  <c:v>14</c:v>
                </c:pt>
                <c:pt idx="2">
                  <c:v>20</c:v>
                </c:pt>
                <c:pt idx="3">
                  <c:v>30</c:v>
                </c:pt>
                <c:pt idx="4">
                  <c:v>36</c:v>
                </c:pt>
              </c:numCache>
            </c:numRef>
          </c:xVal>
          <c:yVal>
            <c:numRef>
              <c:f>'0verzicht MDA'!$B$3:$B$7</c:f>
              <c:numCache>
                <c:formatCode>General</c:formatCode>
                <c:ptCount val="5"/>
                <c:pt idx="0">
                  <c:v>0.60406424729771779</c:v>
                </c:pt>
                <c:pt idx="1">
                  <c:v>0.29934220619350088</c:v>
                </c:pt>
                <c:pt idx="2">
                  <c:v>0.23283717109358087</c:v>
                </c:pt>
                <c:pt idx="3">
                  <c:v>0.25624649131827382</c:v>
                </c:pt>
                <c:pt idx="4">
                  <c:v>0.3378719822000848</c:v>
                </c:pt>
              </c:numCache>
            </c:numRef>
          </c:yVal>
          <c:smooth val="0"/>
        </c:ser>
        <c:ser>
          <c:idx val="1"/>
          <c:order val="1"/>
          <c:tx>
            <c:v>PLA/Natureflex</c:v>
          </c:tx>
          <c:spPr>
            <a:ln w="28575" cap="rnd" cmpd="sng" algn="ctr">
              <a:noFill/>
              <a:prstDash val="solid"/>
              <a:round/>
            </a:ln>
            <a:effectLst/>
          </c:spPr>
          <c:marker>
            <c:spPr>
              <a:solidFill>
                <a:schemeClr val="accent5"/>
              </a:solidFill>
              <a:ln w="9525" cap="flat" cmpd="sng" algn="ctr">
                <a:solidFill>
                  <a:schemeClr val="accent5">
                    <a:shade val="95000"/>
                    <a:satMod val="105000"/>
                  </a:schemeClr>
                </a:solidFill>
                <a:prstDash val="solid"/>
                <a:round/>
              </a:ln>
              <a:effectLst/>
            </c:spPr>
          </c:marker>
          <c:errBars>
            <c:errDir val="y"/>
            <c:errBarType val="both"/>
            <c:errValType val="cust"/>
            <c:noEndCap val="0"/>
            <c:plus>
              <c:numRef>
                <c:f>'0verzicht MDA'!$C$11:$C$15</c:f>
                <c:numCache>
                  <c:formatCode>General</c:formatCode>
                  <c:ptCount val="5"/>
                  <c:pt idx="0">
                    <c:v>0.10491205888534087</c:v>
                  </c:pt>
                  <c:pt idx="1">
                    <c:v>0.1059158073195301</c:v>
                  </c:pt>
                  <c:pt idx="2">
                    <c:v>6.6981085055195131E-4</c:v>
                  </c:pt>
                  <c:pt idx="3">
                    <c:v>9.3111976853707205E-3</c:v>
                  </c:pt>
                  <c:pt idx="4">
                    <c:v>4.4410354518393487E-2</c:v>
                  </c:pt>
                </c:numCache>
              </c:numRef>
            </c:plus>
            <c:minus>
              <c:numRef>
                <c:f>'0verzicht MDA'!$C$11:$C$15</c:f>
                <c:numCache>
                  <c:formatCode>General</c:formatCode>
                  <c:ptCount val="5"/>
                  <c:pt idx="0">
                    <c:v>0.10491205888534087</c:v>
                  </c:pt>
                  <c:pt idx="1">
                    <c:v>0.1059158073195301</c:v>
                  </c:pt>
                  <c:pt idx="2">
                    <c:v>6.6981085055195131E-4</c:v>
                  </c:pt>
                  <c:pt idx="3">
                    <c:v>9.3111976853707205E-3</c:v>
                  </c:pt>
                  <c:pt idx="4">
                    <c:v>4.4410354518393487E-2</c:v>
                  </c:pt>
                </c:numCache>
              </c:numRef>
            </c:minus>
            <c:spPr>
              <a:solidFill>
                <a:schemeClr val="tx1"/>
              </a:solidFill>
              <a:ln w="9525" cap="flat" cmpd="sng" algn="ctr">
                <a:solidFill>
                  <a:schemeClr val="tx1">
                    <a:shade val="95000"/>
                    <a:satMod val="105000"/>
                  </a:schemeClr>
                </a:solidFill>
                <a:prstDash val="solid"/>
                <a:round/>
              </a:ln>
              <a:effectLst/>
            </c:spPr>
          </c:errBars>
          <c:xVal>
            <c:numRef>
              <c:f>'0verzicht MDA'!$A$11:$A$15</c:f>
              <c:numCache>
                <c:formatCode>General</c:formatCode>
                <c:ptCount val="5"/>
                <c:pt idx="0">
                  <c:v>0</c:v>
                </c:pt>
                <c:pt idx="1">
                  <c:v>14</c:v>
                </c:pt>
                <c:pt idx="2">
                  <c:v>20</c:v>
                </c:pt>
                <c:pt idx="3">
                  <c:v>30</c:v>
                </c:pt>
                <c:pt idx="4">
                  <c:v>36</c:v>
                </c:pt>
              </c:numCache>
            </c:numRef>
          </c:xVal>
          <c:yVal>
            <c:numRef>
              <c:f>'0verzicht MDA'!$B$11:$B$15</c:f>
              <c:numCache>
                <c:formatCode>General</c:formatCode>
                <c:ptCount val="5"/>
                <c:pt idx="0">
                  <c:v>0.60406424729771779</c:v>
                </c:pt>
                <c:pt idx="1">
                  <c:v>0.57649218173636541</c:v>
                </c:pt>
                <c:pt idx="2">
                  <c:v>0.2474336644387824</c:v>
                </c:pt>
                <c:pt idx="3">
                  <c:v>0.23396579622518843</c:v>
                </c:pt>
                <c:pt idx="4">
                  <c:v>0.22134074837356485</c:v>
                </c:pt>
              </c:numCache>
            </c:numRef>
          </c:yVal>
          <c:smooth val="0"/>
        </c:ser>
        <c:ser>
          <c:idx val="2"/>
          <c:order val="2"/>
          <c:tx>
            <c:v>PLA/AlOx/Paper</c:v>
          </c:tx>
          <c:spPr>
            <a:ln w="28575" cap="rnd" cmpd="sng" algn="ctr">
              <a:noFill/>
              <a:prstDash val="solid"/>
              <a:round/>
            </a:ln>
            <a:effectLst/>
          </c:spPr>
          <c:marker>
            <c:spPr>
              <a:solidFill>
                <a:schemeClr val="accent4"/>
              </a:solidFill>
              <a:ln w="9525" cap="flat" cmpd="sng" algn="ctr">
                <a:solidFill>
                  <a:schemeClr val="accent4">
                    <a:shade val="95000"/>
                    <a:satMod val="105000"/>
                  </a:schemeClr>
                </a:solidFill>
                <a:prstDash val="solid"/>
                <a:round/>
              </a:ln>
              <a:effectLst/>
            </c:spPr>
          </c:marker>
          <c:errBars>
            <c:errDir val="y"/>
            <c:errBarType val="both"/>
            <c:errValType val="cust"/>
            <c:noEndCap val="0"/>
            <c:plus>
              <c:numRef>
                <c:f>'0verzicht MDA'!$C$19:$C$23</c:f>
                <c:numCache>
                  <c:formatCode>General</c:formatCode>
                  <c:ptCount val="5"/>
                  <c:pt idx="0">
                    <c:v>0.10491205888534087</c:v>
                  </c:pt>
                  <c:pt idx="1">
                    <c:v>0.40700215687015157</c:v>
                  </c:pt>
                  <c:pt idx="2">
                    <c:v>7.9658777244178275E-3</c:v>
                  </c:pt>
                  <c:pt idx="3">
                    <c:v>5.5134417152112217E-2</c:v>
                  </c:pt>
                  <c:pt idx="4">
                    <c:v>3.7654052239582889E-2</c:v>
                  </c:pt>
                </c:numCache>
              </c:numRef>
            </c:plus>
            <c:minus>
              <c:numRef>
                <c:f>'0verzicht MDA'!$C$19:$C$23</c:f>
                <c:numCache>
                  <c:formatCode>General</c:formatCode>
                  <c:ptCount val="5"/>
                  <c:pt idx="0">
                    <c:v>0.10491205888534087</c:v>
                  </c:pt>
                  <c:pt idx="1">
                    <c:v>0.40700215687015157</c:v>
                  </c:pt>
                  <c:pt idx="2">
                    <c:v>7.9658777244178275E-3</c:v>
                  </c:pt>
                  <c:pt idx="3">
                    <c:v>5.5134417152112217E-2</c:v>
                  </c:pt>
                  <c:pt idx="4">
                    <c:v>3.7654052239582889E-2</c:v>
                  </c:pt>
                </c:numCache>
              </c:numRef>
            </c:minus>
            <c:spPr>
              <a:solidFill>
                <a:schemeClr val="tx1"/>
              </a:solidFill>
              <a:ln w="9525" cap="flat" cmpd="sng" algn="ctr">
                <a:solidFill>
                  <a:schemeClr val="tx1">
                    <a:shade val="95000"/>
                    <a:satMod val="105000"/>
                  </a:schemeClr>
                </a:solidFill>
                <a:prstDash val="solid"/>
                <a:round/>
              </a:ln>
              <a:effectLst/>
            </c:spPr>
          </c:errBars>
          <c:xVal>
            <c:numRef>
              <c:f>'0verzicht MDA'!$A$19:$A$23</c:f>
              <c:numCache>
                <c:formatCode>General</c:formatCode>
                <c:ptCount val="5"/>
                <c:pt idx="0">
                  <c:v>0</c:v>
                </c:pt>
                <c:pt idx="1">
                  <c:v>14</c:v>
                </c:pt>
                <c:pt idx="2">
                  <c:v>20</c:v>
                </c:pt>
                <c:pt idx="3">
                  <c:v>30</c:v>
                </c:pt>
                <c:pt idx="4">
                  <c:v>36</c:v>
                </c:pt>
              </c:numCache>
            </c:numRef>
          </c:xVal>
          <c:yVal>
            <c:numRef>
              <c:f>'0verzicht MDA'!$B$19:$B$23</c:f>
              <c:numCache>
                <c:formatCode>General</c:formatCode>
                <c:ptCount val="5"/>
                <c:pt idx="0">
                  <c:v>0.60406424729771779</c:v>
                </c:pt>
                <c:pt idx="1">
                  <c:v>0.48636283841225203</c:v>
                </c:pt>
                <c:pt idx="2">
                  <c:v>0.2302396380189384</c:v>
                </c:pt>
                <c:pt idx="3">
                  <c:v>0.29945078445432388</c:v>
                </c:pt>
                <c:pt idx="4">
                  <c:v>0.27423827828379921</c:v>
                </c:pt>
              </c:numCache>
            </c:numRef>
          </c:yVal>
          <c:smooth val="0"/>
        </c:ser>
        <c:dLbls>
          <c:showLegendKey val="0"/>
          <c:showVal val="0"/>
          <c:showCatName val="0"/>
          <c:showSerName val="0"/>
          <c:showPercent val="0"/>
          <c:showBubbleSize val="0"/>
        </c:dLbls>
        <c:axId val="146898240"/>
        <c:axId val="146898632"/>
      </c:scatterChart>
      <c:valAx>
        <c:axId val="146898240"/>
        <c:scaling>
          <c:orientation val="minMax"/>
        </c:scaling>
        <c:delete val="0"/>
        <c:axPos val="b"/>
        <c:title>
          <c:tx>
            <c:rich>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dirty="0"/>
                  <a:t>Day </a:t>
                </a:r>
              </a:p>
            </c:rich>
          </c:tx>
          <c:layout/>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nl-BE"/>
            </a:p>
          </c:txPr>
        </c:title>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nl-BE"/>
          </a:p>
        </c:txPr>
        <c:crossAx val="146898632"/>
        <c:crosses val="autoZero"/>
        <c:crossBetween val="midCat"/>
      </c:valAx>
      <c:valAx>
        <c:axId val="146898632"/>
        <c:scaling>
          <c:orientation val="minMax"/>
          <c:max val="5"/>
        </c:scaling>
        <c:delete val="0"/>
        <c:axPos val="l"/>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dirty="0" smtClean="0"/>
                  <a:t>MDA (µg/g product)</a:t>
                </a:r>
                <a:endParaRPr lang="en-US" dirty="0"/>
              </a:p>
            </c:rich>
          </c:tx>
          <c:layout>
            <c:manualLayout>
              <c:xMode val="edge"/>
              <c:yMode val="edge"/>
              <c:x val="1.9545771321346786E-2"/>
              <c:y val="0.13038395039440062"/>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nl-BE"/>
            </a:p>
          </c:txPr>
        </c:title>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nl-BE"/>
          </a:p>
        </c:txPr>
        <c:crossAx val="146898240"/>
        <c:crosses val="autoZero"/>
        <c:crossBetween val="midCat"/>
      </c:valAx>
      <c:spPr>
        <a:noFill/>
        <a:ln>
          <a:noFill/>
        </a:ln>
        <a:effectLst/>
      </c:spPr>
    </c:plotArea>
    <c:plotVisOnly val="1"/>
    <c:dispBlanksAs val="gap"/>
    <c:showDLblsOverMax val="0"/>
  </c:chart>
  <c:spPr>
    <a:noFill/>
    <a:ln w="9525" cap="flat" cmpd="sng" algn="ctr">
      <a:noFill/>
      <a:prstDash val="solid"/>
    </a:ln>
    <a:effectLst/>
  </c:spPr>
  <c:txPr>
    <a:bodyPr/>
    <a:lstStyle/>
    <a:p>
      <a:pPr>
        <a:defRPr sz="1200"/>
      </a:pPr>
      <a:endParaRPr lang="nl-B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baseline="0">
                <a:solidFill>
                  <a:schemeClr val="tx1"/>
                </a:solidFill>
                <a:latin typeface="+mn-lt"/>
                <a:ea typeface="+mn-ea"/>
                <a:cs typeface="+mn-cs"/>
              </a:defRPr>
            </a:pPr>
            <a:r>
              <a:rPr lang="en-US" sz="1300" dirty="0" smtClean="0"/>
              <a:t>Free</a:t>
            </a:r>
            <a:r>
              <a:rPr lang="en-US" sz="1300" baseline="0" dirty="0" smtClean="0"/>
              <a:t> fatty acid (rancidity)</a:t>
            </a:r>
            <a:endParaRPr lang="en-US" sz="1300" dirty="0"/>
          </a:p>
        </c:rich>
      </c:tx>
      <c:layout>
        <c:manualLayout>
          <c:xMode val="edge"/>
          <c:yMode val="edge"/>
          <c:x val="0.27409688351093314"/>
          <c:y val="0"/>
        </c:manualLayout>
      </c:layout>
      <c:overlay val="0"/>
      <c:spPr>
        <a:noFill/>
        <a:ln>
          <a:noFill/>
        </a:ln>
        <a:effectLst/>
      </c:spPr>
      <c:txPr>
        <a:bodyPr rot="0" spcFirstLastPara="1" vertOverflow="ellipsis" vert="horz" wrap="square" anchor="ctr" anchorCtr="1"/>
        <a:lstStyle/>
        <a:p>
          <a:pPr>
            <a:defRPr sz="1440" b="1" i="0" u="none" strike="noStrike" kern="1200" baseline="0">
              <a:solidFill>
                <a:schemeClr val="tx1"/>
              </a:solidFill>
              <a:latin typeface="+mn-lt"/>
              <a:ea typeface="+mn-ea"/>
              <a:cs typeface="+mn-cs"/>
            </a:defRPr>
          </a:pPr>
          <a:endParaRPr lang="nl-BE"/>
        </a:p>
      </c:txPr>
    </c:title>
    <c:autoTitleDeleted val="0"/>
    <c:plotArea>
      <c:layout>
        <c:manualLayout>
          <c:layoutTarget val="inner"/>
          <c:xMode val="edge"/>
          <c:yMode val="edge"/>
          <c:x val="0.13026807203172636"/>
          <c:y val="0.10461635900147583"/>
          <c:w val="0.81970533454437533"/>
          <c:h val="0.64974360137956066"/>
        </c:manualLayout>
      </c:layout>
      <c:scatterChart>
        <c:scatterStyle val="lineMarker"/>
        <c:varyColors val="0"/>
        <c:ser>
          <c:idx val="0"/>
          <c:order val="0"/>
          <c:tx>
            <c:v>Reference</c:v>
          </c:tx>
          <c:spPr>
            <a:ln w="28575" cap="rnd" cmpd="sng" algn="ctr">
              <a:noFill/>
              <a:prstDash val="solid"/>
              <a:round/>
            </a:ln>
            <a:effectLst/>
          </c:spPr>
          <c:marker>
            <c:spPr>
              <a:solidFill>
                <a:schemeClr val="accent6"/>
              </a:solidFill>
              <a:ln w="9525" cap="flat" cmpd="sng" algn="ctr">
                <a:solidFill>
                  <a:schemeClr val="accent6">
                    <a:shade val="95000"/>
                    <a:satMod val="105000"/>
                  </a:schemeClr>
                </a:solidFill>
                <a:prstDash val="solid"/>
                <a:round/>
              </a:ln>
              <a:effectLst/>
            </c:spPr>
          </c:marker>
          <c:errBars>
            <c:errDir val="y"/>
            <c:errBarType val="both"/>
            <c:errValType val="cust"/>
            <c:noEndCap val="0"/>
            <c:plus>
              <c:numRef>
                <c:f>'Overzicht PO_FFA'!$G$3:$G$7</c:f>
                <c:numCache>
                  <c:formatCode>General</c:formatCode>
                  <c:ptCount val="5"/>
                  <c:pt idx="0">
                    <c:v>0.10692816632428873</c:v>
                  </c:pt>
                  <c:pt idx="1">
                    <c:v>4.6255329263914818E-2</c:v>
                  </c:pt>
                  <c:pt idx="2">
                    <c:v>0.10339962686030001</c:v>
                  </c:pt>
                  <c:pt idx="3">
                    <c:v>0.10050071287063429</c:v>
                  </c:pt>
                </c:numCache>
              </c:numRef>
            </c:plus>
            <c:minus>
              <c:numRef>
                <c:f>'Overzicht PO_FFA'!$G$3:$G$7</c:f>
                <c:numCache>
                  <c:formatCode>General</c:formatCode>
                  <c:ptCount val="5"/>
                  <c:pt idx="0">
                    <c:v>0.10692816632428873</c:v>
                  </c:pt>
                  <c:pt idx="1">
                    <c:v>4.6255329263914818E-2</c:v>
                  </c:pt>
                  <c:pt idx="2">
                    <c:v>0.10339962686030001</c:v>
                  </c:pt>
                  <c:pt idx="3">
                    <c:v>0.10050071287063429</c:v>
                  </c:pt>
                </c:numCache>
              </c:numRef>
            </c:minus>
            <c:spPr>
              <a:solidFill>
                <a:schemeClr val="tx1"/>
              </a:solidFill>
              <a:ln w="9525" cap="flat" cmpd="sng" algn="ctr">
                <a:solidFill>
                  <a:schemeClr val="tx1">
                    <a:shade val="95000"/>
                    <a:satMod val="105000"/>
                  </a:schemeClr>
                </a:solidFill>
                <a:prstDash val="solid"/>
                <a:round/>
              </a:ln>
              <a:effectLst/>
            </c:spPr>
          </c:errBars>
          <c:xVal>
            <c:numRef>
              <c:f>'Overzicht PO_FFA'!$E$3:$E$7</c:f>
              <c:numCache>
                <c:formatCode>General</c:formatCode>
                <c:ptCount val="5"/>
                <c:pt idx="0">
                  <c:v>0</c:v>
                </c:pt>
                <c:pt idx="1">
                  <c:v>14</c:v>
                </c:pt>
                <c:pt idx="2">
                  <c:v>21</c:v>
                </c:pt>
                <c:pt idx="3">
                  <c:v>29</c:v>
                </c:pt>
              </c:numCache>
            </c:numRef>
          </c:xVal>
          <c:yVal>
            <c:numRef>
              <c:f>'Overzicht PO_FFA'!$F$3:$F$7</c:f>
              <c:numCache>
                <c:formatCode>0.00</c:formatCode>
                <c:ptCount val="5"/>
                <c:pt idx="0">
                  <c:v>1.8180116369852259</c:v>
                </c:pt>
                <c:pt idx="1">
                  <c:v>1.5554481869504784</c:v>
                </c:pt>
                <c:pt idx="2">
                  <c:v>2.5341300964461002</c:v>
                </c:pt>
                <c:pt idx="3">
                  <c:v>1.627173658066873</c:v>
                </c:pt>
              </c:numCache>
            </c:numRef>
          </c:yVal>
          <c:smooth val="0"/>
        </c:ser>
        <c:ser>
          <c:idx val="1"/>
          <c:order val="1"/>
          <c:tx>
            <c:v>Cell/starch</c:v>
          </c:tx>
          <c:spPr>
            <a:ln w="28575" cap="rnd" cmpd="sng" algn="ctr">
              <a:noFill/>
              <a:prstDash val="solid"/>
              <a:round/>
            </a:ln>
            <a:effectLst/>
          </c:spPr>
          <c:marker>
            <c:spPr>
              <a:solidFill>
                <a:schemeClr val="accent5"/>
              </a:solidFill>
              <a:ln w="9525" cap="flat" cmpd="sng" algn="ctr">
                <a:solidFill>
                  <a:schemeClr val="accent5">
                    <a:shade val="95000"/>
                    <a:satMod val="105000"/>
                  </a:schemeClr>
                </a:solidFill>
                <a:prstDash val="solid"/>
                <a:round/>
              </a:ln>
              <a:effectLst/>
            </c:spPr>
          </c:marker>
          <c:errBars>
            <c:errDir val="y"/>
            <c:errBarType val="both"/>
            <c:errValType val="cust"/>
            <c:noEndCap val="0"/>
            <c:plus>
              <c:numRef>
                <c:f>'Overzicht PO_FFA'!$O$3:$O$7</c:f>
                <c:numCache>
                  <c:formatCode>General</c:formatCode>
                  <c:ptCount val="5"/>
                  <c:pt idx="0">
                    <c:v>0.10692816632428873</c:v>
                  </c:pt>
                  <c:pt idx="1">
                    <c:v>4.6255329263914818E-2</c:v>
                  </c:pt>
                  <c:pt idx="2">
                    <c:v>0.10339962686030001</c:v>
                  </c:pt>
                  <c:pt idx="3">
                    <c:v>0.10050071287063429</c:v>
                  </c:pt>
                </c:numCache>
              </c:numRef>
            </c:plus>
            <c:minus>
              <c:numRef>
                <c:f>'Overzicht PO_FFA'!$O$3:$O$7</c:f>
                <c:numCache>
                  <c:formatCode>General</c:formatCode>
                  <c:ptCount val="5"/>
                  <c:pt idx="0">
                    <c:v>0.10692816632428873</c:v>
                  </c:pt>
                  <c:pt idx="1">
                    <c:v>4.6255329263914818E-2</c:v>
                  </c:pt>
                  <c:pt idx="2">
                    <c:v>0.10339962686030001</c:v>
                  </c:pt>
                  <c:pt idx="3">
                    <c:v>0.10050071287063429</c:v>
                  </c:pt>
                </c:numCache>
              </c:numRef>
            </c:minus>
            <c:spPr>
              <a:solidFill>
                <a:schemeClr val="tx1"/>
              </a:solidFill>
              <a:ln w="9525" cap="flat" cmpd="sng" algn="ctr">
                <a:solidFill>
                  <a:schemeClr val="tx1">
                    <a:shade val="95000"/>
                    <a:satMod val="105000"/>
                  </a:schemeClr>
                </a:solidFill>
                <a:prstDash val="solid"/>
                <a:round/>
              </a:ln>
              <a:effectLst/>
            </c:spPr>
          </c:errBars>
          <c:xVal>
            <c:numRef>
              <c:f>'Overzicht PO_FFA'!$M$3:$M$7</c:f>
              <c:numCache>
                <c:formatCode>General</c:formatCode>
                <c:ptCount val="5"/>
                <c:pt idx="0">
                  <c:v>0</c:v>
                </c:pt>
                <c:pt idx="1">
                  <c:v>14</c:v>
                </c:pt>
                <c:pt idx="2">
                  <c:v>21</c:v>
                </c:pt>
                <c:pt idx="3">
                  <c:v>29</c:v>
                </c:pt>
              </c:numCache>
            </c:numRef>
          </c:xVal>
          <c:yVal>
            <c:numRef>
              <c:f>'Overzicht PO_FFA'!$N$3:$N$7</c:f>
              <c:numCache>
                <c:formatCode>0.00</c:formatCode>
                <c:ptCount val="5"/>
                <c:pt idx="0">
                  <c:v>1.8180116369852259</c:v>
                </c:pt>
                <c:pt idx="1">
                  <c:v>1.7618398512871394</c:v>
                </c:pt>
                <c:pt idx="2">
                  <c:v>2.1636753608193802</c:v>
                </c:pt>
                <c:pt idx="3">
                  <c:v>1.6738339017654837</c:v>
                </c:pt>
              </c:numCache>
            </c:numRef>
          </c:yVal>
          <c:smooth val="0"/>
        </c:ser>
        <c:ser>
          <c:idx val="2"/>
          <c:order val="2"/>
          <c:tx>
            <c:v>Mcell/starch</c:v>
          </c:tx>
          <c:spPr>
            <a:ln w="28575" cap="rnd" cmpd="sng" algn="ctr">
              <a:noFill/>
              <a:prstDash val="solid"/>
              <a:round/>
            </a:ln>
            <a:effectLst/>
          </c:spPr>
          <c:marker>
            <c:spPr>
              <a:solidFill>
                <a:schemeClr val="accent4"/>
              </a:solidFill>
              <a:ln w="9525" cap="flat" cmpd="sng" algn="ctr">
                <a:solidFill>
                  <a:schemeClr val="accent4">
                    <a:shade val="95000"/>
                    <a:satMod val="105000"/>
                  </a:schemeClr>
                </a:solidFill>
                <a:prstDash val="solid"/>
                <a:round/>
              </a:ln>
              <a:effectLst/>
            </c:spPr>
          </c:marker>
          <c:errBars>
            <c:errDir val="y"/>
            <c:errBarType val="both"/>
            <c:errValType val="cust"/>
            <c:noEndCap val="0"/>
            <c:plus>
              <c:numRef>
                <c:f>'Overzicht PO_FFA'!$W$3:$W$7</c:f>
                <c:numCache>
                  <c:formatCode>General</c:formatCode>
                  <c:ptCount val="5"/>
                  <c:pt idx="0">
                    <c:v>0.10692816632428873</c:v>
                  </c:pt>
                  <c:pt idx="1">
                    <c:v>4.8962836894876925E-2</c:v>
                  </c:pt>
                  <c:pt idx="2">
                    <c:v>0.14894467273950798</c:v>
                  </c:pt>
                  <c:pt idx="3">
                    <c:v>0.15238796594931051</c:v>
                  </c:pt>
                  <c:pt idx="4">
                    <c:v>0</c:v>
                  </c:pt>
                </c:numCache>
              </c:numRef>
            </c:plus>
            <c:minus>
              <c:numRef>
                <c:f>'Overzicht PO_FFA'!$W$3:$W$7</c:f>
                <c:numCache>
                  <c:formatCode>General</c:formatCode>
                  <c:ptCount val="5"/>
                  <c:pt idx="0">
                    <c:v>0.10692816632428873</c:v>
                  </c:pt>
                  <c:pt idx="1">
                    <c:v>4.8962836894876925E-2</c:v>
                  </c:pt>
                  <c:pt idx="2">
                    <c:v>0.14894467273950798</c:v>
                  </c:pt>
                  <c:pt idx="3">
                    <c:v>0.15238796594931051</c:v>
                  </c:pt>
                  <c:pt idx="4">
                    <c:v>0</c:v>
                  </c:pt>
                </c:numCache>
              </c:numRef>
            </c:minus>
            <c:spPr>
              <a:solidFill>
                <a:schemeClr val="tx1"/>
              </a:solidFill>
              <a:ln w="9525" cap="flat" cmpd="sng" algn="ctr">
                <a:solidFill>
                  <a:schemeClr val="tx1">
                    <a:shade val="95000"/>
                    <a:satMod val="105000"/>
                  </a:schemeClr>
                </a:solidFill>
                <a:prstDash val="solid"/>
                <a:round/>
              </a:ln>
              <a:effectLst/>
            </c:spPr>
          </c:errBars>
          <c:xVal>
            <c:numRef>
              <c:f>'Overzicht PO_FFA'!$U$3:$U$7</c:f>
              <c:numCache>
                <c:formatCode>General</c:formatCode>
                <c:ptCount val="5"/>
                <c:pt idx="0">
                  <c:v>0</c:v>
                </c:pt>
                <c:pt idx="1">
                  <c:v>14</c:v>
                </c:pt>
                <c:pt idx="2">
                  <c:v>21</c:v>
                </c:pt>
                <c:pt idx="3">
                  <c:v>29</c:v>
                </c:pt>
              </c:numCache>
            </c:numRef>
          </c:xVal>
          <c:yVal>
            <c:numRef>
              <c:f>'Overzicht PO_FFA'!$V$3:$V$7</c:f>
              <c:numCache>
                <c:formatCode>0.00</c:formatCode>
                <c:ptCount val="5"/>
                <c:pt idx="0">
                  <c:v>1.8180116369852259</c:v>
                </c:pt>
                <c:pt idx="1">
                  <c:v>1.6285520673225256</c:v>
                </c:pt>
                <c:pt idx="2">
                  <c:v>2.9165925918460274</c:v>
                </c:pt>
                <c:pt idx="3">
                  <c:v>1.4227330630751698</c:v>
                </c:pt>
                <c:pt idx="4">
                  <c:v>0</c:v>
                </c:pt>
              </c:numCache>
            </c:numRef>
          </c:yVal>
          <c:smooth val="0"/>
        </c:ser>
        <c:dLbls>
          <c:showLegendKey val="0"/>
          <c:showVal val="0"/>
          <c:showCatName val="0"/>
          <c:showSerName val="0"/>
          <c:showPercent val="0"/>
          <c:showBubbleSize val="0"/>
        </c:dLbls>
        <c:axId val="146899416"/>
        <c:axId val="146899808"/>
      </c:scatterChart>
      <c:valAx>
        <c:axId val="146899416"/>
        <c:scaling>
          <c:orientation val="minMax"/>
        </c:scaling>
        <c:delete val="0"/>
        <c:axPos val="b"/>
        <c:title>
          <c:tx>
            <c:rich>
              <a:bodyPr rot="0" spcFirstLastPara="1" vertOverflow="ellipsis" vert="horz" wrap="square" anchor="ctr" anchorCtr="1"/>
              <a:lstStyle/>
              <a:p>
                <a:pPr>
                  <a:defRPr sz="1000" b="1" i="0" u="none" strike="noStrike" kern="1200" baseline="0">
                    <a:solidFill>
                      <a:schemeClr val="tx1"/>
                    </a:solidFill>
                    <a:latin typeface="+mn-lt"/>
                    <a:ea typeface="+mn-ea"/>
                    <a:cs typeface="+mn-cs"/>
                  </a:defRPr>
                </a:pPr>
                <a:r>
                  <a:rPr lang="en-US"/>
                  <a:t>Day</a:t>
                </a:r>
              </a:p>
            </c:rich>
          </c:tx>
          <c:layout/>
          <c:overlay val="0"/>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nl-BE"/>
            </a:p>
          </c:txPr>
        </c:title>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nl-BE"/>
          </a:p>
        </c:txPr>
        <c:crossAx val="146899808"/>
        <c:crosses val="autoZero"/>
        <c:crossBetween val="midCat"/>
      </c:valAx>
      <c:valAx>
        <c:axId val="146899808"/>
        <c:scaling>
          <c:orientation val="minMax"/>
          <c:max val="10"/>
          <c:min val="0"/>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r>
                  <a:rPr lang="en-US" sz="1200" dirty="0"/>
                  <a:t>FFA (g FFA/100g Fat</a:t>
                </a:r>
                <a:r>
                  <a:rPr lang="en-US" dirty="0"/>
                  <a:t>)</a:t>
                </a:r>
              </a:p>
            </c:rich>
          </c:tx>
          <c:layout/>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nl-BE"/>
            </a:p>
          </c:txPr>
        </c:title>
        <c:numFmt formatCode="0" sourceLinked="0"/>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nl-BE"/>
          </a:p>
        </c:txPr>
        <c:crossAx val="146899416"/>
        <c:crosses val="autoZero"/>
        <c:crossBetween val="midCat"/>
      </c:valAx>
      <c:spPr>
        <a:noFill/>
        <a:ln>
          <a:noFill/>
        </a:ln>
        <a:effectLst/>
      </c:spPr>
    </c:plotArea>
    <c:plotVisOnly val="1"/>
    <c:dispBlanksAs val="gap"/>
    <c:showDLblsOverMax val="0"/>
  </c:chart>
  <c:spPr>
    <a:noFill/>
    <a:ln w="9525" cap="flat" cmpd="sng" algn="ctr">
      <a:noFill/>
      <a:prstDash val="solid"/>
    </a:ln>
    <a:effectLst/>
  </c:spPr>
  <c:txPr>
    <a:bodyPr/>
    <a:lstStyle/>
    <a:p>
      <a:pPr>
        <a:defRPr/>
      </a:pPr>
      <a:endParaRPr lang="nl-BE"/>
    </a:p>
  </c:txPr>
  <c:externalData r:id="rId3">
    <c:autoUpdate val="0"/>
  </c:externalData>
</c:chartSpace>
</file>

<file path=ppt/charts/colors1.xml><?xml version="1.0" encoding="utf-8"?>
<cs:colorStyle xmlns:cs="http://schemas.microsoft.com/office/drawing/2012/chartStyle" xmlns:a="http://schemas.openxmlformats.org/drawingml/2006/main" meth="withinLinear" id="18">
  <a:schemeClr val="accent5"/>
</cs:colorStyle>
</file>

<file path=ppt/charts/colors2.xml><?xml version="1.0" encoding="utf-8"?>
<cs:colorStyle xmlns:cs="http://schemas.microsoft.com/office/drawing/2012/chartStyle" xmlns:a="http://schemas.openxmlformats.org/drawingml/2006/main" meth="withinLinear" id="18">
  <a:schemeClr val="accent5"/>
</cs:colorStyle>
</file>

<file path=ppt/charts/colors3.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5.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6.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3713"/>
          </a:xfrm>
          <a:prstGeom prst="rect">
            <a:avLst/>
          </a:prstGeom>
        </p:spPr>
        <p:txBody>
          <a:bodyPr vert="horz" lIns="95255" tIns="47627" rIns="95255" bIns="47627" rtlCol="0"/>
          <a:lstStyle>
            <a:lvl1pPr algn="l">
              <a:defRPr sz="1300"/>
            </a:lvl1pPr>
          </a:lstStyle>
          <a:p>
            <a:endParaRPr lang="nl-BE"/>
          </a:p>
        </p:txBody>
      </p:sp>
      <p:sp>
        <p:nvSpPr>
          <p:cNvPr id="4" name="Footer Placeholder 3"/>
          <p:cNvSpPr>
            <a:spLocks noGrp="1"/>
          </p:cNvSpPr>
          <p:nvPr>
            <p:ph type="ftr" sz="quarter" idx="2"/>
          </p:nvPr>
        </p:nvSpPr>
        <p:spPr>
          <a:xfrm>
            <a:off x="0" y="9378824"/>
            <a:ext cx="2945659" cy="493713"/>
          </a:xfrm>
          <a:prstGeom prst="rect">
            <a:avLst/>
          </a:prstGeom>
        </p:spPr>
        <p:txBody>
          <a:bodyPr vert="horz" lIns="95255" tIns="47627" rIns="95255" bIns="47627" rtlCol="0" anchor="b"/>
          <a:lstStyle>
            <a:lvl1pPr algn="l">
              <a:defRPr sz="1300"/>
            </a:lvl1pPr>
          </a:lstStyle>
          <a:p>
            <a:endParaRPr lang="nl-BE"/>
          </a:p>
        </p:txBody>
      </p:sp>
      <p:sp>
        <p:nvSpPr>
          <p:cNvPr id="5" name="Slide Number Placeholder 4"/>
          <p:cNvSpPr>
            <a:spLocks noGrp="1"/>
          </p:cNvSpPr>
          <p:nvPr>
            <p:ph type="sldNum" sz="quarter" idx="3"/>
          </p:nvPr>
        </p:nvSpPr>
        <p:spPr>
          <a:xfrm>
            <a:off x="3850443" y="9378824"/>
            <a:ext cx="2945659" cy="493713"/>
          </a:xfrm>
          <a:prstGeom prst="rect">
            <a:avLst/>
          </a:prstGeom>
        </p:spPr>
        <p:txBody>
          <a:bodyPr vert="horz" lIns="95255" tIns="47627" rIns="95255" bIns="47627" rtlCol="0" anchor="b"/>
          <a:lstStyle>
            <a:lvl1pPr algn="r">
              <a:defRPr sz="1300"/>
            </a:lvl1pPr>
          </a:lstStyle>
          <a:p>
            <a:fld id="{C88B9D14-44C2-487F-8546-49988F094637}" type="slidenum">
              <a:rPr lang="nl-BE" smtClean="0"/>
              <a:pPr/>
              <a:t>‹#›</a:t>
            </a:fld>
            <a:endParaRPr lang="nl-BE"/>
          </a:p>
        </p:txBody>
      </p:sp>
    </p:spTree>
    <p:extLst>
      <p:ext uri="{BB962C8B-B14F-4D97-AF65-F5344CB8AC3E}">
        <p14:creationId xmlns:p14="http://schemas.microsoft.com/office/powerpoint/2010/main" val="1309573591"/>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3713"/>
          </a:xfrm>
          <a:prstGeom prst="rect">
            <a:avLst/>
          </a:prstGeom>
        </p:spPr>
        <p:txBody>
          <a:bodyPr vert="horz" lIns="95255" tIns="47627" rIns="95255" bIns="47627" rtlCol="0"/>
          <a:lstStyle>
            <a:lvl1pPr algn="l">
              <a:defRPr sz="1300"/>
            </a:lvl1pPr>
          </a:lstStyle>
          <a:p>
            <a:endParaRPr lang="nl-BE"/>
          </a:p>
        </p:txBody>
      </p:sp>
      <p:sp>
        <p:nvSpPr>
          <p:cNvPr id="3" name="Date Placeholder 2"/>
          <p:cNvSpPr>
            <a:spLocks noGrp="1"/>
          </p:cNvSpPr>
          <p:nvPr>
            <p:ph type="dt" idx="1"/>
          </p:nvPr>
        </p:nvSpPr>
        <p:spPr>
          <a:xfrm>
            <a:off x="3850443" y="0"/>
            <a:ext cx="2945659" cy="493713"/>
          </a:xfrm>
          <a:prstGeom prst="rect">
            <a:avLst/>
          </a:prstGeom>
        </p:spPr>
        <p:txBody>
          <a:bodyPr vert="horz" lIns="95255" tIns="47627" rIns="95255" bIns="47627" rtlCol="0"/>
          <a:lstStyle>
            <a:lvl1pPr algn="r">
              <a:defRPr sz="1300"/>
            </a:lvl1pPr>
          </a:lstStyle>
          <a:p>
            <a:fld id="{5144493D-71A9-42A8-B36C-6880FA94970F}" type="datetimeFigureOut">
              <a:rPr lang="nl-BE" smtClean="0"/>
              <a:pPr/>
              <a:t>11/08/2015</a:t>
            </a:fld>
            <a:endParaRPr lang="nl-BE"/>
          </a:p>
        </p:txBody>
      </p:sp>
      <p:sp>
        <p:nvSpPr>
          <p:cNvPr id="4" name="Slide Image Placeholder 3"/>
          <p:cNvSpPr>
            <a:spLocks noGrp="1" noRot="1" noChangeAspect="1"/>
          </p:cNvSpPr>
          <p:nvPr>
            <p:ph type="sldImg" idx="2"/>
          </p:nvPr>
        </p:nvSpPr>
        <p:spPr>
          <a:xfrm>
            <a:off x="930275" y="739775"/>
            <a:ext cx="4937125" cy="3703638"/>
          </a:xfrm>
          <a:prstGeom prst="rect">
            <a:avLst/>
          </a:prstGeom>
          <a:noFill/>
          <a:ln w="12700">
            <a:solidFill>
              <a:prstClr val="black"/>
            </a:solidFill>
          </a:ln>
        </p:spPr>
        <p:txBody>
          <a:bodyPr vert="horz" lIns="95255" tIns="47627" rIns="95255" bIns="47627" rtlCol="0" anchor="ctr"/>
          <a:lstStyle/>
          <a:p>
            <a:endParaRPr lang="nl-BE"/>
          </a:p>
        </p:txBody>
      </p:sp>
      <p:sp>
        <p:nvSpPr>
          <p:cNvPr id="5" name="Notes Placeholder 4"/>
          <p:cNvSpPr>
            <a:spLocks noGrp="1"/>
          </p:cNvSpPr>
          <p:nvPr>
            <p:ph type="body" sz="quarter" idx="3"/>
          </p:nvPr>
        </p:nvSpPr>
        <p:spPr>
          <a:xfrm>
            <a:off x="679768" y="4690268"/>
            <a:ext cx="5438140" cy="4443413"/>
          </a:xfrm>
          <a:prstGeom prst="rect">
            <a:avLst/>
          </a:prstGeom>
        </p:spPr>
        <p:txBody>
          <a:bodyPr vert="horz" lIns="95255" tIns="47627" rIns="95255" bIns="47627"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6" name="Footer Placeholder 5"/>
          <p:cNvSpPr>
            <a:spLocks noGrp="1"/>
          </p:cNvSpPr>
          <p:nvPr>
            <p:ph type="ftr" sz="quarter" idx="4"/>
          </p:nvPr>
        </p:nvSpPr>
        <p:spPr>
          <a:xfrm>
            <a:off x="0" y="9378824"/>
            <a:ext cx="2945659" cy="493713"/>
          </a:xfrm>
          <a:prstGeom prst="rect">
            <a:avLst/>
          </a:prstGeom>
        </p:spPr>
        <p:txBody>
          <a:bodyPr vert="horz" lIns="95255" tIns="47627" rIns="95255" bIns="47627" rtlCol="0" anchor="b"/>
          <a:lstStyle>
            <a:lvl1pPr algn="l">
              <a:defRPr sz="1300"/>
            </a:lvl1pPr>
          </a:lstStyle>
          <a:p>
            <a:endParaRPr lang="nl-BE"/>
          </a:p>
        </p:txBody>
      </p:sp>
      <p:sp>
        <p:nvSpPr>
          <p:cNvPr id="7" name="Slide Number Placeholder 6"/>
          <p:cNvSpPr>
            <a:spLocks noGrp="1"/>
          </p:cNvSpPr>
          <p:nvPr>
            <p:ph type="sldNum" sz="quarter" idx="5"/>
          </p:nvPr>
        </p:nvSpPr>
        <p:spPr>
          <a:xfrm>
            <a:off x="3850443" y="9378824"/>
            <a:ext cx="2945659" cy="493713"/>
          </a:xfrm>
          <a:prstGeom prst="rect">
            <a:avLst/>
          </a:prstGeom>
        </p:spPr>
        <p:txBody>
          <a:bodyPr vert="horz" lIns="95255" tIns="47627" rIns="95255" bIns="47627" rtlCol="0" anchor="b"/>
          <a:lstStyle>
            <a:lvl1pPr algn="r">
              <a:defRPr sz="1300"/>
            </a:lvl1pPr>
          </a:lstStyle>
          <a:p>
            <a:fld id="{BD2726CF-FAC6-405D-B5D0-3003506BF408}" type="slidenum">
              <a:rPr lang="nl-BE" smtClean="0"/>
              <a:pPr/>
              <a:t>‹#›</a:t>
            </a:fld>
            <a:endParaRPr lang="nl-BE"/>
          </a:p>
        </p:txBody>
      </p:sp>
    </p:spTree>
    <p:extLst>
      <p:ext uri="{BB962C8B-B14F-4D97-AF65-F5344CB8AC3E}">
        <p14:creationId xmlns:p14="http://schemas.microsoft.com/office/powerpoint/2010/main" val="856874420"/>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07C7417C-7113-4429-A9C7-EA064ED66FCF}" type="slidenum">
              <a:rPr lang="nl-NL" altLang="nl-BE" sz="1200">
                <a:solidFill>
                  <a:srgbClr val="000000"/>
                </a:solidFill>
              </a:rPr>
              <a:pPr eaLnBrk="1" hangingPunct="1"/>
              <a:t>1</a:t>
            </a:fld>
            <a:endParaRPr lang="nl-NL" altLang="nl-BE" sz="1200">
              <a:solidFill>
                <a:srgbClr val="000000"/>
              </a:solidFill>
            </a:endParaRPr>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nl-NL" altLang="nl-BE" dirty="0" smtClean="0">
                <a:latin typeface="Arial" panose="020B0604020202020204" pitchFamily="34" charset="0"/>
              </a:rPr>
              <a:t>Beste</a:t>
            </a:r>
            <a:r>
              <a:rPr lang="nl-NL" altLang="nl-BE" baseline="0" dirty="0" smtClean="0">
                <a:latin typeface="Arial" panose="020B0604020202020204" pitchFamily="34" charset="0"/>
              </a:rPr>
              <a:t> voorzitter, juryleden, collega’s, vrienden en familie, w</a:t>
            </a:r>
            <a:r>
              <a:rPr lang="nl-NL" altLang="nl-BE" dirty="0" smtClean="0">
                <a:latin typeface="Arial" panose="020B0604020202020204" pitchFamily="34" charset="0"/>
              </a:rPr>
              <a:t>elkom op mijn doctoraatsverdediging met als titel “</a:t>
            </a:r>
            <a:r>
              <a:rPr lang="nl-NL" altLang="nl-BE" dirty="0" err="1" smtClean="0">
                <a:latin typeface="Arial" panose="020B0604020202020204" pitchFamily="34" charset="0"/>
              </a:rPr>
              <a:t>karakterisatie</a:t>
            </a:r>
            <a:r>
              <a:rPr lang="nl-NL" altLang="nl-BE" dirty="0" smtClean="0">
                <a:latin typeface="Arial" panose="020B0604020202020204" pitchFamily="34" charset="0"/>
              </a:rPr>
              <a:t> van </a:t>
            </a:r>
            <a:r>
              <a:rPr lang="nl-NL" altLang="nl-BE" dirty="0" err="1" smtClean="0">
                <a:latin typeface="Arial" panose="020B0604020202020204" pitchFamily="34" charset="0"/>
              </a:rPr>
              <a:t>barriere</a:t>
            </a:r>
            <a:r>
              <a:rPr lang="nl-NL" altLang="nl-BE" dirty="0" smtClean="0">
                <a:latin typeface="Arial" panose="020B0604020202020204" pitchFamily="34" charset="0"/>
              </a:rPr>
              <a:t> eigenschappen</a:t>
            </a:r>
            <a:r>
              <a:rPr lang="nl-NL" altLang="nl-BE" baseline="0" dirty="0" smtClean="0">
                <a:latin typeface="Arial" panose="020B0604020202020204" pitchFamily="34" charset="0"/>
              </a:rPr>
              <a:t> en </a:t>
            </a:r>
            <a:r>
              <a:rPr lang="nl-NL" altLang="nl-BE" baseline="0" dirty="0" err="1" smtClean="0">
                <a:latin typeface="Arial" panose="020B0604020202020204" pitchFamily="34" charset="0"/>
              </a:rPr>
              <a:t>temperatuursresistentie</a:t>
            </a:r>
            <a:r>
              <a:rPr lang="nl-NL" altLang="nl-BE" baseline="0" dirty="0" smtClean="0">
                <a:latin typeface="Arial" panose="020B0604020202020204" pitchFamily="34" charset="0"/>
              </a:rPr>
              <a:t> van biogebaseerde plastics voor het verpakken van levensmiddelen”</a:t>
            </a:r>
            <a:endParaRPr lang="nl-BE" altLang="nl-BE" dirty="0" smtClean="0">
              <a:latin typeface="Arial" panose="020B0604020202020204" pitchFamily="34" charset="0"/>
            </a:endParaRPr>
          </a:p>
        </p:txBody>
      </p:sp>
    </p:spTree>
    <p:extLst>
      <p:ext uri="{BB962C8B-B14F-4D97-AF65-F5344CB8AC3E}">
        <p14:creationId xmlns:p14="http://schemas.microsoft.com/office/powerpoint/2010/main" val="5264139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nl-NL" dirty="0" smtClean="0"/>
              <a:t>Voorgenoemde nadelen + groter</a:t>
            </a:r>
            <a:r>
              <a:rPr lang="nl-NL" baseline="0" dirty="0" smtClean="0"/>
              <a:t> bewustzijn bij de consument leidden tot grotere interesse, MAAR onvoldoende kennis over de prestatie van deze </a:t>
            </a:r>
            <a:r>
              <a:rPr lang="nl-NL" baseline="0" dirty="0" err="1" smtClean="0"/>
              <a:t>bioplastics</a:t>
            </a:r>
            <a:r>
              <a:rPr lang="nl-NL" baseline="0" dirty="0" smtClean="0"/>
              <a:t> verhinderen dat bedrijven de stap durven zetten.</a:t>
            </a:r>
            <a:endParaRPr lang="nl-BE" dirty="0"/>
          </a:p>
        </p:txBody>
      </p:sp>
      <p:sp>
        <p:nvSpPr>
          <p:cNvPr id="4" name="Slide Number Placeholder 3"/>
          <p:cNvSpPr>
            <a:spLocks noGrp="1"/>
          </p:cNvSpPr>
          <p:nvPr>
            <p:ph type="sldNum" sz="quarter" idx="10"/>
          </p:nvPr>
        </p:nvSpPr>
        <p:spPr/>
        <p:txBody>
          <a:bodyPr/>
          <a:lstStyle/>
          <a:p>
            <a:fld id="{BD2726CF-FAC6-405D-B5D0-3003506BF408}" type="slidenum">
              <a:rPr lang="nl-BE" smtClean="0"/>
              <a:pPr/>
              <a:t>2</a:t>
            </a:fld>
            <a:endParaRPr lang="nl-BE"/>
          </a:p>
        </p:txBody>
      </p:sp>
      <p:sp>
        <p:nvSpPr>
          <p:cNvPr id="5" name="Footer Placeholder 4"/>
          <p:cNvSpPr>
            <a:spLocks noGrp="1"/>
          </p:cNvSpPr>
          <p:nvPr>
            <p:ph type="ftr" sz="quarter" idx="11"/>
          </p:nvPr>
        </p:nvSpPr>
        <p:spPr/>
        <p:txBody>
          <a:bodyPr/>
          <a:lstStyle/>
          <a:p>
            <a:endParaRPr lang="nl-BE"/>
          </a:p>
        </p:txBody>
      </p:sp>
    </p:spTree>
    <p:extLst>
      <p:ext uri="{BB962C8B-B14F-4D97-AF65-F5344CB8AC3E}">
        <p14:creationId xmlns:p14="http://schemas.microsoft.com/office/powerpoint/2010/main" val="10853794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nl-NL" dirty="0" smtClean="0"/>
              <a:t>Voorgenoemde nadelen + groter</a:t>
            </a:r>
            <a:r>
              <a:rPr lang="nl-NL" baseline="0" dirty="0" smtClean="0"/>
              <a:t> bewustzijn bij de consument leidden tot grotere interesse, MAAR onvoldoende kennis over de prestatie van deze </a:t>
            </a:r>
            <a:r>
              <a:rPr lang="nl-NL" baseline="0" dirty="0" err="1" smtClean="0"/>
              <a:t>bioplastics</a:t>
            </a:r>
            <a:r>
              <a:rPr lang="nl-NL" baseline="0" dirty="0" smtClean="0"/>
              <a:t> verhinderen dat bedrijven de stap durven zetten.</a:t>
            </a:r>
            <a:endParaRPr lang="nl-BE" dirty="0"/>
          </a:p>
        </p:txBody>
      </p:sp>
      <p:sp>
        <p:nvSpPr>
          <p:cNvPr id="4" name="Slide Number Placeholder 3"/>
          <p:cNvSpPr>
            <a:spLocks noGrp="1"/>
          </p:cNvSpPr>
          <p:nvPr>
            <p:ph type="sldNum" sz="quarter" idx="10"/>
          </p:nvPr>
        </p:nvSpPr>
        <p:spPr/>
        <p:txBody>
          <a:bodyPr/>
          <a:lstStyle/>
          <a:p>
            <a:fld id="{BD2726CF-FAC6-405D-B5D0-3003506BF408}" type="slidenum">
              <a:rPr lang="nl-BE" smtClean="0"/>
              <a:pPr/>
              <a:t>3</a:t>
            </a:fld>
            <a:endParaRPr lang="nl-BE"/>
          </a:p>
        </p:txBody>
      </p:sp>
      <p:sp>
        <p:nvSpPr>
          <p:cNvPr id="5" name="Footer Placeholder 4"/>
          <p:cNvSpPr>
            <a:spLocks noGrp="1"/>
          </p:cNvSpPr>
          <p:nvPr>
            <p:ph type="ftr" sz="quarter" idx="11"/>
          </p:nvPr>
        </p:nvSpPr>
        <p:spPr/>
        <p:txBody>
          <a:bodyPr/>
          <a:lstStyle/>
          <a:p>
            <a:endParaRPr lang="nl-BE"/>
          </a:p>
        </p:txBody>
      </p:sp>
    </p:spTree>
    <p:extLst>
      <p:ext uri="{BB962C8B-B14F-4D97-AF65-F5344CB8AC3E}">
        <p14:creationId xmlns:p14="http://schemas.microsoft.com/office/powerpoint/2010/main" val="21268010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nl-NL" dirty="0" smtClean="0"/>
              <a:t>In tegenstelling tot </a:t>
            </a:r>
            <a:r>
              <a:rPr lang="nl-NL" dirty="0" err="1" smtClean="0"/>
              <a:t>bvb</a:t>
            </a:r>
            <a:r>
              <a:rPr lang="nl-NL" dirty="0" smtClean="0"/>
              <a:t> glas of metaal zijn plastic materialen doorlaatbaar.</a:t>
            </a:r>
            <a:r>
              <a:rPr lang="nl-NL" baseline="0" dirty="0" smtClean="0"/>
              <a:t> In voedingsindustrie is enerzijds de </a:t>
            </a:r>
            <a:r>
              <a:rPr lang="nl-NL" baseline="0" dirty="0" err="1" smtClean="0"/>
              <a:t>gasbarriere</a:t>
            </a:r>
            <a:r>
              <a:rPr lang="nl-NL" baseline="0" dirty="0" smtClean="0"/>
              <a:t> belangrijk … anderzijds is ook de </a:t>
            </a:r>
            <a:r>
              <a:rPr lang="nl-NL" baseline="0" dirty="0" err="1" smtClean="0"/>
              <a:t>vochtbarriere</a:t>
            </a:r>
            <a:r>
              <a:rPr lang="nl-NL" baseline="0" dirty="0" smtClean="0"/>
              <a:t> belangrijk …</a:t>
            </a:r>
            <a:endParaRPr lang="nl-BE" dirty="0"/>
          </a:p>
        </p:txBody>
      </p:sp>
      <p:sp>
        <p:nvSpPr>
          <p:cNvPr id="4" name="Slide Number Placeholder 3"/>
          <p:cNvSpPr>
            <a:spLocks noGrp="1"/>
          </p:cNvSpPr>
          <p:nvPr>
            <p:ph type="sldNum" sz="quarter" idx="10"/>
          </p:nvPr>
        </p:nvSpPr>
        <p:spPr/>
        <p:txBody>
          <a:bodyPr/>
          <a:lstStyle/>
          <a:p>
            <a:fld id="{BD2726CF-FAC6-405D-B5D0-3003506BF408}" type="slidenum">
              <a:rPr lang="nl-BE" smtClean="0"/>
              <a:pPr/>
              <a:t>4</a:t>
            </a:fld>
            <a:endParaRPr lang="nl-BE"/>
          </a:p>
        </p:txBody>
      </p:sp>
      <p:sp>
        <p:nvSpPr>
          <p:cNvPr id="5" name="Footer Placeholder 4"/>
          <p:cNvSpPr>
            <a:spLocks noGrp="1"/>
          </p:cNvSpPr>
          <p:nvPr>
            <p:ph type="ftr" sz="quarter" idx="11"/>
          </p:nvPr>
        </p:nvSpPr>
        <p:spPr/>
        <p:txBody>
          <a:bodyPr/>
          <a:lstStyle/>
          <a:p>
            <a:endParaRPr lang="nl-BE"/>
          </a:p>
        </p:txBody>
      </p:sp>
    </p:spTree>
    <p:extLst>
      <p:ext uri="{BB962C8B-B14F-4D97-AF65-F5344CB8AC3E}">
        <p14:creationId xmlns:p14="http://schemas.microsoft.com/office/powerpoint/2010/main" val="13227834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l-BE"/>
          </a:p>
        </p:txBody>
      </p:sp>
      <p:sp>
        <p:nvSpPr>
          <p:cNvPr id="4" name="Slide Number Placeholder 3"/>
          <p:cNvSpPr>
            <a:spLocks noGrp="1"/>
          </p:cNvSpPr>
          <p:nvPr>
            <p:ph type="sldNum" sz="quarter" idx="10"/>
          </p:nvPr>
        </p:nvSpPr>
        <p:spPr/>
        <p:txBody>
          <a:bodyPr/>
          <a:lstStyle/>
          <a:p>
            <a:fld id="{BD2726CF-FAC6-405D-B5D0-3003506BF408}" type="slidenum">
              <a:rPr lang="nl-BE" smtClean="0"/>
              <a:pPr/>
              <a:t>5</a:t>
            </a:fld>
            <a:endParaRPr lang="nl-BE"/>
          </a:p>
        </p:txBody>
      </p:sp>
      <p:sp>
        <p:nvSpPr>
          <p:cNvPr id="5" name="Footer Placeholder 4"/>
          <p:cNvSpPr>
            <a:spLocks noGrp="1"/>
          </p:cNvSpPr>
          <p:nvPr>
            <p:ph type="ftr" sz="quarter" idx="11"/>
          </p:nvPr>
        </p:nvSpPr>
        <p:spPr/>
        <p:txBody>
          <a:bodyPr/>
          <a:lstStyle/>
          <a:p>
            <a:endParaRPr lang="nl-BE"/>
          </a:p>
        </p:txBody>
      </p:sp>
    </p:spTree>
    <p:extLst>
      <p:ext uri="{BB962C8B-B14F-4D97-AF65-F5344CB8AC3E}">
        <p14:creationId xmlns:p14="http://schemas.microsoft.com/office/powerpoint/2010/main" val="7773862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l-BE"/>
          </a:p>
        </p:txBody>
      </p:sp>
      <p:sp>
        <p:nvSpPr>
          <p:cNvPr id="4" name="Slide Number Placeholder 3"/>
          <p:cNvSpPr>
            <a:spLocks noGrp="1"/>
          </p:cNvSpPr>
          <p:nvPr>
            <p:ph type="sldNum" sz="quarter" idx="10"/>
          </p:nvPr>
        </p:nvSpPr>
        <p:spPr/>
        <p:txBody>
          <a:bodyPr/>
          <a:lstStyle/>
          <a:p>
            <a:fld id="{BD2726CF-FAC6-405D-B5D0-3003506BF408}" type="slidenum">
              <a:rPr lang="nl-BE" smtClean="0"/>
              <a:pPr/>
              <a:t>6</a:t>
            </a:fld>
            <a:endParaRPr lang="nl-BE"/>
          </a:p>
        </p:txBody>
      </p:sp>
      <p:sp>
        <p:nvSpPr>
          <p:cNvPr id="5" name="Footer Placeholder 4"/>
          <p:cNvSpPr>
            <a:spLocks noGrp="1"/>
          </p:cNvSpPr>
          <p:nvPr>
            <p:ph type="ftr" sz="quarter" idx="11"/>
          </p:nvPr>
        </p:nvSpPr>
        <p:spPr/>
        <p:txBody>
          <a:bodyPr/>
          <a:lstStyle/>
          <a:p>
            <a:endParaRPr lang="nl-BE"/>
          </a:p>
        </p:txBody>
      </p:sp>
    </p:spTree>
    <p:extLst>
      <p:ext uri="{BB962C8B-B14F-4D97-AF65-F5344CB8AC3E}">
        <p14:creationId xmlns:p14="http://schemas.microsoft.com/office/powerpoint/2010/main" val="14404413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nl-NL" dirty="0" smtClean="0"/>
              <a:t>Eerste groep</a:t>
            </a:r>
            <a:r>
              <a:rPr lang="nl-NL" baseline="0" dirty="0" smtClean="0"/>
              <a:t> verpakt onder lucht, </a:t>
            </a:r>
            <a:r>
              <a:rPr lang="nl-NL" baseline="0" dirty="0" err="1" smtClean="0"/>
              <a:t>vochtbarriere</a:t>
            </a:r>
            <a:r>
              <a:rPr lang="nl-NL" baseline="0" dirty="0" smtClean="0"/>
              <a:t> het belangrijkst. Tweede groep MAP en dus </a:t>
            </a:r>
            <a:r>
              <a:rPr lang="nl-NL" baseline="0" dirty="0" err="1" smtClean="0"/>
              <a:t>gasbarriere</a:t>
            </a:r>
            <a:r>
              <a:rPr lang="nl-NL" baseline="0" dirty="0" smtClean="0"/>
              <a:t> belangrijkst,</a:t>
            </a:r>
            <a:endParaRPr lang="nl-BE" dirty="0"/>
          </a:p>
        </p:txBody>
      </p:sp>
      <p:sp>
        <p:nvSpPr>
          <p:cNvPr id="4" name="Slide Number Placeholder 3"/>
          <p:cNvSpPr>
            <a:spLocks noGrp="1"/>
          </p:cNvSpPr>
          <p:nvPr>
            <p:ph type="sldNum" sz="quarter" idx="10"/>
          </p:nvPr>
        </p:nvSpPr>
        <p:spPr/>
        <p:txBody>
          <a:bodyPr/>
          <a:lstStyle/>
          <a:p>
            <a:fld id="{BD2726CF-FAC6-405D-B5D0-3003506BF408}" type="slidenum">
              <a:rPr lang="nl-BE" smtClean="0"/>
              <a:pPr/>
              <a:t>7</a:t>
            </a:fld>
            <a:endParaRPr lang="nl-BE"/>
          </a:p>
        </p:txBody>
      </p:sp>
      <p:sp>
        <p:nvSpPr>
          <p:cNvPr id="5" name="Footer Placeholder 4"/>
          <p:cNvSpPr>
            <a:spLocks noGrp="1"/>
          </p:cNvSpPr>
          <p:nvPr>
            <p:ph type="ftr" sz="quarter" idx="11"/>
          </p:nvPr>
        </p:nvSpPr>
        <p:spPr/>
        <p:txBody>
          <a:bodyPr/>
          <a:lstStyle/>
          <a:p>
            <a:endParaRPr lang="nl-BE"/>
          </a:p>
        </p:txBody>
      </p:sp>
    </p:spTree>
    <p:extLst>
      <p:ext uri="{BB962C8B-B14F-4D97-AF65-F5344CB8AC3E}">
        <p14:creationId xmlns:p14="http://schemas.microsoft.com/office/powerpoint/2010/main" val="3869590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nl-NL" dirty="0" smtClean="0"/>
              <a:t>Waarom gebruiken we verpakkingen voor levensmiddelen? Verpakking heeft</a:t>
            </a:r>
            <a:r>
              <a:rPr lang="nl-NL" baseline="0" dirty="0" smtClean="0"/>
              <a:t> ten eerste enkele belangrijke functies zoals omhulling, bescherming (o.a. </a:t>
            </a:r>
            <a:r>
              <a:rPr lang="nl-NL" baseline="0" dirty="0" err="1" smtClean="0"/>
              <a:t>barriere</a:t>
            </a:r>
            <a:r>
              <a:rPr lang="nl-NL" baseline="0" dirty="0" smtClean="0"/>
              <a:t>), gebruiksgemak (</a:t>
            </a:r>
            <a:r>
              <a:rPr lang="nl-NL" baseline="0" dirty="0" err="1" smtClean="0"/>
              <a:t>vb</a:t>
            </a:r>
            <a:r>
              <a:rPr lang="nl-NL" baseline="0" dirty="0" smtClean="0"/>
              <a:t> microgolf) en communicatie. Beschermingsfunctie is ook zeer belangrijk om voedselverspilling tegen te gaan. Afgelopen decennia sterke stijging in gebruik en dus ook meer grondstoffen nodig om ze te produceren.</a:t>
            </a:r>
            <a:endParaRPr lang="nl-BE" dirty="0"/>
          </a:p>
        </p:txBody>
      </p:sp>
      <p:sp>
        <p:nvSpPr>
          <p:cNvPr id="4" name="Slide Number Placeholder 3"/>
          <p:cNvSpPr>
            <a:spLocks noGrp="1"/>
          </p:cNvSpPr>
          <p:nvPr>
            <p:ph type="sldNum" sz="quarter" idx="10"/>
          </p:nvPr>
        </p:nvSpPr>
        <p:spPr/>
        <p:txBody>
          <a:bodyPr/>
          <a:lstStyle/>
          <a:p>
            <a:fld id="{BD2726CF-FAC6-405D-B5D0-3003506BF408}" type="slidenum">
              <a:rPr lang="nl-BE" smtClean="0"/>
              <a:pPr/>
              <a:t>8</a:t>
            </a:fld>
            <a:endParaRPr lang="nl-BE"/>
          </a:p>
        </p:txBody>
      </p:sp>
      <p:sp>
        <p:nvSpPr>
          <p:cNvPr id="5" name="Footer Placeholder 4"/>
          <p:cNvSpPr>
            <a:spLocks noGrp="1"/>
          </p:cNvSpPr>
          <p:nvPr>
            <p:ph type="ftr" sz="quarter" idx="11"/>
          </p:nvPr>
        </p:nvSpPr>
        <p:spPr/>
        <p:txBody>
          <a:bodyPr/>
          <a:lstStyle/>
          <a:p>
            <a:endParaRPr lang="nl-BE"/>
          </a:p>
        </p:txBody>
      </p:sp>
    </p:spTree>
    <p:extLst>
      <p:ext uri="{BB962C8B-B14F-4D97-AF65-F5344CB8AC3E}">
        <p14:creationId xmlns:p14="http://schemas.microsoft.com/office/powerpoint/2010/main" val="6717195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nl-NL" dirty="0" smtClean="0"/>
              <a:t>Eerste groep</a:t>
            </a:r>
            <a:r>
              <a:rPr lang="nl-NL" baseline="0" dirty="0" smtClean="0"/>
              <a:t> verpakt onder lucht, </a:t>
            </a:r>
            <a:r>
              <a:rPr lang="nl-NL" baseline="0" dirty="0" err="1" smtClean="0"/>
              <a:t>vochtbarriere</a:t>
            </a:r>
            <a:r>
              <a:rPr lang="nl-NL" baseline="0" dirty="0" smtClean="0"/>
              <a:t> het belangrijkst. Tweede groep MAP en dus </a:t>
            </a:r>
            <a:r>
              <a:rPr lang="nl-NL" baseline="0" dirty="0" err="1" smtClean="0"/>
              <a:t>gasbarriere</a:t>
            </a:r>
            <a:r>
              <a:rPr lang="nl-NL" baseline="0" dirty="0" smtClean="0"/>
              <a:t> belangrijkst,</a:t>
            </a:r>
            <a:endParaRPr lang="nl-BE" dirty="0"/>
          </a:p>
        </p:txBody>
      </p:sp>
      <p:sp>
        <p:nvSpPr>
          <p:cNvPr id="4" name="Slide Number Placeholder 3"/>
          <p:cNvSpPr>
            <a:spLocks noGrp="1"/>
          </p:cNvSpPr>
          <p:nvPr>
            <p:ph type="sldNum" sz="quarter" idx="10"/>
          </p:nvPr>
        </p:nvSpPr>
        <p:spPr/>
        <p:txBody>
          <a:bodyPr/>
          <a:lstStyle/>
          <a:p>
            <a:fld id="{BD2726CF-FAC6-405D-B5D0-3003506BF408}" type="slidenum">
              <a:rPr lang="nl-BE" smtClean="0"/>
              <a:pPr/>
              <a:t>9</a:t>
            </a:fld>
            <a:endParaRPr lang="nl-BE"/>
          </a:p>
        </p:txBody>
      </p:sp>
      <p:sp>
        <p:nvSpPr>
          <p:cNvPr id="5" name="Footer Placeholder 4"/>
          <p:cNvSpPr>
            <a:spLocks noGrp="1"/>
          </p:cNvSpPr>
          <p:nvPr>
            <p:ph type="ftr" sz="quarter" idx="11"/>
          </p:nvPr>
        </p:nvSpPr>
        <p:spPr/>
        <p:txBody>
          <a:bodyPr/>
          <a:lstStyle/>
          <a:p>
            <a:endParaRPr lang="nl-BE"/>
          </a:p>
        </p:txBody>
      </p:sp>
    </p:spTree>
    <p:extLst>
      <p:ext uri="{BB962C8B-B14F-4D97-AF65-F5344CB8AC3E}">
        <p14:creationId xmlns:p14="http://schemas.microsoft.com/office/powerpoint/2010/main" val="34705992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l-BE"/>
          </a:p>
        </p:txBody>
      </p:sp>
      <p:sp>
        <p:nvSpPr>
          <p:cNvPr id="4" name="Slide Number Placeholder 3"/>
          <p:cNvSpPr>
            <a:spLocks noGrp="1"/>
          </p:cNvSpPr>
          <p:nvPr>
            <p:ph type="sldNum" sz="quarter" idx="10"/>
          </p:nvPr>
        </p:nvSpPr>
        <p:spPr/>
        <p:txBody>
          <a:bodyPr/>
          <a:lstStyle/>
          <a:p>
            <a:fld id="{BD2726CF-FAC6-405D-B5D0-3003506BF408}" type="slidenum">
              <a:rPr lang="nl-BE" smtClean="0"/>
              <a:pPr/>
              <a:t>10</a:t>
            </a:fld>
            <a:endParaRPr lang="nl-BE"/>
          </a:p>
        </p:txBody>
      </p:sp>
      <p:sp>
        <p:nvSpPr>
          <p:cNvPr id="5" name="Footer Placeholder 4"/>
          <p:cNvSpPr>
            <a:spLocks noGrp="1"/>
          </p:cNvSpPr>
          <p:nvPr>
            <p:ph type="ftr" sz="quarter" idx="11"/>
          </p:nvPr>
        </p:nvSpPr>
        <p:spPr/>
        <p:txBody>
          <a:bodyPr/>
          <a:lstStyle/>
          <a:p>
            <a:endParaRPr lang="nl-BE"/>
          </a:p>
        </p:txBody>
      </p:sp>
    </p:spTree>
    <p:extLst>
      <p:ext uri="{BB962C8B-B14F-4D97-AF65-F5344CB8AC3E}">
        <p14:creationId xmlns:p14="http://schemas.microsoft.com/office/powerpoint/2010/main" val="35331802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l-BE"/>
          </a:p>
        </p:txBody>
      </p:sp>
      <p:sp>
        <p:nvSpPr>
          <p:cNvPr id="4" name="Slide Number Placeholder 3"/>
          <p:cNvSpPr>
            <a:spLocks noGrp="1"/>
          </p:cNvSpPr>
          <p:nvPr>
            <p:ph type="sldNum" sz="quarter" idx="10"/>
          </p:nvPr>
        </p:nvSpPr>
        <p:spPr/>
        <p:txBody>
          <a:bodyPr/>
          <a:lstStyle/>
          <a:p>
            <a:fld id="{BD2726CF-FAC6-405D-B5D0-3003506BF408}" type="slidenum">
              <a:rPr lang="nl-BE" smtClean="0"/>
              <a:pPr/>
              <a:t>11</a:t>
            </a:fld>
            <a:endParaRPr lang="nl-BE"/>
          </a:p>
        </p:txBody>
      </p:sp>
      <p:sp>
        <p:nvSpPr>
          <p:cNvPr id="5" name="Footer Placeholder 4"/>
          <p:cNvSpPr>
            <a:spLocks noGrp="1"/>
          </p:cNvSpPr>
          <p:nvPr>
            <p:ph type="ftr" sz="quarter" idx="11"/>
          </p:nvPr>
        </p:nvSpPr>
        <p:spPr/>
        <p:txBody>
          <a:bodyPr/>
          <a:lstStyle/>
          <a:p>
            <a:endParaRPr lang="nl-BE"/>
          </a:p>
        </p:txBody>
      </p:sp>
    </p:spTree>
    <p:extLst>
      <p:ext uri="{BB962C8B-B14F-4D97-AF65-F5344CB8AC3E}">
        <p14:creationId xmlns:p14="http://schemas.microsoft.com/office/powerpoint/2010/main" val="27321323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l-BE"/>
          </a:p>
        </p:txBody>
      </p:sp>
      <p:sp>
        <p:nvSpPr>
          <p:cNvPr id="4" name="Slide Number Placeholder 3"/>
          <p:cNvSpPr>
            <a:spLocks noGrp="1"/>
          </p:cNvSpPr>
          <p:nvPr>
            <p:ph type="sldNum" sz="quarter" idx="10"/>
          </p:nvPr>
        </p:nvSpPr>
        <p:spPr/>
        <p:txBody>
          <a:bodyPr/>
          <a:lstStyle/>
          <a:p>
            <a:fld id="{BD2726CF-FAC6-405D-B5D0-3003506BF408}" type="slidenum">
              <a:rPr lang="nl-BE" smtClean="0"/>
              <a:pPr/>
              <a:t>12</a:t>
            </a:fld>
            <a:endParaRPr lang="nl-BE"/>
          </a:p>
        </p:txBody>
      </p:sp>
      <p:sp>
        <p:nvSpPr>
          <p:cNvPr id="5" name="Footer Placeholder 4"/>
          <p:cNvSpPr>
            <a:spLocks noGrp="1"/>
          </p:cNvSpPr>
          <p:nvPr>
            <p:ph type="ftr" sz="quarter" idx="11"/>
          </p:nvPr>
        </p:nvSpPr>
        <p:spPr/>
        <p:txBody>
          <a:bodyPr/>
          <a:lstStyle/>
          <a:p>
            <a:endParaRPr lang="nl-BE"/>
          </a:p>
        </p:txBody>
      </p:sp>
    </p:spTree>
    <p:extLst>
      <p:ext uri="{BB962C8B-B14F-4D97-AF65-F5344CB8AC3E}">
        <p14:creationId xmlns:p14="http://schemas.microsoft.com/office/powerpoint/2010/main" val="23730582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l-BE"/>
          </a:p>
        </p:txBody>
      </p:sp>
      <p:sp>
        <p:nvSpPr>
          <p:cNvPr id="4" name="Slide Number Placeholder 3"/>
          <p:cNvSpPr>
            <a:spLocks noGrp="1"/>
          </p:cNvSpPr>
          <p:nvPr>
            <p:ph type="sldNum" sz="quarter" idx="10"/>
          </p:nvPr>
        </p:nvSpPr>
        <p:spPr/>
        <p:txBody>
          <a:bodyPr/>
          <a:lstStyle/>
          <a:p>
            <a:fld id="{BD2726CF-FAC6-405D-B5D0-3003506BF408}" type="slidenum">
              <a:rPr lang="nl-BE" smtClean="0"/>
              <a:pPr/>
              <a:t>13</a:t>
            </a:fld>
            <a:endParaRPr lang="nl-BE"/>
          </a:p>
        </p:txBody>
      </p:sp>
      <p:sp>
        <p:nvSpPr>
          <p:cNvPr id="5" name="Footer Placeholder 4"/>
          <p:cNvSpPr>
            <a:spLocks noGrp="1"/>
          </p:cNvSpPr>
          <p:nvPr>
            <p:ph type="ftr" sz="quarter" idx="11"/>
          </p:nvPr>
        </p:nvSpPr>
        <p:spPr/>
        <p:txBody>
          <a:bodyPr/>
          <a:lstStyle/>
          <a:p>
            <a:endParaRPr lang="nl-BE"/>
          </a:p>
        </p:txBody>
      </p:sp>
    </p:spTree>
    <p:extLst>
      <p:ext uri="{BB962C8B-B14F-4D97-AF65-F5344CB8AC3E}">
        <p14:creationId xmlns:p14="http://schemas.microsoft.com/office/powerpoint/2010/main" val="41977631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l-BE" dirty="0"/>
          </a:p>
        </p:txBody>
      </p:sp>
      <p:sp>
        <p:nvSpPr>
          <p:cNvPr id="4" name="Slide Number Placeholder 3"/>
          <p:cNvSpPr>
            <a:spLocks noGrp="1"/>
          </p:cNvSpPr>
          <p:nvPr>
            <p:ph type="sldNum" sz="quarter" idx="10"/>
          </p:nvPr>
        </p:nvSpPr>
        <p:spPr/>
        <p:txBody>
          <a:bodyPr/>
          <a:lstStyle/>
          <a:p>
            <a:fld id="{BD2726CF-FAC6-405D-B5D0-3003506BF408}" type="slidenum">
              <a:rPr lang="nl-BE" smtClean="0"/>
              <a:pPr/>
              <a:t>14</a:t>
            </a:fld>
            <a:endParaRPr lang="nl-BE"/>
          </a:p>
        </p:txBody>
      </p:sp>
      <p:sp>
        <p:nvSpPr>
          <p:cNvPr id="5" name="Footer Placeholder 4"/>
          <p:cNvSpPr>
            <a:spLocks noGrp="1"/>
          </p:cNvSpPr>
          <p:nvPr>
            <p:ph type="ftr" sz="quarter" idx="11"/>
          </p:nvPr>
        </p:nvSpPr>
        <p:spPr/>
        <p:txBody>
          <a:bodyPr/>
          <a:lstStyle/>
          <a:p>
            <a:endParaRPr lang="nl-BE"/>
          </a:p>
        </p:txBody>
      </p:sp>
    </p:spTree>
    <p:extLst>
      <p:ext uri="{BB962C8B-B14F-4D97-AF65-F5344CB8AC3E}">
        <p14:creationId xmlns:p14="http://schemas.microsoft.com/office/powerpoint/2010/main" val="8821171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l-BE" dirty="0"/>
          </a:p>
        </p:txBody>
      </p:sp>
      <p:sp>
        <p:nvSpPr>
          <p:cNvPr id="4" name="Slide Number Placeholder 3"/>
          <p:cNvSpPr>
            <a:spLocks noGrp="1"/>
          </p:cNvSpPr>
          <p:nvPr>
            <p:ph type="sldNum" sz="quarter" idx="10"/>
          </p:nvPr>
        </p:nvSpPr>
        <p:spPr/>
        <p:txBody>
          <a:bodyPr/>
          <a:lstStyle/>
          <a:p>
            <a:fld id="{BD2726CF-FAC6-405D-B5D0-3003506BF408}" type="slidenum">
              <a:rPr lang="nl-BE" smtClean="0"/>
              <a:pPr/>
              <a:t>15</a:t>
            </a:fld>
            <a:endParaRPr lang="nl-BE"/>
          </a:p>
        </p:txBody>
      </p:sp>
      <p:sp>
        <p:nvSpPr>
          <p:cNvPr id="5" name="Footer Placeholder 4"/>
          <p:cNvSpPr>
            <a:spLocks noGrp="1"/>
          </p:cNvSpPr>
          <p:nvPr>
            <p:ph type="ftr" sz="quarter" idx="11"/>
          </p:nvPr>
        </p:nvSpPr>
        <p:spPr/>
        <p:txBody>
          <a:bodyPr/>
          <a:lstStyle/>
          <a:p>
            <a:endParaRPr lang="nl-BE"/>
          </a:p>
        </p:txBody>
      </p:sp>
    </p:spTree>
    <p:extLst>
      <p:ext uri="{BB962C8B-B14F-4D97-AF65-F5344CB8AC3E}">
        <p14:creationId xmlns:p14="http://schemas.microsoft.com/office/powerpoint/2010/main" val="38904043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l-BE"/>
          </a:p>
        </p:txBody>
      </p:sp>
      <p:sp>
        <p:nvSpPr>
          <p:cNvPr id="4" name="Slide Number Placeholder 3"/>
          <p:cNvSpPr>
            <a:spLocks noGrp="1"/>
          </p:cNvSpPr>
          <p:nvPr>
            <p:ph type="sldNum" sz="quarter" idx="10"/>
          </p:nvPr>
        </p:nvSpPr>
        <p:spPr/>
        <p:txBody>
          <a:bodyPr/>
          <a:lstStyle/>
          <a:p>
            <a:fld id="{BD2726CF-FAC6-405D-B5D0-3003506BF408}" type="slidenum">
              <a:rPr lang="nl-BE" smtClean="0"/>
              <a:pPr/>
              <a:t>16</a:t>
            </a:fld>
            <a:endParaRPr lang="nl-BE"/>
          </a:p>
        </p:txBody>
      </p:sp>
      <p:sp>
        <p:nvSpPr>
          <p:cNvPr id="5" name="Footer Placeholder 4"/>
          <p:cNvSpPr>
            <a:spLocks noGrp="1"/>
          </p:cNvSpPr>
          <p:nvPr>
            <p:ph type="ftr" sz="quarter" idx="11"/>
          </p:nvPr>
        </p:nvSpPr>
        <p:spPr/>
        <p:txBody>
          <a:bodyPr/>
          <a:lstStyle/>
          <a:p>
            <a:endParaRPr lang="nl-BE"/>
          </a:p>
        </p:txBody>
      </p:sp>
    </p:spTree>
    <p:extLst>
      <p:ext uri="{BB962C8B-B14F-4D97-AF65-F5344CB8AC3E}">
        <p14:creationId xmlns:p14="http://schemas.microsoft.com/office/powerpoint/2010/main" val="40393461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nl-NL" dirty="0" smtClean="0"/>
              <a:t>Mede</a:t>
            </a:r>
            <a:r>
              <a:rPr lang="nl-NL" baseline="0" dirty="0" smtClean="0"/>
              <a:t> door resultaten uit het onderzoek hebben een paar bedrijven de stap gezet om over te schakelen naar </a:t>
            </a:r>
            <a:r>
              <a:rPr lang="nl-NL" baseline="0" dirty="0" err="1" smtClean="0"/>
              <a:t>bioplastics</a:t>
            </a:r>
            <a:r>
              <a:rPr lang="nl-NL" baseline="0" dirty="0" smtClean="0"/>
              <a:t>.</a:t>
            </a:r>
            <a:endParaRPr lang="nl-BE" dirty="0"/>
          </a:p>
        </p:txBody>
      </p:sp>
      <p:sp>
        <p:nvSpPr>
          <p:cNvPr id="4" name="Slide Number Placeholder 3"/>
          <p:cNvSpPr>
            <a:spLocks noGrp="1"/>
          </p:cNvSpPr>
          <p:nvPr>
            <p:ph type="sldNum" sz="quarter" idx="10"/>
          </p:nvPr>
        </p:nvSpPr>
        <p:spPr/>
        <p:txBody>
          <a:bodyPr/>
          <a:lstStyle/>
          <a:p>
            <a:fld id="{BD2726CF-FAC6-405D-B5D0-3003506BF408}" type="slidenum">
              <a:rPr lang="nl-BE" smtClean="0"/>
              <a:pPr/>
              <a:t>17</a:t>
            </a:fld>
            <a:endParaRPr lang="nl-BE"/>
          </a:p>
        </p:txBody>
      </p:sp>
      <p:sp>
        <p:nvSpPr>
          <p:cNvPr id="5" name="Footer Placeholder 4"/>
          <p:cNvSpPr>
            <a:spLocks noGrp="1"/>
          </p:cNvSpPr>
          <p:nvPr>
            <p:ph type="ftr" sz="quarter" idx="11"/>
          </p:nvPr>
        </p:nvSpPr>
        <p:spPr/>
        <p:txBody>
          <a:bodyPr/>
          <a:lstStyle/>
          <a:p>
            <a:endParaRPr lang="nl-BE"/>
          </a:p>
        </p:txBody>
      </p:sp>
    </p:spTree>
    <p:extLst>
      <p:ext uri="{BB962C8B-B14F-4D97-AF65-F5344CB8AC3E}">
        <p14:creationId xmlns:p14="http://schemas.microsoft.com/office/powerpoint/2010/main" val="4495230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l-BE"/>
          </a:p>
        </p:txBody>
      </p:sp>
      <p:sp>
        <p:nvSpPr>
          <p:cNvPr id="4" name="Slide Number Placeholder 3"/>
          <p:cNvSpPr>
            <a:spLocks noGrp="1"/>
          </p:cNvSpPr>
          <p:nvPr>
            <p:ph type="sldNum" sz="quarter" idx="10"/>
          </p:nvPr>
        </p:nvSpPr>
        <p:spPr/>
        <p:txBody>
          <a:bodyPr/>
          <a:lstStyle/>
          <a:p>
            <a:fld id="{BD2726CF-FAC6-405D-B5D0-3003506BF408}" type="slidenum">
              <a:rPr lang="nl-BE" smtClean="0"/>
              <a:pPr/>
              <a:t>18</a:t>
            </a:fld>
            <a:endParaRPr lang="nl-BE"/>
          </a:p>
        </p:txBody>
      </p:sp>
      <p:sp>
        <p:nvSpPr>
          <p:cNvPr id="5" name="Footer Placeholder 4"/>
          <p:cNvSpPr>
            <a:spLocks noGrp="1"/>
          </p:cNvSpPr>
          <p:nvPr>
            <p:ph type="ftr" sz="quarter" idx="11"/>
          </p:nvPr>
        </p:nvSpPr>
        <p:spPr/>
        <p:txBody>
          <a:bodyPr/>
          <a:lstStyle/>
          <a:p>
            <a:endParaRPr lang="nl-BE"/>
          </a:p>
        </p:txBody>
      </p:sp>
    </p:spTree>
    <p:extLst>
      <p:ext uri="{BB962C8B-B14F-4D97-AF65-F5344CB8AC3E}">
        <p14:creationId xmlns:p14="http://schemas.microsoft.com/office/powerpoint/2010/main" val="28960263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nl-NL" dirty="0" smtClean="0"/>
              <a:t>Ik zou graag het IWT bedanken om dit onderzoek mogelijk te maken.</a:t>
            </a:r>
            <a:r>
              <a:rPr lang="nl-NL" baseline="0" dirty="0" smtClean="0"/>
              <a:t> Ook alle deelnemende bedrijven voor de input en goede samenwerking. Dirk Wens om voorzitter te willen zijn van beide gebruikersgroepen. Alle kennisinstellingen die meegewerkt hebben en Prof. Poelman voor het uitvoeren van de doorlaatbaarheidstesten.</a:t>
            </a:r>
            <a:endParaRPr lang="nl-BE" dirty="0"/>
          </a:p>
        </p:txBody>
      </p:sp>
      <p:sp>
        <p:nvSpPr>
          <p:cNvPr id="4" name="Slide Number Placeholder 3"/>
          <p:cNvSpPr>
            <a:spLocks noGrp="1"/>
          </p:cNvSpPr>
          <p:nvPr>
            <p:ph type="sldNum" sz="quarter" idx="10"/>
          </p:nvPr>
        </p:nvSpPr>
        <p:spPr/>
        <p:txBody>
          <a:bodyPr/>
          <a:lstStyle/>
          <a:p>
            <a:fld id="{BD2726CF-FAC6-405D-B5D0-3003506BF408}" type="slidenum">
              <a:rPr lang="nl-BE" smtClean="0"/>
              <a:pPr/>
              <a:t>19</a:t>
            </a:fld>
            <a:endParaRPr lang="nl-BE"/>
          </a:p>
        </p:txBody>
      </p:sp>
      <p:sp>
        <p:nvSpPr>
          <p:cNvPr id="5" name="Footer Placeholder 4"/>
          <p:cNvSpPr>
            <a:spLocks noGrp="1"/>
          </p:cNvSpPr>
          <p:nvPr>
            <p:ph type="ftr" sz="quarter" idx="11"/>
          </p:nvPr>
        </p:nvSpPr>
        <p:spPr/>
        <p:txBody>
          <a:bodyPr/>
          <a:lstStyle/>
          <a:p>
            <a:endParaRPr lang="nl-BE"/>
          </a:p>
        </p:txBody>
      </p:sp>
    </p:spTree>
    <p:extLst>
      <p:ext uri="{BB962C8B-B14F-4D97-AF65-F5344CB8AC3E}">
        <p14:creationId xmlns:p14="http://schemas.microsoft.com/office/powerpoint/2010/main" val="7177304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l-BE"/>
          </a:p>
        </p:txBody>
      </p:sp>
      <p:sp>
        <p:nvSpPr>
          <p:cNvPr id="4" name="Slide Number Placeholder 3"/>
          <p:cNvSpPr>
            <a:spLocks noGrp="1"/>
          </p:cNvSpPr>
          <p:nvPr>
            <p:ph type="sldNum" sz="quarter" idx="10"/>
          </p:nvPr>
        </p:nvSpPr>
        <p:spPr/>
        <p:txBody>
          <a:bodyPr/>
          <a:lstStyle/>
          <a:p>
            <a:fld id="{BD2726CF-FAC6-405D-B5D0-3003506BF408}" type="slidenum">
              <a:rPr lang="nl-BE" smtClean="0"/>
              <a:pPr/>
              <a:t>20</a:t>
            </a:fld>
            <a:endParaRPr lang="nl-BE"/>
          </a:p>
        </p:txBody>
      </p:sp>
      <p:sp>
        <p:nvSpPr>
          <p:cNvPr id="5" name="Footer Placeholder 4"/>
          <p:cNvSpPr>
            <a:spLocks noGrp="1"/>
          </p:cNvSpPr>
          <p:nvPr>
            <p:ph type="ftr" sz="quarter" idx="11"/>
          </p:nvPr>
        </p:nvSpPr>
        <p:spPr/>
        <p:txBody>
          <a:bodyPr/>
          <a:lstStyle/>
          <a:p>
            <a:endParaRPr lang="nl-BE"/>
          </a:p>
        </p:txBody>
      </p:sp>
    </p:spTree>
    <p:extLst>
      <p:ext uri="{BB962C8B-B14F-4D97-AF65-F5344CB8AC3E}">
        <p14:creationId xmlns:p14="http://schemas.microsoft.com/office/powerpoint/2010/main" val="31012647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nl-NL" dirty="0" smtClean="0"/>
              <a:t>Goed uitleggen! Groep 1: Parameters zelfde als in conventionele verpakking. </a:t>
            </a:r>
            <a:r>
              <a:rPr lang="nl-NL" dirty="0" err="1" smtClean="0"/>
              <a:t>FdS</a:t>
            </a:r>
            <a:r>
              <a:rPr lang="nl-NL" dirty="0" smtClean="0"/>
              <a:t>, Kaas</a:t>
            </a:r>
            <a:r>
              <a:rPr lang="nl-NL" baseline="0" dirty="0" smtClean="0"/>
              <a:t> en Chips zelfs voorkeur bij sensorische analyses. Kwaliteit gewaarborgd tijdens HBH. Groep 2: Meeste parameters OK, enkel verkleuring niet OK. Groep 3: Te veel vocht door verpakking, niet OK.</a:t>
            </a:r>
            <a:endParaRPr lang="nl-BE" dirty="0"/>
          </a:p>
        </p:txBody>
      </p:sp>
      <p:sp>
        <p:nvSpPr>
          <p:cNvPr id="4" name="Slide Number Placeholder 3"/>
          <p:cNvSpPr>
            <a:spLocks noGrp="1"/>
          </p:cNvSpPr>
          <p:nvPr>
            <p:ph type="sldNum" sz="quarter" idx="10"/>
          </p:nvPr>
        </p:nvSpPr>
        <p:spPr/>
        <p:txBody>
          <a:bodyPr/>
          <a:lstStyle/>
          <a:p>
            <a:fld id="{BD2726CF-FAC6-405D-B5D0-3003506BF408}" type="slidenum">
              <a:rPr lang="nl-BE" smtClean="0"/>
              <a:pPr/>
              <a:t>21</a:t>
            </a:fld>
            <a:endParaRPr lang="nl-BE"/>
          </a:p>
        </p:txBody>
      </p:sp>
      <p:sp>
        <p:nvSpPr>
          <p:cNvPr id="5" name="Footer Placeholder 4"/>
          <p:cNvSpPr>
            <a:spLocks noGrp="1"/>
          </p:cNvSpPr>
          <p:nvPr>
            <p:ph type="ftr" sz="quarter" idx="11"/>
          </p:nvPr>
        </p:nvSpPr>
        <p:spPr/>
        <p:txBody>
          <a:bodyPr/>
          <a:lstStyle/>
          <a:p>
            <a:endParaRPr lang="nl-BE"/>
          </a:p>
        </p:txBody>
      </p:sp>
    </p:spTree>
    <p:extLst>
      <p:ext uri="{BB962C8B-B14F-4D97-AF65-F5344CB8AC3E}">
        <p14:creationId xmlns:p14="http://schemas.microsoft.com/office/powerpoint/2010/main" val="1066826653"/>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2.png"/><Relationship Id="rId7" Type="http://schemas.openxmlformats.org/officeDocument/2006/relationships/hyperlink" Target="http://www.foodscience.ugent.be/node/128" TargetMode="External"/><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4.jpeg"/><Relationship Id="rId5" Type="http://schemas.openxmlformats.org/officeDocument/2006/relationships/hyperlink" Target="http://www.foodscience.ugent.be/node/129" TargetMode="External"/><Relationship Id="rId4" Type="http://schemas.openxmlformats.org/officeDocument/2006/relationships/image" Target="../media/image3.gif"/><Relationship Id="rId9" Type="http://schemas.openxmlformats.org/officeDocument/2006/relationships/image" Target="../media/image6.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14348" y="714356"/>
            <a:ext cx="7772400" cy="1470025"/>
          </a:xfrm>
          <a:solidFill>
            <a:schemeClr val="accent6">
              <a:lumMod val="75000"/>
            </a:schemeClr>
          </a:solidFill>
          <a:scene3d>
            <a:camera prst="orthographicFront"/>
            <a:lightRig rig="threePt" dir="t"/>
          </a:scene3d>
          <a:sp3d>
            <a:bevelT/>
          </a:sp3d>
        </p:spPr>
        <p:txBody>
          <a:bodyPr>
            <a:normAutofit/>
          </a:bodyPr>
          <a:lstStyle>
            <a:lvl1pPr>
              <a:defRPr sz="3600"/>
            </a:lvl1pPr>
          </a:lstStyle>
          <a:p>
            <a:r>
              <a:rPr lang="en-US" dirty="0" err="1" smtClean="0"/>
              <a:t>Titel</a:t>
            </a:r>
            <a:r>
              <a:rPr lang="en-US" dirty="0" smtClean="0"/>
              <a:t> </a:t>
            </a:r>
            <a:r>
              <a:rPr lang="en-US" dirty="0" err="1" smtClean="0"/>
              <a:t>presentatie</a:t>
            </a:r>
            <a:endParaRPr lang="nl-BE" dirty="0"/>
          </a:p>
        </p:txBody>
      </p:sp>
      <p:sp>
        <p:nvSpPr>
          <p:cNvPr id="3" name="Subtitle 2"/>
          <p:cNvSpPr>
            <a:spLocks noGrp="1"/>
          </p:cNvSpPr>
          <p:nvPr>
            <p:ph type="subTitle" idx="1" hasCustomPrompt="1"/>
          </p:nvPr>
        </p:nvSpPr>
        <p:spPr>
          <a:xfrm>
            <a:off x="1571604" y="2714620"/>
            <a:ext cx="6400800" cy="714380"/>
          </a:xfrm>
          <a:noFill/>
          <a:scene3d>
            <a:camera prst="orthographicFront"/>
            <a:lightRig rig="threePt" dir="t"/>
          </a:scene3d>
          <a:sp3d>
            <a:bevelT/>
          </a:sp3d>
        </p:spPr>
        <p:txBody>
          <a:bodyPr/>
          <a:lstStyle>
            <a:lvl1pPr marL="0" indent="0" algn="ctr">
              <a:buNone/>
              <a:defRPr b="1">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Na(a)m(en)</a:t>
            </a:r>
            <a:endParaRPr lang="nl-BE" dirty="0"/>
          </a:p>
        </p:txBody>
      </p:sp>
      <p:pic>
        <p:nvPicPr>
          <p:cNvPr id="8" name="Picture 13" descr="Innovatienetwerk-iwt (Vlaams) jpg"/>
          <p:cNvPicPr>
            <a:picLocks noChangeAspect="1" noChangeArrowheads="1"/>
          </p:cNvPicPr>
          <p:nvPr userDrawn="1"/>
        </p:nvPicPr>
        <p:blipFill>
          <a:blip r:embed="rId2" cstate="print"/>
          <a:srcRect l="37175" t="28499" b="19211"/>
          <a:stretch>
            <a:fillRect/>
          </a:stretch>
        </p:blipFill>
        <p:spPr bwMode="auto">
          <a:xfrm>
            <a:off x="3500430" y="4071942"/>
            <a:ext cx="2878138" cy="769937"/>
          </a:xfrm>
          <a:prstGeom prst="rect">
            <a:avLst/>
          </a:prstGeom>
          <a:noFill/>
        </p:spPr>
      </p:pic>
      <p:pic>
        <p:nvPicPr>
          <p:cNvPr id="9" name="Picture 8" descr="logo_P4F.bmp"/>
          <p:cNvPicPr>
            <a:picLocks noChangeAspect="1"/>
          </p:cNvPicPr>
          <p:nvPr userDrawn="1"/>
        </p:nvPicPr>
        <p:blipFill>
          <a:blip r:embed="rId3" cstate="print"/>
          <a:stretch>
            <a:fillRect/>
          </a:stretch>
        </p:blipFill>
        <p:spPr>
          <a:xfrm>
            <a:off x="285720" y="3786190"/>
            <a:ext cx="2819174" cy="1412605"/>
          </a:xfrm>
          <a:prstGeom prst="rect">
            <a:avLst/>
          </a:prstGeom>
        </p:spPr>
      </p:pic>
      <p:pic>
        <p:nvPicPr>
          <p:cNvPr id="10" name="Picture 9" descr="handtekening_091001.gif"/>
          <p:cNvPicPr>
            <a:picLocks noChangeAspect="1"/>
          </p:cNvPicPr>
          <p:nvPr userDrawn="1"/>
        </p:nvPicPr>
        <p:blipFill>
          <a:blip r:embed="rId4" cstate="print"/>
          <a:srcRect l="71675" t="17646" r="4196" b="15295"/>
          <a:stretch>
            <a:fillRect/>
          </a:stretch>
        </p:blipFill>
        <p:spPr>
          <a:xfrm>
            <a:off x="7072330" y="3857628"/>
            <a:ext cx="1643074" cy="1357322"/>
          </a:xfrm>
          <a:prstGeom prst="rect">
            <a:avLst/>
          </a:prstGeom>
        </p:spPr>
      </p:pic>
      <p:pic>
        <p:nvPicPr>
          <p:cNvPr id="55298" name="Picture 2" descr="Logo LFMFP">
            <a:hlinkClick r:id="rId5"/>
          </p:cNvPr>
          <p:cNvPicPr>
            <a:picLocks noChangeAspect="1" noChangeArrowheads="1"/>
          </p:cNvPicPr>
          <p:nvPr userDrawn="1"/>
        </p:nvPicPr>
        <p:blipFill>
          <a:blip r:embed="rId6" cstate="print"/>
          <a:srcRect/>
          <a:stretch>
            <a:fillRect/>
          </a:stretch>
        </p:blipFill>
        <p:spPr bwMode="auto">
          <a:xfrm>
            <a:off x="1571604" y="5500702"/>
            <a:ext cx="1257302" cy="1047752"/>
          </a:xfrm>
          <a:prstGeom prst="rect">
            <a:avLst/>
          </a:prstGeom>
          <a:noFill/>
        </p:spPr>
      </p:pic>
      <p:pic>
        <p:nvPicPr>
          <p:cNvPr id="55300" name="Picture 4" descr="Logo nutriFOODchem">
            <a:hlinkClick r:id="rId7"/>
          </p:cNvPr>
          <p:cNvPicPr>
            <a:picLocks noChangeAspect="1" noChangeArrowheads="1"/>
          </p:cNvPicPr>
          <p:nvPr userDrawn="1"/>
        </p:nvPicPr>
        <p:blipFill>
          <a:blip r:embed="rId8" cstate="print"/>
          <a:srcRect/>
          <a:stretch>
            <a:fillRect/>
          </a:stretch>
        </p:blipFill>
        <p:spPr bwMode="auto">
          <a:xfrm>
            <a:off x="4214810" y="5500702"/>
            <a:ext cx="1590339" cy="890590"/>
          </a:xfrm>
          <a:prstGeom prst="rect">
            <a:avLst/>
          </a:prstGeom>
          <a:noFill/>
        </p:spPr>
      </p:pic>
      <p:pic>
        <p:nvPicPr>
          <p:cNvPr id="55306" name="Picture 10" descr="http://www.exchange-gent.be/media/images/food2know.jpg"/>
          <p:cNvPicPr>
            <a:picLocks noChangeAspect="1" noChangeArrowheads="1"/>
          </p:cNvPicPr>
          <p:nvPr userDrawn="1"/>
        </p:nvPicPr>
        <p:blipFill>
          <a:blip r:embed="rId9" cstate="print"/>
          <a:srcRect/>
          <a:stretch>
            <a:fillRect/>
          </a:stretch>
        </p:blipFill>
        <p:spPr bwMode="auto">
          <a:xfrm>
            <a:off x="7072330" y="5715000"/>
            <a:ext cx="857250" cy="1143000"/>
          </a:xfrm>
          <a:prstGeom prst="rect">
            <a:avLst/>
          </a:prstGeom>
          <a:noFill/>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Slide Number Placeholder 6"/>
          <p:cNvSpPr>
            <a:spLocks noGrp="1"/>
          </p:cNvSpPr>
          <p:nvPr>
            <p:ph type="sldNum" sz="quarter" idx="10"/>
          </p:nvPr>
        </p:nvSpPr>
        <p:spPr>
          <a:xfrm>
            <a:off x="8529694" y="6429396"/>
            <a:ext cx="542900" cy="365125"/>
          </a:xfrm>
          <a:prstGeom prst="rect">
            <a:avLst/>
          </a:prstGeom>
        </p:spPr>
        <p:txBody>
          <a:bodyPr/>
          <a:lstStyle>
            <a:lvl1pPr>
              <a:defRPr sz="1400"/>
            </a:lvl1pPr>
          </a:lstStyle>
          <a:p>
            <a:r>
              <a:rPr lang="nl-BE" dirty="0" smtClean="0"/>
              <a:t>2</a:t>
            </a:r>
            <a:endParaRPr lang="nl-BE" dirty="0"/>
          </a:p>
        </p:txBody>
      </p:sp>
      <p:pic>
        <p:nvPicPr>
          <p:cNvPr id="9" name="Picture 8" descr="logo_P4F.bmp"/>
          <p:cNvPicPr>
            <a:picLocks noChangeAspect="1"/>
          </p:cNvPicPr>
          <p:nvPr userDrawn="1"/>
        </p:nvPicPr>
        <p:blipFill>
          <a:blip r:embed="rId2" cstate="print"/>
          <a:stretch>
            <a:fillRect/>
          </a:stretch>
        </p:blipFill>
        <p:spPr>
          <a:xfrm>
            <a:off x="214282" y="6285296"/>
            <a:ext cx="1143008" cy="572728"/>
          </a:xfrm>
          <a:prstGeom prst="rect">
            <a:avLst/>
          </a:prstGeom>
        </p:spPr>
      </p:pic>
      <p:cxnSp>
        <p:nvCxnSpPr>
          <p:cNvPr id="11" name="Straight Connector 10"/>
          <p:cNvCxnSpPr/>
          <p:nvPr userDrawn="1"/>
        </p:nvCxnSpPr>
        <p:spPr>
          <a:xfrm>
            <a:off x="0" y="6215082"/>
            <a:ext cx="9144000" cy="0"/>
          </a:xfrm>
          <a:prstGeom prst="line">
            <a:avLst/>
          </a:prstGeom>
          <a:ln w="28575">
            <a:solidFill>
              <a:schemeClr val="accent6"/>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3" name="TextBox 12"/>
          <p:cNvSpPr txBox="1"/>
          <p:nvPr userDrawn="1"/>
        </p:nvSpPr>
        <p:spPr>
          <a:xfrm>
            <a:off x="1428728" y="6334804"/>
            <a:ext cx="7072362" cy="738664"/>
          </a:xfrm>
          <a:prstGeom prst="rect">
            <a:avLst/>
          </a:prstGeom>
          <a:noFill/>
        </p:spPr>
        <p:txBody>
          <a:bodyPr wrap="square" rtlCol="0">
            <a:spAutoFit/>
          </a:bodyPr>
          <a:lstStyle/>
          <a:p>
            <a:pPr>
              <a:defRPr/>
            </a:pPr>
            <a:r>
              <a:rPr lang="nl-NL" sz="1400" dirty="0" smtClean="0">
                <a:solidFill>
                  <a:srgbClr val="000000"/>
                </a:solidFill>
              </a:rPr>
              <a:t>International conference </a:t>
            </a:r>
            <a:r>
              <a:rPr lang="nl-NL" sz="1400" dirty="0" err="1" smtClean="0">
                <a:solidFill>
                  <a:srgbClr val="000000"/>
                </a:solidFill>
              </a:rPr>
              <a:t>and</a:t>
            </a:r>
            <a:r>
              <a:rPr lang="nl-NL" sz="1400" dirty="0" smtClean="0">
                <a:solidFill>
                  <a:srgbClr val="000000"/>
                </a:solidFill>
              </a:rPr>
              <a:t> </a:t>
            </a:r>
            <a:r>
              <a:rPr lang="nl-NL" sz="1400" dirty="0" err="1" smtClean="0">
                <a:solidFill>
                  <a:srgbClr val="000000"/>
                </a:solidFill>
              </a:rPr>
              <a:t>exhibition</a:t>
            </a:r>
            <a:r>
              <a:rPr lang="nl-NL" sz="1400" dirty="0" smtClean="0">
                <a:solidFill>
                  <a:srgbClr val="000000"/>
                </a:solidFill>
              </a:rPr>
              <a:t> on Biopolymers </a:t>
            </a:r>
            <a:r>
              <a:rPr lang="nl-NL" sz="1400" dirty="0" err="1" smtClean="0">
                <a:solidFill>
                  <a:srgbClr val="000000"/>
                </a:solidFill>
              </a:rPr>
              <a:t>and</a:t>
            </a:r>
            <a:r>
              <a:rPr lang="nl-NL" sz="1400" dirty="0" smtClean="0">
                <a:solidFill>
                  <a:srgbClr val="000000"/>
                </a:solidFill>
              </a:rPr>
              <a:t> </a:t>
            </a:r>
            <a:r>
              <a:rPr lang="nl-NL" sz="1400" dirty="0" err="1" smtClean="0">
                <a:solidFill>
                  <a:srgbClr val="000000"/>
                </a:solidFill>
              </a:rPr>
              <a:t>Bioplastics</a:t>
            </a:r>
            <a:endParaRPr lang="nl-NL" sz="1400" dirty="0" smtClean="0">
              <a:solidFill>
                <a:srgbClr val="000000"/>
              </a:solidFill>
            </a:endParaRPr>
          </a:p>
          <a:p>
            <a:pPr>
              <a:defRPr/>
            </a:pPr>
            <a:r>
              <a:rPr lang="nl-NL" sz="1400" dirty="0" smtClean="0">
                <a:solidFill>
                  <a:srgbClr val="000000"/>
                </a:solidFill>
              </a:rPr>
              <a:t>10-12/08/2015</a:t>
            </a:r>
          </a:p>
          <a:p>
            <a:endParaRPr lang="nl-BE" sz="1400" i="1"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sp>
        <p:nvSpPr>
          <p:cNvPr id="4" name="Line 7"/>
          <p:cNvSpPr>
            <a:spLocks noChangeShapeType="1"/>
          </p:cNvSpPr>
          <p:nvPr/>
        </p:nvSpPr>
        <p:spPr bwMode="auto">
          <a:xfrm>
            <a:off x="1447800" y="6172200"/>
            <a:ext cx="7315200" cy="0"/>
          </a:xfrm>
          <a:prstGeom prst="line">
            <a:avLst/>
          </a:prstGeom>
          <a:noFill/>
          <a:ln w="19050">
            <a:solidFill>
              <a:srgbClr val="0A1E60"/>
            </a:solidFill>
            <a:round/>
            <a:headEnd/>
            <a:tailEnd/>
          </a:ln>
          <a:effectLst/>
        </p:spPr>
        <p:txBody>
          <a:bodyPr/>
          <a:lstStyle/>
          <a:p>
            <a:pPr fontAlgn="base">
              <a:spcBef>
                <a:spcPct val="0"/>
              </a:spcBef>
              <a:spcAft>
                <a:spcPct val="0"/>
              </a:spcAft>
              <a:defRPr/>
            </a:pPr>
            <a:endParaRPr lang="nl-BE" sz="2400">
              <a:solidFill>
                <a:srgbClr val="000000"/>
              </a:solidFill>
              <a:latin typeface="Times New Roman" charset="0"/>
            </a:endParaRPr>
          </a:p>
        </p:txBody>
      </p:sp>
      <p:pic>
        <p:nvPicPr>
          <p:cNvPr id="5" name="Picture 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750" y="331788"/>
            <a:ext cx="866775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6" name="Rectangle 2"/>
          <p:cNvSpPr>
            <a:spLocks noGrp="1" noChangeArrowheads="1"/>
          </p:cNvSpPr>
          <p:nvPr>
            <p:ph type="ctrTitle"/>
          </p:nvPr>
        </p:nvSpPr>
        <p:spPr>
          <a:xfrm>
            <a:off x="1447800" y="2286000"/>
            <a:ext cx="7315200" cy="1143000"/>
          </a:xfrm>
        </p:spPr>
        <p:txBody>
          <a:bodyPr/>
          <a:lstStyle>
            <a:lvl1pPr>
              <a:defRPr/>
            </a:lvl1pPr>
          </a:lstStyle>
          <a:p>
            <a:r>
              <a:rPr lang="en-US" smtClean="0"/>
              <a:t>Click to edit Master title style</a:t>
            </a:r>
            <a:endParaRPr lang="nl-NL"/>
          </a:p>
        </p:txBody>
      </p:sp>
      <p:sp>
        <p:nvSpPr>
          <p:cNvPr id="6147" name="Rectangle 3"/>
          <p:cNvSpPr>
            <a:spLocks noGrp="1" noChangeArrowheads="1"/>
          </p:cNvSpPr>
          <p:nvPr>
            <p:ph type="subTitle" idx="1"/>
          </p:nvPr>
        </p:nvSpPr>
        <p:spPr>
          <a:xfrm>
            <a:off x="1447800" y="3429000"/>
            <a:ext cx="7315200" cy="2209800"/>
          </a:xfrm>
        </p:spPr>
        <p:txBody>
          <a:bodyPr/>
          <a:lstStyle>
            <a:lvl1pPr>
              <a:defRPr/>
            </a:lvl1pPr>
          </a:lstStyle>
          <a:p>
            <a:r>
              <a:rPr lang="en-US" smtClean="0"/>
              <a:t>Click to edit Master subtitle style</a:t>
            </a:r>
            <a:endParaRPr lang="nl-NL"/>
          </a:p>
        </p:txBody>
      </p:sp>
      <p:sp>
        <p:nvSpPr>
          <p:cNvPr id="6" name="Rectangle 6"/>
          <p:cNvSpPr>
            <a:spLocks noGrp="1" noChangeArrowheads="1"/>
          </p:cNvSpPr>
          <p:nvPr>
            <p:ph type="sldNum" sz="quarter" idx="10"/>
          </p:nvPr>
        </p:nvSpPr>
        <p:spPr/>
        <p:txBody>
          <a:bodyPr/>
          <a:lstStyle>
            <a:lvl1pPr>
              <a:defRPr/>
            </a:lvl1pPr>
          </a:lstStyle>
          <a:p>
            <a:r>
              <a:rPr lang="nl-NL" altLang="nl-BE">
                <a:solidFill>
                  <a:srgbClr val="000000"/>
                </a:solidFill>
              </a:rPr>
              <a:t>pag. </a:t>
            </a:r>
            <a:fld id="{A92AD3C1-A67B-408F-BF7A-4F6E36D61B0A}" type="slidenum">
              <a:rPr lang="nl-NL" altLang="nl-BE">
                <a:solidFill>
                  <a:srgbClr val="000000"/>
                </a:solidFill>
              </a:rPr>
              <a:pPr/>
              <a:t>‹#›</a:t>
            </a:fld>
            <a:r>
              <a:rPr lang="nl-NL" altLang="nl-BE">
                <a:solidFill>
                  <a:srgbClr val="000000"/>
                </a:solidFill>
              </a:rPr>
              <a:t> </a:t>
            </a:r>
          </a:p>
        </p:txBody>
      </p:sp>
      <p:sp>
        <p:nvSpPr>
          <p:cNvPr id="7" name="Rectangle 8"/>
          <p:cNvSpPr>
            <a:spLocks noGrp="1" noChangeArrowheads="1"/>
          </p:cNvSpPr>
          <p:nvPr>
            <p:ph type="ftr" sz="quarter" idx="11"/>
          </p:nvPr>
        </p:nvSpPr>
        <p:spPr/>
        <p:txBody>
          <a:bodyPr/>
          <a:lstStyle>
            <a:lvl1pPr>
              <a:defRPr dirty="0" smtClean="0"/>
            </a:lvl1pPr>
          </a:lstStyle>
          <a:p>
            <a:pPr>
              <a:defRPr/>
            </a:pPr>
            <a:r>
              <a:rPr lang="nl-BE">
                <a:solidFill>
                  <a:srgbClr val="000000"/>
                </a:solidFill>
              </a:rPr>
              <a:t>Naam presentatie – Naam maker en/of presentator - </a:t>
            </a:r>
            <a:r>
              <a:rPr lang="en-GB">
                <a:solidFill>
                  <a:srgbClr val="000000"/>
                </a:solidFill>
              </a:rPr>
              <a:t>12/09/2005</a:t>
            </a:r>
          </a:p>
          <a:p>
            <a:pPr>
              <a:defRPr/>
            </a:pPr>
            <a:r>
              <a:rPr lang="en-GB">
                <a:solidFill>
                  <a:srgbClr val="000000"/>
                </a:solidFill>
              </a:rPr>
              <a:t>Faculty of </a:t>
            </a:r>
            <a:r>
              <a:rPr lang="en-GB" b="1" err="1">
                <a:solidFill>
                  <a:srgbClr val="000000"/>
                </a:solidFill>
              </a:rPr>
              <a:t>Naam</a:t>
            </a:r>
            <a:r>
              <a:rPr lang="en-GB" b="1">
                <a:solidFill>
                  <a:srgbClr val="000000"/>
                </a:solidFill>
              </a:rPr>
              <a:t> </a:t>
            </a:r>
            <a:r>
              <a:rPr lang="en-GB" b="1" err="1">
                <a:solidFill>
                  <a:srgbClr val="000000"/>
                </a:solidFill>
              </a:rPr>
              <a:t>Faculteit</a:t>
            </a:r>
            <a:r>
              <a:rPr lang="en-GB" b="1">
                <a:solidFill>
                  <a:srgbClr val="000000"/>
                </a:solidFill>
              </a:rPr>
              <a:t> </a:t>
            </a:r>
            <a:r>
              <a:rPr lang="en-GB">
                <a:solidFill>
                  <a:srgbClr val="000000"/>
                </a:solidFill>
              </a:rPr>
              <a:t>– Department (</a:t>
            </a:r>
            <a:r>
              <a:rPr lang="en-GB" err="1">
                <a:solidFill>
                  <a:srgbClr val="000000"/>
                </a:solidFill>
              </a:rPr>
              <a:t>optioneel</a:t>
            </a:r>
            <a:r>
              <a:rPr lang="en-GB">
                <a:solidFill>
                  <a:srgbClr val="000000"/>
                </a:solidFill>
              </a:rPr>
              <a:t>)</a:t>
            </a:r>
            <a:endParaRPr lang="nl-NL">
              <a:solidFill>
                <a:srgbClr val="000000"/>
              </a:solidFill>
            </a:endParaRPr>
          </a:p>
        </p:txBody>
      </p:sp>
    </p:spTree>
    <p:extLst>
      <p:ext uri="{BB962C8B-B14F-4D97-AF65-F5344CB8AC3E}">
        <p14:creationId xmlns:p14="http://schemas.microsoft.com/office/powerpoint/2010/main" val="528305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nl-BE"/>
          </a:p>
        </p:txBody>
      </p:sp>
      <p:sp>
        <p:nvSpPr>
          <p:cNvPr id="3" name="Tijdelijke aanduiding voor inhoud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Rectangle 8"/>
          <p:cNvSpPr>
            <a:spLocks noGrp="1" noChangeArrowheads="1"/>
          </p:cNvSpPr>
          <p:nvPr>
            <p:ph type="ftr" sz="quarter" idx="10"/>
          </p:nvPr>
        </p:nvSpPr>
        <p:spPr>
          <a:xfrm>
            <a:off x="1447800" y="6248400"/>
            <a:ext cx="5572472" cy="457200"/>
          </a:xfrm>
          <a:ln/>
        </p:spPr>
        <p:txBody>
          <a:bodyPr/>
          <a:lstStyle>
            <a:lvl1pPr>
              <a:defRPr/>
            </a:lvl1pPr>
          </a:lstStyle>
          <a:p>
            <a:pPr>
              <a:defRPr/>
            </a:pPr>
            <a:r>
              <a:rPr lang="nl-NL" dirty="0" smtClean="0">
                <a:solidFill>
                  <a:srgbClr val="000000"/>
                </a:solidFill>
              </a:rPr>
              <a:t>International conference </a:t>
            </a:r>
            <a:r>
              <a:rPr lang="nl-NL" dirty="0" err="1" smtClean="0">
                <a:solidFill>
                  <a:srgbClr val="000000"/>
                </a:solidFill>
              </a:rPr>
              <a:t>and</a:t>
            </a:r>
            <a:r>
              <a:rPr lang="nl-NL" dirty="0" smtClean="0">
                <a:solidFill>
                  <a:srgbClr val="000000"/>
                </a:solidFill>
              </a:rPr>
              <a:t> </a:t>
            </a:r>
            <a:r>
              <a:rPr lang="nl-NL" dirty="0" err="1" smtClean="0">
                <a:solidFill>
                  <a:srgbClr val="000000"/>
                </a:solidFill>
              </a:rPr>
              <a:t>exhibition</a:t>
            </a:r>
            <a:r>
              <a:rPr lang="nl-NL" dirty="0" smtClean="0">
                <a:solidFill>
                  <a:srgbClr val="000000"/>
                </a:solidFill>
              </a:rPr>
              <a:t> on Biopolymers </a:t>
            </a:r>
            <a:r>
              <a:rPr lang="nl-NL" dirty="0" err="1" smtClean="0">
                <a:solidFill>
                  <a:srgbClr val="000000"/>
                </a:solidFill>
              </a:rPr>
              <a:t>and</a:t>
            </a:r>
            <a:r>
              <a:rPr lang="nl-NL" dirty="0" smtClean="0">
                <a:solidFill>
                  <a:srgbClr val="000000"/>
                </a:solidFill>
              </a:rPr>
              <a:t> </a:t>
            </a:r>
            <a:r>
              <a:rPr lang="nl-NL" dirty="0" err="1" smtClean="0">
                <a:solidFill>
                  <a:srgbClr val="000000"/>
                </a:solidFill>
              </a:rPr>
              <a:t>Bioplastics</a:t>
            </a:r>
            <a:endParaRPr lang="nl-NL" dirty="0" smtClean="0">
              <a:solidFill>
                <a:srgbClr val="000000"/>
              </a:solidFill>
            </a:endParaRPr>
          </a:p>
          <a:p>
            <a:pPr>
              <a:defRPr/>
            </a:pPr>
            <a:r>
              <a:rPr lang="nl-NL" dirty="0" smtClean="0">
                <a:solidFill>
                  <a:srgbClr val="000000"/>
                </a:solidFill>
              </a:rPr>
              <a:t>10-12/08/2015</a:t>
            </a:r>
            <a:endParaRPr lang="nl-NL" dirty="0">
              <a:solidFill>
                <a:srgbClr val="000000"/>
              </a:solidFill>
            </a:endParaRPr>
          </a:p>
        </p:txBody>
      </p:sp>
      <p:sp>
        <p:nvSpPr>
          <p:cNvPr id="5" name="Rectangle 9"/>
          <p:cNvSpPr>
            <a:spLocks noGrp="1" noChangeArrowheads="1"/>
          </p:cNvSpPr>
          <p:nvPr>
            <p:ph type="sldNum" sz="quarter" idx="11"/>
          </p:nvPr>
        </p:nvSpPr>
        <p:spPr>
          <a:xfrm>
            <a:off x="7524328" y="6248400"/>
            <a:ext cx="1238672" cy="457200"/>
          </a:xfrm>
          <a:ln/>
        </p:spPr>
        <p:txBody>
          <a:bodyPr/>
          <a:lstStyle>
            <a:lvl1pPr>
              <a:defRPr/>
            </a:lvl1pPr>
          </a:lstStyle>
          <a:p>
            <a:r>
              <a:rPr lang="nl-NL" altLang="nl-BE" dirty="0" smtClean="0">
                <a:solidFill>
                  <a:srgbClr val="000000"/>
                </a:solidFill>
              </a:rPr>
              <a:t>1 </a:t>
            </a:r>
            <a:endParaRPr lang="nl-NL" altLang="nl-BE" dirty="0">
              <a:solidFill>
                <a:srgbClr val="000000"/>
              </a:solidFill>
            </a:endParaRPr>
          </a:p>
        </p:txBody>
      </p:sp>
    </p:spTree>
    <p:extLst>
      <p:ext uri="{BB962C8B-B14F-4D97-AF65-F5344CB8AC3E}">
        <p14:creationId xmlns:p14="http://schemas.microsoft.com/office/powerpoint/2010/main" val="360633381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l-BE"/>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8"/>
          <p:cNvSpPr>
            <a:spLocks noGrp="1" noChangeArrowheads="1"/>
          </p:cNvSpPr>
          <p:nvPr>
            <p:ph type="ftr" sz="quarter" idx="10"/>
          </p:nvPr>
        </p:nvSpPr>
        <p:spPr>
          <a:ln/>
        </p:spPr>
        <p:txBody>
          <a:bodyPr/>
          <a:lstStyle>
            <a:lvl1pPr>
              <a:defRPr/>
            </a:lvl1pPr>
          </a:lstStyle>
          <a:p>
            <a:pPr>
              <a:defRPr/>
            </a:pPr>
            <a:r>
              <a:rPr lang="nl-BE">
                <a:solidFill>
                  <a:srgbClr val="000000"/>
                </a:solidFill>
              </a:rPr>
              <a:t>Naam presentatie – Naam maker en/of presentator - </a:t>
            </a:r>
            <a:r>
              <a:rPr lang="en-GB">
                <a:solidFill>
                  <a:srgbClr val="000000"/>
                </a:solidFill>
              </a:rPr>
              <a:t>12/09/2005</a:t>
            </a:r>
          </a:p>
          <a:p>
            <a:pPr>
              <a:defRPr/>
            </a:pPr>
            <a:r>
              <a:rPr lang="en-GB">
                <a:solidFill>
                  <a:srgbClr val="000000"/>
                </a:solidFill>
              </a:rPr>
              <a:t>Faculty of </a:t>
            </a:r>
            <a:r>
              <a:rPr lang="en-GB" b="1" err="1">
                <a:solidFill>
                  <a:srgbClr val="000000"/>
                </a:solidFill>
              </a:rPr>
              <a:t>Naam</a:t>
            </a:r>
            <a:r>
              <a:rPr lang="en-GB" b="1">
                <a:solidFill>
                  <a:srgbClr val="000000"/>
                </a:solidFill>
              </a:rPr>
              <a:t> </a:t>
            </a:r>
            <a:r>
              <a:rPr lang="en-GB" b="1" err="1">
                <a:solidFill>
                  <a:srgbClr val="000000"/>
                </a:solidFill>
              </a:rPr>
              <a:t>Faculteit</a:t>
            </a:r>
            <a:r>
              <a:rPr lang="en-GB" b="1">
                <a:solidFill>
                  <a:srgbClr val="000000"/>
                </a:solidFill>
              </a:rPr>
              <a:t> </a:t>
            </a:r>
            <a:r>
              <a:rPr lang="en-GB">
                <a:solidFill>
                  <a:srgbClr val="000000"/>
                </a:solidFill>
              </a:rPr>
              <a:t>– Department (</a:t>
            </a:r>
            <a:r>
              <a:rPr lang="en-GB" err="1">
                <a:solidFill>
                  <a:srgbClr val="000000"/>
                </a:solidFill>
              </a:rPr>
              <a:t>optioneel</a:t>
            </a:r>
            <a:r>
              <a:rPr lang="en-GB">
                <a:solidFill>
                  <a:srgbClr val="000000"/>
                </a:solidFill>
              </a:rPr>
              <a:t>)</a:t>
            </a:r>
            <a:endParaRPr lang="nl-NL">
              <a:solidFill>
                <a:srgbClr val="000000"/>
              </a:solidFill>
            </a:endParaRPr>
          </a:p>
        </p:txBody>
      </p:sp>
      <p:sp>
        <p:nvSpPr>
          <p:cNvPr id="5" name="Rectangle 9"/>
          <p:cNvSpPr>
            <a:spLocks noGrp="1" noChangeArrowheads="1"/>
          </p:cNvSpPr>
          <p:nvPr>
            <p:ph type="sldNum" sz="quarter" idx="11"/>
          </p:nvPr>
        </p:nvSpPr>
        <p:spPr>
          <a:ln/>
        </p:spPr>
        <p:txBody>
          <a:bodyPr/>
          <a:lstStyle>
            <a:lvl1pPr>
              <a:defRPr/>
            </a:lvl1pPr>
          </a:lstStyle>
          <a:p>
            <a:r>
              <a:rPr lang="nl-NL" altLang="nl-BE">
                <a:solidFill>
                  <a:srgbClr val="000000"/>
                </a:solidFill>
              </a:rPr>
              <a:t>pag. </a:t>
            </a:r>
            <a:fld id="{81AD0DCE-BBA5-43E8-906E-E5672CE11441}" type="slidenum">
              <a:rPr lang="nl-NL" altLang="nl-BE">
                <a:solidFill>
                  <a:srgbClr val="000000"/>
                </a:solidFill>
              </a:rPr>
              <a:pPr/>
              <a:t>‹#›</a:t>
            </a:fld>
            <a:r>
              <a:rPr lang="nl-NL" altLang="nl-BE">
                <a:solidFill>
                  <a:srgbClr val="000000"/>
                </a:solidFill>
              </a:rPr>
              <a:t> </a:t>
            </a:r>
          </a:p>
        </p:txBody>
      </p:sp>
    </p:spTree>
    <p:extLst>
      <p:ext uri="{BB962C8B-B14F-4D97-AF65-F5344CB8AC3E}">
        <p14:creationId xmlns:p14="http://schemas.microsoft.com/office/powerpoint/2010/main" val="1031360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nl-BE"/>
          </a:p>
        </p:txBody>
      </p:sp>
      <p:sp>
        <p:nvSpPr>
          <p:cNvPr id="3" name="Tijdelijke aanduiding voor inhoud 2"/>
          <p:cNvSpPr>
            <a:spLocks noGrp="1"/>
          </p:cNvSpPr>
          <p:nvPr>
            <p:ph sz="half" idx="1"/>
          </p:nvPr>
        </p:nvSpPr>
        <p:spPr>
          <a:xfrm>
            <a:off x="1447800" y="3200400"/>
            <a:ext cx="3581400" cy="2819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ijdelijke aanduiding voor inhoud 3"/>
          <p:cNvSpPr>
            <a:spLocks noGrp="1"/>
          </p:cNvSpPr>
          <p:nvPr>
            <p:ph sz="half" idx="2"/>
          </p:nvPr>
        </p:nvSpPr>
        <p:spPr>
          <a:xfrm>
            <a:off x="5181600" y="3200400"/>
            <a:ext cx="3581400" cy="2819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Rectangle 8"/>
          <p:cNvSpPr>
            <a:spLocks noGrp="1" noChangeArrowheads="1"/>
          </p:cNvSpPr>
          <p:nvPr>
            <p:ph type="ftr" sz="quarter" idx="10"/>
          </p:nvPr>
        </p:nvSpPr>
        <p:spPr>
          <a:ln/>
        </p:spPr>
        <p:txBody>
          <a:bodyPr/>
          <a:lstStyle>
            <a:lvl1pPr>
              <a:defRPr/>
            </a:lvl1pPr>
          </a:lstStyle>
          <a:p>
            <a:pPr>
              <a:defRPr/>
            </a:pPr>
            <a:r>
              <a:rPr lang="nl-BE">
                <a:solidFill>
                  <a:srgbClr val="000000"/>
                </a:solidFill>
              </a:rPr>
              <a:t>Naam presentatie – Naam maker en/of presentator - </a:t>
            </a:r>
            <a:r>
              <a:rPr lang="en-GB">
                <a:solidFill>
                  <a:srgbClr val="000000"/>
                </a:solidFill>
              </a:rPr>
              <a:t>12/09/2005</a:t>
            </a:r>
          </a:p>
          <a:p>
            <a:pPr>
              <a:defRPr/>
            </a:pPr>
            <a:r>
              <a:rPr lang="en-GB">
                <a:solidFill>
                  <a:srgbClr val="000000"/>
                </a:solidFill>
              </a:rPr>
              <a:t>Faculty of </a:t>
            </a:r>
            <a:r>
              <a:rPr lang="en-GB" b="1" err="1">
                <a:solidFill>
                  <a:srgbClr val="000000"/>
                </a:solidFill>
              </a:rPr>
              <a:t>Naam</a:t>
            </a:r>
            <a:r>
              <a:rPr lang="en-GB" b="1">
                <a:solidFill>
                  <a:srgbClr val="000000"/>
                </a:solidFill>
              </a:rPr>
              <a:t> </a:t>
            </a:r>
            <a:r>
              <a:rPr lang="en-GB" b="1" err="1">
                <a:solidFill>
                  <a:srgbClr val="000000"/>
                </a:solidFill>
              </a:rPr>
              <a:t>Faculteit</a:t>
            </a:r>
            <a:r>
              <a:rPr lang="en-GB" b="1">
                <a:solidFill>
                  <a:srgbClr val="000000"/>
                </a:solidFill>
              </a:rPr>
              <a:t> </a:t>
            </a:r>
            <a:r>
              <a:rPr lang="en-GB">
                <a:solidFill>
                  <a:srgbClr val="000000"/>
                </a:solidFill>
              </a:rPr>
              <a:t>– Department (</a:t>
            </a:r>
            <a:r>
              <a:rPr lang="en-GB" err="1">
                <a:solidFill>
                  <a:srgbClr val="000000"/>
                </a:solidFill>
              </a:rPr>
              <a:t>optioneel</a:t>
            </a:r>
            <a:r>
              <a:rPr lang="en-GB">
                <a:solidFill>
                  <a:srgbClr val="000000"/>
                </a:solidFill>
              </a:rPr>
              <a:t>)</a:t>
            </a:r>
            <a:endParaRPr lang="nl-NL">
              <a:solidFill>
                <a:srgbClr val="000000"/>
              </a:solidFill>
            </a:endParaRPr>
          </a:p>
        </p:txBody>
      </p:sp>
      <p:sp>
        <p:nvSpPr>
          <p:cNvPr id="6" name="Rectangle 9"/>
          <p:cNvSpPr>
            <a:spLocks noGrp="1" noChangeArrowheads="1"/>
          </p:cNvSpPr>
          <p:nvPr>
            <p:ph type="sldNum" sz="quarter" idx="11"/>
          </p:nvPr>
        </p:nvSpPr>
        <p:spPr>
          <a:ln/>
        </p:spPr>
        <p:txBody>
          <a:bodyPr/>
          <a:lstStyle>
            <a:lvl1pPr>
              <a:defRPr/>
            </a:lvl1pPr>
          </a:lstStyle>
          <a:p>
            <a:r>
              <a:rPr lang="nl-NL" altLang="nl-BE">
                <a:solidFill>
                  <a:srgbClr val="000000"/>
                </a:solidFill>
              </a:rPr>
              <a:t>pag. </a:t>
            </a:r>
            <a:fld id="{7CD41D6D-0778-45D5-8FA7-49BBFC4810BC}" type="slidenum">
              <a:rPr lang="nl-NL" altLang="nl-BE">
                <a:solidFill>
                  <a:srgbClr val="000000"/>
                </a:solidFill>
              </a:rPr>
              <a:pPr/>
              <a:t>‹#›</a:t>
            </a:fld>
            <a:r>
              <a:rPr lang="nl-NL" altLang="nl-BE">
                <a:solidFill>
                  <a:srgbClr val="000000"/>
                </a:solidFill>
              </a:rPr>
              <a:t> </a:t>
            </a:r>
          </a:p>
        </p:txBody>
      </p:sp>
    </p:spTree>
    <p:extLst>
      <p:ext uri="{BB962C8B-B14F-4D97-AF65-F5344CB8AC3E}">
        <p14:creationId xmlns:p14="http://schemas.microsoft.com/office/powerpoint/2010/main" val="26031346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nl-BE"/>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Rectangle 8"/>
          <p:cNvSpPr>
            <a:spLocks noGrp="1" noChangeArrowheads="1"/>
          </p:cNvSpPr>
          <p:nvPr>
            <p:ph type="ftr" sz="quarter" idx="10"/>
          </p:nvPr>
        </p:nvSpPr>
        <p:spPr>
          <a:ln/>
        </p:spPr>
        <p:txBody>
          <a:bodyPr/>
          <a:lstStyle>
            <a:lvl1pPr>
              <a:defRPr/>
            </a:lvl1pPr>
          </a:lstStyle>
          <a:p>
            <a:pPr>
              <a:defRPr/>
            </a:pPr>
            <a:r>
              <a:rPr lang="nl-BE">
                <a:solidFill>
                  <a:srgbClr val="000000"/>
                </a:solidFill>
              </a:rPr>
              <a:t>Naam presentatie – Naam maker en/of presentator - </a:t>
            </a:r>
            <a:r>
              <a:rPr lang="en-GB">
                <a:solidFill>
                  <a:srgbClr val="000000"/>
                </a:solidFill>
              </a:rPr>
              <a:t>12/09/2005</a:t>
            </a:r>
          </a:p>
          <a:p>
            <a:pPr>
              <a:defRPr/>
            </a:pPr>
            <a:r>
              <a:rPr lang="en-GB">
                <a:solidFill>
                  <a:srgbClr val="000000"/>
                </a:solidFill>
              </a:rPr>
              <a:t>Faculty of </a:t>
            </a:r>
            <a:r>
              <a:rPr lang="en-GB" b="1" err="1">
                <a:solidFill>
                  <a:srgbClr val="000000"/>
                </a:solidFill>
              </a:rPr>
              <a:t>Naam</a:t>
            </a:r>
            <a:r>
              <a:rPr lang="en-GB" b="1">
                <a:solidFill>
                  <a:srgbClr val="000000"/>
                </a:solidFill>
              </a:rPr>
              <a:t> </a:t>
            </a:r>
            <a:r>
              <a:rPr lang="en-GB" b="1" err="1">
                <a:solidFill>
                  <a:srgbClr val="000000"/>
                </a:solidFill>
              </a:rPr>
              <a:t>Faculteit</a:t>
            </a:r>
            <a:r>
              <a:rPr lang="en-GB" b="1">
                <a:solidFill>
                  <a:srgbClr val="000000"/>
                </a:solidFill>
              </a:rPr>
              <a:t> </a:t>
            </a:r>
            <a:r>
              <a:rPr lang="en-GB">
                <a:solidFill>
                  <a:srgbClr val="000000"/>
                </a:solidFill>
              </a:rPr>
              <a:t>– Department (</a:t>
            </a:r>
            <a:r>
              <a:rPr lang="en-GB" err="1">
                <a:solidFill>
                  <a:srgbClr val="000000"/>
                </a:solidFill>
              </a:rPr>
              <a:t>optioneel</a:t>
            </a:r>
            <a:r>
              <a:rPr lang="en-GB">
                <a:solidFill>
                  <a:srgbClr val="000000"/>
                </a:solidFill>
              </a:rPr>
              <a:t>)</a:t>
            </a:r>
            <a:endParaRPr lang="nl-NL">
              <a:solidFill>
                <a:srgbClr val="000000"/>
              </a:solidFill>
            </a:endParaRPr>
          </a:p>
        </p:txBody>
      </p:sp>
      <p:sp>
        <p:nvSpPr>
          <p:cNvPr id="8" name="Rectangle 9"/>
          <p:cNvSpPr>
            <a:spLocks noGrp="1" noChangeArrowheads="1"/>
          </p:cNvSpPr>
          <p:nvPr>
            <p:ph type="sldNum" sz="quarter" idx="11"/>
          </p:nvPr>
        </p:nvSpPr>
        <p:spPr>
          <a:ln/>
        </p:spPr>
        <p:txBody>
          <a:bodyPr/>
          <a:lstStyle>
            <a:lvl1pPr>
              <a:defRPr/>
            </a:lvl1pPr>
          </a:lstStyle>
          <a:p>
            <a:r>
              <a:rPr lang="nl-NL" altLang="nl-BE">
                <a:solidFill>
                  <a:srgbClr val="000000"/>
                </a:solidFill>
              </a:rPr>
              <a:t>pag. </a:t>
            </a:r>
            <a:fld id="{FA3FA48F-2009-420D-9E4F-8BADEF6A7B4B}" type="slidenum">
              <a:rPr lang="nl-NL" altLang="nl-BE">
                <a:solidFill>
                  <a:srgbClr val="000000"/>
                </a:solidFill>
              </a:rPr>
              <a:pPr/>
              <a:t>‹#›</a:t>
            </a:fld>
            <a:r>
              <a:rPr lang="nl-NL" altLang="nl-BE">
                <a:solidFill>
                  <a:srgbClr val="000000"/>
                </a:solidFill>
              </a:rPr>
              <a:t> </a:t>
            </a:r>
          </a:p>
        </p:txBody>
      </p:sp>
    </p:spTree>
    <p:extLst>
      <p:ext uri="{BB962C8B-B14F-4D97-AF65-F5344CB8AC3E}">
        <p14:creationId xmlns:p14="http://schemas.microsoft.com/office/powerpoint/2010/main" val="27533672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nl-BE"/>
          </a:p>
        </p:txBody>
      </p:sp>
      <p:sp>
        <p:nvSpPr>
          <p:cNvPr id="3" name="Rectangle 8"/>
          <p:cNvSpPr>
            <a:spLocks noGrp="1" noChangeArrowheads="1"/>
          </p:cNvSpPr>
          <p:nvPr>
            <p:ph type="ftr" sz="quarter" idx="10"/>
          </p:nvPr>
        </p:nvSpPr>
        <p:spPr>
          <a:ln/>
        </p:spPr>
        <p:txBody>
          <a:bodyPr/>
          <a:lstStyle>
            <a:lvl1pPr>
              <a:defRPr/>
            </a:lvl1pPr>
          </a:lstStyle>
          <a:p>
            <a:pPr>
              <a:defRPr/>
            </a:pPr>
            <a:r>
              <a:rPr lang="nl-BE">
                <a:solidFill>
                  <a:srgbClr val="000000"/>
                </a:solidFill>
              </a:rPr>
              <a:t>Naam presentatie – Naam maker en/of presentator - </a:t>
            </a:r>
            <a:r>
              <a:rPr lang="en-GB">
                <a:solidFill>
                  <a:srgbClr val="000000"/>
                </a:solidFill>
              </a:rPr>
              <a:t>12/09/2005</a:t>
            </a:r>
          </a:p>
          <a:p>
            <a:pPr>
              <a:defRPr/>
            </a:pPr>
            <a:r>
              <a:rPr lang="en-GB">
                <a:solidFill>
                  <a:srgbClr val="000000"/>
                </a:solidFill>
              </a:rPr>
              <a:t>Faculty of </a:t>
            </a:r>
            <a:r>
              <a:rPr lang="en-GB" b="1" err="1">
                <a:solidFill>
                  <a:srgbClr val="000000"/>
                </a:solidFill>
              </a:rPr>
              <a:t>Naam</a:t>
            </a:r>
            <a:r>
              <a:rPr lang="en-GB" b="1">
                <a:solidFill>
                  <a:srgbClr val="000000"/>
                </a:solidFill>
              </a:rPr>
              <a:t> </a:t>
            </a:r>
            <a:r>
              <a:rPr lang="en-GB" b="1" err="1">
                <a:solidFill>
                  <a:srgbClr val="000000"/>
                </a:solidFill>
              </a:rPr>
              <a:t>Faculteit</a:t>
            </a:r>
            <a:r>
              <a:rPr lang="en-GB" b="1">
                <a:solidFill>
                  <a:srgbClr val="000000"/>
                </a:solidFill>
              </a:rPr>
              <a:t> </a:t>
            </a:r>
            <a:r>
              <a:rPr lang="en-GB">
                <a:solidFill>
                  <a:srgbClr val="000000"/>
                </a:solidFill>
              </a:rPr>
              <a:t>– Department (</a:t>
            </a:r>
            <a:r>
              <a:rPr lang="en-GB" err="1">
                <a:solidFill>
                  <a:srgbClr val="000000"/>
                </a:solidFill>
              </a:rPr>
              <a:t>optioneel</a:t>
            </a:r>
            <a:r>
              <a:rPr lang="en-GB">
                <a:solidFill>
                  <a:srgbClr val="000000"/>
                </a:solidFill>
              </a:rPr>
              <a:t>)</a:t>
            </a:r>
            <a:endParaRPr lang="nl-NL">
              <a:solidFill>
                <a:srgbClr val="000000"/>
              </a:solidFill>
            </a:endParaRPr>
          </a:p>
        </p:txBody>
      </p:sp>
      <p:sp>
        <p:nvSpPr>
          <p:cNvPr id="4" name="Rectangle 9"/>
          <p:cNvSpPr>
            <a:spLocks noGrp="1" noChangeArrowheads="1"/>
          </p:cNvSpPr>
          <p:nvPr>
            <p:ph type="sldNum" sz="quarter" idx="11"/>
          </p:nvPr>
        </p:nvSpPr>
        <p:spPr>
          <a:ln/>
        </p:spPr>
        <p:txBody>
          <a:bodyPr/>
          <a:lstStyle>
            <a:lvl1pPr>
              <a:defRPr/>
            </a:lvl1pPr>
          </a:lstStyle>
          <a:p>
            <a:r>
              <a:rPr lang="nl-NL" altLang="nl-BE">
                <a:solidFill>
                  <a:srgbClr val="000000"/>
                </a:solidFill>
              </a:rPr>
              <a:t>pag. </a:t>
            </a:r>
            <a:fld id="{FFAC6FAC-82EF-480F-A2E3-0C352F4961C3}" type="slidenum">
              <a:rPr lang="nl-NL" altLang="nl-BE">
                <a:solidFill>
                  <a:srgbClr val="000000"/>
                </a:solidFill>
              </a:rPr>
              <a:pPr/>
              <a:t>‹#›</a:t>
            </a:fld>
            <a:r>
              <a:rPr lang="nl-NL" altLang="nl-BE">
                <a:solidFill>
                  <a:srgbClr val="000000"/>
                </a:solidFill>
              </a:rPr>
              <a:t> </a:t>
            </a:r>
          </a:p>
        </p:txBody>
      </p:sp>
    </p:spTree>
    <p:extLst>
      <p:ext uri="{BB962C8B-B14F-4D97-AF65-F5344CB8AC3E}">
        <p14:creationId xmlns:p14="http://schemas.microsoft.com/office/powerpoint/2010/main" val="156499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8"/>
          <p:cNvSpPr>
            <a:spLocks noGrp="1" noChangeArrowheads="1"/>
          </p:cNvSpPr>
          <p:nvPr>
            <p:ph type="ftr" sz="quarter" idx="10"/>
          </p:nvPr>
        </p:nvSpPr>
        <p:spPr>
          <a:ln/>
        </p:spPr>
        <p:txBody>
          <a:bodyPr/>
          <a:lstStyle>
            <a:lvl1pPr>
              <a:defRPr/>
            </a:lvl1pPr>
          </a:lstStyle>
          <a:p>
            <a:pPr>
              <a:defRPr/>
            </a:pPr>
            <a:r>
              <a:rPr lang="nl-BE">
                <a:solidFill>
                  <a:srgbClr val="000000"/>
                </a:solidFill>
              </a:rPr>
              <a:t>Naam presentatie – Naam maker en/of presentator - </a:t>
            </a:r>
            <a:r>
              <a:rPr lang="en-GB">
                <a:solidFill>
                  <a:srgbClr val="000000"/>
                </a:solidFill>
              </a:rPr>
              <a:t>12/09/2005</a:t>
            </a:r>
          </a:p>
          <a:p>
            <a:pPr>
              <a:defRPr/>
            </a:pPr>
            <a:r>
              <a:rPr lang="en-GB">
                <a:solidFill>
                  <a:srgbClr val="000000"/>
                </a:solidFill>
              </a:rPr>
              <a:t>Faculty of </a:t>
            </a:r>
            <a:r>
              <a:rPr lang="en-GB" b="1" err="1">
                <a:solidFill>
                  <a:srgbClr val="000000"/>
                </a:solidFill>
              </a:rPr>
              <a:t>Naam</a:t>
            </a:r>
            <a:r>
              <a:rPr lang="en-GB" b="1">
                <a:solidFill>
                  <a:srgbClr val="000000"/>
                </a:solidFill>
              </a:rPr>
              <a:t> </a:t>
            </a:r>
            <a:r>
              <a:rPr lang="en-GB" b="1" err="1">
                <a:solidFill>
                  <a:srgbClr val="000000"/>
                </a:solidFill>
              </a:rPr>
              <a:t>Faculteit</a:t>
            </a:r>
            <a:r>
              <a:rPr lang="en-GB" b="1">
                <a:solidFill>
                  <a:srgbClr val="000000"/>
                </a:solidFill>
              </a:rPr>
              <a:t> </a:t>
            </a:r>
            <a:r>
              <a:rPr lang="en-GB">
                <a:solidFill>
                  <a:srgbClr val="000000"/>
                </a:solidFill>
              </a:rPr>
              <a:t>– Department (</a:t>
            </a:r>
            <a:r>
              <a:rPr lang="en-GB" err="1">
                <a:solidFill>
                  <a:srgbClr val="000000"/>
                </a:solidFill>
              </a:rPr>
              <a:t>optioneel</a:t>
            </a:r>
            <a:r>
              <a:rPr lang="en-GB">
                <a:solidFill>
                  <a:srgbClr val="000000"/>
                </a:solidFill>
              </a:rPr>
              <a:t>)</a:t>
            </a:r>
            <a:endParaRPr lang="nl-NL">
              <a:solidFill>
                <a:srgbClr val="000000"/>
              </a:solidFill>
            </a:endParaRPr>
          </a:p>
        </p:txBody>
      </p:sp>
      <p:sp>
        <p:nvSpPr>
          <p:cNvPr id="3" name="Rectangle 9"/>
          <p:cNvSpPr>
            <a:spLocks noGrp="1" noChangeArrowheads="1"/>
          </p:cNvSpPr>
          <p:nvPr>
            <p:ph type="sldNum" sz="quarter" idx="11"/>
          </p:nvPr>
        </p:nvSpPr>
        <p:spPr>
          <a:ln/>
        </p:spPr>
        <p:txBody>
          <a:bodyPr/>
          <a:lstStyle>
            <a:lvl1pPr>
              <a:defRPr/>
            </a:lvl1pPr>
          </a:lstStyle>
          <a:p>
            <a:r>
              <a:rPr lang="nl-NL" altLang="nl-BE">
                <a:solidFill>
                  <a:srgbClr val="000000"/>
                </a:solidFill>
              </a:rPr>
              <a:t>pag. </a:t>
            </a:r>
            <a:fld id="{43020446-029C-4049-854F-DEDF8260F0C7}" type="slidenum">
              <a:rPr lang="nl-NL" altLang="nl-BE">
                <a:solidFill>
                  <a:srgbClr val="000000"/>
                </a:solidFill>
              </a:rPr>
              <a:pPr/>
              <a:t>‹#›</a:t>
            </a:fld>
            <a:r>
              <a:rPr lang="nl-NL" altLang="nl-BE">
                <a:solidFill>
                  <a:srgbClr val="000000"/>
                </a:solidFill>
              </a:rPr>
              <a:t> </a:t>
            </a:r>
          </a:p>
        </p:txBody>
      </p:sp>
    </p:spTree>
    <p:extLst>
      <p:ext uri="{BB962C8B-B14F-4D97-AF65-F5344CB8AC3E}">
        <p14:creationId xmlns:p14="http://schemas.microsoft.com/office/powerpoint/2010/main" val="14133003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l-BE"/>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ftr" sz="quarter" idx="10"/>
          </p:nvPr>
        </p:nvSpPr>
        <p:spPr>
          <a:ln/>
        </p:spPr>
        <p:txBody>
          <a:bodyPr/>
          <a:lstStyle>
            <a:lvl1pPr>
              <a:defRPr/>
            </a:lvl1pPr>
          </a:lstStyle>
          <a:p>
            <a:pPr>
              <a:defRPr/>
            </a:pPr>
            <a:r>
              <a:rPr lang="nl-BE">
                <a:solidFill>
                  <a:srgbClr val="000000"/>
                </a:solidFill>
              </a:rPr>
              <a:t>Naam presentatie – Naam maker en/of presentator - </a:t>
            </a:r>
            <a:r>
              <a:rPr lang="en-GB">
                <a:solidFill>
                  <a:srgbClr val="000000"/>
                </a:solidFill>
              </a:rPr>
              <a:t>12/09/2005</a:t>
            </a:r>
          </a:p>
          <a:p>
            <a:pPr>
              <a:defRPr/>
            </a:pPr>
            <a:r>
              <a:rPr lang="en-GB">
                <a:solidFill>
                  <a:srgbClr val="000000"/>
                </a:solidFill>
              </a:rPr>
              <a:t>Faculty of </a:t>
            </a:r>
            <a:r>
              <a:rPr lang="en-GB" b="1" err="1">
                <a:solidFill>
                  <a:srgbClr val="000000"/>
                </a:solidFill>
              </a:rPr>
              <a:t>Naam</a:t>
            </a:r>
            <a:r>
              <a:rPr lang="en-GB" b="1">
                <a:solidFill>
                  <a:srgbClr val="000000"/>
                </a:solidFill>
              </a:rPr>
              <a:t> </a:t>
            </a:r>
            <a:r>
              <a:rPr lang="en-GB" b="1" err="1">
                <a:solidFill>
                  <a:srgbClr val="000000"/>
                </a:solidFill>
              </a:rPr>
              <a:t>Faculteit</a:t>
            </a:r>
            <a:r>
              <a:rPr lang="en-GB" b="1">
                <a:solidFill>
                  <a:srgbClr val="000000"/>
                </a:solidFill>
              </a:rPr>
              <a:t> </a:t>
            </a:r>
            <a:r>
              <a:rPr lang="en-GB">
                <a:solidFill>
                  <a:srgbClr val="000000"/>
                </a:solidFill>
              </a:rPr>
              <a:t>– Department (</a:t>
            </a:r>
            <a:r>
              <a:rPr lang="en-GB" err="1">
                <a:solidFill>
                  <a:srgbClr val="000000"/>
                </a:solidFill>
              </a:rPr>
              <a:t>optioneel</a:t>
            </a:r>
            <a:r>
              <a:rPr lang="en-GB">
                <a:solidFill>
                  <a:srgbClr val="000000"/>
                </a:solidFill>
              </a:rPr>
              <a:t>)</a:t>
            </a:r>
            <a:endParaRPr lang="nl-NL">
              <a:solidFill>
                <a:srgbClr val="000000"/>
              </a:solidFill>
            </a:endParaRPr>
          </a:p>
        </p:txBody>
      </p:sp>
      <p:sp>
        <p:nvSpPr>
          <p:cNvPr id="6" name="Rectangle 9"/>
          <p:cNvSpPr>
            <a:spLocks noGrp="1" noChangeArrowheads="1"/>
          </p:cNvSpPr>
          <p:nvPr>
            <p:ph type="sldNum" sz="quarter" idx="11"/>
          </p:nvPr>
        </p:nvSpPr>
        <p:spPr>
          <a:ln/>
        </p:spPr>
        <p:txBody>
          <a:bodyPr/>
          <a:lstStyle>
            <a:lvl1pPr>
              <a:defRPr/>
            </a:lvl1pPr>
          </a:lstStyle>
          <a:p>
            <a:r>
              <a:rPr lang="nl-NL" altLang="nl-BE">
                <a:solidFill>
                  <a:srgbClr val="000000"/>
                </a:solidFill>
              </a:rPr>
              <a:t>pag. </a:t>
            </a:r>
            <a:fld id="{8C7410CA-EE7B-4E16-8D57-C35663AE743C}" type="slidenum">
              <a:rPr lang="nl-NL" altLang="nl-BE">
                <a:solidFill>
                  <a:srgbClr val="000000"/>
                </a:solidFill>
              </a:rPr>
              <a:pPr/>
              <a:t>‹#›</a:t>
            </a:fld>
            <a:r>
              <a:rPr lang="nl-NL" altLang="nl-BE">
                <a:solidFill>
                  <a:srgbClr val="000000"/>
                </a:solidFill>
              </a:rPr>
              <a:t> </a:t>
            </a:r>
          </a:p>
        </p:txBody>
      </p:sp>
    </p:spTree>
    <p:extLst>
      <p:ext uri="{BB962C8B-B14F-4D97-AF65-F5344CB8AC3E}">
        <p14:creationId xmlns:p14="http://schemas.microsoft.com/office/powerpoint/2010/main" val="11764559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l-BE"/>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nl-BE" noProof="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ftr" sz="quarter" idx="10"/>
          </p:nvPr>
        </p:nvSpPr>
        <p:spPr>
          <a:ln/>
        </p:spPr>
        <p:txBody>
          <a:bodyPr/>
          <a:lstStyle>
            <a:lvl1pPr>
              <a:defRPr/>
            </a:lvl1pPr>
          </a:lstStyle>
          <a:p>
            <a:pPr>
              <a:defRPr/>
            </a:pPr>
            <a:r>
              <a:rPr lang="nl-BE">
                <a:solidFill>
                  <a:srgbClr val="000000"/>
                </a:solidFill>
              </a:rPr>
              <a:t>Naam presentatie – Naam maker en/of presentator - </a:t>
            </a:r>
            <a:r>
              <a:rPr lang="en-GB">
                <a:solidFill>
                  <a:srgbClr val="000000"/>
                </a:solidFill>
              </a:rPr>
              <a:t>12/09/2005</a:t>
            </a:r>
          </a:p>
          <a:p>
            <a:pPr>
              <a:defRPr/>
            </a:pPr>
            <a:r>
              <a:rPr lang="en-GB">
                <a:solidFill>
                  <a:srgbClr val="000000"/>
                </a:solidFill>
              </a:rPr>
              <a:t>Faculty of </a:t>
            </a:r>
            <a:r>
              <a:rPr lang="en-GB" b="1" err="1">
                <a:solidFill>
                  <a:srgbClr val="000000"/>
                </a:solidFill>
              </a:rPr>
              <a:t>Naam</a:t>
            </a:r>
            <a:r>
              <a:rPr lang="en-GB" b="1">
                <a:solidFill>
                  <a:srgbClr val="000000"/>
                </a:solidFill>
              </a:rPr>
              <a:t> </a:t>
            </a:r>
            <a:r>
              <a:rPr lang="en-GB" b="1" err="1">
                <a:solidFill>
                  <a:srgbClr val="000000"/>
                </a:solidFill>
              </a:rPr>
              <a:t>Faculteit</a:t>
            </a:r>
            <a:r>
              <a:rPr lang="en-GB" b="1">
                <a:solidFill>
                  <a:srgbClr val="000000"/>
                </a:solidFill>
              </a:rPr>
              <a:t> </a:t>
            </a:r>
            <a:r>
              <a:rPr lang="en-GB">
                <a:solidFill>
                  <a:srgbClr val="000000"/>
                </a:solidFill>
              </a:rPr>
              <a:t>– Department (</a:t>
            </a:r>
            <a:r>
              <a:rPr lang="en-GB" err="1">
                <a:solidFill>
                  <a:srgbClr val="000000"/>
                </a:solidFill>
              </a:rPr>
              <a:t>optioneel</a:t>
            </a:r>
            <a:r>
              <a:rPr lang="en-GB">
                <a:solidFill>
                  <a:srgbClr val="000000"/>
                </a:solidFill>
              </a:rPr>
              <a:t>)</a:t>
            </a:r>
            <a:endParaRPr lang="nl-NL">
              <a:solidFill>
                <a:srgbClr val="000000"/>
              </a:solidFill>
            </a:endParaRPr>
          </a:p>
        </p:txBody>
      </p:sp>
      <p:sp>
        <p:nvSpPr>
          <p:cNvPr id="6" name="Rectangle 9"/>
          <p:cNvSpPr>
            <a:spLocks noGrp="1" noChangeArrowheads="1"/>
          </p:cNvSpPr>
          <p:nvPr>
            <p:ph type="sldNum" sz="quarter" idx="11"/>
          </p:nvPr>
        </p:nvSpPr>
        <p:spPr>
          <a:ln/>
        </p:spPr>
        <p:txBody>
          <a:bodyPr/>
          <a:lstStyle>
            <a:lvl1pPr>
              <a:defRPr/>
            </a:lvl1pPr>
          </a:lstStyle>
          <a:p>
            <a:r>
              <a:rPr lang="nl-NL" altLang="nl-BE">
                <a:solidFill>
                  <a:srgbClr val="000000"/>
                </a:solidFill>
              </a:rPr>
              <a:t>pag. </a:t>
            </a:r>
            <a:fld id="{54D14AE5-04DA-45F0-86D2-42435109B4D5}" type="slidenum">
              <a:rPr lang="nl-NL" altLang="nl-BE">
                <a:solidFill>
                  <a:srgbClr val="000000"/>
                </a:solidFill>
              </a:rPr>
              <a:pPr/>
              <a:t>‹#›</a:t>
            </a:fld>
            <a:r>
              <a:rPr lang="nl-NL" altLang="nl-BE">
                <a:solidFill>
                  <a:srgbClr val="000000"/>
                </a:solidFill>
              </a:rPr>
              <a:t> </a:t>
            </a:r>
          </a:p>
        </p:txBody>
      </p:sp>
    </p:spTree>
    <p:extLst>
      <p:ext uri="{BB962C8B-B14F-4D97-AF65-F5344CB8AC3E}">
        <p14:creationId xmlns:p14="http://schemas.microsoft.com/office/powerpoint/2010/main" val="27668427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nl-BE"/>
          </a:p>
        </p:txBody>
      </p:sp>
      <p:sp>
        <p:nvSpPr>
          <p:cNvPr id="3" name="Tijdelijke aanduiding voor verticale tekst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Rectangle 8"/>
          <p:cNvSpPr>
            <a:spLocks noGrp="1" noChangeArrowheads="1"/>
          </p:cNvSpPr>
          <p:nvPr>
            <p:ph type="ftr" sz="quarter" idx="10"/>
          </p:nvPr>
        </p:nvSpPr>
        <p:spPr>
          <a:ln/>
        </p:spPr>
        <p:txBody>
          <a:bodyPr/>
          <a:lstStyle>
            <a:lvl1pPr>
              <a:defRPr/>
            </a:lvl1pPr>
          </a:lstStyle>
          <a:p>
            <a:pPr>
              <a:defRPr/>
            </a:pPr>
            <a:r>
              <a:rPr lang="nl-BE">
                <a:solidFill>
                  <a:srgbClr val="000000"/>
                </a:solidFill>
              </a:rPr>
              <a:t>Naam presentatie – Naam maker en/of presentator - </a:t>
            </a:r>
            <a:r>
              <a:rPr lang="en-GB">
                <a:solidFill>
                  <a:srgbClr val="000000"/>
                </a:solidFill>
              </a:rPr>
              <a:t>12/09/2005</a:t>
            </a:r>
          </a:p>
          <a:p>
            <a:pPr>
              <a:defRPr/>
            </a:pPr>
            <a:r>
              <a:rPr lang="en-GB">
                <a:solidFill>
                  <a:srgbClr val="000000"/>
                </a:solidFill>
              </a:rPr>
              <a:t>Faculty of </a:t>
            </a:r>
            <a:r>
              <a:rPr lang="en-GB" b="1" err="1">
                <a:solidFill>
                  <a:srgbClr val="000000"/>
                </a:solidFill>
              </a:rPr>
              <a:t>Naam</a:t>
            </a:r>
            <a:r>
              <a:rPr lang="en-GB" b="1">
                <a:solidFill>
                  <a:srgbClr val="000000"/>
                </a:solidFill>
              </a:rPr>
              <a:t> </a:t>
            </a:r>
            <a:r>
              <a:rPr lang="en-GB" b="1" err="1">
                <a:solidFill>
                  <a:srgbClr val="000000"/>
                </a:solidFill>
              </a:rPr>
              <a:t>Faculteit</a:t>
            </a:r>
            <a:r>
              <a:rPr lang="en-GB" b="1">
                <a:solidFill>
                  <a:srgbClr val="000000"/>
                </a:solidFill>
              </a:rPr>
              <a:t> </a:t>
            </a:r>
            <a:r>
              <a:rPr lang="en-GB">
                <a:solidFill>
                  <a:srgbClr val="000000"/>
                </a:solidFill>
              </a:rPr>
              <a:t>– Department (</a:t>
            </a:r>
            <a:r>
              <a:rPr lang="en-GB" err="1">
                <a:solidFill>
                  <a:srgbClr val="000000"/>
                </a:solidFill>
              </a:rPr>
              <a:t>optioneel</a:t>
            </a:r>
            <a:r>
              <a:rPr lang="en-GB">
                <a:solidFill>
                  <a:srgbClr val="000000"/>
                </a:solidFill>
              </a:rPr>
              <a:t>)</a:t>
            </a:r>
            <a:endParaRPr lang="nl-NL">
              <a:solidFill>
                <a:srgbClr val="000000"/>
              </a:solidFill>
            </a:endParaRPr>
          </a:p>
        </p:txBody>
      </p:sp>
      <p:sp>
        <p:nvSpPr>
          <p:cNvPr id="5" name="Rectangle 9"/>
          <p:cNvSpPr>
            <a:spLocks noGrp="1" noChangeArrowheads="1"/>
          </p:cNvSpPr>
          <p:nvPr>
            <p:ph type="sldNum" sz="quarter" idx="11"/>
          </p:nvPr>
        </p:nvSpPr>
        <p:spPr>
          <a:ln/>
        </p:spPr>
        <p:txBody>
          <a:bodyPr/>
          <a:lstStyle>
            <a:lvl1pPr>
              <a:defRPr/>
            </a:lvl1pPr>
          </a:lstStyle>
          <a:p>
            <a:r>
              <a:rPr lang="nl-NL" altLang="nl-BE">
                <a:solidFill>
                  <a:srgbClr val="000000"/>
                </a:solidFill>
              </a:rPr>
              <a:t>pag. </a:t>
            </a:r>
            <a:fld id="{BB04CA11-C7BE-4B8E-BEAD-9C0FC88EDC72}" type="slidenum">
              <a:rPr lang="nl-NL" altLang="nl-BE">
                <a:solidFill>
                  <a:srgbClr val="000000"/>
                </a:solidFill>
              </a:rPr>
              <a:pPr/>
              <a:t>‹#›</a:t>
            </a:fld>
            <a:r>
              <a:rPr lang="nl-NL" altLang="nl-BE">
                <a:solidFill>
                  <a:srgbClr val="000000"/>
                </a:solidFill>
              </a:rPr>
              <a:t> </a:t>
            </a:r>
          </a:p>
        </p:txBody>
      </p:sp>
    </p:spTree>
    <p:extLst>
      <p:ext uri="{BB962C8B-B14F-4D97-AF65-F5344CB8AC3E}">
        <p14:creationId xmlns:p14="http://schemas.microsoft.com/office/powerpoint/2010/main" val="36466256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934200" y="2057400"/>
            <a:ext cx="1828800" cy="3962400"/>
          </a:xfrm>
        </p:spPr>
        <p:txBody>
          <a:bodyPr vert="eaVert"/>
          <a:lstStyle/>
          <a:p>
            <a:r>
              <a:rPr lang="en-US" smtClean="0"/>
              <a:t>Click to edit Master title style</a:t>
            </a:r>
            <a:endParaRPr lang="nl-BE"/>
          </a:p>
        </p:txBody>
      </p:sp>
      <p:sp>
        <p:nvSpPr>
          <p:cNvPr id="3" name="Tijdelijke aanduiding voor verticale tekst 2"/>
          <p:cNvSpPr>
            <a:spLocks noGrp="1"/>
          </p:cNvSpPr>
          <p:nvPr>
            <p:ph type="body" orient="vert" idx="1"/>
          </p:nvPr>
        </p:nvSpPr>
        <p:spPr>
          <a:xfrm>
            <a:off x="1447800" y="2057400"/>
            <a:ext cx="5334000" cy="3962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Rectangle 8"/>
          <p:cNvSpPr>
            <a:spLocks noGrp="1" noChangeArrowheads="1"/>
          </p:cNvSpPr>
          <p:nvPr>
            <p:ph type="ftr" sz="quarter" idx="10"/>
          </p:nvPr>
        </p:nvSpPr>
        <p:spPr>
          <a:ln/>
        </p:spPr>
        <p:txBody>
          <a:bodyPr/>
          <a:lstStyle>
            <a:lvl1pPr>
              <a:defRPr/>
            </a:lvl1pPr>
          </a:lstStyle>
          <a:p>
            <a:pPr>
              <a:defRPr/>
            </a:pPr>
            <a:r>
              <a:rPr lang="nl-BE">
                <a:solidFill>
                  <a:srgbClr val="000000"/>
                </a:solidFill>
              </a:rPr>
              <a:t>Naam presentatie – Naam maker en/of presentator - </a:t>
            </a:r>
            <a:r>
              <a:rPr lang="en-GB">
                <a:solidFill>
                  <a:srgbClr val="000000"/>
                </a:solidFill>
              </a:rPr>
              <a:t>12/09/2005</a:t>
            </a:r>
          </a:p>
          <a:p>
            <a:pPr>
              <a:defRPr/>
            </a:pPr>
            <a:r>
              <a:rPr lang="en-GB">
                <a:solidFill>
                  <a:srgbClr val="000000"/>
                </a:solidFill>
              </a:rPr>
              <a:t>Faculty of </a:t>
            </a:r>
            <a:r>
              <a:rPr lang="en-GB" b="1" err="1">
                <a:solidFill>
                  <a:srgbClr val="000000"/>
                </a:solidFill>
              </a:rPr>
              <a:t>Naam</a:t>
            </a:r>
            <a:r>
              <a:rPr lang="en-GB" b="1">
                <a:solidFill>
                  <a:srgbClr val="000000"/>
                </a:solidFill>
              </a:rPr>
              <a:t> </a:t>
            </a:r>
            <a:r>
              <a:rPr lang="en-GB" b="1" err="1">
                <a:solidFill>
                  <a:srgbClr val="000000"/>
                </a:solidFill>
              </a:rPr>
              <a:t>Faculteit</a:t>
            </a:r>
            <a:r>
              <a:rPr lang="en-GB" b="1">
                <a:solidFill>
                  <a:srgbClr val="000000"/>
                </a:solidFill>
              </a:rPr>
              <a:t> </a:t>
            </a:r>
            <a:r>
              <a:rPr lang="en-GB">
                <a:solidFill>
                  <a:srgbClr val="000000"/>
                </a:solidFill>
              </a:rPr>
              <a:t>– Department (</a:t>
            </a:r>
            <a:r>
              <a:rPr lang="en-GB" err="1">
                <a:solidFill>
                  <a:srgbClr val="000000"/>
                </a:solidFill>
              </a:rPr>
              <a:t>optioneel</a:t>
            </a:r>
            <a:r>
              <a:rPr lang="en-GB">
                <a:solidFill>
                  <a:srgbClr val="000000"/>
                </a:solidFill>
              </a:rPr>
              <a:t>)</a:t>
            </a:r>
            <a:endParaRPr lang="nl-NL">
              <a:solidFill>
                <a:srgbClr val="000000"/>
              </a:solidFill>
            </a:endParaRPr>
          </a:p>
        </p:txBody>
      </p:sp>
      <p:sp>
        <p:nvSpPr>
          <p:cNvPr id="5" name="Rectangle 9"/>
          <p:cNvSpPr>
            <a:spLocks noGrp="1" noChangeArrowheads="1"/>
          </p:cNvSpPr>
          <p:nvPr>
            <p:ph type="sldNum" sz="quarter" idx="11"/>
          </p:nvPr>
        </p:nvSpPr>
        <p:spPr>
          <a:ln/>
        </p:spPr>
        <p:txBody>
          <a:bodyPr/>
          <a:lstStyle>
            <a:lvl1pPr>
              <a:defRPr/>
            </a:lvl1pPr>
          </a:lstStyle>
          <a:p>
            <a:r>
              <a:rPr lang="nl-NL" altLang="nl-BE">
                <a:solidFill>
                  <a:srgbClr val="000000"/>
                </a:solidFill>
              </a:rPr>
              <a:t>pag. </a:t>
            </a:r>
            <a:fld id="{BFB903C5-2E06-432C-8031-AB7CF0E86022}" type="slidenum">
              <a:rPr lang="nl-NL" altLang="nl-BE">
                <a:solidFill>
                  <a:srgbClr val="000000"/>
                </a:solidFill>
              </a:rPr>
              <a:pPr/>
              <a:t>‹#›</a:t>
            </a:fld>
            <a:r>
              <a:rPr lang="nl-NL" altLang="nl-BE">
                <a:solidFill>
                  <a:srgbClr val="000000"/>
                </a:solidFill>
              </a:rPr>
              <a:t> </a:t>
            </a:r>
          </a:p>
        </p:txBody>
      </p:sp>
    </p:spTree>
    <p:extLst>
      <p:ext uri="{BB962C8B-B14F-4D97-AF65-F5344CB8AC3E}">
        <p14:creationId xmlns:p14="http://schemas.microsoft.com/office/powerpoint/2010/main" val="231357408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image" Target="../media/image7.png"/><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a:solidFill>
            <a:schemeClr val="accent6"/>
          </a:solidFill>
          <a:scene3d>
            <a:camera prst="orthographicFront"/>
            <a:lightRig rig="threePt" dir="t"/>
          </a:scene3d>
          <a:sp3d>
            <a:bevelT/>
          </a:sp3d>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l-BE"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7" r:id="rId3"/>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447800" y="2057400"/>
            <a:ext cx="7315200" cy="1143000"/>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NL" altLang="nl-BE" smtClean="0"/>
              <a:t>KLIK OM HET OPMAAKPROFIEL VAN DE MODELTITEL</a:t>
            </a:r>
          </a:p>
        </p:txBody>
      </p:sp>
      <p:sp>
        <p:nvSpPr>
          <p:cNvPr id="1027" name="Rectangle 3"/>
          <p:cNvSpPr>
            <a:spLocks noGrp="1" noChangeArrowheads="1"/>
          </p:cNvSpPr>
          <p:nvPr>
            <p:ph type="body" idx="1"/>
          </p:nvPr>
        </p:nvSpPr>
        <p:spPr bwMode="auto">
          <a:xfrm>
            <a:off x="1447800" y="3200400"/>
            <a:ext cx="7315200" cy="2819400"/>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BE" smtClean="0"/>
              <a:t>Klik om de opmaakprofielen van de modeltekst te bewerken</a:t>
            </a:r>
          </a:p>
          <a:p>
            <a:pPr lvl="1"/>
            <a:r>
              <a:rPr lang="nl-NL" altLang="nl-BE" smtClean="0"/>
              <a:t>Tweede niveau</a:t>
            </a:r>
          </a:p>
          <a:p>
            <a:pPr lvl="2"/>
            <a:r>
              <a:rPr lang="nl-NL" altLang="nl-BE" smtClean="0"/>
              <a:t>Derde niveau</a:t>
            </a:r>
          </a:p>
        </p:txBody>
      </p:sp>
      <p:sp>
        <p:nvSpPr>
          <p:cNvPr id="1032" name="Rectangle 8"/>
          <p:cNvSpPr>
            <a:spLocks noGrp="1" noChangeArrowheads="1"/>
          </p:cNvSpPr>
          <p:nvPr>
            <p:ph type="ftr" sz="quarter" idx="3"/>
          </p:nvPr>
        </p:nvSpPr>
        <p:spPr bwMode="auto">
          <a:xfrm>
            <a:off x="1447800" y="6248400"/>
            <a:ext cx="4572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dirty="0" smtClean="0">
                <a:latin typeface="+mn-lt"/>
              </a:defRPr>
            </a:lvl1pPr>
          </a:lstStyle>
          <a:p>
            <a:pPr fontAlgn="base">
              <a:spcBef>
                <a:spcPct val="0"/>
              </a:spcBef>
              <a:spcAft>
                <a:spcPct val="0"/>
              </a:spcAft>
              <a:defRPr/>
            </a:pPr>
            <a:r>
              <a:rPr lang="nl-BE">
                <a:solidFill>
                  <a:srgbClr val="000000"/>
                </a:solidFill>
              </a:rPr>
              <a:t>Naam presentatie – Naam maker en/of presentator - </a:t>
            </a:r>
            <a:r>
              <a:rPr lang="en-GB">
                <a:solidFill>
                  <a:srgbClr val="000000"/>
                </a:solidFill>
              </a:rPr>
              <a:t>12/09/2005</a:t>
            </a:r>
          </a:p>
          <a:p>
            <a:pPr fontAlgn="base">
              <a:spcBef>
                <a:spcPct val="0"/>
              </a:spcBef>
              <a:spcAft>
                <a:spcPct val="0"/>
              </a:spcAft>
              <a:defRPr/>
            </a:pPr>
            <a:r>
              <a:rPr lang="en-GB">
                <a:solidFill>
                  <a:srgbClr val="000000"/>
                </a:solidFill>
              </a:rPr>
              <a:t>Faculty of </a:t>
            </a:r>
            <a:r>
              <a:rPr lang="en-GB" b="1" err="1">
                <a:solidFill>
                  <a:srgbClr val="000000"/>
                </a:solidFill>
              </a:rPr>
              <a:t>Naam</a:t>
            </a:r>
            <a:r>
              <a:rPr lang="en-GB" b="1">
                <a:solidFill>
                  <a:srgbClr val="000000"/>
                </a:solidFill>
              </a:rPr>
              <a:t> </a:t>
            </a:r>
            <a:r>
              <a:rPr lang="en-GB" b="1" err="1">
                <a:solidFill>
                  <a:srgbClr val="000000"/>
                </a:solidFill>
              </a:rPr>
              <a:t>Faculteit</a:t>
            </a:r>
            <a:r>
              <a:rPr lang="en-GB" b="1">
                <a:solidFill>
                  <a:srgbClr val="000000"/>
                </a:solidFill>
              </a:rPr>
              <a:t> </a:t>
            </a:r>
            <a:r>
              <a:rPr lang="en-GB">
                <a:solidFill>
                  <a:srgbClr val="000000"/>
                </a:solidFill>
              </a:rPr>
              <a:t>– Department (</a:t>
            </a:r>
            <a:r>
              <a:rPr lang="en-GB" err="1">
                <a:solidFill>
                  <a:srgbClr val="000000"/>
                </a:solidFill>
              </a:rPr>
              <a:t>optioneel</a:t>
            </a:r>
            <a:r>
              <a:rPr lang="en-GB">
                <a:solidFill>
                  <a:srgbClr val="000000"/>
                </a:solidFill>
              </a:rPr>
              <a:t>)</a:t>
            </a:r>
            <a:endParaRPr lang="nl-NL">
              <a:solidFill>
                <a:srgbClr val="000000"/>
              </a:solidFill>
            </a:endParaRPr>
          </a:p>
        </p:txBody>
      </p:sp>
      <p:sp>
        <p:nvSpPr>
          <p:cNvPr id="1033" name="Rectangle 9"/>
          <p:cNvSpPr>
            <a:spLocks noGrp="1" noChangeArrowheads="1"/>
          </p:cNvSpPr>
          <p:nvPr>
            <p:ph type="sldNum" sz="quarter" idx="4"/>
          </p:nvPr>
        </p:nvSpPr>
        <p:spPr bwMode="auto">
          <a:xfrm>
            <a:off x="6553200" y="6248400"/>
            <a:ext cx="2209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r>
              <a:rPr lang="nl-NL" altLang="nl-BE">
                <a:solidFill>
                  <a:srgbClr val="000000"/>
                </a:solidFill>
                <a:latin typeface="Times New Roman" panose="02020603050405020304" pitchFamily="18" charset="0"/>
              </a:rPr>
              <a:t>pag. </a:t>
            </a:r>
            <a:fld id="{CE9F27D1-A8A9-4563-A09B-C4CEC10018A5}" type="slidenum">
              <a:rPr lang="nl-NL" altLang="nl-BE">
                <a:solidFill>
                  <a:srgbClr val="000000"/>
                </a:solidFill>
                <a:latin typeface="Times New Roman" panose="02020603050405020304" pitchFamily="18" charset="0"/>
              </a:rPr>
              <a:pPr fontAlgn="base">
                <a:spcBef>
                  <a:spcPct val="0"/>
                </a:spcBef>
                <a:spcAft>
                  <a:spcPct val="0"/>
                </a:spcAft>
              </a:pPr>
              <a:t>‹#›</a:t>
            </a:fld>
            <a:r>
              <a:rPr lang="nl-NL" altLang="nl-BE">
                <a:solidFill>
                  <a:srgbClr val="000000"/>
                </a:solidFill>
                <a:latin typeface="Times New Roman" panose="02020603050405020304" pitchFamily="18" charset="0"/>
              </a:rPr>
              <a:t> </a:t>
            </a:r>
          </a:p>
        </p:txBody>
      </p:sp>
      <p:sp>
        <p:nvSpPr>
          <p:cNvPr id="1034" name="Line 10"/>
          <p:cNvSpPr>
            <a:spLocks noChangeShapeType="1"/>
          </p:cNvSpPr>
          <p:nvPr/>
        </p:nvSpPr>
        <p:spPr bwMode="auto">
          <a:xfrm>
            <a:off x="1447800" y="6172200"/>
            <a:ext cx="7315200" cy="0"/>
          </a:xfrm>
          <a:prstGeom prst="line">
            <a:avLst/>
          </a:prstGeom>
          <a:noFill/>
          <a:ln w="19050">
            <a:solidFill>
              <a:srgbClr val="0A1E60"/>
            </a:solidFill>
            <a:round/>
            <a:headEnd/>
            <a:tailEnd/>
          </a:ln>
          <a:effectLst/>
        </p:spPr>
        <p:txBody>
          <a:bodyPr/>
          <a:lstStyle/>
          <a:p>
            <a:pPr fontAlgn="base">
              <a:spcBef>
                <a:spcPct val="0"/>
              </a:spcBef>
              <a:spcAft>
                <a:spcPct val="0"/>
              </a:spcAft>
              <a:defRPr/>
            </a:pPr>
            <a:endParaRPr lang="nl-BE" sz="2400">
              <a:solidFill>
                <a:srgbClr val="000000"/>
              </a:solidFill>
              <a:latin typeface="Times New Roman" charset="0"/>
            </a:endParaRPr>
          </a:p>
        </p:txBody>
      </p:sp>
      <p:pic>
        <p:nvPicPr>
          <p:cNvPr id="1031" name="Picture 1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85750" y="331788"/>
            <a:ext cx="866775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476690"/>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dt="0"/>
  <p:txStyles>
    <p:titleStyle>
      <a:lvl1pPr algn="l" rtl="0" eaLnBrk="1" fontAlgn="base" hangingPunct="1">
        <a:spcBef>
          <a:spcPct val="0"/>
        </a:spcBef>
        <a:spcAft>
          <a:spcPct val="0"/>
        </a:spcAft>
        <a:defRPr sz="3200">
          <a:solidFill>
            <a:srgbClr val="4D4D4D"/>
          </a:solidFill>
          <a:latin typeface="+mj-lt"/>
          <a:ea typeface="+mj-ea"/>
          <a:cs typeface="+mj-cs"/>
        </a:defRPr>
      </a:lvl1pPr>
      <a:lvl2pPr algn="l" rtl="0" eaLnBrk="1" fontAlgn="base" hangingPunct="1">
        <a:spcBef>
          <a:spcPct val="0"/>
        </a:spcBef>
        <a:spcAft>
          <a:spcPct val="0"/>
        </a:spcAft>
        <a:defRPr sz="3200">
          <a:solidFill>
            <a:srgbClr val="4D4D4D"/>
          </a:solidFill>
          <a:latin typeface="Arial" charset="0"/>
        </a:defRPr>
      </a:lvl2pPr>
      <a:lvl3pPr algn="l" rtl="0" eaLnBrk="1" fontAlgn="base" hangingPunct="1">
        <a:spcBef>
          <a:spcPct val="0"/>
        </a:spcBef>
        <a:spcAft>
          <a:spcPct val="0"/>
        </a:spcAft>
        <a:defRPr sz="3200">
          <a:solidFill>
            <a:srgbClr val="4D4D4D"/>
          </a:solidFill>
          <a:latin typeface="Arial" charset="0"/>
        </a:defRPr>
      </a:lvl3pPr>
      <a:lvl4pPr algn="l" rtl="0" eaLnBrk="1" fontAlgn="base" hangingPunct="1">
        <a:spcBef>
          <a:spcPct val="0"/>
        </a:spcBef>
        <a:spcAft>
          <a:spcPct val="0"/>
        </a:spcAft>
        <a:defRPr sz="3200">
          <a:solidFill>
            <a:srgbClr val="4D4D4D"/>
          </a:solidFill>
          <a:latin typeface="Arial" charset="0"/>
        </a:defRPr>
      </a:lvl4pPr>
      <a:lvl5pPr algn="l" rtl="0" eaLnBrk="1" fontAlgn="base" hangingPunct="1">
        <a:spcBef>
          <a:spcPct val="0"/>
        </a:spcBef>
        <a:spcAft>
          <a:spcPct val="0"/>
        </a:spcAft>
        <a:defRPr sz="3200">
          <a:solidFill>
            <a:srgbClr val="4D4D4D"/>
          </a:solidFill>
          <a:latin typeface="Arial" charset="0"/>
        </a:defRPr>
      </a:lvl5pPr>
      <a:lvl6pPr marL="457200" algn="l" rtl="0" eaLnBrk="1" fontAlgn="base" hangingPunct="1">
        <a:spcBef>
          <a:spcPct val="0"/>
        </a:spcBef>
        <a:spcAft>
          <a:spcPct val="0"/>
        </a:spcAft>
        <a:defRPr sz="3200">
          <a:solidFill>
            <a:srgbClr val="4D4D4D"/>
          </a:solidFill>
          <a:latin typeface="Arial" charset="0"/>
        </a:defRPr>
      </a:lvl6pPr>
      <a:lvl7pPr marL="914400" algn="l" rtl="0" eaLnBrk="1" fontAlgn="base" hangingPunct="1">
        <a:spcBef>
          <a:spcPct val="0"/>
        </a:spcBef>
        <a:spcAft>
          <a:spcPct val="0"/>
        </a:spcAft>
        <a:defRPr sz="3200">
          <a:solidFill>
            <a:srgbClr val="4D4D4D"/>
          </a:solidFill>
          <a:latin typeface="Arial" charset="0"/>
        </a:defRPr>
      </a:lvl7pPr>
      <a:lvl8pPr marL="1371600" algn="l" rtl="0" eaLnBrk="1" fontAlgn="base" hangingPunct="1">
        <a:spcBef>
          <a:spcPct val="0"/>
        </a:spcBef>
        <a:spcAft>
          <a:spcPct val="0"/>
        </a:spcAft>
        <a:defRPr sz="3200">
          <a:solidFill>
            <a:srgbClr val="4D4D4D"/>
          </a:solidFill>
          <a:latin typeface="Arial" charset="0"/>
        </a:defRPr>
      </a:lvl8pPr>
      <a:lvl9pPr marL="1828800" algn="l" rtl="0" eaLnBrk="1" fontAlgn="base" hangingPunct="1">
        <a:spcBef>
          <a:spcPct val="0"/>
        </a:spcBef>
        <a:spcAft>
          <a:spcPct val="0"/>
        </a:spcAft>
        <a:defRPr sz="3200">
          <a:solidFill>
            <a:srgbClr val="4D4D4D"/>
          </a:solidFill>
          <a:latin typeface="Arial" charset="0"/>
        </a:defRPr>
      </a:lvl9pPr>
    </p:titleStyle>
    <p:bodyStyle>
      <a:lvl1pPr marL="342900" indent="-342900" algn="l" rtl="0" eaLnBrk="1" fontAlgn="base" hangingPunct="1">
        <a:spcBef>
          <a:spcPct val="20000"/>
        </a:spcBef>
        <a:spcAft>
          <a:spcPct val="0"/>
        </a:spcAft>
        <a:defRPr sz="3200">
          <a:solidFill>
            <a:srgbClr val="5F5F5F"/>
          </a:solidFill>
          <a:latin typeface="+mn-lt"/>
          <a:ea typeface="+mn-ea"/>
          <a:cs typeface="+mn-cs"/>
        </a:defRPr>
      </a:lvl1pPr>
      <a:lvl2pPr marL="190500" indent="193675" algn="l" rtl="0" eaLnBrk="1" fontAlgn="base" hangingPunct="1">
        <a:spcBef>
          <a:spcPct val="20000"/>
        </a:spcBef>
        <a:spcAft>
          <a:spcPct val="0"/>
        </a:spcAft>
        <a:buFont typeface="Arial Unicode MS" panose="020B0604020202020204" pitchFamily="34" charset="-128"/>
        <a:buChar char="‣"/>
        <a:defRPr sz="2800">
          <a:solidFill>
            <a:srgbClr val="5F5F5F"/>
          </a:solidFill>
          <a:latin typeface="+mn-lt"/>
        </a:defRPr>
      </a:lvl2pPr>
      <a:lvl3pPr marL="574675" indent="192088" algn="l" rtl="0" eaLnBrk="1" fontAlgn="base" hangingPunct="1">
        <a:spcBef>
          <a:spcPct val="20000"/>
        </a:spcBef>
        <a:spcAft>
          <a:spcPct val="0"/>
        </a:spcAft>
        <a:buFont typeface="Arial Unicode MS" panose="020B0604020202020204" pitchFamily="34" charset="-128"/>
        <a:buChar char="‧"/>
        <a:defRPr sz="2400">
          <a:solidFill>
            <a:srgbClr val="5F5F5F"/>
          </a:solidFill>
          <a:latin typeface="+mn-lt"/>
        </a:defRPr>
      </a:lvl3pPr>
      <a:lvl4pPr marL="1600200" indent="-228600" algn="l" rtl="0" eaLnBrk="1" fontAlgn="base" hangingPunct="1">
        <a:spcBef>
          <a:spcPct val="20000"/>
        </a:spcBef>
        <a:spcAft>
          <a:spcPct val="0"/>
        </a:spcAft>
        <a:buChar char="–"/>
        <a:defRPr sz="2000">
          <a:solidFill>
            <a:srgbClr val="5F5F5F"/>
          </a:solidFill>
          <a:latin typeface="+mn-lt"/>
        </a:defRPr>
      </a:lvl4pPr>
      <a:lvl5pPr marL="2057400" indent="-228600" algn="l" rtl="0" eaLnBrk="1" fontAlgn="base" hangingPunct="1">
        <a:spcBef>
          <a:spcPct val="20000"/>
        </a:spcBef>
        <a:spcAft>
          <a:spcPct val="0"/>
        </a:spcAft>
        <a:buChar char="»"/>
        <a:defRPr sz="2000">
          <a:solidFill>
            <a:srgbClr val="5F5F5F"/>
          </a:solidFill>
          <a:latin typeface="+mn-lt"/>
        </a:defRPr>
      </a:lvl5pPr>
      <a:lvl6pPr marL="2514600" indent="-228600" algn="l" rtl="0" eaLnBrk="1" fontAlgn="base" hangingPunct="1">
        <a:spcBef>
          <a:spcPct val="20000"/>
        </a:spcBef>
        <a:spcAft>
          <a:spcPct val="0"/>
        </a:spcAft>
        <a:buChar char="»"/>
        <a:defRPr sz="2000">
          <a:solidFill>
            <a:srgbClr val="5F5F5F"/>
          </a:solidFill>
          <a:latin typeface="+mn-lt"/>
        </a:defRPr>
      </a:lvl6pPr>
      <a:lvl7pPr marL="2971800" indent="-228600" algn="l" rtl="0" eaLnBrk="1" fontAlgn="base" hangingPunct="1">
        <a:spcBef>
          <a:spcPct val="20000"/>
        </a:spcBef>
        <a:spcAft>
          <a:spcPct val="0"/>
        </a:spcAft>
        <a:buChar char="»"/>
        <a:defRPr sz="2000">
          <a:solidFill>
            <a:srgbClr val="5F5F5F"/>
          </a:solidFill>
          <a:latin typeface="+mn-lt"/>
        </a:defRPr>
      </a:lvl7pPr>
      <a:lvl8pPr marL="3429000" indent="-228600" algn="l" rtl="0" eaLnBrk="1" fontAlgn="base" hangingPunct="1">
        <a:spcBef>
          <a:spcPct val="20000"/>
        </a:spcBef>
        <a:spcAft>
          <a:spcPct val="0"/>
        </a:spcAft>
        <a:buChar char="»"/>
        <a:defRPr sz="2000">
          <a:solidFill>
            <a:srgbClr val="5F5F5F"/>
          </a:solidFill>
          <a:latin typeface="+mn-lt"/>
        </a:defRPr>
      </a:lvl8pPr>
      <a:lvl9pPr marL="3886200" indent="-228600" algn="l" rtl="0" eaLnBrk="1" fontAlgn="base" hangingPunct="1">
        <a:spcBef>
          <a:spcPct val="20000"/>
        </a:spcBef>
        <a:spcAft>
          <a:spcPct val="0"/>
        </a:spcAft>
        <a:buChar char="»"/>
        <a:defRPr sz="2000">
          <a:solidFill>
            <a:srgbClr val="5F5F5F"/>
          </a:solidFill>
          <a:latin typeface="+mn-lt"/>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3.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emf"/><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0.png"/><Relationship Id="rId7"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3" Type="http://schemas.openxmlformats.org/officeDocument/2006/relationships/image" Target="../media/image10.png"/><Relationship Id="rId7" Type="http://schemas.openxmlformats.org/officeDocument/2006/relationships/image" Target="../media/image21.png"/><Relationship Id="rId12"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jpeg"/><Relationship Id="rId10" Type="http://schemas.openxmlformats.org/officeDocument/2006/relationships/image" Target="../media/image24.png"/><Relationship Id="rId4" Type="http://schemas.openxmlformats.org/officeDocument/2006/relationships/image" Target="../media/image9.png"/><Relationship Id="rId9" Type="http://schemas.openxmlformats.org/officeDocument/2006/relationships/image" Target="../media/image23.png"/><Relationship Id="rId14"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29.jpe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chart" Target="../charts/chart3.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10.png"/><Relationship Id="rId7" Type="http://schemas.openxmlformats.org/officeDocument/2006/relationships/chart" Target="../charts/chart6.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3.jpe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0.png"/><Relationship Id="rId7"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4.pn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10.png"/><Relationship Id="rId7" Type="http://schemas.openxmlformats.org/officeDocument/2006/relationships/image" Target="../media/image37.emf"/><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6.emf"/><Relationship Id="rId5" Type="http://schemas.openxmlformats.org/officeDocument/2006/relationships/image" Target="../media/image35.emf"/><Relationship Id="rId4" Type="http://schemas.openxmlformats.org/officeDocument/2006/relationships/image" Target="../media/image9.png"/><Relationship Id="rId9"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8" Type="http://schemas.openxmlformats.org/officeDocument/2006/relationships/hyperlink" Target="http://atlas.hogent.be/~inwe01281/cpmt/site/index.php" TargetMode="External"/><Relationship Id="rId3" Type="http://schemas.openxmlformats.org/officeDocument/2006/relationships/image" Target="../media/image10.png"/><Relationship Id="rId7" Type="http://schemas.openxmlformats.org/officeDocument/2006/relationships/image" Target="../media/image40.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9.png"/><Relationship Id="rId11" Type="http://schemas.openxmlformats.org/officeDocument/2006/relationships/image" Target="../media/image11.png"/><Relationship Id="rId5" Type="http://schemas.openxmlformats.org/officeDocument/2006/relationships/image" Target="../media/image38.png"/><Relationship Id="rId10" Type="http://schemas.openxmlformats.org/officeDocument/2006/relationships/image" Target="../media/image42.jpeg"/><Relationship Id="rId4" Type="http://schemas.openxmlformats.org/officeDocument/2006/relationships/image" Target="../media/image9.png"/><Relationship Id="rId9" Type="http://schemas.openxmlformats.org/officeDocument/2006/relationships/image" Target="../media/image41.gif"/></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18" Type="http://schemas.openxmlformats.org/officeDocument/2006/relationships/image" Target="../media/image49.png"/><Relationship Id="rId3" Type="http://schemas.openxmlformats.org/officeDocument/2006/relationships/image" Target="../media/image10.png"/><Relationship Id="rId7" Type="http://schemas.openxmlformats.org/officeDocument/2006/relationships/image" Target="../media/image21.png"/><Relationship Id="rId12" Type="http://schemas.openxmlformats.org/officeDocument/2006/relationships/image" Target="../media/image26.jpeg"/><Relationship Id="rId17" Type="http://schemas.openxmlformats.org/officeDocument/2006/relationships/image" Target="../media/image48.png"/><Relationship Id="rId2" Type="http://schemas.openxmlformats.org/officeDocument/2006/relationships/notesSlide" Target="../notesSlides/notesSlide21.xml"/><Relationship Id="rId16" Type="http://schemas.openxmlformats.org/officeDocument/2006/relationships/image" Target="../media/image47.emf"/><Relationship Id="rId1" Type="http://schemas.openxmlformats.org/officeDocument/2006/relationships/slideLayout" Target="../slideLayouts/slideLayout2.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jpeg"/><Relationship Id="rId15" Type="http://schemas.openxmlformats.org/officeDocument/2006/relationships/image" Target="../media/image46.png"/><Relationship Id="rId10" Type="http://schemas.openxmlformats.org/officeDocument/2006/relationships/image" Target="../media/image24.png"/><Relationship Id="rId19" Type="http://schemas.openxmlformats.org/officeDocument/2006/relationships/image" Target="../media/image11.png"/><Relationship Id="rId4" Type="http://schemas.openxmlformats.org/officeDocument/2006/relationships/image" Target="../media/image9.png"/><Relationship Id="rId9" Type="http://schemas.openxmlformats.org/officeDocument/2006/relationships/image" Target="../media/image23.png"/><Relationship Id="rId14" Type="http://schemas.openxmlformats.org/officeDocument/2006/relationships/image" Target="../media/image45.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voettekst 3"/>
          <p:cNvSpPr>
            <a:spLocks noGrp="1"/>
          </p:cNvSpPr>
          <p:nvPr>
            <p:ph type="ftr" sz="quarter" idx="10"/>
          </p:nvPr>
        </p:nvSpPr>
        <p:spPr>
          <a:xfrm>
            <a:off x="1447800" y="6237312"/>
            <a:ext cx="7444680" cy="468288"/>
          </a:xfrm>
        </p:spPr>
        <p:txBody>
          <a:bodyPr/>
          <a:lstStyle/>
          <a:p>
            <a:pPr>
              <a:defRPr/>
            </a:pPr>
            <a:r>
              <a:rPr lang="nl-NL" dirty="0">
                <a:solidFill>
                  <a:srgbClr val="000000"/>
                </a:solidFill>
              </a:rPr>
              <a:t>International conference </a:t>
            </a:r>
            <a:r>
              <a:rPr lang="nl-NL" dirty="0" err="1">
                <a:solidFill>
                  <a:srgbClr val="000000"/>
                </a:solidFill>
              </a:rPr>
              <a:t>and</a:t>
            </a:r>
            <a:r>
              <a:rPr lang="nl-NL" dirty="0">
                <a:solidFill>
                  <a:srgbClr val="000000"/>
                </a:solidFill>
              </a:rPr>
              <a:t> </a:t>
            </a:r>
            <a:r>
              <a:rPr lang="nl-NL" dirty="0" err="1">
                <a:solidFill>
                  <a:srgbClr val="000000"/>
                </a:solidFill>
              </a:rPr>
              <a:t>exhibition</a:t>
            </a:r>
            <a:r>
              <a:rPr lang="nl-NL" dirty="0">
                <a:solidFill>
                  <a:srgbClr val="000000"/>
                </a:solidFill>
              </a:rPr>
              <a:t> on Biopolymers </a:t>
            </a:r>
            <a:r>
              <a:rPr lang="nl-NL" dirty="0" err="1">
                <a:solidFill>
                  <a:srgbClr val="000000"/>
                </a:solidFill>
              </a:rPr>
              <a:t>and</a:t>
            </a:r>
            <a:r>
              <a:rPr lang="nl-NL" dirty="0">
                <a:solidFill>
                  <a:srgbClr val="000000"/>
                </a:solidFill>
              </a:rPr>
              <a:t> </a:t>
            </a:r>
            <a:r>
              <a:rPr lang="nl-NL" dirty="0" err="1">
                <a:solidFill>
                  <a:srgbClr val="000000"/>
                </a:solidFill>
              </a:rPr>
              <a:t>Bioplastics</a:t>
            </a:r>
            <a:endParaRPr lang="nl-NL" dirty="0">
              <a:solidFill>
                <a:srgbClr val="000000"/>
              </a:solidFill>
            </a:endParaRPr>
          </a:p>
          <a:p>
            <a:pPr>
              <a:defRPr/>
            </a:pPr>
            <a:r>
              <a:rPr lang="nl-NL" dirty="0">
                <a:solidFill>
                  <a:srgbClr val="000000"/>
                </a:solidFill>
              </a:rPr>
              <a:t>10-12/08/2015</a:t>
            </a:r>
          </a:p>
        </p:txBody>
      </p:sp>
      <p:sp>
        <p:nvSpPr>
          <p:cNvPr id="2" name="TextBox 1"/>
          <p:cNvSpPr txBox="1"/>
          <p:nvPr/>
        </p:nvSpPr>
        <p:spPr>
          <a:xfrm>
            <a:off x="647013" y="2101626"/>
            <a:ext cx="7992888" cy="4062651"/>
          </a:xfrm>
          <a:prstGeom prst="rect">
            <a:avLst/>
          </a:prstGeom>
          <a:noFill/>
        </p:spPr>
        <p:txBody>
          <a:bodyPr wrap="square" rtlCol="0">
            <a:spAutoFit/>
          </a:bodyPr>
          <a:lstStyle/>
          <a:p>
            <a:pPr algn="ctr" fontAlgn="base">
              <a:spcBef>
                <a:spcPct val="0"/>
              </a:spcBef>
              <a:spcAft>
                <a:spcPts val="1200"/>
              </a:spcAft>
            </a:pPr>
            <a:r>
              <a:rPr lang="en-US" sz="2800" dirty="0">
                <a:solidFill>
                  <a:srgbClr val="000000"/>
                </a:solidFill>
                <a:latin typeface="Times New Roman" panose="02020603050405020304" pitchFamily="18" charset="0"/>
              </a:rPr>
              <a:t>Application of biobased plastics as food packaging </a:t>
            </a:r>
            <a:r>
              <a:rPr lang="en-US" sz="2800" dirty="0" smtClean="0">
                <a:solidFill>
                  <a:srgbClr val="000000"/>
                </a:solidFill>
                <a:latin typeface="Times New Roman" panose="02020603050405020304" pitchFamily="18" charset="0"/>
              </a:rPr>
              <a:t>material</a:t>
            </a:r>
          </a:p>
          <a:p>
            <a:pPr algn="ctr" fontAlgn="base">
              <a:spcBef>
                <a:spcPct val="0"/>
              </a:spcBef>
              <a:spcAft>
                <a:spcPts val="1200"/>
              </a:spcAft>
            </a:pPr>
            <a:r>
              <a:rPr lang="en-US" sz="2400" dirty="0" smtClean="0">
                <a:solidFill>
                  <a:srgbClr val="000000"/>
                </a:solidFill>
                <a:latin typeface="Times New Roman" panose="02020603050405020304" pitchFamily="18" charset="0"/>
              </a:rPr>
              <a:t> </a:t>
            </a:r>
            <a:endParaRPr lang="nl-NL" sz="2400" dirty="0">
              <a:solidFill>
                <a:srgbClr val="000000"/>
              </a:solidFill>
              <a:latin typeface="Times New Roman" panose="02020603050405020304" pitchFamily="18" charset="0"/>
            </a:endParaRPr>
          </a:p>
          <a:p>
            <a:pPr algn="ctr" fontAlgn="base">
              <a:spcBef>
                <a:spcPct val="0"/>
              </a:spcBef>
              <a:spcAft>
                <a:spcPct val="0"/>
              </a:spcAft>
            </a:pPr>
            <a:r>
              <a:rPr lang="nl-NL" sz="2000" dirty="0">
                <a:solidFill>
                  <a:srgbClr val="000000"/>
                </a:solidFill>
                <a:latin typeface="Times New Roman" panose="02020603050405020304" pitchFamily="18" charset="0"/>
              </a:rPr>
              <a:t>Dr. ir. Nanou </a:t>
            </a:r>
            <a:r>
              <a:rPr lang="nl-NL" sz="2000" dirty="0" smtClean="0">
                <a:solidFill>
                  <a:srgbClr val="000000"/>
                </a:solidFill>
                <a:latin typeface="Times New Roman" panose="02020603050405020304" pitchFamily="18" charset="0"/>
              </a:rPr>
              <a:t>Peelman</a:t>
            </a:r>
          </a:p>
          <a:p>
            <a:pPr algn="ctr" fontAlgn="base">
              <a:spcBef>
                <a:spcPct val="0"/>
              </a:spcBef>
              <a:spcAft>
                <a:spcPct val="0"/>
              </a:spcAft>
            </a:pPr>
            <a:endParaRPr lang="nl-NL" sz="2000" dirty="0">
              <a:solidFill>
                <a:srgbClr val="000000"/>
              </a:solidFill>
              <a:latin typeface="Times New Roman" panose="02020603050405020304" pitchFamily="18" charset="0"/>
            </a:endParaRPr>
          </a:p>
          <a:p>
            <a:pPr algn="ctr" fontAlgn="base">
              <a:spcBef>
                <a:spcPct val="0"/>
              </a:spcBef>
              <a:spcAft>
                <a:spcPct val="0"/>
              </a:spcAft>
            </a:pPr>
            <a:endParaRPr lang="nl-NL" sz="2000" dirty="0">
              <a:solidFill>
                <a:srgbClr val="000000"/>
              </a:solidFill>
              <a:latin typeface="Times New Roman" panose="02020603050405020304" pitchFamily="18" charset="0"/>
            </a:endParaRPr>
          </a:p>
          <a:p>
            <a:pPr algn="ctr">
              <a:defRPr/>
            </a:pPr>
            <a:r>
              <a:rPr lang="nl-NL" sz="2400" dirty="0" smtClean="0">
                <a:solidFill>
                  <a:srgbClr val="000000"/>
                </a:solidFill>
                <a:latin typeface="Times New Roman" panose="02020603050405020304" pitchFamily="18" charset="0"/>
                <a:cs typeface="Times New Roman" panose="02020603050405020304" pitchFamily="18" charset="0"/>
              </a:rPr>
              <a:t>International </a:t>
            </a:r>
            <a:r>
              <a:rPr lang="nl-NL" sz="2400" dirty="0">
                <a:solidFill>
                  <a:srgbClr val="000000"/>
                </a:solidFill>
                <a:latin typeface="Times New Roman" panose="02020603050405020304" pitchFamily="18" charset="0"/>
                <a:cs typeface="Times New Roman" panose="02020603050405020304" pitchFamily="18" charset="0"/>
              </a:rPr>
              <a:t>conference </a:t>
            </a:r>
            <a:r>
              <a:rPr lang="nl-NL" sz="2400" dirty="0" err="1">
                <a:solidFill>
                  <a:srgbClr val="000000"/>
                </a:solidFill>
                <a:latin typeface="Times New Roman" panose="02020603050405020304" pitchFamily="18" charset="0"/>
                <a:cs typeface="Times New Roman" panose="02020603050405020304" pitchFamily="18" charset="0"/>
              </a:rPr>
              <a:t>and</a:t>
            </a:r>
            <a:r>
              <a:rPr lang="nl-NL" sz="2400" dirty="0">
                <a:solidFill>
                  <a:srgbClr val="000000"/>
                </a:solidFill>
                <a:latin typeface="Times New Roman" panose="02020603050405020304" pitchFamily="18" charset="0"/>
                <a:cs typeface="Times New Roman" panose="02020603050405020304" pitchFamily="18" charset="0"/>
              </a:rPr>
              <a:t> </a:t>
            </a:r>
            <a:r>
              <a:rPr lang="nl-NL" sz="2400" dirty="0" err="1">
                <a:solidFill>
                  <a:srgbClr val="000000"/>
                </a:solidFill>
                <a:latin typeface="Times New Roman" panose="02020603050405020304" pitchFamily="18" charset="0"/>
                <a:cs typeface="Times New Roman" panose="02020603050405020304" pitchFamily="18" charset="0"/>
              </a:rPr>
              <a:t>exhibition</a:t>
            </a:r>
            <a:r>
              <a:rPr lang="nl-NL" sz="2400" dirty="0">
                <a:solidFill>
                  <a:srgbClr val="000000"/>
                </a:solidFill>
                <a:latin typeface="Times New Roman" panose="02020603050405020304" pitchFamily="18" charset="0"/>
                <a:cs typeface="Times New Roman" panose="02020603050405020304" pitchFamily="18" charset="0"/>
              </a:rPr>
              <a:t> on Biopolymers </a:t>
            </a:r>
            <a:r>
              <a:rPr lang="nl-NL" sz="2400" dirty="0" err="1">
                <a:solidFill>
                  <a:srgbClr val="000000"/>
                </a:solidFill>
                <a:latin typeface="Times New Roman" panose="02020603050405020304" pitchFamily="18" charset="0"/>
                <a:cs typeface="Times New Roman" panose="02020603050405020304" pitchFamily="18" charset="0"/>
              </a:rPr>
              <a:t>and</a:t>
            </a:r>
            <a:r>
              <a:rPr lang="nl-NL" sz="2400" dirty="0">
                <a:solidFill>
                  <a:srgbClr val="000000"/>
                </a:solidFill>
                <a:latin typeface="Times New Roman" panose="02020603050405020304" pitchFamily="18" charset="0"/>
                <a:cs typeface="Times New Roman" panose="02020603050405020304" pitchFamily="18" charset="0"/>
              </a:rPr>
              <a:t> </a:t>
            </a:r>
            <a:r>
              <a:rPr lang="nl-NL" sz="2400" dirty="0" err="1">
                <a:solidFill>
                  <a:srgbClr val="000000"/>
                </a:solidFill>
                <a:latin typeface="Times New Roman" panose="02020603050405020304" pitchFamily="18" charset="0"/>
                <a:cs typeface="Times New Roman" panose="02020603050405020304" pitchFamily="18" charset="0"/>
              </a:rPr>
              <a:t>Bioplastics</a:t>
            </a:r>
            <a:endParaRPr lang="nl-NL" sz="2400" dirty="0">
              <a:solidFill>
                <a:srgbClr val="000000"/>
              </a:solidFill>
              <a:latin typeface="Times New Roman" panose="02020603050405020304" pitchFamily="18" charset="0"/>
              <a:cs typeface="Times New Roman" panose="02020603050405020304" pitchFamily="18" charset="0"/>
            </a:endParaRPr>
          </a:p>
          <a:p>
            <a:pPr algn="ctr">
              <a:defRPr/>
            </a:pPr>
            <a:r>
              <a:rPr lang="nl-NL" dirty="0">
                <a:solidFill>
                  <a:srgbClr val="000000"/>
                </a:solidFill>
                <a:latin typeface="Times New Roman" panose="02020603050405020304" pitchFamily="18" charset="0"/>
                <a:cs typeface="Times New Roman" panose="02020603050405020304" pitchFamily="18" charset="0"/>
              </a:rPr>
              <a:t>10-12/08/2015</a:t>
            </a:r>
          </a:p>
          <a:p>
            <a:pPr fontAlgn="base">
              <a:spcBef>
                <a:spcPct val="0"/>
              </a:spcBef>
              <a:spcAft>
                <a:spcPct val="0"/>
              </a:spcAft>
            </a:pPr>
            <a:endParaRPr lang="nl-NL" sz="1600" dirty="0" smtClean="0">
              <a:solidFill>
                <a:srgbClr val="000000"/>
              </a:solidFill>
              <a:latin typeface="Times New Roman" panose="02020603050405020304" pitchFamily="18" charset="0"/>
            </a:endParaRPr>
          </a:p>
          <a:p>
            <a:pPr fontAlgn="base">
              <a:spcBef>
                <a:spcPct val="0"/>
              </a:spcBef>
              <a:spcAft>
                <a:spcPct val="0"/>
              </a:spcAft>
            </a:pPr>
            <a:endParaRPr lang="nl-NL" sz="1600" dirty="0">
              <a:solidFill>
                <a:srgbClr val="000000"/>
              </a:solidFill>
              <a:latin typeface="Times New Roman" panose="02020603050405020304" pitchFamily="18" charset="0"/>
            </a:endParaRPr>
          </a:p>
        </p:txBody>
      </p:sp>
      <p:pic>
        <p:nvPicPr>
          <p:cNvPr id="3078" name="Picture 6" descr="http://www.packonline.nl/nieuws/2011/06/pack4food-logo.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8442" y="251729"/>
            <a:ext cx="1188132" cy="79208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a:blip r:embed="rId4"/>
          <a:stretch>
            <a:fillRect/>
          </a:stretch>
        </p:blipFill>
        <p:spPr>
          <a:xfrm>
            <a:off x="1139730" y="968521"/>
            <a:ext cx="1553687" cy="1001473"/>
          </a:xfrm>
          <a:prstGeom prst="rect">
            <a:avLst/>
          </a:prstGeom>
        </p:spPr>
      </p:pic>
      <p:sp>
        <p:nvSpPr>
          <p:cNvPr id="5" name="AutoShape 8" descr="Afbeeldingsresultaat voor lfmfp"/>
          <p:cNvSpPr>
            <a:spLocks noChangeAspect="1" noChangeArrowheads="1"/>
          </p:cNvSpPr>
          <p:nvPr/>
        </p:nvSpPr>
        <p:spPr bwMode="auto">
          <a:xfrm>
            <a:off x="168275" y="-182563"/>
            <a:ext cx="1205074" cy="120507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nl-BE" sz="2400">
              <a:solidFill>
                <a:srgbClr val="000000"/>
              </a:solidFill>
              <a:latin typeface="Times New Roman" panose="02020603050405020304" pitchFamily="18" charset="0"/>
            </a:endParaRPr>
          </a:p>
        </p:txBody>
      </p:sp>
      <p:sp>
        <p:nvSpPr>
          <p:cNvPr id="7" name="AutoShape 12" descr="Afbeeldingsresultaat voor lfmfp"/>
          <p:cNvSpPr>
            <a:spLocks noChangeAspect="1" noChangeArrowheads="1"/>
          </p:cNvSpPr>
          <p:nvPr/>
        </p:nvSpPr>
        <p:spPr bwMode="auto">
          <a:xfrm>
            <a:off x="1115616" y="1196751"/>
            <a:ext cx="2204864" cy="220487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nl-BE" sz="2400">
              <a:solidFill>
                <a:srgbClr val="000000"/>
              </a:solidFill>
              <a:latin typeface="Times New Roman" panose="02020603050405020304" pitchFamily="18" charset="0"/>
            </a:endParaRPr>
          </a:p>
        </p:txBody>
      </p:sp>
      <p:pic>
        <p:nvPicPr>
          <p:cNvPr id="8" name="Picture 7"/>
          <p:cNvPicPr>
            <a:picLocks noChangeAspect="1"/>
          </p:cNvPicPr>
          <p:nvPr/>
        </p:nvPicPr>
        <p:blipFill>
          <a:blip r:embed="rId5"/>
          <a:stretch>
            <a:fillRect/>
          </a:stretch>
        </p:blipFill>
        <p:spPr>
          <a:xfrm>
            <a:off x="76958" y="1065119"/>
            <a:ext cx="1200150" cy="904875"/>
          </a:xfrm>
          <a:prstGeom prst="rect">
            <a:avLst/>
          </a:prstGeom>
        </p:spPr>
      </p:pic>
      <p:sp>
        <p:nvSpPr>
          <p:cNvPr id="10" name="Slide Number Placeholder 9"/>
          <p:cNvSpPr>
            <a:spLocks noGrp="1"/>
          </p:cNvSpPr>
          <p:nvPr>
            <p:ph type="sldNum" sz="quarter" idx="11"/>
          </p:nvPr>
        </p:nvSpPr>
        <p:spPr/>
        <p:txBody>
          <a:bodyPr/>
          <a:lstStyle/>
          <a:p>
            <a:r>
              <a:rPr lang="nl-NL" altLang="nl-BE" dirty="0" smtClean="0">
                <a:solidFill>
                  <a:srgbClr val="000000"/>
                </a:solidFill>
              </a:rPr>
              <a:t> </a:t>
            </a:r>
            <a:fld id="{19C60A13-E8D7-40E1-AE8F-6DDD3A7FC98B}" type="slidenum">
              <a:rPr lang="nl-NL" altLang="nl-BE" smtClean="0">
                <a:solidFill>
                  <a:srgbClr val="000000"/>
                </a:solidFill>
              </a:rPr>
              <a:pPr/>
              <a:t>1</a:t>
            </a:fld>
            <a:r>
              <a:rPr lang="nl-NL" altLang="nl-BE" dirty="0" smtClean="0">
                <a:solidFill>
                  <a:srgbClr val="000000"/>
                </a:solidFill>
              </a:rPr>
              <a:t> </a:t>
            </a:r>
            <a:endParaRPr lang="nl-NL" altLang="nl-BE" dirty="0">
              <a:solidFill>
                <a:srgbClr val="000000"/>
              </a:solidFill>
            </a:endParaRPr>
          </a:p>
        </p:txBody>
      </p:sp>
    </p:spTree>
    <p:extLst>
      <p:ext uri="{BB962C8B-B14F-4D97-AF65-F5344CB8AC3E}">
        <p14:creationId xmlns:p14="http://schemas.microsoft.com/office/powerpoint/2010/main" val="38936191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a:solidFill>
            <a:srgbClr val="009999"/>
          </a:solidFill>
          <a:effectLst/>
        </p:spPr>
        <p:txBody>
          <a:bodyPr/>
          <a:lstStyle/>
          <a:p>
            <a:r>
              <a:rPr lang="nl-NL" b="1" dirty="0" err="1" smtClean="0">
                <a:latin typeface="Times New Roman" panose="02020603050405020304" pitchFamily="18" charset="0"/>
                <a:cs typeface="Times New Roman" panose="02020603050405020304" pitchFamily="18" charset="0"/>
              </a:rPr>
              <a:t>Introduction</a:t>
            </a:r>
            <a:endParaRPr lang="nl-BE"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D186A4E-E48D-4D79-A542-4B7FFAE20D2A}" type="slidenum">
              <a:rPr lang="nl-BE" smtClean="0"/>
              <a:pPr/>
              <a:t>2</a:t>
            </a:fld>
            <a:endParaRPr lang="nl-BE"/>
          </a:p>
        </p:txBody>
      </p:sp>
      <p:pic>
        <p:nvPicPr>
          <p:cNvPr id="6" name="Picture 5"/>
          <p:cNvPicPr>
            <a:picLocks noChangeAspect="1"/>
          </p:cNvPicPr>
          <p:nvPr/>
        </p:nvPicPr>
        <p:blipFill>
          <a:blip r:embed="rId3"/>
          <a:stretch>
            <a:fillRect/>
          </a:stretch>
        </p:blipFill>
        <p:spPr>
          <a:xfrm>
            <a:off x="6799080" y="6259186"/>
            <a:ext cx="750626" cy="565948"/>
          </a:xfrm>
          <a:prstGeom prst="rect">
            <a:avLst/>
          </a:prstGeom>
        </p:spPr>
      </p:pic>
      <p:pic>
        <p:nvPicPr>
          <p:cNvPr id="7" name="Picture 6"/>
          <p:cNvPicPr>
            <a:picLocks noChangeAspect="1"/>
          </p:cNvPicPr>
          <p:nvPr/>
        </p:nvPicPr>
        <p:blipFill>
          <a:blip r:embed="rId4"/>
          <a:stretch>
            <a:fillRect/>
          </a:stretch>
        </p:blipFill>
        <p:spPr>
          <a:xfrm>
            <a:off x="7549706" y="6226321"/>
            <a:ext cx="979988" cy="631679"/>
          </a:xfrm>
          <a:prstGeom prst="rect">
            <a:avLst/>
          </a:prstGeom>
        </p:spPr>
      </p:pic>
      <p:pic>
        <p:nvPicPr>
          <p:cNvPr id="17" name="Picture 16"/>
          <p:cNvPicPr>
            <a:picLocks noChangeAspect="1"/>
          </p:cNvPicPr>
          <p:nvPr/>
        </p:nvPicPr>
        <p:blipFill rotWithShape="1">
          <a:blip r:embed="rId5"/>
          <a:srcRect t="18802" r="916"/>
          <a:stretch/>
        </p:blipFill>
        <p:spPr>
          <a:xfrm>
            <a:off x="7358227" y="319859"/>
            <a:ext cx="1088769" cy="535335"/>
          </a:xfrm>
          <a:prstGeom prst="rect">
            <a:avLst/>
          </a:prstGeom>
        </p:spPr>
      </p:pic>
      <p:sp>
        <p:nvSpPr>
          <p:cNvPr id="19" name="TextBox 18"/>
          <p:cNvSpPr txBox="1"/>
          <p:nvPr/>
        </p:nvSpPr>
        <p:spPr>
          <a:xfrm>
            <a:off x="428329" y="1071560"/>
            <a:ext cx="8229600" cy="400110"/>
          </a:xfrm>
          <a:prstGeom prst="rect">
            <a:avLst/>
          </a:prstGeom>
          <a:noFill/>
        </p:spPr>
        <p:txBody>
          <a:bodyPr wrap="square" rtlCol="0">
            <a:spAutoFit/>
          </a:bodyPr>
          <a:lstStyle/>
          <a:p>
            <a:r>
              <a:rPr lang="nl-NL" sz="2000" dirty="0" err="1" smtClean="0">
                <a:latin typeface="Times New Roman" panose="02020603050405020304" pitchFamily="18" charset="0"/>
                <a:cs typeface="Times New Roman" panose="02020603050405020304" pitchFamily="18" charset="0"/>
              </a:rPr>
              <a:t>Why</a:t>
            </a:r>
            <a:r>
              <a:rPr lang="nl-NL" sz="2000" dirty="0" smtClean="0">
                <a:latin typeface="Times New Roman" panose="02020603050405020304" pitchFamily="18" charset="0"/>
                <a:cs typeface="Times New Roman" panose="02020603050405020304" pitchFamily="18" charset="0"/>
              </a:rPr>
              <a:t> </a:t>
            </a:r>
            <a:r>
              <a:rPr lang="nl-NL" sz="2000" dirty="0" err="1" smtClean="0">
                <a:latin typeface="Times New Roman" panose="02020603050405020304" pitchFamily="18" charset="0"/>
                <a:cs typeface="Times New Roman" panose="02020603050405020304" pitchFamily="18" charset="0"/>
              </a:rPr>
              <a:t>use</a:t>
            </a:r>
            <a:r>
              <a:rPr lang="nl-NL" sz="2000" dirty="0" smtClean="0">
                <a:latin typeface="Times New Roman" panose="02020603050405020304" pitchFamily="18" charset="0"/>
                <a:cs typeface="Times New Roman" panose="02020603050405020304" pitchFamily="18" charset="0"/>
              </a:rPr>
              <a:t> food </a:t>
            </a:r>
            <a:r>
              <a:rPr lang="nl-NL" sz="2000" dirty="0" err="1" smtClean="0">
                <a:latin typeface="Times New Roman" panose="02020603050405020304" pitchFamily="18" charset="0"/>
                <a:cs typeface="Times New Roman" panose="02020603050405020304" pitchFamily="18" charset="0"/>
              </a:rPr>
              <a:t>packaging</a:t>
            </a:r>
            <a:r>
              <a:rPr lang="nl-NL" sz="2000" dirty="0" smtClean="0">
                <a:latin typeface="Times New Roman" panose="02020603050405020304" pitchFamily="18" charset="0"/>
                <a:cs typeface="Times New Roman" panose="02020603050405020304" pitchFamily="18" charset="0"/>
              </a:rPr>
              <a:t>?</a:t>
            </a:r>
            <a:r>
              <a:rPr lang="nl-NL" sz="2000" dirty="0" smtClean="0"/>
              <a:t> </a:t>
            </a:r>
            <a:endParaRPr lang="nl-BE" sz="2000" dirty="0"/>
          </a:p>
        </p:txBody>
      </p:sp>
      <p:sp>
        <p:nvSpPr>
          <p:cNvPr id="20" name="TextBox 19"/>
          <p:cNvSpPr txBox="1"/>
          <p:nvPr/>
        </p:nvSpPr>
        <p:spPr>
          <a:xfrm>
            <a:off x="693912" y="1526799"/>
            <a:ext cx="7992888" cy="1769715"/>
          </a:xfrm>
          <a:prstGeom prst="rect">
            <a:avLst/>
          </a:prstGeom>
          <a:noFill/>
        </p:spPr>
        <p:txBody>
          <a:bodyPr wrap="square" rtlCol="0">
            <a:spAutoFit/>
          </a:bodyPr>
          <a:lstStyle/>
          <a:p>
            <a:pPr marL="342900" indent="-342900" fontAlgn="base">
              <a:spcBef>
                <a:spcPct val="0"/>
              </a:spcBef>
              <a:spcAft>
                <a:spcPts val="600"/>
              </a:spcAft>
              <a:buFont typeface="Arial" panose="020B0604020202020204" pitchFamily="34" charset="0"/>
              <a:buChar char="•"/>
            </a:pPr>
            <a:r>
              <a:rPr lang="nl-NL" sz="2400" dirty="0" err="1" smtClean="0">
                <a:solidFill>
                  <a:srgbClr val="000000"/>
                </a:solidFill>
                <a:latin typeface="Times New Roman" panose="02020603050405020304" pitchFamily="18" charset="0"/>
              </a:rPr>
              <a:t>Roles</a:t>
            </a:r>
            <a:r>
              <a:rPr lang="nl-NL" sz="2400" dirty="0" smtClean="0">
                <a:solidFill>
                  <a:srgbClr val="000000"/>
                </a:solidFill>
                <a:latin typeface="Times New Roman" panose="02020603050405020304" pitchFamily="18" charset="0"/>
              </a:rPr>
              <a:t> of food </a:t>
            </a:r>
            <a:r>
              <a:rPr lang="nl-NL" sz="2400" dirty="0" err="1" smtClean="0">
                <a:solidFill>
                  <a:srgbClr val="000000"/>
                </a:solidFill>
                <a:latin typeface="Times New Roman" panose="02020603050405020304" pitchFamily="18" charset="0"/>
              </a:rPr>
              <a:t>packaging</a:t>
            </a:r>
            <a:r>
              <a:rPr lang="nl-NL" sz="2400" dirty="0" smtClean="0">
                <a:solidFill>
                  <a:srgbClr val="000000"/>
                </a:solidFill>
                <a:latin typeface="Times New Roman" panose="02020603050405020304" pitchFamily="18" charset="0"/>
              </a:rPr>
              <a:t>:</a:t>
            </a:r>
          </a:p>
          <a:p>
            <a:pPr marL="800100" lvl="1" indent="-342900" fontAlgn="base">
              <a:spcBef>
                <a:spcPct val="0"/>
              </a:spcBef>
              <a:spcAft>
                <a:spcPct val="0"/>
              </a:spcAft>
              <a:buFont typeface="Wingdings" panose="05000000000000000000" pitchFamily="2" charset="2"/>
              <a:buChar char="Ø"/>
            </a:pPr>
            <a:r>
              <a:rPr lang="nl-NL" sz="2000" dirty="0" err="1" smtClean="0">
                <a:solidFill>
                  <a:srgbClr val="000000"/>
                </a:solidFill>
                <a:latin typeface="Times New Roman" panose="02020603050405020304" pitchFamily="18" charset="0"/>
              </a:rPr>
              <a:t>Containment</a:t>
            </a:r>
            <a:endParaRPr lang="nl-NL" sz="2000" dirty="0" smtClean="0">
              <a:solidFill>
                <a:srgbClr val="000000"/>
              </a:solidFill>
              <a:latin typeface="Times New Roman" panose="02020603050405020304" pitchFamily="18" charset="0"/>
            </a:endParaRPr>
          </a:p>
          <a:p>
            <a:pPr marL="800100" lvl="1" indent="-342900" fontAlgn="base">
              <a:spcBef>
                <a:spcPct val="0"/>
              </a:spcBef>
              <a:spcAft>
                <a:spcPct val="0"/>
              </a:spcAft>
              <a:buFont typeface="Wingdings" panose="05000000000000000000" pitchFamily="2" charset="2"/>
              <a:buChar char="Ø"/>
            </a:pPr>
            <a:r>
              <a:rPr lang="nl-NL" sz="2000" dirty="0" err="1" smtClean="0">
                <a:solidFill>
                  <a:srgbClr val="000000"/>
                </a:solidFill>
                <a:latin typeface="Times New Roman" panose="02020603050405020304" pitchFamily="18" charset="0"/>
              </a:rPr>
              <a:t>Protection</a:t>
            </a:r>
            <a:endParaRPr lang="nl-NL" sz="2000" dirty="0" smtClean="0">
              <a:solidFill>
                <a:srgbClr val="000000"/>
              </a:solidFill>
              <a:latin typeface="Times New Roman" panose="02020603050405020304" pitchFamily="18" charset="0"/>
            </a:endParaRPr>
          </a:p>
          <a:p>
            <a:pPr marL="800100" lvl="1" indent="-342900" fontAlgn="base">
              <a:spcBef>
                <a:spcPct val="0"/>
              </a:spcBef>
              <a:spcAft>
                <a:spcPct val="0"/>
              </a:spcAft>
              <a:buFont typeface="Wingdings" panose="05000000000000000000" pitchFamily="2" charset="2"/>
              <a:buChar char="Ø"/>
            </a:pPr>
            <a:r>
              <a:rPr lang="nl-NL" sz="2000" dirty="0" smtClean="0">
                <a:solidFill>
                  <a:srgbClr val="000000"/>
                </a:solidFill>
                <a:latin typeface="Times New Roman" panose="02020603050405020304" pitchFamily="18" charset="0"/>
              </a:rPr>
              <a:t>Communication</a:t>
            </a:r>
          </a:p>
          <a:p>
            <a:pPr marL="800100" lvl="1" indent="-342900" fontAlgn="base">
              <a:spcBef>
                <a:spcPct val="0"/>
              </a:spcBef>
              <a:spcAft>
                <a:spcPct val="0"/>
              </a:spcAft>
              <a:buFont typeface="Wingdings" panose="05000000000000000000" pitchFamily="2" charset="2"/>
              <a:buChar char="Ø"/>
            </a:pPr>
            <a:r>
              <a:rPr lang="nl-NL" sz="2000" dirty="0" smtClean="0">
                <a:solidFill>
                  <a:srgbClr val="000000"/>
                </a:solidFill>
                <a:latin typeface="Times New Roman" panose="02020603050405020304" pitchFamily="18" charset="0"/>
              </a:rPr>
              <a:t>Convenience</a:t>
            </a:r>
          </a:p>
        </p:txBody>
      </p:sp>
      <p:pic>
        <p:nvPicPr>
          <p:cNvPr id="21" name="Picture 20"/>
          <p:cNvPicPr>
            <a:picLocks noChangeAspect="1"/>
          </p:cNvPicPr>
          <p:nvPr/>
        </p:nvPicPr>
        <p:blipFill>
          <a:blip r:embed="rId6"/>
          <a:stretch>
            <a:fillRect/>
          </a:stretch>
        </p:blipFill>
        <p:spPr>
          <a:xfrm>
            <a:off x="4666556" y="1562502"/>
            <a:ext cx="1863651" cy="1863651"/>
          </a:xfrm>
          <a:prstGeom prst="rect">
            <a:avLst/>
          </a:prstGeom>
        </p:spPr>
      </p:pic>
      <p:pic>
        <p:nvPicPr>
          <p:cNvPr id="22" name="Picture 21"/>
          <p:cNvPicPr>
            <a:picLocks noChangeAspect="1"/>
          </p:cNvPicPr>
          <p:nvPr/>
        </p:nvPicPr>
        <p:blipFill rotWithShape="1">
          <a:blip r:embed="rId7">
            <a:extLst>
              <a:ext uri="{28A0092B-C50C-407E-A947-70E740481C1C}">
                <a14:useLocalDpi xmlns:a14="http://schemas.microsoft.com/office/drawing/2010/main" val="0"/>
              </a:ext>
            </a:extLst>
          </a:blip>
          <a:srcRect l="23318" t="9212" r="18877" b="12601"/>
          <a:stretch/>
        </p:blipFill>
        <p:spPr>
          <a:xfrm>
            <a:off x="6610760" y="1352234"/>
            <a:ext cx="2200265" cy="1981681"/>
          </a:xfrm>
          <a:prstGeom prst="rect">
            <a:avLst/>
          </a:prstGeom>
        </p:spPr>
      </p:pic>
      <p:sp>
        <p:nvSpPr>
          <p:cNvPr id="23" name="TextBox 22"/>
          <p:cNvSpPr txBox="1"/>
          <p:nvPr/>
        </p:nvSpPr>
        <p:spPr>
          <a:xfrm>
            <a:off x="668684" y="3842585"/>
            <a:ext cx="8382695" cy="461665"/>
          </a:xfrm>
          <a:prstGeom prst="rect">
            <a:avLst/>
          </a:prstGeom>
          <a:noFill/>
        </p:spPr>
        <p:txBody>
          <a:bodyPr wrap="square" rtlCol="0">
            <a:spAutoFit/>
          </a:bodyPr>
          <a:lstStyle/>
          <a:p>
            <a:pPr marL="342900" indent="-342900">
              <a:buFont typeface="Arial" panose="020B0604020202020204" pitchFamily="34" charset="0"/>
              <a:buChar char="•"/>
            </a:pPr>
            <a:r>
              <a:rPr lang="nl-NL" sz="2400" dirty="0" smtClean="0">
                <a:latin typeface="Times New Roman" panose="02020603050405020304" pitchFamily="18" charset="0"/>
                <a:cs typeface="Times New Roman" panose="02020603050405020304" pitchFamily="18" charset="0"/>
              </a:rPr>
              <a:t>Prevention of food </a:t>
            </a:r>
            <a:r>
              <a:rPr lang="nl-NL" sz="2400" dirty="0" err="1" smtClean="0">
                <a:latin typeface="Times New Roman" panose="02020603050405020304" pitchFamily="18" charset="0"/>
                <a:cs typeface="Times New Roman" panose="02020603050405020304" pitchFamily="18" charset="0"/>
              </a:rPr>
              <a:t>loss</a:t>
            </a:r>
            <a:r>
              <a:rPr lang="nl-NL" sz="2400" dirty="0" smtClean="0">
                <a:latin typeface="Times New Roman" panose="02020603050405020304" pitchFamily="18" charset="0"/>
                <a:cs typeface="Times New Roman" panose="02020603050405020304" pitchFamily="18" charset="0"/>
              </a:rPr>
              <a:t>! (</a:t>
            </a:r>
            <a:r>
              <a:rPr lang="nl-NL" sz="2400" dirty="0" err="1" smtClean="0">
                <a:latin typeface="Times New Roman" panose="02020603050405020304" pitchFamily="18" charset="0"/>
                <a:cs typeface="Times New Roman" panose="02020603050405020304" pitchFamily="18" charset="0"/>
              </a:rPr>
              <a:t>huge</a:t>
            </a:r>
            <a:r>
              <a:rPr lang="nl-NL" sz="2400" dirty="0" smtClean="0">
                <a:latin typeface="Times New Roman" panose="02020603050405020304" pitchFamily="18" charset="0"/>
                <a:cs typeface="Times New Roman" panose="02020603050405020304" pitchFamily="18" charset="0"/>
              </a:rPr>
              <a:t> </a:t>
            </a:r>
            <a:r>
              <a:rPr lang="nl-NL" sz="2400" dirty="0" err="1" smtClean="0">
                <a:latin typeface="Times New Roman" panose="02020603050405020304" pitchFamily="18" charset="0"/>
                <a:cs typeface="Times New Roman" panose="02020603050405020304" pitchFamily="18" charset="0"/>
              </a:rPr>
              <a:t>environmental</a:t>
            </a:r>
            <a:r>
              <a:rPr lang="nl-NL" sz="2400" dirty="0" smtClean="0">
                <a:latin typeface="Times New Roman" panose="02020603050405020304" pitchFamily="18" charset="0"/>
                <a:cs typeface="Times New Roman" panose="02020603050405020304" pitchFamily="18" charset="0"/>
              </a:rPr>
              <a:t> impact)</a:t>
            </a:r>
            <a:endParaRPr lang="nl-BE" sz="2400" dirty="0">
              <a:latin typeface="Times New Roman" panose="02020603050405020304" pitchFamily="18" charset="0"/>
              <a:cs typeface="Times New Roman" panose="02020603050405020304" pitchFamily="18" charset="0"/>
            </a:endParaRPr>
          </a:p>
        </p:txBody>
      </p:sp>
      <p:sp>
        <p:nvSpPr>
          <p:cNvPr id="25" name="TextBox 24"/>
          <p:cNvSpPr txBox="1"/>
          <p:nvPr/>
        </p:nvSpPr>
        <p:spPr>
          <a:xfrm>
            <a:off x="689900" y="5029904"/>
            <a:ext cx="3018036" cy="461665"/>
          </a:xfrm>
          <a:prstGeom prst="rect">
            <a:avLst/>
          </a:prstGeom>
          <a:noFill/>
        </p:spPr>
        <p:txBody>
          <a:bodyPr wrap="square" rtlCol="0">
            <a:spAutoFit/>
          </a:bodyPr>
          <a:lstStyle/>
          <a:p>
            <a:pPr marL="342900" indent="-342900">
              <a:buFont typeface="Arial" panose="020B0604020202020204" pitchFamily="34" charset="0"/>
              <a:buChar char="•"/>
            </a:pPr>
            <a:r>
              <a:rPr lang="nl-NL" sz="2400" dirty="0" smtClean="0">
                <a:latin typeface="Times New Roman" panose="02020603050405020304" pitchFamily="18" charset="0"/>
                <a:cs typeface="Times New Roman" panose="02020603050405020304" pitchFamily="18" charset="0"/>
              </a:rPr>
              <a:t>Food </a:t>
            </a:r>
            <a:r>
              <a:rPr lang="nl-NL" sz="2400" dirty="0" err="1" smtClean="0">
                <a:latin typeface="Times New Roman" panose="02020603050405020304" pitchFamily="18" charset="0"/>
                <a:cs typeface="Times New Roman" panose="02020603050405020304" pitchFamily="18" charset="0"/>
              </a:rPr>
              <a:t>packaging</a:t>
            </a:r>
            <a:r>
              <a:rPr lang="nl-NL" sz="2400" dirty="0" smtClean="0">
                <a:latin typeface="Times New Roman" panose="02020603050405020304" pitchFamily="18" charset="0"/>
                <a:cs typeface="Times New Roman" panose="02020603050405020304" pitchFamily="18" charset="0"/>
              </a:rPr>
              <a:t> ↑       </a:t>
            </a:r>
            <a:endParaRPr lang="nl-NL" sz="2400" dirty="0">
              <a:latin typeface="Times New Roman" panose="02020603050405020304" pitchFamily="18" charset="0"/>
              <a:cs typeface="Times New Roman" panose="02020603050405020304" pitchFamily="18" charset="0"/>
            </a:endParaRPr>
          </a:p>
        </p:txBody>
      </p:sp>
      <p:sp>
        <p:nvSpPr>
          <p:cNvPr id="28" name="TextBox 27"/>
          <p:cNvSpPr txBox="1"/>
          <p:nvPr/>
        </p:nvSpPr>
        <p:spPr>
          <a:xfrm>
            <a:off x="3923928" y="5029904"/>
            <a:ext cx="5741527" cy="461665"/>
          </a:xfrm>
          <a:prstGeom prst="rect">
            <a:avLst/>
          </a:prstGeom>
          <a:noFill/>
        </p:spPr>
        <p:txBody>
          <a:bodyPr wrap="square" rtlCol="0">
            <a:spAutoFit/>
          </a:bodyPr>
          <a:lstStyle/>
          <a:p>
            <a:pPr algn="ctr"/>
            <a:r>
              <a:rPr lang="nl-NL" sz="2400" dirty="0" err="1" smtClean="0">
                <a:latin typeface="Times New Roman" panose="02020603050405020304" pitchFamily="18" charset="0"/>
                <a:cs typeface="Times New Roman" panose="02020603050405020304" pitchFamily="18" charset="0"/>
              </a:rPr>
              <a:t>Increased</a:t>
            </a:r>
            <a:r>
              <a:rPr lang="nl-NL" sz="2400" dirty="0" smtClean="0">
                <a:latin typeface="Times New Roman" panose="02020603050405020304" pitchFamily="18" charset="0"/>
                <a:cs typeface="Times New Roman" panose="02020603050405020304" pitchFamily="18" charset="0"/>
              </a:rPr>
              <a:t> </a:t>
            </a:r>
            <a:r>
              <a:rPr lang="nl-NL" sz="2400" dirty="0" err="1" smtClean="0">
                <a:latin typeface="Times New Roman" panose="02020603050405020304" pitchFamily="18" charset="0"/>
                <a:cs typeface="Times New Roman" panose="02020603050405020304" pitchFamily="18" charset="0"/>
              </a:rPr>
              <a:t>use</a:t>
            </a:r>
            <a:r>
              <a:rPr lang="nl-NL" sz="2400" dirty="0" smtClean="0">
                <a:latin typeface="Times New Roman" panose="02020603050405020304" pitchFamily="18" charset="0"/>
                <a:cs typeface="Times New Roman" panose="02020603050405020304" pitchFamily="18" charset="0"/>
              </a:rPr>
              <a:t> of </a:t>
            </a:r>
            <a:r>
              <a:rPr lang="nl-NL" sz="2400" dirty="0" err="1" smtClean="0">
                <a:latin typeface="Times New Roman" panose="02020603050405020304" pitchFamily="18" charset="0"/>
                <a:cs typeface="Times New Roman" panose="02020603050405020304" pitchFamily="18" charset="0"/>
              </a:rPr>
              <a:t>raw</a:t>
            </a:r>
            <a:r>
              <a:rPr lang="nl-NL" sz="2400" dirty="0" smtClean="0">
                <a:latin typeface="Times New Roman" panose="02020603050405020304" pitchFamily="18" charset="0"/>
                <a:cs typeface="Times New Roman" panose="02020603050405020304" pitchFamily="18" charset="0"/>
              </a:rPr>
              <a:t> </a:t>
            </a:r>
            <a:r>
              <a:rPr lang="nl-NL" sz="2400" dirty="0" err="1" smtClean="0">
                <a:latin typeface="Times New Roman" panose="02020603050405020304" pitchFamily="18" charset="0"/>
                <a:cs typeface="Times New Roman" panose="02020603050405020304" pitchFamily="18" charset="0"/>
              </a:rPr>
              <a:t>materials</a:t>
            </a:r>
            <a:endParaRPr lang="nl-BE" sz="2400" dirty="0">
              <a:latin typeface="Times New Roman" panose="02020603050405020304" pitchFamily="18" charset="0"/>
              <a:cs typeface="Times New Roman" panose="02020603050405020304" pitchFamily="18" charset="0"/>
            </a:endParaRPr>
          </a:p>
        </p:txBody>
      </p:sp>
      <p:sp>
        <p:nvSpPr>
          <p:cNvPr id="29" name="Down Arrow 28"/>
          <p:cNvSpPr/>
          <p:nvPr/>
        </p:nvSpPr>
        <p:spPr>
          <a:xfrm rot="16200000">
            <a:off x="3954823" y="4778814"/>
            <a:ext cx="484632" cy="978408"/>
          </a:xfrm>
          <a:prstGeom prst="downArrow">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40090394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a:solidFill>
            <a:srgbClr val="009999"/>
          </a:solidFill>
          <a:effectLst/>
        </p:spPr>
        <p:txBody>
          <a:bodyPr/>
          <a:lstStyle/>
          <a:p>
            <a:r>
              <a:rPr lang="nl-NL" b="1" dirty="0" err="1" smtClean="0">
                <a:latin typeface="Times New Roman" panose="02020603050405020304" pitchFamily="18" charset="0"/>
                <a:cs typeface="Times New Roman" panose="02020603050405020304" pitchFamily="18" charset="0"/>
              </a:rPr>
              <a:t>Introduction</a:t>
            </a:r>
            <a:endParaRPr lang="nl-BE"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D186A4E-E48D-4D79-A542-4B7FFAE20D2A}" type="slidenum">
              <a:rPr lang="nl-BE" smtClean="0"/>
              <a:pPr/>
              <a:t>3</a:t>
            </a:fld>
            <a:endParaRPr lang="nl-BE"/>
          </a:p>
        </p:txBody>
      </p:sp>
      <p:pic>
        <p:nvPicPr>
          <p:cNvPr id="6" name="Picture 5"/>
          <p:cNvPicPr>
            <a:picLocks noChangeAspect="1"/>
          </p:cNvPicPr>
          <p:nvPr/>
        </p:nvPicPr>
        <p:blipFill>
          <a:blip r:embed="rId3"/>
          <a:stretch>
            <a:fillRect/>
          </a:stretch>
        </p:blipFill>
        <p:spPr>
          <a:xfrm>
            <a:off x="6799080" y="6259186"/>
            <a:ext cx="750626" cy="565948"/>
          </a:xfrm>
          <a:prstGeom prst="rect">
            <a:avLst/>
          </a:prstGeom>
        </p:spPr>
      </p:pic>
      <p:pic>
        <p:nvPicPr>
          <p:cNvPr id="7" name="Picture 6"/>
          <p:cNvPicPr>
            <a:picLocks noChangeAspect="1"/>
          </p:cNvPicPr>
          <p:nvPr/>
        </p:nvPicPr>
        <p:blipFill>
          <a:blip r:embed="rId4"/>
          <a:stretch>
            <a:fillRect/>
          </a:stretch>
        </p:blipFill>
        <p:spPr>
          <a:xfrm>
            <a:off x="7549706" y="6226321"/>
            <a:ext cx="979988" cy="631679"/>
          </a:xfrm>
          <a:prstGeom prst="rect">
            <a:avLst/>
          </a:prstGeom>
        </p:spPr>
      </p:pic>
      <p:sp>
        <p:nvSpPr>
          <p:cNvPr id="24" name="TextBox 23"/>
          <p:cNvSpPr txBox="1"/>
          <p:nvPr/>
        </p:nvSpPr>
        <p:spPr>
          <a:xfrm>
            <a:off x="435632" y="1356665"/>
            <a:ext cx="7787208" cy="461665"/>
          </a:xfrm>
          <a:prstGeom prst="rect">
            <a:avLst/>
          </a:prstGeom>
          <a:noFill/>
        </p:spPr>
        <p:txBody>
          <a:bodyPr wrap="square" rtlCol="0">
            <a:spAutoFit/>
          </a:bodyPr>
          <a:lstStyle/>
          <a:p>
            <a:r>
              <a:rPr lang="nl-NL" sz="2400" dirty="0" smtClean="0">
                <a:latin typeface="Times New Roman" panose="02020603050405020304" pitchFamily="18" charset="0"/>
                <a:cs typeface="Times New Roman" panose="02020603050405020304" pitchFamily="18" charset="0"/>
              </a:rPr>
              <a:t>Interest in bioplastics </a:t>
            </a:r>
            <a:r>
              <a:rPr lang="nl-NL" sz="2400" dirty="0" err="1" smtClean="0">
                <a:latin typeface="Times New Roman" panose="02020603050405020304" pitchFamily="18" charset="0"/>
                <a:cs typeface="Times New Roman" panose="02020603050405020304" pitchFamily="18" charset="0"/>
              </a:rPr>
              <a:t>among</a:t>
            </a:r>
            <a:r>
              <a:rPr lang="nl-NL" sz="2400" dirty="0" smtClean="0">
                <a:latin typeface="Times New Roman" panose="02020603050405020304" pitchFamily="18" charset="0"/>
                <a:cs typeface="Times New Roman" panose="02020603050405020304" pitchFamily="18" charset="0"/>
              </a:rPr>
              <a:t> stakeholders in the food </a:t>
            </a:r>
            <a:r>
              <a:rPr lang="nl-NL" sz="2400" dirty="0" err="1" smtClean="0">
                <a:latin typeface="Times New Roman" panose="02020603050405020304" pitchFamily="18" charset="0"/>
                <a:cs typeface="Times New Roman" panose="02020603050405020304" pitchFamily="18" charset="0"/>
              </a:rPr>
              <a:t>industry</a:t>
            </a:r>
            <a:r>
              <a:rPr lang="nl-NL" sz="2400" dirty="0" smtClean="0">
                <a:latin typeface="Times New Roman" panose="02020603050405020304" pitchFamily="18" charset="0"/>
                <a:cs typeface="Times New Roman" panose="02020603050405020304" pitchFamily="18" charset="0"/>
              </a:rPr>
              <a:t> </a:t>
            </a:r>
          </a:p>
        </p:txBody>
      </p:sp>
      <p:sp>
        <p:nvSpPr>
          <p:cNvPr id="3" name="Down Arrow 2"/>
          <p:cNvSpPr/>
          <p:nvPr/>
        </p:nvSpPr>
        <p:spPr>
          <a:xfrm rot="12076858">
            <a:off x="8300679" y="1214523"/>
            <a:ext cx="292634" cy="570141"/>
          </a:xfrm>
          <a:prstGeom prst="downArrow">
            <a:avLst/>
          </a:prstGeom>
          <a:solidFill>
            <a:srgbClr val="009999"/>
          </a:solidFill>
          <a:ln>
            <a:solidFill>
              <a:srgbClr val="009999"/>
            </a:solid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nl-BE" dirty="0"/>
          </a:p>
        </p:txBody>
      </p:sp>
      <p:sp>
        <p:nvSpPr>
          <p:cNvPr id="26" name="TextBox 25"/>
          <p:cNvSpPr txBox="1"/>
          <p:nvPr/>
        </p:nvSpPr>
        <p:spPr>
          <a:xfrm>
            <a:off x="1532256" y="2169841"/>
            <a:ext cx="7288698" cy="830997"/>
          </a:xfrm>
          <a:prstGeom prst="rect">
            <a:avLst/>
          </a:prstGeom>
          <a:noFill/>
        </p:spPr>
        <p:txBody>
          <a:bodyPr wrap="square" rtlCol="0">
            <a:spAutoFit/>
          </a:bodyPr>
          <a:lstStyle/>
          <a:p>
            <a:r>
              <a:rPr lang="nl-NL" sz="2400" dirty="0" smtClean="0">
                <a:latin typeface="Times New Roman" panose="02020603050405020304" pitchFamily="18" charset="0"/>
                <a:cs typeface="Times New Roman" panose="02020603050405020304" pitchFamily="18" charset="0"/>
              </a:rPr>
              <a:t>BUT </a:t>
            </a:r>
            <a:r>
              <a:rPr lang="nl-NL" sz="2400" dirty="0" err="1" smtClean="0">
                <a:latin typeface="Times New Roman" panose="02020603050405020304" pitchFamily="18" charset="0"/>
                <a:cs typeface="Times New Roman" panose="02020603050405020304" pitchFamily="18" charset="0"/>
              </a:rPr>
              <a:t>lack</a:t>
            </a:r>
            <a:r>
              <a:rPr lang="nl-NL" sz="2400" dirty="0" smtClean="0">
                <a:latin typeface="Times New Roman" panose="02020603050405020304" pitchFamily="18" charset="0"/>
                <a:cs typeface="Times New Roman" panose="02020603050405020304" pitchFamily="18" charset="0"/>
              </a:rPr>
              <a:t> of </a:t>
            </a:r>
            <a:r>
              <a:rPr lang="nl-NL" sz="2400" dirty="0" err="1" smtClean="0">
                <a:latin typeface="Times New Roman" panose="02020603050405020304" pitchFamily="18" charset="0"/>
                <a:cs typeface="Times New Roman" panose="02020603050405020304" pitchFamily="18" charset="0"/>
              </a:rPr>
              <a:t>knowledge</a:t>
            </a:r>
            <a:r>
              <a:rPr lang="nl-NL" sz="2400" dirty="0" smtClean="0">
                <a:latin typeface="Times New Roman" panose="02020603050405020304" pitchFamily="18" charset="0"/>
                <a:cs typeface="Times New Roman" panose="02020603050405020304" pitchFamily="18" charset="0"/>
              </a:rPr>
              <a:t> on </a:t>
            </a:r>
            <a:r>
              <a:rPr lang="nl-NL" sz="2400" dirty="0" err="1" smtClean="0">
                <a:latin typeface="Times New Roman" panose="02020603050405020304" pitchFamily="18" charset="0"/>
                <a:cs typeface="Times New Roman" panose="02020603050405020304" pitchFamily="18" charset="0"/>
              </a:rPr>
              <a:t>their</a:t>
            </a:r>
            <a:r>
              <a:rPr lang="nl-NL" sz="2400" dirty="0" smtClean="0">
                <a:latin typeface="Times New Roman" panose="02020603050405020304" pitchFamily="18" charset="0"/>
                <a:cs typeface="Times New Roman" panose="02020603050405020304" pitchFamily="18" charset="0"/>
              </a:rPr>
              <a:t> performance </a:t>
            </a:r>
            <a:r>
              <a:rPr lang="nl-NL" sz="2400" dirty="0" err="1" smtClean="0">
                <a:latin typeface="Times New Roman" panose="02020603050405020304" pitchFamily="18" charset="0"/>
                <a:cs typeface="Times New Roman" panose="02020603050405020304" pitchFamily="18" charset="0"/>
              </a:rPr>
              <a:t>hinders</a:t>
            </a:r>
            <a:r>
              <a:rPr lang="nl-NL" sz="2400" dirty="0" smtClean="0">
                <a:latin typeface="Times New Roman" panose="02020603050405020304" pitchFamily="18" charset="0"/>
                <a:cs typeface="Times New Roman" panose="02020603050405020304" pitchFamily="18" charset="0"/>
              </a:rPr>
              <a:t> </a:t>
            </a:r>
            <a:r>
              <a:rPr lang="nl-NL" sz="2400" dirty="0" err="1" smtClean="0">
                <a:latin typeface="Times New Roman" panose="02020603050405020304" pitchFamily="18" charset="0"/>
                <a:cs typeface="Times New Roman" panose="02020603050405020304" pitchFamily="18" charset="0"/>
              </a:rPr>
              <a:t>succesfull</a:t>
            </a:r>
            <a:r>
              <a:rPr lang="nl-NL" sz="2400" dirty="0" smtClean="0">
                <a:latin typeface="Times New Roman" panose="02020603050405020304" pitchFamily="18" charset="0"/>
                <a:cs typeface="Times New Roman" panose="02020603050405020304" pitchFamily="18" charset="0"/>
              </a:rPr>
              <a:t> </a:t>
            </a:r>
            <a:r>
              <a:rPr lang="nl-NL" sz="2400" dirty="0" err="1" smtClean="0">
                <a:latin typeface="Times New Roman" panose="02020603050405020304" pitchFamily="18" charset="0"/>
                <a:cs typeface="Times New Roman" panose="02020603050405020304" pitchFamily="18" charset="0"/>
              </a:rPr>
              <a:t>introduction</a:t>
            </a:r>
            <a:endParaRPr lang="nl-BE" sz="2400" dirty="0">
              <a:latin typeface="Times New Roman" panose="02020603050405020304" pitchFamily="18" charset="0"/>
              <a:cs typeface="Times New Roman" panose="02020603050405020304" pitchFamily="18" charset="0"/>
            </a:endParaRPr>
          </a:p>
        </p:txBody>
      </p:sp>
      <p:sp>
        <p:nvSpPr>
          <p:cNvPr id="27" name="TextBox 26"/>
          <p:cNvSpPr txBox="1"/>
          <p:nvPr/>
        </p:nvSpPr>
        <p:spPr>
          <a:xfrm>
            <a:off x="1820701" y="3594251"/>
            <a:ext cx="6515190" cy="830997"/>
          </a:xfrm>
          <a:prstGeom prst="rect">
            <a:avLst/>
          </a:prstGeom>
          <a:noFill/>
        </p:spPr>
        <p:txBody>
          <a:bodyPr wrap="square" rtlCol="0">
            <a:spAutoFit/>
          </a:bodyPr>
          <a:lstStyle/>
          <a:p>
            <a:r>
              <a:rPr lang="nl-NL" sz="2400" dirty="0" smtClean="0">
                <a:latin typeface="Times New Roman" panose="02020603050405020304" pitchFamily="18" charset="0"/>
                <a:cs typeface="Times New Roman" panose="02020603050405020304" pitchFamily="18" charset="0"/>
              </a:rPr>
              <a:t>AIM of </a:t>
            </a:r>
            <a:r>
              <a:rPr lang="nl-NL" sz="2400" dirty="0" err="1" smtClean="0">
                <a:latin typeface="Times New Roman" panose="02020603050405020304" pitchFamily="18" charset="0"/>
                <a:cs typeface="Times New Roman" panose="02020603050405020304" pitchFamily="18" charset="0"/>
              </a:rPr>
              <a:t>this</a:t>
            </a:r>
            <a:r>
              <a:rPr lang="nl-NL" sz="2400" dirty="0" smtClean="0">
                <a:latin typeface="Times New Roman" panose="02020603050405020304" pitchFamily="18" charset="0"/>
                <a:cs typeface="Times New Roman" panose="02020603050405020304" pitchFamily="18" charset="0"/>
              </a:rPr>
              <a:t> research: </a:t>
            </a:r>
            <a:r>
              <a:rPr lang="nl-NL" sz="2400" dirty="0" err="1" smtClean="0">
                <a:latin typeface="Times New Roman" panose="02020603050405020304" pitchFamily="18" charset="0"/>
                <a:cs typeface="Times New Roman" panose="02020603050405020304" pitchFamily="18" charset="0"/>
              </a:rPr>
              <a:t>can</a:t>
            </a:r>
            <a:r>
              <a:rPr lang="nl-NL" sz="2400" dirty="0" smtClean="0">
                <a:latin typeface="Times New Roman" panose="02020603050405020304" pitchFamily="18" charset="0"/>
                <a:cs typeface="Times New Roman" panose="02020603050405020304" pitchFamily="18" charset="0"/>
              </a:rPr>
              <a:t> biobased plastics </a:t>
            </a:r>
            <a:r>
              <a:rPr lang="nl-NL" sz="2400" dirty="0" err="1" smtClean="0">
                <a:latin typeface="Times New Roman" panose="02020603050405020304" pitchFamily="18" charset="0"/>
                <a:cs typeface="Times New Roman" panose="02020603050405020304" pitchFamily="18" charset="0"/>
              </a:rPr>
              <a:t>replace</a:t>
            </a:r>
            <a:r>
              <a:rPr lang="nl-NL" sz="2400" dirty="0" smtClean="0">
                <a:latin typeface="Times New Roman" panose="02020603050405020304" pitchFamily="18" charset="0"/>
                <a:cs typeface="Times New Roman" panose="02020603050405020304" pitchFamily="18" charset="0"/>
              </a:rPr>
              <a:t> </a:t>
            </a:r>
            <a:r>
              <a:rPr lang="nl-NL" sz="2400" dirty="0" err="1" smtClean="0">
                <a:latin typeface="Times New Roman" panose="02020603050405020304" pitchFamily="18" charset="0"/>
                <a:cs typeface="Times New Roman" panose="02020603050405020304" pitchFamily="18" charset="0"/>
              </a:rPr>
              <a:t>conventional</a:t>
            </a:r>
            <a:r>
              <a:rPr lang="nl-NL" sz="2400" dirty="0" smtClean="0">
                <a:latin typeface="Times New Roman" panose="02020603050405020304" pitchFamily="18" charset="0"/>
                <a:cs typeface="Times New Roman" panose="02020603050405020304" pitchFamily="18" charset="0"/>
              </a:rPr>
              <a:t> plastics as a food </a:t>
            </a:r>
            <a:r>
              <a:rPr lang="nl-NL" sz="2400" dirty="0" err="1" smtClean="0">
                <a:latin typeface="Times New Roman" panose="02020603050405020304" pitchFamily="18" charset="0"/>
                <a:cs typeface="Times New Roman" panose="02020603050405020304" pitchFamily="18" charset="0"/>
              </a:rPr>
              <a:t>packaging</a:t>
            </a:r>
            <a:r>
              <a:rPr lang="nl-NL" sz="2400" dirty="0" smtClean="0">
                <a:latin typeface="Times New Roman" panose="02020603050405020304" pitchFamily="18" charset="0"/>
                <a:cs typeface="Times New Roman" panose="02020603050405020304" pitchFamily="18" charset="0"/>
              </a:rPr>
              <a:t> </a:t>
            </a:r>
            <a:r>
              <a:rPr lang="nl-NL" sz="2400" dirty="0" err="1" smtClean="0">
                <a:latin typeface="Times New Roman" panose="02020603050405020304" pitchFamily="18" charset="0"/>
                <a:cs typeface="Times New Roman" panose="02020603050405020304" pitchFamily="18" charset="0"/>
              </a:rPr>
              <a:t>material</a:t>
            </a:r>
            <a:r>
              <a:rPr lang="nl-NL" sz="2400" dirty="0">
                <a:latin typeface="Times New Roman" panose="02020603050405020304" pitchFamily="18" charset="0"/>
                <a:cs typeface="Times New Roman" panose="02020603050405020304" pitchFamily="18" charset="0"/>
              </a:rPr>
              <a:t>?</a:t>
            </a:r>
            <a:endParaRPr lang="nl-BE" sz="2400" dirty="0">
              <a:latin typeface="Times New Roman" panose="02020603050405020304" pitchFamily="18" charset="0"/>
              <a:cs typeface="Times New Roman" panose="02020603050405020304" pitchFamily="18" charset="0"/>
            </a:endParaRPr>
          </a:p>
        </p:txBody>
      </p:sp>
      <p:sp>
        <p:nvSpPr>
          <p:cNvPr id="8" name="Right Arrow 7"/>
          <p:cNvSpPr/>
          <p:nvPr/>
        </p:nvSpPr>
        <p:spPr>
          <a:xfrm>
            <a:off x="470317" y="3745482"/>
            <a:ext cx="978408" cy="484632"/>
          </a:xfrm>
          <a:prstGeom prst="rightArrow">
            <a:avLst/>
          </a:prstGeom>
          <a:solidFill>
            <a:srgbClr val="009999"/>
          </a:solidFill>
          <a:ln>
            <a:solidFill>
              <a:srgbClr val="009999"/>
            </a:solid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nl-BE" dirty="0"/>
          </a:p>
        </p:txBody>
      </p:sp>
      <p:sp>
        <p:nvSpPr>
          <p:cNvPr id="13" name="Down Arrow 12"/>
          <p:cNvSpPr/>
          <p:nvPr/>
        </p:nvSpPr>
        <p:spPr>
          <a:xfrm>
            <a:off x="4790264" y="4519803"/>
            <a:ext cx="288032" cy="576064"/>
          </a:xfrm>
          <a:prstGeom prst="downArrow">
            <a:avLst/>
          </a:prstGeom>
          <a:solidFill>
            <a:srgbClr val="009999"/>
          </a:solidFill>
          <a:ln>
            <a:solidFill>
              <a:schemeClr val="accent1"/>
            </a:solid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nl-BE" dirty="0"/>
          </a:p>
        </p:txBody>
      </p:sp>
      <p:sp>
        <p:nvSpPr>
          <p:cNvPr id="14" name="TextBox 13"/>
          <p:cNvSpPr txBox="1"/>
          <p:nvPr/>
        </p:nvSpPr>
        <p:spPr>
          <a:xfrm>
            <a:off x="4286208" y="5204833"/>
            <a:ext cx="1296144" cy="707886"/>
          </a:xfrm>
          <a:prstGeom prst="rect">
            <a:avLst/>
          </a:prstGeom>
          <a:noFill/>
        </p:spPr>
        <p:txBody>
          <a:bodyPr wrap="square" rtlCol="0">
            <a:spAutoFit/>
          </a:bodyPr>
          <a:lstStyle/>
          <a:p>
            <a:pPr algn="ctr"/>
            <a:r>
              <a:rPr lang="nl-NL" sz="2000" dirty="0" err="1">
                <a:latin typeface="Times New Roman" panose="02020603050405020304" pitchFamily="18" charset="0"/>
                <a:cs typeface="Times New Roman" panose="02020603050405020304" pitchFamily="18" charset="0"/>
              </a:rPr>
              <a:t>Barrier</a:t>
            </a:r>
            <a:r>
              <a:rPr lang="nl-NL" sz="2000" dirty="0">
                <a:latin typeface="Times New Roman" panose="02020603050405020304" pitchFamily="18" charset="0"/>
                <a:cs typeface="Times New Roman" panose="02020603050405020304" pitchFamily="18" charset="0"/>
              </a:rPr>
              <a:t> </a:t>
            </a:r>
            <a:r>
              <a:rPr lang="nl-NL" sz="2000" dirty="0" err="1">
                <a:latin typeface="Times New Roman" panose="02020603050405020304" pitchFamily="18" charset="0"/>
                <a:cs typeface="Times New Roman" panose="02020603050405020304" pitchFamily="18" charset="0"/>
              </a:rPr>
              <a:t>properties</a:t>
            </a:r>
            <a:endParaRPr lang="nl-BE" sz="2000" dirty="0">
              <a:latin typeface="Times New Roman" panose="02020603050405020304" pitchFamily="18" charset="0"/>
              <a:cs typeface="Times New Roman" panose="02020603050405020304" pitchFamily="18" charset="0"/>
            </a:endParaRPr>
          </a:p>
        </p:txBody>
      </p:sp>
      <p:pic>
        <p:nvPicPr>
          <p:cNvPr id="17" name="Picture 16"/>
          <p:cNvPicPr>
            <a:picLocks noChangeAspect="1"/>
          </p:cNvPicPr>
          <p:nvPr/>
        </p:nvPicPr>
        <p:blipFill rotWithShape="1">
          <a:blip r:embed="rId5"/>
          <a:srcRect t="18802" r="916"/>
          <a:stretch/>
        </p:blipFill>
        <p:spPr>
          <a:xfrm>
            <a:off x="7358227" y="319859"/>
            <a:ext cx="1088769" cy="535335"/>
          </a:xfrm>
          <a:prstGeom prst="rect">
            <a:avLst/>
          </a:prstGeom>
        </p:spPr>
      </p:pic>
    </p:spTree>
    <p:extLst>
      <p:ext uri="{BB962C8B-B14F-4D97-AF65-F5344CB8AC3E}">
        <p14:creationId xmlns:p14="http://schemas.microsoft.com/office/powerpoint/2010/main" val="4274956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8" grpId="0" animBg="1"/>
      <p:bldP spid="13" grpId="0" animBg="1"/>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a:solidFill>
            <a:srgbClr val="009999"/>
          </a:solidFill>
          <a:effectLst/>
        </p:spPr>
        <p:txBody>
          <a:bodyPr/>
          <a:lstStyle/>
          <a:p>
            <a:r>
              <a:rPr lang="nl-NL" b="1" dirty="0" err="1" smtClean="0">
                <a:latin typeface="Times New Roman" panose="02020603050405020304" pitchFamily="18" charset="0"/>
                <a:cs typeface="Times New Roman" panose="02020603050405020304" pitchFamily="18" charset="0"/>
              </a:rPr>
              <a:t>Barrier</a:t>
            </a:r>
            <a:r>
              <a:rPr lang="nl-NL" b="1" dirty="0" smtClean="0">
                <a:latin typeface="Times New Roman" panose="02020603050405020304" pitchFamily="18" charset="0"/>
                <a:cs typeface="Times New Roman" panose="02020603050405020304" pitchFamily="18" charset="0"/>
              </a:rPr>
              <a:t> </a:t>
            </a:r>
            <a:r>
              <a:rPr lang="nl-NL" b="1" dirty="0" err="1" smtClean="0">
                <a:latin typeface="Times New Roman" panose="02020603050405020304" pitchFamily="18" charset="0"/>
                <a:cs typeface="Times New Roman" panose="02020603050405020304" pitchFamily="18" charset="0"/>
              </a:rPr>
              <a:t>properties</a:t>
            </a:r>
            <a:endParaRPr lang="nl-BE"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D186A4E-E48D-4D79-A542-4B7FFAE20D2A}" type="slidenum">
              <a:rPr lang="nl-BE" smtClean="0"/>
              <a:pPr/>
              <a:t>4</a:t>
            </a:fld>
            <a:endParaRPr lang="nl-BE"/>
          </a:p>
        </p:txBody>
      </p:sp>
      <p:pic>
        <p:nvPicPr>
          <p:cNvPr id="6" name="Picture 5"/>
          <p:cNvPicPr>
            <a:picLocks noChangeAspect="1"/>
          </p:cNvPicPr>
          <p:nvPr/>
        </p:nvPicPr>
        <p:blipFill>
          <a:blip r:embed="rId3"/>
          <a:stretch>
            <a:fillRect/>
          </a:stretch>
        </p:blipFill>
        <p:spPr>
          <a:xfrm>
            <a:off x="6780981" y="6259186"/>
            <a:ext cx="750626" cy="565948"/>
          </a:xfrm>
          <a:prstGeom prst="rect">
            <a:avLst/>
          </a:prstGeom>
        </p:spPr>
      </p:pic>
      <p:pic>
        <p:nvPicPr>
          <p:cNvPr id="7" name="Picture 6"/>
          <p:cNvPicPr>
            <a:picLocks noChangeAspect="1"/>
          </p:cNvPicPr>
          <p:nvPr/>
        </p:nvPicPr>
        <p:blipFill>
          <a:blip r:embed="rId4"/>
          <a:stretch>
            <a:fillRect/>
          </a:stretch>
        </p:blipFill>
        <p:spPr>
          <a:xfrm>
            <a:off x="7549706" y="6226321"/>
            <a:ext cx="979988" cy="631679"/>
          </a:xfrm>
          <a:prstGeom prst="rect">
            <a:avLst/>
          </a:prstGeom>
        </p:spPr>
      </p:pic>
      <p:sp>
        <p:nvSpPr>
          <p:cNvPr id="17" name="TextBox 16"/>
          <p:cNvSpPr txBox="1"/>
          <p:nvPr/>
        </p:nvSpPr>
        <p:spPr>
          <a:xfrm>
            <a:off x="457200" y="1843547"/>
            <a:ext cx="8215447" cy="4001095"/>
          </a:xfrm>
          <a:prstGeom prst="rect">
            <a:avLst/>
          </a:prstGeom>
          <a:noFill/>
        </p:spPr>
        <p:txBody>
          <a:bodyPr wrap="square" rtlCol="0">
            <a:spAutoFit/>
          </a:bodyPr>
          <a:lstStyle/>
          <a:p>
            <a:pPr marL="342900" lvl="0" indent="-342900">
              <a:spcAft>
                <a:spcPts val="600"/>
              </a:spcAft>
              <a:buFont typeface="Arial" panose="020B0604020202020204" pitchFamily="34" charset="0"/>
              <a:buChar char="•"/>
            </a:pPr>
            <a:r>
              <a:rPr lang="nl-BE" sz="2400" dirty="0" smtClean="0">
                <a:latin typeface="Times New Roman" panose="02020603050405020304" pitchFamily="18" charset="0"/>
                <a:cs typeface="Times New Roman" panose="02020603050405020304" pitchFamily="18" charset="0"/>
              </a:rPr>
              <a:t>O</a:t>
            </a:r>
            <a:r>
              <a:rPr lang="nl-BE" sz="2400" baseline="-25000" dirty="0" smtClean="0">
                <a:latin typeface="Times New Roman" panose="02020603050405020304" pitchFamily="18" charset="0"/>
                <a:cs typeface="Times New Roman" panose="02020603050405020304" pitchFamily="18" charset="0"/>
              </a:rPr>
              <a:t>2</a:t>
            </a:r>
            <a:r>
              <a:rPr lang="nl-BE" sz="2400" dirty="0" smtClean="0">
                <a:latin typeface="Times New Roman" panose="02020603050405020304" pitchFamily="18" charset="0"/>
                <a:cs typeface="Times New Roman" panose="02020603050405020304" pitchFamily="18" charset="0"/>
              </a:rPr>
              <a:t> + </a:t>
            </a:r>
            <a:r>
              <a:rPr lang="nl-BE" sz="2400" dirty="0">
                <a:latin typeface="Times New Roman" panose="02020603050405020304" pitchFamily="18" charset="0"/>
                <a:cs typeface="Times New Roman" panose="02020603050405020304" pitchFamily="18" charset="0"/>
              </a:rPr>
              <a:t>CO</a:t>
            </a:r>
            <a:r>
              <a:rPr lang="nl-BE" sz="2400" baseline="-25000" dirty="0">
                <a:latin typeface="Times New Roman" panose="02020603050405020304" pitchFamily="18" charset="0"/>
                <a:cs typeface="Times New Roman" panose="02020603050405020304" pitchFamily="18" charset="0"/>
              </a:rPr>
              <a:t>2 </a:t>
            </a:r>
            <a:r>
              <a:rPr lang="nl-BE" sz="2400" dirty="0" err="1" smtClean="0">
                <a:latin typeface="Times New Roman" panose="02020603050405020304" pitchFamily="18" charset="0"/>
                <a:cs typeface="Times New Roman" panose="02020603050405020304" pitchFamily="18" charset="0"/>
              </a:rPr>
              <a:t>barrier</a:t>
            </a:r>
            <a:r>
              <a:rPr lang="nl-BE" sz="2400" dirty="0" smtClean="0">
                <a:latin typeface="Times New Roman" panose="02020603050405020304" pitchFamily="18" charset="0"/>
                <a:cs typeface="Times New Roman" panose="02020603050405020304" pitchFamily="18" charset="0"/>
              </a:rPr>
              <a:t>:</a:t>
            </a:r>
            <a:endParaRPr lang="nl-BE" sz="2400" baseline="-25000" dirty="0" smtClean="0">
              <a:latin typeface="Times New Roman" panose="02020603050405020304" pitchFamily="18" charset="0"/>
              <a:cs typeface="Times New Roman" panose="02020603050405020304" pitchFamily="18" charset="0"/>
            </a:endParaRPr>
          </a:p>
          <a:p>
            <a:pPr marL="800100" lvl="1" indent="-342900">
              <a:spcAft>
                <a:spcPts val="600"/>
              </a:spcAft>
              <a:buFont typeface="Wingdings" panose="05000000000000000000" pitchFamily="2" charset="2"/>
              <a:buChar char="Ø"/>
            </a:pPr>
            <a:r>
              <a:rPr lang="nl-NL" sz="2200" b="1" dirty="0" smtClean="0">
                <a:latin typeface="Times New Roman" panose="02020603050405020304" pitchFamily="18" charset="0"/>
                <a:cs typeface="Times New Roman" panose="02020603050405020304" pitchFamily="18" charset="0"/>
              </a:rPr>
              <a:t>MAP</a:t>
            </a:r>
            <a:r>
              <a:rPr lang="nl-NL" sz="2200" dirty="0" smtClean="0">
                <a:latin typeface="Times New Roman" panose="02020603050405020304" pitchFamily="18" charset="0"/>
                <a:cs typeface="Times New Roman" panose="02020603050405020304" pitchFamily="18" charset="0"/>
              </a:rPr>
              <a:t> (</a:t>
            </a:r>
            <a:r>
              <a:rPr lang="nl-NL" sz="2200" dirty="0" err="1" smtClean="0">
                <a:latin typeface="Times New Roman" panose="02020603050405020304" pitchFamily="18" charset="0"/>
                <a:cs typeface="Times New Roman" panose="02020603050405020304" pitchFamily="18" charset="0"/>
              </a:rPr>
              <a:t>modified</a:t>
            </a:r>
            <a:r>
              <a:rPr lang="nl-NL" sz="2200" dirty="0" smtClean="0">
                <a:latin typeface="Times New Roman" panose="02020603050405020304" pitchFamily="18" charset="0"/>
                <a:cs typeface="Times New Roman" panose="02020603050405020304" pitchFamily="18" charset="0"/>
              </a:rPr>
              <a:t> </a:t>
            </a:r>
            <a:r>
              <a:rPr lang="nl-NL" sz="2200" dirty="0" err="1" smtClean="0">
                <a:latin typeface="Times New Roman" panose="02020603050405020304" pitchFamily="18" charset="0"/>
                <a:cs typeface="Times New Roman" panose="02020603050405020304" pitchFamily="18" charset="0"/>
              </a:rPr>
              <a:t>atmosphere</a:t>
            </a:r>
            <a:r>
              <a:rPr lang="nl-NL" sz="2200" dirty="0" smtClean="0">
                <a:latin typeface="Times New Roman" panose="02020603050405020304" pitchFamily="18" charset="0"/>
                <a:cs typeface="Times New Roman" panose="02020603050405020304" pitchFamily="18" charset="0"/>
              </a:rPr>
              <a:t>)</a:t>
            </a:r>
          </a:p>
          <a:p>
            <a:pPr marL="1257300" lvl="2" indent="-342900">
              <a:spcAft>
                <a:spcPts val="600"/>
              </a:spcAft>
              <a:buFont typeface="Wingdings" panose="05000000000000000000" pitchFamily="2" charset="2"/>
              <a:buChar char="ü"/>
            </a:pPr>
            <a:r>
              <a:rPr lang="nl-NL" sz="2000" dirty="0">
                <a:latin typeface="Times New Roman" panose="02020603050405020304" pitchFamily="18" charset="0"/>
                <a:cs typeface="Times New Roman" panose="02020603050405020304" pitchFamily="18" charset="0"/>
              </a:rPr>
              <a:t>Delay or </a:t>
            </a:r>
            <a:r>
              <a:rPr lang="nl-NL" sz="2000" dirty="0" err="1">
                <a:latin typeface="Times New Roman" panose="02020603050405020304" pitchFamily="18" charset="0"/>
                <a:cs typeface="Times New Roman" panose="02020603050405020304" pitchFamily="18" charset="0"/>
              </a:rPr>
              <a:t>inhibit</a:t>
            </a:r>
            <a:r>
              <a:rPr lang="nl-NL" sz="2000" dirty="0">
                <a:latin typeface="Times New Roman" panose="02020603050405020304" pitchFamily="18" charset="0"/>
                <a:cs typeface="Times New Roman" panose="02020603050405020304" pitchFamily="18" charset="0"/>
              </a:rPr>
              <a:t> </a:t>
            </a:r>
            <a:r>
              <a:rPr lang="nl-NL" sz="2000" dirty="0" err="1" smtClean="0">
                <a:latin typeface="Times New Roman" panose="02020603050405020304" pitchFamily="18" charset="0"/>
                <a:cs typeface="Times New Roman" panose="02020603050405020304" pitchFamily="18" charset="0"/>
              </a:rPr>
              <a:t>growth</a:t>
            </a:r>
            <a:r>
              <a:rPr lang="nl-NL" sz="2000" dirty="0" smtClean="0">
                <a:latin typeface="Times New Roman" panose="02020603050405020304" pitchFamily="18" charset="0"/>
                <a:cs typeface="Times New Roman" panose="02020603050405020304" pitchFamily="18" charset="0"/>
              </a:rPr>
              <a:t> </a:t>
            </a:r>
            <a:r>
              <a:rPr lang="nl-NL" sz="2000" dirty="0" err="1" smtClean="0">
                <a:latin typeface="Times New Roman" panose="02020603050405020304" pitchFamily="18" charset="0"/>
                <a:cs typeface="Times New Roman" panose="02020603050405020304" pitchFamily="18" charset="0"/>
              </a:rPr>
              <a:t>microorganisms</a:t>
            </a:r>
            <a:endParaRPr lang="nl-NL" sz="2000" dirty="0">
              <a:latin typeface="Times New Roman" panose="02020603050405020304" pitchFamily="18" charset="0"/>
              <a:cs typeface="Times New Roman" panose="02020603050405020304" pitchFamily="18" charset="0"/>
            </a:endParaRPr>
          </a:p>
          <a:p>
            <a:pPr marL="1257300" lvl="2" indent="-342900">
              <a:spcAft>
                <a:spcPts val="1800"/>
              </a:spcAft>
              <a:buFont typeface="Wingdings" panose="05000000000000000000" pitchFamily="2" charset="2"/>
              <a:buChar char="ü"/>
            </a:pPr>
            <a:r>
              <a:rPr lang="nl-NL" sz="2000" dirty="0">
                <a:latin typeface="Times New Roman" panose="02020603050405020304" pitchFamily="18" charset="0"/>
                <a:cs typeface="Times New Roman" panose="02020603050405020304" pitchFamily="18" charset="0"/>
              </a:rPr>
              <a:t>Delay </a:t>
            </a:r>
            <a:r>
              <a:rPr lang="nl-NL" sz="2000" dirty="0" err="1">
                <a:latin typeface="Times New Roman" panose="02020603050405020304" pitchFamily="18" charset="0"/>
                <a:cs typeface="Times New Roman" panose="02020603050405020304" pitchFamily="18" charset="0"/>
              </a:rPr>
              <a:t>chemical</a:t>
            </a:r>
            <a:r>
              <a:rPr lang="nl-NL" sz="2000" dirty="0">
                <a:latin typeface="Times New Roman" panose="02020603050405020304" pitchFamily="18" charset="0"/>
                <a:cs typeface="Times New Roman" panose="02020603050405020304" pitchFamily="18" charset="0"/>
              </a:rPr>
              <a:t> </a:t>
            </a:r>
            <a:r>
              <a:rPr lang="nl-NL" sz="2000" dirty="0" err="1">
                <a:latin typeface="Times New Roman" panose="02020603050405020304" pitchFamily="18" charset="0"/>
                <a:cs typeface="Times New Roman" panose="02020603050405020304" pitchFamily="18" charset="0"/>
              </a:rPr>
              <a:t>degradation</a:t>
            </a:r>
            <a:r>
              <a:rPr lang="nl-NL" sz="2000" dirty="0">
                <a:latin typeface="Times New Roman" panose="02020603050405020304" pitchFamily="18" charset="0"/>
                <a:cs typeface="Times New Roman" panose="02020603050405020304" pitchFamily="18" charset="0"/>
              </a:rPr>
              <a:t> </a:t>
            </a:r>
            <a:endParaRPr lang="nl-NL" sz="2000" dirty="0" smtClean="0">
              <a:latin typeface="Times New Roman" panose="02020603050405020304" pitchFamily="18" charset="0"/>
              <a:cs typeface="Times New Roman" panose="02020603050405020304" pitchFamily="18" charset="0"/>
            </a:endParaRPr>
          </a:p>
          <a:p>
            <a:pPr lvl="2">
              <a:spcAft>
                <a:spcPts val="1800"/>
              </a:spcAft>
            </a:pPr>
            <a:endParaRPr lang="nl-NL" sz="2200" dirty="0" smtClean="0">
              <a:latin typeface="Times New Roman" panose="02020603050405020304" pitchFamily="18" charset="0"/>
              <a:cs typeface="Times New Roman" panose="02020603050405020304" pitchFamily="18" charset="0"/>
            </a:endParaRPr>
          </a:p>
          <a:p>
            <a:pPr marL="342900" lvl="0" indent="-342900">
              <a:spcAft>
                <a:spcPts val="600"/>
              </a:spcAft>
              <a:buFont typeface="Arial" panose="020B0604020202020204" pitchFamily="34" charset="0"/>
              <a:buChar char="•"/>
            </a:pPr>
            <a:r>
              <a:rPr lang="nl-BE" sz="2400" dirty="0" smtClean="0">
                <a:latin typeface="Times New Roman" panose="02020603050405020304" pitchFamily="18" charset="0"/>
                <a:cs typeface="Times New Roman" panose="02020603050405020304" pitchFamily="18" charset="0"/>
              </a:rPr>
              <a:t>H</a:t>
            </a:r>
            <a:r>
              <a:rPr lang="nl-BE" sz="2400" baseline="-25000" dirty="0" smtClean="0">
                <a:latin typeface="Times New Roman" panose="02020603050405020304" pitchFamily="18" charset="0"/>
                <a:cs typeface="Times New Roman" panose="02020603050405020304" pitchFamily="18" charset="0"/>
              </a:rPr>
              <a:t>2</a:t>
            </a:r>
            <a:r>
              <a:rPr lang="nl-BE" sz="2400" dirty="0" smtClean="0">
                <a:latin typeface="Times New Roman" panose="02020603050405020304" pitchFamily="18" charset="0"/>
                <a:cs typeface="Times New Roman" panose="02020603050405020304" pitchFamily="18" charset="0"/>
              </a:rPr>
              <a:t>O </a:t>
            </a:r>
            <a:r>
              <a:rPr lang="nl-BE" sz="2400" dirty="0" err="1" smtClean="0">
                <a:latin typeface="Times New Roman" panose="02020603050405020304" pitchFamily="18" charset="0"/>
                <a:cs typeface="Times New Roman" panose="02020603050405020304" pitchFamily="18" charset="0"/>
              </a:rPr>
              <a:t>barrier</a:t>
            </a:r>
            <a:r>
              <a:rPr lang="nl-BE" sz="2400" dirty="0" smtClean="0">
                <a:latin typeface="Times New Roman" panose="02020603050405020304" pitchFamily="18" charset="0"/>
                <a:cs typeface="Times New Roman" panose="02020603050405020304" pitchFamily="18" charset="0"/>
              </a:rPr>
              <a:t>:</a:t>
            </a:r>
          </a:p>
          <a:p>
            <a:pPr marL="800100" lvl="1" indent="-342900">
              <a:spcAft>
                <a:spcPts val="600"/>
              </a:spcAft>
              <a:buFont typeface="Wingdings" panose="05000000000000000000" pitchFamily="2" charset="2"/>
              <a:buChar char="Ø"/>
            </a:pPr>
            <a:r>
              <a:rPr lang="nl-NL" sz="2200" dirty="0" err="1" smtClean="0">
                <a:latin typeface="Times New Roman" panose="02020603050405020304" pitchFamily="18" charset="0"/>
                <a:cs typeface="Times New Roman" panose="02020603050405020304" pitchFamily="18" charset="0"/>
              </a:rPr>
              <a:t>Avoid</a:t>
            </a:r>
            <a:r>
              <a:rPr lang="nl-NL" sz="2200" dirty="0" smtClean="0">
                <a:latin typeface="Times New Roman" panose="02020603050405020304" pitchFamily="18" charset="0"/>
                <a:cs typeface="Times New Roman" panose="02020603050405020304" pitchFamily="18" charset="0"/>
              </a:rPr>
              <a:t> </a:t>
            </a:r>
            <a:r>
              <a:rPr lang="nl-NL" sz="2200" dirty="0" err="1" smtClean="0">
                <a:latin typeface="Times New Roman" panose="02020603050405020304" pitchFamily="18" charset="0"/>
                <a:cs typeface="Times New Roman" panose="02020603050405020304" pitchFamily="18" charset="0"/>
              </a:rPr>
              <a:t>dehydration</a:t>
            </a:r>
            <a:r>
              <a:rPr lang="nl-NL" sz="2200" dirty="0" smtClean="0">
                <a:latin typeface="Times New Roman" panose="02020603050405020304" pitchFamily="18" charset="0"/>
                <a:cs typeface="Times New Roman" panose="02020603050405020304" pitchFamily="18" charset="0"/>
              </a:rPr>
              <a:t> (</a:t>
            </a:r>
            <a:r>
              <a:rPr lang="nl-NL" sz="2200" dirty="0" err="1" smtClean="0">
                <a:latin typeface="Times New Roman" panose="02020603050405020304" pitchFamily="18" charset="0"/>
                <a:cs typeface="Times New Roman" panose="02020603050405020304" pitchFamily="18" charset="0"/>
              </a:rPr>
              <a:t>fresh</a:t>
            </a:r>
            <a:r>
              <a:rPr lang="nl-NL" sz="2200" dirty="0" smtClean="0">
                <a:latin typeface="Times New Roman" panose="02020603050405020304" pitchFamily="18" charset="0"/>
                <a:cs typeface="Times New Roman" panose="02020603050405020304" pitchFamily="18" charset="0"/>
              </a:rPr>
              <a:t> </a:t>
            </a:r>
            <a:r>
              <a:rPr lang="nl-NL" sz="2200" dirty="0" err="1" smtClean="0">
                <a:latin typeface="Times New Roman" panose="02020603050405020304" pitchFamily="18" charset="0"/>
                <a:cs typeface="Times New Roman" panose="02020603050405020304" pitchFamily="18" charset="0"/>
              </a:rPr>
              <a:t>products</a:t>
            </a:r>
            <a:r>
              <a:rPr lang="nl-NL" sz="2200" dirty="0" smtClean="0">
                <a:latin typeface="Times New Roman" panose="02020603050405020304" pitchFamily="18" charset="0"/>
                <a:cs typeface="Times New Roman" panose="02020603050405020304" pitchFamily="18" charset="0"/>
              </a:rPr>
              <a:t>)</a:t>
            </a:r>
          </a:p>
          <a:p>
            <a:pPr marL="800100" lvl="1" indent="-342900">
              <a:spcAft>
                <a:spcPts val="600"/>
              </a:spcAft>
              <a:buFont typeface="Wingdings" panose="05000000000000000000" pitchFamily="2" charset="2"/>
              <a:buChar char="Ø"/>
            </a:pPr>
            <a:r>
              <a:rPr lang="nl-NL" sz="2200" dirty="0" smtClean="0">
                <a:latin typeface="Times New Roman" panose="02020603050405020304" pitchFamily="18" charset="0"/>
                <a:cs typeface="Times New Roman" panose="02020603050405020304" pitchFamily="18" charset="0"/>
              </a:rPr>
              <a:t>Water </a:t>
            </a:r>
            <a:r>
              <a:rPr lang="nl-NL" sz="2200" dirty="0" err="1" smtClean="0">
                <a:latin typeface="Times New Roman" panose="02020603050405020304" pitchFamily="18" charset="0"/>
                <a:cs typeface="Times New Roman" panose="02020603050405020304" pitchFamily="18" charset="0"/>
              </a:rPr>
              <a:t>permeation</a:t>
            </a:r>
            <a:r>
              <a:rPr lang="nl-NL" sz="2200" dirty="0" smtClean="0">
                <a:latin typeface="Times New Roman" panose="02020603050405020304" pitchFamily="18" charset="0"/>
                <a:cs typeface="Times New Roman" panose="02020603050405020304" pitchFamily="18" charset="0"/>
              </a:rPr>
              <a:t> (e.g. </a:t>
            </a:r>
            <a:r>
              <a:rPr lang="nl-NL" sz="2200" dirty="0" err="1" smtClean="0">
                <a:latin typeface="Times New Roman" panose="02020603050405020304" pitchFamily="18" charset="0"/>
                <a:cs typeface="Times New Roman" panose="02020603050405020304" pitchFamily="18" charset="0"/>
              </a:rPr>
              <a:t>loss</a:t>
            </a:r>
            <a:r>
              <a:rPr lang="nl-NL" sz="2200" dirty="0" smtClean="0">
                <a:latin typeface="Times New Roman" panose="02020603050405020304" pitchFamily="18" charset="0"/>
                <a:cs typeface="Times New Roman" panose="02020603050405020304" pitchFamily="18" charset="0"/>
              </a:rPr>
              <a:t> of </a:t>
            </a:r>
            <a:r>
              <a:rPr lang="nl-NL" sz="2200" dirty="0" err="1" smtClean="0">
                <a:latin typeface="Times New Roman" panose="02020603050405020304" pitchFamily="18" charset="0"/>
                <a:cs typeface="Times New Roman" panose="02020603050405020304" pitchFamily="18" charset="0"/>
              </a:rPr>
              <a:t>crispness</a:t>
            </a:r>
            <a:r>
              <a:rPr lang="nl-NL" sz="2200" dirty="0" smtClean="0">
                <a:latin typeface="Times New Roman" panose="02020603050405020304" pitchFamily="18" charset="0"/>
                <a:cs typeface="Times New Roman" panose="02020603050405020304" pitchFamily="18" charset="0"/>
              </a:rPr>
              <a:t>)</a:t>
            </a:r>
            <a:endParaRPr lang="nl-BE" sz="2200" dirty="0" smtClean="0">
              <a:latin typeface="Times New Roman" panose="02020603050405020304" pitchFamily="18" charset="0"/>
              <a:cs typeface="Times New Roman" panose="02020603050405020304" pitchFamily="18" charset="0"/>
            </a:endParaRPr>
          </a:p>
          <a:p>
            <a:endParaRPr lang="nl-BE" dirty="0"/>
          </a:p>
        </p:txBody>
      </p:sp>
      <p:pic>
        <p:nvPicPr>
          <p:cNvPr id="18" name="Picture 17"/>
          <p:cNvPicPr>
            <a:picLocks noChangeAspect="1"/>
          </p:cNvPicPr>
          <p:nvPr/>
        </p:nvPicPr>
        <p:blipFill rotWithShape="1">
          <a:blip r:embed="rId5"/>
          <a:srcRect l="3095" t="602"/>
          <a:stretch/>
        </p:blipFill>
        <p:spPr>
          <a:xfrm>
            <a:off x="5931764" y="1723474"/>
            <a:ext cx="2702521" cy="1762399"/>
          </a:xfrm>
          <a:prstGeom prst="rect">
            <a:avLst/>
          </a:prstGeom>
        </p:spPr>
      </p:pic>
      <p:pic>
        <p:nvPicPr>
          <p:cNvPr id="47" name="Picture 46"/>
          <p:cNvPicPr>
            <a:picLocks noChangeAspect="1"/>
          </p:cNvPicPr>
          <p:nvPr/>
        </p:nvPicPr>
        <p:blipFill>
          <a:blip r:embed="rId6"/>
          <a:stretch>
            <a:fillRect/>
          </a:stretch>
        </p:blipFill>
        <p:spPr>
          <a:xfrm>
            <a:off x="6589374" y="4256578"/>
            <a:ext cx="1920663" cy="1269404"/>
          </a:xfrm>
          <a:prstGeom prst="rect">
            <a:avLst/>
          </a:prstGeom>
        </p:spPr>
      </p:pic>
      <p:pic>
        <p:nvPicPr>
          <p:cNvPr id="9" name="Picture 8"/>
          <p:cNvPicPr>
            <a:picLocks noChangeAspect="1"/>
          </p:cNvPicPr>
          <p:nvPr/>
        </p:nvPicPr>
        <p:blipFill rotWithShape="1">
          <a:blip r:embed="rId7"/>
          <a:srcRect t="18802" r="916"/>
          <a:stretch/>
        </p:blipFill>
        <p:spPr>
          <a:xfrm>
            <a:off x="7283025" y="351985"/>
            <a:ext cx="1088769" cy="535335"/>
          </a:xfrm>
          <a:prstGeom prst="rect">
            <a:avLst/>
          </a:prstGeom>
        </p:spPr>
      </p:pic>
    </p:spTree>
    <p:extLst>
      <p:ext uri="{BB962C8B-B14F-4D97-AF65-F5344CB8AC3E}">
        <p14:creationId xmlns:p14="http://schemas.microsoft.com/office/powerpoint/2010/main" val="207404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7">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7">
                                            <p:txEl>
                                              <p:pRg st="6" end="6"/>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45769"/>
            <a:ext cx="8229600" cy="706090"/>
          </a:xfrm>
          <a:solidFill>
            <a:srgbClr val="009999"/>
          </a:solidFill>
          <a:effectLst/>
        </p:spPr>
        <p:txBody>
          <a:bodyPr/>
          <a:lstStyle/>
          <a:p>
            <a:r>
              <a:rPr lang="nl-NL" b="1" dirty="0" err="1" smtClean="0">
                <a:latin typeface="Times New Roman" panose="02020603050405020304" pitchFamily="18" charset="0"/>
                <a:cs typeface="Times New Roman" panose="02020603050405020304" pitchFamily="18" charset="0"/>
              </a:rPr>
              <a:t>Barrier</a:t>
            </a:r>
            <a:r>
              <a:rPr lang="nl-NL" b="1" dirty="0" smtClean="0">
                <a:latin typeface="Times New Roman" panose="02020603050405020304" pitchFamily="18" charset="0"/>
                <a:cs typeface="Times New Roman" panose="02020603050405020304" pitchFamily="18" charset="0"/>
              </a:rPr>
              <a:t> </a:t>
            </a:r>
            <a:r>
              <a:rPr lang="nl-NL" b="1" dirty="0" err="1" smtClean="0">
                <a:latin typeface="Times New Roman" panose="02020603050405020304" pitchFamily="18" charset="0"/>
                <a:cs typeface="Times New Roman" panose="02020603050405020304" pitchFamily="18" charset="0"/>
              </a:rPr>
              <a:t>properties</a:t>
            </a:r>
            <a:r>
              <a:rPr lang="nl-NL" b="1" dirty="0" smtClean="0">
                <a:latin typeface="Times New Roman" panose="02020603050405020304" pitchFamily="18" charset="0"/>
                <a:cs typeface="Times New Roman" panose="02020603050405020304" pitchFamily="18" charset="0"/>
              </a:rPr>
              <a:t> of biobased plastics</a:t>
            </a:r>
            <a:endParaRPr lang="nl-BE"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D186A4E-E48D-4D79-A542-4B7FFAE20D2A}" type="slidenum">
              <a:rPr lang="nl-BE" smtClean="0"/>
              <a:pPr/>
              <a:t>5</a:t>
            </a:fld>
            <a:endParaRPr lang="nl-BE"/>
          </a:p>
        </p:txBody>
      </p:sp>
      <p:pic>
        <p:nvPicPr>
          <p:cNvPr id="6" name="Picture 5"/>
          <p:cNvPicPr>
            <a:picLocks noChangeAspect="1"/>
          </p:cNvPicPr>
          <p:nvPr/>
        </p:nvPicPr>
        <p:blipFill>
          <a:blip r:embed="rId3"/>
          <a:stretch>
            <a:fillRect/>
          </a:stretch>
        </p:blipFill>
        <p:spPr>
          <a:xfrm>
            <a:off x="6864841" y="6287638"/>
            <a:ext cx="750626" cy="565948"/>
          </a:xfrm>
          <a:prstGeom prst="rect">
            <a:avLst/>
          </a:prstGeom>
        </p:spPr>
      </p:pic>
      <p:pic>
        <p:nvPicPr>
          <p:cNvPr id="7" name="Picture 6"/>
          <p:cNvPicPr>
            <a:picLocks noChangeAspect="1"/>
          </p:cNvPicPr>
          <p:nvPr/>
        </p:nvPicPr>
        <p:blipFill>
          <a:blip r:embed="rId4"/>
          <a:stretch>
            <a:fillRect/>
          </a:stretch>
        </p:blipFill>
        <p:spPr>
          <a:xfrm>
            <a:off x="7615467" y="6226321"/>
            <a:ext cx="979988" cy="631679"/>
          </a:xfrm>
          <a:prstGeom prst="rect">
            <a:avLst/>
          </a:prstGeom>
        </p:spPr>
      </p:pic>
      <p:graphicFrame>
        <p:nvGraphicFramePr>
          <p:cNvPr id="9" name="Table 8"/>
          <p:cNvGraphicFramePr>
            <a:graphicFrameLocks noGrp="1"/>
          </p:cNvGraphicFramePr>
          <p:nvPr>
            <p:extLst>
              <p:ext uri="{D42A27DB-BD31-4B8C-83A1-F6EECF244321}">
                <p14:modId xmlns:p14="http://schemas.microsoft.com/office/powerpoint/2010/main" val="2978325381"/>
              </p:ext>
            </p:extLst>
          </p:nvPr>
        </p:nvGraphicFramePr>
        <p:xfrm>
          <a:off x="480326" y="1484784"/>
          <a:ext cx="7848871" cy="1219057"/>
        </p:xfrm>
        <a:graphic>
          <a:graphicData uri="http://schemas.openxmlformats.org/drawingml/2006/table">
            <a:tbl>
              <a:tblPr firstRow="1" firstCol="1" bandRow="1">
                <a:tableStyleId>{7DF18680-E054-41AD-8BC1-D1AEF772440D}</a:tableStyleId>
              </a:tblPr>
              <a:tblGrid>
                <a:gridCol w="2354659"/>
                <a:gridCol w="1373552"/>
                <a:gridCol w="1438960"/>
                <a:gridCol w="1438960"/>
                <a:gridCol w="1242740"/>
              </a:tblGrid>
              <a:tr h="319166">
                <a:tc>
                  <a:txBody>
                    <a:bodyPr/>
                    <a:lstStyle/>
                    <a:p>
                      <a:pPr>
                        <a:lnSpc>
                          <a:spcPct val="107000"/>
                        </a:lnSpc>
                        <a:spcAft>
                          <a:spcPts val="0"/>
                        </a:spcAft>
                      </a:pPr>
                      <a:r>
                        <a:rPr lang="nl-BE" sz="1000" dirty="0">
                          <a:effectLst/>
                        </a:rPr>
                        <a:t> </a:t>
                      </a:r>
                      <a:endParaRPr lang="nl-BE"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0540" marR="36996" marT="19619" marB="0">
                    <a:solidFill>
                      <a:srgbClr val="009999"/>
                    </a:solidFill>
                  </a:tcPr>
                </a:tc>
                <a:tc>
                  <a:txBody>
                    <a:bodyPr/>
                    <a:lstStyle/>
                    <a:p>
                      <a:pPr marL="51435" algn="just">
                        <a:lnSpc>
                          <a:spcPct val="107000"/>
                        </a:lnSpc>
                        <a:spcAft>
                          <a:spcPts val="0"/>
                        </a:spcAft>
                      </a:pPr>
                      <a:r>
                        <a:rPr lang="nl-BE" sz="2100" dirty="0">
                          <a:effectLst/>
                        </a:rPr>
                        <a:t>Cellulose </a:t>
                      </a:r>
                      <a:endParaRPr lang="nl-BE"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0540" marR="36996" marT="19619" marB="0">
                    <a:solidFill>
                      <a:srgbClr val="009999"/>
                    </a:solidFill>
                  </a:tcPr>
                </a:tc>
                <a:tc>
                  <a:txBody>
                    <a:bodyPr/>
                    <a:lstStyle/>
                    <a:p>
                      <a:pPr marR="24130" algn="ctr">
                        <a:lnSpc>
                          <a:spcPct val="107000"/>
                        </a:lnSpc>
                        <a:spcAft>
                          <a:spcPts val="0"/>
                        </a:spcAft>
                      </a:pPr>
                      <a:r>
                        <a:rPr lang="nl-BE" sz="2100">
                          <a:effectLst/>
                        </a:rPr>
                        <a:t>Starch </a:t>
                      </a:r>
                      <a:endParaRPr lang="nl-BE"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0540" marR="36996" marT="19619" marB="0">
                    <a:solidFill>
                      <a:srgbClr val="009999"/>
                    </a:solidFill>
                  </a:tcPr>
                </a:tc>
                <a:tc>
                  <a:txBody>
                    <a:bodyPr/>
                    <a:lstStyle/>
                    <a:p>
                      <a:pPr marR="23495" algn="ctr">
                        <a:lnSpc>
                          <a:spcPct val="107000"/>
                        </a:lnSpc>
                        <a:spcAft>
                          <a:spcPts val="0"/>
                        </a:spcAft>
                      </a:pPr>
                      <a:r>
                        <a:rPr lang="nl-BE" sz="2100" dirty="0">
                          <a:effectLst/>
                        </a:rPr>
                        <a:t>PLA </a:t>
                      </a:r>
                      <a:endParaRPr lang="nl-BE"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0540" marR="36996" marT="19619" marB="0">
                    <a:solidFill>
                      <a:srgbClr val="009999"/>
                    </a:solidFill>
                  </a:tcPr>
                </a:tc>
                <a:tc>
                  <a:txBody>
                    <a:bodyPr/>
                    <a:lstStyle/>
                    <a:p>
                      <a:pPr marR="23495" algn="ctr">
                        <a:lnSpc>
                          <a:spcPct val="107000"/>
                        </a:lnSpc>
                        <a:spcAft>
                          <a:spcPts val="0"/>
                        </a:spcAft>
                      </a:pPr>
                      <a:r>
                        <a:rPr lang="nl-BE" sz="2100" dirty="0" smtClean="0">
                          <a:effectLst/>
                        </a:rPr>
                        <a:t>PHA</a:t>
                      </a:r>
                      <a:endParaRPr lang="nl-BE"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0540" marR="36996" marT="19619" marB="0">
                    <a:solidFill>
                      <a:srgbClr val="009999"/>
                    </a:solidFill>
                  </a:tcPr>
                </a:tc>
              </a:tr>
              <a:tr h="408924">
                <a:tc>
                  <a:txBody>
                    <a:bodyPr/>
                    <a:lstStyle/>
                    <a:p>
                      <a:pPr marR="25400">
                        <a:lnSpc>
                          <a:spcPct val="107000"/>
                        </a:lnSpc>
                        <a:spcAft>
                          <a:spcPts val="0"/>
                        </a:spcAft>
                      </a:pPr>
                      <a:r>
                        <a:rPr lang="nl-BE" sz="2100" dirty="0" smtClean="0">
                          <a:effectLst/>
                        </a:rPr>
                        <a:t>O</a:t>
                      </a:r>
                      <a:r>
                        <a:rPr lang="nl-BE" sz="2100" baseline="-25000" dirty="0" smtClean="0">
                          <a:effectLst/>
                        </a:rPr>
                        <a:t>2</a:t>
                      </a:r>
                      <a:r>
                        <a:rPr lang="nl-BE" sz="2100" baseline="0" dirty="0" smtClean="0">
                          <a:effectLst/>
                        </a:rPr>
                        <a:t>-</a:t>
                      </a:r>
                      <a:r>
                        <a:rPr lang="nl-BE" sz="2100" dirty="0" smtClean="0">
                          <a:effectLst/>
                        </a:rPr>
                        <a:t>barrier </a:t>
                      </a:r>
                      <a:endParaRPr lang="nl-BE"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0540" marR="36996" marT="19619" marB="0">
                    <a:solidFill>
                      <a:srgbClr val="009999"/>
                    </a:solidFill>
                  </a:tcPr>
                </a:tc>
                <a:tc>
                  <a:txBody>
                    <a:bodyPr/>
                    <a:lstStyle/>
                    <a:p>
                      <a:pPr marL="59690" algn="ctr">
                        <a:lnSpc>
                          <a:spcPct val="107000"/>
                        </a:lnSpc>
                        <a:spcAft>
                          <a:spcPts val="0"/>
                        </a:spcAft>
                      </a:pPr>
                      <a:r>
                        <a:rPr lang="nl-BE" sz="2100" dirty="0">
                          <a:effectLst/>
                        </a:rPr>
                        <a:t> </a:t>
                      </a:r>
                      <a:r>
                        <a:rPr lang="nl-BE" sz="2100" dirty="0" smtClean="0">
                          <a:effectLst/>
                        </a:rPr>
                        <a:t>+ </a:t>
                      </a:r>
                      <a:endParaRPr lang="nl-BE"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0540" marR="36996" marT="19619" marB="0" anchor="ctr">
                    <a:solidFill>
                      <a:schemeClr val="bg1">
                        <a:lumMod val="95000"/>
                      </a:schemeClr>
                    </a:solidFill>
                  </a:tcPr>
                </a:tc>
                <a:tc>
                  <a:txBody>
                    <a:bodyPr/>
                    <a:lstStyle/>
                    <a:p>
                      <a:pPr marL="60325" algn="ctr">
                        <a:lnSpc>
                          <a:spcPct val="107000"/>
                        </a:lnSpc>
                        <a:spcAft>
                          <a:spcPts val="0"/>
                        </a:spcAft>
                      </a:pPr>
                      <a:r>
                        <a:rPr lang="nl-BE" sz="2100" dirty="0">
                          <a:effectLst/>
                        </a:rPr>
                        <a:t> </a:t>
                      </a:r>
                      <a:r>
                        <a:rPr lang="nl-BE" sz="2100" dirty="0" smtClean="0">
                          <a:effectLst/>
                        </a:rPr>
                        <a:t>+ </a:t>
                      </a:r>
                      <a:endParaRPr lang="nl-BE"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0540" marR="36996" marT="19619" marB="0" anchor="ctr">
                    <a:solidFill>
                      <a:schemeClr val="bg1">
                        <a:lumMod val="95000"/>
                      </a:schemeClr>
                    </a:solidFill>
                  </a:tcPr>
                </a:tc>
                <a:tc>
                  <a:txBody>
                    <a:bodyPr/>
                    <a:lstStyle/>
                    <a:p>
                      <a:pPr marL="60325" algn="ctr">
                        <a:lnSpc>
                          <a:spcPct val="107000"/>
                        </a:lnSpc>
                        <a:spcAft>
                          <a:spcPts val="0"/>
                        </a:spcAft>
                      </a:pPr>
                      <a:r>
                        <a:rPr lang="nl-BE" sz="2100" dirty="0">
                          <a:effectLst/>
                        </a:rPr>
                        <a:t> </a:t>
                      </a:r>
                      <a:r>
                        <a:rPr lang="nl-BE" sz="2100" dirty="0" smtClean="0">
                          <a:effectLst/>
                        </a:rPr>
                        <a:t>- </a:t>
                      </a:r>
                      <a:endParaRPr lang="nl-BE"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0540" marR="36996" marT="19619" marB="0" anchor="ctr">
                    <a:solidFill>
                      <a:schemeClr val="bg1">
                        <a:lumMod val="95000"/>
                      </a:schemeClr>
                    </a:solidFill>
                  </a:tcPr>
                </a:tc>
                <a:tc>
                  <a:txBody>
                    <a:bodyPr/>
                    <a:lstStyle/>
                    <a:p>
                      <a:pPr marL="60960" algn="ctr">
                        <a:lnSpc>
                          <a:spcPct val="107000"/>
                        </a:lnSpc>
                        <a:spcAft>
                          <a:spcPts val="0"/>
                        </a:spcAft>
                      </a:pPr>
                      <a:r>
                        <a:rPr lang="nl-BE" sz="2100" dirty="0">
                          <a:effectLst/>
                        </a:rPr>
                        <a:t> </a:t>
                      </a:r>
                      <a:r>
                        <a:rPr lang="nl-BE" sz="2100" dirty="0" smtClean="0">
                          <a:effectLst/>
                        </a:rPr>
                        <a:t>+ </a:t>
                      </a:r>
                      <a:endParaRPr lang="nl-BE"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0540" marR="36996" marT="19619" marB="0" anchor="ctr">
                    <a:solidFill>
                      <a:schemeClr val="bg1">
                        <a:lumMod val="95000"/>
                      </a:schemeClr>
                    </a:solidFill>
                  </a:tcPr>
                </a:tc>
              </a:tr>
              <a:tr h="448058">
                <a:tc>
                  <a:txBody>
                    <a:bodyPr/>
                    <a:lstStyle/>
                    <a:p>
                      <a:pPr>
                        <a:lnSpc>
                          <a:spcPct val="107000"/>
                        </a:lnSpc>
                        <a:spcAft>
                          <a:spcPts val="200"/>
                        </a:spcAft>
                      </a:pPr>
                      <a:r>
                        <a:rPr lang="nl-BE" sz="2100" dirty="0" smtClean="0">
                          <a:effectLst/>
                        </a:rPr>
                        <a:t>H</a:t>
                      </a:r>
                      <a:r>
                        <a:rPr lang="nl-BE" sz="2100" baseline="-25000" dirty="0" smtClean="0">
                          <a:effectLst/>
                        </a:rPr>
                        <a:t>2</a:t>
                      </a:r>
                      <a:r>
                        <a:rPr lang="nl-BE" sz="2100" dirty="0" smtClean="0">
                          <a:effectLst/>
                        </a:rPr>
                        <a:t>O-barrier </a:t>
                      </a:r>
                      <a:endParaRPr lang="nl-BE"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0540" marR="36996" marT="19619" marB="0">
                    <a:solidFill>
                      <a:srgbClr val="009999"/>
                    </a:solidFill>
                  </a:tcPr>
                </a:tc>
                <a:tc>
                  <a:txBody>
                    <a:bodyPr/>
                    <a:lstStyle/>
                    <a:p>
                      <a:pPr marL="59690" algn="ctr">
                        <a:lnSpc>
                          <a:spcPct val="107000"/>
                        </a:lnSpc>
                        <a:spcAft>
                          <a:spcPts val="0"/>
                        </a:spcAft>
                      </a:pPr>
                      <a:r>
                        <a:rPr lang="nl-BE" sz="2100" dirty="0">
                          <a:effectLst/>
                        </a:rPr>
                        <a:t> </a:t>
                      </a:r>
                      <a:r>
                        <a:rPr lang="nl-BE" sz="2100" dirty="0" smtClean="0">
                          <a:effectLst/>
                        </a:rPr>
                        <a:t>- </a:t>
                      </a:r>
                      <a:endParaRPr lang="nl-BE"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0540" marR="36996" marT="19619" marB="0" anchor="ctr">
                    <a:solidFill>
                      <a:schemeClr val="bg1">
                        <a:lumMod val="95000"/>
                      </a:schemeClr>
                    </a:solidFill>
                  </a:tcPr>
                </a:tc>
                <a:tc>
                  <a:txBody>
                    <a:bodyPr/>
                    <a:lstStyle/>
                    <a:p>
                      <a:pPr marL="60325" algn="ctr">
                        <a:lnSpc>
                          <a:spcPct val="107000"/>
                        </a:lnSpc>
                        <a:spcAft>
                          <a:spcPts val="0"/>
                        </a:spcAft>
                      </a:pPr>
                      <a:r>
                        <a:rPr lang="nl-BE" sz="2100" dirty="0">
                          <a:effectLst/>
                        </a:rPr>
                        <a:t> </a:t>
                      </a:r>
                      <a:r>
                        <a:rPr lang="nl-BE" sz="2100" dirty="0" smtClean="0">
                          <a:effectLst/>
                        </a:rPr>
                        <a:t>- </a:t>
                      </a:r>
                      <a:endParaRPr lang="nl-BE"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0540" marR="36996" marT="19619" marB="0" anchor="ctr">
                    <a:solidFill>
                      <a:schemeClr val="bg1">
                        <a:lumMod val="95000"/>
                      </a:schemeClr>
                    </a:solidFill>
                  </a:tcPr>
                </a:tc>
                <a:tc>
                  <a:txBody>
                    <a:bodyPr/>
                    <a:lstStyle/>
                    <a:p>
                      <a:pPr marL="60325" algn="ctr">
                        <a:lnSpc>
                          <a:spcPct val="107000"/>
                        </a:lnSpc>
                        <a:spcAft>
                          <a:spcPts val="0"/>
                        </a:spcAft>
                      </a:pPr>
                      <a:r>
                        <a:rPr lang="nl-BE" sz="2100" dirty="0">
                          <a:effectLst/>
                        </a:rPr>
                        <a:t> </a:t>
                      </a:r>
                      <a:r>
                        <a:rPr lang="nl-BE" sz="2100" dirty="0" smtClean="0">
                          <a:effectLst/>
                        </a:rPr>
                        <a:t>±</a:t>
                      </a:r>
                      <a:endParaRPr lang="nl-BE"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0540" marR="36996" marT="19619" marB="0" anchor="ctr">
                    <a:solidFill>
                      <a:schemeClr val="bg1">
                        <a:lumMod val="95000"/>
                      </a:schemeClr>
                    </a:solidFill>
                  </a:tcPr>
                </a:tc>
                <a:tc>
                  <a:txBody>
                    <a:bodyPr/>
                    <a:lstStyle/>
                    <a:p>
                      <a:pPr marL="60960" marR="0" indent="0" algn="ctr" defTabSz="914400" rtl="0" eaLnBrk="1" fontAlgn="auto" latinLnBrk="0" hangingPunct="1">
                        <a:lnSpc>
                          <a:spcPct val="107000"/>
                        </a:lnSpc>
                        <a:spcBef>
                          <a:spcPts val="0"/>
                        </a:spcBef>
                        <a:spcAft>
                          <a:spcPts val="0"/>
                        </a:spcAft>
                        <a:buClrTx/>
                        <a:buSzTx/>
                        <a:buFontTx/>
                        <a:buNone/>
                        <a:tabLst/>
                        <a:defRPr/>
                      </a:pPr>
                      <a:r>
                        <a:rPr lang="nl-BE" sz="2100" smtClean="0">
                          <a:effectLst/>
                        </a:rPr>
                        <a:t>± </a:t>
                      </a:r>
                      <a:endParaRPr lang="nl-BE"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0540" marR="36996" marT="19619" marB="0" anchor="ctr">
                    <a:solidFill>
                      <a:schemeClr val="bg1">
                        <a:lumMod val="95000"/>
                      </a:schemeClr>
                    </a:solidFill>
                  </a:tcPr>
                </a:tc>
              </a:tr>
            </a:tbl>
          </a:graphicData>
        </a:graphic>
      </p:graphicFrame>
      <p:sp>
        <p:nvSpPr>
          <p:cNvPr id="3" name="TextBox 2"/>
          <p:cNvSpPr txBox="1"/>
          <p:nvPr/>
        </p:nvSpPr>
        <p:spPr>
          <a:xfrm>
            <a:off x="539552" y="3140968"/>
            <a:ext cx="7820748" cy="1461939"/>
          </a:xfrm>
          <a:prstGeom prst="rect">
            <a:avLst/>
          </a:prstGeom>
          <a:noFill/>
        </p:spPr>
        <p:txBody>
          <a:bodyPr wrap="square" rtlCol="0">
            <a:spAutoFit/>
          </a:bodyPr>
          <a:lstStyle/>
          <a:p>
            <a:pPr>
              <a:spcAft>
                <a:spcPts val="600"/>
              </a:spcAft>
            </a:pPr>
            <a:r>
              <a:rPr lang="nl-NL" sz="2400" dirty="0" err="1" smtClean="0">
                <a:latin typeface="Times New Roman" panose="02020603050405020304" pitchFamily="18" charset="0"/>
                <a:cs typeface="Times New Roman" panose="02020603050405020304" pitchFamily="18" charset="0"/>
              </a:rPr>
              <a:t>Barrier</a:t>
            </a:r>
            <a:r>
              <a:rPr lang="nl-NL" sz="2400" dirty="0" smtClean="0">
                <a:latin typeface="Times New Roman" panose="02020603050405020304" pitchFamily="18" charset="0"/>
                <a:cs typeface="Times New Roman" panose="02020603050405020304" pitchFamily="18" charset="0"/>
              </a:rPr>
              <a:t> </a:t>
            </a:r>
            <a:r>
              <a:rPr lang="nl-NL" sz="2400" dirty="0" err="1" smtClean="0">
                <a:latin typeface="Times New Roman" panose="02020603050405020304" pitchFamily="18" charset="0"/>
                <a:cs typeface="Times New Roman" panose="02020603050405020304" pitchFamily="18" charset="0"/>
              </a:rPr>
              <a:t>properties</a:t>
            </a:r>
            <a:r>
              <a:rPr lang="nl-NL" sz="2400" dirty="0" smtClean="0">
                <a:latin typeface="Times New Roman" panose="02020603050405020304" pitchFamily="18" charset="0"/>
                <a:cs typeface="Times New Roman" panose="02020603050405020304" pitchFamily="18" charset="0"/>
              </a:rPr>
              <a:t> </a:t>
            </a:r>
            <a:r>
              <a:rPr lang="nl-NL" sz="2400" dirty="0" err="1" smtClean="0">
                <a:latin typeface="Times New Roman" panose="02020603050405020304" pitchFamily="18" charset="0"/>
                <a:cs typeface="Times New Roman" panose="02020603050405020304" pitchFamily="18" charset="0"/>
              </a:rPr>
              <a:t>can</a:t>
            </a:r>
            <a:r>
              <a:rPr lang="nl-NL" sz="2400" dirty="0" smtClean="0">
                <a:latin typeface="Times New Roman" panose="02020603050405020304" pitchFamily="18" charset="0"/>
                <a:cs typeface="Times New Roman" panose="02020603050405020304" pitchFamily="18" charset="0"/>
              </a:rPr>
              <a:t> </a:t>
            </a:r>
            <a:r>
              <a:rPr lang="nl-NL" sz="2400" dirty="0" err="1" smtClean="0">
                <a:latin typeface="Times New Roman" panose="02020603050405020304" pitchFamily="18" charset="0"/>
                <a:cs typeface="Times New Roman" panose="02020603050405020304" pitchFamily="18" charset="0"/>
              </a:rPr>
              <a:t>be</a:t>
            </a:r>
            <a:r>
              <a:rPr lang="nl-NL" sz="2400" dirty="0" smtClean="0">
                <a:latin typeface="Times New Roman" panose="02020603050405020304" pitchFamily="18" charset="0"/>
                <a:cs typeface="Times New Roman" panose="02020603050405020304" pitchFamily="18" charset="0"/>
              </a:rPr>
              <a:t> </a:t>
            </a:r>
            <a:r>
              <a:rPr lang="nl-NL" sz="2400" dirty="0" err="1" smtClean="0">
                <a:latin typeface="Times New Roman" panose="02020603050405020304" pitchFamily="18" charset="0"/>
                <a:cs typeface="Times New Roman" panose="02020603050405020304" pitchFamily="18" charset="0"/>
              </a:rPr>
              <a:t>improved</a:t>
            </a:r>
            <a:r>
              <a:rPr lang="nl-NL" sz="2400" dirty="0" smtClean="0">
                <a:latin typeface="Times New Roman" panose="02020603050405020304" pitchFamily="18" charset="0"/>
                <a:cs typeface="Times New Roman" panose="02020603050405020304" pitchFamily="18" charset="0"/>
              </a:rPr>
              <a:t> </a:t>
            </a:r>
            <a:r>
              <a:rPr lang="nl-NL" sz="2400" dirty="0" err="1" smtClean="0">
                <a:latin typeface="Times New Roman" panose="02020603050405020304" pitchFamily="18" charset="0"/>
                <a:cs typeface="Times New Roman" panose="02020603050405020304" pitchFamily="18" charset="0"/>
              </a:rPr>
              <a:t>by</a:t>
            </a:r>
            <a:r>
              <a:rPr lang="nl-NL" sz="2400" dirty="0" smtClean="0">
                <a:latin typeface="Times New Roman" panose="02020603050405020304" pitchFamily="18" charset="0"/>
                <a:cs typeface="Times New Roman" panose="02020603050405020304" pitchFamily="18" charset="0"/>
              </a:rPr>
              <a:t>:</a:t>
            </a:r>
          </a:p>
          <a:p>
            <a:pPr lvl="1"/>
            <a:r>
              <a:rPr lang="nl-NL" sz="2000" dirty="0" err="1" smtClean="0">
                <a:latin typeface="Times New Roman" panose="02020603050405020304" pitchFamily="18" charset="0"/>
                <a:cs typeface="Times New Roman" panose="02020603050405020304" pitchFamily="18" charset="0"/>
              </a:rPr>
              <a:t>Use</a:t>
            </a:r>
            <a:r>
              <a:rPr lang="nl-NL" sz="2000" dirty="0" smtClean="0">
                <a:latin typeface="Times New Roman" panose="02020603050405020304" pitchFamily="18" charset="0"/>
                <a:cs typeface="Times New Roman" panose="02020603050405020304" pitchFamily="18" charset="0"/>
              </a:rPr>
              <a:t> of </a:t>
            </a:r>
            <a:r>
              <a:rPr lang="nl-NL" sz="2000" dirty="0" err="1" smtClean="0">
                <a:latin typeface="Times New Roman" panose="02020603050405020304" pitchFamily="18" charset="0"/>
                <a:cs typeface="Times New Roman" panose="02020603050405020304" pitchFamily="18" charset="0"/>
              </a:rPr>
              <a:t>multilayers</a:t>
            </a:r>
            <a:r>
              <a:rPr lang="nl-NL" sz="2000" dirty="0" smtClean="0">
                <a:latin typeface="Times New Roman" panose="02020603050405020304" pitchFamily="18" charset="0"/>
                <a:cs typeface="Times New Roman" panose="02020603050405020304" pitchFamily="18" charset="0"/>
              </a:rPr>
              <a:t>				</a:t>
            </a:r>
            <a:r>
              <a:rPr lang="nl-NL" sz="2000" dirty="0" err="1" smtClean="0">
                <a:latin typeface="Times New Roman" panose="02020603050405020304" pitchFamily="18" charset="0"/>
                <a:cs typeface="Times New Roman" panose="02020603050405020304" pitchFamily="18" charset="0"/>
              </a:rPr>
              <a:t>Use</a:t>
            </a:r>
            <a:r>
              <a:rPr lang="nl-NL" sz="2000" dirty="0" smtClean="0">
                <a:latin typeface="Times New Roman" panose="02020603050405020304" pitchFamily="18" charset="0"/>
                <a:cs typeface="Times New Roman" panose="02020603050405020304" pitchFamily="18" charset="0"/>
              </a:rPr>
              <a:t> of coatings (e.g. </a:t>
            </a:r>
            <a:r>
              <a:rPr lang="nl-NL" sz="2000" dirty="0">
                <a:latin typeface="Times New Roman" panose="02020603050405020304" pitchFamily="18" charset="0"/>
                <a:cs typeface="Times New Roman" panose="02020603050405020304" pitchFamily="18" charset="0"/>
              </a:rPr>
              <a:t>	</a:t>
            </a:r>
            <a:r>
              <a:rPr lang="nl-NL" sz="2000" dirty="0" smtClean="0">
                <a:latin typeface="Times New Roman" panose="02020603050405020304" pitchFamily="18" charset="0"/>
                <a:cs typeface="Times New Roman" panose="02020603050405020304" pitchFamily="18" charset="0"/>
              </a:rPr>
              <a:t>					metal </a:t>
            </a:r>
            <a:r>
              <a:rPr lang="nl-NL" sz="2000" dirty="0" err="1" smtClean="0">
                <a:latin typeface="Times New Roman" panose="02020603050405020304" pitchFamily="18" charset="0"/>
                <a:cs typeface="Times New Roman" panose="02020603050405020304" pitchFamily="18" charset="0"/>
              </a:rPr>
              <a:t>layer</a:t>
            </a:r>
            <a:r>
              <a:rPr lang="nl-NL" sz="2000" dirty="0" smtClean="0">
                <a:latin typeface="Times New Roman" panose="02020603050405020304" pitchFamily="18" charset="0"/>
                <a:cs typeface="Times New Roman" panose="02020603050405020304" pitchFamily="18" charset="0"/>
              </a:rPr>
              <a:t>)</a:t>
            </a:r>
          </a:p>
          <a:p>
            <a:pPr lvl="1"/>
            <a:endParaRPr lang="nl-BE" sz="2000" dirty="0">
              <a:latin typeface="Times New Roman" panose="02020603050405020304" pitchFamily="18" charset="0"/>
              <a:cs typeface="Times New Roman" panose="02020603050405020304" pitchFamily="18" charset="0"/>
            </a:endParaRPr>
          </a:p>
        </p:txBody>
      </p:sp>
      <p:pic>
        <p:nvPicPr>
          <p:cNvPr id="24" name="Picture 23"/>
          <p:cNvPicPr>
            <a:picLocks noChangeAspect="1"/>
          </p:cNvPicPr>
          <p:nvPr/>
        </p:nvPicPr>
        <p:blipFill>
          <a:blip r:embed="rId5"/>
          <a:stretch>
            <a:fillRect/>
          </a:stretch>
        </p:blipFill>
        <p:spPr>
          <a:xfrm>
            <a:off x="4955319" y="4216174"/>
            <a:ext cx="1400573" cy="1646287"/>
          </a:xfrm>
          <a:prstGeom prst="rect">
            <a:avLst/>
          </a:prstGeom>
        </p:spPr>
      </p:pic>
      <p:pic>
        <p:nvPicPr>
          <p:cNvPr id="34" name="Picture 33"/>
          <p:cNvPicPr>
            <a:picLocks noChangeAspect="1"/>
          </p:cNvPicPr>
          <p:nvPr/>
        </p:nvPicPr>
        <p:blipFill>
          <a:blip r:embed="rId5"/>
          <a:stretch>
            <a:fillRect/>
          </a:stretch>
        </p:blipFill>
        <p:spPr>
          <a:xfrm>
            <a:off x="246993" y="4202259"/>
            <a:ext cx="1461151" cy="1717493"/>
          </a:xfrm>
          <a:prstGeom prst="rect">
            <a:avLst/>
          </a:prstGeom>
        </p:spPr>
      </p:pic>
      <p:sp>
        <p:nvSpPr>
          <p:cNvPr id="35" name="TextBox 34"/>
          <p:cNvSpPr txBox="1"/>
          <p:nvPr/>
        </p:nvSpPr>
        <p:spPr>
          <a:xfrm>
            <a:off x="327232" y="5839767"/>
            <a:ext cx="1300671" cy="369332"/>
          </a:xfrm>
          <a:prstGeom prst="rect">
            <a:avLst/>
          </a:prstGeom>
          <a:noFill/>
        </p:spPr>
        <p:txBody>
          <a:bodyPr wrap="square" rtlCol="0">
            <a:spAutoFit/>
          </a:bodyPr>
          <a:lstStyle/>
          <a:p>
            <a:r>
              <a:rPr lang="nl-NL" dirty="0" err="1" smtClean="0"/>
              <a:t>Monolayer</a:t>
            </a:r>
            <a:endParaRPr lang="nl-BE" dirty="0"/>
          </a:p>
        </p:txBody>
      </p:sp>
      <p:sp>
        <p:nvSpPr>
          <p:cNvPr id="36" name="TextBox 35"/>
          <p:cNvSpPr txBox="1"/>
          <p:nvPr/>
        </p:nvSpPr>
        <p:spPr>
          <a:xfrm>
            <a:off x="2492001" y="5850315"/>
            <a:ext cx="1142557" cy="369332"/>
          </a:xfrm>
          <a:prstGeom prst="rect">
            <a:avLst/>
          </a:prstGeom>
          <a:noFill/>
        </p:spPr>
        <p:txBody>
          <a:bodyPr wrap="none" rtlCol="0">
            <a:spAutoFit/>
          </a:bodyPr>
          <a:lstStyle/>
          <a:p>
            <a:r>
              <a:rPr lang="nl-NL" dirty="0" err="1" smtClean="0"/>
              <a:t>Multilayer</a:t>
            </a:r>
            <a:endParaRPr lang="nl-BE" dirty="0"/>
          </a:p>
        </p:txBody>
      </p:sp>
      <p:pic>
        <p:nvPicPr>
          <p:cNvPr id="37" name="Picture 36"/>
          <p:cNvPicPr>
            <a:picLocks noChangeAspect="1"/>
          </p:cNvPicPr>
          <p:nvPr/>
        </p:nvPicPr>
        <p:blipFill>
          <a:blip r:embed="rId6"/>
          <a:stretch>
            <a:fillRect/>
          </a:stretch>
        </p:blipFill>
        <p:spPr>
          <a:xfrm>
            <a:off x="2216575" y="4184661"/>
            <a:ext cx="1385576" cy="1735091"/>
          </a:xfrm>
          <a:prstGeom prst="rect">
            <a:avLst/>
          </a:prstGeom>
        </p:spPr>
      </p:pic>
      <p:sp>
        <p:nvSpPr>
          <p:cNvPr id="39" name="TextBox 38"/>
          <p:cNvSpPr txBox="1"/>
          <p:nvPr/>
        </p:nvSpPr>
        <p:spPr>
          <a:xfrm>
            <a:off x="4788024" y="5850315"/>
            <a:ext cx="1841662" cy="369332"/>
          </a:xfrm>
          <a:prstGeom prst="rect">
            <a:avLst/>
          </a:prstGeom>
          <a:noFill/>
        </p:spPr>
        <p:txBody>
          <a:bodyPr wrap="square" rtlCol="0">
            <a:spAutoFit/>
          </a:bodyPr>
          <a:lstStyle/>
          <a:p>
            <a:r>
              <a:rPr lang="nl-NL" dirty="0" smtClean="0"/>
              <a:t>Without coating</a:t>
            </a:r>
            <a:endParaRPr lang="nl-BE" dirty="0"/>
          </a:p>
        </p:txBody>
      </p:sp>
      <p:sp>
        <p:nvSpPr>
          <p:cNvPr id="40" name="TextBox 39"/>
          <p:cNvSpPr txBox="1"/>
          <p:nvPr/>
        </p:nvSpPr>
        <p:spPr>
          <a:xfrm>
            <a:off x="7330819" y="5850315"/>
            <a:ext cx="1549284" cy="369332"/>
          </a:xfrm>
          <a:prstGeom prst="rect">
            <a:avLst/>
          </a:prstGeom>
          <a:noFill/>
        </p:spPr>
        <p:txBody>
          <a:bodyPr wrap="square" rtlCol="0">
            <a:spAutoFit/>
          </a:bodyPr>
          <a:lstStyle/>
          <a:p>
            <a:r>
              <a:rPr lang="nl-NL" dirty="0" err="1" smtClean="0"/>
              <a:t>With</a:t>
            </a:r>
            <a:r>
              <a:rPr lang="nl-NL" dirty="0" smtClean="0"/>
              <a:t> coating</a:t>
            </a:r>
            <a:endParaRPr lang="nl-BE" dirty="0"/>
          </a:p>
        </p:txBody>
      </p:sp>
      <p:pic>
        <p:nvPicPr>
          <p:cNvPr id="41" name="Picture 40"/>
          <p:cNvPicPr>
            <a:picLocks noChangeAspect="1"/>
          </p:cNvPicPr>
          <p:nvPr/>
        </p:nvPicPr>
        <p:blipFill>
          <a:blip r:embed="rId7"/>
          <a:stretch>
            <a:fillRect/>
          </a:stretch>
        </p:blipFill>
        <p:spPr>
          <a:xfrm>
            <a:off x="7127760" y="4467029"/>
            <a:ext cx="1399835" cy="1399835"/>
          </a:xfrm>
          <a:prstGeom prst="rect">
            <a:avLst/>
          </a:prstGeom>
        </p:spPr>
      </p:pic>
      <p:pic>
        <p:nvPicPr>
          <p:cNvPr id="16" name="Picture 15"/>
          <p:cNvPicPr>
            <a:picLocks noChangeAspect="1"/>
          </p:cNvPicPr>
          <p:nvPr/>
        </p:nvPicPr>
        <p:blipFill rotWithShape="1">
          <a:blip r:embed="rId8"/>
          <a:srcRect t="18802" r="916"/>
          <a:stretch/>
        </p:blipFill>
        <p:spPr>
          <a:xfrm>
            <a:off x="8235136" y="68604"/>
            <a:ext cx="720637" cy="354329"/>
          </a:xfrm>
          <a:prstGeom prst="rect">
            <a:avLst/>
          </a:prstGeom>
        </p:spPr>
      </p:pic>
    </p:spTree>
    <p:extLst>
      <p:ext uri="{BB962C8B-B14F-4D97-AF65-F5344CB8AC3E}">
        <p14:creationId xmlns:p14="http://schemas.microsoft.com/office/powerpoint/2010/main" val="717750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5" grpId="0"/>
      <p:bldP spid="36" grpId="0"/>
      <p:bldP spid="39" grpId="0"/>
      <p:bldP spid="4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116632"/>
            <a:ext cx="8229600" cy="1080120"/>
          </a:xfrm>
          <a:solidFill>
            <a:srgbClr val="009999"/>
          </a:solidFill>
          <a:effectLst/>
        </p:spPr>
        <p:txBody>
          <a:bodyPr>
            <a:normAutofit fontScale="90000"/>
          </a:bodyPr>
          <a:lstStyle/>
          <a:p>
            <a:r>
              <a:rPr lang="nl-NL" b="1" dirty="0" err="1" smtClean="0">
                <a:latin typeface="Times New Roman" panose="02020603050405020304" pitchFamily="18" charset="0"/>
                <a:cs typeface="Times New Roman" panose="02020603050405020304" pitchFamily="18" charset="0"/>
              </a:rPr>
              <a:t>Characterization</a:t>
            </a:r>
            <a:r>
              <a:rPr lang="nl-NL" b="1" dirty="0" smtClean="0">
                <a:latin typeface="Times New Roman" panose="02020603050405020304" pitchFamily="18" charset="0"/>
                <a:cs typeface="Times New Roman" panose="02020603050405020304" pitchFamily="18" charset="0"/>
              </a:rPr>
              <a:t> </a:t>
            </a:r>
            <a:r>
              <a:rPr lang="nl-NL" b="1" dirty="0" err="1" smtClean="0">
                <a:latin typeface="Times New Roman" panose="02020603050405020304" pitchFamily="18" charset="0"/>
                <a:cs typeface="Times New Roman" panose="02020603050405020304" pitchFamily="18" charset="0"/>
              </a:rPr>
              <a:t>barrier</a:t>
            </a:r>
            <a:r>
              <a:rPr lang="nl-NL" b="1" dirty="0" smtClean="0">
                <a:latin typeface="Times New Roman" panose="02020603050405020304" pitchFamily="18" charset="0"/>
                <a:cs typeface="Times New Roman" panose="02020603050405020304" pitchFamily="18" charset="0"/>
              </a:rPr>
              <a:t> </a:t>
            </a:r>
            <a:r>
              <a:rPr lang="nl-NL" b="1" dirty="0" err="1" smtClean="0">
                <a:latin typeface="Times New Roman" panose="02020603050405020304" pitchFamily="18" charset="0"/>
                <a:cs typeface="Times New Roman" panose="02020603050405020304" pitchFamily="18" charset="0"/>
              </a:rPr>
              <a:t>properties</a:t>
            </a:r>
            <a:r>
              <a:rPr lang="nl-NL" b="1" dirty="0" smtClean="0">
                <a:latin typeface="Times New Roman" panose="02020603050405020304" pitchFamily="18" charset="0"/>
                <a:cs typeface="Times New Roman" panose="02020603050405020304" pitchFamily="18" charset="0"/>
              </a:rPr>
              <a:t> </a:t>
            </a:r>
            <a:r>
              <a:rPr lang="nl-NL" b="1" dirty="0" smtClean="0">
                <a:latin typeface="Times New Roman" panose="02020603050405020304" pitchFamily="18" charset="0"/>
                <a:cs typeface="Times New Roman" panose="02020603050405020304" pitchFamily="18" charset="0"/>
              </a:rPr>
              <a:t>(commercial) </a:t>
            </a:r>
            <a:r>
              <a:rPr lang="nl-NL" b="1" dirty="0" err="1" smtClean="0">
                <a:latin typeface="Times New Roman" panose="02020603050405020304" pitchFamily="18" charset="0"/>
                <a:cs typeface="Times New Roman" panose="02020603050405020304" pitchFamily="18" charset="0"/>
              </a:rPr>
              <a:t>multilayer</a:t>
            </a:r>
            <a:r>
              <a:rPr lang="nl-NL" b="1" dirty="0" smtClean="0">
                <a:latin typeface="Times New Roman" panose="02020603050405020304" pitchFamily="18" charset="0"/>
                <a:cs typeface="Times New Roman" panose="02020603050405020304" pitchFamily="18" charset="0"/>
              </a:rPr>
              <a:t> biobased plastics</a:t>
            </a:r>
            <a:endParaRPr lang="nl-BE"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D186A4E-E48D-4D79-A542-4B7FFAE20D2A}" type="slidenum">
              <a:rPr lang="nl-BE" smtClean="0"/>
              <a:pPr/>
              <a:t>6</a:t>
            </a:fld>
            <a:endParaRPr lang="nl-BE"/>
          </a:p>
        </p:txBody>
      </p:sp>
      <p:pic>
        <p:nvPicPr>
          <p:cNvPr id="6" name="Picture 5"/>
          <p:cNvPicPr>
            <a:picLocks noChangeAspect="1"/>
          </p:cNvPicPr>
          <p:nvPr/>
        </p:nvPicPr>
        <p:blipFill>
          <a:blip r:embed="rId3"/>
          <a:stretch>
            <a:fillRect/>
          </a:stretch>
        </p:blipFill>
        <p:spPr>
          <a:xfrm>
            <a:off x="6896218" y="6259186"/>
            <a:ext cx="750626" cy="565948"/>
          </a:xfrm>
          <a:prstGeom prst="rect">
            <a:avLst/>
          </a:prstGeom>
        </p:spPr>
      </p:pic>
      <p:pic>
        <p:nvPicPr>
          <p:cNvPr id="7" name="Picture 6"/>
          <p:cNvPicPr>
            <a:picLocks noChangeAspect="1"/>
          </p:cNvPicPr>
          <p:nvPr/>
        </p:nvPicPr>
        <p:blipFill>
          <a:blip r:embed="rId4"/>
          <a:stretch>
            <a:fillRect/>
          </a:stretch>
        </p:blipFill>
        <p:spPr>
          <a:xfrm>
            <a:off x="7569490" y="6226321"/>
            <a:ext cx="979988" cy="631679"/>
          </a:xfrm>
          <a:prstGeom prst="rect">
            <a:avLst/>
          </a:prstGeom>
        </p:spPr>
      </p:pic>
      <p:sp>
        <p:nvSpPr>
          <p:cNvPr id="1033" name="TextBox 1032"/>
          <p:cNvSpPr txBox="1"/>
          <p:nvPr/>
        </p:nvSpPr>
        <p:spPr>
          <a:xfrm>
            <a:off x="7870306" y="3344654"/>
            <a:ext cx="1202288" cy="516394"/>
          </a:xfrm>
          <a:prstGeom prst="rect">
            <a:avLst/>
          </a:prstGeom>
          <a:solidFill>
            <a:schemeClr val="bg1"/>
          </a:solidFill>
        </p:spPr>
        <p:txBody>
          <a:bodyPr wrap="square" rtlCol="0">
            <a:spAutoFit/>
          </a:bodyPr>
          <a:lstStyle/>
          <a:p>
            <a:endParaRPr lang="nl-BE" dirty="0"/>
          </a:p>
        </p:txBody>
      </p:sp>
      <p:graphicFrame>
        <p:nvGraphicFramePr>
          <p:cNvPr id="23" name="Chart 22"/>
          <p:cNvGraphicFramePr>
            <a:graphicFrameLocks/>
          </p:cNvGraphicFramePr>
          <p:nvPr>
            <p:extLst>
              <p:ext uri="{D42A27DB-BD31-4B8C-83A1-F6EECF244321}">
                <p14:modId xmlns:p14="http://schemas.microsoft.com/office/powerpoint/2010/main" val="880369224"/>
              </p:ext>
            </p:extLst>
          </p:nvPr>
        </p:nvGraphicFramePr>
        <p:xfrm>
          <a:off x="34821" y="1268760"/>
          <a:ext cx="4283090" cy="3528392"/>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8" name="Chart 27"/>
          <p:cNvGraphicFramePr>
            <a:graphicFrameLocks/>
          </p:cNvGraphicFramePr>
          <p:nvPr>
            <p:extLst>
              <p:ext uri="{D42A27DB-BD31-4B8C-83A1-F6EECF244321}">
                <p14:modId xmlns:p14="http://schemas.microsoft.com/office/powerpoint/2010/main" val="55126001"/>
              </p:ext>
            </p:extLst>
          </p:nvPr>
        </p:nvGraphicFramePr>
        <p:xfrm>
          <a:off x="4366921" y="1412776"/>
          <a:ext cx="4705673" cy="3487138"/>
        </p:xfrm>
        <a:graphic>
          <a:graphicData uri="http://schemas.openxmlformats.org/drawingml/2006/chart">
            <c:chart xmlns:c="http://schemas.openxmlformats.org/drawingml/2006/chart" xmlns:r="http://schemas.openxmlformats.org/officeDocument/2006/relationships" r:id="rId6"/>
          </a:graphicData>
        </a:graphic>
      </p:graphicFrame>
      <p:sp>
        <p:nvSpPr>
          <p:cNvPr id="5" name="TextBox 4"/>
          <p:cNvSpPr txBox="1"/>
          <p:nvPr/>
        </p:nvSpPr>
        <p:spPr>
          <a:xfrm>
            <a:off x="2417116" y="5079470"/>
            <a:ext cx="6538666" cy="830997"/>
          </a:xfrm>
          <a:prstGeom prst="rect">
            <a:avLst/>
          </a:prstGeom>
          <a:noFill/>
        </p:spPr>
        <p:txBody>
          <a:bodyPr wrap="square" rtlCol="0">
            <a:spAutoFit/>
          </a:bodyPr>
          <a:lstStyle/>
          <a:p>
            <a:r>
              <a:rPr lang="nl-NL" sz="2400" dirty="0" smtClean="0">
                <a:latin typeface="Times New Roman" panose="02020603050405020304" pitchFamily="18" charset="0"/>
                <a:cs typeface="Times New Roman" panose="02020603050405020304" pitchFamily="18" charset="0"/>
              </a:rPr>
              <a:t>Large </a:t>
            </a:r>
            <a:r>
              <a:rPr lang="nl-NL" sz="2400" dirty="0" err="1" smtClean="0">
                <a:latin typeface="Times New Roman" panose="02020603050405020304" pitchFamily="18" charset="0"/>
                <a:cs typeface="Times New Roman" panose="02020603050405020304" pitchFamily="18" charset="0"/>
              </a:rPr>
              <a:t>variations</a:t>
            </a:r>
            <a:r>
              <a:rPr lang="nl-NL" sz="2400" dirty="0" smtClean="0">
                <a:latin typeface="Times New Roman" panose="02020603050405020304" pitchFamily="18" charset="0"/>
                <a:cs typeface="Times New Roman" panose="02020603050405020304" pitchFamily="18" charset="0"/>
              </a:rPr>
              <a:t> → biobased plastics </a:t>
            </a:r>
            <a:r>
              <a:rPr lang="nl-NL" sz="2400" dirty="0" err="1" smtClean="0">
                <a:latin typeface="Times New Roman" panose="02020603050405020304" pitchFamily="18" charset="0"/>
                <a:cs typeface="Times New Roman" panose="02020603050405020304" pitchFamily="18" charset="0"/>
              </a:rPr>
              <a:t>with</a:t>
            </a:r>
            <a:r>
              <a:rPr lang="nl-NL" sz="2400" dirty="0" smtClean="0">
                <a:latin typeface="Times New Roman" panose="02020603050405020304" pitchFamily="18" charset="0"/>
                <a:cs typeface="Times New Roman" panose="02020603050405020304" pitchFamily="18" charset="0"/>
              </a:rPr>
              <a:t> </a:t>
            </a:r>
            <a:r>
              <a:rPr lang="nl-NL" sz="2400" dirty="0" err="1" smtClean="0">
                <a:latin typeface="Times New Roman" panose="02020603050405020304" pitchFamily="18" charset="0"/>
                <a:cs typeface="Times New Roman" panose="02020603050405020304" pitchFamily="18" charset="0"/>
              </a:rPr>
              <a:t>barrier</a:t>
            </a:r>
            <a:r>
              <a:rPr lang="nl-NL" sz="2400" dirty="0" smtClean="0">
                <a:latin typeface="Times New Roman" panose="02020603050405020304" pitchFamily="18" charset="0"/>
                <a:cs typeface="Times New Roman" panose="02020603050405020304" pitchFamily="18" charset="0"/>
              </a:rPr>
              <a:t> </a:t>
            </a:r>
            <a:r>
              <a:rPr lang="nl-NL" sz="2400" dirty="0" err="1" smtClean="0">
                <a:latin typeface="Times New Roman" panose="02020603050405020304" pitchFamily="18" charset="0"/>
                <a:cs typeface="Times New Roman" panose="02020603050405020304" pitchFamily="18" charset="0"/>
              </a:rPr>
              <a:t>properties</a:t>
            </a:r>
            <a:r>
              <a:rPr lang="nl-NL" sz="2400" dirty="0" smtClean="0">
                <a:latin typeface="Times New Roman" panose="02020603050405020304" pitchFamily="18" charset="0"/>
                <a:cs typeface="Times New Roman" panose="02020603050405020304" pitchFamily="18" charset="0"/>
              </a:rPr>
              <a:t> </a:t>
            </a:r>
            <a:r>
              <a:rPr lang="nl-NL" sz="2400" dirty="0" err="1" smtClean="0">
                <a:latin typeface="Times New Roman" panose="02020603050405020304" pitchFamily="18" charset="0"/>
                <a:cs typeface="Times New Roman" panose="02020603050405020304" pitchFamily="18" charset="0"/>
              </a:rPr>
              <a:t>for</a:t>
            </a:r>
            <a:r>
              <a:rPr lang="nl-NL" sz="2400" dirty="0" smtClean="0">
                <a:latin typeface="Times New Roman" panose="02020603050405020304" pitchFamily="18" charset="0"/>
                <a:cs typeface="Times New Roman" panose="02020603050405020304" pitchFamily="18" charset="0"/>
              </a:rPr>
              <a:t> different types of food </a:t>
            </a:r>
            <a:r>
              <a:rPr lang="nl-NL" sz="2400" dirty="0" err="1" smtClean="0">
                <a:latin typeface="Times New Roman" panose="02020603050405020304" pitchFamily="18" charset="0"/>
                <a:cs typeface="Times New Roman" panose="02020603050405020304" pitchFamily="18" charset="0"/>
              </a:rPr>
              <a:t>products</a:t>
            </a:r>
            <a:r>
              <a:rPr lang="nl-NL" sz="2400" dirty="0" smtClean="0">
                <a:latin typeface="Times New Roman" panose="02020603050405020304" pitchFamily="18" charset="0"/>
                <a:cs typeface="Times New Roman" panose="02020603050405020304" pitchFamily="18" charset="0"/>
              </a:rPr>
              <a:t> </a:t>
            </a:r>
            <a:r>
              <a:rPr lang="nl-NL" sz="2400" dirty="0" err="1" smtClean="0">
                <a:latin typeface="Times New Roman" panose="02020603050405020304" pitchFamily="18" charset="0"/>
                <a:cs typeface="Times New Roman" panose="02020603050405020304" pitchFamily="18" charset="0"/>
              </a:rPr>
              <a:t>exist</a:t>
            </a:r>
            <a:endParaRPr lang="nl-BE" sz="2400" dirty="0">
              <a:latin typeface="Times New Roman" panose="02020603050405020304" pitchFamily="18" charset="0"/>
              <a:cs typeface="Times New Roman" panose="02020603050405020304" pitchFamily="18" charset="0"/>
            </a:endParaRPr>
          </a:p>
        </p:txBody>
      </p:sp>
      <p:sp>
        <p:nvSpPr>
          <p:cNvPr id="8" name="Right Arrow 7"/>
          <p:cNvSpPr/>
          <p:nvPr/>
        </p:nvSpPr>
        <p:spPr>
          <a:xfrm>
            <a:off x="1043608" y="5252652"/>
            <a:ext cx="978408" cy="484632"/>
          </a:xfrm>
          <a:prstGeom prst="rightArrow">
            <a:avLst/>
          </a:prstGeom>
          <a:solidFill>
            <a:srgbClr val="009999"/>
          </a:solidFill>
          <a:ln>
            <a:solidFill>
              <a:srgbClr val="009999"/>
            </a:solid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nl-BE" dirty="0"/>
          </a:p>
        </p:txBody>
      </p:sp>
      <p:pic>
        <p:nvPicPr>
          <p:cNvPr id="11" name="Picture 10"/>
          <p:cNvPicPr>
            <a:picLocks noChangeAspect="1"/>
          </p:cNvPicPr>
          <p:nvPr/>
        </p:nvPicPr>
        <p:blipFill rotWithShape="1">
          <a:blip r:embed="rId7"/>
          <a:srcRect t="18802" r="916"/>
          <a:stretch/>
        </p:blipFill>
        <p:spPr>
          <a:xfrm>
            <a:off x="8081282" y="116632"/>
            <a:ext cx="846575" cy="416251"/>
          </a:xfrm>
          <a:prstGeom prst="rect">
            <a:avLst/>
          </a:prstGeom>
        </p:spPr>
      </p:pic>
    </p:spTree>
    <p:extLst>
      <p:ext uri="{BB962C8B-B14F-4D97-AF65-F5344CB8AC3E}">
        <p14:creationId xmlns:p14="http://schemas.microsoft.com/office/powerpoint/2010/main" val="1021336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3" grpId="0">
        <p:bldAsOne/>
      </p:bldGraphic>
      <p:bldGraphic spid="28" grpId="0">
        <p:bldAsOne/>
      </p:bldGraphic>
      <p:bldP spid="5" grpId="0"/>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45768"/>
            <a:ext cx="8229600" cy="878975"/>
          </a:xfrm>
          <a:solidFill>
            <a:srgbClr val="009999"/>
          </a:solidFill>
          <a:effectLst/>
        </p:spPr>
        <p:txBody>
          <a:bodyPr>
            <a:normAutofit/>
          </a:bodyPr>
          <a:lstStyle/>
          <a:p>
            <a:r>
              <a:rPr lang="nl-NL" b="1" dirty="0">
                <a:latin typeface="Times New Roman" panose="02020603050405020304" pitchFamily="18" charset="0"/>
                <a:cs typeface="Times New Roman" panose="02020603050405020304" pitchFamily="18" charset="0"/>
              </a:rPr>
              <a:t>S</a:t>
            </a:r>
            <a:r>
              <a:rPr lang="nl-NL" b="1" dirty="0" smtClean="0">
                <a:latin typeface="Times New Roman" panose="02020603050405020304" pitchFamily="18" charset="0"/>
                <a:cs typeface="Times New Roman" panose="02020603050405020304" pitchFamily="18" charset="0"/>
              </a:rPr>
              <a:t>torage tests: </a:t>
            </a:r>
            <a:r>
              <a:rPr lang="nl-NL" b="1" dirty="0" err="1" smtClean="0">
                <a:latin typeface="Times New Roman" panose="02020603050405020304" pitchFamily="18" charset="0"/>
                <a:cs typeface="Times New Roman" panose="02020603050405020304" pitchFamily="18" charset="0"/>
              </a:rPr>
              <a:t>selection</a:t>
            </a:r>
            <a:r>
              <a:rPr lang="nl-NL" b="1" dirty="0" smtClean="0">
                <a:latin typeface="Times New Roman" panose="02020603050405020304" pitchFamily="18" charset="0"/>
                <a:cs typeface="Times New Roman" panose="02020603050405020304" pitchFamily="18" charset="0"/>
              </a:rPr>
              <a:t> of food </a:t>
            </a:r>
            <a:r>
              <a:rPr lang="nl-NL" b="1" dirty="0" err="1" smtClean="0">
                <a:latin typeface="Times New Roman" panose="02020603050405020304" pitchFamily="18" charset="0"/>
                <a:cs typeface="Times New Roman" panose="02020603050405020304" pitchFamily="18" charset="0"/>
              </a:rPr>
              <a:t>products</a:t>
            </a:r>
            <a:endParaRPr lang="nl-BE"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D186A4E-E48D-4D79-A542-4B7FFAE20D2A}" type="slidenum">
              <a:rPr lang="nl-BE" smtClean="0"/>
              <a:pPr/>
              <a:t>7</a:t>
            </a:fld>
            <a:endParaRPr lang="nl-BE"/>
          </a:p>
        </p:txBody>
      </p:sp>
      <p:pic>
        <p:nvPicPr>
          <p:cNvPr id="6" name="Picture 5"/>
          <p:cNvPicPr>
            <a:picLocks noChangeAspect="1"/>
          </p:cNvPicPr>
          <p:nvPr/>
        </p:nvPicPr>
        <p:blipFill>
          <a:blip r:embed="rId3"/>
          <a:stretch>
            <a:fillRect/>
          </a:stretch>
        </p:blipFill>
        <p:spPr>
          <a:xfrm>
            <a:off x="6934602" y="6259186"/>
            <a:ext cx="750626" cy="565948"/>
          </a:xfrm>
          <a:prstGeom prst="rect">
            <a:avLst/>
          </a:prstGeom>
        </p:spPr>
      </p:pic>
      <p:pic>
        <p:nvPicPr>
          <p:cNvPr id="7" name="Picture 6"/>
          <p:cNvPicPr>
            <a:picLocks noChangeAspect="1"/>
          </p:cNvPicPr>
          <p:nvPr/>
        </p:nvPicPr>
        <p:blipFill>
          <a:blip r:embed="rId4"/>
          <a:stretch>
            <a:fillRect/>
          </a:stretch>
        </p:blipFill>
        <p:spPr>
          <a:xfrm>
            <a:off x="7591388" y="6241205"/>
            <a:ext cx="979988" cy="631679"/>
          </a:xfrm>
          <a:prstGeom prst="rect">
            <a:avLst/>
          </a:prstGeom>
        </p:spPr>
      </p:pic>
      <p:sp>
        <p:nvSpPr>
          <p:cNvPr id="1033" name="TextBox 1032"/>
          <p:cNvSpPr txBox="1"/>
          <p:nvPr/>
        </p:nvSpPr>
        <p:spPr>
          <a:xfrm>
            <a:off x="7870306" y="3344654"/>
            <a:ext cx="1202288" cy="516394"/>
          </a:xfrm>
          <a:prstGeom prst="rect">
            <a:avLst/>
          </a:prstGeom>
          <a:solidFill>
            <a:schemeClr val="bg1"/>
          </a:solidFill>
        </p:spPr>
        <p:txBody>
          <a:bodyPr wrap="square" rtlCol="0">
            <a:spAutoFit/>
          </a:bodyPr>
          <a:lstStyle/>
          <a:p>
            <a:endParaRPr lang="nl-BE" dirty="0"/>
          </a:p>
        </p:txBody>
      </p:sp>
      <p:pic>
        <p:nvPicPr>
          <p:cNvPr id="3074" name="Picture 2" descr="Afbeeldingsresultaat voor tomaten"/>
          <p:cNvPicPr>
            <a:picLocks noChangeAspect="1" noChangeArrowheads="1"/>
          </p:cNvPicPr>
          <p:nvPr/>
        </p:nvPicPr>
        <p:blipFill rotWithShape="1">
          <a:blip r:embed="rId5">
            <a:extLst>
              <a:ext uri="{28A0092B-C50C-407E-A947-70E740481C1C}">
                <a14:useLocalDpi xmlns:a14="http://schemas.microsoft.com/office/drawing/2010/main" val="0"/>
              </a:ext>
            </a:extLst>
          </a:blip>
          <a:srcRect l="1" r="1747" b="10209"/>
          <a:stretch/>
        </p:blipFill>
        <p:spPr bwMode="auto">
          <a:xfrm>
            <a:off x="611560" y="1519881"/>
            <a:ext cx="1887586" cy="109885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6"/>
          <a:stretch>
            <a:fillRect/>
          </a:stretch>
        </p:blipFill>
        <p:spPr>
          <a:xfrm>
            <a:off x="5972151" y="3568466"/>
            <a:ext cx="2065696" cy="1011104"/>
          </a:xfrm>
          <a:prstGeom prst="rect">
            <a:avLst/>
          </a:prstGeom>
        </p:spPr>
      </p:pic>
      <p:pic>
        <p:nvPicPr>
          <p:cNvPr id="10" name="Picture 9"/>
          <p:cNvPicPr>
            <a:picLocks noChangeAspect="1"/>
          </p:cNvPicPr>
          <p:nvPr/>
        </p:nvPicPr>
        <p:blipFill>
          <a:blip r:embed="rId7"/>
          <a:stretch>
            <a:fillRect/>
          </a:stretch>
        </p:blipFill>
        <p:spPr>
          <a:xfrm>
            <a:off x="3599891" y="1741755"/>
            <a:ext cx="2752725" cy="1666875"/>
          </a:xfrm>
          <a:prstGeom prst="rect">
            <a:avLst/>
          </a:prstGeom>
        </p:spPr>
      </p:pic>
      <p:pic>
        <p:nvPicPr>
          <p:cNvPr id="12" name="Picture 11"/>
          <p:cNvPicPr>
            <a:picLocks noChangeAspect="1"/>
          </p:cNvPicPr>
          <p:nvPr/>
        </p:nvPicPr>
        <p:blipFill>
          <a:blip r:embed="rId8"/>
          <a:stretch>
            <a:fillRect/>
          </a:stretch>
        </p:blipFill>
        <p:spPr>
          <a:xfrm>
            <a:off x="7004999" y="1616156"/>
            <a:ext cx="1872208" cy="1402349"/>
          </a:xfrm>
          <a:prstGeom prst="rect">
            <a:avLst/>
          </a:prstGeom>
        </p:spPr>
      </p:pic>
      <p:pic>
        <p:nvPicPr>
          <p:cNvPr id="14" name="Picture 13"/>
          <p:cNvPicPr>
            <a:picLocks noChangeAspect="1"/>
          </p:cNvPicPr>
          <p:nvPr/>
        </p:nvPicPr>
        <p:blipFill>
          <a:blip r:embed="rId9"/>
          <a:stretch>
            <a:fillRect/>
          </a:stretch>
        </p:blipFill>
        <p:spPr>
          <a:xfrm>
            <a:off x="6946381" y="4778940"/>
            <a:ext cx="1847850" cy="1209675"/>
          </a:xfrm>
          <a:prstGeom prst="rect">
            <a:avLst/>
          </a:prstGeom>
        </p:spPr>
      </p:pic>
      <p:pic>
        <p:nvPicPr>
          <p:cNvPr id="16" name="Picture 15"/>
          <p:cNvPicPr>
            <a:picLocks noChangeAspect="1"/>
          </p:cNvPicPr>
          <p:nvPr/>
        </p:nvPicPr>
        <p:blipFill rotWithShape="1">
          <a:blip r:embed="rId10"/>
          <a:srcRect l="10049" t="10135" r="11141" b="11928"/>
          <a:stretch/>
        </p:blipFill>
        <p:spPr>
          <a:xfrm>
            <a:off x="1440947" y="2965683"/>
            <a:ext cx="1944216" cy="1440160"/>
          </a:xfrm>
          <a:prstGeom prst="rect">
            <a:avLst/>
          </a:prstGeom>
        </p:spPr>
      </p:pic>
      <p:pic>
        <p:nvPicPr>
          <p:cNvPr id="17" name="Picture 16"/>
          <p:cNvPicPr>
            <a:picLocks noChangeAspect="1"/>
          </p:cNvPicPr>
          <p:nvPr/>
        </p:nvPicPr>
        <p:blipFill>
          <a:blip r:embed="rId11"/>
          <a:stretch>
            <a:fillRect/>
          </a:stretch>
        </p:blipFill>
        <p:spPr>
          <a:xfrm>
            <a:off x="590699" y="4554329"/>
            <a:ext cx="1908447" cy="1272298"/>
          </a:xfrm>
          <a:prstGeom prst="rect">
            <a:avLst/>
          </a:prstGeom>
        </p:spPr>
      </p:pic>
      <p:pic>
        <p:nvPicPr>
          <p:cNvPr id="3084" name="Picture 12" descr="http://p.e-bakker.be/public/m/delrue-tervuren/products/large/13100020.jpg"/>
          <p:cNvPicPr>
            <a:picLocks noChangeAspect="1" noChangeArrowheads="1"/>
          </p:cNvPicPr>
          <p:nvPr/>
        </p:nvPicPr>
        <p:blipFill rotWithShape="1">
          <a:blip r:embed="rId12">
            <a:extLst>
              <a:ext uri="{28A0092B-C50C-407E-A947-70E740481C1C}">
                <a14:useLocalDpi xmlns:a14="http://schemas.microsoft.com/office/drawing/2010/main" val="0"/>
              </a:ext>
            </a:extLst>
          </a:blip>
          <a:srcRect l="11969" t="15152" r="18103" b="11139"/>
          <a:stretch/>
        </p:blipFill>
        <p:spPr bwMode="auto">
          <a:xfrm>
            <a:off x="5045510" y="1295876"/>
            <a:ext cx="1584176" cy="166980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p:cNvPicPr>
            <a:picLocks noChangeAspect="1"/>
          </p:cNvPicPr>
          <p:nvPr/>
        </p:nvPicPr>
        <p:blipFill>
          <a:blip r:embed="rId13"/>
          <a:stretch>
            <a:fillRect/>
          </a:stretch>
        </p:blipFill>
        <p:spPr>
          <a:xfrm>
            <a:off x="3910373" y="4370045"/>
            <a:ext cx="1182861" cy="1195312"/>
          </a:xfrm>
          <a:prstGeom prst="rect">
            <a:avLst/>
          </a:prstGeom>
        </p:spPr>
      </p:pic>
      <p:pic>
        <p:nvPicPr>
          <p:cNvPr id="20" name="Picture 19"/>
          <p:cNvPicPr>
            <a:picLocks noChangeAspect="1"/>
          </p:cNvPicPr>
          <p:nvPr/>
        </p:nvPicPr>
        <p:blipFill>
          <a:blip r:embed="rId14"/>
          <a:stretch>
            <a:fillRect/>
          </a:stretch>
        </p:blipFill>
        <p:spPr>
          <a:xfrm>
            <a:off x="4641404" y="4219480"/>
            <a:ext cx="669697" cy="669697"/>
          </a:xfrm>
          <a:prstGeom prst="ellipse">
            <a:avLst/>
          </a:prstGeom>
        </p:spPr>
      </p:pic>
      <p:sp>
        <p:nvSpPr>
          <p:cNvPr id="21" name="Flowchart: Connector 20"/>
          <p:cNvSpPr/>
          <p:nvPr/>
        </p:nvSpPr>
        <p:spPr>
          <a:xfrm>
            <a:off x="251520" y="1389382"/>
            <a:ext cx="3071301" cy="4343874"/>
          </a:xfrm>
          <a:prstGeom prst="flowChartConnector">
            <a:avLst/>
          </a:prstGeom>
          <a:noFill/>
          <a:ln>
            <a:solidFill>
              <a:srgbClr val="009999"/>
            </a:solid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nl-BE" dirty="0"/>
          </a:p>
        </p:txBody>
      </p:sp>
      <p:sp>
        <p:nvSpPr>
          <p:cNvPr id="22" name="TextBox 21"/>
          <p:cNvSpPr txBox="1"/>
          <p:nvPr/>
        </p:nvSpPr>
        <p:spPr>
          <a:xfrm>
            <a:off x="2627784" y="1389382"/>
            <a:ext cx="695037" cy="369332"/>
          </a:xfrm>
          <a:prstGeom prst="rect">
            <a:avLst/>
          </a:prstGeom>
          <a:noFill/>
        </p:spPr>
        <p:txBody>
          <a:bodyPr wrap="square" rtlCol="0">
            <a:spAutoFit/>
          </a:bodyPr>
          <a:lstStyle/>
          <a:p>
            <a:r>
              <a:rPr lang="nl-NL" dirty="0" smtClean="0">
                <a:solidFill>
                  <a:srgbClr val="009999"/>
                </a:solidFill>
              </a:rPr>
              <a:t>H</a:t>
            </a:r>
            <a:r>
              <a:rPr lang="nl-NL" baseline="-25000" dirty="0" smtClean="0">
                <a:solidFill>
                  <a:srgbClr val="009999"/>
                </a:solidFill>
              </a:rPr>
              <a:t>2</a:t>
            </a:r>
            <a:r>
              <a:rPr lang="nl-NL" dirty="0" smtClean="0">
                <a:solidFill>
                  <a:srgbClr val="009999"/>
                </a:solidFill>
              </a:rPr>
              <a:t>O</a:t>
            </a:r>
            <a:endParaRPr lang="nl-BE" dirty="0">
              <a:solidFill>
                <a:srgbClr val="009999"/>
              </a:solidFill>
            </a:endParaRPr>
          </a:p>
        </p:txBody>
      </p:sp>
      <p:sp>
        <p:nvSpPr>
          <p:cNvPr id="24" name="Flowchart: Connector 23"/>
          <p:cNvSpPr/>
          <p:nvPr/>
        </p:nvSpPr>
        <p:spPr>
          <a:xfrm>
            <a:off x="3682860" y="1157609"/>
            <a:ext cx="5281627" cy="5035846"/>
          </a:xfrm>
          <a:prstGeom prst="flowChartConnector">
            <a:avLst/>
          </a:prstGeom>
          <a:noFill/>
          <a:ln>
            <a:solidFill>
              <a:srgbClr val="E86E0A"/>
            </a:solid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nl-BE" dirty="0"/>
          </a:p>
        </p:txBody>
      </p:sp>
      <p:sp>
        <p:nvSpPr>
          <p:cNvPr id="30" name="TextBox 29"/>
          <p:cNvSpPr txBox="1"/>
          <p:nvPr/>
        </p:nvSpPr>
        <p:spPr>
          <a:xfrm>
            <a:off x="7591388" y="1181085"/>
            <a:ext cx="801895" cy="646331"/>
          </a:xfrm>
          <a:prstGeom prst="rect">
            <a:avLst/>
          </a:prstGeom>
          <a:noFill/>
        </p:spPr>
        <p:txBody>
          <a:bodyPr wrap="square" rtlCol="0">
            <a:spAutoFit/>
          </a:bodyPr>
          <a:lstStyle/>
          <a:p>
            <a:r>
              <a:rPr lang="nl-NL" dirty="0" smtClean="0">
                <a:solidFill>
                  <a:srgbClr val="E86E0A"/>
                </a:solidFill>
              </a:rPr>
              <a:t>O</a:t>
            </a:r>
            <a:r>
              <a:rPr lang="nl-NL" baseline="-25000" dirty="0" smtClean="0">
                <a:solidFill>
                  <a:srgbClr val="E86E0A"/>
                </a:solidFill>
              </a:rPr>
              <a:t>2</a:t>
            </a:r>
            <a:endParaRPr lang="nl-BE" dirty="0">
              <a:solidFill>
                <a:srgbClr val="E86E0A"/>
              </a:solidFill>
            </a:endParaRPr>
          </a:p>
          <a:p>
            <a:endParaRPr lang="nl-BE" dirty="0"/>
          </a:p>
        </p:txBody>
      </p:sp>
    </p:spTree>
    <p:extLst>
      <p:ext uri="{BB962C8B-B14F-4D97-AF65-F5344CB8AC3E}">
        <p14:creationId xmlns:p14="http://schemas.microsoft.com/office/powerpoint/2010/main" val="2403730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08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4" grpId="0" animBg="1"/>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a:solidFill>
            <a:srgbClr val="009999"/>
          </a:solidFill>
          <a:effectLst/>
        </p:spPr>
        <p:txBody>
          <a:bodyPr/>
          <a:lstStyle/>
          <a:p>
            <a:r>
              <a:rPr lang="nl-NL" b="1" dirty="0" err="1" smtClean="0">
                <a:latin typeface="Times New Roman" panose="02020603050405020304" pitchFamily="18" charset="0"/>
                <a:cs typeface="Times New Roman" panose="02020603050405020304" pitchFamily="18" charset="0"/>
              </a:rPr>
              <a:t>Selection</a:t>
            </a:r>
            <a:r>
              <a:rPr lang="nl-NL" b="1" dirty="0" smtClean="0">
                <a:latin typeface="Times New Roman" panose="02020603050405020304" pitchFamily="18" charset="0"/>
                <a:cs typeface="Times New Roman" panose="02020603050405020304" pitchFamily="18" charset="0"/>
              </a:rPr>
              <a:t> of </a:t>
            </a:r>
            <a:r>
              <a:rPr lang="nl-NL" b="1" dirty="0" err="1" smtClean="0">
                <a:latin typeface="Times New Roman" panose="02020603050405020304" pitchFamily="18" charset="0"/>
                <a:cs typeface="Times New Roman" panose="02020603050405020304" pitchFamily="18" charset="0"/>
              </a:rPr>
              <a:t>materials</a:t>
            </a:r>
            <a:endParaRPr lang="nl-BE"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D186A4E-E48D-4D79-A542-4B7FFAE20D2A}" type="slidenum">
              <a:rPr lang="nl-BE" smtClean="0"/>
              <a:pPr/>
              <a:t>8</a:t>
            </a:fld>
            <a:endParaRPr lang="nl-BE"/>
          </a:p>
        </p:txBody>
      </p:sp>
      <p:pic>
        <p:nvPicPr>
          <p:cNvPr id="6" name="Picture 5"/>
          <p:cNvPicPr>
            <a:picLocks noChangeAspect="1"/>
          </p:cNvPicPr>
          <p:nvPr/>
        </p:nvPicPr>
        <p:blipFill>
          <a:blip r:embed="rId3"/>
          <a:stretch>
            <a:fillRect/>
          </a:stretch>
        </p:blipFill>
        <p:spPr>
          <a:xfrm>
            <a:off x="6885563" y="6284814"/>
            <a:ext cx="750626" cy="565948"/>
          </a:xfrm>
          <a:prstGeom prst="rect">
            <a:avLst/>
          </a:prstGeom>
        </p:spPr>
      </p:pic>
      <p:pic>
        <p:nvPicPr>
          <p:cNvPr id="7" name="Picture 6"/>
          <p:cNvPicPr>
            <a:picLocks noChangeAspect="1"/>
          </p:cNvPicPr>
          <p:nvPr/>
        </p:nvPicPr>
        <p:blipFill>
          <a:blip r:embed="rId4"/>
          <a:stretch>
            <a:fillRect/>
          </a:stretch>
        </p:blipFill>
        <p:spPr>
          <a:xfrm>
            <a:off x="7549383" y="6226321"/>
            <a:ext cx="979988" cy="631679"/>
          </a:xfrm>
          <a:prstGeom prst="rect">
            <a:avLst/>
          </a:prstGeom>
        </p:spPr>
      </p:pic>
      <p:sp>
        <p:nvSpPr>
          <p:cNvPr id="11" name="Down Arrow 10"/>
          <p:cNvSpPr/>
          <p:nvPr/>
        </p:nvSpPr>
        <p:spPr>
          <a:xfrm>
            <a:off x="4087368" y="4537753"/>
            <a:ext cx="484632" cy="761855"/>
          </a:xfrm>
          <a:prstGeom prst="downArrow">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3" name="Picture 2"/>
          <p:cNvPicPr>
            <a:picLocks noChangeAspect="1"/>
          </p:cNvPicPr>
          <p:nvPr/>
        </p:nvPicPr>
        <p:blipFill rotWithShape="1">
          <a:blip r:embed="rId5"/>
          <a:srcRect t="18802" r="916"/>
          <a:stretch/>
        </p:blipFill>
        <p:spPr>
          <a:xfrm>
            <a:off x="7494992" y="374364"/>
            <a:ext cx="1088769" cy="535335"/>
          </a:xfrm>
          <a:prstGeom prst="rect">
            <a:avLst/>
          </a:prstGeom>
        </p:spPr>
      </p:pic>
      <p:sp>
        <p:nvSpPr>
          <p:cNvPr id="16" name="TextBox 15"/>
          <p:cNvSpPr txBox="1"/>
          <p:nvPr/>
        </p:nvSpPr>
        <p:spPr>
          <a:xfrm>
            <a:off x="713260" y="1123808"/>
            <a:ext cx="8147248" cy="3247043"/>
          </a:xfrm>
          <a:prstGeom prst="rect">
            <a:avLst/>
          </a:prstGeom>
          <a:noFill/>
        </p:spPr>
        <p:txBody>
          <a:bodyPr wrap="square" rtlCol="0">
            <a:spAutoFit/>
          </a:bodyPr>
          <a:lstStyle/>
          <a:p>
            <a:pPr>
              <a:spcAft>
                <a:spcPts val="1200"/>
              </a:spcAft>
            </a:pPr>
            <a:r>
              <a:rPr lang="nl-NL" sz="2400" dirty="0" err="1" smtClean="0">
                <a:solidFill>
                  <a:prstClr val="black"/>
                </a:solidFill>
                <a:latin typeface="Times New Roman" panose="02020603050405020304" pitchFamily="18" charset="0"/>
                <a:cs typeface="Times New Roman" panose="02020603050405020304" pitchFamily="18" charset="0"/>
              </a:rPr>
              <a:t>Selection</a:t>
            </a:r>
            <a:r>
              <a:rPr lang="nl-NL" sz="2400" dirty="0" smtClean="0">
                <a:solidFill>
                  <a:prstClr val="black"/>
                </a:solidFill>
                <a:latin typeface="Times New Roman" panose="02020603050405020304" pitchFamily="18" charset="0"/>
                <a:cs typeface="Times New Roman" panose="02020603050405020304" pitchFamily="18" charset="0"/>
              </a:rPr>
              <a:t> was made </a:t>
            </a:r>
            <a:r>
              <a:rPr lang="nl-NL" sz="2400" dirty="0" err="1" smtClean="0">
                <a:solidFill>
                  <a:prstClr val="black"/>
                </a:solidFill>
                <a:latin typeface="Times New Roman" panose="02020603050405020304" pitchFamily="18" charset="0"/>
                <a:cs typeface="Times New Roman" panose="02020603050405020304" pitchFamily="18" charset="0"/>
              </a:rPr>
              <a:t>by</a:t>
            </a:r>
            <a:r>
              <a:rPr lang="nl-NL" sz="2400" dirty="0" smtClean="0">
                <a:solidFill>
                  <a:prstClr val="black"/>
                </a:solidFill>
                <a:latin typeface="Times New Roman" panose="02020603050405020304" pitchFamily="18" charset="0"/>
                <a:cs typeface="Times New Roman" panose="02020603050405020304" pitchFamily="18" charset="0"/>
              </a:rPr>
              <a:t> </a:t>
            </a:r>
            <a:r>
              <a:rPr lang="nl-NL" sz="2400" dirty="0" err="1" smtClean="0">
                <a:solidFill>
                  <a:prstClr val="black"/>
                </a:solidFill>
                <a:latin typeface="Times New Roman" panose="02020603050405020304" pitchFamily="18" charset="0"/>
                <a:cs typeface="Times New Roman" panose="02020603050405020304" pitchFamily="18" charset="0"/>
              </a:rPr>
              <a:t>participating</a:t>
            </a:r>
            <a:r>
              <a:rPr lang="nl-NL" sz="2400" dirty="0" smtClean="0">
                <a:solidFill>
                  <a:prstClr val="black"/>
                </a:solidFill>
                <a:latin typeface="Times New Roman" panose="02020603050405020304" pitchFamily="18" charset="0"/>
                <a:cs typeface="Times New Roman" panose="02020603050405020304" pitchFamily="18" charset="0"/>
              </a:rPr>
              <a:t> (food) companies</a:t>
            </a:r>
          </a:p>
          <a:p>
            <a:pPr>
              <a:spcAft>
                <a:spcPts val="1200"/>
              </a:spcAft>
            </a:pPr>
            <a:endParaRPr lang="nl-NL" sz="2400" dirty="0" smtClean="0">
              <a:solidFill>
                <a:prstClr val="black"/>
              </a:solidFill>
              <a:latin typeface="Times New Roman" panose="02020603050405020304" pitchFamily="18" charset="0"/>
              <a:cs typeface="Times New Roman" panose="02020603050405020304" pitchFamily="18" charset="0"/>
            </a:endParaRPr>
          </a:p>
          <a:p>
            <a:pPr>
              <a:spcAft>
                <a:spcPts val="1200"/>
              </a:spcAft>
            </a:pPr>
            <a:endParaRPr lang="nl-NL" sz="2400" dirty="0" smtClean="0">
              <a:solidFill>
                <a:prstClr val="black"/>
              </a:solidFill>
              <a:latin typeface="Times New Roman" panose="02020603050405020304" pitchFamily="18" charset="0"/>
              <a:cs typeface="Times New Roman" panose="02020603050405020304" pitchFamily="18" charset="0"/>
            </a:endParaRPr>
          </a:p>
          <a:p>
            <a:pPr>
              <a:spcAft>
                <a:spcPts val="1200"/>
              </a:spcAft>
            </a:pPr>
            <a:r>
              <a:rPr lang="nl-NL" sz="2400" dirty="0" err="1" smtClean="0">
                <a:solidFill>
                  <a:prstClr val="black"/>
                </a:solidFill>
                <a:latin typeface="Times New Roman" panose="02020603050405020304" pitchFamily="18" charset="0"/>
                <a:cs typeface="Times New Roman" panose="02020603050405020304" pitchFamily="18" charset="0"/>
              </a:rPr>
              <a:t>Selection</a:t>
            </a:r>
            <a:r>
              <a:rPr lang="nl-NL" sz="2400" dirty="0" smtClean="0">
                <a:solidFill>
                  <a:prstClr val="black"/>
                </a:solidFill>
                <a:latin typeface="Times New Roman" panose="02020603050405020304" pitchFamily="18" charset="0"/>
                <a:cs typeface="Times New Roman" panose="02020603050405020304" pitchFamily="18" charset="0"/>
              </a:rPr>
              <a:t> </a:t>
            </a:r>
            <a:r>
              <a:rPr lang="nl-NL" sz="2400" dirty="0" err="1" smtClean="0">
                <a:solidFill>
                  <a:prstClr val="black"/>
                </a:solidFill>
                <a:latin typeface="Times New Roman" panose="02020603050405020304" pitchFamily="18" charset="0"/>
                <a:cs typeface="Times New Roman" panose="02020603050405020304" pitchFamily="18" charset="0"/>
              </a:rPr>
              <a:t>based</a:t>
            </a:r>
            <a:r>
              <a:rPr lang="nl-NL" sz="2400" dirty="0" smtClean="0">
                <a:solidFill>
                  <a:prstClr val="black"/>
                </a:solidFill>
                <a:latin typeface="Times New Roman" panose="02020603050405020304" pitchFamily="18" charset="0"/>
                <a:cs typeface="Times New Roman" panose="02020603050405020304" pitchFamily="18" charset="0"/>
              </a:rPr>
              <a:t> on the </a:t>
            </a:r>
            <a:r>
              <a:rPr lang="nl-NL" sz="2400" dirty="0" err="1" smtClean="0">
                <a:solidFill>
                  <a:prstClr val="black"/>
                </a:solidFill>
                <a:latin typeface="Times New Roman" panose="02020603050405020304" pitchFamily="18" charset="0"/>
                <a:cs typeface="Times New Roman" panose="02020603050405020304" pitchFamily="18" charset="0"/>
              </a:rPr>
              <a:t>technical</a:t>
            </a:r>
            <a:r>
              <a:rPr lang="nl-NL" sz="2400" dirty="0" smtClean="0">
                <a:solidFill>
                  <a:prstClr val="black"/>
                </a:solidFill>
                <a:latin typeface="Times New Roman" panose="02020603050405020304" pitchFamily="18" charset="0"/>
                <a:cs typeface="Times New Roman" panose="02020603050405020304" pitchFamily="18" charset="0"/>
              </a:rPr>
              <a:t> </a:t>
            </a:r>
            <a:r>
              <a:rPr lang="nl-NL" sz="2400" dirty="0" err="1" smtClean="0">
                <a:solidFill>
                  <a:prstClr val="black"/>
                </a:solidFill>
                <a:latin typeface="Times New Roman" panose="02020603050405020304" pitchFamily="18" charset="0"/>
                <a:cs typeface="Times New Roman" panose="02020603050405020304" pitchFamily="18" charset="0"/>
              </a:rPr>
              <a:t>specifications</a:t>
            </a:r>
            <a:r>
              <a:rPr lang="nl-NL" sz="2400" dirty="0" smtClean="0">
                <a:solidFill>
                  <a:prstClr val="black"/>
                </a:solidFill>
                <a:latin typeface="Times New Roman" panose="02020603050405020304" pitchFamily="18" charset="0"/>
                <a:cs typeface="Times New Roman" panose="02020603050405020304" pitchFamily="18" charset="0"/>
              </a:rPr>
              <a:t> of </a:t>
            </a:r>
            <a:r>
              <a:rPr lang="nl-NL" sz="2400" dirty="0" err="1" smtClean="0">
                <a:solidFill>
                  <a:prstClr val="black"/>
                </a:solidFill>
                <a:latin typeface="Times New Roman" panose="02020603050405020304" pitchFamily="18" charset="0"/>
                <a:cs typeface="Times New Roman" panose="02020603050405020304" pitchFamily="18" charset="0"/>
              </a:rPr>
              <a:t>their</a:t>
            </a:r>
            <a:r>
              <a:rPr lang="nl-NL" sz="2400" dirty="0" smtClean="0">
                <a:solidFill>
                  <a:prstClr val="black"/>
                </a:solidFill>
                <a:latin typeface="Times New Roman" panose="02020603050405020304" pitchFamily="18" charset="0"/>
                <a:cs typeface="Times New Roman" panose="02020603050405020304" pitchFamily="18" charset="0"/>
              </a:rPr>
              <a:t> </a:t>
            </a:r>
            <a:r>
              <a:rPr lang="nl-NL" sz="2400" dirty="0" err="1" smtClean="0">
                <a:solidFill>
                  <a:prstClr val="black"/>
                </a:solidFill>
                <a:latin typeface="Times New Roman" panose="02020603050405020304" pitchFamily="18" charset="0"/>
                <a:cs typeface="Times New Roman" panose="02020603050405020304" pitchFamily="18" charset="0"/>
              </a:rPr>
              <a:t>current</a:t>
            </a:r>
            <a:r>
              <a:rPr lang="nl-NL" sz="2400" dirty="0" smtClean="0">
                <a:solidFill>
                  <a:prstClr val="black"/>
                </a:solidFill>
                <a:latin typeface="Times New Roman" panose="02020603050405020304" pitchFamily="18" charset="0"/>
                <a:cs typeface="Times New Roman" panose="02020603050405020304" pitchFamily="18" charset="0"/>
              </a:rPr>
              <a:t> </a:t>
            </a:r>
            <a:r>
              <a:rPr lang="nl-NL" sz="2400" dirty="0" err="1" smtClean="0">
                <a:solidFill>
                  <a:prstClr val="black"/>
                </a:solidFill>
                <a:latin typeface="Times New Roman" panose="02020603050405020304" pitchFamily="18" charset="0"/>
                <a:cs typeface="Times New Roman" panose="02020603050405020304" pitchFamily="18" charset="0"/>
              </a:rPr>
              <a:t>conventional</a:t>
            </a:r>
            <a:r>
              <a:rPr lang="nl-NL" sz="2400" dirty="0" smtClean="0">
                <a:solidFill>
                  <a:prstClr val="black"/>
                </a:solidFill>
                <a:latin typeface="Times New Roman" panose="02020603050405020304" pitchFamily="18" charset="0"/>
                <a:cs typeface="Times New Roman" panose="02020603050405020304" pitchFamily="18" charset="0"/>
              </a:rPr>
              <a:t> </a:t>
            </a:r>
            <a:r>
              <a:rPr lang="nl-NL" sz="2400" dirty="0" err="1" smtClean="0">
                <a:solidFill>
                  <a:prstClr val="black"/>
                </a:solidFill>
                <a:latin typeface="Times New Roman" panose="02020603050405020304" pitchFamily="18" charset="0"/>
                <a:cs typeface="Times New Roman" panose="02020603050405020304" pitchFamily="18" charset="0"/>
              </a:rPr>
              <a:t>material</a:t>
            </a:r>
            <a:endParaRPr lang="nl-NL" sz="2400" dirty="0" smtClean="0">
              <a:solidFill>
                <a:prstClr val="black"/>
              </a:solidFill>
              <a:latin typeface="Times New Roman" panose="02020603050405020304" pitchFamily="18" charset="0"/>
              <a:cs typeface="Times New Roman" panose="02020603050405020304" pitchFamily="18" charset="0"/>
            </a:endParaRPr>
          </a:p>
          <a:p>
            <a:pPr marL="800100" lvl="1" indent="-342900">
              <a:spcAft>
                <a:spcPts val="600"/>
              </a:spcAft>
              <a:buFont typeface="Arial" panose="020B0604020202020204" pitchFamily="34" charset="0"/>
              <a:buChar char="•"/>
            </a:pPr>
            <a:r>
              <a:rPr lang="nl-NL" sz="2000" dirty="0" err="1" smtClean="0">
                <a:solidFill>
                  <a:prstClr val="black"/>
                </a:solidFill>
                <a:latin typeface="Times New Roman" panose="02020603050405020304" pitchFamily="18" charset="0"/>
                <a:cs typeface="Times New Roman" panose="02020603050405020304" pitchFamily="18" charset="0"/>
              </a:rPr>
              <a:t>Good</a:t>
            </a:r>
            <a:r>
              <a:rPr lang="nl-NL" sz="2000" dirty="0" smtClean="0">
                <a:solidFill>
                  <a:prstClr val="black"/>
                </a:solidFill>
                <a:latin typeface="Times New Roman" panose="02020603050405020304" pitchFamily="18" charset="0"/>
                <a:cs typeface="Times New Roman" panose="02020603050405020304" pitchFamily="18" charset="0"/>
              </a:rPr>
              <a:t> performance</a:t>
            </a:r>
          </a:p>
          <a:p>
            <a:pPr marL="800100" lvl="1" indent="-342900">
              <a:buFont typeface="Arial" panose="020B0604020202020204" pitchFamily="34" charset="0"/>
              <a:buChar char="•"/>
            </a:pPr>
            <a:r>
              <a:rPr lang="nl-NL" sz="2000" dirty="0" smtClean="0">
                <a:solidFill>
                  <a:prstClr val="black"/>
                </a:solidFill>
                <a:latin typeface="Times New Roman" panose="02020603050405020304" pitchFamily="18" charset="0"/>
                <a:cs typeface="Times New Roman" panose="02020603050405020304" pitchFamily="18" charset="0"/>
              </a:rPr>
              <a:t>No </a:t>
            </a:r>
            <a:r>
              <a:rPr lang="nl-NL" sz="2000" dirty="0" err="1" smtClean="0">
                <a:solidFill>
                  <a:prstClr val="black"/>
                </a:solidFill>
                <a:latin typeface="Times New Roman" panose="02020603050405020304" pitchFamily="18" charset="0"/>
                <a:cs typeface="Times New Roman" panose="02020603050405020304" pitchFamily="18" charset="0"/>
              </a:rPr>
              <a:t>need</a:t>
            </a:r>
            <a:r>
              <a:rPr lang="nl-NL" sz="2000" dirty="0" smtClean="0">
                <a:solidFill>
                  <a:prstClr val="black"/>
                </a:solidFill>
                <a:latin typeface="Times New Roman" panose="02020603050405020304" pitchFamily="18" charset="0"/>
                <a:cs typeface="Times New Roman" panose="02020603050405020304" pitchFamily="18" charset="0"/>
              </a:rPr>
              <a:t> </a:t>
            </a:r>
            <a:r>
              <a:rPr lang="nl-NL" sz="2000" dirty="0" err="1" smtClean="0">
                <a:solidFill>
                  <a:prstClr val="black"/>
                </a:solidFill>
                <a:latin typeface="Times New Roman" panose="02020603050405020304" pitchFamily="18" charset="0"/>
                <a:cs typeface="Times New Roman" panose="02020603050405020304" pitchFamily="18" charset="0"/>
              </a:rPr>
              <a:t>for</a:t>
            </a:r>
            <a:r>
              <a:rPr lang="nl-NL" sz="2000" dirty="0" smtClean="0">
                <a:solidFill>
                  <a:prstClr val="black"/>
                </a:solidFill>
                <a:latin typeface="Times New Roman" panose="02020603050405020304" pitchFamily="18" charset="0"/>
                <a:cs typeface="Times New Roman" panose="02020603050405020304" pitchFamily="18" charset="0"/>
              </a:rPr>
              <a:t> </a:t>
            </a:r>
            <a:r>
              <a:rPr lang="nl-NL" sz="2000" dirty="0" err="1" smtClean="0">
                <a:solidFill>
                  <a:prstClr val="black"/>
                </a:solidFill>
                <a:latin typeface="Times New Roman" panose="02020603050405020304" pitchFamily="18" charset="0"/>
                <a:cs typeface="Times New Roman" panose="02020603050405020304" pitchFamily="18" charset="0"/>
              </a:rPr>
              <a:t>testing</a:t>
            </a:r>
            <a:r>
              <a:rPr lang="nl-NL" sz="2000" dirty="0" smtClean="0">
                <a:solidFill>
                  <a:prstClr val="black"/>
                </a:solidFill>
                <a:latin typeface="Times New Roman" panose="02020603050405020304" pitchFamily="18" charset="0"/>
                <a:cs typeface="Times New Roman" panose="02020603050405020304" pitchFamily="18" charset="0"/>
              </a:rPr>
              <a:t> (</a:t>
            </a:r>
            <a:r>
              <a:rPr lang="nl-NL" sz="2000" dirty="0" err="1" smtClean="0">
                <a:solidFill>
                  <a:prstClr val="black"/>
                </a:solidFill>
                <a:latin typeface="Times New Roman" panose="02020603050405020304" pitchFamily="18" charset="0"/>
                <a:cs typeface="Times New Roman" panose="02020603050405020304" pitchFamily="18" charset="0"/>
              </a:rPr>
              <a:t>expensive</a:t>
            </a:r>
            <a:r>
              <a:rPr lang="nl-NL" sz="2000" dirty="0" smtClean="0">
                <a:solidFill>
                  <a:prstClr val="black"/>
                </a:solidFill>
                <a:latin typeface="Times New Roman" panose="02020603050405020304" pitchFamily="18" charset="0"/>
                <a:cs typeface="Times New Roman" panose="02020603050405020304" pitchFamily="18" charset="0"/>
              </a:rPr>
              <a:t> </a:t>
            </a:r>
            <a:r>
              <a:rPr lang="nl-NL" sz="2000" dirty="0" err="1" smtClean="0">
                <a:solidFill>
                  <a:prstClr val="black"/>
                </a:solidFill>
                <a:latin typeface="Times New Roman" panose="02020603050405020304" pitchFamily="18" charset="0"/>
                <a:cs typeface="Times New Roman" panose="02020603050405020304" pitchFamily="18" charset="0"/>
              </a:rPr>
              <a:t>and</a:t>
            </a:r>
            <a:r>
              <a:rPr lang="nl-NL" sz="2000" dirty="0" smtClean="0">
                <a:solidFill>
                  <a:prstClr val="black"/>
                </a:solidFill>
                <a:latin typeface="Times New Roman" panose="02020603050405020304" pitchFamily="18" charset="0"/>
                <a:cs typeface="Times New Roman" panose="02020603050405020304" pitchFamily="18" charset="0"/>
              </a:rPr>
              <a:t> time-</a:t>
            </a:r>
            <a:r>
              <a:rPr lang="nl-NL" sz="2000" dirty="0" err="1" smtClean="0">
                <a:solidFill>
                  <a:prstClr val="black"/>
                </a:solidFill>
                <a:latin typeface="Times New Roman" panose="02020603050405020304" pitchFamily="18" charset="0"/>
                <a:cs typeface="Times New Roman" panose="02020603050405020304" pitchFamily="18" charset="0"/>
              </a:rPr>
              <a:t>consuming</a:t>
            </a:r>
            <a:r>
              <a:rPr lang="nl-NL" sz="2000" dirty="0" smtClean="0">
                <a:solidFill>
                  <a:prstClr val="black"/>
                </a:solidFill>
                <a:latin typeface="Times New Roman" panose="02020603050405020304" pitchFamily="18" charset="0"/>
                <a:cs typeface="Times New Roman" panose="02020603050405020304" pitchFamily="18" charset="0"/>
              </a:rPr>
              <a:t>)</a:t>
            </a:r>
            <a:endParaRPr lang="nl-BE" sz="2000" dirty="0">
              <a:solidFill>
                <a:prstClr val="black"/>
              </a:solidFill>
              <a:latin typeface="Times New Roman" panose="02020603050405020304" pitchFamily="18" charset="0"/>
              <a:cs typeface="Times New Roman" panose="02020603050405020304" pitchFamily="18" charset="0"/>
            </a:endParaRPr>
          </a:p>
        </p:txBody>
      </p:sp>
      <p:sp>
        <p:nvSpPr>
          <p:cNvPr id="19" name="TextBox 18"/>
          <p:cNvSpPr txBox="1"/>
          <p:nvPr/>
        </p:nvSpPr>
        <p:spPr>
          <a:xfrm>
            <a:off x="2842668" y="5466511"/>
            <a:ext cx="3888432" cy="461665"/>
          </a:xfrm>
          <a:prstGeom prst="rect">
            <a:avLst/>
          </a:prstGeom>
          <a:noFill/>
        </p:spPr>
        <p:txBody>
          <a:bodyPr wrap="square" rtlCol="0">
            <a:spAutoFit/>
          </a:bodyPr>
          <a:lstStyle/>
          <a:p>
            <a:r>
              <a:rPr lang="nl-NL" sz="2400" dirty="0" err="1" smtClean="0">
                <a:solidFill>
                  <a:prstClr val="black"/>
                </a:solidFill>
                <a:latin typeface="Times New Roman" panose="02020603050405020304" pitchFamily="18" charset="0"/>
                <a:cs typeface="Times New Roman" panose="02020603050405020304" pitchFamily="18" charset="0"/>
              </a:rPr>
              <a:t>Many</a:t>
            </a:r>
            <a:r>
              <a:rPr lang="nl-NL" sz="2400" dirty="0" smtClean="0">
                <a:solidFill>
                  <a:prstClr val="black"/>
                </a:solidFill>
                <a:latin typeface="Times New Roman" panose="02020603050405020304" pitchFamily="18" charset="0"/>
                <a:cs typeface="Times New Roman" panose="02020603050405020304" pitchFamily="18" charset="0"/>
              </a:rPr>
              <a:t> biobased plastics </a:t>
            </a:r>
            <a:endParaRPr lang="nl-BE" sz="2400" dirty="0">
              <a:solidFill>
                <a:prstClr val="black"/>
              </a:solidFill>
              <a:latin typeface="Times New Roman" panose="02020603050405020304" pitchFamily="18" charset="0"/>
              <a:cs typeface="Times New Roman" panose="02020603050405020304" pitchFamily="18" charset="0"/>
            </a:endParaRPr>
          </a:p>
        </p:txBody>
      </p:sp>
      <p:sp>
        <p:nvSpPr>
          <p:cNvPr id="20" name="Multiply 19"/>
          <p:cNvSpPr/>
          <p:nvPr/>
        </p:nvSpPr>
        <p:spPr>
          <a:xfrm>
            <a:off x="3872484" y="5299607"/>
            <a:ext cx="843532" cy="854935"/>
          </a:xfrm>
          <a:prstGeom prst="mathMultiply">
            <a:avLst/>
          </a:prstGeom>
          <a:solidFill>
            <a:srgbClr val="009999"/>
          </a:solidFill>
          <a:ln>
            <a:solidFill>
              <a:schemeClr val="accent1"/>
            </a:solid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nl-BE" dirty="0">
              <a:solidFill>
                <a:prstClr val="white"/>
              </a:solidFill>
            </a:endParaRPr>
          </a:p>
        </p:txBody>
      </p:sp>
      <p:sp>
        <p:nvSpPr>
          <p:cNvPr id="12" name="Down Arrow 11"/>
          <p:cNvSpPr/>
          <p:nvPr/>
        </p:nvSpPr>
        <p:spPr>
          <a:xfrm>
            <a:off x="4087368" y="1695460"/>
            <a:ext cx="484632" cy="761855"/>
          </a:xfrm>
          <a:prstGeom prst="downArrow">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524854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p:bldP spid="20" grpId="0" animBg="1"/>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45768"/>
            <a:ext cx="8229600" cy="878975"/>
          </a:xfrm>
          <a:solidFill>
            <a:srgbClr val="009999"/>
          </a:solidFill>
          <a:effectLst/>
        </p:spPr>
        <p:txBody>
          <a:bodyPr>
            <a:normAutofit fontScale="90000"/>
          </a:bodyPr>
          <a:lstStyle/>
          <a:p>
            <a:r>
              <a:rPr lang="nl-NL" b="1" dirty="0">
                <a:latin typeface="Times New Roman" panose="02020603050405020304" pitchFamily="18" charset="0"/>
                <a:cs typeface="Times New Roman" panose="02020603050405020304" pitchFamily="18" charset="0"/>
              </a:rPr>
              <a:t>S</a:t>
            </a:r>
            <a:r>
              <a:rPr lang="nl-NL" b="1" dirty="0" smtClean="0">
                <a:latin typeface="Times New Roman" panose="02020603050405020304" pitchFamily="18" charset="0"/>
                <a:cs typeface="Times New Roman" panose="02020603050405020304" pitchFamily="18" charset="0"/>
              </a:rPr>
              <a:t>torage tests </a:t>
            </a:r>
            <a:r>
              <a:rPr lang="nl-NL" b="1" dirty="0" err="1" smtClean="0">
                <a:latin typeface="Times New Roman" panose="02020603050405020304" pitchFamily="18" charset="0"/>
                <a:cs typeface="Times New Roman" panose="02020603050405020304" pitchFamily="18" charset="0"/>
              </a:rPr>
              <a:t>with</a:t>
            </a:r>
            <a:r>
              <a:rPr lang="nl-NL" b="1" dirty="0" smtClean="0">
                <a:latin typeface="Times New Roman" panose="02020603050405020304" pitchFamily="18" charset="0"/>
                <a:cs typeface="Times New Roman" panose="02020603050405020304" pitchFamily="18" charset="0"/>
              </a:rPr>
              <a:t> </a:t>
            </a:r>
            <a:r>
              <a:rPr lang="nl-NL" b="1" dirty="0" err="1" smtClean="0">
                <a:latin typeface="Times New Roman" panose="02020603050405020304" pitchFamily="18" charset="0"/>
                <a:cs typeface="Times New Roman" panose="02020603050405020304" pitchFamily="18" charset="0"/>
              </a:rPr>
              <a:t>lower</a:t>
            </a:r>
            <a:r>
              <a:rPr lang="nl-NL" b="1" dirty="0" smtClean="0">
                <a:latin typeface="Times New Roman" panose="02020603050405020304" pitchFamily="18" charset="0"/>
                <a:cs typeface="Times New Roman" panose="02020603050405020304" pitchFamily="18" charset="0"/>
              </a:rPr>
              <a:t> </a:t>
            </a:r>
            <a:r>
              <a:rPr lang="nl-NL" b="1" dirty="0" err="1" smtClean="0">
                <a:latin typeface="Times New Roman" panose="02020603050405020304" pitchFamily="18" charset="0"/>
                <a:cs typeface="Times New Roman" panose="02020603050405020304" pitchFamily="18" charset="0"/>
              </a:rPr>
              <a:t>barrier</a:t>
            </a:r>
            <a:r>
              <a:rPr lang="nl-NL" b="1" dirty="0" smtClean="0">
                <a:latin typeface="Times New Roman" panose="02020603050405020304" pitchFamily="18" charset="0"/>
                <a:cs typeface="Times New Roman" panose="02020603050405020304" pitchFamily="18" charset="0"/>
              </a:rPr>
              <a:t> </a:t>
            </a:r>
            <a:r>
              <a:rPr lang="nl-NL" b="1" dirty="0" err="1" smtClean="0">
                <a:latin typeface="Times New Roman" panose="02020603050405020304" pitchFamily="18" charset="0"/>
                <a:cs typeface="Times New Roman" panose="02020603050405020304" pitchFamily="18" charset="0"/>
              </a:rPr>
              <a:t>materials</a:t>
            </a:r>
            <a:endParaRPr lang="nl-BE"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D186A4E-E48D-4D79-A542-4B7FFAE20D2A}" type="slidenum">
              <a:rPr lang="nl-BE" smtClean="0"/>
              <a:pPr/>
              <a:t>9</a:t>
            </a:fld>
            <a:endParaRPr lang="nl-BE"/>
          </a:p>
        </p:txBody>
      </p:sp>
      <p:pic>
        <p:nvPicPr>
          <p:cNvPr id="6" name="Picture 5"/>
          <p:cNvPicPr>
            <a:picLocks noChangeAspect="1"/>
          </p:cNvPicPr>
          <p:nvPr/>
        </p:nvPicPr>
        <p:blipFill>
          <a:blip r:embed="rId3"/>
          <a:stretch>
            <a:fillRect/>
          </a:stretch>
        </p:blipFill>
        <p:spPr>
          <a:xfrm>
            <a:off x="6732240" y="6292052"/>
            <a:ext cx="750626" cy="565948"/>
          </a:xfrm>
          <a:prstGeom prst="rect">
            <a:avLst/>
          </a:prstGeom>
        </p:spPr>
      </p:pic>
      <p:pic>
        <p:nvPicPr>
          <p:cNvPr id="7" name="Picture 6"/>
          <p:cNvPicPr>
            <a:picLocks noChangeAspect="1"/>
          </p:cNvPicPr>
          <p:nvPr/>
        </p:nvPicPr>
        <p:blipFill>
          <a:blip r:embed="rId4"/>
          <a:stretch>
            <a:fillRect/>
          </a:stretch>
        </p:blipFill>
        <p:spPr>
          <a:xfrm>
            <a:off x="7474685" y="6226321"/>
            <a:ext cx="979988" cy="631679"/>
          </a:xfrm>
          <a:prstGeom prst="rect">
            <a:avLst/>
          </a:prstGeom>
        </p:spPr>
      </p:pic>
      <p:graphicFrame>
        <p:nvGraphicFramePr>
          <p:cNvPr id="25" name="Table 24"/>
          <p:cNvGraphicFramePr>
            <a:graphicFrameLocks noGrp="1"/>
          </p:cNvGraphicFramePr>
          <p:nvPr>
            <p:extLst>
              <p:ext uri="{D42A27DB-BD31-4B8C-83A1-F6EECF244321}">
                <p14:modId xmlns:p14="http://schemas.microsoft.com/office/powerpoint/2010/main" val="3916235341"/>
              </p:ext>
            </p:extLst>
          </p:nvPr>
        </p:nvGraphicFramePr>
        <p:xfrm>
          <a:off x="457201" y="1556792"/>
          <a:ext cx="8229598" cy="2828972"/>
        </p:xfrm>
        <a:graphic>
          <a:graphicData uri="http://schemas.openxmlformats.org/drawingml/2006/table">
            <a:tbl>
              <a:tblPr/>
              <a:tblGrid>
                <a:gridCol w="2476161"/>
                <a:gridCol w="2295451"/>
                <a:gridCol w="3457986"/>
              </a:tblGrid>
              <a:tr h="248024">
                <a:tc gridSpan="2">
                  <a:txBody>
                    <a:bodyPr/>
                    <a:lstStyle/>
                    <a:p>
                      <a:pPr algn="ctr">
                        <a:lnSpc>
                          <a:spcPct val="115000"/>
                        </a:lnSpc>
                        <a:spcAft>
                          <a:spcPts val="0"/>
                        </a:spcAft>
                      </a:pPr>
                      <a:r>
                        <a:rPr lang="nl-BE" sz="1600" b="1" dirty="0">
                          <a:solidFill>
                            <a:srgbClr val="000000"/>
                          </a:solidFill>
                          <a:latin typeface="Times New Roman" panose="02020603050405020304" pitchFamily="18" charset="0"/>
                          <a:ea typeface="Calibri"/>
                          <a:cs typeface="Times New Roman" panose="02020603050405020304" pitchFamily="18" charset="0"/>
                        </a:rPr>
                        <a:t>Food Product </a:t>
                      </a:r>
                      <a:endParaRPr lang="nl-BE" sz="1600" dirty="0">
                        <a:solidFill>
                          <a:srgbClr val="000000"/>
                        </a:solidFill>
                        <a:latin typeface="Times New Roman" panose="02020603050405020304" pitchFamily="18" charset="0"/>
                        <a:ea typeface="Calibri"/>
                        <a:cs typeface="Times New Roman" panose="02020603050405020304" pitchFamily="18" charset="0"/>
                      </a:endParaRP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BE"/>
                    </a:p>
                  </a:txBody>
                  <a:tcPr/>
                </a:tc>
                <a:tc>
                  <a:txBody>
                    <a:bodyPr/>
                    <a:lstStyle/>
                    <a:p>
                      <a:pPr>
                        <a:lnSpc>
                          <a:spcPct val="115000"/>
                        </a:lnSpc>
                        <a:spcAft>
                          <a:spcPts val="0"/>
                        </a:spcAft>
                      </a:pPr>
                      <a:r>
                        <a:rPr lang="nl-BE" sz="1600" b="1" dirty="0" err="1">
                          <a:solidFill>
                            <a:srgbClr val="000000"/>
                          </a:solidFill>
                          <a:latin typeface="Times New Roman" panose="02020603050405020304" pitchFamily="18" charset="0"/>
                          <a:ea typeface="Calibri"/>
                          <a:cs typeface="Times New Roman" panose="02020603050405020304" pitchFamily="18" charset="0"/>
                        </a:rPr>
                        <a:t>Selected</a:t>
                      </a:r>
                      <a:r>
                        <a:rPr lang="nl-BE" sz="1600" b="1" dirty="0">
                          <a:solidFill>
                            <a:srgbClr val="000000"/>
                          </a:solidFill>
                          <a:latin typeface="Times New Roman" panose="02020603050405020304" pitchFamily="18" charset="0"/>
                          <a:ea typeface="Calibri"/>
                          <a:cs typeface="Times New Roman" panose="02020603050405020304" pitchFamily="18" charset="0"/>
                        </a:rPr>
                        <a:t> </a:t>
                      </a:r>
                      <a:r>
                        <a:rPr lang="nl-BE" sz="1600" b="1" dirty="0" err="1" smtClean="0">
                          <a:solidFill>
                            <a:srgbClr val="000000"/>
                          </a:solidFill>
                          <a:latin typeface="Times New Roman" panose="02020603050405020304" pitchFamily="18" charset="0"/>
                          <a:ea typeface="Calibri"/>
                          <a:cs typeface="Times New Roman" panose="02020603050405020304" pitchFamily="18" charset="0"/>
                        </a:rPr>
                        <a:t>packaging</a:t>
                      </a:r>
                      <a:r>
                        <a:rPr lang="nl-BE" sz="1600" b="1" baseline="0" dirty="0" smtClean="0">
                          <a:solidFill>
                            <a:srgbClr val="000000"/>
                          </a:solidFill>
                          <a:latin typeface="Times New Roman" panose="02020603050405020304" pitchFamily="18" charset="0"/>
                          <a:ea typeface="Calibri"/>
                          <a:cs typeface="Times New Roman" panose="02020603050405020304" pitchFamily="18" charset="0"/>
                        </a:rPr>
                        <a:t> </a:t>
                      </a:r>
                      <a:r>
                        <a:rPr lang="nl-BE" sz="1600" b="1" baseline="0" dirty="0" err="1" smtClean="0">
                          <a:solidFill>
                            <a:srgbClr val="000000"/>
                          </a:solidFill>
                          <a:latin typeface="Times New Roman" panose="02020603050405020304" pitchFamily="18" charset="0"/>
                          <a:ea typeface="Calibri"/>
                          <a:cs typeface="Times New Roman" panose="02020603050405020304" pitchFamily="18" charset="0"/>
                        </a:rPr>
                        <a:t>material</a:t>
                      </a:r>
                      <a:endParaRPr lang="nl-BE" sz="1600" dirty="0">
                        <a:solidFill>
                          <a:srgbClr val="000000"/>
                        </a:solidFill>
                        <a:latin typeface="Times New Roman" panose="02020603050405020304" pitchFamily="18" charset="0"/>
                        <a:ea typeface="Calibri"/>
                        <a:cs typeface="Times New Roman" panose="02020603050405020304" pitchFamily="18" charset="0"/>
                      </a:endParaRP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1565">
                <a:tc>
                  <a:txBody>
                    <a:bodyPr/>
                    <a:lstStyle/>
                    <a:p>
                      <a:pPr>
                        <a:lnSpc>
                          <a:spcPct val="115000"/>
                        </a:lnSpc>
                        <a:spcAft>
                          <a:spcPts val="0"/>
                        </a:spcAft>
                      </a:pPr>
                      <a:r>
                        <a:rPr lang="en-US" sz="1600" b="1" dirty="0">
                          <a:solidFill>
                            <a:srgbClr val="000000"/>
                          </a:solidFill>
                          <a:latin typeface="Times New Roman" panose="02020603050405020304" pitchFamily="18" charset="0"/>
                          <a:ea typeface="Calibri"/>
                          <a:cs typeface="Times New Roman" panose="02020603050405020304" pitchFamily="18" charset="0"/>
                        </a:rPr>
                        <a:t>Short shelf life </a:t>
                      </a:r>
                      <a:endParaRPr lang="nl-BE" sz="1600" dirty="0">
                        <a:solidFill>
                          <a:srgbClr val="000000"/>
                        </a:solidFill>
                        <a:latin typeface="Times New Roman" panose="02020603050405020304" pitchFamily="18" charset="0"/>
                        <a:ea typeface="Calibri"/>
                        <a:cs typeface="Times New Roman" panose="02020603050405020304" pitchFamily="18" charset="0"/>
                      </a:endParaRPr>
                    </a:p>
                    <a:p>
                      <a:pPr>
                        <a:lnSpc>
                          <a:spcPct val="115000"/>
                        </a:lnSpc>
                        <a:spcAft>
                          <a:spcPts val="0"/>
                        </a:spcAft>
                      </a:pPr>
                      <a:r>
                        <a:rPr lang="en-US" sz="1600" b="1" dirty="0">
                          <a:solidFill>
                            <a:srgbClr val="000000"/>
                          </a:solidFill>
                          <a:latin typeface="Times New Roman" panose="02020603050405020304" pitchFamily="18" charset="0"/>
                          <a:ea typeface="Calibri"/>
                          <a:cs typeface="Times New Roman" panose="02020603050405020304" pitchFamily="18" charset="0"/>
                        </a:rPr>
                        <a:t>(refrigerated storage) </a:t>
                      </a:r>
                      <a:endParaRPr lang="nl-BE" sz="1600" dirty="0">
                        <a:solidFill>
                          <a:srgbClr val="000000"/>
                        </a:solidFill>
                        <a:latin typeface="Times New Roman" panose="02020603050405020304" pitchFamily="18" charset="0"/>
                        <a:ea typeface="Calibri"/>
                        <a:cs typeface="Times New Roman" panose="02020603050405020304" pitchFamily="18" charset="0"/>
                      </a:endParaRPr>
                    </a:p>
                  </a:txBody>
                  <a:tcPr marL="51632" marR="516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nl-BE" sz="1600" dirty="0" err="1" smtClean="0">
                          <a:latin typeface="Times New Roman" panose="02020603050405020304" pitchFamily="18" charset="0"/>
                          <a:cs typeface="Times New Roman" panose="02020603050405020304" pitchFamily="18" charset="0"/>
                        </a:rPr>
                        <a:t>Rumsteak</a:t>
                      </a:r>
                      <a:r>
                        <a:rPr lang="nl-BE" sz="1600" dirty="0" smtClean="0">
                          <a:latin typeface="Times New Roman" panose="02020603050405020304" pitchFamily="18" charset="0"/>
                          <a:cs typeface="Times New Roman" panose="02020603050405020304" pitchFamily="18" charset="0"/>
                        </a:rPr>
                        <a:t> (MAP)</a:t>
                      </a:r>
                      <a:endParaRPr lang="nl-BE" sz="1600" dirty="0">
                        <a:latin typeface="Times New Roman" panose="02020603050405020304" pitchFamily="18" charset="0"/>
                        <a:cs typeface="Times New Roman" panose="02020603050405020304" pitchFamily="18" charset="0"/>
                      </a:endParaRPr>
                    </a:p>
                  </a:txBody>
                  <a:tcPr marL="51632" marR="5163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nl-BE" sz="1600" u="none" dirty="0" smtClean="0">
                          <a:solidFill>
                            <a:srgbClr val="FF0000"/>
                          </a:solidFill>
                          <a:latin typeface="Times New Roman" panose="02020603050405020304" pitchFamily="18" charset="0"/>
                          <a:cs typeface="Times New Roman" panose="02020603050405020304" pitchFamily="18" charset="0"/>
                        </a:rPr>
                        <a:t>PLA </a:t>
                      </a:r>
                      <a:r>
                        <a:rPr lang="nl-BE" sz="1600" u="none" dirty="0" err="1" smtClean="0">
                          <a:solidFill>
                            <a:srgbClr val="FF0000"/>
                          </a:solidFill>
                          <a:latin typeface="Times New Roman" panose="02020603050405020304" pitchFamily="18" charset="0"/>
                          <a:cs typeface="Times New Roman" panose="02020603050405020304" pitchFamily="18" charset="0"/>
                        </a:rPr>
                        <a:t>tray</a:t>
                      </a:r>
                      <a:r>
                        <a:rPr lang="nl-BE" sz="1600" u="none" dirty="0" smtClean="0">
                          <a:solidFill>
                            <a:srgbClr val="FF0000"/>
                          </a:solidFill>
                          <a:latin typeface="Times New Roman" panose="02020603050405020304" pitchFamily="18" charset="0"/>
                          <a:cs typeface="Times New Roman" panose="02020603050405020304" pitchFamily="18" charset="0"/>
                        </a:rPr>
                        <a:t> + Cellulose/PLA </a:t>
                      </a:r>
                      <a:endParaRPr lang="nl-BE" sz="1600" u="none" dirty="0">
                        <a:solidFill>
                          <a:srgbClr val="FF0000"/>
                        </a:solidFill>
                        <a:latin typeface="Times New Roman" panose="02020603050405020304" pitchFamily="18" charset="0"/>
                        <a:cs typeface="Times New Roman" panose="02020603050405020304" pitchFamily="18" charset="0"/>
                      </a:endParaRPr>
                    </a:p>
                  </a:txBody>
                  <a:tcPr marL="51632" marR="5163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38646">
                <a:tc>
                  <a:txBody>
                    <a:bodyPr/>
                    <a:lstStyle/>
                    <a:p>
                      <a:pPr>
                        <a:lnSpc>
                          <a:spcPct val="115000"/>
                        </a:lnSpc>
                        <a:spcAft>
                          <a:spcPts val="0"/>
                        </a:spcAft>
                      </a:pPr>
                      <a:r>
                        <a:rPr lang="en-US" sz="1600" b="1" dirty="0">
                          <a:solidFill>
                            <a:srgbClr val="000000"/>
                          </a:solidFill>
                          <a:latin typeface="Times New Roman" panose="02020603050405020304" pitchFamily="18" charset="0"/>
                          <a:ea typeface="Calibri"/>
                          <a:cs typeface="Times New Roman" panose="02020603050405020304" pitchFamily="18" charset="0"/>
                        </a:rPr>
                        <a:t>Medium shelf life </a:t>
                      </a:r>
                      <a:endParaRPr lang="nl-BE" sz="1600" dirty="0">
                        <a:solidFill>
                          <a:srgbClr val="000000"/>
                        </a:solidFill>
                        <a:latin typeface="Times New Roman" panose="02020603050405020304" pitchFamily="18" charset="0"/>
                        <a:ea typeface="Calibri"/>
                        <a:cs typeface="Times New Roman" panose="02020603050405020304" pitchFamily="18" charset="0"/>
                      </a:endParaRPr>
                    </a:p>
                    <a:p>
                      <a:pPr>
                        <a:lnSpc>
                          <a:spcPct val="115000"/>
                        </a:lnSpc>
                        <a:spcAft>
                          <a:spcPts val="0"/>
                        </a:spcAft>
                      </a:pPr>
                      <a:r>
                        <a:rPr lang="en-US" sz="1600" b="1" dirty="0">
                          <a:solidFill>
                            <a:srgbClr val="000000"/>
                          </a:solidFill>
                          <a:latin typeface="Times New Roman" panose="02020603050405020304" pitchFamily="18" charset="0"/>
                          <a:ea typeface="Calibri"/>
                          <a:cs typeface="Times New Roman" panose="02020603050405020304" pitchFamily="18" charset="0"/>
                        </a:rPr>
                        <a:t>(refrigerated storage) </a:t>
                      </a:r>
                      <a:endParaRPr lang="nl-BE" sz="1600" dirty="0">
                        <a:solidFill>
                          <a:srgbClr val="000000"/>
                        </a:solidFill>
                        <a:latin typeface="Times New Roman" panose="02020603050405020304" pitchFamily="18" charset="0"/>
                        <a:ea typeface="Calibri"/>
                        <a:cs typeface="Times New Roman" panose="02020603050405020304" pitchFamily="18" charset="0"/>
                      </a:endParaRPr>
                    </a:p>
                  </a:txBody>
                  <a:tcPr marL="51632" marR="5163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nl-BE" sz="1600" dirty="0">
                          <a:latin typeface="Times New Roman" panose="02020603050405020304" pitchFamily="18" charset="0"/>
                          <a:cs typeface="Times New Roman" panose="02020603050405020304" pitchFamily="18" charset="0"/>
                        </a:rPr>
                        <a:t>Ham </a:t>
                      </a:r>
                      <a:r>
                        <a:rPr lang="nl-BE" sz="1600" dirty="0" err="1">
                          <a:latin typeface="Times New Roman" panose="02020603050405020304" pitchFamily="18" charset="0"/>
                          <a:cs typeface="Times New Roman" panose="02020603050405020304" pitchFamily="18" charset="0"/>
                        </a:rPr>
                        <a:t>sausage</a:t>
                      </a:r>
                      <a:r>
                        <a:rPr lang="nl-BE" sz="1600" dirty="0">
                          <a:latin typeface="Times New Roman" panose="02020603050405020304" pitchFamily="18" charset="0"/>
                          <a:cs typeface="Times New Roman" panose="02020603050405020304" pitchFamily="18" charset="0"/>
                        </a:rPr>
                        <a:t> </a:t>
                      </a:r>
                      <a:r>
                        <a:rPr lang="nl-BE" sz="1600" dirty="0" smtClean="0">
                          <a:latin typeface="Times New Roman" panose="02020603050405020304" pitchFamily="18" charset="0"/>
                          <a:cs typeface="Times New Roman" panose="02020603050405020304" pitchFamily="18" charset="0"/>
                        </a:rPr>
                        <a:t>(MAP)</a:t>
                      </a:r>
                      <a:endParaRPr lang="nl-BE" sz="1600" dirty="0">
                        <a:latin typeface="Times New Roman" panose="02020603050405020304" pitchFamily="18" charset="0"/>
                        <a:cs typeface="Times New Roman" panose="02020603050405020304" pitchFamily="18" charset="0"/>
                      </a:endParaRPr>
                    </a:p>
                  </a:txBody>
                  <a:tcPr marL="51632" marR="5163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b="0" u="none" dirty="0" smtClean="0">
                          <a:solidFill>
                            <a:schemeClr val="tx1"/>
                          </a:solidFill>
                          <a:latin typeface="Times New Roman" panose="02020603050405020304" pitchFamily="18" charset="0"/>
                          <a:cs typeface="Times New Roman" panose="02020603050405020304" pitchFamily="18" charset="0"/>
                        </a:rPr>
                        <a:t>Cellulose/starch </a:t>
                      </a:r>
                      <a:endParaRPr lang="nl-BE" sz="1600" b="0" u="none" dirty="0">
                        <a:solidFill>
                          <a:schemeClr val="tx1"/>
                        </a:solidFill>
                        <a:latin typeface="Times New Roman" panose="02020603050405020304" pitchFamily="18" charset="0"/>
                        <a:cs typeface="Times New Roman" panose="02020603050405020304" pitchFamily="18" charset="0"/>
                      </a:endParaRPr>
                    </a:p>
                    <a:p>
                      <a:pPr>
                        <a:lnSpc>
                          <a:spcPct val="115000"/>
                        </a:lnSpc>
                        <a:spcAft>
                          <a:spcPts val="0"/>
                        </a:spcAft>
                      </a:pPr>
                      <a:r>
                        <a:rPr lang="en-US" sz="1600" u="none" dirty="0" err="1" smtClean="0">
                          <a:solidFill>
                            <a:schemeClr val="tx1"/>
                          </a:solidFill>
                          <a:latin typeface="Times New Roman" panose="02020603050405020304" pitchFamily="18" charset="0"/>
                          <a:cs typeface="Times New Roman" panose="02020603050405020304" pitchFamily="18" charset="0"/>
                        </a:rPr>
                        <a:t>Mcellulose</a:t>
                      </a:r>
                      <a:r>
                        <a:rPr lang="en-US" sz="1600" u="none" dirty="0" smtClean="0">
                          <a:solidFill>
                            <a:schemeClr val="tx1"/>
                          </a:solidFill>
                          <a:latin typeface="Times New Roman" panose="02020603050405020304" pitchFamily="18" charset="0"/>
                          <a:cs typeface="Times New Roman" panose="02020603050405020304" pitchFamily="18" charset="0"/>
                        </a:rPr>
                        <a:t>/starch </a:t>
                      </a:r>
                      <a:endParaRPr lang="nl-BE" sz="1600" u="none" dirty="0">
                        <a:solidFill>
                          <a:schemeClr val="tx1"/>
                        </a:solidFill>
                        <a:latin typeface="Times New Roman" panose="02020603050405020304" pitchFamily="18" charset="0"/>
                        <a:cs typeface="Times New Roman" panose="02020603050405020304" pitchFamily="18" charset="0"/>
                      </a:endParaRPr>
                    </a:p>
                    <a:p>
                      <a:pPr>
                        <a:lnSpc>
                          <a:spcPct val="115000"/>
                        </a:lnSpc>
                        <a:spcAft>
                          <a:spcPts val="0"/>
                        </a:spcAft>
                      </a:pPr>
                      <a:r>
                        <a:rPr lang="en-US" sz="1600" u="none" dirty="0" smtClean="0">
                          <a:solidFill>
                            <a:schemeClr val="tx1"/>
                          </a:solidFill>
                          <a:latin typeface="Times New Roman" panose="02020603050405020304" pitchFamily="18" charset="0"/>
                          <a:cs typeface="Times New Roman" panose="02020603050405020304" pitchFamily="18" charset="0"/>
                        </a:rPr>
                        <a:t>PLA tray + Cellulose/PLA </a:t>
                      </a:r>
                      <a:endParaRPr lang="nl-BE" sz="1600" u="none" dirty="0">
                        <a:solidFill>
                          <a:schemeClr val="tx1"/>
                        </a:solidFill>
                        <a:latin typeface="Times New Roman" panose="02020603050405020304" pitchFamily="18" charset="0"/>
                        <a:cs typeface="Times New Roman" panose="02020603050405020304" pitchFamily="18" charset="0"/>
                      </a:endParaRPr>
                    </a:p>
                    <a:p>
                      <a:pPr>
                        <a:lnSpc>
                          <a:spcPct val="115000"/>
                        </a:lnSpc>
                        <a:spcAft>
                          <a:spcPts val="0"/>
                        </a:spcAft>
                      </a:pPr>
                      <a:r>
                        <a:rPr lang="nl-BE" sz="1600" u="none" dirty="0" smtClean="0">
                          <a:solidFill>
                            <a:srgbClr val="FF0000"/>
                          </a:solidFill>
                          <a:latin typeface="Times New Roman" panose="02020603050405020304" pitchFamily="18" charset="0"/>
                          <a:cs typeface="Times New Roman" panose="02020603050405020304" pitchFamily="18" charset="0"/>
                        </a:rPr>
                        <a:t>PLA</a:t>
                      </a:r>
                      <a:r>
                        <a:rPr lang="nl-BE" sz="1600" u="none" baseline="0" dirty="0" smtClean="0">
                          <a:solidFill>
                            <a:srgbClr val="FF0000"/>
                          </a:solidFill>
                          <a:latin typeface="Times New Roman" panose="02020603050405020304" pitchFamily="18" charset="0"/>
                          <a:cs typeface="Times New Roman" panose="02020603050405020304" pitchFamily="18" charset="0"/>
                        </a:rPr>
                        <a:t> </a:t>
                      </a:r>
                      <a:r>
                        <a:rPr lang="nl-BE" sz="1600" u="none" baseline="0" dirty="0" err="1" smtClean="0">
                          <a:solidFill>
                            <a:srgbClr val="FF0000"/>
                          </a:solidFill>
                          <a:latin typeface="Times New Roman" panose="02020603050405020304" pitchFamily="18" charset="0"/>
                          <a:cs typeface="Times New Roman" panose="02020603050405020304" pitchFamily="18" charset="0"/>
                        </a:rPr>
                        <a:t>tray</a:t>
                      </a:r>
                      <a:r>
                        <a:rPr lang="nl-BE" sz="1600" u="none" baseline="0" dirty="0" smtClean="0">
                          <a:solidFill>
                            <a:srgbClr val="FF0000"/>
                          </a:solidFill>
                          <a:latin typeface="Times New Roman" panose="02020603050405020304" pitchFamily="18" charset="0"/>
                          <a:cs typeface="Times New Roman" panose="02020603050405020304" pitchFamily="18" charset="0"/>
                        </a:rPr>
                        <a:t> + Paper/</a:t>
                      </a:r>
                      <a:r>
                        <a:rPr lang="nl-BE" sz="1600" u="none" baseline="0" dirty="0" err="1" smtClean="0">
                          <a:solidFill>
                            <a:srgbClr val="FF0000"/>
                          </a:solidFill>
                          <a:latin typeface="Times New Roman" panose="02020603050405020304" pitchFamily="18" charset="0"/>
                          <a:cs typeface="Times New Roman" panose="02020603050405020304" pitchFamily="18" charset="0"/>
                        </a:rPr>
                        <a:t>AlOx</a:t>
                      </a:r>
                      <a:r>
                        <a:rPr lang="nl-BE" sz="1600" u="none" baseline="0" dirty="0" smtClean="0">
                          <a:solidFill>
                            <a:srgbClr val="FF0000"/>
                          </a:solidFill>
                          <a:latin typeface="Times New Roman" panose="02020603050405020304" pitchFamily="18" charset="0"/>
                          <a:cs typeface="Times New Roman" panose="02020603050405020304" pitchFamily="18" charset="0"/>
                        </a:rPr>
                        <a:t>/PLA</a:t>
                      </a:r>
                      <a:endParaRPr lang="nl-BE" sz="1600" u="none" dirty="0">
                        <a:solidFill>
                          <a:srgbClr val="FF0000"/>
                        </a:solidFill>
                        <a:latin typeface="Times New Roman" panose="02020603050405020304" pitchFamily="18" charset="0"/>
                        <a:cs typeface="Times New Roman" panose="02020603050405020304" pitchFamily="18" charset="0"/>
                      </a:endParaRPr>
                    </a:p>
                  </a:txBody>
                  <a:tcPr marL="51632" marR="5163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66060">
                <a:tc>
                  <a:txBody>
                    <a:bodyPr/>
                    <a:lstStyle/>
                    <a:p>
                      <a:pPr>
                        <a:lnSpc>
                          <a:spcPct val="115000"/>
                        </a:lnSpc>
                        <a:spcAft>
                          <a:spcPts val="0"/>
                        </a:spcAft>
                      </a:pPr>
                      <a:r>
                        <a:rPr lang="en-US" sz="1600" b="1" dirty="0">
                          <a:solidFill>
                            <a:srgbClr val="000000"/>
                          </a:solidFill>
                          <a:latin typeface="Times New Roman" panose="02020603050405020304" pitchFamily="18" charset="0"/>
                          <a:ea typeface="Calibri"/>
                          <a:cs typeface="Times New Roman" panose="02020603050405020304" pitchFamily="18" charset="0"/>
                        </a:rPr>
                        <a:t>Long shelf life </a:t>
                      </a:r>
                      <a:endParaRPr lang="nl-BE" sz="1600" dirty="0">
                        <a:solidFill>
                          <a:srgbClr val="000000"/>
                        </a:solidFill>
                        <a:latin typeface="Times New Roman" panose="02020603050405020304" pitchFamily="18" charset="0"/>
                        <a:ea typeface="Calibri"/>
                        <a:cs typeface="Times New Roman" panose="02020603050405020304" pitchFamily="18" charset="0"/>
                      </a:endParaRPr>
                    </a:p>
                    <a:p>
                      <a:pPr>
                        <a:lnSpc>
                          <a:spcPct val="115000"/>
                        </a:lnSpc>
                        <a:spcAft>
                          <a:spcPts val="0"/>
                        </a:spcAft>
                      </a:pPr>
                      <a:r>
                        <a:rPr lang="en-US" sz="1600" b="1" dirty="0">
                          <a:solidFill>
                            <a:srgbClr val="000000"/>
                          </a:solidFill>
                          <a:latin typeface="Times New Roman" panose="02020603050405020304" pitchFamily="18" charset="0"/>
                          <a:ea typeface="Calibri"/>
                          <a:cs typeface="Times New Roman" panose="02020603050405020304" pitchFamily="18" charset="0"/>
                        </a:rPr>
                        <a:t>(ambient storage) </a:t>
                      </a:r>
                      <a:endParaRPr lang="nl-BE" sz="1600" dirty="0">
                        <a:solidFill>
                          <a:srgbClr val="000000"/>
                        </a:solidFill>
                        <a:latin typeface="Times New Roman" panose="02020603050405020304" pitchFamily="18" charset="0"/>
                        <a:ea typeface="Calibri"/>
                        <a:cs typeface="Times New Roman" panose="02020603050405020304" pitchFamily="18" charset="0"/>
                      </a:endParaRPr>
                    </a:p>
                  </a:txBody>
                  <a:tcPr marL="51632" marR="5163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nl-BE" sz="1600" dirty="0" smtClean="0">
                          <a:solidFill>
                            <a:srgbClr val="000000"/>
                          </a:solidFill>
                          <a:latin typeface="Times New Roman" panose="02020603050405020304" pitchFamily="18" charset="0"/>
                          <a:ea typeface="Calibri"/>
                          <a:cs typeface="Times New Roman" panose="02020603050405020304" pitchFamily="18" charset="0"/>
                        </a:rPr>
                        <a:t>Tortilla chips (Air)</a:t>
                      </a:r>
                      <a:endParaRPr lang="nl-BE" sz="1600" dirty="0">
                        <a:solidFill>
                          <a:srgbClr val="000000"/>
                        </a:solidFill>
                        <a:latin typeface="Times New Roman" panose="02020603050405020304" pitchFamily="18" charset="0"/>
                        <a:ea typeface="Calibri"/>
                        <a:cs typeface="Times New Roman" panose="02020603050405020304" pitchFamily="18" charset="0"/>
                      </a:endParaRPr>
                    </a:p>
                  </a:txBody>
                  <a:tcPr marL="51632" marR="5163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dirty="0" smtClean="0">
                          <a:solidFill>
                            <a:schemeClr val="tx1"/>
                          </a:solidFill>
                          <a:latin typeface="Times New Roman" panose="02020603050405020304" pitchFamily="18" charset="0"/>
                          <a:ea typeface="Calibri"/>
                          <a:cs typeface="Times New Roman" panose="02020603050405020304" pitchFamily="18" charset="0"/>
                        </a:rPr>
                        <a:t>Cellulose/M/PLA</a:t>
                      </a:r>
                      <a:endParaRPr lang="nl-BE" sz="1600" dirty="0">
                        <a:solidFill>
                          <a:schemeClr val="tx1"/>
                        </a:solidFill>
                        <a:latin typeface="Times New Roman" panose="02020603050405020304" pitchFamily="18" charset="0"/>
                        <a:ea typeface="Calibri"/>
                        <a:cs typeface="Times New Roman" panose="02020603050405020304" pitchFamily="18" charset="0"/>
                      </a:endParaRPr>
                    </a:p>
                    <a:p>
                      <a:pPr>
                        <a:lnSpc>
                          <a:spcPct val="115000"/>
                        </a:lnSpc>
                        <a:spcAft>
                          <a:spcPts val="0"/>
                        </a:spcAft>
                      </a:pPr>
                      <a:r>
                        <a:rPr lang="en-US" sz="1600" u="none" dirty="0" err="1" smtClean="0">
                          <a:solidFill>
                            <a:srgbClr val="FF0000"/>
                          </a:solidFill>
                          <a:latin typeface="Times New Roman" panose="02020603050405020304" pitchFamily="18" charset="0"/>
                          <a:ea typeface="Calibri"/>
                          <a:cs typeface="Times New Roman" panose="02020603050405020304" pitchFamily="18" charset="0"/>
                        </a:rPr>
                        <a:t>Mcellulose</a:t>
                      </a:r>
                      <a:r>
                        <a:rPr lang="en-US" sz="1600" u="none" dirty="0" smtClean="0">
                          <a:solidFill>
                            <a:srgbClr val="FF0000"/>
                          </a:solidFill>
                          <a:latin typeface="Times New Roman" panose="02020603050405020304" pitchFamily="18" charset="0"/>
                          <a:ea typeface="Calibri"/>
                          <a:cs typeface="Times New Roman" panose="02020603050405020304" pitchFamily="18" charset="0"/>
                        </a:rPr>
                        <a:t>/starch </a:t>
                      </a:r>
                      <a:endParaRPr lang="nl-BE" sz="1600" u="none" dirty="0">
                        <a:solidFill>
                          <a:srgbClr val="FF0000"/>
                        </a:solidFill>
                        <a:latin typeface="Times New Roman" panose="02020603050405020304" pitchFamily="18" charset="0"/>
                        <a:ea typeface="Calibri"/>
                        <a:cs typeface="Times New Roman" panose="02020603050405020304" pitchFamily="18" charset="0"/>
                      </a:endParaRPr>
                    </a:p>
                    <a:p>
                      <a:pPr>
                        <a:lnSpc>
                          <a:spcPct val="115000"/>
                        </a:lnSpc>
                        <a:spcAft>
                          <a:spcPts val="0"/>
                        </a:spcAft>
                      </a:pPr>
                      <a:r>
                        <a:rPr lang="en-US" sz="1600" u="none" dirty="0" smtClean="0">
                          <a:solidFill>
                            <a:srgbClr val="FF0000"/>
                          </a:solidFill>
                          <a:latin typeface="Times New Roman" panose="02020603050405020304" pitchFamily="18" charset="0"/>
                          <a:ea typeface="Calibri"/>
                          <a:cs typeface="Times New Roman" panose="02020603050405020304" pitchFamily="18" charset="0"/>
                        </a:rPr>
                        <a:t>Cellulose/starch </a:t>
                      </a:r>
                      <a:endParaRPr lang="nl-BE" sz="1600" u="none" dirty="0">
                        <a:solidFill>
                          <a:srgbClr val="FF0000"/>
                        </a:solidFill>
                        <a:latin typeface="Times New Roman" panose="02020603050405020304" pitchFamily="18" charset="0"/>
                        <a:ea typeface="Calibri"/>
                        <a:cs typeface="Times New Roman" panose="02020603050405020304" pitchFamily="18" charset="0"/>
                      </a:endParaRPr>
                    </a:p>
                  </a:txBody>
                  <a:tcPr marL="51632" marR="5163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10" name="Picture 9"/>
          <p:cNvPicPr>
            <a:picLocks noChangeAspect="1"/>
          </p:cNvPicPr>
          <p:nvPr/>
        </p:nvPicPr>
        <p:blipFill>
          <a:blip r:embed="rId5"/>
          <a:stretch>
            <a:fillRect/>
          </a:stretch>
        </p:blipFill>
        <p:spPr>
          <a:xfrm>
            <a:off x="585258" y="4726526"/>
            <a:ext cx="2065696" cy="1011104"/>
          </a:xfrm>
          <a:prstGeom prst="rect">
            <a:avLst/>
          </a:prstGeom>
        </p:spPr>
      </p:pic>
      <p:pic>
        <p:nvPicPr>
          <p:cNvPr id="11" name="Picture 10"/>
          <p:cNvPicPr>
            <a:picLocks noChangeAspect="1"/>
          </p:cNvPicPr>
          <p:nvPr/>
        </p:nvPicPr>
        <p:blipFill rotWithShape="1">
          <a:blip r:embed="rId6"/>
          <a:srcRect t="1301" r="5530"/>
          <a:stretch/>
        </p:blipFill>
        <p:spPr>
          <a:xfrm>
            <a:off x="3195637" y="4581128"/>
            <a:ext cx="2600500" cy="1645193"/>
          </a:xfrm>
          <a:prstGeom prst="rect">
            <a:avLst/>
          </a:prstGeom>
        </p:spPr>
      </p:pic>
      <p:pic>
        <p:nvPicPr>
          <p:cNvPr id="12" name="Picture 11"/>
          <p:cNvPicPr>
            <a:picLocks noChangeAspect="1"/>
          </p:cNvPicPr>
          <p:nvPr/>
        </p:nvPicPr>
        <p:blipFill rotWithShape="1">
          <a:blip r:embed="rId7"/>
          <a:srcRect l="10049" t="10135" r="11141" b="11928"/>
          <a:stretch/>
        </p:blipFill>
        <p:spPr>
          <a:xfrm>
            <a:off x="6416084" y="4590154"/>
            <a:ext cx="1944216" cy="1440160"/>
          </a:xfrm>
          <a:prstGeom prst="rect">
            <a:avLst/>
          </a:prstGeom>
        </p:spPr>
      </p:pic>
    </p:spTree>
    <p:extLst>
      <p:ext uri="{BB962C8B-B14F-4D97-AF65-F5344CB8AC3E}">
        <p14:creationId xmlns:p14="http://schemas.microsoft.com/office/powerpoint/2010/main" val="25955559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45768"/>
            <a:ext cx="8229600" cy="878975"/>
          </a:xfrm>
          <a:solidFill>
            <a:srgbClr val="009999"/>
          </a:solidFill>
          <a:effectLst/>
        </p:spPr>
        <p:txBody>
          <a:bodyPr>
            <a:normAutofit/>
          </a:bodyPr>
          <a:lstStyle/>
          <a:p>
            <a:r>
              <a:rPr lang="nl-NL" b="1" dirty="0" smtClean="0">
                <a:latin typeface="Times New Roman" panose="02020603050405020304" pitchFamily="18" charset="0"/>
                <a:cs typeface="Times New Roman" panose="02020603050405020304" pitchFamily="18" charset="0"/>
              </a:rPr>
              <a:t>Storage tests</a:t>
            </a:r>
            <a:endParaRPr lang="nl-BE"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D186A4E-E48D-4D79-A542-4B7FFAE20D2A}" type="slidenum">
              <a:rPr lang="nl-BE" smtClean="0"/>
              <a:pPr/>
              <a:t>10</a:t>
            </a:fld>
            <a:endParaRPr lang="nl-BE"/>
          </a:p>
        </p:txBody>
      </p:sp>
      <p:pic>
        <p:nvPicPr>
          <p:cNvPr id="6" name="Picture 5"/>
          <p:cNvPicPr>
            <a:picLocks noChangeAspect="1"/>
          </p:cNvPicPr>
          <p:nvPr/>
        </p:nvPicPr>
        <p:blipFill>
          <a:blip r:embed="rId3"/>
          <a:stretch>
            <a:fillRect/>
          </a:stretch>
        </p:blipFill>
        <p:spPr>
          <a:xfrm>
            <a:off x="6871707" y="6284814"/>
            <a:ext cx="750626" cy="565948"/>
          </a:xfrm>
          <a:prstGeom prst="rect">
            <a:avLst/>
          </a:prstGeom>
        </p:spPr>
      </p:pic>
      <p:pic>
        <p:nvPicPr>
          <p:cNvPr id="7" name="Picture 6"/>
          <p:cNvPicPr>
            <a:picLocks noChangeAspect="1"/>
          </p:cNvPicPr>
          <p:nvPr/>
        </p:nvPicPr>
        <p:blipFill>
          <a:blip r:embed="rId4"/>
          <a:stretch>
            <a:fillRect/>
          </a:stretch>
        </p:blipFill>
        <p:spPr>
          <a:xfrm>
            <a:off x="7586020" y="6238804"/>
            <a:ext cx="979988" cy="631679"/>
          </a:xfrm>
          <a:prstGeom prst="rect">
            <a:avLst/>
          </a:prstGeom>
        </p:spPr>
      </p:pic>
      <p:sp>
        <p:nvSpPr>
          <p:cNvPr id="1033" name="TextBox 1032"/>
          <p:cNvSpPr txBox="1"/>
          <p:nvPr/>
        </p:nvSpPr>
        <p:spPr>
          <a:xfrm>
            <a:off x="7870306" y="3344654"/>
            <a:ext cx="1202288" cy="516394"/>
          </a:xfrm>
          <a:prstGeom prst="rect">
            <a:avLst/>
          </a:prstGeom>
          <a:solidFill>
            <a:schemeClr val="bg1"/>
          </a:solidFill>
        </p:spPr>
        <p:txBody>
          <a:bodyPr wrap="square" rtlCol="0">
            <a:spAutoFit/>
          </a:bodyPr>
          <a:lstStyle/>
          <a:p>
            <a:endParaRPr lang="nl-BE" dirty="0"/>
          </a:p>
        </p:txBody>
      </p:sp>
      <p:sp>
        <p:nvSpPr>
          <p:cNvPr id="3" name="TextBox 2"/>
          <p:cNvSpPr txBox="1"/>
          <p:nvPr/>
        </p:nvSpPr>
        <p:spPr>
          <a:xfrm>
            <a:off x="385702" y="1398616"/>
            <a:ext cx="8072495" cy="3508653"/>
          </a:xfrm>
          <a:prstGeom prst="rect">
            <a:avLst/>
          </a:prstGeom>
          <a:noFill/>
        </p:spPr>
        <p:txBody>
          <a:bodyPr wrap="square" rtlCol="0">
            <a:spAutoFit/>
          </a:bodyPr>
          <a:lstStyle/>
          <a:p>
            <a:pPr marL="342900" indent="-342900">
              <a:spcAft>
                <a:spcPts val="1200"/>
              </a:spcAft>
              <a:buFont typeface="Arial" panose="020B0604020202020204" pitchFamily="34" charset="0"/>
              <a:buChar char="•"/>
            </a:pPr>
            <a:r>
              <a:rPr lang="nl-NL" sz="2400" dirty="0" err="1" smtClean="0">
                <a:latin typeface="Times New Roman" panose="02020603050405020304" pitchFamily="18" charset="0"/>
                <a:cs typeface="Times New Roman" panose="02020603050405020304" pitchFamily="18" charset="0"/>
              </a:rPr>
              <a:t>Packed</a:t>
            </a:r>
            <a:r>
              <a:rPr lang="nl-NL" sz="2400" dirty="0" smtClean="0">
                <a:latin typeface="Times New Roman" panose="02020603050405020304" pitchFamily="18" charset="0"/>
                <a:cs typeface="Times New Roman" panose="02020603050405020304" pitchFamily="18" charset="0"/>
              </a:rPr>
              <a:t> in biobased package(s) </a:t>
            </a:r>
            <a:r>
              <a:rPr lang="nl-NL" sz="2400" dirty="0" err="1" smtClean="0">
                <a:latin typeface="Times New Roman" panose="02020603050405020304" pitchFamily="18" charset="0"/>
                <a:cs typeface="Times New Roman" panose="02020603050405020304" pitchFamily="18" charset="0"/>
              </a:rPr>
              <a:t>and</a:t>
            </a:r>
            <a:r>
              <a:rPr lang="nl-NL" sz="2400" dirty="0" smtClean="0">
                <a:latin typeface="Times New Roman" panose="02020603050405020304" pitchFamily="18" charset="0"/>
                <a:cs typeface="Times New Roman" panose="02020603050405020304" pitchFamily="18" charset="0"/>
              </a:rPr>
              <a:t> in </a:t>
            </a:r>
            <a:r>
              <a:rPr lang="nl-NL" sz="2400" dirty="0" err="1" smtClean="0">
                <a:latin typeface="Times New Roman" panose="02020603050405020304" pitchFamily="18" charset="0"/>
                <a:cs typeface="Times New Roman" panose="02020603050405020304" pitchFamily="18" charset="0"/>
              </a:rPr>
              <a:t>conventional</a:t>
            </a:r>
            <a:r>
              <a:rPr lang="nl-NL" sz="2400" dirty="0" smtClean="0">
                <a:latin typeface="Times New Roman" panose="02020603050405020304" pitchFamily="18" charset="0"/>
                <a:cs typeface="Times New Roman" panose="02020603050405020304" pitchFamily="18" charset="0"/>
              </a:rPr>
              <a:t> package</a:t>
            </a:r>
          </a:p>
          <a:p>
            <a:pPr marL="342900" indent="-342900">
              <a:spcAft>
                <a:spcPts val="1800"/>
              </a:spcAft>
              <a:buFont typeface="Arial" panose="020B0604020202020204" pitchFamily="34" charset="0"/>
              <a:buChar char="•"/>
            </a:pPr>
            <a:r>
              <a:rPr lang="nl-NL" sz="2400" dirty="0" smtClean="0">
                <a:latin typeface="Times New Roman" panose="02020603050405020304" pitchFamily="18" charset="0"/>
                <a:cs typeface="Times New Roman" panose="02020603050405020304" pitchFamily="18" charset="0"/>
              </a:rPr>
              <a:t>Follow up </a:t>
            </a:r>
            <a:r>
              <a:rPr lang="nl-NL" sz="2400" dirty="0" err="1" smtClean="0">
                <a:latin typeface="Times New Roman" panose="02020603050405020304" pitchFamily="18" charset="0"/>
                <a:cs typeface="Times New Roman" panose="02020603050405020304" pitchFamily="18" charset="0"/>
              </a:rPr>
              <a:t>during</a:t>
            </a:r>
            <a:r>
              <a:rPr lang="nl-NL" sz="2400" dirty="0" smtClean="0">
                <a:latin typeface="Times New Roman" panose="02020603050405020304" pitchFamily="18" charset="0"/>
                <a:cs typeface="Times New Roman" panose="02020603050405020304" pitchFamily="18" charset="0"/>
              </a:rPr>
              <a:t> </a:t>
            </a:r>
            <a:r>
              <a:rPr lang="nl-NL" sz="2400" dirty="0" err="1" smtClean="0">
                <a:latin typeface="Times New Roman" panose="02020603050405020304" pitchFamily="18" charset="0"/>
                <a:cs typeface="Times New Roman" panose="02020603050405020304" pitchFamily="18" charset="0"/>
              </a:rPr>
              <a:t>shelf</a:t>
            </a:r>
            <a:r>
              <a:rPr lang="nl-NL" sz="2400" dirty="0" smtClean="0">
                <a:latin typeface="Times New Roman" panose="02020603050405020304" pitchFamily="18" charset="0"/>
                <a:cs typeface="Times New Roman" panose="02020603050405020304" pitchFamily="18" charset="0"/>
              </a:rPr>
              <a:t>-life:</a:t>
            </a:r>
          </a:p>
          <a:p>
            <a:pPr marL="800100" lvl="1" indent="-342900">
              <a:spcAft>
                <a:spcPts val="600"/>
              </a:spcAft>
              <a:buFont typeface="Wingdings" panose="05000000000000000000" pitchFamily="2" charset="2"/>
              <a:buChar char="Ø"/>
            </a:pPr>
            <a:r>
              <a:rPr lang="nl-NL" sz="2000" dirty="0" smtClean="0">
                <a:latin typeface="Times New Roman" panose="02020603050405020304" pitchFamily="18" charset="0"/>
                <a:cs typeface="Times New Roman" panose="02020603050405020304" pitchFamily="18" charset="0"/>
              </a:rPr>
              <a:t>Gas </a:t>
            </a:r>
            <a:r>
              <a:rPr lang="nl-NL" sz="2000" dirty="0" err="1" smtClean="0">
                <a:latin typeface="Times New Roman" panose="02020603050405020304" pitchFamily="18" charset="0"/>
                <a:cs typeface="Times New Roman" panose="02020603050405020304" pitchFamily="18" charset="0"/>
              </a:rPr>
              <a:t>headspace</a:t>
            </a:r>
            <a:r>
              <a:rPr lang="nl-NL" sz="2000" dirty="0" smtClean="0">
                <a:latin typeface="Times New Roman" panose="02020603050405020304" pitchFamily="18" charset="0"/>
                <a:cs typeface="Times New Roman" panose="02020603050405020304" pitchFamily="18" charset="0"/>
              </a:rPr>
              <a:t> (</a:t>
            </a:r>
            <a:r>
              <a:rPr lang="nl-NL" sz="2000" dirty="0" err="1" smtClean="0">
                <a:latin typeface="Times New Roman" panose="02020603050405020304" pitchFamily="18" charset="0"/>
                <a:cs typeface="Times New Roman" panose="02020603050405020304" pitchFamily="18" charset="0"/>
              </a:rPr>
              <a:t>if</a:t>
            </a:r>
            <a:r>
              <a:rPr lang="nl-NL" sz="2000" dirty="0" smtClean="0">
                <a:latin typeface="Times New Roman" panose="02020603050405020304" pitchFamily="18" charset="0"/>
                <a:cs typeface="Times New Roman" panose="02020603050405020304" pitchFamily="18" charset="0"/>
              </a:rPr>
              <a:t> MAP)</a:t>
            </a:r>
            <a:endParaRPr lang="nl-NL" sz="2000" dirty="0">
              <a:latin typeface="Times New Roman" panose="02020603050405020304" pitchFamily="18" charset="0"/>
              <a:cs typeface="Times New Roman" panose="02020603050405020304" pitchFamily="18" charset="0"/>
            </a:endParaRPr>
          </a:p>
          <a:p>
            <a:pPr marL="800100" lvl="1" indent="-342900">
              <a:spcAft>
                <a:spcPts val="600"/>
              </a:spcAft>
              <a:buFont typeface="Wingdings" panose="05000000000000000000" pitchFamily="2" charset="2"/>
              <a:buChar char="Ø"/>
            </a:pPr>
            <a:r>
              <a:rPr lang="nl-NL" sz="2000" dirty="0" err="1">
                <a:latin typeface="Times New Roman" panose="02020603050405020304" pitchFamily="18" charset="0"/>
                <a:cs typeface="Times New Roman" panose="02020603050405020304" pitchFamily="18" charset="0"/>
              </a:rPr>
              <a:t>Microbial</a:t>
            </a:r>
            <a:r>
              <a:rPr lang="nl-NL" sz="2000" dirty="0">
                <a:latin typeface="Times New Roman" panose="02020603050405020304" pitchFamily="18" charset="0"/>
                <a:cs typeface="Times New Roman" panose="02020603050405020304" pitchFamily="18" charset="0"/>
              </a:rPr>
              <a:t> </a:t>
            </a:r>
            <a:r>
              <a:rPr lang="nl-NL" sz="2000" dirty="0" err="1">
                <a:latin typeface="Times New Roman" panose="02020603050405020304" pitchFamily="18" charset="0"/>
                <a:cs typeface="Times New Roman" panose="02020603050405020304" pitchFamily="18" charset="0"/>
              </a:rPr>
              <a:t>growth</a:t>
            </a:r>
            <a:endParaRPr lang="nl-NL" sz="2000" dirty="0">
              <a:latin typeface="Times New Roman" panose="02020603050405020304" pitchFamily="18" charset="0"/>
              <a:cs typeface="Times New Roman" panose="02020603050405020304" pitchFamily="18" charset="0"/>
            </a:endParaRPr>
          </a:p>
          <a:p>
            <a:pPr marL="800100" lvl="1" indent="-342900">
              <a:spcAft>
                <a:spcPts val="600"/>
              </a:spcAft>
              <a:buFont typeface="Wingdings" panose="05000000000000000000" pitchFamily="2" charset="2"/>
              <a:buChar char="Ø"/>
            </a:pPr>
            <a:r>
              <a:rPr lang="nl-NL" sz="2000" dirty="0" err="1">
                <a:latin typeface="Times New Roman" panose="02020603050405020304" pitchFamily="18" charset="0"/>
                <a:cs typeface="Times New Roman" panose="02020603050405020304" pitchFamily="18" charset="0"/>
              </a:rPr>
              <a:t>Lipid</a:t>
            </a:r>
            <a:r>
              <a:rPr lang="nl-NL" sz="2000" dirty="0">
                <a:latin typeface="Times New Roman" panose="02020603050405020304" pitchFamily="18" charset="0"/>
                <a:cs typeface="Times New Roman" panose="02020603050405020304" pitchFamily="18" charset="0"/>
              </a:rPr>
              <a:t> </a:t>
            </a:r>
            <a:r>
              <a:rPr lang="nl-NL" sz="2000" dirty="0" err="1">
                <a:latin typeface="Times New Roman" panose="02020603050405020304" pitchFamily="18" charset="0"/>
                <a:cs typeface="Times New Roman" panose="02020603050405020304" pitchFamily="18" charset="0"/>
              </a:rPr>
              <a:t>oxidation</a:t>
            </a:r>
            <a:endParaRPr lang="nl-NL" sz="2000" dirty="0">
              <a:latin typeface="Times New Roman" panose="02020603050405020304" pitchFamily="18" charset="0"/>
              <a:cs typeface="Times New Roman" panose="02020603050405020304" pitchFamily="18" charset="0"/>
            </a:endParaRPr>
          </a:p>
          <a:p>
            <a:pPr marL="800100" lvl="1" indent="-342900">
              <a:spcAft>
                <a:spcPts val="600"/>
              </a:spcAft>
              <a:buFont typeface="Wingdings" panose="05000000000000000000" pitchFamily="2" charset="2"/>
              <a:buChar char="Ø"/>
            </a:pPr>
            <a:r>
              <a:rPr lang="nl-NL" sz="2000" dirty="0" err="1">
                <a:latin typeface="Times New Roman" panose="02020603050405020304" pitchFamily="18" charset="0"/>
                <a:cs typeface="Times New Roman" panose="02020603050405020304" pitchFamily="18" charset="0"/>
              </a:rPr>
              <a:t>Color</a:t>
            </a:r>
            <a:r>
              <a:rPr lang="nl-NL" sz="2000" dirty="0">
                <a:latin typeface="Times New Roman" panose="02020603050405020304" pitchFamily="18" charset="0"/>
                <a:cs typeface="Times New Roman" panose="02020603050405020304" pitchFamily="18" charset="0"/>
              </a:rPr>
              <a:t> </a:t>
            </a:r>
          </a:p>
          <a:p>
            <a:pPr marL="800100" lvl="1" indent="-342900">
              <a:spcAft>
                <a:spcPts val="600"/>
              </a:spcAft>
              <a:buFont typeface="Wingdings" panose="05000000000000000000" pitchFamily="2" charset="2"/>
              <a:buChar char="Ø"/>
            </a:pPr>
            <a:r>
              <a:rPr lang="nl-NL" sz="2000" dirty="0" err="1">
                <a:latin typeface="Times New Roman" panose="02020603050405020304" pitchFamily="18" charset="0"/>
                <a:cs typeface="Times New Roman" panose="02020603050405020304" pitchFamily="18" charset="0"/>
              </a:rPr>
              <a:t>Sensorial</a:t>
            </a:r>
            <a:r>
              <a:rPr lang="nl-NL" sz="2000" dirty="0">
                <a:latin typeface="Times New Roman" panose="02020603050405020304" pitchFamily="18" charset="0"/>
                <a:cs typeface="Times New Roman" panose="02020603050405020304" pitchFamily="18" charset="0"/>
              </a:rPr>
              <a:t> </a:t>
            </a:r>
            <a:r>
              <a:rPr lang="nl-NL" sz="2000" dirty="0" err="1" smtClean="0">
                <a:latin typeface="Times New Roman" panose="02020603050405020304" pitchFamily="18" charset="0"/>
                <a:cs typeface="Times New Roman" panose="02020603050405020304" pitchFamily="18" charset="0"/>
              </a:rPr>
              <a:t>evaluation</a:t>
            </a:r>
            <a:r>
              <a:rPr lang="nl-NL" sz="2000" dirty="0" smtClean="0">
                <a:latin typeface="Times New Roman" panose="02020603050405020304" pitchFamily="18" charset="0"/>
                <a:cs typeface="Times New Roman" panose="02020603050405020304" pitchFamily="18" charset="0"/>
              </a:rPr>
              <a:t> (taste, </a:t>
            </a:r>
            <a:r>
              <a:rPr lang="nl-NL" sz="2000" dirty="0" err="1" smtClean="0">
                <a:latin typeface="Times New Roman" panose="02020603050405020304" pitchFamily="18" charset="0"/>
                <a:cs typeface="Times New Roman" panose="02020603050405020304" pitchFamily="18" charset="0"/>
              </a:rPr>
              <a:t>odor</a:t>
            </a:r>
            <a:r>
              <a:rPr lang="nl-NL" sz="2000" dirty="0" smtClean="0">
                <a:latin typeface="Times New Roman" panose="02020603050405020304" pitchFamily="18" charset="0"/>
                <a:cs typeface="Times New Roman" panose="02020603050405020304" pitchFamily="18" charset="0"/>
              </a:rPr>
              <a:t>, </a:t>
            </a:r>
            <a:r>
              <a:rPr lang="nl-NL" sz="2000" dirty="0" err="1" smtClean="0">
                <a:latin typeface="Times New Roman" panose="02020603050405020304" pitchFamily="18" charset="0"/>
                <a:cs typeface="Times New Roman" panose="02020603050405020304" pitchFamily="18" charset="0"/>
              </a:rPr>
              <a:t>color</a:t>
            </a:r>
            <a:r>
              <a:rPr lang="nl-NL" sz="2000" dirty="0" smtClean="0">
                <a:latin typeface="Times New Roman" panose="02020603050405020304" pitchFamily="18" charset="0"/>
                <a:cs typeface="Times New Roman" panose="02020603050405020304" pitchFamily="18" charset="0"/>
              </a:rPr>
              <a:t>,…)</a:t>
            </a:r>
            <a:endParaRPr lang="nl-NL" sz="2000" dirty="0">
              <a:latin typeface="Times New Roman" panose="02020603050405020304" pitchFamily="18" charset="0"/>
              <a:cs typeface="Times New Roman" panose="02020603050405020304" pitchFamily="18" charset="0"/>
            </a:endParaRPr>
          </a:p>
          <a:p>
            <a:pPr marL="800100" lvl="1" indent="-342900">
              <a:buFont typeface="Arial" panose="020B0604020202020204" pitchFamily="34" charset="0"/>
              <a:buChar char="•"/>
            </a:pPr>
            <a:endParaRPr lang="nl-BE" sz="24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5215921" y="2560655"/>
            <a:ext cx="3970684" cy="2971071"/>
          </a:xfrm>
          <a:prstGeom prst="rect">
            <a:avLst/>
          </a:prstGeom>
        </p:spPr>
      </p:pic>
      <p:pic>
        <p:nvPicPr>
          <p:cNvPr id="10" name="Picture 9"/>
          <p:cNvPicPr>
            <a:picLocks noChangeAspect="1"/>
          </p:cNvPicPr>
          <p:nvPr/>
        </p:nvPicPr>
        <p:blipFill rotWithShape="1">
          <a:blip r:embed="rId6"/>
          <a:srcRect t="18802" r="916"/>
          <a:stretch/>
        </p:blipFill>
        <p:spPr>
          <a:xfrm>
            <a:off x="7997076" y="458677"/>
            <a:ext cx="1088769" cy="535335"/>
          </a:xfrm>
          <a:prstGeom prst="rect">
            <a:avLst/>
          </a:prstGeom>
        </p:spPr>
      </p:pic>
    </p:spTree>
    <p:extLst>
      <p:ext uri="{BB962C8B-B14F-4D97-AF65-F5344CB8AC3E}">
        <p14:creationId xmlns:p14="http://schemas.microsoft.com/office/powerpoint/2010/main" val="2341478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45768"/>
            <a:ext cx="8229600" cy="878975"/>
          </a:xfrm>
          <a:solidFill>
            <a:srgbClr val="009999"/>
          </a:solidFill>
          <a:effectLst/>
        </p:spPr>
        <p:txBody>
          <a:bodyPr>
            <a:normAutofit/>
          </a:bodyPr>
          <a:lstStyle/>
          <a:p>
            <a:r>
              <a:rPr lang="nl-NL" b="1" dirty="0" err="1">
                <a:latin typeface="Times New Roman" panose="02020603050405020304" pitchFamily="18" charset="0"/>
                <a:cs typeface="Times New Roman" panose="02020603050405020304" pitchFamily="18" charset="0"/>
              </a:rPr>
              <a:t>O</a:t>
            </a:r>
            <a:r>
              <a:rPr lang="nl-NL" b="1" dirty="0" err="1" smtClean="0">
                <a:latin typeface="Times New Roman" panose="02020603050405020304" pitchFamily="18" charset="0"/>
                <a:cs typeface="Times New Roman" panose="02020603050405020304" pitchFamily="18" charset="0"/>
              </a:rPr>
              <a:t>xygen</a:t>
            </a:r>
            <a:r>
              <a:rPr lang="nl-NL" b="1" dirty="0" smtClean="0">
                <a:latin typeface="Times New Roman" panose="02020603050405020304" pitchFamily="18" charset="0"/>
                <a:cs typeface="Times New Roman" panose="02020603050405020304" pitchFamily="18" charset="0"/>
              </a:rPr>
              <a:t> </a:t>
            </a:r>
            <a:r>
              <a:rPr lang="nl-NL" b="1" dirty="0" err="1" smtClean="0">
                <a:latin typeface="Times New Roman" panose="02020603050405020304" pitchFamily="18" charset="0"/>
                <a:cs typeface="Times New Roman" panose="02020603050405020304" pitchFamily="18" charset="0"/>
              </a:rPr>
              <a:t>barrier</a:t>
            </a:r>
            <a:endParaRPr lang="nl-BE"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D186A4E-E48D-4D79-A542-4B7FFAE20D2A}" type="slidenum">
              <a:rPr lang="nl-BE" smtClean="0"/>
              <a:pPr/>
              <a:t>11</a:t>
            </a:fld>
            <a:endParaRPr lang="nl-BE"/>
          </a:p>
        </p:txBody>
      </p:sp>
      <p:pic>
        <p:nvPicPr>
          <p:cNvPr id="6" name="Picture 5"/>
          <p:cNvPicPr>
            <a:picLocks noChangeAspect="1"/>
          </p:cNvPicPr>
          <p:nvPr/>
        </p:nvPicPr>
        <p:blipFill>
          <a:blip r:embed="rId3"/>
          <a:stretch>
            <a:fillRect/>
          </a:stretch>
        </p:blipFill>
        <p:spPr>
          <a:xfrm>
            <a:off x="6652810" y="6292052"/>
            <a:ext cx="750626" cy="565948"/>
          </a:xfrm>
          <a:prstGeom prst="rect">
            <a:avLst/>
          </a:prstGeom>
        </p:spPr>
      </p:pic>
      <p:pic>
        <p:nvPicPr>
          <p:cNvPr id="7" name="Picture 6"/>
          <p:cNvPicPr>
            <a:picLocks noChangeAspect="1"/>
          </p:cNvPicPr>
          <p:nvPr/>
        </p:nvPicPr>
        <p:blipFill>
          <a:blip r:embed="rId4"/>
          <a:stretch>
            <a:fillRect/>
          </a:stretch>
        </p:blipFill>
        <p:spPr>
          <a:xfrm>
            <a:off x="7380312" y="6226321"/>
            <a:ext cx="979988" cy="631679"/>
          </a:xfrm>
          <a:prstGeom prst="rect">
            <a:avLst/>
          </a:prstGeom>
        </p:spPr>
      </p:pic>
      <p:pic>
        <p:nvPicPr>
          <p:cNvPr id="15" name="Picture 14"/>
          <p:cNvPicPr>
            <a:picLocks noChangeAspect="1"/>
          </p:cNvPicPr>
          <p:nvPr/>
        </p:nvPicPr>
        <p:blipFill rotWithShape="1">
          <a:blip r:embed="rId5"/>
          <a:srcRect t="18802" r="916"/>
          <a:stretch/>
        </p:blipFill>
        <p:spPr>
          <a:xfrm>
            <a:off x="8142415" y="417587"/>
            <a:ext cx="930180" cy="535335"/>
          </a:xfrm>
          <a:prstGeom prst="rect">
            <a:avLst/>
          </a:prstGeom>
        </p:spPr>
      </p:pic>
      <p:graphicFrame>
        <p:nvGraphicFramePr>
          <p:cNvPr id="3" name="Table 2"/>
          <p:cNvGraphicFramePr>
            <a:graphicFrameLocks noGrp="1"/>
          </p:cNvGraphicFramePr>
          <p:nvPr>
            <p:extLst/>
          </p:nvPr>
        </p:nvGraphicFramePr>
        <p:xfrm>
          <a:off x="3275856" y="1628800"/>
          <a:ext cx="4896544" cy="1341120"/>
        </p:xfrm>
        <a:graphic>
          <a:graphicData uri="http://schemas.openxmlformats.org/drawingml/2006/table">
            <a:tbl>
              <a:tblPr firstRow="1" bandRow="1">
                <a:tableStyleId>{C083E6E3-FA7D-4D7B-A595-EF9225AFEA82}</a:tableStyleId>
              </a:tblPr>
              <a:tblGrid>
                <a:gridCol w="2357638"/>
                <a:gridCol w="2538906"/>
              </a:tblGrid>
              <a:tr h="315521">
                <a:tc>
                  <a:txBody>
                    <a:bodyPr/>
                    <a:lstStyle/>
                    <a:p>
                      <a:r>
                        <a:rPr lang="nl-NL" sz="1600" dirty="0" err="1" smtClean="0">
                          <a:latin typeface="Times New Roman" panose="02020603050405020304" pitchFamily="18" charset="0"/>
                          <a:cs typeface="Times New Roman" panose="02020603050405020304" pitchFamily="18" charset="0"/>
                        </a:rPr>
                        <a:t>Material</a:t>
                      </a:r>
                      <a:endParaRPr lang="nl-BE" sz="1600" dirty="0">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nl-NL" sz="1600" dirty="0" smtClean="0">
                          <a:latin typeface="Times New Roman" panose="02020603050405020304" pitchFamily="18" charset="0"/>
                          <a:cs typeface="Times New Roman" panose="02020603050405020304" pitchFamily="18" charset="0"/>
                        </a:rPr>
                        <a:t>OTR</a:t>
                      </a:r>
                      <a:r>
                        <a:rPr lang="nl-NL" sz="1600" baseline="0" dirty="0" smtClean="0">
                          <a:latin typeface="Times New Roman" panose="02020603050405020304" pitchFamily="18" charset="0"/>
                          <a:cs typeface="Times New Roman" panose="02020603050405020304" pitchFamily="18" charset="0"/>
                        </a:rPr>
                        <a:t> (cc/m².d)</a:t>
                      </a:r>
                      <a:endParaRPr lang="nl-BE" sz="16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86837">
                <a:tc>
                  <a:txBody>
                    <a:bodyPr/>
                    <a:lstStyle/>
                    <a:p>
                      <a:r>
                        <a:rPr lang="nl-NL" sz="1600" i="1" u="none" dirty="0" smtClean="0">
                          <a:latin typeface="Times New Roman" panose="02020603050405020304" pitchFamily="18" charset="0"/>
                          <a:cs typeface="Times New Roman" panose="02020603050405020304" pitchFamily="18" charset="0"/>
                        </a:rPr>
                        <a:t>Cellulose/PLA</a:t>
                      </a:r>
                      <a:endParaRPr lang="nl-BE" sz="1600" i="1" u="none" dirty="0">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nl-NL" sz="1600" dirty="0" smtClean="0">
                          <a:solidFill>
                            <a:srgbClr val="FF0000"/>
                          </a:solidFill>
                          <a:latin typeface="Times New Roman" panose="02020603050405020304" pitchFamily="18" charset="0"/>
                          <a:cs typeface="Times New Roman" panose="02020603050405020304" pitchFamily="18" charset="0"/>
                        </a:rPr>
                        <a:t>11,0 ± 0,2 (75% RH)</a:t>
                      </a:r>
                      <a:endParaRPr lang="nl-BE" sz="1600" dirty="0">
                        <a:solidFill>
                          <a:srgbClr val="FF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86837">
                <a:tc>
                  <a:txBody>
                    <a:bodyPr/>
                    <a:lstStyle/>
                    <a:p>
                      <a:r>
                        <a:rPr lang="nl-NL" sz="1600" i="1" u="none" dirty="0" smtClean="0">
                          <a:latin typeface="Times New Roman" panose="02020603050405020304" pitchFamily="18" charset="0"/>
                          <a:cs typeface="Times New Roman" panose="02020603050405020304" pitchFamily="18" charset="0"/>
                        </a:rPr>
                        <a:t>PLA tray</a:t>
                      </a:r>
                      <a:endParaRPr lang="nl-BE" sz="1600" i="1" u="none" dirty="0">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nl-NL" sz="1600" dirty="0" smtClean="0">
                          <a:solidFill>
                            <a:srgbClr val="FF0000"/>
                          </a:solidFill>
                          <a:latin typeface="Times New Roman" panose="02020603050405020304" pitchFamily="18" charset="0"/>
                          <a:cs typeface="Times New Roman" panose="02020603050405020304" pitchFamily="18" charset="0"/>
                        </a:rPr>
                        <a:t>46,8 ± 1,1 (50% RH)</a:t>
                      </a:r>
                      <a:endParaRPr lang="nl-BE" sz="1600" dirty="0">
                        <a:solidFill>
                          <a:srgbClr val="FF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34940">
                <a:tc>
                  <a:txBody>
                    <a:bodyPr/>
                    <a:lstStyle/>
                    <a:p>
                      <a:r>
                        <a:rPr lang="nl-NL" sz="1600" dirty="0" smtClean="0">
                          <a:latin typeface="Times New Roman" panose="02020603050405020304" pitchFamily="18" charset="0"/>
                          <a:cs typeface="Times New Roman" panose="02020603050405020304" pitchFamily="18" charset="0"/>
                        </a:rPr>
                        <a:t>PET/CPP</a:t>
                      </a:r>
                      <a:r>
                        <a:rPr lang="nl-NL" sz="1600" baseline="0" dirty="0" smtClean="0">
                          <a:latin typeface="Times New Roman" panose="02020603050405020304" pitchFamily="18" charset="0"/>
                          <a:cs typeface="Times New Roman" panose="02020603050405020304" pitchFamily="18" charset="0"/>
                        </a:rPr>
                        <a:t> + </a:t>
                      </a:r>
                      <a:r>
                        <a:rPr lang="nl-NL" sz="1600" dirty="0" smtClean="0">
                          <a:latin typeface="Times New Roman" panose="02020603050405020304" pitchFamily="18" charset="0"/>
                          <a:cs typeface="Times New Roman" panose="02020603050405020304" pitchFamily="18" charset="0"/>
                        </a:rPr>
                        <a:t>PP</a:t>
                      </a:r>
                      <a:r>
                        <a:rPr lang="nl-NL" sz="1600" baseline="0" dirty="0" smtClean="0">
                          <a:latin typeface="Times New Roman" panose="02020603050405020304" pitchFamily="18" charset="0"/>
                          <a:cs typeface="Times New Roman" panose="02020603050405020304" pitchFamily="18" charset="0"/>
                        </a:rPr>
                        <a:t> tray</a:t>
                      </a:r>
                      <a:endParaRPr lang="nl-BE" sz="1600" dirty="0">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nl-NL" sz="1600" dirty="0" smtClean="0">
                          <a:latin typeface="Times New Roman" panose="02020603050405020304" pitchFamily="18" charset="0"/>
                          <a:cs typeface="Times New Roman" panose="02020603050405020304" pitchFamily="18" charset="0"/>
                        </a:rPr>
                        <a:t>3</a:t>
                      </a:r>
                      <a:r>
                        <a:rPr lang="nl-NL" sz="1600" baseline="0" dirty="0" smtClean="0">
                          <a:latin typeface="Times New Roman" panose="02020603050405020304" pitchFamily="18" charset="0"/>
                          <a:cs typeface="Times New Roman" panose="02020603050405020304" pitchFamily="18" charset="0"/>
                        </a:rPr>
                        <a:t> (50% RH)</a:t>
                      </a:r>
                      <a:endParaRPr lang="nl-NL" sz="1600" dirty="0" smtClean="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5" name="TextBox 4"/>
          <p:cNvSpPr txBox="1"/>
          <p:nvPr/>
        </p:nvSpPr>
        <p:spPr>
          <a:xfrm>
            <a:off x="611560" y="1556792"/>
            <a:ext cx="2448272" cy="2862322"/>
          </a:xfrm>
          <a:prstGeom prst="rect">
            <a:avLst/>
          </a:prstGeom>
          <a:noFill/>
        </p:spPr>
        <p:txBody>
          <a:bodyPr wrap="square" rtlCol="0">
            <a:spAutoFit/>
          </a:bodyPr>
          <a:lstStyle/>
          <a:p>
            <a:pPr marL="342900" indent="-342900">
              <a:buFont typeface="+mj-lt"/>
              <a:buAutoNum type="arabicPeriod"/>
            </a:pPr>
            <a:r>
              <a:rPr lang="nl-NL" dirty="0" err="1" smtClean="0">
                <a:latin typeface="Times New Roman" panose="02020603050405020304" pitchFamily="18" charset="0"/>
                <a:cs typeface="Times New Roman" panose="02020603050405020304" pitchFamily="18" charset="0"/>
              </a:rPr>
              <a:t>Rumpsteak</a:t>
            </a:r>
            <a:endParaRPr lang="nl-NL" dirty="0" smtClean="0">
              <a:latin typeface="Times New Roman" panose="02020603050405020304" pitchFamily="18" charset="0"/>
              <a:cs typeface="Times New Roman" panose="02020603050405020304" pitchFamily="18" charset="0"/>
            </a:endParaRPr>
          </a:p>
          <a:p>
            <a:pPr marL="342900" indent="-342900">
              <a:buFont typeface="+mj-lt"/>
              <a:buAutoNum type="arabicPeriod"/>
            </a:pPr>
            <a:endParaRPr lang="nl-NL" dirty="0">
              <a:latin typeface="Times New Roman" panose="02020603050405020304" pitchFamily="18" charset="0"/>
              <a:cs typeface="Times New Roman" panose="02020603050405020304" pitchFamily="18" charset="0"/>
            </a:endParaRPr>
          </a:p>
          <a:p>
            <a:pPr marL="342900" indent="-342900">
              <a:buFont typeface="+mj-lt"/>
              <a:buAutoNum type="arabicPeriod"/>
            </a:pPr>
            <a:endParaRPr lang="nl-NL" dirty="0" smtClean="0">
              <a:latin typeface="Times New Roman" panose="02020603050405020304" pitchFamily="18" charset="0"/>
              <a:cs typeface="Times New Roman" panose="02020603050405020304" pitchFamily="18" charset="0"/>
            </a:endParaRPr>
          </a:p>
          <a:p>
            <a:pPr marL="342900" indent="-342900">
              <a:buFont typeface="+mj-lt"/>
              <a:buAutoNum type="arabicPeriod"/>
            </a:pPr>
            <a:endParaRPr lang="nl-NL" dirty="0">
              <a:latin typeface="Times New Roman" panose="02020603050405020304" pitchFamily="18" charset="0"/>
              <a:cs typeface="Times New Roman" panose="02020603050405020304" pitchFamily="18" charset="0"/>
            </a:endParaRPr>
          </a:p>
          <a:p>
            <a:pPr marL="342900" indent="-342900">
              <a:buFont typeface="+mj-lt"/>
              <a:buAutoNum type="arabicPeriod"/>
            </a:pPr>
            <a:endParaRPr lang="nl-NL" dirty="0" smtClean="0">
              <a:latin typeface="Times New Roman" panose="02020603050405020304" pitchFamily="18" charset="0"/>
              <a:cs typeface="Times New Roman" panose="02020603050405020304" pitchFamily="18" charset="0"/>
            </a:endParaRPr>
          </a:p>
          <a:p>
            <a:pPr marL="342900" indent="-342900">
              <a:buFont typeface="+mj-lt"/>
              <a:buAutoNum type="arabicPeriod"/>
            </a:pPr>
            <a:endParaRPr lang="nl-NL" dirty="0">
              <a:latin typeface="Times New Roman" panose="02020603050405020304" pitchFamily="18" charset="0"/>
              <a:cs typeface="Times New Roman" panose="02020603050405020304" pitchFamily="18" charset="0"/>
            </a:endParaRPr>
          </a:p>
          <a:p>
            <a:pPr marL="342900" indent="-342900">
              <a:buFont typeface="+mj-lt"/>
              <a:buAutoNum type="arabicPeriod"/>
            </a:pPr>
            <a:endParaRPr lang="nl-NL" dirty="0" smtClean="0">
              <a:latin typeface="Times New Roman" panose="02020603050405020304" pitchFamily="18" charset="0"/>
              <a:cs typeface="Times New Roman" panose="02020603050405020304" pitchFamily="18" charset="0"/>
            </a:endParaRPr>
          </a:p>
          <a:p>
            <a:pPr marL="342900" indent="-342900">
              <a:buFont typeface="+mj-lt"/>
              <a:buAutoNum type="arabicPeriod"/>
            </a:pPr>
            <a:endParaRPr lang="nl-NL" dirty="0">
              <a:latin typeface="Times New Roman" panose="02020603050405020304" pitchFamily="18" charset="0"/>
              <a:cs typeface="Times New Roman" panose="02020603050405020304" pitchFamily="18" charset="0"/>
            </a:endParaRPr>
          </a:p>
          <a:p>
            <a:pPr marL="342900" indent="-342900">
              <a:buFont typeface="+mj-lt"/>
              <a:buAutoNum type="arabicPeriod"/>
            </a:pPr>
            <a:endParaRPr lang="nl-NL" dirty="0" smtClean="0">
              <a:latin typeface="Times New Roman" panose="02020603050405020304" pitchFamily="18" charset="0"/>
              <a:cs typeface="Times New Roman" panose="02020603050405020304" pitchFamily="18" charset="0"/>
            </a:endParaRPr>
          </a:p>
          <a:p>
            <a:pPr marL="342900" indent="-342900">
              <a:buFont typeface="+mj-lt"/>
              <a:buAutoNum type="arabicPeriod"/>
            </a:pPr>
            <a:r>
              <a:rPr lang="nl-NL" dirty="0" smtClean="0">
                <a:latin typeface="Times New Roman" panose="02020603050405020304" pitchFamily="18" charset="0"/>
                <a:cs typeface="Times New Roman" panose="02020603050405020304" pitchFamily="18" charset="0"/>
              </a:rPr>
              <a:t>Ham </a:t>
            </a:r>
            <a:r>
              <a:rPr lang="nl-NL" dirty="0" err="1" smtClean="0">
                <a:latin typeface="Times New Roman" panose="02020603050405020304" pitchFamily="18" charset="0"/>
                <a:cs typeface="Times New Roman" panose="02020603050405020304" pitchFamily="18" charset="0"/>
              </a:rPr>
              <a:t>Sausage</a:t>
            </a:r>
            <a:endParaRPr lang="nl-BE" dirty="0">
              <a:latin typeface="Times New Roman" panose="02020603050405020304" pitchFamily="18" charset="0"/>
              <a:cs typeface="Times New Roman" panose="02020603050405020304" pitchFamily="18" charset="0"/>
            </a:endParaRPr>
          </a:p>
        </p:txBody>
      </p:sp>
      <p:graphicFrame>
        <p:nvGraphicFramePr>
          <p:cNvPr id="10" name="Table 9"/>
          <p:cNvGraphicFramePr>
            <a:graphicFrameLocks noGrp="1"/>
          </p:cNvGraphicFramePr>
          <p:nvPr>
            <p:extLst/>
          </p:nvPr>
        </p:nvGraphicFramePr>
        <p:xfrm>
          <a:off x="3419872" y="3861048"/>
          <a:ext cx="4752528" cy="2011680"/>
        </p:xfrm>
        <a:graphic>
          <a:graphicData uri="http://schemas.openxmlformats.org/drawingml/2006/table">
            <a:tbl>
              <a:tblPr firstRow="1" bandRow="1">
                <a:tableStyleId>{C083E6E3-FA7D-4D7B-A595-EF9225AFEA82}</a:tableStyleId>
              </a:tblPr>
              <a:tblGrid>
                <a:gridCol w="2288296"/>
                <a:gridCol w="2464232"/>
              </a:tblGrid>
              <a:tr h="311641">
                <a:tc>
                  <a:txBody>
                    <a:bodyPr/>
                    <a:lstStyle/>
                    <a:p>
                      <a:r>
                        <a:rPr lang="nl-NL" sz="1600" dirty="0" err="1" smtClean="0">
                          <a:latin typeface="Times New Roman" panose="02020603050405020304" pitchFamily="18" charset="0"/>
                          <a:cs typeface="Times New Roman" panose="02020603050405020304" pitchFamily="18" charset="0"/>
                        </a:rPr>
                        <a:t>Material</a:t>
                      </a:r>
                      <a:endParaRPr lang="nl-BE" sz="1600" dirty="0">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nl-NL" sz="1600" dirty="0" smtClean="0">
                          <a:latin typeface="Times New Roman" panose="02020603050405020304" pitchFamily="18" charset="0"/>
                          <a:cs typeface="Times New Roman" panose="02020603050405020304" pitchFamily="18" charset="0"/>
                        </a:rPr>
                        <a:t>OTR</a:t>
                      </a:r>
                      <a:r>
                        <a:rPr lang="nl-NL" sz="1600" baseline="0" dirty="0" smtClean="0">
                          <a:latin typeface="Times New Roman" panose="02020603050405020304" pitchFamily="18" charset="0"/>
                          <a:cs typeface="Times New Roman" panose="02020603050405020304" pitchFamily="18" charset="0"/>
                        </a:rPr>
                        <a:t> (cc/m².d)</a:t>
                      </a:r>
                      <a:endParaRPr lang="nl-BE" sz="16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83310">
                <a:tc>
                  <a:txBody>
                    <a:bodyPr/>
                    <a:lstStyle/>
                    <a:p>
                      <a:r>
                        <a:rPr lang="nl-NL" sz="1600" i="1" dirty="0" smtClean="0">
                          <a:latin typeface="Times New Roman" panose="02020603050405020304" pitchFamily="18" charset="0"/>
                          <a:cs typeface="Times New Roman" panose="02020603050405020304" pitchFamily="18" charset="0"/>
                        </a:rPr>
                        <a:t>Cellulose/PLA</a:t>
                      </a:r>
                      <a:endParaRPr lang="nl-BE" sz="1600" i="1" dirty="0">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nl-NL" sz="1600" dirty="0" smtClean="0">
                          <a:latin typeface="Times New Roman" panose="02020603050405020304" pitchFamily="18" charset="0"/>
                          <a:cs typeface="Times New Roman" panose="02020603050405020304" pitchFamily="18" charset="0"/>
                        </a:rPr>
                        <a:t>11,0 ± 0,2 (75% RH)</a:t>
                      </a:r>
                      <a:endParaRPr lang="nl-BE" sz="16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83310">
                <a:tc>
                  <a:txBody>
                    <a:bodyPr/>
                    <a:lstStyle/>
                    <a:p>
                      <a:r>
                        <a:rPr lang="nl-NL" sz="1600" i="1" dirty="0" smtClean="0">
                          <a:latin typeface="Times New Roman" panose="02020603050405020304" pitchFamily="18" charset="0"/>
                          <a:cs typeface="Times New Roman" panose="02020603050405020304" pitchFamily="18" charset="0"/>
                        </a:rPr>
                        <a:t>Paper/</a:t>
                      </a:r>
                      <a:r>
                        <a:rPr lang="nl-NL" sz="1600" i="1" dirty="0" err="1" smtClean="0">
                          <a:latin typeface="Times New Roman" panose="02020603050405020304" pitchFamily="18" charset="0"/>
                          <a:cs typeface="Times New Roman" panose="02020603050405020304" pitchFamily="18" charset="0"/>
                        </a:rPr>
                        <a:t>Alox</a:t>
                      </a:r>
                      <a:r>
                        <a:rPr lang="nl-NL" sz="1600" i="1" dirty="0" smtClean="0">
                          <a:latin typeface="Times New Roman" panose="02020603050405020304" pitchFamily="18" charset="0"/>
                          <a:cs typeface="Times New Roman" panose="02020603050405020304" pitchFamily="18" charset="0"/>
                        </a:rPr>
                        <a:t>/PLA</a:t>
                      </a:r>
                      <a:endParaRPr lang="nl-BE" sz="1600" i="1" dirty="0">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nl-NL" sz="1600" dirty="0" smtClean="0">
                          <a:solidFill>
                            <a:srgbClr val="FF0000"/>
                          </a:solidFill>
                          <a:latin typeface="Times New Roman" panose="02020603050405020304" pitchFamily="18" charset="0"/>
                          <a:cs typeface="Times New Roman" panose="02020603050405020304" pitchFamily="18" charset="0"/>
                        </a:rPr>
                        <a:t>45,7</a:t>
                      </a:r>
                      <a:r>
                        <a:rPr lang="nl-NL" sz="1600" baseline="0" dirty="0" smtClean="0">
                          <a:solidFill>
                            <a:srgbClr val="FF0000"/>
                          </a:solidFill>
                          <a:latin typeface="Times New Roman" panose="02020603050405020304" pitchFamily="18" charset="0"/>
                          <a:cs typeface="Times New Roman" panose="02020603050405020304" pitchFamily="18" charset="0"/>
                        </a:rPr>
                        <a:t> ± 2,7 </a:t>
                      </a:r>
                      <a:r>
                        <a:rPr lang="nl-NL" sz="1600" baseline="0" dirty="0" smtClean="0">
                          <a:latin typeface="Times New Roman" panose="02020603050405020304" pitchFamily="18" charset="0"/>
                          <a:cs typeface="Times New Roman" panose="02020603050405020304" pitchFamily="18" charset="0"/>
                        </a:rPr>
                        <a:t>(75% RH)</a:t>
                      </a:r>
                      <a:endParaRPr lang="nl-BE" sz="16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83310">
                <a:tc>
                  <a:txBody>
                    <a:bodyPr/>
                    <a:lstStyle/>
                    <a:p>
                      <a:r>
                        <a:rPr lang="nl-NL" sz="1600" dirty="0" smtClean="0">
                          <a:latin typeface="Times New Roman" panose="02020603050405020304" pitchFamily="18" charset="0"/>
                          <a:cs typeface="Times New Roman" panose="02020603050405020304" pitchFamily="18" charset="0"/>
                        </a:rPr>
                        <a:t>PET/EVOH/PE</a:t>
                      </a:r>
                      <a:endParaRPr lang="nl-BE" sz="1600" dirty="0">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nl-NL" sz="1600" dirty="0" smtClean="0">
                          <a:latin typeface="Times New Roman" panose="02020603050405020304" pitchFamily="18" charset="0"/>
                          <a:cs typeface="Times New Roman" panose="02020603050405020304" pitchFamily="18" charset="0"/>
                        </a:rPr>
                        <a:t>&lt;8</a:t>
                      </a:r>
                      <a:endParaRPr lang="nl-BE" sz="16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83310">
                <a:tc>
                  <a:txBody>
                    <a:bodyPr/>
                    <a:lstStyle/>
                    <a:p>
                      <a:r>
                        <a:rPr lang="nl-NL" sz="1600" i="1" dirty="0" smtClean="0">
                          <a:latin typeface="Times New Roman" panose="02020603050405020304" pitchFamily="18" charset="0"/>
                          <a:cs typeface="Times New Roman" panose="02020603050405020304" pitchFamily="18" charset="0"/>
                        </a:rPr>
                        <a:t>PLA tray</a:t>
                      </a:r>
                      <a:endParaRPr lang="nl-BE" sz="1600" i="1" dirty="0">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nl-NL" sz="1600" dirty="0" smtClean="0">
                          <a:solidFill>
                            <a:srgbClr val="FF0000"/>
                          </a:solidFill>
                          <a:latin typeface="Times New Roman" panose="02020603050405020304" pitchFamily="18" charset="0"/>
                          <a:cs typeface="Times New Roman" panose="02020603050405020304" pitchFamily="18" charset="0"/>
                        </a:rPr>
                        <a:t>46,8 ± 1,1 </a:t>
                      </a:r>
                      <a:r>
                        <a:rPr lang="nl-NL" sz="1600" dirty="0" smtClean="0">
                          <a:latin typeface="Times New Roman" panose="02020603050405020304" pitchFamily="18" charset="0"/>
                          <a:cs typeface="Times New Roman" panose="02020603050405020304" pitchFamily="18" charset="0"/>
                        </a:rPr>
                        <a:t>(50% RH)</a:t>
                      </a:r>
                      <a:endParaRPr lang="nl-BE" sz="16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83310">
                <a:tc>
                  <a:txBody>
                    <a:bodyPr/>
                    <a:lstStyle/>
                    <a:p>
                      <a:r>
                        <a:rPr lang="nl-NL" sz="1600" dirty="0" smtClean="0">
                          <a:latin typeface="Times New Roman" panose="02020603050405020304" pitchFamily="18" charset="0"/>
                          <a:cs typeface="Times New Roman" panose="02020603050405020304" pitchFamily="18" charset="0"/>
                        </a:rPr>
                        <a:t>APET/LDPE tray</a:t>
                      </a:r>
                      <a:endParaRPr lang="nl-BE" sz="1600" dirty="0">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nl-NL" sz="1600" dirty="0" smtClean="0">
                          <a:latin typeface="Times New Roman" panose="02020603050405020304" pitchFamily="18" charset="0"/>
                          <a:cs typeface="Times New Roman" panose="02020603050405020304" pitchFamily="18" charset="0"/>
                        </a:rPr>
                        <a:t>20,6</a:t>
                      </a:r>
                      <a:r>
                        <a:rPr lang="nl-NL" sz="1600" baseline="0" dirty="0" smtClean="0">
                          <a:latin typeface="Times New Roman" panose="02020603050405020304" pitchFamily="18" charset="0"/>
                          <a:cs typeface="Times New Roman" panose="02020603050405020304" pitchFamily="18" charset="0"/>
                        </a:rPr>
                        <a:t> ± 0,5</a:t>
                      </a:r>
                      <a:endParaRPr lang="nl-BE" sz="16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Tree>
    <p:extLst>
      <p:ext uri="{BB962C8B-B14F-4D97-AF65-F5344CB8AC3E}">
        <p14:creationId xmlns:p14="http://schemas.microsoft.com/office/powerpoint/2010/main" val="5917807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45768"/>
            <a:ext cx="8229600" cy="878975"/>
          </a:xfrm>
          <a:solidFill>
            <a:srgbClr val="009999"/>
          </a:solidFill>
          <a:effectLst/>
        </p:spPr>
        <p:txBody>
          <a:bodyPr>
            <a:normAutofit/>
          </a:bodyPr>
          <a:lstStyle/>
          <a:p>
            <a:r>
              <a:rPr lang="nl-NL" b="1" dirty="0" smtClean="0">
                <a:latin typeface="Times New Roman" panose="02020603050405020304" pitchFamily="18" charset="0"/>
                <a:cs typeface="Times New Roman" panose="02020603050405020304" pitchFamily="18" charset="0"/>
              </a:rPr>
              <a:t>e.g. Ham </a:t>
            </a:r>
            <a:r>
              <a:rPr lang="nl-NL" b="1" dirty="0" err="1" smtClean="0">
                <a:latin typeface="Times New Roman" panose="02020603050405020304" pitchFamily="18" charset="0"/>
                <a:cs typeface="Times New Roman" panose="02020603050405020304" pitchFamily="18" charset="0"/>
              </a:rPr>
              <a:t>sausage</a:t>
            </a:r>
            <a:endParaRPr lang="nl-BE"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D186A4E-E48D-4D79-A542-4B7FFAE20D2A}" type="slidenum">
              <a:rPr lang="nl-BE" smtClean="0"/>
              <a:pPr/>
              <a:t>12</a:t>
            </a:fld>
            <a:endParaRPr lang="nl-BE"/>
          </a:p>
        </p:txBody>
      </p:sp>
      <p:pic>
        <p:nvPicPr>
          <p:cNvPr id="6" name="Picture 5"/>
          <p:cNvPicPr>
            <a:picLocks noChangeAspect="1"/>
          </p:cNvPicPr>
          <p:nvPr/>
        </p:nvPicPr>
        <p:blipFill>
          <a:blip r:embed="rId3"/>
          <a:stretch>
            <a:fillRect/>
          </a:stretch>
        </p:blipFill>
        <p:spPr>
          <a:xfrm>
            <a:off x="6629686" y="6259186"/>
            <a:ext cx="750626" cy="565948"/>
          </a:xfrm>
          <a:prstGeom prst="rect">
            <a:avLst/>
          </a:prstGeom>
        </p:spPr>
      </p:pic>
      <p:pic>
        <p:nvPicPr>
          <p:cNvPr id="7" name="Picture 6"/>
          <p:cNvPicPr>
            <a:picLocks noChangeAspect="1"/>
          </p:cNvPicPr>
          <p:nvPr/>
        </p:nvPicPr>
        <p:blipFill>
          <a:blip r:embed="rId4"/>
          <a:stretch>
            <a:fillRect/>
          </a:stretch>
        </p:blipFill>
        <p:spPr>
          <a:xfrm>
            <a:off x="7380312" y="6226321"/>
            <a:ext cx="979988" cy="631679"/>
          </a:xfrm>
          <a:prstGeom prst="rect">
            <a:avLst/>
          </a:prstGeom>
        </p:spPr>
      </p:pic>
      <p:graphicFrame>
        <p:nvGraphicFramePr>
          <p:cNvPr id="11" name="Chart 10"/>
          <p:cNvGraphicFramePr/>
          <p:nvPr>
            <p:extLst/>
          </p:nvPr>
        </p:nvGraphicFramePr>
        <p:xfrm>
          <a:off x="1331640" y="1364434"/>
          <a:ext cx="6308580" cy="3648742"/>
        </p:xfrm>
        <a:graphic>
          <a:graphicData uri="http://schemas.openxmlformats.org/drawingml/2006/chart">
            <c:chart xmlns:c="http://schemas.openxmlformats.org/drawingml/2006/chart" xmlns:r="http://schemas.openxmlformats.org/officeDocument/2006/relationships" r:id="rId5"/>
          </a:graphicData>
        </a:graphic>
      </p:graphicFrame>
      <p:sp>
        <p:nvSpPr>
          <p:cNvPr id="12" name="TextBox 11"/>
          <p:cNvSpPr txBox="1"/>
          <p:nvPr/>
        </p:nvSpPr>
        <p:spPr>
          <a:xfrm>
            <a:off x="2175532" y="2348880"/>
            <a:ext cx="5472608" cy="369332"/>
          </a:xfrm>
          <a:prstGeom prst="rect">
            <a:avLst/>
          </a:prstGeom>
          <a:noFill/>
        </p:spPr>
        <p:txBody>
          <a:bodyPr wrap="square" rtlCol="0">
            <a:spAutoFit/>
          </a:bodyPr>
          <a:lstStyle/>
          <a:p>
            <a:r>
              <a:rPr lang="nl-NL" sz="1800" dirty="0" smtClean="0"/>
              <a:t>------------------------------------------------------------------------</a:t>
            </a:r>
            <a:endParaRPr lang="nl-BE" sz="1800" dirty="0"/>
          </a:p>
        </p:txBody>
      </p:sp>
      <p:pic>
        <p:nvPicPr>
          <p:cNvPr id="15" name="Picture 14"/>
          <p:cNvPicPr>
            <a:picLocks noChangeAspect="1"/>
          </p:cNvPicPr>
          <p:nvPr/>
        </p:nvPicPr>
        <p:blipFill rotWithShape="1">
          <a:blip r:embed="rId6"/>
          <a:srcRect t="18802" r="916"/>
          <a:stretch/>
        </p:blipFill>
        <p:spPr>
          <a:xfrm>
            <a:off x="4911836" y="6322665"/>
            <a:ext cx="1088769" cy="535335"/>
          </a:xfrm>
          <a:prstGeom prst="rect">
            <a:avLst/>
          </a:prstGeom>
        </p:spPr>
      </p:pic>
      <p:sp>
        <p:nvSpPr>
          <p:cNvPr id="5" name="Right Arrow 4"/>
          <p:cNvSpPr/>
          <p:nvPr/>
        </p:nvSpPr>
        <p:spPr>
          <a:xfrm>
            <a:off x="683568" y="5556851"/>
            <a:ext cx="978408" cy="484632"/>
          </a:xfrm>
          <a:prstGeom prst="rightArrow">
            <a:avLst/>
          </a:prstGeom>
          <a:solidFill>
            <a:srgbClr val="009999"/>
          </a:solidFill>
          <a:ln>
            <a:solidFill>
              <a:srgbClr val="009999"/>
            </a:solid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nl-BE" dirty="0"/>
          </a:p>
        </p:txBody>
      </p:sp>
      <p:sp>
        <p:nvSpPr>
          <p:cNvPr id="8" name="TextBox 7"/>
          <p:cNvSpPr txBox="1"/>
          <p:nvPr/>
        </p:nvSpPr>
        <p:spPr>
          <a:xfrm>
            <a:off x="1835696" y="5445224"/>
            <a:ext cx="6524604" cy="707886"/>
          </a:xfrm>
          <a:prstGeom prst="rect">
            <a:avLst/>
          </a:prstGeom>
          <a:noFill/>
        </p:spPr>
        <p:txBody>
          <a:bodyPr wrap="square" rtlCol="0">
            <a:spAutoFit/>
          </a:bodyPr>
          <a:lstStyle/>
          <a:p>
            <a:r>
              <a:rPr lang="nl-NL" sz="2000" dirty="0" err="1" smtClean="0">
                <a:latin typeface="Times New Roman" panose="02020603050405020304" pitchFamily="18" charset="0"/>
                <a:cs typeface="Times New Roman" panose="02020603050405020304" pitchFamily="18" charset="0"/>
              </a:rPr>
              <a:t>Oxygen</a:t>
            </a:r>
            <a:r>
              <a:rPr lang="nl-NL" sz="2000" dirty="0" smtClean="0">
                <a:latin typeface="Times New Roman" panose="02020603050405020304" pitchFamily="18" charset="0"/>
                <a:cs typeface="Times New Roman" panose="02020603050405020304" pitchFamily="18" charset="0"/>
              </a:rPr>
              <a:t> </a:t>
            </a:r>
            <a:r>
              <a:rPr lang="nl-NL" sz="2000" dirty="0" err="1" smtClean="0">
                <a:latin typeface="Times New Roman" panose="02020603050405020304" pitchFamily="18" charset="0"/>
                <a:cs typeface="Times New Roman" panose="02020603050405020304" pitchFamily="18" charset="0"/>
              </a:rPr>
              <a:t>concentration</a:t>
            </a:r>
            <a:r>
              <a:rPr lang="nl-NL" sz="2000" dirty="0" smtClean="0">
                <a:latin typeface="Times New Roman" panose="02020603050405020304" pitchFamily="18" charset="0"/>
                <a:cs typeface="Times New Roman" panose="02020603050405020304" pitchFamily="18" charset="0"/>
              </a:rPr>
              <a:t> never </a:t>
            </a:r>
            <a:r>
              <a:rPr lang="nl-NL" sz="2000" dirty="0" err="1" smtClean="0">
                <a:latin typeface="Times New Roman" panose="02020603050405020304" pitchFamily="18" charset="0"/>
                <a:cs typeface="Times New Roman" panose="02020603050405020304" pitchFamily="18" charset="0"/>
              </a:rPr>
              <a:t>exceeds</a:t>
            </a:r>
            <a:r>
              <a:rPr lang="nl-NL" sz="2000" dirty="0" smtClean="0">
                <a:latin typeface="Times New Roman" panose="02020603050405020304" pitchFamily="18" charset="0"/>
                <a:cs typeface="Times New Roman" panose="02020603050405020304" pitchFamily="18" charset="0"/>
              </a:rPr>
              <a:t> the </a:t>
            </a:r>
            <a:r>
              <a:rPr lang="nl-NL" sz="2000" dirty="0" err="1" smtClean="0">
                <a:latin typeface="Times New Roman" panose="02020603050405020304" pitchFamily="18" charset="0"/>
                <a:cs typeface="Times New Roman" panose="02020603050405020304" pitchFamily="18" charset="0"/>
              </a:rPr>
              <a:t>maximal</a:t>
            </a:r>
            <a:r>
              <a:rPr lang="nl-NL" sz="2000" dirty="0" smtClean="0">
                <a:latin typeface="Times New Roman" panose="02020603050405020304" pitchFamily="18" charset="0"/>
                <a:cs typeface="Times New Roman" panose="02020603050405020304" pitchFamily="18" charset="0"/>
              </a:rPr>
              <a:t> limit </a:t>
            </a:r>
            <a:r>
              <a:rPr lang="nl-NL" sz="2000" dirty="0" err="1" smtClean="0">
                <a:latin typeface="Times New Roman" panose="02020603050405020304" pitchFamily="18" charset="0"/>
                <a:cs typeface="Times New Roman" panose="02020603050405020304" pitchFamily="18" charset="0"/>
              </a:rPr>
              <a:t>applied</a:t>
            </a:r>
            <a:r>
              <a:rPr lang="nl-NL" sz="2000" dirty="0" smtClean="0">
                <a:latin typeface="Times New Roman" panose="02020603050405020304" pitchFamily="18" charset="0"/>
                <a:cs typeface="Times New Roman" panose="02020603050405020304" pitchFamily="18" charset="0"/>
              </a:rPr>
              <a:t> </a:t>
            </a:r>
            <a:r>
              <a:rPr lang="nl-NL" sz="2000" dirty="0" err="1" smtClean="0">
                <a:latin typeface="Times New Roman" panose="02020603050405020304" pitchFamily="18" charset="0"/>
                <a:cs typeface="Times New Roman" panose="02020603050405020304" pitchFamily="18" charset="0"/>
              </a:rPr>
              <a:t>by</a:t>
            </a:r>
            <a:r>
              <a:rPr lang="nl-NL" sz="2000" dirty="0" smtClean="0">
                <a:latin typeface="Times New Roman" panose="02020603050405020304" pitchFamily="18" charset="0"/>
                <a:cs typeface="Times New Roman" panose="02020603050405020304" pitchFamily="18" charset="0"/>
              </a:rPr>
              <a:t> the </a:t>
            </a:r>
            <a:r>
              <a:rPr lang="nl-NL" sz="2000" dirty="0" err="1" smtClean="0">
                <a:latin typeface="Times New Roman" panose="02020603050405020304" pitchFamily="18" charset="0"/>
                <a:cs typeface="Times New Roman" panose="02020603050405020304" pitchFamily="18" charset="0"/>
              </a:rPr>
              <a:t>industrial</a:t>
            </a:r>
            <a:r>
              <a:rPr lang="nl-NL" sz="2000" dirty="0" smtClean="0">
                <a:latin typeface="Times New Roman" panose="02020603050405020304" pitchFamily="18" charset="0"/>
                <a:cs typeface="Times New Roman" panose="02020603050405020304" pitchFamily="18" charset="0"/>
              </a:rPr>
              <a:t> partner</a:t>
            </a:r>
            <a:endParaRPr lang="nl-BE"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122322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45768"/>
            <a:ext cx="8229600" cy="878975"/>
          </a:xfrm>
          <a:solidFill>
            <a:srgbClr val="009999"/>
          </a:solidFill>
          <a:effectLst/>
        </p:spPr>
        <p:txBody>
          <a:bodyPr>
            <a:normAutofit/>
          </a:bodyPr>
          <a:lstStyle/>
          <a:p>
            <a:r>
              <a:rPr lang="nl-NL" b="1" dirty="0" err="1" smtClean="0">
                <a:latin typeface="Times New Roman" panose="02020603050405020304" pitchFamily="18" charset="0"/>
                <a:cs typeface="Times New Roman" panose="02020603050405020304" pitchFamily="18" charset="0"/>
              </a:rPr>
              <a:t>Lipid</a:t>
            </a:r>
            <a:r>
              <a:rPr lang="nl-NL" b="1" dirty="0" smtClean="0">
                <a:latin typeface="Times New Roman" panose="02020603050405020304" pitchFamily="18" charset="0"/>
                <a:cs typeface="Times New Roman" panose="02020603050405020304" pitchFamily="18" charset="0"/>
              </a:rPr>
              <a:t> </a:t>
            </a:r>
            <a:r>
              <a:rPr lang="nl-NL" b="1" dirty="0" err="1" smtClean="0">
                <a:latin typeface="Times New Roman" panose="02020603050405020304" pitchFamily="18" charset="0"/>
                <a:cs typeface="Times New Roman" panose="02020603050405020304" pitchFamily="18" charset="0"/>
              </a:rPr>
              <a:t>oxidation</a:t>
            </a:r>
            <a:r>
              <a:rPr lang="nl-NL" b="1" dirty="0" smtClean="0">
                <a:latin typeface="Times New Roman" panose="02020603050405020304" pitchFamily="18" charset="0"/>
                <a:cs typeface="Times New Roman" panose="02020603050405020304" pitchFamily="18" charset="0"/>
              </a:rPr>
              <a:t> parameters</a:t>
            </a:r>
            <a:endParaRPr lang="nl-BE"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D186A4E-E48D-4D79-A542-4B7FFAE20D2A}" type="slidenum">
              <a:rPr lang="nl-BE" smtClean="0"/>
              <a:pPr/>
              <a:t>13</a:t>
            </a:fld>
            <a:endParaRPr lang="nl-BE"/>
          </a:p>
        </p:txBody>
      </p:sp>
      <p:pic>
        <p:nvPicPr>
          <p:cNvPr id="6" name="Picture 5"/>
          <p:cNvPicPr>
            <a:picLocks noChangeAspect="1"/>
          </p:cNvPicPr>
          <p:nvPr/>
        </p:nvPicPr>
        <p:blipFill>
          <a:blip r:embed="rId3"/>
          <a:stretch>
            <a:fillRect/>
          </a:stretch>
        </p:blipFill>
        <p:spPr>
          <a:xfrm>
            <a:off x="6629686" y="6259186"/>
            <a:ext cx="750626" cy="565948"/>
          </a:xfrm>
          <a:prstGeom prst="rect">
            <a:avLst/>
          </a:prstGeom>
        </p:spPr>
      </p:pic>
      <p:pic>
        <p:nvPicPr>
          <p:cNvPr id="7" name="Picture 6"/>
          <p:cNvPicPr>
            <a:picLocks noChangeAspect="1"/>
          </p:cNvPicPr>
          <p:nvPr/>
        </p:nvPicPr>
        <p:blipFill>
          <a:blip r:embed="rId4"/>
          <a:stretch>
            <a:fillRect/>
          </a:stretch>
        </p:blipFill>
        <p:spPr>
          <a:xfrm>
            <a:off x="7380312" y="6226321"/>
            <a:ext cx="979988" cy="631679"/>
          </a:xfrm>
          <a:prstGeom prst="rect">
            <a:avLst/>
          </a:prstGeom>
        </p:spPr>
      </p:pic>
      <p:sp>
        <p:nvSpPr>
          <p:cNvPr id="1033" name="TextBox 1032"/>
          <p:cNvSpPr txBox="1"/>
          <p:nvPr/>
        </p:nvSpPr>
        <p:spPr>
          <a:xfrm>
            <a:off x="7870306" y="3344654"/>
            <a:ext cx="1202288" cy="516394"/>
          </a:xfrm>
          <a:prstGeom prst="rect">
            <a:avLst/>
          </a:prstGeom>
          <a:solidFill>
            <a:schemeClr val="bg1"/>
          </a:solidFill>
        </p:spPr>
        <p:txBody>
          <a:bodyPr wrap="square" rtlCol="0">
            <a:spAutoFit/>
          </a:bodyPr>
          <a:lstStyle/>
          <a:p>
            <a:endParaRPr lang="nl-BE" dirty="0"/>
          </a:p>
        </p:txBody>
      </p:sp>
      <p:graphicFrame>
        <p:nvGraphicFramePr>
          <p:cNvPr id="14" name="Chart 13"/>
          <p:cNvGraphicFramePr/>
          <p:nvPr>
            <p:extLst/>
          </p:nvPr>
        </p:nvGraphicFramePr>
        <p:xfrm>
          <a:off x="179512" y="1484784"/>
          <a:ext cx="4392487" cy="237626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8" name="Chart 17"/>
          <p:cNvGraphicFramePr/>
          <p:nvPr>
            <p:extLst/>
          </p:nvPr>
        </p:nvGraphicFramePr>
        <p:xfrm>
          <a:off x="4359534" y="1484784"/>
          <a:ext cx="4441610" cy="2376264"/>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9" name="Chart 18"/>
          <p:cNvGraphicFramePr/>
          <p:nvPr>
            <p:extLst/>
          </p:nvPr>
        </p:nvGraphicFramePr>
        <p:xfrm>
          <a:off x="323528" y="3861048"/>
          <a:ext cx="4608512" cy="2365272"/>
        </p:xfrm>
        <a:graphic>
          <a:graphicData uri="http://schemas.openxmlformats.org/drawingml/2006/chart">
            <c:chart xmlns:c="http://schemas.openxmlformats.org/drawingml/2006/chart" xmlns:r="http://schemas.openxmlformats.org/officeDocument/2006/relationships" r:id="rId7"/>
          </a:graphicData>
        </a:graphic>
      </p:graphicFrame>
      <p:pic>
        <p:nvPicPr>
          <p:cNvPr id="3" name="Picture 2"/>
          <p:cNvPicPr>
            <a:picLocks noChangeAspect="1"/>
          </p:cNvPicPr>
          <p:nvPr/>
        </p:nvPicPr>
        <p:blipFill>
          <a:blip r:embed="rId8"/>
          <a:stretch>
            <a:fillRect/>
          </a:stretch>
        </p:blipFill>
        <p:spPr>
          <a:xfrm>
            <a:off x="6306018" y="4293096"/>
            <a:ext cx="1574633" cy="1080120"/>
          </a:xfrm>
          <a:prstGeom prst="rect">
            <a:avLst/>
          </a:prstGeom>
        </p:spPr>
      </p:pic>
    </p:spTree>
    <p:extLst>
      <p:ext uri="{BB962C8B-B14F-4D97-AF65-F5344CB8AC3E}">
        <p14:creationId xmlns:p14="http://schemas.microsoft.com/office/powerpoint/2010/main" val="6104357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45768"/>
            <a:ext cx="8229600" cy="878975"/>
          </a:xfrm>
          <a:solidFill>
            <a:srgbClr val="009999"/>
          </a:solidFill>
          <a:effectLst/>
        </p:spPr>
        <p:txBody>
          <a:bodyPr>
            <a:normAutofit/>
          </a:bodyPr>
          <a:lstStyle/>
          <a:p>
            <a:r>
              <a:rPr lang="nl-NL" b="1" dirty="0" err="1" smtClean="0">
                <a:latin typeface="Times New Roman" panose="02020603050405020304" pitchFamily="18" charset="0"/>
                <a:cs typeface="Times New Roman" panose="02020603050405020304" pitchFamily="18" charset="0"/>
              </a:rPr>
              <a:t>Conclusion</a:t>
            </a:r>
            <a:r>
              <a:rPr lang="nl-NL" b="1" dirty="0" smtClean="0">
                <a:latin typeface="Times New Roman" panose="02020603050405020304" pitchFamily="18" charset="0"/>
                <a:cs typeface="Times New Roman" panose="02020603050405020304" pitchFamily="18" charset="0"/>
              </a:rPr>
              <a:t>: </a:t>
            </a:r>
            <a:r>
              <a:rPr lang="nl-NL" b="1" dirty="0" err="1" smtClean="0">
                <a:latin typeface="Times New Roman" panose="02020603050405020304" pitchFamily="18" charset="0"/>
                <a:cs typeface="Times New Roman" panose="02020603050405020304" pitchFamily="18" charset="0"/>
              </a:rPr>
              <a:t>rumpsteak</a:t>
            </a:r>
            <a:r>
              <a:rPr lang="nl-NL" b="1" dirty="0" smtClean="0">
                <a:latin typeface="Times New Roman" panose="02020603050405020304" pitchFamily="18" charset="0"/>
                <a:cs typeface="Times New Roman" panose="02020603050405020304" pitchFamily="18" charset="0"/>
              </a:rPr>
              <a:t> </a:t>
            </a:r>
            <a:r>
              <a:rPr lang="nl-NL" b="1" dirty="0" err="1" smtClean="0">
                <a:latin typeface="Times New Roman" panose="02020603050405020304" pitchFamily="18" charset="0"/>
                <a:cs typeface="Times New Roman" panose="02020603050405020304" pitchFamily="18" charset="0"/>
              </a:rPr>
              <a:t>and</a:t>
            </a:r>
            <a:r>
              <a:rPr lang="nl-NL" b="1" dirty="0" smtClean="0">
                <a:latin typeface="Times New Roman" panose="02020603050405020304" pitchFamily="18" charset="0"/>
                <a:cs typeface="Times New Roman" panose="02020603050405020304" pitchFamily="18" charset="0"/>
              </a:rPr>
              <a:t> ham </a:t>
            </a:r>
            <a:r>
              <a:rPr lang="nl-NL" b="1" dirty="0" err="1" smtClean="0">
                <a:latin typeface="Times New Roman" panose="02020603050405020304" pitchFamily="18" charset="0"/>
                <a:cs typeface="Times New Roman" panose="02020603050405020304" pitchFamily="18" charset="0"/>
              </a:rPr>
              <a:t>sausage</a:t>
            </a:r>
            <a:endParaRPr lang="nl-BE"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D186A4E-E48D-4D79-A542-4B7FFAE20D2A}" type="slidenum">
              <a:rPr lang="nl-BE" smtClean="0"/>
              <a:pPr/>
              <a:t>14</a:t>
            </a:fld>
            <a:endParaRPr lang="nl-BE"/>
          </a:p>
        </p:txBody>
      </p:sp>
      <p:pic>
        <p:nvPicPr>
          <p:cNvPr id="6" name="Picture 5"/>
          <p:cNvPicPr>
            <a:picLocks noChangeAspect="1"/>
          </p:cNvPicPr>
          <p:nvPr/>
        </p:nvPicPr>
        <p:blipFill>
          <a:blip r:embed="rId3"/>
          <a:stretch>
            <a:fillRect/>
          </a:stretch>
        </p:blipFill>
        <p:spPr>
          <a:xfrm>
            <a:off x="6732239" y="6292052"/>
            <a:ext cx="663345" cy="565948"/>
          </a:xfrm>
          <a:prstGeom prst="rect">
            <a:avLst/>
          </a:prstGeom>
        </p:spPr>
      </p:pic>
      <p:pic>
        <p:nvPicPr>
          <p:cNvPr id="7" name="Picture 6"/>
          <p:cNvPicPr>
            <a:picLocks noChangeAspect="1"/>
          </p:cNvPicPr>
          <p:nvPr/>
        </p:nvPicPr>
        <p:blipFill>
          <a:blip r:embed="rId4"/>
          <a:stretch>
            <a:fillRect/>
          </a:stretch>
        </p:blipFill>
        <p:spPr>
          <a:xfrm>
            <a:off x="7380312" y="6226321"/>
            <a:ext cx="979988" cy="631679"/>
          </a:xfrm>
          <a:prstGeom prst="rect">
            <a:avLst/>
          </a:prstGeom>
        </p:spPr>
      </p:pic>
      <p:sp>
        <p:nvSpPr>
          <p:cNvPr id="1033" name="TextBox 1032"/>
          <p:cNvSpPr txBox="1"/>
          <p:nvPr/>
        </p:nvSpPr>
        <p:spPr>
          <a:xfrm>
            <a:off x="7870306" y="3344654"/>
            <a:ext cx="1202288" cy="516394"/>
          </a:xfrm>
          <a:prstGeom prst="rect">
            <a:avLst/>
          </a:prstGeom>
          <a:solidFill>
            <a:schemeClr val="bg1"/>
          </a:solidFill>
        </p:spPr>
        <p:txBody>
          <a:bodyPr wrap="square" rtlCol="0">
            <a:spAutoFit/>
          </a:bodyPr>
          <a:lstStyle/>
          <a:p>
            <a:endParaRPr lang="nl-BE" dirty="0"/>
          </a:p>
        </p:txBody>
      </p:sp>
      <p:sp>
        <p:nvSpPr>
          <p:cNvPr id="3" name="TextBox 2"/>
          <p:cNvSpPr txBox="1"/>
          <p:nvPr/>
        </p:nvSpPr>
        <p:spPr>
          <a:xfrm>
            <a:off x="1547664" y="2218798"/>
            <a:ext cx="5472608" cy="3431709"/>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nl-NL" sz="2400" dirty="0" smtClean="0">
                <a:latin typeface="Times New Roman" panose="02020603050405020304" pitchFamily="18" charset="0"/>
                <a:cs typeface="Times New Roman" panose="02020603050405020304" pitchFamily="18" charset="0"/>
              </a:rPr>
              <a:t>Gas </a:t>
            </a:r>
            <a:r>
              <a:rPr lang="nl-NL" sz="2400" dirty="0" err="1" smtClean="0">
                <a:latin typeface="Times New Roman" panose="02020603050405020304" pitchFamily="18" charset="0"/>
                <a:cs typeface="Times New Roman" panose="02020603050405020304" pitchFamily="18" charset="0"/>
              </a:rPr>
              <a:t>headspace</a:t>
            </a:r>
            <a:endParaRPr lang="nl-NL" sz="2400" dirty="0" smtClean="0">
              <a:latin typeface="Times New Roman" panose="02020603050405020304" pitchFamily="18" charset="0"/>
              <a:cs typeface="Times New Roman" panose="02020603050405020304" pitchFamily="18" charset="0"/>
            </a:endParaRPr>
          </a:p>
          <a:p>
            <a:pPr marL="285750" indent="-285750">
              <a:spcAft>
                <a:spcPts val="600"/>
              </a:spcAft>
              <a:buFont typeface="Arial" panose="020B0604020202020204" pitchFamily="34" charset="0"/>
              <a:buChar char="•"/>
            </a:pPr>
            <a:r>
              <a:rPr lang="nl-NL" sz="2400" dirty="0" err="1" smtClean="0">
                <a:latin typeface="Times New Roman" panose="02020603050405020304" pitchFamily="18" charset="0"/>
                <a:cs typeface="Times New Roman" panose="02020603050405020304" pitchFamily="18" charset="0"/>
              </a:rPr>
              <a:t>Microbial</a:t>
            </a:r>
            <a:r>
              <a:rPr lang="nl-NL" sz="2400" dirty="0" smtClean="0">
                <a:latin typeface="Times New Roman" panose="02020603050405020304" pitchFamily="18" charset="0"/>
                <a:cs typeface="Times New Roman" panose="02020603050405020304" pitchFamily="18" charset="0"/>
              </a:rPr>
              <a:t> </a:t>
            </a:r>
            <a:r>
              <a:rPr lang="nl-NL" sz="2400" dirty="0" err="1" smtClean="0">
                <a:latin typeface="Times New Roman" panose="02020603050405020304" pitchFamily="18" charset="0"/>
                <a:cs typeface="Times New Roman" panose="02020603050405020304" pitchFamily="18" charset="0"/>
              </a:rPr>
              <a:t>growth</a:t>
            </a:r>
            <a:endParaRPr lang="nl-NL" sz="2400" dirty="0" smtClean="0">
              <a:latin typeface="Times New Roman" panose="02020603050405020304" pitchFamily="18" charset="0"/>
              <a:cs typeface="Times New Roman" panose="02020603050405020304" pitchFamily="18" charset="0"/>
            </a:endParaRPr>
          </a:p>
          <a:p>
            <a:pPr marL="285750" indent="-285750">
              <a:spcAft>
                <a:spcPts val="600"/>
              </a:spcAft>
              <a:buFont typeface="Arial" panose="020B0604020202020204" pitchFamily="34" charset="0"/>
              <a:buChar char="•"/>
            </a:pPr>
            <a:r>
              <a:rPr lang="nl-NL" sz="2400" dirty="0" err="1" smtClean="0">
                <a:latin typeface="Times New Roman" panose="02020603050405020304" pitchFamily="18" charset="0"/>
                <a:cs typeface="Times New Roman" panose="02020603050405020304" pitchFamily="18" charset="0"/>
              </a:rPr>
              <a:t>Lipid</a:t>
            </a:r>
            <a:r>
              <a:rPr lang="nl-NL" sz="2400" dirty="0" smtClean="0">
                <a:latin typeface="Times New Roman" panose="02020603050405020304" pitchFamily="18" charset="0"/>
                <a:cs typeface="Times New Roman" panose="02020603050405020304" pitchFamily="18" charset="0"/>
              </a:rPr>
              <a:t> </a:t>
            </a:r>
            <a:r>
              <a:rPr lang="nl-NL" sz="2400" dirty="0" err="1" smtClean="0">
                <a:latin typeface="Times New Roman" panose="02020603050405020304" pitchFamily="18" charset="0"/>
                <a:cs typeface="Times New Roman" panose="02020603050405020304" pitchFamily="18" charset="0"/>
              </a:rPr>
              <a:t>oxidation</a:t>
            </a:r>
            <a:endParaRPr lang="nl-NL" sz="2400" dirty="0" smtClean="0">
              <a:latin typeface="Times New Roman" panose="02020603050405020304" pitchFamily="18" charset="0"/>
              <a:cs typeface="Times New Roman" panose="02020603050405020304" pitchFamily="18" charset="0"/>
            </a:endParaRPr>
          </a:p>
          <a:p>
            <a:pPr marL="285750" indent="-285750">
              <a:spcAft>
                <a:spcPts val="600"/>
              </a:spcAft>
              <a:buFont typeface="Arial" panose="020B0604020202020204" pitchFamily="34" charset="0"/>
              <a:buChar char="•"/>
            </a:pPr>
            <a:r>
              <a:rPr lang="nl-NL" sz="2400" dirty="0" err="1" smtClean="0">
                <a:latin typeface="Times New Roman" panose="02020603050405020304" pitchFamily="18" charset="0"/>
                <a:cs typeface="Times New Roman" panose="02020603050405020304" pitchFamily="18" charset="0"/>
              </a:rPr>
              <a:t>Color</a:t>
            </a:r>
            <a:r>
              <a:rPr lang="nl-NL" sz="2400" dirty="0" smtClean="0">
                <a:latin typeface="Times New Roman" panose="02020603050405020304" pitchFamily="18" charset="0"/>
                <a:cs typeface="Times New Roman" panose="02020603050405020304" pitchFamily="18" charset="0"/>
              </a:rPr>
              <a:t> </a:t>
            </a:r>
          </a:p>
          <a:p>
            <a:pPr marL="285750" indent="-285750">
              <a:spcAft>
                <a:spcPts val="600"/>
              </a:spcAft>
              <a:buFont typeface="Arial" panose="020B0604020202020204" pitchFamily="34" charset="0"/>
              <a:buChar char="•"/>
            </a:pPr>
            <a:r>
              <a:rPr lang="nl-NL" sz="2400" dirty="0" err="1" smtClean="0">
                <a:latin typeface="Times New Roman" panose="02020603050405020304" pitchFamily="18" charset="0"/>
                <a:cs typeface="Times New Roman" panose="02020603050405020304" pitchFamily="18" charset="0"/>
              </a:rPr>
              <a:t>Sensorial</a:t>
            </a:r>
            <a:r>
              <a:rPr lang="nl-NL" sz="2400" dirty="0" smtClean="0">
                <a:latin typeface="Times New Roman" panose="02020603050405020304" pitchFamily="18" charset="0"/>
                <a:cs typeface="Times New Roman" panose="02020603050405020304" pitchFamily="18" charset="0"/>
              </a:rPr>
              <a:t> </a:t>
            </a:r>
            <a:r>
              <a:rPr lang="nl-NL" sz="2400" dirty="0" err="1" smtClean="0">
                <a:latin typeface="Times New Roman" panose="02020603050405020304" pitchFamily="18" charset="0"/>
                <a:cs typeface="Times New Roman" panose="02020603050405020304" pitchFamily="18" charset="0"/>
              </a:rPr>
              <a:t>evaluation</a:t>
            </a:r>
            <a:endParaRPr lang="nl-NL" sz="2400" dirty="0" smtClean="0">
              <a:latin typeface="Times New Roman" panose="02020603050405020304" pitchFamily="18" charset="0"/>
              <a:cs typeface="Times New Roman" panose="02020603050405020304" pitchFamily="18" charset="0"/>
            </a:endParaRPr>
          </a:p>
          <a:p>
            <a:pPr marL="800100" lvl="1" indent="-342900">
              <a:buFont typeface="Wingdings" panose="05000000000000000000" pitchFamily="2" charset="2"/>
              <a:buChar char="Ø"/>
            </a:pPr>
            <a:r>
              <a:rPr lang="nl-NL" sz="2400" dirty="0" smtClean="0">
                <a:latin typeface="Times New Roman" panose="02020603050405020304" pitchFamily="18" charset="0"/>
                <a:cs typeface="Times New Roman" panose="02020603050405020304" pitchFamily="18" charset="0"/>
              </a:rPr>
              <a:t>Taste</a:t>
            </a:r>
          </a:p>
          <a:p>
            <a:pPr marL="800100" lvl="1" indent="-342900">
              <a:buFont typeface="Wingdings" panose="05000000000000000000" pitchFamily="2" charset="2"/>
              <a:buChar char="Ø"/>
            </a:pPr>
            <a:r>
              <a:rPr lang="nl-NL" sz="2400" dirty="0" err="1" smtClean="0">
                <a:latin typeface="Times New Roman" panose="02020603050405020304" pitchFamily="18" charset="0"/>
                <a:cs typeface="Times New Roman" panose="02020603050405020304" pitchFamily="18" charset="0"/>
              </a:rPr>
              <a:t>Odor</a:t>
            </a:r>
            <a:endParaRPr lang="nl-NL" sz="2400" dirty="0" smtClean="0">
              <a:latin typeface="Times New Roman" panose="02020603050405020304" pitchFamily="18" charset="0"/>
              <a:cs typeface="Times New Roman" panose="02020603050405020304" pitchFamily="18" charset="0"/>
            </a:endParaRPr>
          </a:p>
          <a:p>
            <a:pPr marL="800100" lvl="1" indent="-342900">
              <a:buFont typeface="Wingdings" panose="05000000000000000000" pitchFamily="2" charset="2"/>
              <a:buChar char="Ø"/>
            </a:pPr>
            <a:r>
              <a:rPr lang="nl-NL" sz="2400" dirty="0" err="1" smtClean="0">
                <a:latin typeface="Times New Roman" panose="02020603050405020304" pitchFamily="18" charset="0"/>
                <a:cs typeface="Times New Roman" panose="02020603050405020304" pitchFamily="18" charset="0"/>
              </a:rPr>
              <a:t>Color</a:t>
            </a:r>
            <a:endParaRPr lang="nl-BE" sz="2400" dirty="0">
              <a:latin typeface="Times New Roman" panose="02020603050405020304" pitchFamily="18" charset="0"/>
              <a:cs typeface="Times New Roman" panose="02020603050405020304" pitchFamily="18" charset="0"/>
            </a:endParaRPr>
          </a:p>
        </p:txBody>
      </p:sp>
      <p:sp>
        <p:nvSpPr>
          <p:cNvPr id="8" name="TextBox 7"/>
          <p:cNvSpPr txBox="1"/>
          <p:nvPr/>
        </p:nvSpPr>
        <p:spPr>
          <a:xfrm>
            <a:off x="457199" y="1368880"/>
            <a:ext cx="8072495" cy="461665"/>
          </a:xfrm>
          <a:prstGeom prst="rect">
            <a:avLst/>
          </a:prstGeom>
          <a:noFill/>
        </p:spPr>
        <p:txBody>
          <a:bodyPr wrap="square" rtlCol="0">
            <a:spAutoFit/>
          </a:bodyPr>
          <a:lstStyle/>
          <a:p>
            <a:r>
              <a:rPr lang="nl-NL" sz="2400" dirty="0" smtClean="0">
                <a:latin typeface="Times New Roman" panose="02020603050405020304" pitchFamily="18" charset="0"/>
                <a:cs typeface="Times New Roman" panose="02020603050405020304" pitchFamily="18" charset="0"/>
              </a:rPr>
              <a:t>In </a:t>
            </a:r>
            <a:r>
              <a:rPr lang="nl-NL" sz="2400" dirty="0" err="1" smtClean="0">
                <a:latin typeface="Times New Roman" panose="02020603050405020304" pitchFamily="18" charset="0"/>
                <a:cs typeface="Times New Roman" panose="02020603050405020304" pitchFamily="18" charset="0"/>
              </a:rPr>
              <a:t>comparison</a:t>
            </a:r>
            <a:r>
              <a:rPr lang="nl-NL" sz="2400" dirty="0" smtClean="0">
                <a:latin typeface="Times New Roman" panose="02020603050405020304" pitchFamily="18" charset="0"/>
                <a:cs typeface="Times New Roman" panose="02020603050405020304" pitchFamily="18" charset="0"/>
              </a:rPr>
              <a:t> </a:t>
            </a:r>
            <a:r>
              <a:rPr lang="nl-NL" sz="2400" dirty="0" err="1" smtClean="0">
                <a:latin typeface="Times New Roman" panose="02020603050405020304" pitchFamily="18" charset="0"/>
                <a:cs typeface="Times New Roman" panose="02020603050405020304" pitchFamily="18" charset="0"/>
              </a:rPr>
              <a:t>with</a:t>
            </a:r>
            <a:r>
              <a:rPr lang="nl-NL" sz="2400" dirty="0" smtClean="0">
                <a:latin typeface="Times New Roman" panose="02020603050405020304" pitchFamily="18" charset="0"/>
                <a:cs typeface="Times New Roman" panose="02020603050405020304" pitchFamily="18" charset="0"/>
              </a:rPr>
              <a:t> </a:t>
            </a:r>
            <a:r>
              <a:rPr lang="nl-NL" sz="2400" dirty="0" err="1" smtClean="0">
                <a:latin typeface="Times New Roman" panose="02020603050405020304" pitchFamily="18" charset="0"/>
                <a:cs typeface="Times New Roman" panose="02020603050405020304" pitchFamily="18" charset="0"/>
              </a:rPr>
              <a:t>current</a:t>
            </a:r>
            <a:r>
              <a:rPr lang="nl-NL" sz="2400" dirty="0" smtClean="0">
                <a:latin typeface="Times New Roman" panose="02020603050405020304" pitchFamily="18" charset="0"/>
                <a:cs typeface="Times New Roman" panose="02020603050405020304" pitchFamily="18" charset="0"/>
              </a:rPr>
              <a:t> </a:t>
            </a:r>
            <a:r>
              <a:rPr lang="nl-NL" sz="2400" dirty="0" err="1" smtClean="0">
                <a:latin typeface="Times New Roman" panose="02020603050405020304" pitchFamily="18" charset="0"/>
                <a:cs typeface="Times New Roman" panose="02020603050405020304" pitchFamily="18" charset="0"/>
              </a:rPr>
              <a:t>conventional</a:t>
            </a:r>
            <a:r>
              <a:rPr lang="nl-NL" sz="2400" dirty="0" smtClean="0">
                <a:latin typeface="Times New Roman" panose="02020603050405020304" pitchFamily="18" charset="0"/>
                <a:cs typeface="Times New Roman" panose="02020603050405020304" pitchFamily="18" charset="0"/>
              </a:rPr>
              <a:t> </a:t>
            </a:r>
            <a:r>
              <a:rPr lang="nl-NL" sz="2400" dirty="0" err="1" smtClean="0">
                <a:latin typeface="Times New Roman" panose="02020603050405020304" pitchFamily="18" charset="0"/>
                <a:cs typeface="Times New Roman" panose="02020603050405020304" pitchFamily="18" charset="0"/>
              </a:rPr>
              <a:t>packaging</a:t>
            </a:r>
            <a:r>
              <a:rPr lang="nl-NL" dirty="0" smtClean="0"/>
              <a:t>:</a:t>
            </a:r>
            <a:endParaRPr lang="nl-BE" dirty="0"/>
          </a:p>
        </p:txBody>
      </p:sp>
      <p:pic>
        <p:nvPicPr>
          <p:cNvPr id="18" name="Picture 17"/>
          <p:cNvPicPr>
            <a:picLocks noChangeAspect="1"/>
          </p:cNvPicPr>
          <p:nvPr/>
        </p:nvPicPr>
        <p:blipFill>
          <a:blip r:embed="rId5"/>
          <a:stretch>
            <a:fillRect/>
          </a:stretch>
        </p:blipFill>
        <p:spPr>
          <a:xfrm>
            <a:off x="3223825" y="4750922"/>
            <a:ext cx="451143" cy="426757"/>
          </a:xfrm>
          <a:prstGeom prst="rect">
            <a:avLst/>
          </a:prstGeom>
        </p:spPr>
      </p:pic>
      <p:pic>
        <p:nvPicPr>
          <p:cNvPr id="19" name="Picture 18"/>
          <p:cNvPicPr>
            <a:picLocks noChangeAspect="1"/>
          </p:cNvPicPr>
          <p:nvPr/>
        </p:nvPicPr>
        <p:blipFill>
          <a:blip r:embed="rId5"/>
          <a:stretch>
            <a:fillRect/>
          </a:stretch>
        </p:blipFill>
        <p:spPr>
          <a:xfrm>
            <a:off x="3223826" y="4417406"/>
            <a:ext cx="451143" cy="426757"/>
          </a:xfrm>
          <a:prstGeom prst="rect">
            <a:avLst/>
          </a:prstGeom>
        </p:spPr>
      </p:pic>
      <p:pic>
        <p:nvPicPr>
          <p:cNvPr id="21" name="Picture 20"/>
          <p:cNvPicPr>
            <a:picLocks noChangeAspect="1"/>
          </p:cNvPicPr>
          <p:nvPr/>
        </p:nvPicPr>
        <p:blipFill>
          <a:blip r:embed="rId5"/>
          <a:stretch>
            <a:fillRect/>
          </a:stretch>
        </p:blipFill>
        <p:spPr>
          <a:xfrm>
            <a:off x="3876474" y="3046912"/>
            <a:ext cx="451143" cy="426757"/>
          </a:xfrm>
          <a:prstGeom prst="rect">
            <a:avLst/>
          </a:prstGeom>
        </p:spPr>
      </p:pic>
      <p:pic>
        <p:nvPicPr>
          <p:cNvPr id="22" name="Picture 21"/>
          <p:cNvPicPr>
            <a:picLocks noChangeAspect="1"/>
          </p:cNvPicPr>
          <p:nvPr/>
        </p:nvPicPr>
        <p:blipFill>
          <a:blip r:embed="rId5"/>
          <a:stretch>
            <a:fillRect/>
          </a:stretch>
        </p:blipFill>
        <p:spPr>
          <a:xfrm>
            <a:off x="4086571" y="2541758"/>
            <a:ext cx="451143" cy="426757"/>
          </a:xfrm>
          <a:prstGeom prst="rect">
            <a:avLst/>
          </a:prstGeom>
        </p:spPr>
      </p:pic>
      <p:pic>
        <p:nvPicPr>
          <p:cNvPr id="23" name="Picture 22"/>
          <p:cNvPicPr>
            <a:picLocks noChangeAspect="1"/>
          </p:cNvPicPr>
          <p:nvPr/>
        </p:nvPicPr>
        <p:blipFill>
          <a:blip r:embed="rId5"/>
          <a:stretch>
            <a:fillRect/>
          </a:stretch>
        </p:blipFill>
        <p:spPr>
          <a:xfrm>
            <a:off x="3832825" y="2140401"/>
            <a:ext cx="451143" cy="426757"/>
          </a:xfrm>
          <a:prstGeom prst="rect">
            <a:avLst/>
          </a:prstGeom>
        </p:spPr>
      </p:pic>
      <p:pic>
        <p:nvPicPr>
          <p:cNvPr id="24" name="Picture 23"/>
          <p:cNvPicPr>
            <a:picLocks noChangeAspect="1"/>
          </p:cNvPicPr>
          <p:nvPr/>
        </p:nvPicPr>
        <p:blipFill>
          <a:blip r:embed="rId6"/>
          <a:stretch>
            <a:fillRect/>
          </a:stretch>
        </p:blipFill>
        <p:spPr>
          <a:xfrm>
            <a:off x="3195061" y="5281115"/>
            <a:ext cx="382178" cy="434727"/>
          </a:xfrm>
          <a:prstGeom prst="rect">
            <a:avLst/>
          </a:prstGeom>
        </p:spPr>
      </p:pic>
      <p:pic>
        <p:nvPicPr>
          <p:cNvPr id="25" name="Picture 24"/>
          <p:cNvPicPr>
            <a:picLocks noChangeAspect="1"/>
          </p:cNvPicPr>
          <p:nvPr/>
        </p:nvPicPr>
        <p:blipFill>
          <a:blip r:embed="rId6"/>
          <a:stretch>
            <a:fillRect/>
          </a:stretch>
        </p:blipFill>
        <p:spPr>
          <a:xfrm>
            <a:off x="2782815" y="3593705"/>
            <a:ext cx="382178" cy="434727"/>
          </a:xfrm>
          <a:prstGeom prst="rect">
            <a:avLst/>
          </a:prstGeom>
        </p:spPr>
      </p:pic>
    </p:spTree>
    <p:extLst>
      <p:ext uri="{BB962C8B-B14F-4D97-AF65-F5344CB8AC3E}">
        <p14:creationId xmlns:p14="http://schemas.microsoft.com/office/powerpoint/2010/main" val="139259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45768"/>
            <a:ext cx="8229600" cy="878975"/>
          </a:xfrm>
          <a:solidFill>
            <a:srgbClr val="009999"/>
          </a:solidFill>
          <a:effectLst/>
        </p:spPr>
        <p:txBody>
          <a:bodyPr>
            <a:normAutofit fontScale="90000"/>
          </a:bodyPr>
          <a:lstStyle/>
          <a:p>
            <a:r>
              <a:rPr lang="nl-NL" b="1" dirty="0" err="1" smtClean="0">
                <a:latin typeface="Times New Roman" panose="02020603050405020304" pitchFamily="18" charset="0"/>
                <a:cs typeface="Times New Roman" panose="02020603050405020304" pitchFamily="18" charset="0"/>
              </a:rPr>
              <a:t>Moisture</a:t>
            </a:r>
            <a:r>
              <a:rPr lang="nl-NL" b="1" dirty="0" smtClean="0">
                <a:latin typeface="Times New Roman" panose="02020603050405020304" pitchFamily="18" charset="0"/>
                <a:cs typeface="Times New Roman" panose="02020603050405020304" pitchFamily="18" charset="0"/>
              </a:rPr>
              <a:t> </a:t>
            </a:r>
            <a:r>
              <a:rPr lang="nl-NL" b="1" dirty="0" err="1">
                <a:latin typeface="Times New Roman" panose="02020603050405020304" pitchFamily="18" charset="0"/>
                <a:cs typeface="Times New Roman" panose="02020603050405020304" pitchFamily="18" charset="0"/>
              </a:rPr>
              <a:t>b</a:t>
            </a:r>
            <a:r>
              <a:rPr lang="nl-NL" b="1" dirty="0" err="1" smtClean="0">
                <a:latin typeface="Times New Roman" panose="02020603050405020304" pitchFamily="18" charset="0"/>
                <a:cs typeface="Times New Roman" panose="02020603050405020304" pitchFamily="18" charset="0"/>
              </a:rPr>
              <a:t>arrier</a:t>
            </a:r>
            <a:r>
              <a:rPr lang="nl-NL" b="1" dirty="0" smtClean="0">
                <a:latin typeface="Times New Roman" panose="02020603050405020304" pitchFamily="18" charset="0"/>
                <a:cs typeface="Times New Roman" panose="02020603050405020304" pitchFamily="18" charset="0"/>
              </a:rPr>
              <a:t> </a:t>
            </a:r>
            <a:r>
              <a:rPr lang="nl-NL" b="1" dirty="0" err="1" smtClean="0">
                <a:latin typeface="Times New Roman" panose="02020603050405020304" pitchFamily="18" charset="0"/>
                <a:cs typeface="Times New Roman" panose="02020603050405020304" pitchFamily="18" charset="0"/>
              </a:rPr>
              <a:t>properties</a:t>
            </a:r>
            <a:r>
              <a:rPr lang="nl-NL" b="1" dirty="0" smtClean="0">
                <a:latin typeface="Times New Roman" panose="02020603050405020304" pitchFamily="18" charset="0"/>
                <a:cs typeface="Times New Roman" panose="02020603050405020304" pitchFamily="18" charset="0"/>
              </a:rPr>
              <a:t>: Tortilla chips</a:t>
            </a:r>
            <a:endParaRPr lang="nl-BE"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D186A4E-E48D-4D79-A542-4B7FFAE20D2A}" type="slidenum">
              <a:rPr lang="nl-BE" smtClean="0"/>
              <a:pPr/>
              <a:t>15</a:t>
            </a:fld>
            <a:endParaRPr lang="nl-BE"/>
          </a:p>
        </p:txBody>
      </p:sp>
      <p:pic>
        <p:nvPicPr>
          <p:cNvPr id="6" name="Picture 5"/>
          <p:cNvPicPr>
            <a:picLocks noChangeAspect="1"/>
          </p:cNvPicPr>
          <p:nvPr/>
        </p:nvPicPr>
        <p:blipFill>
          <a:blip r:embed="rId3"/>
          <a:stretch>
            <a:fillRect/>
          </a:stretch>
        </p:blipFill>
        <p:spPr>
          <a:xfrm>
            <a:off x="6732240" y="6259186"/>
            <a:ext cx="750626" cy="565948"/>
          </a:xfrm>
          <a:prstGeom prst="rect">
            <a:avLst/>
          </a:prstGeom>
        </p:spPr>
      </p:pic>
      <p:pic>
        <p:nvPicPr>
          <p:cNvPr id="7" name="Picture 6"/>
          <p:cNvPicPr>
            <a:picLocks noChangeAspect="1"/>
          </p:cNvPicPr>
          <p:nvPr/>
        </p:nvPicPr>
        <p:blipFill>
          <a:blip r:embed="rId4"/>
          <a:stretch>
            <a:fillRect/>
          </a:stretch>
        </p:blipFill>
        <p:spPr>
          <a:xfrm>
            <a:off x="7380312" y="6226321"/>
            <a:ext cx="979988" cy="631679"/>
          </a:xfrm>
          <a:prstGeom prst="rect">
            <a:avLst/>
          </a:prstGeom>
        </p:spPr>
      </p:pic>
      <p:sp>
        <p:nvSpPr>
          <p:cNvPr id="1033" name="TextBox 1032"/>
          <p:cNvSpPr txBox="1"/>
          <p:nvPr/>
        </p:nvSpPr>
        <p:spPr>
          <a:xfrm>
            <a:off x="7870306" y="3344654"/>
            <a:ext cx="1202288" cy="516394"/>
          </a:xfrm>
          <a:prstGeom prst="rect">
            <a:avLst/>
          </a:prstGeom>
          <a:solidFill>
            <a:schemeClr val="bg1"/>
          </a:solidFill>
        </p:spPr>
        <p:txBody>
          <a:bodyPr wrap="square" rtlCol="0">
            <a:spAutoFit/>
          </a:bodyPr>
          <a:lstStyle/>
          <a:p>
            <a:endParaRPr lang="nl-BE" dirty="0"/>
          </a:p>
        </p:txBody>
      </p:sp>
      <p:sp>
        <p:nvSpPr>
          <p:cNvPr id="3" name="TextBox 2"/>
          <p:cNvSpPr txBox="1"/>
          <p:nvPr/>
        </p:nvSpPr>
        <p:spPr>
          <a:xfrm>
            <a:off x="457199" y="2045117"/>
            <a:ext cx="8229599" cy="1354217"/>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nl-NL" sz="2400" dirty="0" err="1" smtClean="0">
                <a:latin typeface="Times New Roman" panose="02020603050405020304" pitchFamily="18" charset="0"/>
                <a:cs typeface="Times New Roman" panose="02020603050405020304" pitchFamily="18" charset="0"/>
              </a:rPr>
              <a:t>Moisture</a:t>
            </a:r>
            <a:r>
              <a:rPr lang="nl-NL" sz="2400" dirty="0" smtClean="0">
                <a:latin typeface="Times New Roman" panose="02020603050405020304" pitchFamily="18" charset="0"/>
                <a:cs typeface="Times New Roman" panose="02020603050405020304" pitchFamily="18" charset="0"/>
              </a:rPr>
              <a:t> </a:t>
            </a:r>
            <a:r>
              <a:rPr lang="nl-NL" sz="2400" dirty="0" err="1" smtClean="0">
                <a:latin typeface="Times New Roman" panose="02020603050405020304" pitchFamily="18" charset="0"/>
                <a:cs typeface="Times New Roman" panose="02020603050405020304" pitchFamily="18" charset="0"/>
              </a:rPr>
              <a:t>uptake</a:t>
            </a:r>
            <a:endParaRPr lang="nl-NL" sz="2400" dirty="0" smtClean="0">
              <a:latin typeface="Times New Roman" panose="02020603050405020304" pitchFamily="18" charset="0"/>
              <a:cs typeface="Times New Roman" panose="02020603050405020304" pitchFamily="18" charset="0"/>
            </a:endParaRPr>
          </a:p>
          <a:p>
            <a:pPr marL="285750" indent="-285750">
              <a:spcAft>
                <a:spcPts val="600"/>
              </a:spcAft>
              <a:buFont typeface="Arial" panose="020B0604020202020204" pitchFamily="34" charset="0"/>
              <a:buChar char="•"/>
            </a:pPr>
            <a:r>
              <a:rPr lang="nl-NL" sz="2400" dirty="0" err="1" smtClean="0">
                <a:latin typeface="Times New Roman" panose="02020603050405020304" pitchFamily="18" charset="0"/>
                <a:cs typeface="Times New Roman" panose="02020603050405020304" pitchFamily="18" charset="0"/>
              </a:rPr>
              <a:t>Lipid</a:t>
            </a:r>
            <a:r>
              <a:rPr lang="nl-NL" sz="2400" dirty="0" smtClean="0">
                <a:latin typeface="Times New Roman" panose="02020603050405020304" pitchFamily="18" charset="0"/>
                <a:cs typeface="Times New Roman" panose="02020603050405020304" pitchFamily="18" charset="0"/>
              </a:rPr>
              <a:t> </a:t>
            </a:r>
            <a:r>
              <a:rPr lang="nl-NL" sz="2400" dirty="0" err="1" smtClean="0">
                <a:latin typeface="Times New Roman" panose="02020603050405020304" pitchFamily="18" charset="0"/>
                <a:cs typeface="Times New Roman" panose="02020603050405020304" pitchFamily="18" charset="0"/>
              </a:rPr>
              <a:t>oxidation</a:t>
            </a:r>
            <a:endParaRPr lang="nl-NL" sz="2400" dirty="0" smtClean="0">
              <a:latin typeface="Times New Roman" panose="02020603050405020304" pitchFamily="18" charset="0"/>
              <a:cs typeface="Times New Roman" panose="02020603050405020304" pitchFamily="18" charset="0"/>
            </a:endParaRPr>
          </a:p>
          <a:p>
            <a:pPr marL="285750" indent="-285750">
              <a:spcAft>
                <a:spcPts val="600"/>
              </a:spcAft>
              <a:buFont typeface="Arial" panose="020B0604020202020204" pitchFamily="34" charset="0"/>
              <a:buChar char="•"/>
            </a:pPr>
            <a:r>
              <a:rPr lang="nl-NL" sz="2400" dirty="0" err="1" smtClean="0">
                <a:latin typeface="Times New Roman" panose="02020603050405020304" pitchFamily="18" charset="0"/>
                <a:cs typeface="Times New Roman" panose="02020603050405020304" pitchFamily="18" charset="0"/>
              </a:rPr>
              <a:t>Sensorial</a:t>
            </a:r>
            <a:r>
              <a:rPr lang="nl-NL" sz="2400" dirty="0" smtClean="0">
                <a:latin typeface="Times New Roman" panose="02020603050405020304" pitchFamily="18" charset="0"/>
                <a:cs typeface="Times New Roman" panose="02020603050405020304" pitchFamily="18" charset="0"/>
              </a:rPr>
              <a:t> </a:t>
            </a:r>
            <a:r>
              <a:rPr lang="nl-NL" sz="2400" dirty="0" err="1" smtClean="0">
                <a:latin typeface="Times New Roman" panose="02020603050405020304" pitchFamily="18" charset="0"/>
                <a:cs typeface="Times New Roman" panose="02020603050405020304" pitchFamily="18" charset="0"/>
              </a:rPr>
              <a:t>evaluation</a:t>
            </a:r>
            <a:r>
              <a:rPr lang="nl-NL" sz="2400" dirty="0" smtClean="0">
                <a:latin typeface="Times New Roman" panose="02020603050405020304" pitchFamily="18" charset="0"/>
                <a:cs typeface="Times New Roman" panose="02020603050405020304" pitchFamily="18" charset="0"/>
              </a:rPr>
              <a:t>	</a:t>
            </a:r>
          </a:p>
        </p:txBody>
      </p:sp>
      <p:sp>
        <p:nvSpPr>
          <p:cNvPr id="8" name="TextBox 7"/>
          <p:cNvSpPr txBox="1"/>
          <p:nvPr/>
        </p:nvSpPr>
        <p:spPr>
          <a:xfrm>
            <a:off x="457199" y="1368880"/>
            <a:ext cx="8072495" cy="461665"/>
          </a:xfrm>
          <a:prstGeom prst="rect">
            <a:avLst/>
          </a:prstGeom>
          <a:noFill/>
        </p:spPr>
        <p:txBody>
          <a:bodyPr wrap="square" rtlCol="0">
            <a:spAutoFit/>
          </a:bodyPr>
          <a:lstStyle/>
          <a:p>
            <a:r>
              <a:rPr lang="nl-NL" sz="2400" dirty="0" smtClean="0">
                <a:latin typeface="Times New Roman" panose="02020603050405020304" pitchFamily="18" charset="0"/>
                <a:cs typeface="Times New Roman" panose="02020603050405020304" pitchFamily="18" charset="0"/>
              </a:rPr>
              <a:t>In </a:t>
            </a:r>
            <a:r>
              <a:rPr lang="nl-NL" sz="2400" dirty="0" err="1" smtClean="0">
                <a:latin typeface="Times New Roman" panose="02020603050405020304" pitchFamily="18" charset="0"/>
                <a:cs typeface="Times New Roman" panose="02020603050405020304" pitchFamily="18" charset="0"/>
              </a:rPr>
              <a:t>comparison</a:t>
            </a:r>
            <a:r>
              <a:rPr lang="nl-NL" sz="2400" dirty="0" smtClean="0">
                <a:latin typeface="Times New Roman" panose="02020603050405020304" pitchFamily="18" charset="0"/>
                <a:cs typeface="Times New Roman" panose="02020603050405020304" pitchFamily="18" charset="0"/>
              </a:rPr>
              <a:t> </a:t>
            </a:r>
            <a:r>
              <a:rPr lang="nl-NL" sz="2400" dirty="0" err="1" smtClean="0">
                <a:latin typeface="Times New Roman" panose="02020603050405020304" pitchFamily="18" charset="0"/>
                <a:cs typeface="Times New Roman" panose="02020603050405020304" pitchFamily="18" charset="0"/>
              </a:rPr>
              <a:t>with</a:t>
            </a:r>
            <a:r>
              <a:rPr lang="nl-NL" sz="2400" dirty="0" smtClean="0">
                <a:latin typeface="Times New Roman" panose="02020603050405020304" pitchFamily="18" charset="0"/>
                <a:cs typeface="Times New Roman" panose="02020603050405020304" pitchFamily="18" charset="0"/>
              </a:rPr>
              <a:t> </a:t>
            </a:r>
            <a:r>
              <a:rPr lang="nl-NL" sz="2400" dirty="0" err="1" smtClean="0">
                <a:latin typeface="Times New Roman" panose="02020603050405020304" pitchFamily="18" charset="0"/>
                <a:cs typeface="Times New Roman" panose="02020603050405020304" pitchFamily="18" charset="0"/>
              </a:rPr>
              <a:t>current</a:t>
            </a:r>
            <a:r>
              <a:rPr lang="nl-NL" sz="2400" dirty="0" smtClean="0">
                <a:latin typeface="Times New Roman" panose="02020603050405020304" pitchFamily="18" charset="0"/>
                <a:cs typeface="Times New Roman" panose="02020603050405020304" pitchFamily="18" charset="0"/>
              </a:rPr>
              <a:t> </a:t>
            </a:r>
            <a:r>
              <a:rPr lang="nl-NL" sz="2400" dirty="0" err="1" smtClean="0">
                <a:latin typeface="Times New Roman" panose="02020603050405020304" pitchFamily="18" charset="0"/>
                <a:cs typeface="Times New Roman" panose="02020603050405020304" pitchFamily="18" charset="0"/>
              </a:rPr>
              <a:t>conventional</a:t>
            </a:r>
            <a:r>
              <a:rPr lang="nl-NL" sz="2400" dirty="0" smtClean="0">
                <a:latin typeface="Times New Roman" panose="02020603050405020304" pitchFamily="18" charset="0"/>
                <a:cs typeface="Times New Roman" panose="02020603050405020304" pitchFamily="18" charset="0"/>
              </a:rPr>
              <a:t> </a:t>
            </a:r>
            <a:r>
              <a:rPr lang="nl-NL" sz="2400" dirty="0" err="1" smtClean="0">
                <a:latin typeface="Times New Roman" panose="02020603050405020304" pitchFamily="18" charset="0"/>
                <a:cs typeface="Times New Roman" panose="02020603050405020304" pitchFamily="18" charset="0"/>
              </a:rPr>
              <a:t>packaging</a:t>
            </a:r>
            <a:r>
              <a:rPr lang="nl-NL" dirty="0" smtClean="0"/>
              <a:t>:</a:t>
            </a:r>
            <a:endParaRPr lang="nl-BE" dirty="0"/>
          </a:p>
        </p:txBody>
      </p:sp>
      <p:pic>
        <p:nvPicPr>
          <p:cNvPr id="18" name="Picture 2" descr="C:\Documents and Settings\Nanou\My Documents\My Pictures\Bioplasticsproject\Foto's_Test2 004.jpg"/>
          <p:cNvPicPr>
            <a:picLocks noChangeAspect="1" noChangeArrowheads="1"/>
          </p:cNvPicPr>
          <p:nvPr/>
        </p:nvPicPr>
        <p:blipFill>
          <a:blip r:embed="rId5" cstate="print"/>
          <a:srcRect t="9969" r="541" b="8615"/>
          <a:stretch>
            <a:fillRect/>
          </a:stretch>
        </p:blipFill>
        <p:spPr bwMode="auto">
          <a:xfrm>
            <a:off x="2239120" y="3670598"/>
            <a:ext cx="4248472" cy="2287639"/>
          </a:xfrm>
          <a:prstGeom prst="rect">
            <a:avLst/>
          </a:prstGeom>
          <a:noFill/>
        </p:spPr>
      </p:pic>
      <p:pic>
        <p:nvPicPr>
          <p:cNvPr id="19" name="Picture 18"/>
          <p:cNvPicPr>
            <a:picLocks noChangeAspect="1"/>
          </p:cNvPicPr>
          <p:nvPr/>
        </p:nvPicPr>
        <p:blipFill>
          <a:blip r:embed="rId6"/>
          <a:stretch>
            <a:fillRect/>
          </a:stretch>
        </p:blipFill>
        <p:spPr>
          <a:xfrm>
            <a:off x="2894963" y="2008000"/>
            <a:ext cx="451143" cy="426757"/>
          </a:xfrm>
          <a:prstGeom prst="rect">
            <a:avLst/>
          </a:prstGeom>
        </p:spPr>
      </p:pic>
      <p:pic>
        <p:nvPicPr>
          <p:cNvPr id="21" name="Picture 20"/>
          <p:cNvPicPr>
            <a:picLocks noChangeAspect="1"/>
          </p:cNvPicPr>
          <p:nvPr/>
        </p:nvPicPr>
        <p:blipFill>
          <a:blip r:embed="rId6"/>
          <a:stretch>
            <a:fillRect/>
          </a:stretch>
        </p:blipFill>
        <p:spPr>
          <a:xfrm>
            <a:off x="2915816" y="2508846"/>
            <a:ext cx="451143" cy="426757"/>
          </a:xfrm>
          <a:prstGeom prst="rect">
            <a:avLst/>
          </a:prstGeom>
        </p:spPr>
      </p:pic>
      <p:pic>
        <p:nvPicPr>
          <p:cNvPr id="22" name="Picture 21"/>
          <p:cNvPicPr>
            <a:picLocks noChangeAspect="1"/>
          </p:cNvPicPr>
          <p:nvPr/>
        </p:nvPicPr>
        <p:blipFill>
          <a:blip r:embed="rId6"/>
          <a:stretch>
            <a:fillRect/>
          </a:stretch>
        </p:blipFill>
        <p:spPr>
          <a:xfrm>
            <a:off x="3460937" y="2979252"/>
            <a:ext cx="451143" cy="426757"/>
          </a:xfrm>
          <a:prstGeom prst="rect">
            <a:avLst/>
          </a:prstGeom>
        </p:spPr>
      </p:pic>
      <p:sp>
        <p:nvSpPr>
          <p:cNvPr id="5" name="TextBox 4"/>
          <p:cNvSpPr txBox="1"/>
          <p:nvPr/>
        </p:nvSpPr>
        <p:spPr>
          <a:xfrm>
            <a:off x="4062020" y="2992232"/>
            <a:ext cx="4474838" cy="738664"/>
          </a:xfrm>
          <a:prstGeom prst="rect">
            <a:avLst/>
          </a:prstGeom>
          <a:noFill/>
        </p:spPr>
        <p:txBody>
          <a:bodyPr wrap="square" rtlCol="0">
            <a:spAutoFit/>
          </a:bodyPr>
          <a:lstStyle/>
          <a:p>
            <a:r>
              <a:rPr lang="nl-NL" sz="2400" dirty="0">
                <a:latin typeface="Times New Roman" panose="02020603050405020304" pitchFamily="18" charset="0"/>
                <a:cs typeface="Times New Roman" panose="02020603050405020304" pitchFamily="18" charset="0"/>
              </a:rPr>
              <a:t>→ </a:t>
            </a:r>
            <a:r>
              <a:rPr lang="nl-NL" sz="2400" dirty="0" err="1">
                <a:latin typeface="Times New Roman" panose="02020603050405020304" pitchFamily="18" charset="0"/>
                <a:cs typeface="Times New Roman" panose="02020603050405020304" pitchFamily="18" charset="0"/>
              </a:rPr>
              <a:t>preference</a:t>
            </a:r>
            <a:r>
              <a:rPr lang="nl-NL" sz="2400" dirty="0">
                <a:latin typeface="Times New Roman" panose="02020603050405020304" pitchFamily="18" charset="0"/>
                <a:cs typeface="Times New Roman" panose="02020603050405020304" pitchFamily="18" charset="0"/>
              </a:rPr>
              <a:t> biobased </a:t>
            </a:r>
            <a:r>
              <a:rPr lang="nl-NL" sz="2400" dirty="0" err="1">
                <a:latin typeface="Times New Roman" panose="02020603050405020304" pitchFamily="18" charset="0"/>
                <a:cs typeface="Times New Roman" panose="02020603050405020304" pitchFamily="18" charset="0"/>
              </a:rPr>
              <a:t>packaging</a:t>
            </a:r>
            <a:endParaRPr lang="nl-NL" sz="2400" dirty="0">
              <a:latin typeface="Times New Roman" panose="02020603050405020304" pitchFamily="18" charset="0"/>
              <a:cs typeface="Times New Roman" panose="02020603050405020304" pitchFamily="18" charset="0"/>
            </a:endParaRPr>
          </a:p>
          <a:p>
            <a:endParaRPr lang="nl-BE" dirty="0"/>
          </a:p>
        </p:txBody>
      </p:sp>
    </p:spTree>
    <p:extLst>
      <p:ext uri="{BB962C8B-B14F-4D97-AF65-F5344CB8AC3E}">
        <p14:creationId xmlns:p14="http://schemas.microsoft.com/office/powerpoint/2010/main" val="42423120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45768"/>
            <a:ext cx="8229600" cy="878975"/>
          </a:xfrm>
          <a:solidFill>
            <a:srgbClr val="009999"/>
          </a:solidFill>
          <a:effectLst/>
        </p:spPr>
        <p:txBody>
          <a:bodyPr>
            <a:normAutofit/>
          </a:bodyPr>
          <a:lstStyle/>
          <a:p>
            <a:r>
              <a:rPr lang="nl-NL" b="1" dirty="0" err="1" smtClean="0">
                <a:latin typeface="Times New Roman" panose="02020603050405020304" pitchFamily="18" charset="0"/>
                <a:cs typeface="Times New Roman" panose="02020603050405020304" pitchFamily="18" charset="0"/>
              </a:rPr>
              <a:t>Conclusions</a:t>
            </a:r>
            <a:endParaRPr lang="nl-BE"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D186A4E-E48D-4D79-A542-4B7FFAE20D2A}" type="slidenum">
              <a:rPr lang="nl-BE" smtClean="0"/>
              <a:pPr/>
              <a:t>16</a:t>
            </a:fld>
            <a:endParaRPr lang="nl-BE"/>
          </a:p>
        </p:txBody>
      </p:sp>
      <p:pic>
        <p:nvPicPr>
          <p:cNvPr id="6" name="Picture 5"/>
          <p:cNvPicPr>
            <a:picLocks noChangeAspect="1"/>
          </p:cNvPicPr>
          <p:nvPr/>
        </p:nvPicPr>
        <p:blipFill>
          <a:blip r:embed="rId3"/>
          <a:stretch>
            <a:fillRect/>
          </a:stretch>
        </p:blipFill>
        <p:spPr>
          <a:xfrm>
            <a:off x="6801641" y="6274492"/>
            <a:ext cx="750626" cy="565948"/>
          </a:xfrm>
          <a:prstGeom prst="rect">
            <a:avLst/>
          </a:prstGeom>
        </p:spPr>
      </p:pic>
      <p:pic>
        <p:nvPicPr>
          <p:cNvPr id="7" name="Picture 6"/>
          <p:cNvPicPr>
            <a:picLocks noChangeAspect="1"/>
          </p:cNvPicPr>
          <p:nvPr/>
        </p:nvPicPr>
        <p:blipFill>
          <a:blip r:embed="rId4"/>
          <a:stretch>
            <a:fillRect/>
          </a:stretch>
        </p:blipFill>
        <p:spPr>
          <a:xfrm>
            <a:off x="7544153" y="6226321"/>
            <a:ext cx="979988" cy="631679"/>
          </a:xfrm>
          <a:prstGeom prst="rect">
            <a:avLst/>
          </a:prstGeom>
        </p:spPr>
      </p:pic>
      <p:sp>
        <p:nvSpPr>
          <p:cNvPr id="1033" name="TextBox 1032"/>
          <p:cNvSpPr txBox="1"/>
          <p:nvPr/>
        </p:nvSpPr>
        <p:spPr>
          <a:xfrm>
            <a:off x="7870306" y="3344654"/>
            <a:ext cx="1202288" cy="516394"/>
          </a:xfrm>
          <a:prstGeom prst="rect">
            <a:avLst/>
          </a:prstGeom>
          <a:solidFill>
            <a:schemeClr val="bg1"/>
          </a:solidFill>
        </p:spPr>
        <p:txBody>
          <a:bodyPr wrap="square" rtlCol="0">
            <a:spAutoFit/>
          </a:bodyPr>
          <a:lstStyle/>
          <a:p>
            <a:endParaRPr lang="nl-BE" dirty="0"/>
          </a:p>
        </p:txBody>
      </p:sp>
      <p:sp>
        <p:nvSpPr>
          <p:cNvPr id="3" name="TextBox 2"/>
          <p:cNvSpPr txBox="1"/>
          <p:nvPr/>
        </p:nvSpPr>
        <p:spPr>
          <a:xfrm>
            <a:off x="451646" y="1804561"/>
            <a:ext cx="8072495" cy="1969770"/>
          </a:xfrm>
          <a:prstGeom prst="rect">
            <a:avLst/>
          </a:prstGeom>
          <a:noFill/>
        </p:spPr>
        <p:txBody>
          <a:bodyPr wrap="square" rtlCol="0">
            <a:spAutoFit/>
          </a:bodyPr>
          <a:lstStyle/>
          <a:p>
            <a:pPr marL="285750" indent="-285750">
              <a:spcAft>
                <a:spcPts val="3000"/>
              </a:spcAft>
              <a:buFont typeface="Arial" panose="020B0604020202020204" pitchFamily="34" charset="0"/>
              <a:buChar char="•"/>
            </a:pPr>
            <a:r>
              <a:rPr lang="nl-NL" sz="2400" dirty="0" err="1" smtClean="0">
                <a:latin typeface="Times New Roman" panose="02020603050405020304" pitchFamily="18" charset="0"/>
                <a:cs typeface="Times New Roman" panose="02020603050405020304" pitchFamily="18" charset="0"/>
              </a:rPr>
              <a:t>Quality</a:t>
            </a:r>
            <a:r>
              <a:rPr lang="nl-NL" sz="2400" dirty="0" smtClean="0">
                <a:latin typeface="Times New Roman" panose="02020603050405020304" pitchFamily="18" charset="0"/>
                <a:cs typeface="Times New Roman" panose="02020603050405020304" pitchFamily="18" charset="0"/>
              </a:rPr>
              <a:t> of </a:t>
            </a:r>
            <a:r>
              <a:rPr lang="nl-NL" sz="2400" dirty="0" err="1" smtClean="0">
                <a:latin typeface="Times New Roman" panose="02020603050405020304" pitchFamily="18" charset="0"/>
                <a:cs typeface="Times New Roman" panose="02020603050405020304" pitchFamily="18" charset="0"/>
              </a:rPr>
              <a:t>various</a:t>
            </a:r>
            <a:r>
              <a:rPr lang="nl-NL" sz="2400" dirty="0" smtClean="0">
                <a:latin typeface="Times New Roman" panose="02020603050405020304" pitchFamily="18" charset="0"/>
                <a:cs typeface="Times New Roman" panose="02020603050405020304" pitchFamily="18" charset="0"/>
              </a:rPr>
              <a:t> food </a:t>
            </a:r>
            <a:r>
              <a:rPr lang="nl-NL" sz="2400" dirty="0" err="1" smtClean="0">
                <a:latin typeface="Times New Roman" panose="02020603050405020304" pitchFamily="18" charset="0"/>
                <a:cs typeface="Times New Roman" panose="02020603050405020304" pitchFamily="18" charset="0"/>
              </a:rPr>
              <a:t>products</a:t>
            </a:r>
            <a:r>
              <a:rPr lang="nl-NL" sz="2400" dirty="0" smtClean="0">
                <a:latin typeface="Times New Roman" panose="02020603050405020304" pitchFamily="18" charset="0"/>
                <a:cs typeface="Times New Roman" panose="02020603050405020304" pitchFamily="18" charset="0"/>
              </a:rPr>
              <a:t> </a:t>
            </a:r>
            <a:r>
              <a:rPr lang="nl-NL" sz="2400" dirty="0" err="1" smtClean="0">
                <a:latin typeface="Times New Roman" panose="02020603050405020304" pitchFamily="18" charset="0"/>
                <a:cs typeface="Times New Roman" panose="02020603050405020304" pitchFamily="18" charset="0"/>
              </a:rPr>
              <a:t>can</a:t>
            </a:r>
            <a:r>
              <a:rPr lang="nl-NL" sz="2400" dirty="0" smtClean="0">
                <a:latin typeface="Times New Roman" panose="02020603050405020304" pitchFamily="18" charset="0"/>
                <a:cs typeface="Times New Roman" panose="02020603050405020304" pitchFamily="18" charset="0"/>
              </a:rPr>
              <a:t> </a:t>
            </a:r>
            <a:r>
              <a:rPr lang="nl-NL" sz="2400" dirty="0" err="1" smtClean="0">
                <a:latin typeface="Times New Roman" panose="02020603050405020304" pitchFamily="18" charset="0"/>
                <a:cs typeface="Times New Roman" panose="02020603050405020304" pitchFamily="18" charset="0"/>
              </a:rPr>
              <a:t>be</a:t>
            </a:r>
            <a:r>
              <a:rPr lang="nl-NL" sz="2400" dirty="0" smtClean="0">
                <a:latin typeface="Times New Roman" panose="02020603050405020304" pitchFamily="18" charset="0"/>
                <a:cs typeface="Times New Roman" panose="02020603050405020304" pitchFamily="18" charset="0"/>
              </a:rPr>
              <a:t> </a:t>
            </a:r>
            <a:r>
              <a:rPr lang="nl-NL" sz="2400" dirty="0" err="1" smtClean="0">
                <a:latin typeface="Times New Roman" panose="02020603050405020304" pitchFamily="18" charset="0"/>
                <a:cs typeface="Times New Roman" panose="02020603050405020304" pitchFamily="18" charset="0"/>
              </a:rPr>
              <a:t>guaranteed</a:t>
            </a:r>
            <a:endParaRPr lang="nl-NL" sz="2400" dirty="0" smtClean="0">
              <a:latin typeface="Times New Roman" panose="02020603050405020304" pitchFamily="18" charset="0"/>
              <a:cs typeface="Times New Roman" panose="02020603050405020304" pitchFamily="18" charset="0"/>
            </a:endParaRPr>
          </a:p>
          <a:p>
            <a:pPr marL="285750" indent="-285750">
              <a:spcAft>
                <a:spcPts val="3000"/>
              </a:spcAft>
              <a:buFont typeface="Arial" panose="020B0604020202020204" pitchFamily="34" charset="0"/>
              <a:buChar char="•"/>
            </a:pPr>
            <a:r>
              <a:rPr lang="nl-NL" sz="2400" dirty="0" smtClean="0">
                <a:latin typeface="Times New Roman" panose="02020603050405020304" pitchFamily="18" charset="0"/>
                <a:cs typeface="Times New Roman" panose="02020603050405020304" pitchFamily="18" charset="0"/>
              </a:rPr>
              <a:t>MAP </a:t>
            </a:r>
          </a:p>
          <a:p>
            <a:pPr marL="285750" indent="-285750">
              <a:spcAft>
                <a:spcPts val="3000"/>
              </a:spcAft>
              <a:buFont typeface="Arial" panose="020B0604020202020204" pitchFamily="34" charset="0"/>
              <a:buChar char="•"/>
            </a:pPr>
            <a:r>
              <a:rPr lang="nl-NL" sz="2400" dirty="0" smtClean="0">
                <a:latin typeface="Times New Roman" panose="02020603050405020304" pitchFamily="18" charset="0"/>
                <a:cs typeface="Times New Roman" panose="02020603050405020304" pitchFamily="18" charset="0"/>
              </a:rPr>
              <a:t>Light </a:t>
            </a:r>
            <a:r>
              <a:rPr lang="nl-NL" sz="2400" dirty="0" err="1" smtClean="0">
                <a:latin typeface="Times New Roman" panose="02020603050405020304" pitchFamily="18" charset="0"/>
                <a:cs typeface="Times New Roman" panose="02020603050405020304" pitchFamily="18" charset="0"/>
              </a:rPr>
              <a:t>transparency</a:t>
            </a:r>
            <a:r>
              <a:rPr lang="nl-NL" sz="2400" dirty="0" smtClean="0">
                <a:latin typeface="Times New Roman" panose="02020603050405020304" pitchFamily="18" charset="0"/>
                <a:cs typeface="Times New Roman" panose="02020603050405020304" pitchFamily="18" charset="0"/>
              </a:rPr>
              <a:t> </a:t>
            </a:r>
          </a:p>
        </p:txBody>
      </p:sp>
      <p:pic>
        <p:nvPicPr>
          <p:cNvPr id="8" name="Picture 7"/>
          <p:cNvPicPr>
            <a:picLocks noChangeAspect="1"/>
          </p:cNvPicPr>
          <p:nvPr/>
        </p:nvPicPr>
        <p:blipFill>
          <a:blip r:embed="rId5"/>
          <a:stretch>
            <a:fillRect/>
          </a:stretch>
        </p:blipFill>
        <p:spPr>
          <a:xfrm>
            <a:off x="1619672" y="2486548"/>
            <a:ext cx="453015" cy="431349"/>
          </a:xfrm>
          <a:prstGeom prst="rect">
            <a:avLst/>
          </a:prstGeom>
        </p:spPr>
      </p:pic>
      <p:pic>
        <p:nvPicPr>
          <p:cNvPr id="10" name="Picture 9"/>
          <p:cNvPicPr>
            <a:picLocks noChangeAspect="1"/>
          </p:cNvPicPr>
          <p:nvPr/>
        </p:nvPicPr>
        <p:blipFill>
          <a:blip r:embed="rId6"/>
          <a:stretch>
            <a:fillRect/>
          </a:stretch>
        </p:blipFill>
        <p:spPr>
          <a:xfrm>
            <a:off x="3275856" y="3344654"/>
            <a:ext cx="382178" cy="434727"/>
          </a:xfrm>
          <a:prstGeom prst="rect">
            <a:avLst/>
          </a:prstGeom>
        </p:spPr>
      </p:pic>
      <p:pic>
        <p:nvPicPr>
          <p:cNvPr id="12" name="Picture 11"/>
          <p:cNvPicPr>
            <a:picLocks noChangeAspect="1"/>
          </p:cNvPicPr>
          <p:nvPr/>
        </p:nvPicPr>
        <p:blipFill>
          <a:blip r:embed="rId7"/>
          <a:stretch>
            <a:fillRect/>
          </a:stretch>
        </p:blipFill>
        <p:spPr>
          <a:xfrm>
            <a:off x="7308304" y="1739472"/>
            <a:ext cx="451143" cy="426757"/>
          </a:xfrm>
          <a:prstGeom prst="rect">
            <a:avLst/>
          </a:prstGeom>
        </p:spPr>
      </p:pic>
      <p:pic>
        <p:nvPicPr>
          <p:cNvPr id="14" name="Picture 13"/>
          <p:cNvPicPr>
            <a:picLocks noChangeAspect="1"/>
          </p:cNvPicPr>
          <p:nvPr/>
        </p:nvPicPr>
        <p:blipFill rotWithShape="1">
          <a:blip r:embed="rId8"/>
          <a:srcRect t="18802" r="916"/>
          <a:stretch/>
        </p:blipFill>
        <p:spPr>
          <a:xfrm>
            <a:off x="7979756" y="428079"/>
            <a:ext cx="1088769" cy="535335"/>
          </a:xfrm>
          <a:prstGeom prst="rect">
            <a:avLst/>
          </a:prstGeom>
        </p:spPr>
      </p:pic>
    </p:spTree>
    <p:extLst>
      <p:ext uri="{BB962C8B-B14F-4D97-AF65-F5344CB8AC3E}">
        <p14:creationId xmlns:p14="http://schemas.microsoft.com/office/powerpoint/2010/main" val="27247749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114188"/>
            <a:ext cx="8229600" cy="878975"/>
          </a:xfrm>
          <a:solidFill>
            <a:srgbClr val="009999"/>
          </a:solidFill>
          <a:effectLst/>
        </p:spPr>
        <p:txBody>
          <a:bodyPr>
            <a:normAutofit/>
          </a:bodyPr>
          <a:lstStyle/>
          <a:p>
            <a:r>
              <a:rPr lang="nl-NL" b="1" dirty="0" err="1" smtClean="0">
                <a:latin typeface="Times New Roman" panose="02020603050405020304" pitchFamily="18" charset="0"/>
                <a:cs typeface="Times New Roman" panose="02020603050405020304" pitchFamily="18" charset="0"/>
              </a:rPr>
              <a:t>Conclusions</a:t>
            </a:r>
            <a:endParaRPr lang="nl-BE"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D186A4E-E48D-4D79-A542-4B7FFAE20D2A}" type="slidenum">
              <a:rPr lang="nl-BE" smtClean="0"/>
              <a:pPr/>
              <a:t>17</a:t>
            </a:fld>
            <a:endParaRPr lang="nl-BE"/>
          </a:p>
        </p:txBody>
      </p:sp>
      <p:pic>
        <p:nvPicPr>
          <p:cNvPr id="6" name="Picture 5"/>
          <p:cNvPicPr>
            <a:picLocks noChangeAspect="1"/>
          </p:cNvPicPr>
          <p:nvPr/>
        </p:nvPicPr>
        <p:blipFill>
          <a:blip r:embed="rId3"/>
          <a:stretch>
            <a:fillRect/>
          </a:stretch>
        </p:blipFill>
        <p:spPr>
          <a:xfrm>
            <a:off x="6629686" y="6259186"/>
            <a:ext cx="750626" cy="565948"/>
          </a:xfrm>
          <a:prstGeom prst="rect">
            <a:avLst/>
          </a:prstGeom>
        </p:spPr>
      </p:pic>
      <p:pic>
        <p:nvPicPr>
          <p:cNvPr id="7" name="Picture 6"/>
          <p:cNvPicPr>
            <a:picLocks noChangeAspect="1"/>
          </p:cNvPicPr>
          <p:nvPr/>
        </p:nvPicPr>
        <p:blipFill>
          <a:blip r:embed="rId4"/>
          <a:stretch>
            <a:fillRect/>
          </a:stretch>
        </p:blipFill>
        <p:spPr>
          <a:xfrm>
            <a:off x="7380312" y="6226321"/>
            <a:ext cx="979988" cy="631679"/>
          </a:xfrm>
          <a:prstGeom prst="rect">
            <a:avLst/>
          </a:prstGeom>
        </p:spPr>
      </p:pic>
      <p:sp>
        <p:nvSpPr>
          <p:cNvPr id="1033" name="TextBox 1032"/>
          <p:cNvSpPr txBox="1"/>
          <p:nvPr/>
        </p:nvSpPr>
        <p:spPr>
          <a:xfrm>
            <a:off x="7870306" y="3344654"/>
            <a:ext cx="1202288" cy="516394"/>
          </a:xfrm>
          <a:prstGeom prst="rect">
            <a:avLst/>
          </a:prstGeom>
          <a:solidFill>
            <a:schemeClr val="bg1"/>
          </a:solidFill>
        </p:spPr>
        <p:txBody>
          <a:bodyPr wrap="square" rtlCol="0">
            <a:spAutoFit/>
          </a:bodyPr>
          <a:lstStyle/>
          <a:p>
            <a:endParaRPr lang="nl-BE" dirty="0"/>
          </a:p>
        </p:txBody>
      </p:sp>
      <p:sp>
        <p:nvSpPr>
          <p:cNvPr id="17" name="AutoShape 2" descr="Afbeeldingsresultaat voor differential scanning calorimet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BE"/>
          </a:p>
        </p:txBody>
      </p:sp>
      <p:sp>
        <p:nvSpPr>
          <p:cNvPr id="23" name="AutoShape 4" descr="Afbeeldingsresultaat voor tensile test"/>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BE"/>
          </a:p>
        </p:txBody>
      </p:sp>
      <p:pic>
        <p:nvPicPr>
          <p:cNvPr id="13" name="Picture 12"/>
          <p:cNvPicPr/>
          <p:nvPr/>
        </p:nvPicPr>
        <p:blipFill rotWithShape="1">
          <a:blip r:embed="rId5">
            <a:extLst>
              <a:ext uri="{28A0092B-C50C-407E-A947-70E740481C1C}">
                <a14:useLocalDpi xmlns:a14="http://schemas.microsoft.com/office/drawing/2010/main" val="0"/>
              </a:ext>
            </a:extLst>
          </a:blip>
          <a:srcRect l="5634" t="16902" r="7091" b="22045"/>
          <a:stretch/>
        </p:blipFill>
        <p:spPr bwMode="auto">
          <a:xfrm>
            <a:off x="683568" y="1487653"/>
            <a:ext cx="2448272" cy="1764825"/>
          </a:xfrm>
          <a:prstGeom prst="rect">
            <a:avLst/>
          </a:prstGeom>
          <a:noFill/>
          <a:ln>
            <a:noFill/>
          </a:ln>
          <a:extLst>
            <a:ext uri="{53640926-AAD7-44D8-BBD7-CCE9431645EC}">
              <a14:shadowObscured xmlns:a14="http://schemas.microsoft.com/office/drawing/2010/main"/>
            </a:ext>
          </a:extLst>
        </p:spPr>
      </p:pic>
      <p:pic>
        <p:nvPicPr>
          <p:cNvPr id="14" name="Picture 13"/>
          <p:cNvPicPr/>
          <p:nvPr/>
        </p:nvPicPr>
        <p:blipFill rotWithShape="1">
          <a:blip r:embed="rId6">
            <a:extLst>
              <a:ext uri="{28A0092B-C50C-407E-A947-70E740481C1C}">
                <a14:useLocalDpi xmlns:a14="http://schemas.microsoft.com/office/drawing/2010/main" val="0"/>
              </a:ext>
            </a:extLst>
          </a:blip>
          <a:srcRect l="3817" t="7519" r="6107" b="2255"/>
          <a:stretch/>
        </p:blipFill>
        <p:spPr bwMode="auto">
          <a:xfrm>
            <a:off x="3002626" y="3675338"/>
            <a:ext cx="3024335" cy="2022307"/>
          </a:xfrm>
          <a:prstGeom prst="rect">
            <a:avLst/>
          </a:prstGeom>
          <a:noFill/>
          <a:ln>
            <a:noFill/>
          </a:ln>
          <a:extLst>
            <a:ext uri="{53640926-AAD7-44D8-BBD7-CCE9431645EC}">
              <a14:shadowObscured xmlns:a14="http://schemas.microsoft.com/office/drawing/2010/main"/>
            </a:ext>
          </a:extLst>
        </p:spPr>
      </p:pic>
      <p:pic>
        <p:nvPicPr>
          <p:cNvPr id="19" name="Picture 18"/>
          <p:cNvPicPr/>
          <p:nvPr/>
        </p:nvPicPr>
        <p:blipFill rotWithShape="1">
          <a:blip r:embed="rId7">
            <a:extLst>
              <a:ext uri="{28A0092B-C50C-407E-A947-70E740481C1C}">
                <a14:useLocalDpi xmlns:a14="http://schemas.microsoft.com/office/drawing/2010/main" val="0"/>
              </a:ext>
            </a:extLst>
          </a:blip>
          <a:srcRect l="7630" t="1017" r="6096" b="1696"/>
          <a:stretch/>
        </p:blipFill>
        <p:spPr bwMode="auto">
          <a:xfrm>
            <a:off x="6515005" y="1325656"/>
            <a:ext cx="1730614" cy="2470617"/>
          </a:xfrm>
          <a:prstGeom prst="rect">
            <a:avLst/>
          </a:prstGeom>
          <a:noFill/>
          <a:ln>
            <a:noFill/>
          </a:ln>
          <a:extLst>
            <a:ext uri="{53640926-AAD7-44D8-BBD7-CCE9431645EC}">
              <a14:shadowObscured xmlns:a14="http://schemas.microsoft.com/office/drawing/2010/main"/>
            </a:ext>
          </a:extLst>
        </p:spPr>
      </p:pic>
      <p:sp>
        <p:nvSpPr>
          <p:cNvPr id="5" name="TextBox 4"/>
          <p:cNvSpPr txBox="1"/>
          <p:nvPr/>
        </p:nvSpPr>
        <p:spPr>
          <a:xfrm>
            <a:off x="711221" y="3327372"/>
            <a:ext cx="2448272" cy="369332"/>
          </a:xfrm>
          <a:prstGeom prst="rect">
            <a:avLst/>
          </a:prstGeom>
          <a:noFill/>
        </p:spPr>
        <p:txBody>
          <a:bodyPr wrap="square" rtlCol="0">
            <a:spAutoFit/>
          </a:bodyPr>
          <a:lstStyle/>
          <a:p>
            <a:r>
              <a:rPr lang="nl-NL" dirty="0" smtClean="0">
                <a:latin typeface="Times New Roman" panose="02020603050405020304" pitchFamily="18" charset="0"/>
                <a:cs typeface="Times New Roman" panose="02020603050405020304" pitchFamily="18" charset="0"/>
              </a:rPr>
              <a:t>Rice </a:t>
            </a:r>
            <a:r>
              <a:rPr lang="nl-NL" dirty="0" err="1" smtClean="0">
                <a:latin typeface="Times New Roman" panose="02020603050405020304" pitchFamily="18" charset="0"/>
                <a:cs typeface="Times New Roman" panose="02020603050405020304" pitchFamily="18" charset="0"/>
              </a:rPr>
              <a:t>and</a:t>
            </a:r>
            <a:r>
              <a:rPr lang="nl-NL" dirty="0" smtClean="0">
                <a:latin typeface="Times New Roman" panose="02020603050405020304" pitchFamily="18" charset="0"/>
                <a:cs typeface="Times New Roman" panose="02020603050405020304" pitchFamily="18" charset="0"/>
              </a:rPr>
              <a:t> pasta - Lima</a:t>
            </a:r>
            <a:endParaRPr lang="nl-BE" dirty="0">
              <a:latin typeface="Times New Roman" panose="02020603050405020304" pitchFamily="18" charset="0"/>
              <a:cs typeface="Times New Roman" panose="02020603050405020304" pitchFamily="18" charset="0"/>
            </a:endParaRPr>
          </a:p>
        </p:txBody>
      </p:sp>
      <p:sp>
        <p:nvSpPr>
          <p:cNvPr id="15" name="TextBox 14"/>
          <p:cNvSpPr txBox="1"/>
          <p:nvPr/>
        </p:nvSpPr>
        <p:spPr>
          <a:xfrm>
            <a:off x="3183855" y="5698457"/>
            <a:ext cx="2661875" cy="369332"/>
          </a:xfrm>
          <a:prstGeom prst="rect">
            <a:avLst/>
          </a:prstGeom>
          <a:noFill/>
        </p:spPr>
        <p:txBody>
          <a:bodyPr wrap="square" rtlCol="0">
            <a:spAutoFit/>
          </a:bodyPr>
          <a:lstStyle/>
          <a:p>
            <a:r>
              <a:rPr lang="nl-NL" dirty="0" err="1" smtClean="0">
                <a:latin typeface="Times New Roman" panose="02020603050405020304" pitchFamily="18" charset="0"/>
                <a:cs typeface="Times New Roman" panose="02020603050405020304" pitchFamily="18" charset="0"/>
              </a:rPr>
              <a:t>Meat</a:t>
            </a:r>
            <a:r>
              <a:rPr lang="nl-NL" dirty="0" smtClean="0">
                <a:latin typeface="Times New Roman" panose="02020603050405020304" pitchFamily="18" charset="0"/>
                <a:cs typeface="Times New Roman" panose="02020603050405020304" pitchFamily="18" charset="0"/>
              </a:rPr>
              <a:t> </a:t>
            </a:r>
            <a:r>
              <a:rPr lang="nl-NL" dirty="0" err="1" smtClean="0">
                <a:latin typeface="Times New Roman" panose="02020603050405020304" pitchFamily="18" charset="0"/>
                <a:cs typeface="Times New Roman" panose="02020603050405020304" pitchFamily="18" charset="0"/>
              </a:rPr>
              <a:t>products</a:t>
            </a:r>
            <a:r>
              <a:rPr lang="nl-NL" dirty="0" smtClean="0">
                <a:latin typeface="Times New Roman" panose="02020603050405020304" pitchFamily="18" charset="0"/>
                <a:cs typeface="Times New Roman" panose="02020603050405020304" pitchFamily="18" charset="0"/>
              </a:rPr>
              <a:t> – Ter Beke</a:t>
            </a:r>
            <a:endParaRPr lang="nl-BE" dirty="0">
              <a:latin typeface="Times New Roman" panose="02020603050405020304" pitchFamily="18" charset="0"/>
              <a:cs typeface="Times New Roman" panose="02020603050405020304" pitchFamily="18" charset="0"/>
            </a:endParaRPr>
          </a:p>
        </p:txBody>
      </p:sp>
      <p:sp>
        <p:nvSpPr>
          <p:cNvPr id="16" name="TextBox 15"/>
          <p:cNvSpPr txBox="1"/>
          <p:nvPr/>
        </p:nvSpPr>
        <p:spPr>
          <a:xfrm>
            <a:off x="6368891" y="3784110"/>
            <a:ext cx="2448272" cy="369332"/>
          </a:xfrm>
          <a:prstGeom prst="rect">
            <a:avLst/>
          </a:prstGeom>
          <a:noFill/>
        </p:spPr>
        <p:txBody>
          <a:bodyPr wrap="square" rtlCol="0">
            <a:spAutoFit/>
          </a:bodyPr>
          <a:lstStyle/>
          <a:p>
            <a:r>
              <a:rPr lang="nl-NL" dirty="0" smtClean="0">
                <a:latin typeface="Times New Roman" panose="02020603050405020304" pitchFamily="18" charset="0"/>
                <a:cs typeface="Times New Roman" panose="02020603050405020304" pitchFamily="18" charset="0"/>
              </a:rPr>
              <a:t>Coffee - Bastinpack</a:t>
            </a:r>
            <a:endParaRPr lang="nl-BE" dirty="0">
              <a:latin typeface="Times New Roman" panose="02020603050405020304" pitchFamily="18" charset="0"/>
              <a:cs typeface="Times New Roman" panose="02020603050405020304" pitchFamily="18" charset="0"/>
            </a:endParaRPr>
          </a:p>
        </p:txBody>
      </p:sp>
      <p:pic>
        <p:nvPicPr>
          <p:cNvPr id="18" name="Picture 17"/>
          <p:cNvPicPr>
            <a:picLocks noChangeAspect="1"/>
          </p:cNvPicPr>
          <p:nvPr/>
        </p:nvPicPr>
        <p:blipFill>
          <a:blip r:embed="rId8"/>
          <a:stretch>
            <a:fillRect/>
          </a:stretch>
        </p:blipFill>
        <p:spPr>
          <a:xfrm>
            <a:off x="4283968" y="1628800"/>
            <a:ext cx="1302811" cy="1232388"/>
          </a:xfrm>
          <a:prstGeom prst="rect">
            <a:avLst/>
          </a:prstGeom>
        </p:spPr>
      </p:pic>
      <p:pic>
        <p:nvPicPr>
          <p:cNvPr id="20" name="Picture 19"/>
          <p:cNvPicPr>
            <a:picLocks noChangeAspect="1"/>
          </p:cNvPicPr>
          <p:nvPr/>
        </p:nvPicPr>
        <p:blipFill rotWithShape="1">
          <a:blip r:embed="rId9"/>
          <a:srcRect t="18802" r="916"/>
          <a:stretch/>
        </p:blipFill>
        <p:spPr>
          <a:xfrm>
            <a:off x="4911836" y="6289799"/>
            <a:ext cx="1088769" cy="535335"/>
          </a:xfrm>
          <a:prstGeom prst="rect">
            <a:avLst/>
          </a:prstGeom>
        </p:spPr>
      </p:pic>
    </p:spTree>
    <p:extLst>
      <p:ext uri="{BB962C8B-B14F-4D97-AF65-F5344CB8AC3E}">
        <p14:creationId xmlns:p14="http://schemas.microsoft.com/office/powerpoint/2010/main" val="35172307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114188"/>
            <a:ext cx="8229600" cy="878975"/>
          </a:xfrm>
          <a:solidFill>
            <a:srgbClr val="009999"/>
          </a:solidFill>
          <a:effectLst/>
        </p:spPr>
        <p:txBody>
          <a:bodyPr>
            <a:normAutofit/>
          </a:bodyPr>
          <a:lstStyle/>
          <a:p>
            <a:r>
              <a:rPr lang="nl-NL" b="1" dirty="0" err="1" smtClean="0">
                <a:latin typeface="Times New Roman" panose="02020603050405020304" pitchFamily="18" charset="0"/>
                <a:cs typeface="Times New Roman" panose="02020603050405020304" pitchFamily="18" charset="0"/>
              </a:rPr>
              <a:t>Conclusions</a:t>
            </a:r>
            <a:endParaRPr lang="nl-BE"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D186A4E-E48D-4D79-A542-4B7FFAE20D2A}" type="slidenum">
              <a:rPr lang="nl-BE" smtClean="0"/>
              <a:pPr/>
              <a:t>18</a:t>
            </a:fld>
            <a:endParaRPr lang="nl-BE"/>
          </a:p>
        </p:txBody>
      </p:sp>
      <p:pic>
        <p:nvPicPr>
          <p:cNvPr id="6" name="Picture 5"/>
          <p:cNvPicPr>
            <a:picLocks noChangeAspect="1"/>
          </p:cNvPicPr>
          <p:nvPr/>
        </p:nvPicPr>
        <p:blipFill>
          <a:blip r:embed="rId3"/>
          <a:stretch>
            <a:fillRect/>
          </a:stretch>
        </p:blipFill>
        <p:spPr>
          <a:xfrm>
            <a:off x="6629686" y="6259186"/>
            <a:ext cx="750626" cy="565948"/>
          </a:xfrm>
          <a:prstGeom prst="rect">
            <a:avLst/>
          </a:prstGeom>
        </p:spPr>
      </p:pic>
      <p:pic>
        <p:nvPicPr>
          <p:cNvPr id="7" name="Picture 6"/>
          <p:cNvPicPr>
            <a:picLocks noChangeAspect="1"/>
          </p:cNvPicPr>
          <p:nvPr/>
        </p:nvPicPr>
        <p:blipFill>
          <a:blip r:embed="rId4"/>
          <a:stretch>
            <a:fillRect/>
          </a:stretch>
        </p:blipFill>
        <p:spPr>
          <a:xfrm>
            <a:off x="7380312" y="6226321"/>
            <a:ext cx="979988" cy="631679"/>
          </a:xfrm>
          <a:prstGeom prst="rect">
            <a:avLst/>
          </a:prstGeom>
        </p:spPr>
      </p:pic>
      <p:sp>
        <p:nvSpPr>
          <p:cNvPr id="17" name="AutoShape 2" descr="Afbeeldingsresultaat voor differential scanning calorimet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BE"/>
          </a:p>
        </p:txBody>
      </p:sp>
      <p:sp>
        <p:nvSpPr>
          <p:cNvPr id="23" name="AutoShape 4" descr="Afbeeldingsresultaat voor tensile test"/>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BE"/>
          </a:p>
        </p:txBody>
      </p:sp>
      <p:pic>
        <p:nvPicPr>
          <p:cNvPr id="16" name="Picture 15"/>
          <p:cNvPicPr>
            <a:picLocks noChangeAspect="1"/>
          </p:cNvPicPr>
          <p:nvPr/>
        </p:nvPicPr>
        <p:blipFill rotWithShape="1">
          <a:blip r:embed="rId5"/>
          <a:srcRect t="18802" r="916"/>
          <a:stretch/>
        </p:blipFill>
        <p:spPr>
          <a:xfrm>
            <a:off x="4907644" y="6259186"/>
            <a:ext cx="1088769" cy="535335"/>
          </a:xfrm>
          <a:prstGeom prst="rect">
            <a:avLst/>
          </a:prstGeom>
        </p:spPr>
      </p:pic>
      <p:sp>
        <p:nvSpPr>
          <p:cNvPr id="3" name="TextBox 2"/>
          <p:cNvSpPr txBox="1"/>
          <p:nvPr/>
        </p:nvSpPr>
        <p:spPr>
          <a:xfrm>
            <a:off x="457199" y="1367983"/>
            <a:ext cx="8229600" cy="1384995"/>
          </a:xfrm>
          <a:prstGeom prst="rect">
            <a:avLst/>
          </a:prstGeom>
          <a:noFill/>
        </p:spPr>
        <p:txBody>
          <a:bodyPr wrap="square" rtlCol="0">
            <a:spAutoFit/>
          </a:bodyPr>
          <a:lstStyle/>
          <a:p>
            <a:r>
              <a:rPr lang="nl-NL" sz="2800" dirty="0" smtClean="0">
                <a:latin typeface="Times New Roman" panose="02020603050405020304" pitchFamily="18" charset="0"/>
                <a:cs typeface="Times New Roman" panose="02020603050405020304" pitchFamily="18" charset="0"/>
              </a:rPr>
              <a:t>Biobased plastics </a:t>
            </a:r>
            <a:r>
              <a:rPr lang="nl-NL" sz="2800" dirty="0" err="1" smtClean="0">
                <a:latin typeface="Times New Roman" panose="02020603050405020304" pitchFamily="18" charset="0"/>
                <a:cs typeface="Times New Roman" panose="02020603050405020304" pitchFamily="18" charset="0"/>
              </a:rPr>
              <a:t>with</a:t>
            </a:r>
            <a:r>
              <a:rPr lang="nl-NL" sz="2800" dirty="0" smtClean="0">
                <a:latin typeface="Times New Roman" panose="02020603050405020304" pitchFamily="18" charset="0"/>
                <a:cs typeface="Times New Roman" panose="02020603050405020304" pitchFamily="18" charset="0"/>
              </a:rPr>
              <a:t> </a:t>
            </a:r>
            <a:r>
              <a:rPr lang="nl-NL" sz="2800" dirty="0" err="1" smtClean="0">
                <a:latin typeface="Times New Roman" panose="02020603050405020304" pitchFamily="18" charset="0"/>
                <a:cs typeface="Times New Roman" panose="02020603050405020304" pitchFamily="18" charset="0"/>
              </a:rPr>
              <a:t>lower</a:t>
            </a:r>
            <a:r>
              <a:rPr lang="nl-NL" sz="2800" dirty="0" smtClean="0">
                <a:latin typeface="Times New Roman" panose="02020603050405020304" pitchFamily="18" charset="0"/>
                <a:cs typeface="Times New Roman" panose="02020603050405020304" pitchFamily="18" charset="0"/>
              </a:rPr>
              <a:t> </a:t>
            </a:r>
            <a:r>
              <a:rPr lang="nl-NL" sz="2800" dirty="0" err="1" smtClean="0">
                <a:latin typeface="Times New Roman" panose="02020603050405020304" pitchFamily="18" charset="0"/>
                <a:cs typeface="Times New Roman" panose="02020603050405020304" pitchFamily="18" charset="0"/>
              </a:rPr>
              <a:t>barrier</a:t>
            </a:r>
            <a:r>
              <a:rPr lang="nl-NL" sz="2800" dirty="0" smtClean="0">
                <a:latin typeface="Times New Roman" panose="02020603050405020304" pitchFamily="18" charset="0"/>
                <a:cs typeface="Times New Roman" panose="02020603050405020304" pitchFamily="18" charset="0"/>
              </a:rPr>
              <a:t> </a:t>
            </a:r>
            <a:r>
              <a:rPr lang="nl-NL" sz="2800" dirty="0" err="1" smtClean="0">
                <a:latin typeface="Times New Roman" panose="02020603050405020304" pitchFamily="18" charset="0"/>
                <a:cs typeface="Times New Roman" panose="02020603050405020304" pitchFamily="18" charset="0"/>
              </a:rPr>
              <a:t>properties</a:t>
            </a:r>
            <a:r>
              <a:rPr lang="nl-NL" sz="2800" dirty="0" smtClean="0">
                <a:latin typeface="Times New Roman" panose="02020603050405020304" pitchFamily="18" charset="0"/>
                <a:cs typeface="Times New Roman" panose="02020603050405020304" pitchFamily="18" charset="0"/>
              </a:rPr>
              <a:t> </a:t>
            </a:r>
            <a:r>
              <a:rPr lang="nl-NL" sz="2800" dirty="0" err="1" smtClean="0">
                <a:latin typeface="Times New Roman" panose="02020603050405020304" pitchFamily="18" charset="0"/>
                <a:cs typeface="Times New Roman" panose="02020603050405020304" pitchFamily="18" charset="0"/>
              </a:rPr>
              <a:t>than</a:t>
            </a:r>
            <a:r>
              <a:rPr lang="nl-NL" sz="2800" dirty="0" smtClean="0">
                <a:latin typeface="Times New Roman" panose="02020603050405020304" pitchFamily="18" charset="0"/>
                <a:cs typeface="Times New Roman" panose="02020603050405020304" pitchFamily="18" charset="0"/>
              </a:rPr>
              <a:t> the </a:t>
            </a:r>
            <a:r>
              <a:rPr lang="nl-NL" sz="2800" dirty="0" err="1" smtClean="0">
                <a:latin typeface="Times New Roman" panose="02020603050405020304" pitchFamily="18" charset="0"/>
                <a:cs typeface="Times New Roman" panose="02020603050405020304" pitchFamily="18" charset="0"/>
              </a:rPr>
              <a:t>current</a:t>
            </a:r>
            <a:r>
              <a:rPr lang="nl-NL" sz="2800" dirty="0" smtClean="0">
                <a:latin typeface="Times New Roman" panose="02020603050405020304" pitchFamily="18" charset="0"/>
                <a:cs typeface="Times New Roman" panose="02020603050405020304" pitchFamily="18" charset="0"/>
              </a:rPr>
              <a:t> </a:t>
            </a:r>
            <a:r>
              <a:rPr lang="nl-NL" sz="2800" dirty="0" err="1" smtClean="0">
                <a:latin typeface="Times New Roman" panose="02020603050405020304" pitchFamily="18" charset="0"/>
                <a:cs typeface="Times New Roman" panose="02020603050405020304" pitchFamily="18" charset="0"/>
              </a:rPr>
              <a:t>packaging</a:t>
            </a:r>
            <a:r>
              <a:rPr lang="nl-NL" sz="2800" dirty="0" smtClean="0">
                <a:latin typeface="Times New Roman" panose="02020603050405020304" pitchFamily="18" charset="0"/>
                <a:cs typeface="Times New Roman" panose="02020603050405020304" pitchFamily="18" charset="0"/>
              </a:rPr>
              <a:t> </a:t>
            </a:r>
            <a:r>
              <a:rPr lang="nl-NL" sz="2800" dirty="0" err="1" smtClean="0">
                <a:latin typeface="Times New Roman" panose="02020603050405020304" pitchFamily="18" charset="0"/>
                <a:cs typeface="Times New Roman" panose="02020603050405020304" pitchFamily="18" charset="0"/>
              </a:rPr>
              <a:t>materials</a:t>
            </a:r>
            <a:r>
              <a:rPr lang="nl-NL" sz="2800" dirty="0" smtClean="0">
                <a:latin typeface="Times New Roman" panose="02020603050405020304" pitchFamily="18" charset="0"/>
                <a:cs typeface="Times New Roman" panose="02020603050405020304" pitchFamily="18" charset="0"/>
              </a:rPr>
              <a:t> </a:t>
            </a:r>
            <a:r>
              <a:rPr lang="nl-NL" sz="2800" dirty="0" err="1" smtClean="0">
                <a:latin typeface="Times New Roman" panose="02020603050405020304" pitchFamily="18" charset="0"/>
                <a:cs typeface="Times New Roman" panose="02020603050405020304" pitchFamily="18" charset="0"/>
              </a:rPr>
              <a:t>can</a:t>
            </a:r>
            <a:r>
              <a:rPr lang="nl-NL" sz="2800" dirty="0" smtClean="0">
                <a:latin typeface="Times New Roman" panose="02020603050405020304" pitchFamily="18" charset="0"/>
                <a:cs typeface="Times New Roman" panose="02020603050405020304" pitchFamily="18" charset="0"/>
              </a:rPr>
              <a:t> </a:t>
            </a:r>
            <a:r>
              <a:rPr lang="nl-NL" sz="2800" dirty="0" err="1" smtClean="0">
                <a:latin typeface="Times New Roman" panose="02020603050405020304" pitchFamily="18" charset="0"/>
                <a:cs typeface="Times New Roman" panose="02020603050405020304" pitchFamily="18" charset="0"/>
              </a:rPr>
              <a:t>also</a:t>
            </a:r>
            <a:r>
              <a:rPr lang="nl-NL" sz="2800" dirty="0" smtClean="0">
                <a:latin typeface="Times New Roman" panose="02020603050405020304" pitchFamily="18" charset="0"/>
                <a:cs typeface="Times New Roman" panose="02020603050405020304" pitchFamily="18" charset="0"/>
              </a:rPr>
              <a:t> </a:t>
            </a:r>
            <a:r>
              <a:rPr lang="nl-NL" sz="2800" dirty="0" err="1" smtClean="0">
                <a:latin typeface="Times New Roman" panose="02020603050405020304" pitchFamily="18" charset="0"/>
                <a:cs typeface="Times New Roman" panose="02020603050405020304" pitchFamily="18" charset="0"/>
              </a:rPr>
              <a:t>guarantee</a:t>
            </a:r>
            <a:r>
              <a:rPr lang="nl-NL" sz="2800" dirty="0" smtClean="0">
                <a:latin typeface="Times New Roman" panose="02020603050405020304" pitchFamily="18" charset="0"/>
                <a:cs typeface="Times New Roman" panose="02020603050405020304" pitchFamily="18" charset="0"/>
              </a:rPr>
              <a:t> the </a:t>
            </a:r>
            <a:r>
              <a:rPr lang="nl-NL" sz="2800" dirty="0" err="1" smtClean="0">
                <a:latin typeface="Times New Roman" panose="02020603050405020304" pitchFamily="18" charset="0"/>
                <a:cs typeface="Times New Roman" panose="02020603050405020304" pitchFamily="18" charset="0"/>
              </a:rPr>
              <a:t>quality</a:t>
            </a:r>
            <a:r>
              <a:rPr lang="nl-NL" sz="2800" dirty="0" smtClean="0">
                <a:latin typeface="Times New Roman" panose="02020603050405020304" pitchFamily="18" charset="0"/>
                <a:cs typeface="Times New Roman" panose="02020603050405020304" pitchFamily="18" charset="0"/>
              </a:rPr>
              <a:t> </a:t>
            </a:r>
            <a:r>
              <a:rPr lang="nl-NL" sz="2800" dirty="0" err="1" smtClean="0">
                <a:latin typeface="Times New Roman" panose="02020603050405020304" pitchFamily="18" charset="0"/>
                <a:cs typeface="Times New Roman" panose="02020603050405020304" pitchFamily="18" charset="0"/>
              </a:rPr>
              <a:t>during</a:t>
            </a:r>
            <a:r>
              <a:rPr lang="nl-NL" sz="2800" dirty="0" smtClean="0">
                <a:latin typeface="Times New Roman" panose="02020603050405020304" pitchFamily="18" charset="0"/>
                <a:cs typeface="Times New Roman" panose="02020603050405020304" pitchFamily="18" charset="0"/>
              </a:rPr>
              <a:t> </a:t>
            </a:r>
            <a:r>
              <a:rPr lang="nl-NL" sz="2800" dirty="0" err="1" smtClean="0">
                <a:latin typeface="Times New Roman" panose="02020603050405020304" pitchFamily="18" charset="0"/>
                <a:cs typeface="Times New Roman" panose="02020603050405020304" pitchFamily="18" charset="0"/>
              </a:rPr>
              <a:t>shelf</a:t>
            </a:r>
            <a:r>
              <a:rPr lang="nl-NL" sz="2800" dirty="0" smtClean="0">
                <a:latin typeface="Times New Roman" panose="02020603050405020304" pitchFamily="18" charset="0"/>
                <a:cs typeface="Times New Roman" panose="02020603050405020304" pitchFamily="18" charset="0"/>
              </a:rPr>
              <a:t>-life (</a:t>
            </a:r>
            <a:r>
              <a:rPr lang="nl-NL" sz="2800" dirty="0" err="1" smtClean="0">
                <a:latin typeface="Times New Roman" panose="02020603050405020304" pitchFamily="18" charset="0"/>
                <a:cs typeface="Times New Roman" panose="02020603050405020304" pitchFamily="18" charset="0"/>
              </a:rPr>
              <a:t>overpacking</a:t>
            </a:r>
            <a:r>
              <a:rPr lang="nl-NL" sz="2800" dirty="0" smtClean="0">
                <a:latin typeface="Times New Roman" panose="02020603050405020304" pitchFamily="18" charset="0"/>
                <a:cs typeface="Times New Roman" panose="02020603050405020304" pitchFamily="18" charset="0"/>
              </a:rPr>
              <a:t>?)</a:t>
            </a:r>
            <a:endParaRPr lang="nl-BE" sz="28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457199" y="4469418"/>
            <a:ext cx="7916919" cy="1384995"/>
          </a:xfrm>
          <a:prstGeom prst="rect">
            <a:avLst/>
          </a:prstGeom>
          <a:noFill/>
        </p:spPr>
        <p:txBody>
          <a:bodyPr wrap="square" rtlCol="0">
            <a:spAutoFit/>
          </a:bodyPr>
          <a:lstStyle/>
          <a:p>
            <a:r>
              <a:rPr lang="nl-NL" sz="2800" dirty="0" smtClean="0">
                <a:latin typeface="Times New Roman" panose="02020603050405020304" pitchFamily="18" charset="0"/>
                <a:cs typeface="Times New Roman" panose="02020603050405020304" pitchFamily="18" charset="0"/>
              </a:rPr>
              <a:t>Case-</a:t>
            </a:r>
            <a:r>
              <a:rPr lang="nl-NL" sz="2800" dirty="0" err="1" smtClean="0">
                <a:latin typeface="Times New Roman" panose="02020603050405020304" pitchFamily="18" charset="0"/>
                <a:cs typeface="Times New Roman" panose="02020603050405020304" pitchFamily="18" charset="0"/>
              </a:rPr>
              <a:t>by</a:t>
            </a:r>
            <a:r>
              <a:rPr lang="nl-NL" sz="2800" dirty="0" smtClean="0">
                <a:latin typeface="Times New Roman" panose="02020603050405020304" pitchFamily="18" charset="0"/>
                <a:cs typeface="Times New Roman" panose="02020603050405020304" pitchFamily="18" charset="0"/>
              </a:rPr>
              <a:t> </a:t>
            </a:r>
            <a:r>
              <a:rPr lang="nl-NL" sz="2800" dirty="0">
                <a:latin typeface="Times New Roman" panose="02020603050405020304" pitchFamily="18" charset="0"/>
                <a:cs typeface="Times New Roman" panose="02020603050405020304" pitchFamily="18" charset="0"/>
              </a:rPr>
              <a:t>-</a:t>
            </a:r>
            <a:r>
              <a:rPr lang="nl-NL" sz="2800" dirty="0" err="1" smtClean="0">
                <a:latin typeface="Times New Roman" panose="02020603050405020304" pitchFamily="18" charset="0"/>
                <a:cs typeface="Times New Roman" panose="02020603050405020304" pitchFamily="18" charset="0"/>
              </a:rPr>
              <a:t>ase</a:t>
            </a:r>
            <a:r>
              <a:rPr lang="nl-NL" sz="2800" dirty="0" smtClean="0">
                <a:latin typeface="Times New Roman" panose="02020603050405020304" pitchFamily="18" charset="0"/>
                <a:cs typeface="Times New Roman" panose="02020603050405020304" pitchFamily="18" charset="0"/>
              </a:rPr>
              <a:t> approach is </a:t>
            </a:r>
            <a:r>
              <a:rPr lang="nl-NL" sz="2800" dirty="0" err="1" smtClean="0">
                <a:latin typeface="Times New Roman" panose="02020603050405020304" pitchFamily="18" charset="0"/>
                <a:cs typeface="Times New Roman" panose="02020603050405020304" pitchFamily="18" charset="0"/>
              </a:rPr>
              <a:t>needed</a:t>
            </a:r>
            <a:r>
              <a:rPr lang="nl-NL" sz="2800" dirty="0" smtClean="0">
                <a:latin typeface="Times New Roman" panose="02020603050405020304" pitchFamily="18" charset="0"/>
                <a:cs typeface="Times New Roman" panose="02020603050405020304" pitchFamily="18" charset="0"/>
              </a:rPr>
              <a:t>!</a:t>
            </a:r>
          </a:p>
          <a:p>
            <a:endParaRPr lang="nl-NL" sz="2800" dirty="0">
              <a:latin typeface="Times New Roman" panose="02020603050405020304" pitchFamily="18" charset="0"/>
              <a:cs typeface="Times New Roman" panose="02020603050405020304" pitchFamily="18" charset="0"/>
            </a:endParaRPr>
          </a:p>
          <a:p>
            <a:endParaRPr lang="nl-NL" sz="2800" dirty="0" smtClean="0">
              <a:latin typeface="Times New Roman" panose="02020603050405020304" pitchFamily="18" charset="0"/>
              <a:cs typeface="Times New Roman" panose="02020603050405020304" pitchFamily="18" charset="0"/>
            </a:endParaRPr>
          </a:p>
        </p:txBody>
      </p:sp>
      <p:sp>
        <p:nvSpPr>
          <p:cNvPr id="8" name="Right Arrow 7"/>
          <p:cNvSpPr/>
          <p:nvPr/>
        </p:nvSpPr>
        <p:spPr>
          <a:xfrm>
            <a:off x="755576" y="3309187"/>
            <a:ext cx="978408" cy="484632"/>
          </a:xfrm>
          <a:prstGeom prst="rightArrow">
            <a:avLst/>
          </a:prstGeom>
          <a:solidFill>
            <a:srgbClr val="009999"/>
          </a:solidFill>
          <a:ln>
            <a:solidFill>
              <a:srgbClr val="009999"/>
            </a:solid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nl-BE" dirty="0"/>
          </a:p>
        </p:txBody>
      </p:sp>
      <p:sp>
        <p:nvSpPr>
          <p:cNvPr id="9" name="TextBox 8"/>
          <p:cNvSpPr txBox="1"/>
          <p:nvPr/>
        </p:nvSpPr>
        <p:spPr>
          <a:xfrm>
            <a:off x="1913639" y="3289893"/>
            <a:ext cx="6773159" cy="523220"/>
          </a:xfrm>
          <a:prstGeom prst="rect">
            <a:avLst/>
          </a:prstGeom>
          <a:noFill/>
        </p:spPr>
        <p:txBody>
          <a:bodyPr wrap="square" rtlCol="0">
            <a:spAutoFit/>
          </a:bodyPr>
          <a:lstStyle/>
          <a:p>
            <a:r>
              <a:rPr lang="nl-NL" sz="2800" dirty="0" smtClean="0">
                <a:latin typeface="Times New Roman" panose="02020603050405020304" pitchFamily="18" charset="0"/>
                <a:cs typeface="Times New Roman" panose="02020603050405020304" pitchFamily="18" charset="0"/>
              </a:rPr>
              <a:t>New Project: </a:t>
            </a:r>
            <a:r>
              <a:rPr lang="nl-NL" sz="2800" dirty="0" err="1" smtClean="0">
                <a:latin typeface="Times New Roman" panose="02020603050405020304" pitchFamily="18" charset="0"/>
                <a:cs typeface="Times New Roman" panose="02020603050405020304" pitchFamily="18" charset="0"/>
              </a:rPr>
              <a:t>OptiBarrier</a:t>
            </a:r>
            <a:r>
              <a:rPr lang="nl-NL" sz="2800" dirty="0" smtClean="0">
                <a:latin typeface="Times New Roman" panose="02020603050405020304" pitchFamily="18" charset="0"/>
                <a:cs typeface="Times New Roman" panose="02020603050405020304" pitchFamily="18" charset="0"/>
              </a:rPr>
              <a:t> </a:t>
            </a:r>
            <a:r>
              <a:rPr lang="nl-NL" sz="2000" dirty="0" smtClean="0">
                <a:latin typeface="Times New Roman" panose="02020603050405020304" pitchFamily="18" charset="0"/>
                <a:cs typeface="Times New Roman" panose="02020603050405020304" pitchFamily="18" charset="0"/>
              </a:rPr>
              <a:t>(www.pack4food.com)</a:t>
            </a:r>
            <a:endParaRPr lang="nl-BE"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9187683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114188"/>
            <a:ext cx="8229600" cy="878975"/>
          </a:xfrm>
          <a:solidFill>
            <a:srgbClr val="009999"/>
          </a:solidFill>
          <a:effectLst/>
        </p:spPr>
        <p:txBody>
          <a:bodyPr>
            <a:normAutofit/>
          </a:bodyPr>
          <a:lstStyle/>
          <a:p>
            <a:r>
              <a:rPr lang="nl-NL" b="1" dirty="0" err="1" smtClean="0">
                <a:latin typeface="Times New Roman" panose="02020603050405020304" pitchFamily="18" charset="0"/>
                <a:cs typeface="Times New Roman" panose="02020603050405020304" pitchFamily="18" charset="0"/>
              </a:rPr>
              <a:t>Acknowledgements</a:t>
            </a:r>
            <a:endParaRPr lang="nl-BE"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D186A4E-E48D-4D79-A542-4B7FFAE20D2A}" type="slidenum">
              <a:rPr lang="nl-BE" smtClean="0"/>
              <a:pPr/>
              <a:t>19</a:t>
            </a:fld>
            <a:endParaRPr lang="nl-BE"/>
          </a:p>
        </p:txBody>
      </p:sp>
      <p:pic>
        <p:nvPicPr>
          <p:cNvPr id="6" name="Picture 5"/>
          <p:cNvPicPr>
            <a:picLocks noChangeAspect="1"/>
          </p:cNvPicPr>
          <p:nvPr/>
        </p:nvPicPr>
        <p:blipFill>
          <a:blip r:embed="rId3"/>
          <a:stretch>
            <a:fillRect/>
          </a:stretch>
        </p:blipFill>
        <p:spPr>
          <a:xfrm>
            <a:off x="361950" y="3916201"/>
            <a:ext cx="869252" cy="655388"/>
          </a:xfrm>
          <a:prstGeom prst="rect">
            <a:avLst/>
          </a:prstGeom>
        </p:spPr>
      </p:pic>
      <p:pic>
        <p:nvPicPr>
          <p:cNvPr id="7" name="Picture 6"/>
          <p:cNvPicPr>
            <a:picLocks noChangeAspect="1"/>
          </p:cNvPicPr>
          <p:nvPr/>
        </p:nvPicPr>
        <p:blipFill>
          <a:blip r:embed="rId4"/>
          <a:stretch>
            <a:fillRect/>
          </a:stretch>
        </p:blipFill>
        <p:spPr>
          <a:xfrm>
            <a:off x="1210966" y="3828919"/>
            <a:ext cx="1152180" cy="742670"/>
          </a:xfrm>
          <a:prstGeom prst="rect">
            <a:avLst/>
          </a:prstGeom>
        </p:spPr>
      </p:pic>
      <p:sp>
        <p:nvSpPr>
          <p:cNvPr id="1033" name="TextBox 1032"/>
          <p:cNvSpPr txBox="1"/>
          <p:nvPr/>
        </p:nvSpPr>
        <p:spPr>
          <a:xfrm>
            <a:off x="7870306" y="3344654"/>
            <a:ext cx="1202288" cy="516394"/>
          </a:xfrm>
          <a:prstGeom prst="rect">
            <a:avLst/>
          </a:prstGeom>
          <a:solidFill>
            <a:schemeClr val="bg1"/>
          </a:solidFill>
        </p:spPr>
        <p:txBody>
          <a:bodyPr wrap="square" rtlCol="0">
            <a:spAutoFit/>
          </a:bodyPr>
          <a:lstStyle/>
          <a:p>
            <a:endParaRPr lang="nl-BE" dirty="0"/>
          </a:p>
        </p:txBody>
      </p:sp>
      <p:sp>
        <p:nvSpPr>
          <p:cNvPr id="17" name="AutoShape 2" descr="Afbeeldingsresultaat voor differential scanning calorimet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BE"/>
          </a:p>
        </p:txBody>
      </p:sp>
      <p:sp>
        <p:nvSpPr>
          <p:cNvPr id="23" name="AutoShape 4" descr="Afbeeldingsresultaat voor tensile test"/>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BE"/>
          </a:p>
        </p:txBody>
      </p:sp>
      <p:sp>
        <p:nvSpPr>
          <p:cNvPr id="10" name="TextBox 9"/>
          <p:cNvSpPr txBox="1"/>
          <p:nvPr/>
        </p:nvSpPr>
        <p:spPr>
          <a:xfrm>
            <a:off x="361951" y="2056274"/>
            <a:ext cx="8341988" cy="3093154"/>
          </a:xfrm>
          <a:prstGeom prst="rect">
            <a:avLst/>
          </a:prstGeom>
          <a:noFill/>
        </p:spPr>
        <p:txBody>
          <a:bodyPr wrap="square" rtlCol="0">
            <a:spAutoFit/>
          </a:bodyPr>
          <a:lstStyle/>
          <a:p>
            <a:pPr marL="342900" indent="-342900">
              <a:buFont typeface="Arial" panose="020B0604020202020204" pitchFamily="34" charset="0"/>
              <a:buChar char="•"/>
            </a:pPr>
            <a:r>
              <a:rPr lang="nl-NL" sz="2000" dirty="0" smtClean="0">
                <a:latin typeface="Times New Roman" panose="02020603050405020304" pitchFamily="18" charset="0"/>
                <a:cs typeface="Times New Roman" panose="02020603050405020304" pitchFamily="18" charset="0"/>
              </a:rPr>
              <a:t>IWT</a:t>
            </a:r>
          </a:p>
          <a:p>
            <a:pPr>
              <a:spcAft>
                <a:spcPts val="1200"/>
              </a:spcAft>
            </a:pPr>
            <a:endParaRPr lang="nl-NL" sz="2000" dirty="0" smtClean="0">
              <a:latin typeface="Times New Roman" panose="02020603050405020304" pitchFamily="18" charset="0"/>
              <a:cs typeface="Times New Roman" panose="02020603050405020304" pitchFamily="18" charset="0"/>
            </a:endParaRPr>
          </a:p>
          <a:p>
            <a:pPr marL="342900" indent="-342900">
              <a:spcAft>
                <a:spcPts val="600"/>
              </a:spcAft>
              <a:buFont typeface="Arial" panose="020B0604020202020204" pitchFamily="34" charset="0"/>
              <a:buChar char="•"/>
            </a:pPr>
            <a:r>
              <a:rPr lang="nl-NL" sz="2000" dirty="0" err="1" smtClean="0">
                <a:latin typeface="Times New Roman" panose="02020603050405020304" pitchFamily="18" charset="0"/>
                <a:cs typeface="Times New Roman" panose="02020603050405020304" pitchFamily="18" charset="0"/>
              </a:rPr>
              <a:t>Participating</a:t>
            </a:r>
            <a:r>
              <a:rPr lang="nl-NL" sz="2000" dirty="0" smtClean="0">
                <a:latin typeface="Times New Roman" panose="02020603050405020304" pitchFamily="18" charset="0"/>
                <a:cs typeface="Times New Roman" panose="02020603050405020304" pitchFamily="18" charset="0"/>
              </a:rPr>
              <a:t> companies</a:t>
            </a:r>
          </a:p>
          <a:p>
            <a:pPr marL="342900" indent="-342900">
              <a:buFont typeface="Arial" panose="020B0604020202020204" pitchFamily="34" charset="0"/>
              <a:buChar char="•"/>
            </a:pPr>
            <a:r>
              <a:rPr lang="nl-NL" sz="2000" dirty="0" err="1" smtClean="0">
                <a:latin typeface="Times New Roman" panose="02020603050405020304" pitchFamily="18" charset="0"/>
                <a:cs typeface="Times New Roman" panose="02020603050405020304" pitchFamily="18" charset="0"/>
              </a:rPr>
              <a:t>Participating</a:t>
            </a:r>
            <a:r>
              <a:rPr lang="nl-NL" sz="2000" dirty="0" smtClean="0">
                <a:latin typeface="Times New Roman" panose="02020603050405020304" pitchFamily="18" charset="0"/>
                <a:cs typeface="Times New Roman" panose="02020603050405020304" pitchFamily="18" charset="0"/>
              </a:rPr>
              <a:t> research </a:t>
            </a:r>
            <a:r>
              <a:rPr lang="nl-NL" sz="2000" dirty="0" err="1" smtClean="0">
                <a:latin typeface="Times New Roman" panose="02020603050405020304" pitchFamily="18" charset="0"/>
                <a:cs typeface="Times New Roman" panose="02020603050405020304" pitchFamily="18" charset="0"/>
              </a:rPr>
              <a:t>institutes</a:t>
            </a:r>
            <a:endParaRPr lang="nl-NL" sz="2000" dirty="0" smtClean="0">
              <a:latin typeface="Times New Roman" panose="02020603050405020304" pitchFamily="18" charset="0"/>
              <a:cs typeface="Times New Roman" panose="02020603050405020304" pitchFamily="18" charset="0"/>
            </a:endParaRPr>
          </a:p>
          <a:p>
            <a:endParaRPr lang="nl-NL" sz="2000" dirty="0">
              <a:latin typeface="Times New Roman" panose="02020603050405020304" pitchFamily="18" charset="0"/>
              <a:cs typeface="Times New Roman" panose="02020603050405020304" pitchFamily="18" charset="0"/>
            </a:endParaRPr>
          </a:p>
          <a:p>
            <a:endParaRPr lang="nl-NL" sz="2000" dirty="0" smtClean="0">
              <a:latin typeface="Times New Roman" panose="02020603050405020304" pitchFamily="18" charset="0"/>
              <a:cs typeface="Times New Roman" panose="02020603050405020304" pitchFamily="18" charset="0"/>
            </a:endParaRPr>
          </a:p>
          <a:p>
            <a:endParaRPr lang="nl-NL" sz="2000" dirty="0">
              <a:latin typeface="Times New Roman" panose="02020603050405020304" pitchFamily="18" charset="0"/>
              <a:cs typeface="Times New Roman" panose="02020603050405020304" pitchFamily="18" charset="0"/>
            </a:endParaRPr>
          </a:p>
          <a:p>
            <a:endParaRPr lang="nl-NL" sz="2000" dirty="0" smtClean="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nl-NL" sz="2000" dirty="0" smtClean="0">
                <a:latin typeface="Times New Roman" panose="02020603050405020304" pitchFamily="18" charset="0"/>
                <a:cs typeface="Times New Roman" panose="02020603050405020304" pitchFamily="18" charset="0"/>
              </a:rPr>
              <a:t>Prof. Dr. Dirk Poelman (</a:t>
            </a:r>
            <a:r>
              <a:rPr lang="nl-NL" sz="2000" dirty="0" err="1" smtClean="0">
                <a:latin typeface="Times New Roman" panose="02020603050405020304" pitchFamily="18" charset="0"/>
                <a:cs typeface="Times New Roman" panose="02020603050405020304" pitchFamily="18" charset="0"/>
              </a:rPr>
              <a:t>LumiLab</a:t>
            </a:r>
            <a:r>
              <a:rPr lang="nl-NL" sz="2000" dirty="0" smtClean="0">
                <a:latin typeface="Times New Roman" panose="02020603050405020304" pitchFamily="18" charset="0"/>
                <a:cs typeface="Times New Roman" panose="02020603050405020304" pitchFamily="18" charset="0"/>
              </a:rPr>
              <a:t>)</a:t>
            </a:r>
            <a:endParaRPr lang="nl-BE" sz="2000" dirty="0">
              <a:latin typeface="Times New Roman" panose="02020603050405020304" pitchFamily="18" charset="0"/>
              <a:cs typeface="Times New Roman" panose="02020603050405020304" pitchFamily="18" charset="0"/>
            </a:endParaRPr>
          </a:p>
        </p:txBody>
      </p:sp>
      <p:pic>
        <p:nvPicPr>
          <p:cNvPr id="11" name="Picture 10"/>
          <p:cNvPicPr>
            <a:picLocks noChangeAspect="1"/>
          </p:cNvPicPr>
          <p:nvPr/>
        </p:nvPicPr>
        <p:blipFill>
          <a:blip r:embed="rId5"/>
          <a:stretch>
            <a:fillRect/>
          </a:stretch>
        </p:blipFill>
        <p:spPr>
          <a:xfrm>
            <a:off x="1787056" y="1858567"/>
            <a:ext cx="1828124" cy="690384"/>
          </a:xfrm>
          <a:prstGeom prst="rect">
            <a:avLst/>
          </a:prstGeom>
        </p:spPr>
      </p:pic>
      <p:sp>
        <p:nvSpPr>
          <p:cNvPr id="3" name="AutoShape 2" descr="Afbeeldingsresultaat voor flanders plastic vision"/>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BE"/>
          </a:p>
        </p:txBody>
      </p:sp>
      <p:pic>
        <p:nvPicPr>
          <p:cNvPr id="5" name="Picture 4"/>
          <p:cNvPicPr>
            <a:picLocks noChangeAspect="1"/>
          </p:cNvPicPr>
          <p:nvPr/>
        </p:nvPicPr>
        <p:blipFill>
          <a:blip r:embed="rId6"/>
          <a:stretch>
            <a:fillRect/>
          </a:stretch>
        </p:blipFill>
        <p:spPr>
          <a:xfrm>
            <a:off x="7113167" y="3828919"/>
            <a:ext cx="1840431" cy="667691"/>
          </a:xfrm>
          <a:prstGeom prst="rect">
            <a:avLst/>
          </a:prstGeom>
        </p:spPr>
      </p:pic>
      <p:pic>
        <p:nvPicPr>
          <p:cNvPr id="14" name="Picture 8" descr="http://www.ibebvi.be/backend/upload/Image/NEWSITEM_IMAGES/Sleutel%20LOGO_IBE%20BVI%20jpeg.jpg"/>
          <p:cNvPicPr>
            <a:picLocks noChangeAspect="1" noChangeArrowheads="1"/>
          </p:cNvPicPr>
          <p:nvPr/>
        </p:nvPicPr>
        <p:blipFill>
          <a:blip r:embed="rId7" cstate="print"/>
          <a:srcRect/>
          <a:stretch>
            <a:fillRect/>
          </a:stretch>
        </p:blipFill>
        <p:spPr bwMode="auto">
          <a:xfrm>
            <a:off x="3948169" y="3919859"/>
            <a:ext cx="1481691" cy="648072"/>
          </a:xfrm>
          <a:prstGeom prst="rect">
            <a:avLst/>
          </a:prstGeom>
          <a:noFill/>
        </p:spPr>
      </p:pic>
      <p:pic>
        <p:nvPicPr>
          <p:cNvPr id="15" name="Picture 2" descr="http://atlas.hogent.be/~inwe01281/cpmt/site/images/cpmt.gif">
            <a:hlinkClick r:id="rId8"/>
          </p:cNvPr>
          <p:cNvPicPr>
            <a:picLocks noChangeAspect="1" noChangeArrowheads="1"/>
          </p:cNvPicPr>
          <p:nvPr/>
        </p:nvPicPr>
        <p:blipFill>
          <a:blip r:embed="rId9" cstate="print"/>
          <a:srcRect/>
          <a:stretch>
            <a:fillRect/>
          </a:stretch>
        </p:blipFill>
        <p:spPr bwMode="auto">
          <a:xfrm>
            <a:off x="2468537" y="3888922"/>
            <a:ext cx="1340296" cy="733636"/>
          </a:xfrm>
          <a:prstGeom prst="rect">
            <a:avLst/>
          </a:prstGeom>
          <a:noFill/>
        </p:spPr>
      </p:pic>
      <p:pic>
        <p:nvPicPr>
          <p:cNvPr id="16" name="Picture 6" descr="http://www.emis.vito.be/sites/default/files/styles/organisatieprofiel_logo_groot/public/organisations/migrated/vc_nieuw.jpg"/>
          <p:cNvPicPr>
            <a:picLocks noChangeAspect="1" noChangeArrowheads="1"/>
          </p:cNvPicPr>
          <p:nvPr/>
        </p:nvPicPr>
        <p:blipFill>
          <a:blip r:embed="rId10" cstate="print"/>
          <a:srcRect/>
          <a:stretch>
            <a:fillRect/>
          </a:stretch>
        </p:blipFill>
        <p:spPr bwMode="auto">
          <a:xfrm>
            <a:off x="5696517" y="3837569"/>
            <a:ext cx="1329376" cy="576064"/>
          </a:xfrm>
          <a:prstGeom prst="rect">
            <a:avLst/>
          </a:prstGeom>
          <a:noFill/>
        </p:spPr>
      </p:pic>
      <p:pic>
        <p:nvPicPr>
          <p:cNvPr id="18" name="Picture 17"/>
          <p:cNvPicPr>
            <a:picLocks noChangeAspect="1"/>
          </p:cNvPicPr>
          <p:nvPr/>
        </p:nvPicPr>
        <p:blipFill rotWithShape="1">
          <a:blip r:embed="rId11"/>
          <a:srcRect t="18802" r="916"/>
          <a:stretch/>
        </p:blipFill>
        <p:spPr>
          <a:xfrm>
            <a:off x="4109020" y="6289799"/>
            <a:ext cx="1088769" cy="535335"/>
          </a:xfrm>
          <a:prstGeom prst="rect">
            <a:avLst/>
          </a:prstGeom>
        </p:spPr>
      </p:pic>
    </p:spTree>
    <p:extLst>
      <p:ext uri="{BB962C8B-B14F-4D97-AF65-F5344CB8AC3E}">
        <p14:creationId xmlns:p14="http://schemas.microsoft.com/office/powerpoint/2010/main" val="15764917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114188"/>
            <a:ext cx="8229600" cy="878975"/>
          </a:xfrm>
          <a:solidFill>
            <a:srgbClr val="009999"/>
          </a:solidFill>
          <a:effectLst/>
        </p:spPr>
        <p:txBody>
          <a:bodyPr>
            <a:normAutofit/>
          </a:bodyPr>
          <a:lstStyle/>
          <a:p>
            <a:r>
              <a:rPr lang="nl-NL" b="1" dirty="0" err="1" smtClean="0">
                <a:latin typeface="Times New Roman" panose="02020603050405020304" pitchFamily="18" charset="0"/>
                <a:cs typeface="Times New Roman" panose="02020603050405020304" pitchFamily="18" charset="0"/>
              </a:rPr>
              <a:t>Conclusions</a:t>
            </a:r>
            <a:endParaRPr lang="nl-BE"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D186A4E-E48D-4D79-A542-4B7FFAE20D2A}" type="slidenum">
              <a:rPr lang="nl-BE" smtClean="0"/>
              <a:pPr/>
              <a:t>20</a:t>
            </a:fld>
            <a:endParaRPr lang="nl-BE"/>
          </a:p>
        </p:txBody>
      </p:sp>
      <p:pic>
        <p:nvPicPr>
          <p:cNvPr id="6" name="Picture 5"/>
          <p:cNvPicPr>
            <a:picLocks noChangeAspect="1"/>
          </p:cNvPicPr>
          <p:nvPr/>
        </p:nvPicPr>
        <p:blipFill>
          <a:blip r:embed="rId3"/>
          <a:stretch>
            <a:fillRect/>
          </a:stretch>
        </p:blipFill>
        <p:spPr>
          <a:xfrm>
            <a:off x="6740981" y="6259186"/>
            <a:ext cx="750626" cy="565948"/>
          </a:xfrm>
          <a:prstGeom prst="rect">
            <a:avLst/>
          </a:prstGeom>
        </p:spPr>
      </p:pic>
      <p:pic>
        <p:nvPicPr>
          <p:cNvPr id="7" name="Picture 6"/>
          <p:cNvPicPr>
            <a:picLocks noChangeAspect="1"/>
          </p:cNvPicPr>
          <p:nvPr/>
        </p:nvPicPr>
        <p:blipFill>
          <a:blip r:embed="rId4"/>
          <a:stretch>
            <a:fillRect/>
          </a:stretch>
        </p:blipFill>
        <p:spPr>
          <a:xfrm>
            <a:off x="7380312" y="6226321"/>
            <a:ext cx="979988" cy="631679"/>
          </a:xfrm>
          <a:prstGeom prst="rect">
            <a:avLst/>
          </a:prstGeom>
        </p:spPr>
      </p:pic>
      <p:sp>
        <p:nvSpPr>
          <p:cNvPr id="1033" name="TextBox 1032"/>
          <p:cNvSpPr txBox="1"/>
          <p:nvPr/>
        </p:nvSpPr>
        <p:spPr>
          <a:xfrm>
            <a:off x="7870306" y="3344654"/>
            <a:ext cx="1202288" cy="516394"/>
          </a:xfrm>
          <a:prstGeom prst="rect">
            <a:avLst/>
          </a:prstGeom>
          <a:solidFill>
            <a:schemeClr val="bg1"/>
          </a:solidFill>
        </p:spPr>
        <p:txBody>
          <a:bodyPr wrap="square" rtlCol="0">
            <a:spAutoFit/>
          </a:bodyPr>
          <a:lstStyle/>
          <a:p>
            <a:endParaRPr lang="nl-BE" dirty="0"/>
          </a:p>
        </p:txBody>
      </p:sp>
      <p:sp>
        <p:nvSpPr>
          <p:cNvPr id="17" name="AutoShape 2" descr="Afbeeldingsresultaat voor differential scanning calorimet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BE"/>
          </a:p>
        </p:txBody>
      </p:sp>
      <p:sp>
        <p:nvSpPr>
          <p:cNvPr id="23" name="AutoShape 4" descr="Afbeeldingsresultaat voor tensile test"/>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BE"/>
          </a:p>
        </p:txBody>
      </p:sp>
      <p:sp>
        <p:nvSpPr>
          <p:cNvPr id="11" name="TextBox 10"/>
          <p:cNvSpPr txBox="1"/>
          <p:nvPr/>
        </p:nvSpPr>
        <p:spPr>
          <a:xfrm>
            <a:off x="5436096" y="1827223"/>
            <a:ext cx="2563522" cy="707886"/>
          </a:xfrm>
          <a:prstGeom prst="rect">
            <a:avLst/>
          </a:prstGeom>
          <a:noFill/>
        </p:spPr>
        <p:txBody>
          <a:bodyPr wrap="none" rtlCol="0">
            <a:spAutoFit/>
          </a:bodyPr>
          <a:lstStyle/>
          <a:p>
            <a:r>
              <a:rPr lang="nl-NL" sz="4000" dirty="0" err="1" smtClean="0"/>
              <a:t>Thank</a:t>
            </a:r>
            <a:r>
              <a:rPr lang="nl-NL" sz="4000" dirty="0" smtClean="0"/>
              <a:t> </a:t>
            </a:r>
            <a:r>
              <a:rPr lang="nl-NL" sz="4000" dirty="0" err="1" smtClean="0"/>
              <a:t>you</a:t>
            </a:r>
            <a:r>
              <a:rPr lang="nl-NL" sz="4000" dirty="0" smtClean="0"/>
              <a:t>!</a:t>
            </a:r>
            <a:endParaRPr lang="nl-BE" sz="4000" dirty="0"/>
          </a:p>
        </p:txBody>
      </p:sp>
      <p:pic>
        <p:nvPicPr>
          <p:cNvPr id="12" name="Picture 11"/>
          <p:cNvPicPr>
            <a:picLocks noChangeAspect="1"/>
          </p:cNvPicPr>
          <p:nvPr/>
        </p:nvPicPr>
        <p:blipFill rotWithShape="1">
          <a:blip r:embed="rId5"/>
          <a:srcRect l="14954" t="21863" r="50850" b="29027"/>
          <a:stretch/>
        </p:blipFill>
        <p:spPr>
          <a:xfrm>
            <a:off x="1475656" y="1064569"/>
            <a:ext cx="2664296" cy="5076564"/>
          </a:xfrm>
          <a:prstGeom prst="rect">
            <a:avLst/>
          </a:prstGeom>
        </p:spPr>
      </p:pic>
      <p:sp>
        <p:nvSpPr>
          <p:cNvPr id="3" name="AutoShape 2" descr="Afbeeldingsresultaat voor vraagteken bio"/>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BE"/>
          </a:p>
        </p:txBody>
      </p:sp>
      <p:pic>
        <p:nvPicPr>
          <p:cNvPr id="8" name="Picture 7"/>
          <p:cNvPicPr>
            <a:picLocks noChangeAspect="1"/>
          </p:cNvPicPr>
          <p:nvPr/>
        </p:nvPicPr>
        <p:blipFill>
          <a:blip r:embed="rId6"/>
          <a:stretch>
            <a:fillRect/>
          </a:stretch>
        </p:blipFill>
        <p:spPr>
          <a:xfrm>
            <a:off x="5856311" y="3068960"/>
            <a:ext cx="1635295" cy="2371178"/>
          </a:xfrm>
          <a:prstGeom prst="rect">
            <a:avLst/>
          </a:prstGeom>
        </p:spPr>
      </p:pic>
    </p:spTree>
    <p:extLst>
      <p:ext uri="{BB962C8B-B14F-4D97-AF65-F5344CB8AC3E}">
        <p14:creationId xmlns:p14="http://schemas.microsoft.com/office/powerpoint/2010/main" val="22339126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45768"/>
            <a:ext cx="8229600" cy="878975"/>
          </a:xfrm>
          <a:solidFill>
            <a:srgbClr val="009999"/>
          </a:solidFill>
          <a:effectLst/>
        </p:spPr>
        <p:txBody>
          <a:bodyPr>
            <a:normAutofit/>
          </a:bodyPr>
          <a:lstStyle/>
          <a:p>
            <a:r>
              <a:rPr lang="nl-NL" b="1" dirty="0" err="1" smtClean="0">
                <a:latin typeface="Times New Roman" panose="02020603050405020304" pitchFamily="18" charset="0"/>
                <a:cs typeface="Times New Roman" panose="02020603050405020304" pitchFamily="18" charset="0"/>
              </a:rPr>
              <a:t>Barrier</a:t>
            </a:r>
            <a:r>
              <a:rPr lang="nl-NL" b="1" dirty="0" smtClean="0">
                <a:latin typeface="Times New Roman" panose="02020603050405020304" pitchFamily="18" charset="0"/>
                <a:cs typeface="Times New Roman" panose="02020603050405020304" pitchFamily="18" charset="0"/>
              </a:rPr>
              <a:t> </a:t>
            </a:r>
            <a:r>
              <a:rPr lang="nl-NL" b="1" dirty="0" err="1" smtClean="0">
                <a:latin typeface="Times New Roman" panose="02020603050405020304" pitchFamily="18" charset="0"/>
                <a:cs typeface="Times New Roman" panose="02020603050405020304" pitchFamily="18" charset="0"/>
              </a:rPr>
              <a:t>properties</a:t>
            </a:r>
            <a:r>
              <a:rPr lang="nl-NL" b="1" dirty="0" smtClean="0">
                <a:latin typeface="Times New Roman" panose="02020603050405020304" pitchFamily="18" charset="0"/>
                <a:cs typeface="Times New Roman" panose="02020603050405020304" pitchFamily="18" charset="0"/>
              </a:rPr>
              <a:t>: storage tests</a:t>
            </a:r>
            <a:endParaRPr lang="nl-BE"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D186A4E-E48D-4D79-A542-4B7FFAE20D2A}" type="slidenum">
              <a:rPr lang="nl-BE" smtClean="0"/>
              <a:pPr/>
              <a:t>21</a:t>
            </a:fld>
            <a:endParaRPr lang="nl-BE"/>
          </a:p>
        </p:txBody>
      </p:sp>
      <p:pic>
        <p:nvPicPr>
          <p:cNvPr id="6" name="Picture 5"/>
          <p:cNvPicPr>
            <a:picLocks noChangeAspect="1"/>
          </p:cNvPicPr>
          <p:nvPr/>
        </p:nvPicPr>
        <p:blipFill>
          <a:blip r:embed="rId3"/>
          <a:stretch>
            <a:fillRect/>
          </a:stretch>
        </p:blipFill>
        <p:spPr>
          <a:xfrm>
            <a:off x="6854137" y="6259186"/>
            <a:ext cx="750626" cy="565948"/>
          </a:xfrm>
          <a:prstGeom prst="rect">
            <a:avLst/>
          </a:prstGeom>
        </p:spPr>
      </p:pic>
      <p:pic>
        <p:nvPicPr>
          <p:cNvPr id="7" name="Picture 6"/>
          <p:cNvPicPr>
            <a:picLocks noChangeAspect="1"/>
          </p:cNvPicPr>
          <p:nvPr/>
        </p:nvPicPr>
        <p:blipFill>
          <a:blip r:embed="rId4"/>
          <a:stretch>
            <a:fillRect/>
          </a:stretch>
        </p:blipFill>
        <p:spPr>
          <a:xfrm>
            <a:off x="7604622" y="6226321"/>
            <a:ext cx="979988" cy="631679"/>
          </a:xfrm>
          <a:prstGeom prst="rect">
            <a:avLst/>
          </a:prstGeom>
        </p:spPr>
      </p:pic>
      <p:sp>
        <p:nvSpPr>
          <p:cNvPr id="1033" name="TextBox 1032"/>
          <p:cNvSpPr txBox="1"/>
          <p:nvPr/>
        </p:nvSpPr>
        <p:spPr>
          <a:xfrm>
            <a:off x="7870306" y="3344654"/>
            <a:ext cx="1202288" cy="516394"/>
          </a:xfrm>
          <a:prstGeom prst="rect">
            <a:avLst/>
          </a:prstGeom>
          <a:solidFill>
            <a:schemeClr val="bg1"/>
          </a:solidFill>
        </p:spPr>
        <p:txBody>
          <a:bodyPr wrap="square" rtlCol="0">
            <a:spAutoFit/>
          </a:bodyPr>
          <a:lstStyle/>
          <a:p>
            <a:endParaRPr lang="nl-BE" dirty="0"/>
          </a:p>
        </p:txBody>
      </p:sp>
      <p:pic>
        <p:nvPicPr>
          <p:cNvPr id="3074" name="Picture 2" descr="Afbeeldingsresultaat voor tomaten"/>
          <p:cNvPicPr>
            <a:picLocks noChangeAspect="1" noChangeArrowheads="1"/>
          </p:cNvPicPr>
          <p:nvPr/>
        </p:nvPicPr>
        <p:blipFill rotWithShape="1">
          <a:blip r:embed="rId5">
            <a:extLst>
              <a:ext uri="{28A0092B-C50C-407E-A947-70E740481C1C}">
                <a14:useLocalDpi xmlns:a14="http://schemas.microsoft.com/office/drawing/2010/main" val="0"/>
              </a:ext>
            </a:extLst>
          </a:blip>
          <a:srcRect l="1" r="1747" b="10209"/>
          <a:stretch/>
        </p:blipFill>
        <p:spPr bwMode="auto">
          <a:xfrm>
            <a:off x="611560" y="1519881"/>
            <a:ext cx="1887586" cy="109885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6"/>
          <a:stretch>
            <a:fillRect/>
          </a:stretch>
        </p:blipFill>
        <p:spPr>
          <a:xfrm>
            <a:off x="585258" y="4726526"/>
            <a:ext cx="2065696" cy="1011104"/>
          </a:xfrm>
          <a:prstGeom prst="rect">
            <a:avLst/>
          </a:prstGeom>
        </p:spPr>
      </p:pic>
      <p:pic>
        <p:nvPicPr>
          <p:cNvPr id="10" name="Picture 9"/>
          <p:cNvPicPr>
            <a:picLocks noChangeAspect="1"/>
          </p:cNvPicPr>
          <p:nvPr/>
        </p:nvPicPr>
        <p:blipFill>
          <a:blip r:embed="rId7"/>
          <a:stretch>
            <a:fillRect/>
          </a:stretch>
        </p:blipFill>
        <p:spPr>
          <a:xfrm>
            <a:off x="3599891" y="1741755"/>
            <a:ext cx="2752725" cy="1666875"/>
          </a:xfrm>
          <a:prstGeom prst="rect">
            <a:avLst/>
          </a:prstGeom>
        </p:spPr>
      </p:pic>
      <p:pic>
        <p:nvPicPr>
          <p:cNvPr id="12" name="Picture 11"/>
          <p:cNvPicPr>
            <a:picLocks noChangeAspect="1"/>
          </p:cNvPicPr>
          <p:nvPr/>
        </p:nvPicPr>
        <p:blipFill>
          <a:blip r:embed="rId8"/>
          <a:stretch>
            <a:fillRect/>
          </a:stretch>
        </p:blipFill>
        <p:spPr>
          <a:xfrm>
            <a:off x="7004999" y="1616156"/>
            <a:ext cx="1872208" cy="1402349"/>
          </a:xfrm>
          <a:prstGeom prst="rect">
            <a:avLst/>
          </a:prstGeom>
        </p:spPr>
      </p:pic>
      <p:pic>
        <p:nvPicPr>
          <p:cNvPr id="14" name="Picture 13"/>
          <p:cNvPicPr>
            <a:picLocks noChangeAspect="1"/>
          </p:cNvPicPr>
          <p:nvPr/>
        </p:nvPicPr>
        <p:blipFill>
          <a:blip r:embed="rId9"/>
          <a:stretch>
            <a:fillRect/>
          </a:stretch>
        </p:blipFill>
        <p:spPr>
          <a:xfrm>
            <a:off x="1902247" y="3213885"/>
            <a:ext cx="1847850" cy="1209675"/>
          </a:xfrm>
          <a:prstGeom prst="rect">
            <a:avLst/>
          </a:prstGeom>
        </p:spPr>
      </p:pic>
      <p:pic>
        <p:nvPicPr>
          <p:cNvPr id="16" name="Picture 15"/>
          <p:cNvPicPr>
            <a:picLocks noChangeAspect="1"/>
          </p:cNvPicPr>
          <p:nvPr/>
        </p:nvPicPr>
        <p:blipFill rotWithShape="1">
          <a:blip r:embed="rId10"/>
          <a:srcRect l="10049" t="10135" r="11141" b="11928"/>
          <a:stretch/>
        </p:blipFill>
        <p:spPr>
          <a:xfrm>
            <a:off x="7004999" y="4365424"/>
            <a:ext cx="1944216" cy="1440160"/>
          </a:xfrm>
          <a:prstGeom prst="rect">
            <a:avLst/>
          </a:prstGeom>
        </p:spPr>
      </p:pic>
      <p:pic>
        <p:nvPicPr>
          <p:cNvPr id="17" name="Picture 16"/>
          <p:cNvPicPr>
            <a:picLocks noChangeAspect="1"/>
          </p:cNvPicPr>
          <p:nvPr/>
        </p:nvPicPr>
        <p:blipFill>
          <a:blip r:embed="rId11"/>
          <a:stretch>
            <a:fillRect/>
          </a:stretch>
        </p:blipFill>
        <p:spPr>
          <a:xfrm>
            <a:off x="4895800" y="4116926"/>
            <a:ext cx="1908447" cy="1272298"/>
          </a:xfrm>
          <a:prstGeom prst="rect">
            <a:avLst/>
          </a:prstGeom>
        </p:spPr>
      </p:pic>
      <p:pic>
        <p:nvPicPr>
          <p:cNvPr id="3084" name="Picture 12" descr="http://p.e-bakker.be/public/m/delrue-tervuren/products/large/13100020.jpg"/>
          <p:cNvPicPr>
            <a:picLocks noChangeAspect="1" noChangeArrowheads="1"/>
          </p:cNvPicPr>
          <p:nvPr/>
        </p:nvPicPr>
        <p:blipFill rotWithShape="1">
          <a:blip r:embed="rId12">
            <a:extLst>
              <a:ext uri="{28A0092B-C50C-407E-A947-70E740481C1C}">
                <a14:useLocalDpi xmlns:a14="http://schemas.microsoft.com/office/drawing/2010/main" val="0"/>
              </a:ext>
            </a:extLst>
          </a:blip>
          <a:srcRect l="11969" t="15152" r="18103" b="11139"/>
          <a:stretch/>
        </p:blipFill>
        <p:spPr bwMode="auto">
          <a:xfrm>
            <a:off x="5045510" y="1295876"/>
            <a:ext cx="1584176" cy="166980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p:cNvPicPr>
            <a:picLocks noChangeAspect="1"/>
          </p:cNvPicPr>
          <p:nvPr/>
        </p:nvPicPr>
        <p:blipFill>
          <a:blip r:embed="rId13"/>
          <a:stretch>
            <a:fillRect/>
          </a:stretch>
        </p:blipFill>
        <p:spPr>
          <a:xfrm>
            <a:off x="3184744" y="4880760"/>
            <a:ext cx="1182861" cy="1195312"/>
          </a:xfrm>
          <a:prstGeom prst="rect">
            <a:avLst/>
          </a:prstGeom>
        </p:spPr>
      </p:pic>
      <p:pic>
        <p:nvPicPr>
          <p:cNvPr id="18" name="Picture 17"/>
          <p:cNvPicPr>
            <a:picLocks noChangeAspect="1"/>
          </p:cNvPicPr>
          <p:nvPr/>
        </p:nvPicPr>
        <p:blipFill>
          <a:blip r:embed="rId14"/>
          <a:stretch>
            <a:fillRect/>
          </a:stretch>
        </p:blipFill>
        <p:spPr>
          <a:xfrm>
            <a:off x="2328563" y="1360236"/>
            <a:ext cx="369333" cy="381519"/>
          </a:xfrm>
          <a:prstGeom prst="rect">
            <a:avLst/>
          </a:prstGeom>
        </p:spPr>
      </p:pic>
      <p:pic>
        <p:nvPicPr>
          <p:cNvPr id="22" name="Picture 21"/>
          <p:cNvPicPr>
            <a:picLocks noChangeAspect="1"/>
          </p:cNvPicPr>
          <p:nvPr/>
        </p:nvPicPr>
        <p:blipFill>
          <a:blip r:embed="rId15"/>
          <a:stretch>
            <a:fillRect/>
          </a:stretch>
        </p:blipFill>
        <p:spPr>
          <a:xfrm>
            <a:off x="7497424" y="4353870"/>
            <a:ext cx="371888" cy="384081"/>
          </a:xfrm>
          <a:prstGeom prst="rect">
            <a:avLst/>
          </a:prstGeom>
        </p:spPr>
      </p:pic>
      <p:pic>
        <p:nvPicPr>
          <p:cNvPr id="23" name="Picture 22"/>
          <p:cNvPicPr>
            <a:picLocks noChangeAspect="1"/>
          </p:cNvPicPr>
          <p:nvPr/>
        </p:nvPicPr>
        <p:blipFill>
          <a:blip r:embed="rId15"/>
          <a:stretch>
            <a:fillRect/>
          </a:stretch>
        </p:blipFill>
        <p:spPr>
          <a:xfrm>
            <a:off x="3256612" y="4753075"/>
            <a:ext cx="371888" cy="384081"/>
          </a:xfrm>
          <a:prstGeom prst="rect">
            <a:avLst/>
          </a:prstGeom>
        </p:spPr>
      </p:pic>
      <p:pic>
        <p:nvPicPr>
          <p:cNvPr id="24" name="Picture 23"/>
          <p:cNvPicPr>
            <a:picLocks noChangeAspect="1"/>
          </p:cNvPicPr>
          <p:nvPr/>
        </p:nvPicPr>
        <p:blipFill>
          <a:blip r:embed="rId15"/>
          <a:stretch>
            <a:fillRect/>
          </a:stretch>
        </p:blipFill>
        <p:spPr>
          <a:xfrm>
            <a:off x="3088379" y="3152613"/>
            <a:ext cx="371888" cy="384081"/>
          </a:xfrm>
          <a:prstGeom prst="rect">
            <a:avLst/>
          </a:prstGeom>
        </p:spPr>
      </p:pic>
      <p:pic>
        <p:nvPicPr>
          <p:cNvPr id="25" name="Picture 24"/>
          <p:cNvPicPr>
            <a:picLocks noChangeAspect="1"/>
          </p:cNvPicPr>
          <p:nvPr/>
        </p:nvPicPr>
        <p:blipFill>
          <a:blip r:embed="rId15"/>
          <a:stretch>
            <a:fillRect/>
          </a:stretch>
        </p:blipFill>
        <p:spPr>
          <a:xfrm>
            <a:off x="7125536" y="2826464"/>
            <a:ext cx="371888" cy="384081"/>
          </a:xfrm>
          <a:prstGeom prst="rect">
            <a:avLst/>
          </a:prstGeom>
        </p:spPr>
      </p:pic>
      <p:pic>
        <p:nvPicPr>
          <p:cNvPr id="26" name="Picture 25"/>
          <p:cNvPicPr>
            <a:picLocks noChangeAspect="1"/>
          </p:cNvPicPr>
          <p:nvPr/>
        </p:nvPicPr>
        <p:blipFill>
          <a:blip r:embed="rId15"/>
          <a:stretch>
            <a:fillRect/>
          </a:stretch>
        </p:blipFill>
        <p:spPr>
          <a:xfrm>
            <a:off x="6176130" y="1424115"/>
            <a:ext cx="371888" cy="384081"/>
          </a:xfrm>
          <a:prstGeom prst="rect">
            <a:avLst/>
          </a:prstGeom>
        </p:spPr>
      </p:pic>
      <p:pic>
        <p:nvPicPr>
          <p:cNvPr id="27" name="Picture 26"/>
          <p:cNvPicPr>
            <a:picLocks noChangeAspect="1"/>
          </p:cNvPicPr>
          <p:nvPr/>
        </p:nvPicPr>
        <p:blipFill>
          <a:blip r:embed="rId16"/>
          <a:stretch>
            <a:fillRect/>
          </a:stretch>
        </p:blipFill>
        <p:spPr>
          <a:xfrm>
            <a:off x="3698124" y="2825602"/>
            <a:ext cx="388985" cy="384943"/>
          </a:xfrm>
          <a:prstGeom prst="rect">
            <a:avLst/>
          </a:prstGeom>
        </p:spPr>
      </p:pic>
      <p:pic>
        <p:nvPicPr>
          <p:cNvPr id="28" name="Picture 27"/>
          <p:cNvPicPr>
            <a:picLocks noChangeAspect="1"/>
          </p:cNvPicPr>
          <p:nvPr/>
        </p:nvPicPr>
        <p:blipFill>
          <a:blip r:embed="rId17"/>
          <a:stretch>
            <a:fillRect/>
          </a:stretch>
        </p:blipFill>
        <p:spPr>
          <a:xfrm>
            <a:off x="2340436" y="4675733"/>
            <a:ext cx="384081" cy="384081"/>
          </a:xfrm>
          <a:prstGeom prst="rect">
            <a:avLst/>
          </a:prstGeom>
        </p:spPr>
      </p:pic>
      <p:pic>
        <p:nvPicPr>
          <p:cNvPr id="29" name="Picture 28"/>
          <p:cNvPicPr>
            <a:picLocks noChangeAspect="1"/>
          </p:cNvPicPr>
          <p:nvPr/>
        </p:nvPicPr>
        <p:blipFill>
          <a:blip r:embed="rId18"/>
          <a:stretch>
            <a:fillRect/>
          </a:stretch>
        </p:blipFill>
        <p:spPr>
          <a:xfrm>
            <a:off x="5073392" y="4227987"/>
            <a:ext cx="369754" cy="391145"/>
          </a:xfrm>
          <a:prstGeom prst="rect">
            <a:avLst/>
          </a:prstGeom>
        </p:spPr>
      </p:pic>
      <p:pic>
        <p:nvPicPr>
          <p:cNvPr id="30" name="Picture 29"/>
          <p:cNvPicPr>
            <a:picLocks noChangeAspect="1"/>
          </p:cNvPicPr>
          <p:nvPr/>
        </p:nvPicPr>
        <p:blipFill rotWithShape="1">
          <a:blip r:embed="rId19"/>
          <a:srcRect t="18802" r="916"/>
          <a:stretch/>
        </p:blipFill>
        <p:spPr>
          <a:xfrm>
            <a:off x="7860446" y="369642"/>
            <a:ext cx="1088769" cy="535335"/>
          </a:xfrm>
          <a:prstGeom prst="rect">
            <a:avLst/>
          </a:prstGeom>
        </p:spPr>
      </p:pic>
    </p:spTree>
    <p:extLst>
      <p:ext uri="{BB962C8B-B14F-4D97-AF65-F5344CB8AC3E}">
        <p14:creationId xmlns:p14="http://schemas.microsoft.com/office/powerpoint/2010/main" val="2531191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08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dirty="0"/>
        </a:defPPr>
      </a:lstStyle>
      <a:style>
        <a:lnRef idx="1">
          <a:schemeClr val="accent6"/>
        </a:lnRef>
        <a:fillRef idx="3">
          <a:schemeClr val="accent6"/>
        </a:fillRef>
        <a:effectRef idx="2">
          <a:schemeClr val="accent6"/>
        </a:effectRef>
        <a:fontRef idx="minor">
          <a:schemeClr val="lt1"/>
        </a:fontRef>
      </a:style>
    </a:spDef>
  </a:objectDefaults>
  <a:extraClrSchemeLst/>
</a:theme>
</file>

<file path=ppt/theme/theme2.xml><?xml version="1.0" encoding="utf-8"?>
<a:theme xmlns:a="http://schemas.openxmlformats.org/drawingml/2006/main" name="la">
  <a:themeElements>
    <a:clrScheme name="Office-them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thema">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thema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them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thema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thema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them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them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them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10841</TotalTime>
  <Words>1028</Words>
  <Application>Microsoft Office PowerPoint</Application>
  <PresentationFormat>On-screen Show (4:3)</PresentationFormat>
  <Paragraphs>240</Paragraphs>
  <Slides>21</Slides>
  <Notes>21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21</vt:i4>
      </vt:variant>
    </vt:vector>
  </HeadingPairs>
  <TitlesOfParts>
    <vt:vector size="28" baseType="lpstr">
      <vt:lpstr>Arial Unicode MS</vt:lpstr>
      <vt:lpstr>Arial</vt:lpstr>
      <vt:lpstr>Calibri</vt:lpstr>
      <vt:lpstr>Times New Roman</vt:lpstr>
      <vt:lpstr>Wingdings</vt:lpstr>
      <vt:lpstr>Office Theme</vt:lpstr>
      <vt:lpstr>la</vt:lpstr>
      <vt:lpstr>PowerPoint Presentation</vt:lpstr>
      <vt:lpstr>Introduction</vt:lpstr>
      <vt:lpstr>Introduction</vt:lpstr>
      <vt:lpstr>Barrier properties</vt:lpstr>
      <vt:lpstr>Barrier properties of biobased plastics</vt:lpstr>
      <vt:lpstr>Characterization barrier properties (commercial) multilayer biobased plastics</vt:lpstr>
      <vt:lpstr>Storage tests: selection of food products</vt:lpstr>
      <vt:lpstr>Selection of materials</vt:lpstr>
      <vt:lpstr>Storage tests with lower barrier materials</vt:lpstr>
      <vt:lpstr>Storage tests</vt:lpstr>
      <vt:lpstr>Oxygen barrier</vt:lpstr>
      <vt:lpstr>e.g. Ham sausage</vt:lpstr>
      <vt:lpstr>Lipid oxidation parameters</vt:lpstr>
      <vt:lpstr>Conclusion: rumpsteak and ham sausage</vt:lpstr>
      <vt:lpstr>Moisture barrier properties: Tortilla chips</vt:lpstr>
      <vt:lpstr>Conclusions</vt:lpstr>
      <vt:lpstr>Conclusions</vt:lpstr>
      <vt:lpstr>Conclusions</vt:lpstr>
      <vt:lpstr>Acknowledgements</vt:lpstr>
      <vt:lpstr>Conclusions</vt:lpstr>
      <vt:lpstr>Barrier properties: storage tests</vt:lpstr>
    </vt:vector>
  </TitlesOfParts>
  <Company>UGent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peter</dc:creator>
  <cp:lastModifiedBy>Nanou Peelman</cp:lastModifiedBy>
  <cp:revision>1823</cp:revision>
  <dcterms:created xsi:type="dcterms:W3CDTF">2009-10-05T08:40:36Z</dcterms:created>
  <dcterms:modified xsi:type="dcterms:W3CDTF">2015-08-11T18:07:26Z</dcterms:modified>
</cp:coreProperties>
</file>