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1" r:id="rId3"/>
    <p:sldId id="265" r:id="rId4"/>
    <p:sldId id="301" r:id="rId5"/>
    <p:sldId id="274" r:id="rId6"/>
    <p:sldId id="276" r:id="rId7"/>
    <p:sldId id="277" r:id="rId8"/>
    <p:sldId id="298" r:id="rId9"/>
    <p:sldId id="258" r:id="rId10"/>
    <p:sldId id="259" r:id="rId11"/>
    <p:sldId id="278" r:id="rId12"/>
    <p:sldId id="266" r:id="rId13"/>
    <p:sldId id="302" r:id="rId14"/>
    <p:sldId id="267" r:id="rId15"/>
    <p:sldId id="305" r:id="rId16"/>
    <p:sldId id="285" r:id="rId17"/>
    <p:sldId id="268" r:id="rId18"/>
    <p:sldId id="260" r:id="rId19"/>
    <p:sldId id="270" r:id="rId20"/>
    <p:sldId id="272" r:id="rId21"/>
    <p:sldId id="262" r:id="rId22"/>
    <p:sldId id="263" r:id="rId23"/>
    <p:sldId id="290" r:id="rId24"/>
    <p:sldId id="291" r:id="rId25"/>
    <p:sldId id="292" r:id="rId26"/>
    <p:sldId id="300" r:id="rId27"/>
    <p:sldId id="308" r:id="rId28"/>
    <p:sldId id="306" r:id="rId29"/>
    <p:sldId id="289" r:id="rId30"/>
    <p:sldId id="294" r:id="rId31"/>
    <p:sldId id="303" r:id="rId32"/>
    <p:sldId id="307" r:id="rId33"/>
    <p:sldId id="295" r:id="rId34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20251" autoAdjust="0"/>
    <p:restoredTop sz="94660"/>
  </p:normalViewPr>
  <p:slideViewPr>
    <p:cSldViewPr snapToGrid="0">
      <p:cViewPr varScale="1">
        <p:scale>
          <a:sx n="75" d="100"/>
          <a:sy n="75" d="100"/>
        </p:scale>
        <p:origin x="-330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17808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7BAD5-8B23-40D5-B819-998E669E2A95}" type="datetimeFigureOut">
              <a:rPr lang="en-US" smtClean="0"/>
              <a:pPr/>
              <a:t>9/28/2014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906B5-7235-4E5D-9D81-B72794D9FC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457102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7BAD5-8B23-40D5-B819-998E669E2A95}" type="datetimeFigureOut">
              <a:rPr lang="en-US" smtClean="0"/>
              <a:pPr/>
              <a:t>9/28/2014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906B5-7235-4E5D-9D81-B72794D9FC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22473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7BAD5-8B23-40D5-B819-998E669E2A95}" type="datetimeFigureOut">
              <a:rPr lang="en-US" smtClean="0"/>
              <a:pPr/>
              <a:t>9/28/2014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906B5-7235-4E5D-9D81-B72794D9FC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8436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7BAD5-8B23-40D5-B819-998E669E2A95}" type="datetimeFigureOut">
              <a:rPr lang="en-US" smtClean="0"/>
              <a:pPr/>
              <a:t>9/28/2014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906B5-7235-4E5D-9D81-B72794D9FC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323368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7BAD5-8B23-40D5-B819-998E669E2A95}" type="datetimeFigureOut">
              <a:rPr lang="en-US" smtClean="0"/>
              <a:pPr/>
              <a:t>9/28/2014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906B5-7235-4E5D-9D81-B72794D9FC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751811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7BAD5-8B23-40D5-B819-998E669E2A95}" type="datetimeFigureOut">
              <a:rPr lang="en-US" smtClean="0"/>
              <a:pPr/>
              <a:t>9/28/2014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906B5-7235-4E5D-9D81-B72794D9FC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778537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7BAD5-8B23-40D5-B819-998E669E2A95}" type="datetimeFigureOut">
              <a:rPr lang="en-US" smtClean="0"/>
              <a:pPr/>
              <a:t>9/28/2014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906B5-7235-4E5D-9D81-B72794D9FC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655283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7BAD5-8B23-40D5-B819-998E669E2A95}" type="datetimeFigureOut">
              <a:rPr lang="en-US" smtClean="0"/>
              <a:pPr/>
              <a:t>9/28/2014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906B5-7235-4E5D-9D81-B72794D9FC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200667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7BAD5-8B23-40D5-B819-998E669E2A95}" type="datetimeFigureOut">
              <a:rPr lang="en-US" smtClean="0"/>
              <a:pPr/>
              <a:t>9/28/2014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906B5-7235-4E5D-9D81-B72794D9FC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854729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7BAD5-8B23-40D5-B819-998E669E2A95}" type="datetimeFigureOut">
              <a:rPr lang="en-US" smtClean="0"/>
              <a:pPr/>
              <a:t>9/28/2014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906B5-7235-4E5D-9D81-B72794D9FC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54799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7BAD5-8B23-40D5-B819-998E669E2A95}" type="datetimeFigureOut">
              <a:rPr lang="en-US" smtClean="0"/>
              <a:pPr/>
              <a:t>9/28/2014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8906B5-7235-4E5D-9D81-B72794D9FC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944692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ltDnDiag">
          <a:fgClr>
            <a:schemeClr val="accent1">
              <a:lumMod val="20000"/>
              <a:lumOff val="8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67BAD5-8B23-40D5-B819-998E669E2A95}" type="datetimeFigureOut">
              <a:rPr lang="en-US" smtClean="0"/>
              <a:pPr/>
              <a:t>9/28/2014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8906B5-7235-4E5D-9D81-B72794D9FC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07045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7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cbi.nlm.nih.gov/pubmed/24956148" TargetMode="External"/><Relationship Id="rId2" Type="http://schemas.openxmlformats.org/officeDocument/2006/relationships/hyperlink" Target="http://www.pnas.org/" TargetMode="Externa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3200" b="1" dirty="0"/>
              <a:t>Differential Expression of SOCS1/SOCS3 Ratios in Virus-Infected Macrophage Cell Lines</a:t>
            </a:r>
            <a:r>
              <a:rPr lang="en-US" sz="3200" dirty="0"/>
              <a:t/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Nancy J. Bigley</a:t>
            </a:r>
            <a:r>
              <a:rPr lang="en-US" smtClean="0"/>
              <a:t>, Ph.D.</a:t>
            </a:r>
            <a:endParaRPr lang="en-US" dirty="0" smtClean="0"/>
          </a:p>
          <a:p>
            <a:r>
              <a:rPr lang="en-US" dirty="0" smtClean="0"/>
              <a:t>Microbiology and Immunology Program, and Department of Neuroscience, Cell Biology, and Physiology ,College of Science and Mathematics and </a:t>
            </a:r>
            <a:r>
              <a:rPr lang="en-US" dirty="0" err="1" smtClean="0"/>
              <a:t>Boonshoft</a:t>
            </a:r>
            <a:r>
              <a:rPr lang="en-US" dirty="0" smtClean="0"/>
              <a:t> School of Medicine, Wright State University, Dayton, Ohio </a:t>
            </a:r>
          </a:p>
          <a:p>
            <a:r>
              <a:rPr lang="en-US" dirty="0" smtClean="0"/>
              <a:t>2014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267381" y="496578"/>
            <a:ext cx="4159444" cy="1067420"/>
          </a:xfrm>
          <a:prstGeom prst="rect">
            <a:avLst/>
          </a:prstGeom>
        </p:spPr>
      </p:pic>
      <p:pic>
        <p:nvPicPr>
          <p:cNvPr id="3074" name="Picture 2" descr="Wright State Universit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5175" y="354013"/>
            <a:ext cx="2857500" cy="1352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304068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2376" y="161365"/>
            <a:ext cx="10789025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We previously noted that </a:t>
            </a:r>
            <a:r>
              <a:rPr lang="en-US" sz="2400" dirty="0" smtClean="0"/>
              <a:t> murine keratinocyte </a:t>
            </a:r>
            <a:r>
              <a:rPr lang="en-US" sz="2400" dirty="0"/>
              <a:t>cell lines </a:t>
            </a:r>
            <a:r>
              <a:rPr lang="en-US" sz="2400" dirty="0" smtClean="0"/>
              <a:t>(HEL-301 7 PAM-212) PRODUCED large </a:t>
            </a:r>
            <a:r>
              <a:rPr lang="en-US" sz="2400" dirty="0"/>
              <a:t>amounts of SOCS1 mRNA and </a:t>
            </a:r>
            <a:r>
              <a:rPr lang="en-US" sz="2400" dirty="0" smtClean="0"/>
              <a:t>protein following infection with HSV-1 or treatment with interferon-gamma (IFN-</a:t>
            </a:r>
            <a:r>
              <a:rPr lang="el-GR" sz="2400" dirty="0" smtClean="0"/>
              <a:t>γ</a:t>
            </a:r>
            <a:r>
              <a:rPr lang="en-US" sz="2400" dirty="0" smtClean="0"/>
              <a:t>). In contrast, murine </a:t>
            </a:r>
            <a:r>
              <a:rPr lang="en-US" sz="2400" dirty="0"/>
              <a:t>fibroblasts </a:t>
            </a:r>
            <a:r>
              <a:rPr lang="en-US" sz="2400" dirty="0" smtClean="0"/>
              <a:t>(l929) exhibited </a:t>
            </a:r>
            <a:r>
              <a:rPr lang="en-US" sz="2400" dirty="0"/>
              <a:t>minimal increase in SOCS1 levels when treated with IFN-</a:t>
            </a:r>
            <a:r>
              <a:rPr lang="en-US" sz="2400" dirty="0">
                <a:sym typeface="Symbol" panose="05050102010706020507" pitchFamily="18" charset="2"/>
              </a:rPr>
              <a:t></a:t>
            </a:r>
            <a:r>
              <a:rPr lang="en-US" sz="2400" dirty="0"/>
              <a:t> following infection with </a:t>
            </a:r>
            <a:r>
              <a:rPr lang="en-US" sz="2400" dirty="0" smtClean="0"/>
              <a:t>HSV-1</a:t>
            </a:r>
            <a:r>
              <a:rPr lang="en-US" sz="2400" dirty="0"/>
              <a:t> (</a:t>
            </a:r>
            <a:r>
              <a:rPr lang="en-US" sz="2400" dirty="0" smtClean="0"/>
              <a:t>Frey et al. 2009).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An </a:t>
            </a:r>
            <a:r>
              <a:rPr lang="en-US" sz="2400" dirty="0"/>
              <a:t>antiviral state was induced in fibroblasts but not in keratinocytes. This resistance of keratinocytes to IFN-</a:t>
            </a:r>
            <a:r>
              <a:rPr lang="en-US" sz="2400" dirty="0">
                <a:sym typeface="Symbol" panose="05050102010706020507" pitchFamily="18" charset="2"/>
              </a:rPr>
              <a:t></a:t>
            </a:r>
            <a:r>
              <a:rPr lang="en-US" sz="2400" dirty="0"/>
              <a:t> corresponded to the </a:t>
            </a:r>
            <a:r>
              <a:rPr lang="en-US" sz="2400" dirty="0" err="1"/>
              <a:t>hyperinduction</a:t>
            </a:r>
            <a:r>
              <a:rPr lang="en-US" sz="2400" dirty="0"/>
              <a:t> of SOCS1 in these cells</a:t>
            </a:r>
            <a:r>
              <a:rPr lang="en-US" sz="2400" dirty="0" smtClean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/>
              <a:t>The goal of the present study was to determine the effects of HSV-1 infection on morphology, CD14-CD86 expression, cell viability, and SOCS protein levels in </a:t>
            </a:r>
            <a:r>
              <a:rPr lang="en-US" sz="2400" b="1" dirty="0" smtClean="0"/>
              <a:t>polarized M1 </a:t>
            </a:r>
            <a:r>
              <a:rPr lang="en-US" sz="2400" b="1" dirty="0"/>
              <a:t>and M2 </a:t>
            </a:r>
            <a:r>
              <a:rPr lang="en-US" sz="2400" b="1" dirty="0" smtClean="0"/>
              <a:t>macrophage cell lines (J774A.1 and RAW 264.7) </a:t>
            </a:r>
            <a:r>
              <a:rPr lang="en-US" sz="2400" b="1" dirty="0"/>
              <a:t>during the first 24 hour of </a:t>
            </a:r>
            <a:r>
              <a:rPr lang="en-US" sz="2400" b="1" dirty="0" smtClean="0"/>
              <a:t>infection.  For comparison we examined these responses against the monocyte-macrophage trophic Dengue virus (DENV2) in the RAW 264.7).</a:t>
            </a:r>
            <a:endParaRPr lang="en-US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2170697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2581" y="373487"/>
            <a:ext cx="10238704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Viruses</a:t>
            </a:r>
          </a:p>
          <a:p>
            <a:endParaRPr lang="en-US" b="1" dirty="0"/>
          </a:p>
          <a:p>
            <a:r>
              <a:rPr lang="en-US" b="1" dirty="0" smtClean="0"/>
              <a:t>Herpes Simplex Virus-1 strain </a:t>
            </a:r>
            <a:r>
              <a:rPr lang="en-US" b="1" dirty="0" err="1" smtClean="0"/>
              <a:t>Syn</a:t>
            </a:r>
            <a:r>
              <a:rPr lang="en-US" b="1" dirty="0" smtClean="0"/>
              <a:t> 17+ (HSV-1) </a:t>
            </a:r>
            <a:r>
              <a:rPr lang="en-US" dirty="0" smtClean="0"/>
              <a:t>initially </a:t>
            </a:r>
            <a:r>
              <a:rPr lang="en-US" dirty="0"/>
              <a:t>obtained from Dr. Nancy </a:t>
            </a:r>
            <a:r>
              <a:rPr lang="en-US" dirty="0" err="1"/>
              <a:t>Sawtell</a:t>
            </a:r>
            <a:r>
              <a:rPr lang="en-US" dirty="0"/>
              <a:t>, Children’s Hospital Medical Center, Cincinnati, OH was propagated on confluent monolayers of Vero cells. After 4-5 days post infection or when CPE was evident, the cells were spun down, supernatant was </a:t>
            </a:r>
            <a:r>
              <a:rPr lang="en-US" dirty="0" err="1"/>
              <a:t>aliquoted</a:t>
            </a:r>
            <a:r>
              <a:rPr lang="en-US" dirty="0"/>
              <a:t> and stored at -80⁰C. Virus was quantified by infecting Vero cell monolayers with different dilutions of virus and plaque forming units were counted to calculate volume required for 0.1 multiplicity of infection (MOI). </a:t>
            </a:r>
          </a:p>
          <a:p>
            <a:endParaRPr lang="en-US" dirty="0" smtClean="0"/>
          </a:p>
          <a:p>
            <a:r>
              <a:rPr lang="en-US" b="1" dirty="0" smtClean="0"/>
              <a:t>Dengue Virus  </a:t>
            </a:r>
            <a:r>
              <a:rPr lang="en-US" b="1" dirty="0"/>
              <a:t>DENV serotype 2 (DENV-2) </a:t>
            </a:r>
            <a:r>
              <a:rPr lang="en-US" dirty="0" smtClean="0"/>
              <a:t>was provided by Dr</a:t>
            </a:r>
            <a:r>
              <a:rPr lang="en-US" dirty="0"/>
              <a:t>. Eric M. Vela, </a:t>
            </a:r>
            <a:r>
              <a:rPr lang="en-US" dirty="0" smtClean="0"/>
              <a:t>Battelle Memorial Institute </a:t>
            </a:r>
            <a:r>
              <a:rPr lang="en-US" dirty="0"/>
              <a:t>Research </a:t>
            </a:r>
            <a:r>
              <a:rPr lang="en-US" dirty="0" smtClean="0"/>
              <a:t>Center.  DENV2 was propagated </a:t>
            </a:r>
            <a:r>
              <a:rPr lang="en-US" dirty="0"/>
              <a:t>on Vero 76 cells. Brieﬂy, Vero 76 cells grown in 100 mm petri dishes to a conﬂuence of approximately 85% at 37 °C, were infected with DENV-2 for 5-6 days or until CPE was evident. Cells were then scraped and centrifuged at 1500 rpm to eliminate cell debris. </a:t>
            </a:r>
            <a:r>
              <a:rPr lang="en-US" dirty="0" smtClean="0"/>
              <a:t>The </a:t>
            </a:r>
            <a:r>
              <a:rPr lang="en-US" dirty="0"/>
              <a:t>supernatant </a:t>
            </a:r>
            <a:r>
              <a:rPr lang="en-US" dirty="0" smtClean="0"/>
              <a:t>fluid was </a:t>
            </a:r>
            <a:r>
              <a:rPr lang="en-US" dirty="0" err="1"/>
              <a:t>aliquoted</a:t>
            </a:r>
            <a:r>
              <a:rPr lang="en-US" dirty="0"/>
              <a:t> and stored at −80°C until use. Dengue virus titers were determined by plaque assay </a:t>
            </a:r>
            <a:r>
              <a:rPr lang="en-US" dirty="0" smtClean="0"/>
              <a:t>on </a:t>
            </a:r>
            <a:r>
              <a:rPr lang="en-US" dirty="0"/>
              <a:t>conﬂuent monolayers of Vero 76 cells grown in 6-well plates</a:t>
            </a:r>
            <a:endParaRPr lang="en-US" dirty="0" smtClean="0"/>
          </a:p>
          <a:p>
            <a:endParaRPr lang="en-US" dirty="0" smtClean="0"/>
          </a:p>
          <a:p>
            <a:pPr algn="ctr"/>
            <a:r>
              <a:rPr lang="en-US" b="1" dirty="0" smtClean="0"/>
              <a:t>Murine Macrophage Cell Lines</a:t>
            </a:r>
            <a:endParaRPr lang="en-US" b="1" dirty="0"/>
          </a:p>
          <a:p>
            <a:r>
              <a:rPr lang="en-US" b="1" dirty="0" smtClean="0"/>
              <a:t>264.7 (ATCC TIB-71) and J774A.1 (TIB-67) cells lines </a:t>
            </a:r>
            <a:r>
              <a:rPr lang="en-US" dirty="0" smtClean="0"/>
              <a:t>were obtained from the American Type Culture Collection (ATCC) Manassas, VA.</a:t>
            </a:r>
          </a:p>
          <a:p>
            <a:endParaRPr lang="en-US" dirty="0" smtClean="0"/>
          </a:p>
          <a:p>
            <a:endParaRPr lang="en-US" dirty="0"/>
          </a:p>
          <a:p>
            <a:pPr algn="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75267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18447" y="304799"/>
            <a:ext cx="7578425" cy="538778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32328" y="5692586"/>
            <a:ext cx="99328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DENV2 infection of RAW 264.7 macrophages  at 3 days post infection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xmlns="" val="1204550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/>
          <p:cNvSpPr txBox="1">
            <a:spLocks/>
          </p:cNvSpPr>
          <p:nvPr/>
        </p:nvSpPr>
        <p:spPr>
          <a:xfrm>
            <a:off x="457200" y="3048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smtClean="0">
                <a:latin typeface="Times New Roman"/>
                <a:cs typeface="Times New Roman"/>
              </a:rPr>
              <a:t>     Macrophage Polarization Treatment</a:t>
            </a:r>
            <a:endParaRPr lang="en-US" sz="4000" dirty="0">
              <a:latin typeface="Times New Roman"/>
              <a:cs typeface="Times New Roman"/>
            </a:endParaRPr>
          </a:p>
        </p:txBody>
      </p:sp>
      <p:sp>
        <p:nvSpPr>
          <p:cNvPr id="3" name="Explosion 2 2"/>
          <p:cNvSpPr/>
          <p:nvPr/>
        </p:nvSpPr>
        <p:spPr>
          <a:xfrm>
            <a:off x="3200400" y="1447800"/>
            <a:ext cx="2743200" cy="1524000"/>
          </a:xfrm>
          <a:prstGeom prst="irregularSeal2">
            <a:avLst/>
          </a:prstGeom>
          <a:gradFill rotWithShape="1">
            <a:gsLst>
              <a:gs pos="0">
                <a:srgbClr val="4F81BD">
                  <a:tint val="100000"/>
                  <a:shade val="100000"/>
                  <a:satMod val="130000"/>
                </a:srgbClr>
              </a:gs>
              <a:gs pos="100000">
                <a:srgbClr val="4F81BD">
                  <a:tint val="50000"/>
                  <a:shade val="100000"/>
                  <a:satMod val="350000"/>
                </a:srgbClr>
              </a:gs>
            </a:gsLst>
            <a:lin ang="16200000" scaled="0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114800" y="1828800"/>
            <a:ext cx="106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US" sz="3600" b="1" dirty="0" smtClean="0">
                <a:solidFill>
                  <a:prstClr val="black"/>
                </a:solidFill>
                <a:latin typeface="Times New Roman"/>
                <a:cs typeface="Times New Roman"/>
              </a:rPr>
              <a:t>M0</a:t>
            </a:r>
            <a:endParaRPr lang="en-US" sz="3600" b="1" dirty="0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638800" y="2133600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US" dirty="0" smtClean="0">
                <a:solidFill>
                  <a:prstClr val="black"/>
                </a:solidFill>
                <a:latin typeface="Times New Roman"/>
                <a:cs typeface="Times New Roman"/>
              </a:rPr>
              <a:t>No treatment</a:t>
            </a:r>
            <a:endParaRPr lang="en-US" dirty="0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6" name="Left Arrow 5"/>
          <p:cNvSpPr/>
          <p:nvPr/>
        </p:nvSpPr>
        <p:spPr>
          <a:xfrm rot="18450523">
            <a:off x="2334905" y="3336579"/>
            <a:ext cx="1295400" cy="762000"/>
          </a:xfrm>
          <a:prstGeom prst="leftArrow">
            <a:avLst/>
          </a:prstGeom>
          <a:gradFill rotWithShape="1">
            <a:gsLst>
              <a:gs pos="0">
                <a:srgbClr val="4F81BD">
                  <a:tint val="100000"/>
                  <a:shade val="100000"/>
                  <a:satMod val="130000"/>
                </a:srgbClr>
              </a:gs>
              <a:gs pos="100000">
                <a:srgbClr val="4F81BD">
                  <a:tint val="50000"/>
                  <a:shade val="100000"/>
                  <a:satMod val="350000"/>
                </a:srgbClr>
              </a:gs>
            </a:gsLst>
            <a:lin ang="16200000" scaled="0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5800" y="3276600"/>
            <a:ext cx="2743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US" dirty="0" smtClean="0">
                <a:solidFill>
                  <a:prstClr val="black"/>
                </a:solidFill>
                <a:latin typeface="Times New Roman"/>
                <a:cs typeface="Times New Roman"/>
              </a:rPr>
              <a:t>LPS (100 </a:t>
            </a:r>
            <a:r>
              <a:rPr lang="en-US" dirty="0" err="1" smtClean="0">
                <a:solidFill>
                  <a:prstClr val="black"/>
                </a:solidFill>
                <a:latin typeface="Times New Roman"/>
                <a:cs typeface="Times New Roman"/>
              </a:rPr>
              <a:t>ng</a:t>
            </a:r>
            <a:r>
              <a:rPr lang="en-US" dirty="0" smtClean="0">
                <a:solidFill>
                  <a:prstClr val="black"/>
                </a:solidFill>
                <a:latin typeface="Times New Roman"/>
                <a:cs typeface="Times New Roman"/>
              </a:rPr>
              <a:t>/mL)</a:t>
            </a:r>
          </a:p>
          <a:p>
            <a:pPr defTabSz="457200"/>
            <a:r>
              <a:rPr lang="en-US" dirty="0" smtClean="0">
                <a:solidFill>
                  <a:prstClr val="black"/>
                </a:solidFill>
                <a:latin typeface="Times New Roman"/>
                <a:cs typeface="Times New Roman"/>
              </a:rPr>
              <a:t>IFN-</a:t>
            </a:r>
            <a:r>
              <a:rPr lang="en-US" dirty="0" err="1" smtClean="0">
                <a:solidFill>
                  <a:prstClr val="black"/>
                </a:solidFill>
                <a:latin typeface="Times New Roman"/>
                <a:cs typeface="Times New Roman"/>
              </a:rPr>
              <a:t>γ</a:t>
            </a:r>
            <a:r>
              <a:rPr lang="en-US" dirty="0" smtClean="0">
                <a:solidFill>
                  <a:prstClr val="black"/>
                </a:solidFill>
                <a:latin typeface="Times New Roman"/>
                <a:cs typeface="Times New Roman"/>
              </a:rPr>
              <a:t> (20 </a:t>
            </a:r>
            <a:r>
              <a:rPr lang="en-US" dirty="0" err="1" smtClean="0">
                <a:solidFill>
                  <a:prstClr val="black"/>
                </a:solidFill>
                <a:latin typeface="Times New Roman"/>
                <a:cs typeface="Times New Roman"/>
              </a:rPr>
              <a:t>ng</a:t>
            </a:r>
            <a:r>
              <a:rPr lang="en-US" dirty="0" smtClean="0">
                <a:solidFill>
                  <a:prstClr val="black"/>
                </a:solidFill>
                <a:latin typeface="Times New Roman"/>
                <a:cs typeface="Times New Roman"/>
              </a:rPr>
              <a:t>/mL)</a:t>
            </a:r>
          </a:p>
          <a:p>
            <a:pPr defTabSz="457200"/>
            <a:r>
              <a:rPr lang="en-US" dirty="0">
                <a:solidFill>
                  <a:prstClr val="black"/>
                </a:solidFill>
                <a:latin typeface="Times New Roman"/>
                <a:cs typeface="Times New Roman"/>
              </a:rPr>
              <a:t>f</a:t>
            </a:r>
            <a:r>
              <a:rPr lang="en-US" dirty="0" smtClean="0">
                <a:solidFill>
                  <a:prstClr val="black"/>
                </a:solidFill>
                <a:latin typeface="Times New Roman"/>
                <a:cs typeface="Times New Roman"/>
              </a:rPr>
              <a:t>or 12-24 hours</a:t>
            </a:r>
            <a:endParaRPr lang="en-US" dirty="0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8" name="Explosion 2 7"/>
          <p:cNvSpPr/>
          <p:nvPr/>
        </p:nvSpPr>
        <p:spPr>
          <a:xfrm>
            <a:off x="914400" y="4495800"/>
            <a:ext cx="2743200" cy="1524000"/>
          </a:xfrm>
          <a:prstGeom prst="irregularSeal2">
            <a:avLst/>
          </a:prstGeom>
          <a:gradFill rotWithShape="1">
            <a:gsLst>
              <a:gs pos="0">
                <a:srgbClr val="4F81BD">
                  <a:tint val="100000"/>
                  <a:shade val="100000"/>
                  <a:satMod val="130000"/>
                </a:srgbClr>
              </a:gs>
              <a:gs pos="100000">
                <a:srgbClr val="4F81BD">
                  <a:tint val="50000"/>
                  <a:shade val="100000"/>
                  <a:satMod val="350000"/>
                </a:srgbClr>
              </a:gs>
            </a:gsLst>
            <a:lin ang="16200000" scaled="0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28800" y="4876800"/>
            <a:ext cx="106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US" sz="3600" b="1" dirty="0" smtClean="0">
                <a:solidFill>
                  <a:prstClr val="black"/>
                </a:solidFill>
                <a:latin typeface="Times New Roman"/>
                <a:cs typeface="Times New Roman"/>
              </a:rPr>
              <a:t>M1</a:t>
            </a:r>
            <a:endParaRPr lang="en-US" sz="3600" b="1" dirty="0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10" name="Left Arrow 9"/>
          <p:cNvSpPr/>
          <p:nvPr/>
        </p:nvSpPr>
        <p:spPr>
          <a:xfrm rot="14067817">
            <a:off x="5144193" y="3339308"/>
            <a:ext cx="1295400" cy="762000"/>
          </a:xfrm>
          <a:prstGeom prst="leftArrow">
            <a:avLst/>
          </a:prstGeom>
          <a:gradFill rotWithShape="1">
            <a:gsLst>
              <a:gs pos="0">
                <a:srgbClr val="4F81BD">
                  <a:tint val="100000"/>
                  <a:shade val="100000"/>
                  <a:satMod val="130000"/>
                </a:srgbClr>
              </a:gs>
              <a:gs pos="100000">
                <a:srgbClr val="4F81BD">
                  <a:tint val="50000"/>
                  <a:shade val="100000"/>
                  <a:satMod val="350000"/>
                </a:srgbClr>
              </a:gs>
            </a:gsLst>
            <a:lin ang="16200000" scaled="0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</p:txBody>
      </p:sp>
      <p:sp>
        <p:nvSpPr>
          <p:cNvPr id="11" name="Explosion 2 10"/>
          <p:cNvSpPr/>
          <p:nvPr/>
        </p:nvSpPr>
        <p:spPr>
          <a:xfrm>
            <a:off x="5638800" y="4495800"/>
            <a:ext cx="2743200" cy="1524000"/>
          </a:xfrm>
          <a:prstGeom prst="irregularSeal2">
            <a:avLst/>
          </a:prstGeom>
          <a:gradFill rotWithShape="1">
            <a:gsLst>
              <a:gs pos="0">
                <a:srgbClr val="4F81BD">
                  <a:tint val="100000"/>
                  <a:shade val="100000"/>
                  <a:satMod val="130000"/>
                </a:srgbClr>
              </a:gs>
              <a:gs pos="100000">
                <a:srgbClr val="4F81BD">
                  <a:tint val="50000"/>
                  <a:shade val="100000"/>
                  <a:satMod val="350000"/>
                </a:srgbClr>
              </a:gs>
            </a:gsLst>
            <a:lin ang="16200000" scaled="0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553200" y="4876800"/>
            <a:ext cx="106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US" sz="3600" b="1" dirty="0" smtClean="0">
                <a:solidFill>
                  <a:prstClr val="black"/>
                </a:solidFill>
                <a:latin typeface="Times New Roman"/>
                <a:cs typeface="Times New Roman"/>
              </a:rPr>
              <a:t>M2</a:t>
            </a:r>
            <a:endParaRPr lang="en-US" sz="3600" b="1" dirty="0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2667000" y="4343400"/>
            <a:ext cx="228600" cy="228600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1905000" y="5867400"/>
            <a:ext cx="228600" cy="228600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3581400" y="4876800"/>
            <a:ext cx="228600" cy="228600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914400" y="5715000"/>
            <a:ext cx="228600" cy="228600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685800" y="5334000"/>
            <a:ext cx="228600" cy="228600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1295400" y="4572000"/>
            <a:ext cx="228600" cy="228600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2743200" y="5715000"/>
            <a:ext cx="228600" cy="228600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838200" y="4953000"/>
            <a:ext cx="228600" cy="228600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7467600" y="4267200"/>
            <a:ext cx="228600" cy="228600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6096000" y="5943600"/>
            <a:ext cx="228600" cy="228600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5638800" y="4953000"/>
            <a:ext cx="228600" cy="228600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</p:txBody>
      </p:sp>
      <p:sp>
        <p:nvSpPr>
          <p:cNvPr id="24" name="Oval 23"/>
          <p:cNvSpPr/>
          <p:nvPr/>
        </p:nvSpPr>
        <p:spPr>
          <a:xfrm>
            <a:off x="4267200" y="1371600"/>
            <a:ext cx="228600" cy="228600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</p:txBody>
      </p:sp>
      <p:sp>
        <p:nvSpPr>
          <p:cNvPr id="25" name="Oval 24"/>
          <p:cNvSpPr/>
          <p:nvPr/>
        </p:nvSpPr>
        <p:spPr>
          <a:xfrm>
            <a:off x="3200400" y="1905000"/>
            <a:ext cx="228600" cy="228600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</p:txBody>
      </p:sp>
      <p:sp>
        <p:nvSpPr>
          <p:cNvPr id="26" name="Oval 25"/>
          <p:cNvSpPr/>
          <p:nvPr/>
        </p:nvSpPr>
        <p:spPr>
          <a:xfrm>
            <a:off x="3657600" y="2895600"/>
            <a:ext cx="228600" cy="228600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</p:txBody>
      </p:sp>
      <p:sp>
        <p:nvSpPr>
          <p:cNvPr id="27" name="Oval 26"/>
          <p:cNvSpPr/>
          <p:nvPr/>
        </p:nvSpPr>
        <p:spPr>
          <a:xfrm>
            <a:off x="4572000" y="2743200"/>
            <a:ext cx="228600" cy="228600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</p:txBody>
      </p:sp>
      <p:sp>
        <p:nvSpPr>
          <p:cNvPr id="28" name="Oval 27"/>
          <p:cNvSpPr/>
          <p:nvPr/>
        </p:nvSpPr>
        <p:spPr>
          <a:xfrm>
            <a:off x="381000" y="1447800"/>
            <a:ext cx="228600" cy="228600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09600" y="1371600"/>
            <a:ext cx="11430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US" dirty="0" smtClean="0">
                <a:solidFill>
                  <a:prstClr val="black"/>
                </a:solidFill>
                <a:latin typeface="Times New Roman"/>
                <a:cs typeface="Times New Roman"/>
              </a:rPr>
              <a:t>CD86</a:t>
            </a:r>
            <a:endParaRPr lang="en-US" dirty="0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30" name="Cloud 29"/>
          <p:cNvSpPr/>
          <p:nvPr/>
        </p:nvSpPr>
        <p:spPr>
          <a:xfrm>
            <a:off x="2590800" y="5181600"/>
            <a:ext cx="457200" cy="304800"/>
          </a:xfrm>
          <a:prstGeom prst="cloud">
            <a:avLst/>
          </a:prstGeom>
          <a:solidFill>
            <a:srgbClr val="FFFF00"/>
          </a:soli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</p:txBody>
      </p:sp>
      <p:sp>
        <p:nvSpPr>
          <p:cNvPr id="31" name="Cloud 30"/>
          <p:cNvSpPr/>
          <p:nvPr/>
        </p:nvSpPr>
        <p:spPr>
          <a:xfrm>
            <a:off x="2286000" y="4800600"/>
            <a:ext cx="457200" cy="304800"/>
          </a:xfrm>
          <a:prstGeom prst="cloud">
            <a:avLst/>
          </a:prstGeom>
          <a:solidFill>
            <a:srgbClr val="FFFF00"/>
          </a:soli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</p:txBody>
      </p:sp>
      <p:sp>
        <p:nvSpPr>
          <p:cNvPr id="32" name="Cloud 31"/>
          <p:cNvSpPr/>
          <p:nvPr/>
        </p:nvSpPr>
        <p:spPr>
          <a:xfrm>
            <a:off x="1371600" y="5410200"/>
            <a:ext cx="457200" cy="304800"/>
          </a:xfrm>
          <a:prstGeom prst="cloud">
            <a:avLst/>
          </a:prstGeom>
          <a:solidFill>
            <a:srgbClr val="FFFF00"/>
          </a:soli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</p:txBody>
      </p:sp>
      <p:sp>
        <p:nvSpPr>
          <p:cNvPr id="33" name="Cloud 32"/>
          <p:cNvSpPr/>
          <p:nvPr/>
        </p:nvSpPr>
        <p:spPr>
          <a:xfrm>
            <a:off x="152400" y="1828800"/>
            <a:ext cx="457200" cy="304800"/>
          </a:xfrm>
          <a:prstGeom prst="cloud">
            <a:avLst/>
          </a:prstGeom>
          <a:solidFill>
            <a:srgbClr val="FFFF00"/>
          </a:soli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09600" y="1752600"/>
            <a:ext cx="11430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US" dirty="0" smtClean="0">
                <a:solidFill>
                  <a:prstClr val="black"/>
                </a:solidFill>
                <a:latin typeface="Times New Roman"/>
                <a:cs typeface="Times New Roman"/>
              </a:rPr>
              <a:t>SOCS1</a:t>
            </a:r>
            <a:endParaRPr lang="en-US" dirty="0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35" name="Cloud 34"/>
          <p:cNvSpPr/>
          <p:nvPr/>
        </p:nvSpPr>
        <p:spPr>
          <a:xfrm>
            <a:off x="7315200" y="5029200"/>
            <a:ext cx="457200" cy="304800"/>
          </a:xfrm>
          <a:prstGeom prst="cloud">
            <a:avLst/>
          </a:prstGeom>
          <a:solidFill>
            <a:srgbClr val="F79646">
              <a:lumMod val="75000"/>
            </a:srgbClr>
          </a:soli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</p:txBody>
      </p:sp>
      <p:sp>
        <p:nvSpPr>
          <p:cNvPr id="36" name="Cloud 35"/>
          <p:cNvSpPr/>
          <p:nvPr/>
        </p:nvSpPr>
        <p:spPr>
          <a:xfrm>
            <a:off x="6172200" y="5410200"/>
            <a:ext cx="457200" cy="304800"/>
          </a:xfrm>
          <a:prstGeom prst="cloud">
            <a:avLst/>
          </a:prstGeom>
          <a:solidFill>
            <a:srgbClr val="F79646">
              <a:lumMod val="75000"/>
            </a:srgbClr>
          </a:soli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</p:txBody>
      </p:sp>
      <p:sp>
        <p:nvSpPr>
          <p:cNvPr id="37" name="Cloud 36"/>
          <p:cNvSpPr/>
          <p:nvPr/>
        </p:nvSpPr>
        <p:spPr>
          <a:xfrm>
            <a:off x="6096000" y="5105400"/>
            <a:ext cx="457200" cy="304800"/>
          </a:xfrm>
          <a:prstGeom prst="cloud">
            <a:avLst/>
          </a:prstGeom>
          <a:solidFill>
            <a:srgbClr val="F79646">
              <a:lumMod val="75000"/>
            </a:srgbClr>
          </a:soli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</p:txBody>
      </p:sp>
      <p:sp>
        <p:nvSpPr>
          <p:cNvPr id="38" name="Cloud 37"/>
          <p:cNvSpPr/>
          <p:nvPr/>
        </p:nvSpPr>
        <p:spPr>
          <a:xfrm>
            <a:off x="152400" y="2286000"/>
            <a:ext cx="457200" cy="304800"/>
          </a:xfrm>
          <a:prstGeom prst="cloud">
            <a:avLst/>
          </a:prstGeom>
          <a:solidFill>
            <a:srgbClr val="F79646">
              <a:lumMod val="75000"/>
            </a:srgbClr>
          </a:soli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09600" y="2209800"/>
            <a:ext cx="11430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US" dirty="0" smtClean="0">
                <a:solidFill>
                  <a:prstClr val="black"/>
                </a:solidFill>
                <a:latin typeface="Times New Roman"/>
                <a:cs typeface="Times New Roman"/>
              </a:rPr>
              <a:t>SOCS3</a:t>
            </a:r>
            <a:endParaRPr lang="en-US" dirty="0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40" name="Cloud 39"/>
          <p:cNvSpPr/>
          <p:nvPr/>
        </p:nvSpPr>
        <p:spPr>
          <a:xfrm>
            <a:off x="3657600" y="2362200"/>
            <a:ext cx="457200" cy="304800"/>
          </a:xfrm>
          <a:prstGeom prst="cloud">
            <a:avLst/>
          </a:prstGeom>
          <a:solidFill>
            <a:srgbClr val="F79646">
              <a:lumMod val="75000"/>
            </a:srgbClr>
          </a:soli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</p:txBody>
      </p:sp>
      <p:sp>
        <p:nvSpPr>
          <p:cNvPr id="41" name="Cloud 40"/>
          <p:cNvSpPr/>
          <p:nvPr/>
        </p:nvSpPr>
        <p:spPr>
          <a:xfrm>
            <a:off x="4876800" y="1905000"/>
            <a:ext cx="457200" cy="304800"/>
          </a:xfrm>
          <a:prstGeom prst="cloud">
            <a:avLst/>
          </a:prstGeom>
          <a:solidFill>
            <a:srgbClr val="F79646">
              <a:lumMod val="75000"/>
            </a:srgbClr>
          </a:soli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</p:txBody>
      </p:sp>
      <p:sp>
        <p:nvSpPr>
          <p:cNvPr id="42" name="Cloud 41"/>
          <p:cNvSpPr/>
          <p:nvPr/>
        </p:nvSpPr>
        <p:spPr>
          <a:xfrm>
            <a:off x="3733800" y="1981200"/>
            <a:ext cx="457200" cy="304800"/>
          </a:xfrm>
          <a:prstGeom prst="cloud">
            <a:avLst/>
          </a:prstGeom>
          <a:solidFill>
            <a:srgbClr val="F79646">
              <a:lumMod val="75000"/>
            </a:srgbClr>
          </a:soli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6172200" y="3124200"/>
            <a:ext cx="20702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/>
                <a:cs typeface="Times New Roman"/>
              </a:rPr>
              <a:t>20 ng/mL </a:t>
            </a:r>
            <a:r>
              <a:rPr lang="en-US" dirty="0" smtClean="0">
                <a:latin typeface="Times New Roman"/>
                <a:cs typeface="Times New Roman"/>
              </a:rPr>
              <a:t>IL-4 for 12-24 hours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6674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8" descr="DSCN0374.JPG"/>
          <p:cNvPicPr>
            <a:picLocks noChangeAspect="1"/>
          </p:cNvPicPr>
          <p:nvPr/>
        </p:nvPicPr>
        <p:blipFill>
          <a:blip r:embed="rId2" cstate="print"/>
          <a:srcRect t="-24712" b="-24712"/>
          <a:stretch>
            <a:fillRect/>
          </a:stretch>
        </p:blipFill>
        <p:spPr>
          <a:xfrm>
            <a:off x="3662971" y="-445150"/>
            <a:ext cx="3618756" cy="4055454"/>
          </a:xfrm>
          <a:prstGeom prst="rect">
            <a:avLst/>
          </a:prstGeom>
        </p:spPr>
      </p:pic>
      <p:pic>
        <p:nvPicPr>
          <p:cNvPr id="9" name="Content Placeholder 4" descr="DSCN0371.JPG"/>
          <p:cNvPicPr>
            <a:picLocks noChangeAspect="1"/>
          </p:cNvPicPr>
          <p:nvPr/>
        </p:nvPicPr>
        <p:blipFill>
          <a:blip r:embed="rId3" cstate="print"/>
          <a:srcRect t="-24712" b="-24712"/>
          <a:stretch>
            <a:fillRect/>
          </a:stretch>
        </p:blipFill>
        <p:spPr>
          <a:xfrm>
            <a:off x="1255690" y="3178342"/>
            <a:ext cx="3283426" cy="3679658"/>
          </a:xfrm>
          <a:prstGeom prst="rect">
            <a:avLst/>
          </a:prstGeom>
        </p:spPr>
      </p:pic>
      <p:pic>
        <p:nvPicPr>
          <p:cNvPr id="11" name="Content Placeholder 5" descr="DSCN0372.JPG"/>
          <p:cNvPicPr>
            <a:picLocks noChangeAspect="1"/>
          </p:cNvPicPr>
          <p:nvPr/>
        </p:nvPicPr>
        <p:blipFill>
          <a:blip r:embed="rId4" cstate="print"/>
          <a:srcRect t="-24712" b="-24712"/>
          <a:stretch>
            <a:fillRect/>
          </a:stretch>
        </p:blipFill>
        <p:spPr>
          <a:xfrm>
            <a:off x="7081308" y="3011594"/>
            <a:ext cx="3432219" cy="3846406"/>
          </a:xfrm>
          <a:prstGeom prst="rect">
            <a:avLst/>
          </a:prstGeom>
        </p:spPr>
      </p:pic>
      <p:cxnSp>
        <p:nvCxnSpPr>
          <p:cNvPr id="14" name="Straight Arrow Connector 13"/>
          <p:cNvCxnSpPr/>
          <p:nvPr/>
        </p:nvCxnSpPr>
        <p:spPr>
          <a:xfrm flipH="1">
            <a:off x="3128647" y="2989536"/>
            <a:ext cx="695459" cy="6568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7018986" y="2846231"/>
            <a:ext cx="649696" cy="6568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2897403" y="6194738"/>
            <a:ext cx="70140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J774A.1 Macrophages at 24 hours after polarization</a:t>
            </a:r>
            <a:endParaRPr lang="en-US" sz="2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2897403" y="2989536"/>
            <a:ext cx="11030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LPS &amp; IFN-</a:t>
            </a:r>
            <a:r>
              <a:rPr lang="el-GR" dirty="0" smtClean="0"/>
              <a:t>γ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282795" y="2989536"/>
            <a:ext cx="587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IL-4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69603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56357" y="-461495"/>
            <a:ext cx="4410368" cy="49433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1336" y="3709115"/>
            <a:ext cx="6201317" cy="283335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666726" y="1700011"/>
            <a:ext cx="260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b="1" dirty="0" smtClean="0"/>
              <a:t>M1 J774A.1</a:t>
            </a:r>
            <a:endParaRPr lang="en-US" b="1" dirty="0"/>
          </a:p>
        </p:txBody>
      </p:sp>
      <p:sp>
        <p:nvSpPr>
          <p:cNvPr id="6" name="TextBox 5"/>
          <p:cNvSpPr txBox="1"/>
          <p:nvPr/>
        </p:nvSpPr>
        <p:spPr>
          <a:xfrm>
            <a:off x="7469747" y="5074276"/>
            <a:ext cx="16356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M1 RAW 264.7</a:t>
            </a:r>
            <a:endParaRPr lang="en-US" b="1" dirty="0"/>
          </a:p>
        </p:txBody>
      </p:sp>
      <p:sp>
        <p:nvSpPr>
          <p:cNvPr id="2" name="TextBox 1"/>
          <p:cNvSpPr txBox="1"/>
          <p:nvPr/>
        </p:nvSpPr>
        <p:spPr>
          <a:xfrm>
            <a:off x="4662153" y="6239953"/>
            <a:ext cx="48392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Vacuolated M1 Macrophages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xmlns="" val="3524343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770592699"/>
              </p:ext>
            </p:extLst>
          </p:nvPr>
        </p:nvGraphicFramePr>
        <p:xfrm>
          <a:off x="2601532" y="903805"/>
          <a:ext cx="5038725" cy="2144332"/>
        </p:xfrm>
        <a:graphic>
          <a:graphicData uri="http://schemas.openxmlformats.org/presentationml/2006/ole">
            <p:oleObj spid="_x0000_s5146" name="Bitmap Image" r:id="rId3" imgW="5020376" imgH="1943371" progId="PBrush">
              <p:embed/>
            </p:oleObj>
          </a:graphicData>
        </a:graphic>
      </p:graphicFrame>
      <p:pic>
        <p:nvPicPr>
          <p:cNvPr id="3" name="Picture 2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11057" y="3048137"/>
            <a:ext cx="5029200" cy="376174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2756079" y="220915"/>
            <a:ext cx="46397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               </a:t>
            </a:r>
            <a:r>
              <a:rPr lang="en-US" b="1" dirty="0" smtClean="0"/>
              <a:t>J774A.1 </a:t>
            </a:r>
            <a:r>
              <a:rPr lang="en-US" b="1" dirty="0"/>
              <a:t>Macrophages</a:t>
            </a:r>
          </a:p>
          <a:p>
            <a:r>
              <a:rPr lang="en-US" dirty="0" smtClean="0"/>
              <a:t>Uninfected                          HSV-1-infected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07962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3971" y="742568"/>
            <a:ext cx="6579037" cy="61154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918857" y="116120"/>
            <a:ext cx="47516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RAW 264.7 Macrophages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320611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462" y="408915"/>
            <a:ext cx="3615189" cy="548960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5572" y="203982"/>
            <a:ext cx="6906848" cy="621405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01521" y="5898524"/>
            <a:ext cx="27947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J774A.1 Macrophages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722771" y="6233375"/>
            <a:ext cx="39924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RAW264.7 Macrophages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69942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8" descr="DSCN0374.JPG"/>
          <p:cNvPicPr>
            <a:picLocks noChangeAspect="1"/>
          </p:cNvPicPr>
          <p:nvPr/>
        </p:nvPicPr>
        <p:blipFill>
          <a:blip r:embed="rId2" cstate="print"/>
          <a:srcRect t="-24712" b="-24712"/>
          <a:stretch>
            <a:fillRect/>
          </a:stretch>
        </p:blipFill>
        <p:spPr>
          <a:xfrm>
            <a:off x="2306392" y="997039"/>
            <a:ext cx="1903851" cy="2133600"/>
          </a:xfrm>
          <a:prstGeom prst="rect">
            <a:avLst/>
          </a:prstGeom>
        </p:spPr>
      </p:pic>
      <p:sp>
        <p:nvSpPr>
          <p:cNvPr id="3" name="Right Arrow 2"/>
          <p:cNvSpPr/>
          <p:nvPr/>
        </p:nvSpPr>
        <p:spPr>
          <a:xfrm>
            <a:off x="4439992" y="1606639"/>
            <a:ext cx="1981200" cy="914400"/>
          </a:xfrm>
          <a:prstGeom prst="rightArrow">
            <a:avLst/>
          </a:prstGeom>
          <a:gradFill rotWithShape="1">
            <a:gsLst>
              <a:gs pos="0">
                <a:srgbClr val="4F81BD">
                  <a:tint val="100000"/>
                  <a:shade val="100000"/>
                  <a:satMod val="130000"/>
                </a:srgbClr>
              </a:gs>
              <a:gs pos="100000">
                <a:srgbClr val="4F81BD">
                  <a:tint val="50000"/>
                  <a:shade val="100000"/>
                  <a:satMod val="350000"/>
                </a:srgbClr>
              </a:gs>
            </a:gsLst>
            <a:lin ang="16200000" scaled="0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649792" y="997039"/>
            <a:ext cx="1901952" cy="2130552"/>
          </a:xfrm>
          <a:prstGeom prst="rect">
            <a:avLst/>
          </a:prstGeom>
        </p:spPr>
      </p:pic>
      <p:sp>
        <p:nvSpPr>
          <p:cNvPr id="5" name="Right Arrow 4"/>
          <p:cNvSpPr/>
          <p:nvPr/>
        </p:nvSpPr>
        <p:spPr>
          <a:xfrm rot="5400000">
            <a:off x="6992692" y="3244939"/>
            <a:ext cx="990600" cy="1219200"/>
          </a:xfrm>
          <a:prstGeom prst="rightArrow">
            <a:avLst/>
          </a:prstGeom>
          <a:gradFill rotWithShape="1">
            <a:gsLst>
              <a:gs pos="0">
                <a:srgbClr val="4F81BD">
                  <a:tint val="100000"/>
                  <a:shade val="100000"/>
                  <a:satMod val="130000"/>
                </a:srgbClr>
              </a:gs>
              <a:gs pos="100000">
                <a:srgbClr val="4F81BD">
                  <a:tint val="50000"/>
                  <a:shade val="100000"/>
                  <a:satMod val="350000"/>
                </a:srgbClr>
              </a:gs>
            </a:gsLst>
            <a:lin ang="16200000" scaled="0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649792" y="4426039"/>
            <a:ext cx="1905000" cy="1828800"/>
          </a:xfrm>
          <a:prstGeom prst="rect">
            <a:avLst/>
          </a:prstGeom>
        </p:spPr>
      </p:pic>
      <p:sp>
        <p:nvSpPr>
          <p:cNvPr id="7" name="Right Arrow 6"/>
          <p:cNvSpPr/>
          <p:nvPr/>
        </p:nvSpPr>
        <p:spPr>
          <a:xfrm rot="10800000">
            <a:off x="4363792" y="4959439"/>
            <a:ext cx="1981200" cy="914400"/>
          </a:xfrm>
          <a:prstGeom prst="rightArrow">
            <a:avLst/>
          </a:prstGeom>
          <a:gradFill rotWithShape="1">
            <a:gsLst>
              <a:gs pos="0">
                <a:srgbClr val="4F81BD">
                  <a:tint val="100000"/>
                  <a:shade val="100000"/>
                  <a:satMod val="130000"/>
                </a:srgbClr>
              </a:gs>
              <a:gs pos="100000">
                <a:srgbClr val="4F81BD">
                  <a:tint val="50000"/>
                  <a:shade val="100000"/>
                  <a:satMod val="350000"/>
                </a:srgbClr>
              </a:gs>
            </a:gsLst>
            <a:lin ang="16200000" scaled="0"/>
          </a:gra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</p:txBody>
      </p:sp>
      <p:pic>
        <p:nvPicPr>
          <p:cNvPr id="8" name="Picture 7"/>
          <p:cNvPicPr>
            <a:picLocks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790163" y="4204053"/>
            <a:ext cx="2116428" cy="190195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830392" y="1378039"/>
            <a:ext cx="3810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US" dirty="0" smtClean="0">
                <a:solidFill>
                  <a:prstClr val="black"/>
                </a:solidFill>
                <a:latin typeface="Times New Roman"/>
                <a:cs typeface="Times New Roman"/>
              </a:rPr>
              <a:t>1.</a:t>
            </a:r>
            <a:endParaRPr lang="en-US" dirty="0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173792" y="4273639"/>
            <a:ext cx="3810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US" dirty="0">
                <a:solidFill>
                  <a:prstClr val="black"/>
                </a:solidFill>
                <a:latin typeface="Times New Roman"/>
                <a:cs typeface="Times New Roman"/>
              </a:rPr>
              <a:t>3</a:t>
            </a:r>
            <a:r>
              <a:rPr lang="en-US" dirty="0" smtClean="0">
                <a:solidFill>
                  <a:prstClr val="black"/>
                </a:solidFill>
                <a:latin typeface="Times New Roman"/>
                <a:cs typeface="Times New Roman"/>
              </a:rPr>
              <a:t>.</a:t>
            </a:r>
            <a:endParaRPr lang="en-US" dirty="0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830392" y="4273639"/>
            <a:ext cx="3810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US" dirty="0" smtClean="0">
                <a:solidFill>
                  <a:prstClr val="black"/>
                </a:solidFill>
                <a:latin typeface="Times New Roman"/>
                <a:cs typeface="Times New Roman"/>
              </a:rPr>
              <a:t>4.</a:t>
            </a:r>
            <a:endParaRPr lang="en-US" dirty="0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173792" y="997039"/>
            <a:ext cx="3810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US" dirty="0">
                <a:solidFill>
                  <a:prstClr val="black"/>
                </a:solidFill>
                <a:latin typeface="Times New Roman"/>
                <a:cs typeface="Times New Roman"/>
              </a:rPr>
              <a:t>2</a:t>
            </a:r>
            <a:r>
              <a:rPr lang="en-US" dirty="0" smtClean="0">
                <a:solidFill>
                  <a:prstClr val="black"/>
                </a:solidFill>
                <a:latin typeface="Times New Roman"/>
                <a:cs typeface="Times New Roman"/>
              </a:rPr>
              <a:t>.</a:t>
            </a:r>
            <a:endParaRPr lang="en-US" dirty="0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820992" y="5155029"/>
            <a:ext cx="152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US" sz="1400" dirty="0" smtClean="0">
                <a:solidFill>
                  <a:prstClr val="black"/>
                </a:solidFill>
                <a:latin typeface="Times New Roman"/>
                <a:cs typeface="Times New Roman"/>
              </a:rPr>
              <a:t>Add virus (0.1 MOI)/cytokines</a:t>
            </a:r>
            <a:endParaRPr lang="en-US" sz="1400" dirty="0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439992" y="1800705"/>
            <a:ext cx="1676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US" sz="1400" dirty="0" smtClean="0">
                <a:solidFill>
                  <a:prstClr val="black"/>
                </a:solidFill>
                <a:latin typeface="Times New Roman"/>
                <a:cs typeface="Times New Roman"/>
              </a:rPr>
              <a:t>Release cells/centrifuge</a:t>
            </a:r>
            <a:endParaRPr lang="en-US" sz="1400" dirty="0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183192" y="3359239"/>
            <a:ext cx="685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US" sz="1400" dirty="0" smtClean="0">
                <a:solidFill>
                  <a:prstClr val="black"/>
                </a:solidFill>
                <a:latin typeface="Times New Roman"/>
                <a:cs typeface="Times New Roman"/>
              </a:rPr>
              <a:t>Count</a:t>
            </a:r>
            <a:endParaRPr lang="en-US" sz="1400" dirty="0">
              <a:solidFill>
                <a:prstClr val="black"/>
              </a:solidFill>
              <a:latin typeface="Times New Roman"/>
              <a:cs typeface="Times New Roman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325433" y="430593"/>
            <a:ext cx="60391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  Virus Treatment of Macrophages</a:t>
            </a:r>
            <a:endParaRPr lang="en-US" sz="24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9011992" y="1378039"/>
            <a:ext cx="3176789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/>
                <a:cs typeface="Times New Roman"/>
              </a:rPr>
              <a:t>In order to accurately determine cell number </a:t>
            </a:r>
            <a:r>
              <a:rPr lang="en-US" dirty="0" smtClean="0">
                <a:latin typeface="Times New Roman"/>
                <a:cs typeface="Times New Roman"/>
              </a:rPr>
              <a:t>and </a:t>
            </a:r>
            <a:r>
              <a:rPr lang="en-US" dirty="0">
                <a:latin typeface="Times New Roman"/>
                <a:cs typeface="Times New Roman"/>
              </a:rPr>
              <a:t>calculate </a:t>
            </a:r>
            <a:r>
              <a:rPr lang="en-US" dirty="0" smtClean="0">
                <a:latin typeface="Times New Roman"/>
                <a:cs typeface="Times New Roman"/>
              </a:rPr>
              <a:t>MOI  accurately:</a:t>
            </a:r>
            <a:endParaRPr lang="en-US" dirty="0">
              <a:latin typeface="Times New Roman"/>
              <a:cs typeface="Times New Roman"/>
            </a:endParaRPr>
          </a:p>
          <a:p>
            <a:endParaRPr lang="en-US" dirty="0" smtClean="0">
              <a:latin typeface="Times New Roman"/>
              <a:cs typeface="Times New Roman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latin typeface="Times New Roman"/>
                <a:cs typeface="Times New Roman"/>
              </a:rPr>
              <a:t>Cells </a:t>
            </a:r>
            <a:r>
              <a:rPr lang="en-US" dirty="0">
                <a:latin typeface="Times New Roman"/>
                <a:cs typeface="Times New Roman"/>
              </a:rPr>
              <a:t>were released from culture </a:t>
            </a:r>
            <a:r>
              <a:rPr lang="en-US" dirty="0" smtClean="0">
                <a:latin typeface="Times New Roman"/>
                <a:cs typeface="Times New Roman"/>
              </a:rPr>
              <a:t>plate using </a:t>
            </a:r>
            <a:r>
              <a:rPr lang="en-US" dirty="0">
                <a:latin typeface="Times New Roman"/>
                <a:cs typeface="Times New Roman"/>
              </a:rPr>
              <a:t>a non-enzymatic dissociation </a:t>
            </a:r>
            <a:r>
              <a:rPr lang="en-US" dirty="0" smtClean="0">
                <a:latin typeface="Times New Roman"/>
                <a:cs typeface="Times New Roman"/>
              </a:rPr>
              <a:t>reagent</a:t>
            </a:r>
          </a:p>
          <a:p>
            <a:endParaRPr lang="en-US" dirty="0">
              <a:latin typeface="Times New Roman"/>
              <a:cs typeface="Times New Roman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latin typeface="Times New Roman"/>
                <a:cs typeface="Times New Roman"/>
              </a:rPr>
              <a:t>Cell </a:t>
            </a:r>
            <a:r>
              <a:rPr lang="en-US" dirty="0">
                <a:latin typeface="Times New Roman"/>
                <a:cs typeface="Times New Roman"/>
              </a:rPr>
              <a:t>count was taken using a TPP PCV </a:t>
            </a:r>
            <a:r>
              <a:rPr lang="en-US" dirty="0" smtClean="0">
                <a:latin typeface="Times New Roman"/>
                <a:cs typeface="Times New Roman"/>
              </a:rPr>
              <a:t>cell counting </a:t>
            </a:r>
            <a:r>
              <a:rPr lang="en-US" dirty="0">
                <a:latin typeface="Times New Roman"/>
                <a:cs typeface="Times New Roman"/>
              </a:rPr>
              <a:t>tube, making it possible </a:t>
            </a:r>
            <a:r>
              <a:rPr lang="en-US" dirty="0" smtClean="0">
                <a:latin typeface="Times New Roman"/>
                <a:cs typeface="Times New Roman"/>
              </a:rPr>
              <a:t>to calculate MOI accurately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25696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3086835" y="1156785"/>
            <a:ext cx="13381905" cy="8216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182188126"/>
              </p:ext>
            </p:extLst>
          </p:nvPr>
        </p:nvGraphicFramePr>
        <p:xfrm>
          <a:off x="1120462" y="308009"/>
          <a:ext cx="10019761" cy="636360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160263"/>
                <a:gridCol w="3429749"/>
                <a:gridCol w="3429749"/>
              </a:tblGrid>
              <a:tr h="75665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Monocyte/Macrophage Markers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Scavenger Receptors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Membrane Glycoprotein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84144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CD14- LPS receptors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CD206 macrophage mannose receptor (MMR)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CD200R- expressed mainly on monocytes and neutrophils. Interaction between CD200R and CD200 limit and suppress macrophage-induced inflammatory damage.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89136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CD80 (B7.1) co-receptor on antigen –presenting cells (APCs)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CD163- hemoglobin-</a:t>
                      </a:r>
                      <a:r>
                        <a:rPr lang="en-US" sz="2400" dirty="0" err="1">
                          <a:effectLst/>
                        </a:rPr>
                        <a:t>haptoglobin</a:t>
                      </a:r>
                      <a:r>
                        <a:rPr lang="en-US" sz="2400" dirty="0">
                          <a:effectLst/>
                        </a:rPr>
                        <a:t> receptor; expressed on both monocytes and macrophages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 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75665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CD86 (B7.2) co-receptor on APSs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 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 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2939657" y="2648920"/>
            <a:ext cx="15206710" cy="8833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08066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12375" y="365125"/>
            <a:ext cx="11438965" cy="1325563"/>
          </a:xfrm>
        </p:spPr>
        <p:txBody>
          <a:bodyPr/>
          <a:lstStyle/>
          <a:p>
            <a:r>
              <a:rPr lang="en-US" b="1" dirty="0" smtClean="0"/>
              <a:t>J774.1 macrophages polarized to M1 phenotype</a:t>
            </a:r>
            <a:endParaRPr lang="en-US" b="1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Stained with FITC-labeled anti- mouse CD14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Stained with brilliant violet 421 -labeled anti-mouse CD86</a:t>
            </a:r>
            <a:endParaRPr lang="en-US" dirty="0"/>
          </a:p>
        </p:txBody>
      </p:sp>
      <p:pic>
        <p:nvPicPr>
          <p:cNvPr id="7" name="Picture 47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28040" y="24812074"/>
            <a:ext cx="501015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47"/>
          <p:cNvPicPr>
            <a:picLocks noGrp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9788" y="2555009"/>
            <a:ext cx="5157787" cy="3584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48"/>
          <p:cNvPicPr>
            <a:picLocks noGrp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514761"/>
            <a:ext cx="5183188" cy="36652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948120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670" y="540913"/>
            <a:ext cx="6800045" cy="51386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6980" y="273686"/>
            <a:ext cx="7169850" cy="563771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142444" y="5808372"/>
            <a:ext cx="48295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J774a.1 Murine Macrophages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1737285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5458" y="233082"/>
            <a:ext cx="10865225" cy="66249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 smtClean="0"/>
              <a:t>Jaguin</a:t>
            </a:r>
            <a:r>
              <a:rPr lang="en-US" sz="2800" b="1" dirty="0" smtClean="0"/>
              <a:t> </a:t>
            </a:r>
            <a:r>
              <a:rPr lang="en-US" sz="2800" b="1" dirty="0"/>
              <a:t>and colleagues </a:t>
            </a:r>
            <a:r>
              <a:rPr lang="en-US" sz="2800" b="1" dirty="0" smtClean="0"/>
              <a:t>recently </a:t>
            </a:r>
            <a:r>
              <a:rPr lang="en-US" sz="2800" b="1" dirty="0"/>
              <a:t>used monocytes purified from the buffy coats of human peripheral blood cells to characterize phenotypic and genomic markers.  </a:t>
            </a:r>
            <a:endParaRPr lang="en-US" sz="2800" b="1" dirty="0" smtClean="0"/>
          </a:p>
          <a:p>
            <a:endParaRPr lang="en-US" sz="2800" b="1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generated </a:t>
            </a:r>
            <a:r>
              <a:rPr lang="en-US" sz="2400" dirty="0"/>
              <a:t>macrophages from these primary human cells by treatment with M-CSF </a:t>
            </a:r>
            <a:endParaRPr lang="en-US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polarized </a:t>
            </a:r>
            <a:r>
              <a:rPr lang="en-US" sz="2400" dirty="0"/>
              <a:t>them using the same inducers as used in the present study, LPS and IFN-γ to induce M1 phenotype and IL-4 to induce the M2 </a:t>
            </a:r>
            <a:r>
              <a:rPr lang="en-US" sz="2400" dirty="0" smtClean="0"/>
              <a:t>phenotype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the cell membrane marker unique to M1 cells was CD80 (B7.1</a:t>
            </a:r>
            <a:r>
              <a:rPr lang="en-US" sz="2400" dirty="0" smtClean="0"/>
              <a:t>)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CD200R </a:t>
            </a:r>
            <a:r>
              <a:rPr lang="en-US" sz="2400" dirty="0"/>
              <a:t>expression was unique to the M2 polarized human </a:t>
            </a:r>
            <a:r>
              <a:rPr lang="en-US" sz="2400" dirty="0" smtClean="0"/>
              <a:t>macrophages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 </a:t>
            </a:r>
            <a:r>
              <a:rPr lang="en-US" sz="2400" dirty="0"/>
              <a:t>As did we using M1 and M2 polarized murine macrophage cell lines (data not shown</a:t>
            </a:r>
            <a:r>
              <a:rPr lang="en-US" sz="2400" dirty="0" smtClean="0"/>
              <a:t>), </a:t>
            </a:r>
            <a:r>
              <a:rPr lang="en-US" sz="2400" dirty="0"/>
              <a:t>they found that the mannose receptor CD 206 did not distinguish between M1 and M2 phenotypes of human macrophages.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2110117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44307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44307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44307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44307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44307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44307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44307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44307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44307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30713" algn="l"/>
              </a:tabLst>
            </a:pPr>
            <a:r>
              <a:rPr kumimoji="0" lang="en-US" altLang="en-US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                    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30713" algn="l"/>
              </a:tabLst>
            </a:pPr>
            <a:r>
              <a:rPr kumimoji="0" lang="en-US" altLang="en-US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         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073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78897" y="1145900"/>
            <a:ext cx="4487116" cy="3531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0" y="263842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  </a:t>
            </a:r>
            <a:r>
              <a:rPr kumimoji="0" lang="en-US" altLang="en-US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5666013" y="43406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44307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44307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44307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44307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44307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44307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44307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44307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44307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30713" algn="l"/>
              </a:tabLst>
            </a:pP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                      </a:t>
            </a:r>
            <a:endParaRPr kumimoji="0" lang="en-US" alt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430713" algn="l"/>
              </a:tabLst>
            </a:pPr>
            <a:r>
              <a:rPr kumimoji="0" lang="en-US" alt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mbria" panose="02040503050406030204" pitchFamily="18" charset="0"/>
                <a:cs typeface="Times New Roman" panose="02020603050405020304" pitchFamily="18" charset="0"/>
              </a:rPr>
              <a:t>             </a:t>
            </a: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076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90208" y="1194706"/>
            <a:ext cx="4535635" cy="3531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95944" y="130630"/>
            <a:ext cx="117239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Flow cytometry </a:t>
            </a:r>
            <a:r>
              <a:rPr lang="en-US" sz="2000" b="1" dirty="0" smtClean="0"/>
              <a:t>summary  </a:t>
            </a:r>
            <a:r>
              <a:rPr lang="en-US" sz="2000" b="1" dirty="0"/>
              <a:t>of SOCS1 and SOCS3 expression by uninfected and infected J774A.1 macrophage subpopulations</a:t>
            </a:r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816429" y="5241471"/>
            <a:ext cx="1066255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Left Panel.  Note Uninfected </a:t>
            </a:r>
            <a:r>
              <a:rPr lang="en-US" dirty="0"/>
              <a:t>cells at 24 h after polarization. M1 cells expressed higher levels of SOCS1 than SOCS3 with a </a:t>
            </a:r>
            <a:r>
              <a:rPr lang="en-US" dirty="0" smtClean="0"/>
              <a:t>SOC1/SOCS3 </a:t>
            </a:r>
            <a:r>
              <a:rPr lang="en-US" dirty="0"/>
              <a:t>ratio of 7:1. </a:t>
            </a:r>
          </a:p>
          <a:p>
            <a:endParaRPr lang="en-US" dirty="0" smtClean="0"/>
          </a:p>
          <a:p>
            <a:r>
              <a:rPr lang="en-US" dirty="0" smtClean="0"/>
              <a:t>Right Panel. Virus-infected </a:t>
            </a:r>
            <a:r>
              <a:rPr lang="en-US" dirty="0"/>
              <a:t>M1 cells expressed a SOCS1/SOCS3 ratio of 1:1 while M2-infected cells exhibited a SOCS1/SOCS3 ratio of </a:t>
            </a:r>
            <a:r>
              <a:rPr lang="en-US" dirty="0" smtClean="0"/>
              <a:t>1:2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41029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52282" y="3438657"/>
            <a:ext cx="4855335" cy="3039415"/>
          </a:xfrm>
          <a:prstGeom prst="rect">
            <a:avLst/>
          </a:prstGeom>
          <a:noFill/>
        </p:spPr>
      </p:pic>
      <p:pic>
        <p:nvPicPr>
          <p:cNvPr id="4" name="Picture 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43966" y="231820"/>
            <a:ext cx="4327302" cy="3065171"/>
          </a:xfrm>
          <a:prstGeom prst="rect">
            <a:avLst/>
          </a:prstGeom>
          <a:noFill/>
        </p:spPr>
      </p:pic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81104" y="3528811"/>
            <a:ext cx="4572000" cy="3039414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759854" y="386366"/>
            <a:ext cx="309092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CD14/CD86 EXPRESSION IN RAW 264.7 Murine Macrophages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3441284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4150" y="425233"/>
            <a:ext cx="10373401" cy="5698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34530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428208885"/>
              </p:ext>
            </p:extLst>
          </p:nvPr>
        </p:nvGraphicFramePr>
        <p:xfrm>
          <a:off x="1854559" y="1159102"/>
          <a:ext cx="6503829" cy="411071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67943"/>
                <a:gridCol w="2167943"/>
                <a:gridCol w="2167943"/>
              </a:tblGrid>
              <a:tr h="91475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 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effectLst/>
                        </a:rPr>
                        <a:t>J774.A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effectLst/>
                        </a:rPr>
                        <a:t>   RAW 264.7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4703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 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Ratio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Ratio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4703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M0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 1:2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effectLst/>
                        </a:rPr>
                        <a:t>1:2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4703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effectLst/>
                        </a:rPr>
                        <a:t>M0-HSV-1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 </a:t>
                      </a:r>
                      <a:r>
                        <a:rPr lang="en-US" sz="2800" dirty="0" smtClean="0">
                          <a:effectLst/>
                        </a:rPr>
                        <a:t>1:2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1:2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4703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effectLst/>
                        </a:rPr>
                        <a:t>M1*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solidFill>
                            <a:srgbClr val="FF0000"/>
                          </a:solidFill>
                          <a:effectLst/>
                        </a:rPr>
                        <a:t>7:1</a:t>
                      </a:r>
                      <a:endParaRPr lang="en-US" sz="28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solidFill>
                            <a:srgbClr val="FF0000"/>
                          </a:solidFill>
                          <a:effectLst/>
                        </a:rPr>
                        <a:t>1:3</a:t>
                      </a:r>
                      <a:endParaRPr lang="en-US" sz="28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4703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effectLst/>
                        </a:rPr>
                        <a:t>M1-HSV-1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1:1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1:1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4703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M2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1:2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>
                          <a:effectLst/>
                        </a:rPr>
                        <a:t>1:2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4703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smtClean="0">
                          <a:effectLst/>
                        </a:rPr>
                        <a:t>M2-HSV-1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1:2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</a:rPr>
                        <a:t>1:2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09093" y="373488"/>
            <a:ext cx="116553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Ratios determined by Flow cytometry (J774a.1) and Western Blot (RAW 267.4)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1249251" y="5409127"/>
            <a:ext cx="97106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* Difference because of cell line or detection method,.  Western Blot detects denatured antigenic fragments ; Flow cytometry detects native protein conformation. SOCS1:SOCS3 ratios in all DENV2-infected cells was 1:1.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5640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>
            <a:spLocks/>
          </p:cNvSpPr>
          <p:nvPr/>
        </p:nvSpPr>
        <p:spPr>
          <a:xfrm>
            <a:off x="1049628" y="1600200"/>
            <a:ext cx="10451206" cy="452596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Times New Roman"/>
                <a:cs typeface="Times New Roman"/>
              </a:rPr>
              <a:t>HSV-1 infection led to morphological differences in all 3 experimental groups</a:t>
            </a:r>
          </a:p>
          <a:p>
            <a:r>
              <a:rPr lang="en-US" dirty="0" smtClean="0">
                <a:latin typeface="Times New Roman"/>
                <a:cs typeface="Times New Roman"/>
              </a:rPr>
              <a:t>HSV-1 infection decreased CD14/CD86 expression in all 3 experimental groups</a:t>
            </a:r>
          </a:p>
          <a:p>
            <a:r>
              <a:rPr lang="en-US" dirty="0" smtClean="0">
                <a:latin typeface="Times New Roman"/>
                <a:cs typeface="Times New Roman"/>
              </a:rPr>
              <a:t>M1 macrophages did not show an up regulation of SOCS1 following virus challenge, however, SOCS3 levels were increased </a:t>
            </a:r>
          </a:p>
          <a:p>
            <a:r>
              <a:rPr lang="en-US" dirty="0" smtClean="0">
                <a:latin typeface="Times New Roman"/>
                <a:cs typeface="Times New Roman"/>
              </a:rPr>
              <a:t>HSV-1-infected </a:t>
            </a:r>
            <a:r>
              <a:rPr lang="en-US" dirty="0" err="1" smtClean="0">
                <a:latin typeface="Times New Roman"/>
                <a:cs typeface="Times New Roman"/>
              </a:rPr>
              <a:t>unpolarized</a:t>
            </a:r>
            <a:r>
              <a:rPr lang="en-US" dirty="0" smtClean="0">
                <a:latin typeface="Times New Roman"/>
                <a:cs typeface="Times New Roman"/>
              </a:rPr>
              <a:t> (M0) J774A.1 cells exhibited significant increases in expression levels of native SOCS1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446986" y="862885"/>
            <a:ext cx="59242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Summation of Observations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xmlns="" val="2164344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3862" y="347729"/>
            <a:ext cx="6998712" cy="548125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811369" y="6027313"/>
            <a:ext cx="10264462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At 24 h after infection, M0 control and M2 cells showed greater virus yield than did the M1 cells, presumably reflecting the loss of viable M1 cells.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26135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7579" y="0"/>
            <a:ext cx="11024314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Does up </a:t>
            </a:r>
            <a:r>
              <a:rPr lang="en-US" sz="2400" dirty="0"/>
              <a:t>regulation of SOCS3 expression in HSV-1-infected M1 macrophages over that seen in uninfected M1 cells </a:t>
            </a:r>
            <a:r>
              <a:rPr lang="en-US" sz="2400" dirty="0" smtClean="0"/>
              <a:t> reflect the effects of M1 polarization or suggest </a:t>
            </a:r>
            <a:r>
              <a:rPr lang="en-US" sz="2400" dirty="0"/>
              <a:t>the cell’s attempt to counteract effects of </a:t>
            </a:r>
            <a:r>
              <a:rPr lang="en-US" sz="2400" dirty="0" err="1"/>
              <a:t>proinflammatory</a:t>
            </a:r>
            <a:r>
              <a:rPr lang="en-US" sz="2400" dirty="0"/>
              <a:t> </a:t>
            </a:r>
            <a:r>
              <a:rPr lang="en-US" sz="2400" dirty="0" smtClean="0"/>
              <a:t>molecules</a:t>
            </a:r>
            <a:r>
              <a:rPr lang="en-US" sz="2400" dirty="0"/>
              <a:t>?</a:t>
            </a:r>
            <a:endParaRPr lang="en-US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 </a:t>
            </a:r>
            <a:r>
              <a:rPr lang="en-US" sz="2400" dirty="0" err="1"/>
              <a:t>Qasimi</a:t>
            </a:r>
            <a:r>
              <a:rPr lang="en-US" sz="2400" dirty="0"/>
              <a:t> and colleagues showed that different domains of SOCS3 protein are used to mediate interleukin-10 (IL-10) inhibition of TNF-α and nitric oxide production by this same macrophage cell line (</a:t>
            </a:r>
            <a:r>
              <a:rPr lang="en-US" sz="2400" dirty="0" err="1"/>
              <a:t>Qasimi</a:t>
            </a:r>
            <a:r>
              <a:rPr lang="en-US" sz="2400" dirty="0"/>
              <a:t> and others 2006).  In this same macrophage cell </a:t>
            </a:r>
            <a:r>
              <a:rPr lang="en-US" sz="2400" dirty="0" smtClean="0"/>
              <a:t>line (J774A.1) , Il-10 </a:t>
            </a:r>
            <a:r>
              <a:rPr lang="en-US" sz="2400" dirty="0"/>
              <a:t>was responsible for the anti-inflammatory response to </a:t>
            </a:r>
            <a:r>
              <a:rPr lang="en-US" sz="2400" i="1" dirty="0" err="1"/>
              <a:t>Borrelia</a:t>
            </a:r>
            <a:r>
              <a:rPr lang="en-US" sz="2400" i="1" dirty="0"/>
              <a:t> </a:t>
            </a:r>
            <a:r>
              <a:rPr lang="en-US" sz="2400" i="1" dirty="0" err="1"/>
              <a:t>burgdorferi</a:t>
            </a:r>
            <a:r>
              <a:rPr lang="en-US" sz="2400" dirty="0"/>
              <a:t> (Dennis and others 2006). </a:t>
            </a:r>
            <a:endParaRPr lang="en-US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SOCS1/SOCS3 </a:t>
            </a:r>
            <a:r>
              <a:rPr lang="en-US" sz="2400" dirty="0"/>
              <a:t>expression levels appeared relatively unchanged in virus-infected M2 macrophages when compared to their uninfected counterparts, suggesting microenvironment signals such as IL-4 play a greater role in SOCS expression levels than does HSV-1 </a:t>
            </a:r>
            <a:r>
              <a:rPr lang="en-US" sz="2400" dirty="0" smtClean="0"/>
              <a:t>infection.</a:t>
            </a:r>
          </a:p>
          <a:p>
            <a:endParaRPr lang="en-US" sz="2400" dirty="0"/>
          </a:p>
          <a:p>
            <a:r>
              <a:rPr lang="en-US" sz="2400" b="1" dirty="0" smtClean="0"/>
              <a:t>We then hypothesized that the HSV-1-infected J774A.1 M1 macrophages were attempting to counteract the effects of inflammatory molecules induced by polarization.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xmlns="" val="3524800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32329" y="4948518"/>
            <a:ext cx="67593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Google Image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146219" y="6329373"/>
            <a:ext cx="88225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Note that only SOCS1 contains a nuclear localization sequence (NLS)</a:t>
            </a:r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219431625"/>
              </p:ext>
            </p:extLst>
          </p:nvPr>
        </p:nvGraphicFramePr>
        <p:xfrm>
          <a:off x="805109" y="372364"/>
          <a:ext cx="9475788" cy="5343525"/>
        </p:xfrm>
        <a:graphic>
          <a:graphicData uri="http://schemas.openxmlformats.org/presentationml/2006/ole">
            <p:oleObj spid="_x0000_s3101" name="Image" r:id="rId3" imgW="9476190" imgH="5342857" progId="">
              <p:embed/>
            </p:oleObj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953927" y="5929263"/>
            <a:ext cx="69932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                Structural domains of SOCS molecules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xmlns="" val="1609039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7380" y="645459"/>
            <a:ext cx="8235615" cy="588846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53803" y="6164592"/>
            <a:ext cx="66197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Overview of SOCS1 inhibition of cytokine-induced STATs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xmlns="" val="1187410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FIGURE 3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7043" y="592901"/>
            <a:ext cx="3028950" cy="4191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www.ijbs.com/v07/p0536/ijbsv07p0536g0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17913" y="407074"/>
            <a:ext cx="8041338" cy="5773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691685" y="6283375"/>
            <a:ext cx="77917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Pro-inflammatory and anti-inflammatory effects of SOCS3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xmlns="" val="2959342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8322" y="253088"/>
            <a:ext cx="5011616" cy="5441377"/>
          </a:xfrm>
          <a:prstGeom prst="rect">
            <a:avLst/>
          </a:prstGeom>
        </p:spPr>
      </p:pic>
      <p:pic>
        <p:nvPicPr>
          <p:cNvPr id="4" name="Picture 3"/>
          <p:cNvPicPr>
            <a:picLocks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2460" y="4194248"/>
            <a:ext cx="1224567" cy="133844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417026" y="4194248"/>
            <a:ext cx="2521928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/>
              <a:t>LPS (100 ng/ml)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/>
              <a:t>IFN-</a:t>
            </a:r>
            <a:r>
              <a:rPr lang="el-GR" sz="1400" dirty="0" smtClean="0"/>
              <a:t>γ</a:t>
            </a:r>
            <a:r>
              <a:rPr lang="en-US" sz="1400" dirty="0" smtClean="0"/>
              <a:t> (20 ng/ml)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/>
              <a:t>0.1 MOI HSV-1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/>
              <a:t>SOCS3 peptide or SOCS1 Inhibitor</a:t>
            </a:r>
          </a:p>
          <a:p>
            <a:r>
              <a:rPr lang="en-US" sz="1400" dirty="0" smtClean="0"/>
              <a:t>Incubate 24 hours</a:t>
            </a:r>
          </a:p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92460" y="5856241"/>
            <a:ext cx="117650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Effects of SOCS1 and SOCS3 peptide </a:t>
            </a:r>
            <a:r>
              <a:rPr lang="en-US" sz="2400" dirty="0" err="1" smtClean="0"/>
              <a:t>mimetics</a:t>
            </a:r>
            <a:r>
              <a:rPr lang="en-US" sz="2400" dirty="0" smtClean="0"/>
              <a:t> and SOCS1 inhibitor (pJAK2) on polarized M1 J774A.1 macrophages.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8845062" y="1899138"/>
            <a:ext cx="33469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p&lt;0.001 </a:t>
            </a:r>
            <a:r>
              <a:rPr lang="en-US" dirty="0"/>
              <a:t>when the SOCS1 groups were </a:t>
            </a:r>
            <a:r>
              <a:rPr lang="en-US" dirty="0" smtClean="0"/>
              <a:t>compared </a:t>
            </a:r>
            <a:r>
              <a:rPr lang="en-US" dirty="0"/>
              <a:t>with the SOCS3 and  </a:t>
            </a:r>
            <a:r>
              <a:rPr lang="en-US" dirty="0" smtClean="0"/>
              <a:t>pJAK2 groups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79007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48906" y="862642"/>
            <a:ext cx="905773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Jo et al. (2005) used a recombinant cell-penetrating form of SOCS3 (CP-SCS3) to protect mice (C3H/</a:t>
            </a:r>
            <a:r>
              <a:rPr lang="en-US" dirty="0" err="1" smtClean="0"/>
              <a:t>HeJ</a:t>
            </a:r>
            <a:r>
              <a:rPr lang="en-US" dirty="0" smtClean="0"/>
              <a:t>) from  the lethal effects of SEB and LPS by reducing production of inflammatory cytokines and attenuating apoptosis and hemorrhagic necrosis . </a:t>
            </a:r>
          </a:p>
          <a:p>
            <a:r>
              <a:rPr lang="en-US" dirty="0" smtClean="0"/>
              <a:t>	Within 2 hours after injection, CP-SOCS3 was distributed In multiple organs and persisted for at least 8 hours </a:t>
            </a:r>
          </a:p>
          <a:p>
            <a:r>
              <a:rPr lang="en-US" dirty="0" smtClean="0"/>
              <a:t>	The membrane-</a:t>
            </a:r>
            <a:r>
              <a:rPr lang="en-US" dirty="0" err="1" smtClean="0"/>
              <a:t>translocating</a:t>
            </a:r>
            <a:r>
              <a:rPr lang="en-US" dirty="0" smtClean="0"/>
              <a:t> motif (MTM) was composed of  12 amino acids from a hydrophobic signal sequence form fibroblast growth factor 4.  The MTM was attached to either the N- terminal or C-terminal of SOCS3. Only these  forms were capable of penetrating RAW cells.</a:t>
            </a:r>
          </a:p>
          <a:p>
            <a:endParaRPr lang="en-US" dirty="0"/>
          </a:p>
          <a:p>
            <a:r>
              <a:rPr lang="en-US" b="1" dirty="0" smtClean="0"/>
              <a:t>Based on these observations, we tested whether the SOCS3 peptide mimetic could modify the cytotoxicity of the M1 polarization treatment or virus infection.</a:t>
            </a:r>
          </a:p>
          <a:p>
            <a:r>
              <a:rPr lang="en-US" b="1" dirty="0" smtClean="0"/>
              <a:t> 	</a:t>
            </a:r>
            <a:r>
              <a:rPr lang="en-US" dirty="0" smtClean="0"/>
              <a:t>The peptide </a:t>
            </a:r>
            <a:r>
              <a:rPr lang="en-US" dirty="0" err="1" smtClean="0"/>
              <a:t>mimetics</a:t>
            </a:r>
            <a:r>
              <a:rPr lang="en-US" dirty="0" smtClean="0"/>
              <a:t> in this present study were provided by Dr. H.M. Johnson and his colleagues , University of Florida at Gainesville.  These peptides contain an addition </a:t>
            </a:r>
            <a:r>
              <a:rPr lang="en-US" dirty="0"/>
              <a:t>of a</a:t>
            </a:r>
          </a:p>
          <a:p>
            <a:r>
              <a:rPr lang="en-US" dirty="0"/>
              <a:t>lipophilic group (</a:t>
            </a:r>
            <a:r>
              <a:rPr lang="en-US" dirty="0" err="1"/>
              <a:t>palmitoyl</a:t>
            </a:r>
            <a:r>
              <a:rPr lang="en-US" dirty="0"/>
              <a:t>-lysine) to the N terminus of the synthetic </a:t>
            </a:r>
            <a:r>
              <a:rPr lang="en-US" dirty="0" smtClean="0"/>
              <a:t>peptide which provides them with the ability to penetrate cells.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56303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722660012"/>
              </p:ext>
            </p:extLst>
          </p:nvPr>
        </p:nvGraphicFramePr>
        <p:xfrm>
          <a:off x="4231672" y="629229"/>
          <a:ext cx="7870338" cy="5876814"/>
        </p:xfrm>
        <a:graphic>
          <a:graphicData uri="http://schemas.openxmlformats.org/presentationml/2006/ole">
            <p:oleObj spid="_x0000_s7179" name="SPW 12.0 Graph" r:id="rId3" imgW="5660224" imgH="4226080" progId="">
              <p:embed/>
            </p:oleObj>
          </a:graphicData>
        </a:graphic>
      </p:graphicFrame>
      <p:cxnSp>
        <p:nvCxnSpPr>
          <p:cNvPr id="3" name="Straight Connector 2"/>
          <p:cNvCxnSpPr/>
          <p:nvPr/>
        </p:nvCxnSpPr>
        <p:spPr>
          <a:xfrm>
            <a:off x="5498642" y="2030814"/>
            <a:ext cx="100404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5498642" y="1667436"/>
            <a:ext cx="8964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P&gt;0.03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7679669" y="2066673"/>
            <a:ext cx="974345" cy="595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7829466" y="1667436"/>
            <a:ext cx="10219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P&lt;0.03</a:t>
            </a:r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9604478" y="2030814"/>
            <a:ext cx="914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9945136" y="1667436"/>
            <a:ext cx="1087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P&gt;0.03</a:t>
            </a:r>
            <a:endParaRPr lang="en-US" dirty="0"/>
          </a:p>
        </p:txBody>
      </p:sp>
      <p:pic>
        <p:nvPicPr>
          <p:cNvPr id="9" name="Picture 8"/>
          <p:cNvPicPr>
            <a:picLocks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7467" y="5273479"/>
            <a:ext cx="1224567" cy="133844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086377" y="5165370"/>
            <a:ext cx="2431835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SOC3 peptide </a:t>
            </a:r>
            <a:r>
              <a:rPr lang="en-US" sz="1400" dirty="0" smtClean="0"/>
              <a:t>(35</a:t>
            </a:r>
            <a:r>
              <a:rPr lang="el-GR" sz="1400" dirty="0" smtClean="0"/>
              <a:t>μ</a:t>
            </a:r>
            <a:r>
              <a:rPr lang="en-US" sz="1400" dirty="0" smtClean="0"/>
              <a:t>M/ml) or TC medium for 30  minutes prior to </a:t>
            </a:r>
            <a:endParaRPr lang="en-U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/>
              <a:t>LPS </a:t>
            </a:r>
            <a:r>
              <a:rPr lang="en-US" sz="1400" dirty="0"/>
              <a:t>(100 ng/ml)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IFN-</a:t>
            </a:r>
            <a:r>
              <a:rPr lang="el-GR" sz="1400" dirty="0"/>
              <a:t>γ</a:t>
            </a:r>
            <a:r>
              <a:rPr lang="en-US" sz="1400" dirty="0"/>
              <a:t> (20 ng/ml)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0.1 MOI HSV-1</a:t>
            </a:r>
          </a:p>
          <a:p>
            <a:r>
              <a:rPr lang="en-US" sz="1400" dirty="0" smtClean="0"/>
              <a:t>Incubate </a:t>
            </a:r>
            <a:r>
              <a:rPr lang="en-US" sz="1400" dirty="0"/>
              <a:t>24 hours</a:t>
            </a:r>
          </a:p>
          <a:p>
            <a:endParaRPr lang="en-US" dirty="0"/>
          </a:p>
        </p:txBody>
      </p:sp>
      <p:cxnSp>
        <p:nvCxnSpPr>
          <p:cNvPr id="11" name="Straight Arrow Connector 10"/>
          <p:cNvCxnSpPr/>
          <p:nvPr/>
        </p:nvCxnSpPr>
        <p:spPr>
          <a:xfrm flipH="1">
            <a:off x="1682034" y="5942698"/>
            <a:ext cx="404343" cy="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457467" y="362309"/>
            <a:ext cx="342442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SOCS3 Peptide Mimetic protects macrophages (RAW 264.7) from the lytic effect of HSV-1 and from the lytic effect of M1 polarization</a:t>
            </a:r>
            <a:endParaRPr lang="en-US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3733800" y="6197600"/>
            <a:ext cx="81025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             </a:t>
            </a:r>
            <a:r>
              <a:rPr lang="en-US" b="1" dirty="0" smtClean="0"/>
              <a:t>Cell Viabilities of RAW 264.7 macrophages 24 hours after M1 polarization   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1527767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66158" y="448573"/>
            <a:ext cx="9125776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CONCLUSIONS</a:t>
            </a:r>
          </a:p>
          <a:p>
            <a:pPr algn="ctr"/>
            <a:endParaRPr lang="en-US" sz="2800" dirty="0"/>
          </a:p>
          <a:p>
            <a:r>
              <a:rPr lang="en-US" sz="2400" dirty="0" smtClean="0"/>
              <a:t>S0CS3 peptide mimetic and the S0CS1 inhibitor (pJAK2) increased the viability of  polarized M1 cells over SOCS1-treated M1 J 774A.1 macrophages  similar to the observations in comparable cell groups infected with HSV-1 (p&lt;0.001)</a:t>
            </a:r>
          </a:p>
          <a:p>
            <a:r>
              <a:rPr lang="en-US" sz="2000" dirty="0" smtClean="0"/>
              <a:t>Prediction</a:t>
            </a:r>
            <a:r>
              <a:rPr lang="en-US" sz="2000" dirty="0"/>
              <a:t>: The </a:t>
            </a:r>
            <a:r>
              <a:rPr lang="en-US" sz="2000" dirty="0" smtClean="0"/>
              <a:t>anti-inflammatory </a:t>
            </a:r>
            <a:r>
              <a:rPr lang="en-US" sz="2000" dirty="0"/>
              <a:t>effect </a:t>
            </a:r>
            <a:r>
              <a:rPr lang="en-US" sz="2000" dirty="0" smtClean="0"/>
              <a:t>in these cells will be characterized by increased levels of IL-10 </a:t>
            </a:r>
            <a:endParaRPr lang="en-US" sz="2000" dirty="0"/>
          </a:p>
          <a:p>
            <a:endParaRPr lang="en-US" sz="2000" dirty="0"/>
          </a:p>
          <a:p>
            <a:r>
              <a:rPr lang="en-US" sz="2400" dirty="0" smtClean="0"/>
              <a:t>SOCS1 peptide mimetic decreases the viability of polarized M1 cells and HSV-1-infected M1 J774A.1 macrophages (p&lt;0.001)</a:t>
            </a:r>
          </a:p>
          <a:p>
            <a:r>
              <a:rPr lang="en-US" sz="2000" dirty="0" smtClean="0"/>
              <a:t>Prediction: The inflammatory effect in these cells will be characterized by increased levels of TNF-</a:t>
            </a:r>
            <a:r>
              <a:rPr lang="el-GR" sz="2000" dirty="0" smtClean="0"/>
              <a:t>α</a:t>
            </a:r>
            <a:r>
              <a:rPr lang="en-US" sz="2000" dirty="0" smtClean="0"/>
              <a:t>.</a:t>
            </a:r>
          </a:p>
          <a:p>
            <a:endParaRPr lang="en-US" sz="2000" dirty="0"/>
          </a:p>
          <a:p>
            <a:r>
              <a:rPr lang="en-US" sz="2000" dirty="0"/>
              <a:t>SOCS3 Peptide Mimetic protects macrophages (RAW 264.7) from the lytic effect of HSV-1 and from the lytic effect of M1 polarization</a:t>
            </a:r>
          </a:p>
          <a:p>
            <a:endParaRPr lang="en-US" sz="2000" dirty="0" smtClean="0"/>
          </a:p>
          <a:p>
            <a:r>
              <a:rPr lang="en-US" sz="2000" dirty="0" smtClean="0"/>
              <a:t>These characterization are in progress at present.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427184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 smtClean="0"/>
              <a:t>Significance</a:t>
            </a:r>
            <a:endParaRPr lang="en-US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1253067" y="2065867"/>
            <a:ext cx="9076267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Benefits of SOCS3 Peptide  Mimetic</a:t>
            </a:r>
          </a:p>
          <a:p>
            <a:r>
              <a:rPr lang="en-US" sz="2400" dirty="0" smtClean="0"/>
              <a:t>	Neuro inflammation- already shown in microglial cells  by </a:t>
            </a:r>
            <a:r>
              <a:rPr lang="en-US" sz="2400" dirty="0" err="1" smtClean="0"/>
              <a:t>Benveniste’s</a:t>
            </a:r>
            <a:r>
              <a:rPr lang="en-US" sz="2400" dirty="0" smtClean="0"/>
              <a:t> group (Qin et al, 2012).</a:t>
            </a:r>
          </a:p>
          <a:p>
            <a:endParaRPr lang="en-US" sz="2400" dirty="0"/>
          </a:p>
          <a:p>
            <a:r>
              <a:rPr lang="en-US" sz="2400" dirty="0" smtClean="0"/>
              <a:t>	Anti-inflammatory effects  in inflammatory diseases including viral diseases such as Dengue fever and autoimmune tissue destruction.</a:t>
            </a:r>
          </a:p>
          <a:p>
            <a:endParaRPr lang="en-US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Benefits of SOCS1 Peptide Mimetic</a:t>
            </a:r>
          </a:p>
          <a:p>
            <a:r>
              <a:rPr lang="en-US" sz="2400" dirty="0" smtClean="0"/>
              <a:t>	Convert the M2-type macrophage in solid tumors to an inflammatory M1 phenotype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3475801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4412" y="-22654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2400" dirty="0" smtClean="0"/>
              <a:t>References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285356" y="676682"/>
            <a:ext cx="11513712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Ahmed </a:t>
            </a:r>
            <a:r>
              <a:rPr lang="en-US" sz="1600" dirty="0"/>
              <a:t>C M, </a:t>
            </a:r>
            <a:r>
              <a:rPr lang="en-US" sz="1600" dirty="0" err="1"/>
              <a:t>Dabelic</a:t>
            </a:r>
            <a:r>
              <a:rPr lang="en-US" sz="1600" dirty="0"/>
              <a:t> R, </a:t>
            </a:r>
            <a:r>
              <a:rPr lang="en-US" sz="1600" dirty="0" err="1"/>
              <a:t>Waiboci</a:t>
            </a:r>
            <a:r>
              <a:rPr lang="en-US" sz="1600" dirty="0"/>
              <a:t> L W, </a:t>
            </a:r>
            <a:r>
              <a:rPr lang="en-US" sz="1600" i="1" dirty="0"/>
              <a:t>et al.</a:t>
            </a:r>
            <a:r>
              <a:rPr lang="en-US" sz="1600" dirty="0"/>
              <a:t> 2009. SOCS-1 </a:t>
            </a:r>
            <a:r>
              <a:rPr lang="en-US" sz="1600" dirty="0" err="1"/>
              <a:t>mimetics</a:t>
            </a:r>
            <a:r>
              <a:rPr lang="en-US" sz="1600" dirty="0"/>
              <a:t> protect mice against lethal poxvirus infection: Identification of a novel endogenous antiviral system. </a:t>
            </a:r>
            <a:r>
              <a:rPr lang="en-US" sz="1600" u="sng" dirty="0"/>
              <a:t>J </a:t>
            </a:r>
            <a:r>
              <a:rPr lang="en-US" sz="1600" u="sng" dirty="0" err="1"/>
              <a:t>Virol</a:t>
            </a:r>
            <a:r>
              <a:rPr lang="en-US" sz="1600" u="sng" dirty="0"/>
              <a:t> </a:t>
            </a:r>
            <a:r>
              <a:rPr lang="en-US" sz="1600" dirty="0"/>
              <a:t>83:1402-1415</a:t>
            </a:r>
            <a:r>
              <a:rPr lang="en-US" sz="1600" dirty="0" smtClean="0"/>
              <a:t>.</a:t>
            </a:r>
          </a:p>
          <a:p>
            <a:endParaRPr lang="en-US" sz="1600" dirty="0"/>
          </a:p>
          <a:p>
            <a:r>
              <a:rPr lang="en-US" sz="1600" dirty="0"/>
              <a:t>Frey K.G., Ahmed C.H.I., </a:t>
            </a:r>
            <a:r>
              <a:rPr lang="en-US" sz="1600" dirty="0" err="1"/>
              <a:t>Dabelic</a:t>
            </a:r>
            <a:r>
              <a:rPr lang="en-US" sz="1600" dirty="0"/>
              <a:t> R., </a:t>
            </a:r>
            <a:r>
              <a:rPr lang="en-US" sz="1600" i="1" dirty="0"/>
              <a:t>et al.</a:t>
            </a:r>
            <a:r>
              <a:rPr lang="en-US" sz="1600" dirty="0"/>
              <a:t> 2009. HSV-1-induced SOCS-1 expression in keratinocytes: Use of a SOCS-1 antagonist to block a novel mechanism of viral immune evasion.  </a:t>
            </a:r>
            <a:r>
              <a:rPr lang="en-US" sz="1600" u="sng" dirty="0"/>
              <a:t>J </a:t>
            </a:r>
            <a:r>
              <a:rPr lang="en-US" sz="1600" u="sng" dirty="0" err="1"/>
              <a:t>Immunol</a:t>
            </a:r>
            <a:r>
              <a:rPr lang="en-US" sz="1600" b="1" i="1" dirty="0"/>
              <a:t> </a:t>
            </a:r>
            <a:r>
              <a:rPr lang="en-US" sz="1600" dirty="0"/>
              <a:t>183:</a:t>
            </a:r>
            <a:r>
              <a:rPr lang="en-US" sz="1600" b="1" dirty="0"/>
              <a:t> </a:t>
            </a:r>
            <a:r>
              <a:rPr lang="en-US" sz="1600" dirty="0"/>
              <a:t>1253-1262</a:t>
            </a:r>
            <a:r>
              <a:rPr lang="en-US" sz="1600" b="1" dirty="0"/>
              <a:t>.</a:t>
            </a:r>
            <a:endParaRPr lang="en-US" sz="1600" dirty="0"/>
          </a:p>
          <a:p>
            <a:endParaRPr lang="en-US" sz="1600" dirty="0" smtClean="0"/>
          </a:p>
          <a:p>
            <a:r>
              <a:rPr lang="en-US" sz="1600" dirty="0" err="1"/>
              <a:t>Nowoslawski</a:t>
            </a:r>
            <a:r>
              <a:rPr lang="en-US" sz="1600" dirty="0"/>
              <a:t> Akhtar L., and </a:t>
            </a:r>
            <a:r>
              <a:rPr lang="en-US" sz="1600" dirty="0" err="1"/>
              <a:t>Benveniste</a:t>
            </a:r>
            <a:r>
              <a:rPr lang="en-US" sz="1600" dirty="0"/>
              <a:t> E.N.  2011. Viral Exploitation of Host </a:t>
            </a:r>
            <a:r>
              <a:rPr lang="en-US" sz="1600" dirty="0" smtClean="0"/>
              <a:t>SOCS Protein </a:t>
            </a:r>
            <a:r>
              <a:rPr lang="en-US" sz="1600" dirty="0"/>
              <a:t>Functions. </a:t>
            </a:r>
            <a:r>
              <a:rPr lang="en-US" sz="1600" u="sng" dirty="0"/>
              <a:t>J </a:t>
            </a:r>
            <a:r>
              <a:rPr lang="en-US" sz="1600" u="sng" dirty="0" err="1"/>
              <a:t>Virol</a:t>
            </a:r>
            <a:r>
              <a:rPr lang="en-US" sz="1600" dirty="0"/>
              <a:t> 85: 1912-1921. </a:t>
            </a:r>
            <a:endParaRPr lang="en-US" sz="1600" dirty="0" smtClean="0"/>
          </a:p>
          <a:p>
            <a:endParaRPr lang="en-US" sz="1600" dirty="0" smtClean="0"/>
          </a:p>
          <a:p>
            <a:r>
              <a:rPr lang="en-US" sz="1600" dirty="0" smtClean="0"/>
              <a:t>Qin </a:t>
            </a:r>
            <a:r>
              <a:rPr lang="en-US" sz="1600" dirty="0"/>
              <a:t>H., </a:t>
            </a:r>
            <a:r>
              <a:rPr lang="en-US" sz="1600" dirty="0" err="1"/>
              <a:t>Yeh</a:t>
            </a:r>
            <a:r>
              <a:rPr lang="en-US" sz="1600" dirty="0"/>
              <a:t>, W-I., De </a:t>
            </a:r>
            <a:r>
              <a:rPr lang="en-US" sz="1600" dirty="0" err="1"/>
              <a:t>Sarno</a:t>
            </a:r>
            <a:r>
              <a:rPr lang="en-US" sz="1600" dirty="0"/>
              <a:t>, P., </a:t>
            </a:r>
            <a:r>
              <a:rPr lang="en-US" sz="1600" i="1" dirty="0"/>
              <a:t>et al</a:t>
            </a:r>
            <a:r>
              <a:rPr lang="en-US" sz="1600" dirty="0"/>
              <a:t>. 2012a. Signal transducer and activator of transcription-3/suppressor of cytokine signaling-3 (STAT3/SOCS3) axis in myeloid cells regulates </a:t>
            </a:r>
            <a:r>
              <a:rPr lang="en-US" sz="1600" dirty="0" err="1"/>
              <a:t>neuroinflammation</a:t>
            </a:r>
            <a:r>
              <a:rPr lang="en-US" sz="1600" dirty="0"/>
              <a:t>.  </a:t>
            </a:r>
            <a:r>
              <a:rPr lang="en-US" sz="1600" u="sng" dirty="0" err="1">
                <a:hlinkClick r:id="rId2"/>
              </a:rPr>
              <a:t>Proc</a:t>
            </a:r>
            <a:r>
              <a:rPr lang="en-US" sz="1600" u="sng" dirty="0">
                <a:hlinkClick r:id="rId2"/>
              </a:rPr>
              <a:t> </a:t>
            </a:r>
            <a:r>
              <a:rPr lang="en-US" sz="1600" u="sng" dirty="0" err="1">
                <a:hlinkClick r:id="rId2"/>
              </a:rPr>
              <a:t>Natl</a:t>
            </a:r>
            <a:r>
              <a:rPr lang="en-US" sz="1600" u="sng" dirty="0">
                <a:hlinkClick r:id="rId2"/>
              </a:rPr>
              <a:t> </a:t>
            </a:r>
            <a:r>
              <a:rPr lang="en-US" sz="1600" u="sng" dirty="0" err="1">
                <a:hlinkClick r:id="rId2"/>
              </a:rPr>
              <a:t>Acad</a:t>
            </a:r>
            <a:r>
              <a:rPr lang="en-US" sz="1600" u="sng" dirty="0">
                <a:hlinkClick r:id="rId2"/>
              </a:rPr>
              <a:t> </a:t>
            </a:r>
            <a:r>
              <a:rPr lang="en-US" sz="1600" u="sng" dirty="0" err="1">
                <a:hlinkClick r:id="rId2"/>
              </a:rPr>
              <a:t>Sci</a:t>
            </a:r>
            <a:r>
              <a:rPr lang="en-US" sz="1600" u="sng" dirty="0">
                <a:hlinkClick r:id="rId2"/>
              </a:rPr>
              <a:t> U S A</a:t>
            </a:r>
            <a:r>
              <a:rPr lang="en-US" sz="1600" dirty="0"/>
              <a:t> 109 (13) 5004-5009.</a:t>
            </a:r>
          </a:p>
          <a:p>
            <a:r>
              <a:rPr lang="en-US" sz="1600" dirty="0"/>
              <a:t> </a:t>
            </a:r>
          </a:p>
          <a:p>
            <a:r>
              <a:rPr lang="en-US" sz="1600" dirty="0"/>
              <a:t>Qin H., </a:t>
            </a:r>
            <a:r>
              <a:rPr lang="en-US" sz="1600" dirty="0" err="1"/>
              <a:t>Holdbrooks</a:t>
            </a:r>
            <a:r>
              <a:rPr lang="en-US" sz="1600" dirty="0"/>
              <a:t> A.T., Liu Y., </a:t>
            </a:r>
            <a:r>
              <a:rPr lang="en-US" sz="1600" i="1" dirty="0"/>
              <a:t>et al</a:t>
            </a:r>
            <a:r>
              <a:rPr lang="en-US" sz="1600" dirty="0"/>
              <a:t>. 2012b. SOCS3 deficiency promotes M1 macrophage polarization and inflammation. </a:t>
            </a:r>
            <a:r>
              <a:rPr lang="en-US" sz="1600" u="sng" dirty="0"/>
              <a:t>J </a:t>
            </a:r>
            <a:r>
              <a:rPr lang="en-US" sz="1600" u="sng" dirty="0" err="1"/>
              <a:t>Immunol</a:t>
            </a:r>
            <a:r>
              <a:rPr lang="en-US" sz="1600" dirty="0"/>
              <a:t> 189: 3439-3448.</a:t>
            </a:r>
          </a:p>
          <a:p>
            <a:r>
              <a:rPr lang="en-US" sz="1600" b="1" dirty="0"/>
              <a:t> </a:t>
            </a:r>
            <a:endParaRPr lang="en-US" sz="1600" dirty="0"/>
          </a:p>
          <a:p>
            <a:r>
              <a:rPr lang="en-US" sz="1600" dirty="0" smtClean="0"/>
              <a:t>Bigley NJ. 2014. </a:t>
            </a:r>
            <a:r>
              <a:rPr lang="en-US" sz="1600" b="1" dirty="0"/>
              <a:t> </a:t>
            </a:r>
            <a:r>
              <a:rPr lang="en-US" sz="1600" dirty="0" smtClean="0"/>
              <a:t>Complexity </a:t>
            </a:r>
            <a:r>
              <a:rPr lang="en-US" sz="1600" dirty="0"/>
              <a:t>of Interferon-</a:t>
            </a:r>
            <a:r>
              <a:rPr lang="en-US" sz="1600" dirty="0">
                <a:sym typeface="Symbol" panose="05050102010706020507" pitchFamily="18" charset="2"/>
              </a:rPr>
              <a:t></a:t>
            </a:r>
            <a:r>
              <a:rPr lang="en-US" sz="1600" dirty="0"/>
              <a:t> Interactions with </a:t>
            </a:r>
            <a:r>
              <a:rPr lang="en-US" sz="1600" dirty="0" smtClean="0"/>
              <a:t>HSV-1. Frontiers in Immunology/Immunotherapies and Vaccines. Feb 2014/</a:t>
            </a:r>
            <a:r>
              <a:rPr lang="en-US" sz="1600" dirty="0" err="1" smtClean="0"/>
              <a:t>vol</a:t>
            </a:r>
            <a:r>
              <a:rPr lang="en-US" sz="1600" dirty="0" smtClean="0"/>
              <a:t> 5/article 15.</a:t>
            </a:r>
          </a:p>
          <a:p>
            <a:endParaRPr lang="en-US" sz="1600" dirty="0"/>
          </a:p>
          <a:p>
            <a:r>
              <a:rPr lang="en-US" sz="1600" dirty="0"/>
              <a:t>Reichard AC, Cheemarla NR, Bigley NJ.</a:t>
            </a:r>
            <a:r>
              <a:rPr lang="en-US" sz="1600" dirty="0">
                <a:hlinkClick r:id="rId3"/>
              </a:rPr>
              <a:t> SOCS1/3 Expression Levels in HSV-1-Infected, Cytokine-Polarized and -</a:t>
            </a:r>
            <a:r>
              <a:rPr lang="en-US" sz="1600" dirty="0" err="1">
                <a:hlinkClick r:id="rId3"/>
              </a:rPr>
              <a:t>Unpolarized</a:t>
            </a:r>
            <a:r>
              <a:rPr lang="en-US" sz="1600" dirty="0">
                <a:hlinkClick r:id="rId3"/>
              </a:rPr>
              <a:t> Macrophages.</a:t>
            </a:r>
            <a:r>
              <a:rPr lang="en-US" sz="1600" dirty="0"/>
              <a:t> J Interferon Cytokine Res. 2014 Jun 23. [</a:t>
            </a:r>
            <a:r>
              <a:rPr lang="en-US" sz="1600" dirty="0" err="1"/>
              <a:t>Epub</a:t>
            </a:r>
            <a:r>
              <a:rPr lang="en-US" sz="1600" dirty="0"/>
              <a:t> ahead of print]</a:t>
            </a:r>
          </a:p>
          <a:p>
            <a:endParaRPr lang="en-US" sz="1600" dirty="0"/>
          </a:p>
          <a:p>
            <a:r>
              <a:rPr lang="en-US" sz="1600" dirty="0" err="1"/>
              <a:t>Jaguin</a:t>
            </a:r>
            <a:r>
              <a:rPr lang="en-US" sz="1600" dirty="0"/>
              <a:t> M., </a:t>
            </a:r>
            <a:r>
              <a:rPr lang="en-US" sz="1600" dirty="0" err="1"/>
              <a:t>Houlbert</a:t>
            </a:r>
            <a:r>
              <a:rPr lang="en-US" sz="1600" dirty="0"/>
              <a:t> N., Fardel O., et al. 2013. Polarization profiles of human M-CSF-generated macrophages and comparison of M1 markers in classically activated macrophages from GM-CSF and MS origin. </a:t>
            </a:r>
            <a:r>
              <a:rPr lang="en-US" sz="1600" u="sng" dirty="0"/>
              <a:t>Cell </a:t>
            </a:r>
            <a:r>
              <a:rPr lang="en-US" sz="1600" u="sng" dirty="0" err="1"/>
              <a:t>Immunol</a:t>
            </a:r>
            <a:r>
              <a:rPr lang="en-US" sz="1600" dirty="0"/>
              <a:t> 281:51-61.</a:t>
            </a:r>
          </a:p>
          <a:p>
            <a:endParaRPr lang="en-US" sz="1600" dirty="0"/>
          </a:p>
          <a:p>
            <a:endParaRPr lang="en-US" sz="1600" dirty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75666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6815" y="483079"/>
            <a:ext cx="1062774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Qasimi</a:t>
            </a:r>
            <a:r>
              <a:rPr lang="en-US" dirty="0"/>
              <a:t> P., Ming-</a:t>
            </a:r>
            <a:r>
              <a:rPr lang="en-US" dirty="0" err="1"/>
              <a:t>Lum</a:t>
            </a:r>
            <a:r>
              <a:rPr lang="en-US" dirty="0"/>
              <a:t> A., </a:t>
            </a:r>
            <a:r>
              <a:rPr lang="en-US" dirty="0" err="1"/>
              <a:t>Ghanipour</a:t>
            </a:r>
            <a:r>
              <a:rPr lang="en-US" dirty="0"/>
              <a:t> A., </a:t>
            </a:r>
            <a:r>
              <a:rPr lang="en-US" i="1" dirty="0"/>
              <a:t>et al. </a:t>
            </a:r>
            <a:r>
              <a:rPr lang="en-US" dirty="0"/>
              <a:t>2006. Divergent mechanisms utilized by SOCS3 to mediate interleukin-10 inhibition of tumor necrosis factor α and nitric oxide production by macrophages. </a:t>
            </a:r>
            <a:r>
              <a:rPr lang="en-US" u="sng" dirty="0"/>
              <a:t>J </a:t>
            </a:r>
            <a:r>
              <a:rPr lang="en-US" u="sng" dirty="0" err="1"/>
              <a:t>Biol</a:t>
            </a:r>
            <a:r>
              <a:rPr lang="en-US" u="sng" dirty="0"/>
              <a:t> </a:t>
            </a:r>
            <a:r>
              <a:rPr lang="en-US" u="sng" dirty="0" err="1"/>
              <a:t>Chem</a:t>
            </a:r>
            <a:r>
              <a:rPr lang="en-US" i="1" dirty="0"/>
              <a:t> </a:t>
            </a:r>
            <a:r>
              <a:rPr lang="en-US" dirty="0"/>
              <a:t>281:6316-6324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 smtClean="0"/>
              <a:t>Dennis V.A,. Jefferson A., Singh S.R., et al. 2006.Interleulin-10  anti-inflammatory response to  </a:t>
            </a:r>
            <a:r>
              <a:rPr lang="en-US" i="1" dirty="0" err="1" smtClean="0"/>
              <a:t>Borrelia</a:t>
            </a:r>
            <a:r>
              <a:rPr lang="en-US" i="1" dirty="0" smtClean="0"/>
              <a:t> </a:t>
            </a:r>
            <a:r>
              <a:rPr lang="en-US" i="1" dirty="0" err="1" smtClean="0"/>
              <a:t>burgdorferi</a:t>
            </a:r>
            <a:r>
              <a:rPr lang="en-US" i="1" dirty="0" smtClean="0"/>
              <a:t>, </a:t>
            </a:r>
            <a:r>
              <a:rPr lang="en-US" dirty="0" smtClean="0"/>
              <a:t> the agent of Lyme Disease: a possible role for suppressor of cytokine signaling 1 and 3. Infect. Immun.. 74;5780-5789.</a:t>
            </a:r>
          </a:p>
          <a:p>
            <a:endParaRPr lang="en-US" i="1" dirty="0"/>
          </a:p>
          <a:p>
            <a:r>
              <a:rPr lang="en-US" dirty="0" smtClean="0"/>
              <a:t>Jo D., </a:t>
            </a:r>
            <a:r>
              <a:rPr lang="en-US" dirty="0" err="1" smtClean="0"/>
              <a:t>Danya</a:t>
            </a:r>
            <a:r>
              <a:rPr lang="en-US" dirty="0" smtClean="0"/>
              <a:t> l., Collins R.D., </a:t>
            </a:r>
            <a:r>
              <a:rPr lang="en-US" dirty="0" err="1" smtClean="0"/>
              <a:t>Hawiger</a:t>
            </a:r>
            <a:r>
              <a:rPr lang="en-US" dirty="0" smtClean="0"/>
              <a:t> J. 2005, intracellular protein therapy with SOCS3 inhibits inflammation and apoptosis.  Nature Med. 11:892-898.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46953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10267" y="254001"/>
            <a:ext cx="9262534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Acknowledgements</a:t>
            </a:r>
          </a:p>
          <a:p>
            <a:pPr algn="ctr"/>
            <a:endParaRPr lang="en-US" dirty="0" smtClean="0"/>
          </a:p>
          <a:p>
            <a:r>
              <a:rPr lang="en-US" sz="2000" b="1" dirty="0" smtClean="0"/>
              <a:t>Graduate Students</a:t>
            </a:r>
          </a:p>
          <a:p>
            <a:r>
              <a:rPr lang="en-US" sz="2000" b="1" dirty="0" smtClean="0"/>
              <a:t>Adam C. Reichard</a:t>
            </a:r>
          </a:p>
          <a:p>
            <a:r>
              <a:rPr lang="en-US" sz="2000" b="1" dirty="0" smtClean="0"/>
              <a:t>Nagarjuna Reddy Cheemarla</a:t>
            </a:r>
          </a:p>
          <a:p>
            <a:r>
              <a:rPr lang="en-US" sz="2000" b="1" dirty="0" smtClean="0"/>
              <a:t>Sarah Al Sharif</a:t>
            </a:r>
          </a:p>
          <a:p>
            <a:r>
              <a:rPr lang="en-US" sz="2000" b="1" dirty="0" smtClean="0"/>
              <a:t>Hind </a:t>
            </a:r>
            <a:r>
              <a:rPr lang="en-US" sz="2000" b="1" dirty="0" err="1" smtClean="0"/>
              <a:t>Albershi</a:t>
            </a:r>
            <a:endParaRPr lang="en-US" sz="2000" b="1" dirty="0" smtClean="0"/>
          </a:p>
          <a:p>
            <a:r>
              <a:rPr lang="en-US" sz="2000" b="1" dirty="0" smtClean="0"/>
              <a:t>Kelley J. Williams</a:t>
            </a:r>
          </a:p>
          <a:p>
            <a:endParaRPr lang="en-US" sz="2000" b="1" dirty="0" smtClean="0"/>
          </a:p>
          <a:p>
            <a:r>
              <a:rPr lang="en-US" sz="2000" b="1" dirty="0" smtClean="0"/>
              <a:t>University of Florida Colleagues contributing the SOCS peptides and inhibitor</a:t>
            </a:r>
          </a:p>
          <a:p>
            <a:r>
              <a:rPr lang="en-US" sz="2000" b="1" dirty="0" smtClean="0"/>
              <a:t>Drs. Howard M. Johnson, </a:t>
            </a:r>
            <a:r>
              <a:rPr lang="en-US" sz="2000" b="1" dirty="0" err="1" smtClean="0"/>
              <a:t>Chulbul</a:t>
            </a:r>
            <a:r>
              <a:rPr lang="en-US" sz="2000" b="1" dirty="0" smtClean="0"/>
              <a:t> M.I. Ahmed, and Joseph Larkin</a:t>
            </a:r>
          </a:p>
          <a:p>
            <a:endParaRPr lang="en-US" sz="2000" b="1" dirty="0" smtClean="0"/>
          </a:p>
          <a:p>
            <a:endParaRPr lang="en-US" sz="2000" b="1" dirty="0" smtClean="0"/>
          </a:p>
          <a:p>
            <a:r>
              <a:rPr lang="en-US" sz="2000" b="1" dirty="0" smtClean="0"/>
              <a:t>Dr. Barbara E. Hull, Director of the Microbiology and Immunology Program, Wright State University</a:t>
            </a:r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77953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1393</TotalTime>
  <Words>1854</Words>
  <Application>Microsoft Office PowerPoint</Application>
  <PresentationFormat>Custom</PresentationFormat>
  <Paragraphs>219</Paragraphs>
  <Slides>33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33</vt:i4>
      </vt:variant>
    </vt:vector>
  </HeadingPairs>
  <TitlesOfParts>
    <vt:vector size="37" baseType="lpstr">
      <vt:lpstr>Office Theme</vt:lpstr>
      <vt:lpstr>Bitmap Image</vt:lpstr>
      <vt:lpstr>Image</vt:lpstr>
      <vt:lpstr>SPW 12.0 Graph</vt:lpstr>
      <vt:lpstr>Differential Expression of SOCS1/SOCS3 Ratios in Virus-Infected Macrophage Cell Lines 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J774.1 macrophages polarized to M1 phenotype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Significance</vt:lpstr>
      <vt:lpstr>References</vt:lpstr>
      <vt:lpstr>Slide 32</vt:lpstr>
      <vt:lpstr>Slide 33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Nancy J. Bigley</dc:creator>
  <cp:lastModifiedBy>Nivedita-Pc</cp:lastModifiedBy>
  <cp:revision>118</cp:revision>
  <cp:lastPrinted>2014-08-21T20:45:08Z</cp:lastPrinted>
  <dcterms:created xsi:type="dcterms:W3CDTF">2014-08-19T18:59:31Z</dcterms:created>
  <dcterms:modified xsi:type="dcterms:W3CDTF">2014-09-28T14:57:21Z</dcterms:modified>
</cp:coreProperties>
</file>