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60" r:id="rId3"/>
  </p:sldMasterIdLst>
  <p:notesMasterIdLst>
    <p:notesMasterId r:id="rId39"/>
  </p:notesMasterIdLst>
  <p:handoutMasterIdLst>
    <p:handoutMasterId r:id="rId40"/>
  </p:handoutMasterIdLst>
  <p:sldIdLst>
    <p:sldId id="256" r:id="rId4"/>
    <p:sldId id="259" r:id="rId5"/>
    <p:sldId id="339" r:id="rId6"/>
    <p:sldId id="340" r:id="rId7"/>
    <p:sldId id="269" r:id="rId8"/>
    <p:sldId id="279" r:id="rId9"/>
    <p:sldId id="283" r:id="rId10"/>
    <p:sldId id="304" r:id="rId11"/>
    <p:sldId id="282" r:id="rId12"/>
    <p:sldId id="289" r:id="rId13"/>
    <p:sldId id="303" r:id="rId14"/>
    <p:sldId id="258" r:id="rId15"/>
    <p:sldId id="299" r:id="rId16"/>
    <p:sldId id="301" r:id="rId17"/>
    <p:sldId id="270" r:id="rId18"/>
    <p:sldId id="271" r:id="rId19"/>
    <p:sldId id="305" r:id="rId20"/>
    <p:sldId id="300" r:id="rId21"/>
    <p:sldId id="280" r:id="rId22"/>
    <p:sldId id="337" r:id="rId23"/>
    <p:sldId id="335" r:id="rId24"/>
    <p:sldId id="276" r:id="rId25"/>
    <p:sldId id="277" r:id="rId26"/>
    <p:sldId id="341" r:id="rId27"/>
    <p:sldId id="342" r:id="rId28"/>
    <p:sldId id="343" r:id="rId29"/>
    <p:sldId id="344" r:id="rId30"/>
    <p:sldId id="345" r:id="rId31"/>
    <p:sldId id="294" r:id="rId32"/>
    <p:sldId id="267" r:id="rId33"/>
    <p:sldId id="295" r:id="rId34"/>
    <p:sldId id="297" r:id="rId35"/>
    <p:sldId id="296" r:id="rId36"/>
    <p:sldId id="268" r:id="rId37"/>
    <p:sldId id="257" r:id="rId38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B1C7"/>
    <a:srgbClr val="31A9B8"/>
    <a:srgbClr val="3333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808" y="56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2" d="100"/>
        <a:sy n="42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862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9C7160-EC6A-478F-8479-9A700D887E9B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4B7EA670-BBB1-46A9-8083-3FE41E70BCE8}">
      <dgm:prSet phldrT="[Text]" custT="1"/>
      <dgm:spPr>
        <a:solidFill>
          <a:schemeClr val="bg1">
            <a:lumMod val="95000"/>
          </a:schemeClr>
        </a:solidFill>
        <a:ln w="12700">
          <a:solidFill>
            <a:srgbClr val="0070C0"/>
          </a:solidFill>
          <a:prstDash val="sysDash"/>
        </a:ln>
      </dgm:spPr>
      <dgm:t>
        <a:bodyPr/>
        <a:lstStyle/>
        <a:p>
          <a:pPr rtl="0"/>
          <a:r>
            <a:rPr kumimoji="0" lang="en-US" sz="2000" b="1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Voluntary public disclosure</a:t>
          </a:r>
          <a:endParaRPr lang="en-US" sz="2000" dirty="0">
            <a:latin typeface="Century Gothic" pitchFamily="34" charset="0"/>
          </a:endParaRPr>
        </a:p>
      </dgm:t>
    </dgm:pt>
    <dgm:pt modelId="{F84A4435-25B2-4C90-82AD-D09200B6BA17}" type="parTrans" cxnId="{5DA5F13E-4D21-4168-83E6-CA20A7F3AAF4}">
      <dgm:prSet/>
      <dgm:spPr/>
      <dgm:t>
        <a:bodyPr/>
        <a:lstStyle/>
        <a:p>
          <a:endParaRPr lang="en-US" sz="2000">
            <a:latin typeface="Century Gothic" pitchFamily="34" charset="0"/>
          </a:endParaRPr>
        </a:p>
      </dgm:t>
    </dgm:pt>
    <dgm:pt modelId="{4EDA1147-AB3A-4DB2-A3EB-9993A8EFE3B9}" type="sibTrans" cxnId="{5DA5F13E-4D21-4168-83E6-CA20A7F3AAF4}">
      <dgm:prSet/>
      <dgm:spPr/>
      <dgm:t>
        <a:bodyPr/>
        <a:lstStyle/>
        <a:p>
          <a:endParaRPr lang="en-US" sz="2000">
            <a:latin typeface="Century Gothic" pitchFamily="34" charset="0"/>
          </a:endParaRPr>
        </a:p>
      </dgm:t>
    </dgm:pt>
    <dgm:pt modelId="{0889B258-C33E-4C5C-9396-804D43CA1CB8}">
      <dgm:prSet phldrT="[Text]" custT="1"/>
      <dgm:spPr>
        <a:solidFill>
          <a:schemeClr val="bg1">
            <a:lumMod val="95000"/>
          </a:schemeClr>
        </a:solidFill>
        <a:ln w="12700">
          <a:solidFill>
            <a:srgbClr val="0070C0"/>
          </a:solidFill>
          <a:prstDash val="sysDash"/>
        </a:ln>
      </dgm:spPr>
      <dgm:t>
        <a:bodyPr/>
        <a:lstStyle/>
        <a:p>
          <a:pPr rtl="0"/>
          <a:r>
            <a:rPr kumimoji="0" lang="en-US" sz="2000" b="1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Summary results disclosure</a:t>
          </a:r>
          <a:endParaRPr lang="en-US" sz="2000" dirty="0">
            <a:latin typeface="Century Gothic" pitchFamily="34" charset="0"/>
          </a:endParaRPr>
        </a:p>
      </dgm:t>
    </dgm:pt>
    <dgm:pt modelId="{0E30B1F3-FC7C-4C77-A9C2-124DE57F600F}" type="parTrans" cxnId="{7781187D-6CB1-4906-A2F7-D4240F47907E}">
      <dgm:prSet/>
      <dgm:spPr/>
      <dgm:t>
        <a:bodyPr/>
        <a:lstStyle/>
        <a:p>
          <a:endParaRPr lang="en-US" sz="2000">
            <a:latin typeface="Century Gothic" pitchFamily="34" charset="0"/>
          </a:endParaRPr>
        </a:p>
      </dgm:t>
    </dgm:pt>
    <dgm:pt modelId="{C6E6785E-C6DF-43AA-889B-F346CBD6C92F}" type="sibTrans" cxnId="{7781187D-6CB1-4906-A2F7-D4240F47907E}">
      <dgm:prSet/>
      <dgm:spPr/>
      <dgm:t>
        <a:bodyPr/>
        <a:lstStyle/>
        <a:p>
          <a:endParaRPr lang="en-US" sz="2000">
            <a:latin typeface="Century Gothic" pitchFamily="34" charset="0"/>
          </a:endParaRPr>
        </a:p>
      </dgm:t>
    </dgm:pt>
    <dgm:pt modelId="{D6E1B8A9-74B3-410A-BF61-0117403A4D66}">
      <dgm:prSet custT="1"/>
      <dgm:spPr>
        <a:solidFill>
          <a:schemeClr val="bg1">
            <a:lumMod val="95000"/>
          </a:schemeClr>
        </a:solidFill>
        <a:ln w="12700">
          <a:solidFill>
            <a:srgbClr val="0070C0"/>
          </a:solidFill>
          <a:prstDash val="sysDash"/>
        </a:ln>
      </dgm:spPr>
      <dgm:t>
        <a:bodyPr/>
        <a:lstStyle/>
        <a:p>
          <a:pPr rtl="0"/>
          <a:r>
            <a:rPr kumimoji="0" lang="en-US" sz="2000" b="1" i="0" u="none" strike="noStrike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Mandatory trial registration</a:t>
          </a:r>
          <a:endParaRPr kumimoji="0" lang="en-US" sz="2000" b="1" i="0" u="none" strike="noStrike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Century Gothic" pitchFamily="34" charset="0"/>
            <a:ea typeface="+mn-ea"/>
            <a:cs typeface="Times New Roman" pitchFamily="18" charset="0"/>
          </a:endParaRPr>
        </a:p>
      </dgm:t>
    </dgm:pt>
    <dgm:pt modelId="{0AC318C7-E3EA-4711-A786-FE170FEF7FE3}" type="parTrans" cxnId="{EDE77F9D-82FD-4983-BE4F-8AB59B8666F4}">
      <dgm:prSet/>
      <dgm:spPr/>
      <dgm:t>
        <a:bodyPr/>
        <a:lstStyle/>
        <a:p>
          <a:endParaRPr lang="en-US" sz="2000">
            <a:latin typeface="Century Gothic" pitchFamily="34" charset="0"/>
          </a:endParaRPr>
        </a:p>
      </dgm:t>
    </dgm:pt>
    <dgm:pt modelId="{5117A78C-5A2D-4802-ACDF-9690A02519B8}" type="sibTrans" cxnId="{EDE77F9D-82FD-4983-BE4F-8AB59B8666F4}">
      <dgm:prSet/>
      <dgm:spPr/>
      <dgm:t>
        <a:bodyPr/>
        <a:lstStyle/>
        <a:p>
          <a:endParaRPr lang="en-US" sz="2000">
            <a:latin typeface="Century Gothic" pitchFamily="34" charset="0"/>
          </a:endParaRPr>
        </a:p>
      </dgm:t>
    </dgm:pt>
    <dgm:pt modelId="{CE76C70B-0501-4CE2-A16D-D0BA41D489FC}">
      <dgm:prSet custT="1"/>
      <dgm:spPr>
        <a:solidFill>
          <a:schemeClr val="bg1">
            <a:lumMod val="95000"/>
          </a:schemeClr>
        </a:solidFill>
        <a:ln w="12700">
          <a:solidFill>
            <a:srgbClr val="0070C0"/>
          </a:solidFill>
          <a:prstDash val="sysDash"/>
        </a:ln>
      </dgm:spPr>
      <dgm:t>
        <a:bodyPr/>
        <a:lstStyle/>
        <a:p>
          <a:pPr rtl="0"/>
          <a:r>
            <a:rPr kumimoji="0" lang="en-US" sz="2000" b="1" i="0" u="none" strike="noStrike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Document disclosure</a:t>
          </a:r>
          <a:endParaRPr kumimoji="0" lang="en-US" sz="2000" b="1" i="0" u="none" strike="noStrike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Century Gothic" pitchFamily="34" charset="0"/>
            <a:ea typeface="+mn-ea"/>
            <a:cs typeface="Times New Roman" pitchFamily="18" charset="0"/>
          </a:endParaRPr>
        </a:p>
      </dgm:t>
    </dgm:pt>
    <dgm:pt modelId="{4CC03416-2E7D-49A5-AF3C-6881CEA59C3E}" type="parTrans" cxnId="{02D926D1-7436-4478-8C17-EC105F85D0EA}">
      <dgm:prSet/>
      <dgm:spPr/>
      <dgm:t>
        <a:bodyPr/>
        <a:lstStyle/>
        <a:p>
          <a:endParaRPr lang="en-US" sz="2000">
            <a:latin typeface="Century Gothic" pitchFamily="34" charset="0"/>
          </a:endParaRPr>
        </a:p>
      </dgm:t>
    </dgm:pt>
    <dgm:pt modelId="{E675B80F-4AF8-4A97-8AF5-80897A43CA0B}" type="sibTrans" cxnId="{02D926D1-7436-4478-8C17-EC105F85D0EA}">
      <dgm:prSet/>
      <dgm:spPr/>
      <dgm:t>
        <a:bodyPr/>
        <a:lstStyle/>
        <a:p>
          <a:endParaRPr lang="en-US" sz="2000">
            <a:latin typeface="Century Gothic" pitchFamily="34" charset="0"/>
          </a:endParaRPr>
        </a:p>
      </dgm:t>
    </dgm:pt>
    <dgm:pt modelId="{F2288FD6-C9D5-407E-8BC9-68C50F528971}">
      <dgm:prSet custT="1"/>
      <dgm:spPr>
        <a:solidFill>
          <a:schemeClr val="bg1">
            <a:lumMod val="95000"/>
          </a:schemeClr>
        </a:solidFill>
        <a:ln w="12700">
          <a:solidFill>
            <a:srgbClr val="0070C0"/>
          </a:solidFill>
          <a:prstDash val="sysDash"/>
        </a:ln>
      </dgm:spPr>
      <dgm:t>
        <a:bodyPr/>
        <a:lstStyle/>
        <a:p>
          <a:pPr rtl="0"/>
          <a:r>
            <a:rPr kumimoji="0" lang="en-US" sz="2000" b="1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Data disclosure</a:t>
          </a:r>
          <a:endParaRPr kumimoji="0" lang="en-US" sz="2000" b="1" i="0" u="none" strike="noStrike" cap="none" spc="0" normalizeH="0" baseline="0" noProof="0" dirty="0">
            <a:ln>
              <a:noFill/>
            </a:ln>
            <a:solidFill>
              <a:schemeClr val="tx1"/>
            </a:solidFill>
            <a:effectLst/>
            <a:uLnTx/>
            <a:uFillTx/>
            <a:latin typeface="Century Gothic" pitchFamily="34" charset="0"/>
            <a:ea typeface="+mn-ea"/>
            <a:cs typeface="Times New Roman" pitchFamily="18" charset="0"/>
          </a:endParaRPr>
        </a:p>
      </dgm:t>
    </dgm:pt>
    <dgm:pt modelId="{96271927-9307-44E8-AB09-80964FB8CA34}" type="parTrans" cxnId="{8D29D990-C8EE-4580-A5DF-CD34004DD4BF}">
      <dgm:prSet/>
      <dgm:spPr/>
      <dgm:t>
        <a:bodyPr/>
        <a:lstStyle/>
        <a:p>
          <a:endParaRPr lang="en-US" sz="2000">
            <a:latin typeface="Century Gothic" pitchFamily="34" charset="0"/>
          </a:endParaRPr>
        </a:p>
      </dgm:t>
    </dgm:pt>
    <dgm:pt modelId="{A6E4F577-C9E5-41FB-9290-E75971780BBC}" type="sibTrans" cxnId="{8D29D990-C8EE-4580-A5DF-CD34004DD4BF}">
      <dgm:prSet/>
      <dgm:spPr/>
      <dgm:t>
        <a:bodyPr/>
        <a:lstStyle/>
        <a:p>
          <a:endParaRPr lang="en-US" sz="2000">
            <a:latin typeface="Century Gothic" pitchFamily="34" charset="0"/>
          </a:endParaRPr>
        </a:p>
      </dgm:t>
    </dgm:pt>
    <dgm:pt modelId="{2158AB80-1E7F-4145-96C4-7DE5BF94BB27}" type="pres">
      <dgm:prSet presAssocID="{5C9C7160-EC6A-478F-8479-9A700D887E9B}" presName="CompostProcess" presStyleCnt="0">
        <dgm:presLayoutVars>
          <dgm:dir/>
          <dgm:resizeHandles val="exact"/>
        </dgm:presLayoutVars>
      </dgm:prSet>
      <dgm:spPr/>
    </dgm:pt>
    <dgm:pt modelId="{32377732-C607-4E72-A43E-AA9B528F3452}" type="pres">
      <dgm:prSet presAssocID="{5C9C7160-EC6A-478F-8479-9A700D887E9B}" presName="arrow" presStyleLbl="bgShp" presStyleIdx="0" presStyleCnt="1"/>
      <dgm:spPr/>
    </dgm:pt>
    <dgm:pt modelId="{BA2493E0-4338-4C61-8B91-63AAD3FC41C5}" type="pres">
      <dgm:prSet presAssocID="{5C9C7160-EC6A-478F-8479-9A700D887E9B}" presName="linearProcess" presStyleCnt="0"/>
      <dgm:spPr/>
    </dgm:pt>
    <dgm:pt modelId="{E724465F-0C11-4940-BFBB-718AD511A338}" type="pres">
      <dgm:prSet presAssocID="{4B7EA670-BBB1-46A9-8083-3FE41E70BCE8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B3B466-F37F-44A1-8870-04D70C1C471D}" type="pres">
      <dgm:prSet presAssocID="{4EDA1147-AB3A-4DB2-A3EB-9993A8EFE3B9}" presName="sibTrans" presStyleCnt="0"/>
      <dgm:spPr/>
    </dgm:pt>
    <dgm:pt modelId="{6CD1B64B-AC7C-4679-BF98-56781241090C}" type="pres">
      <dgm:prSet presAssocID="{D6E1B8A9-74B3-410A-BF61-0117403A4D66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4DFF289-7B04-40F1-809B-68F2B5364396}" type="pres">
      <dgm:prSet presAssocID="{5117A78C-5A2D-4802-ACDF-9690A02519B8}" presName="sibTrans" presStyleCnt="0"/>
      <dgm:spPr/>
    </dgm:pt>
    <dgm:pt modelId="{9AAD0F04-CE33-4306-90B9-D21EEDD384FC}" type="pres">
      <dgm:prSet presAssocID="{0889B258-C33E-4C5C-9396-804D43CA1CB8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7AC58D-33EE-4F7C-AA9B-5C095EEC5F25}" type="pres">
      <dgm:prSet presAssocID="{C6E6785E-C6DF-43AA-889B-F346CBD6C92F}" presName="sibTrans" presStyleCnt="0"/>
      <dgm:spPr/>
    </dgm:pt>
    <dgm:pt modelId="{2B142A34-266E-4445-AF57-F58EC2F14338}" type="pres">
      <dgm:prSet presAssocID="{CE76C70B-0501-4CE2-A16D-D0BA41D489FC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2457A1E-CABB-4407-BFE6-3097D8632034}" type="pres">
      <dgm:prSet presAssocID="{E675B80F-4AF8-4A97-8AF5-80897A43CA0B}" presName="sibTrans" presStyleCnt="0"/>
      <dgm:spPr/>
    </dgm:pt>
    <dgm:pt modelId="{0D443164-EB9C-4A6A-A682-95A9FA5E6238}" type="pres">
      <dgm:prSet presAssocID="{F2288FD6-C9D5-407E-8BC9-68C50F528971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9F059FC4-EEEE-496C-A270-CDE69A5AE789}" type="presOf" srcId="{F2288FD6-C9D5-407E-8BC9-68C50F528971}" destId="{0D443164-EB9C-4A6A-A682-95A9FA5E6238}" srcOrd="0" destOrd="0" presId="urn:microsoft.com/office/officeart/2005/8/layout/hProcess9"/>
    <dgm:cxn modelId="{EDE77F9D-82FD-4983-BE4F-8AB59B8666F4}" srcId="{5C9C7160-EC6A-478F-8479-9A700D887E9B}" destId="{D6E1B8A9-74B3-410A-BF61-0117403A4D66}" srcOrd="1" destOrd="0" parTransId="{0AC318C7-E3EA-4711-A786-FE170FEF7FE3}" sibTransId="{5117A78C-5A2D-4802-ACDF-9690A02519B8}"/>
    <dgm:cxn modelId="{FB766E59-DB1E-43EE-9EA8-5AA7FB29D358}" type="presOf" srcId="{4B7EA670-BBB1-46A9-8083-3FE41E70BCE8}" destId="{E724465F-0C11-4940-BFBB-718AD511A338}" srcOrd="0" destOrd="0" presId="urn:microsoft.com/office/officeart/2005/8/layout/hProcess9"/>
    <dgm:cxn modelId="{5DA5F13E-4D21-4168-83E6-CA20A7F3AAF4}" srcId="{5C9C7160-EC6A-478F-8479-9A700D887E9B}" destId="{4B7EA670-BBB1-46A9-8083-3FE41E70BCE8}" srcOrd="0" destOrd="0" parTransId="{F84A4435-25B2-4C90-82AD-D09200B6BA17}" sibTransId="{4EDA1147-AB3A-4DB2-A3EB-9993A8EFE3B9}"/>
    <dgm:cxn modelId="{10A13072-C697-4FB7-B66F-3C1A076A6A84}" type="presOf" srcId="{CE76C70B-0501-4CE2-A16D-D0BA41D489FC}" destId="{2B142A34-266E-4445-AF57-F58EC2F14338}" srcOrd="0" destOrd="0" presId="urn:microsoft.com/office/officeart/2005/8/layout/hProcess9"/>
    <dgm:cxn modelId="{5D053E10-6623-429C-87B5-3C775C35DBAC}" type="presOf" srcId="{D6E1B8A9-74B3-410A-BF61-0117403A4D66}" destId="{6CD1B64B-AC7C-4679-BF98-56781241090C}" srcOrd="0" destOrd="0" presId="urn:microsoft.com/office/officeart/2005/8/layout/hProcess9"/>
    <dgm:cxn modelId="{7781187D-6CB1-4906-A2F7-D4240F47907E}" srcId="{5C9C7160-EC6A-478F-8479-9A700D887E9B}" destId="{0889B258-C33E-4C5C-9396-804D43CA1CB8}" srcOrd="2" destOrd="0" parTransId="{0E30B1F3-FC7C-4C77-A9C2-124DE57F600F}" sibTransId="{C6E6785E-C6DF-43AA-889B-F346CBD6C92F}"/>
    <dgm:cxn modelId="{8D29D990-C8EE-4580-A5DF-CD34004DD4BF}" srcId="{5C9C7160-EC6A-478F-8479-9A700D887E9B}" destId="{F2288FD6-C9D5-407E-8BC9-68C50F528971}" srcOrd="4" destOrd="0" parTransId="{96271927-9307-44E8-AB09-80964FB8CA34}" sibTransId="{A6E4F577-C9E5-41FB-9290-E75971780BBC}"/>
    <dgm:cxn modelId="{02D926D1-7436-4478-8C17-EC105F85D0EA}" srcId="{5C9C7160-EC6A-478F-8479-9A700D887E9B}" destId="{CE76C70B-0501-4CE2-A16D-D0BA41D489FC}" srcOrd="3" destOrd="0" parTransId="{4CC03416-2E7D-49A5-AF3C-6881CEA59C3E}" sibTransId="{E675B80F-4AF8-4A97-8AF5-80897A43CA0B}"/>
    <dgm:cxn modelId="{04BA0294-6BC8-44B6-9E4B-D34D73D77CD2}" type="presOf" srcId="{0889B258-C33E-4C5C-9396-804D43CA1CB8}" destId="{9AAD0F04-CE33-4306-90B9-D21EEDD384FC}" srcOrd="0" destOrd="0" presId="urn:microsoft.com/office/officeart/2005/8/layout/hProcess9"/>
    <dgm:cxn modelId="{4EFEF73A-478F-4365-975A-08A4218224DA}" type="presOf" srcId="{5C9C7160-EC6A-478F-8479-9A700D887E9B}" destId="{2158AB80-1E7F-4145-96C4-7DE5BF94BB27}" srcOrd="0" destOrd="0" presId="urn:microsoft.com/office/officeart/2005/8/layout/hProcess9"/>
    <dgm:cxn modelId="{403BCE09-2083-4EAB-801B-1491AD8B6C2B}" type="presParOf" srcId="{2158AB80-1E7F-4145-96C4-7DE5BF94BB27}" destId="{32377732-C607-4E72-A43E-AA9B528F3452}" srcOrd="0" destOrd="0" presId="urn:microsoft.com/office/officeart/2005/8/layout/hProcess9"/>
    <dgm:cxn modelId="{F26CD0AA-9776-4A74-B727-EE7DA8ECC918}" type="presParOf" srcId="{2158AB80-1E7F-4145-96C4-7DE5BF94BB27}" destId="{BA2493E0-4338-4C61-8B91-63AAD3FC41C5}" srcOrd="1" destOrd="0" presId="urn:microsoft.com/office/officeart/2005/8/layout/hProcess9"/>
    <dgm:cxn modelId="{00E5F0FA-35E3-4BF6-84C6-968A1294C6E3}" type="presParOf" srcId="{BA2493E0-4338-4C61-8B91-63AAD3FC41C5}" destId="{E724465F-0C11-4940-BFBB-718AD511A338}" srcOrd="0" destOrd="0" presId="urn:microsoft.com/office/officeart/2005/8/layout/hProcess9"/>
    <dgm:cxn modelId="{1AFCE97F-FB84-4EE8-B278-2EBEA8F71591}" type="presParOf" srcId="{BA2493E0-4338-4C61-8B91-63AAD3FC41C5}" destId="{25B3B466-F37F-44A1-8870-04D70C1C471D}" srcOrd="1" destOrd="0" presId="urn:microsoft.com/office/officeart/2005/8/layout/hProcess9"/>
    <dgm:cxn modelId="{31575380-86F4-4C4E-976A-D7692F18837E}" type="presParOf" srcId="{BA2493E0-4338-4C61-8B91-63AAD3FC41C5}" destId="{6CD1B64B-AC7C-4679-BF98-56781241090C}" srcOrd="2" destOrd="0" presId="urn:microsoft.com/office/officeart/2005/8/layout/hProcess9"/>
    <dgm:cxn modelId="{C4DA7BE3-D9AC-4761-8859-646A81D53894}" type="presParOf" srcId="{BA2493E0-4338-4C61-8B91-63AAD3FC41C5}" destId="{B4DFF289-7B04-40F1-809B-68F2B5364396}" srcOrd="3" destOrd="0" presId="urn:microsoft.com/office/officeart/2005/8/layout/hProcess9"/>
    <dgm:cxn modelId="{75110861-81B3-49D0-9641-A26CC7B73595}" type="presParOf" srcId="{BA2493E0-4338-4C61-8B91-63AAD3FC41C5}" destId="{9AAD0F04-CE33-4306-90B9-D21EEDD384FC}" srcOrd="4" destOrd="0" presId="urn:microsoft.com/office/officeart/2005/8/layout/hProcess9"/>
    <dgm:cxn modelId="{8F548147-97FC-426C-93C8-082133806D16}" type="presParOf" srcId="{BA2493E0-4338-4C61-8B91-63AAD3FC41C5}" destId="{0A7AC58D-33EE-4F7C-AA9B-5C095EEC5F25}" srcOrd="5" destOrd="0" presId="urn:microsoft.com/office/officeart/2005/8/layout/hProcess9"/>
    <dgm:cxn modelId="{C5CB9851-6522-490C-959B-9240FFABEEDD}" type="presParOf" srcId="{BA2493E0-4338-4C61-8B91-63AAD3FC41C5}" destId="{2B142A34-266E-4445-AF57-F58EC2F14338}" srcOrd="6" destOrd="0" presId="urn:microsoft.com/office/officeart/2005/8/layout/hProcess9"/>
    <dgm:cxn modelId="{A87FD31D-1451-48B5-9049-48CC8170CB20}" type="presParOf" srcId="{BA2493E0-4338-4C61-8B91-63AAD3FC41C5}" destId="{72457A1E-CABB-4407-BFE6-3097D8632034}" srcOrd="7" destOrd="0" presId="urn:microsoft.com/office/officeart/2005/8/layout/hProcess9"/>
    <dgm:cxn modelId="{5FFED664-BFC7-4BF7-BC51-67490C18E542}" type="presParOf" srcId="{BA2493E0-4338-4C61-8B91-63AAD3FC41C5}" destId="{0D443164-EB9C-4A6A-A682-95A9FA5E6238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6B84B4-4309-4B00-AF44-41AC4AD0DCC5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BD85466-606B-4CD5-A128-8377464EB48C}">
      <dgm:prSet phldrT="[Text]" custT="1"/>
      <dgm:spPr>
        <a:solidFill>
          <a:schemeClr val="bg1">
            <a:lumMod val="95000"/>
          </a:schemeClr>
        </a:solidFill>
        <a:ln w="12700">
          <a:solidFill>
            <a:srgbClr val="0070C0"/>
          </a:solidFill>
          <a:prstDash val="sysDash"/>
        </a:ln>
      </dgm:spPr>
      <dgm:t>
        <a:bodyPr/>
        <a:lstStyle/>
        <a:p>
          <a:pPr rtl="0"/>
          <a:r>
            <a:rPr kumimoji="0" lang="en-US" sz="2200" b="1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Redaction</a:t>
          </a:r>
          <a:endParaRPr lang="en-US" sz="2200" dirty="0">
            <a:latin typeface="Century Gothic" pitchFamily="34" charset="0"/>
          </a:endParaRPr>
        </a:p>
      </dgm:t>
    </dgm:pt>
    <dgm:pt modelId="{1CBDBD3E-3C72-43C9-990A-8A707A3A2047}" type="parTrans" cxnId="{EE7CA7FE-2B2F-446E-ABA0-60B54111877C}">
      <dgm:prSet/>
      <dgm:spPr/>
      <dgm:t>
        <a:bodyPr/>
        <a:lstStyle/>
        <a:p>
          <a:endParaRPr lang="en-US" sz="2200">
            <a:latin typeface="Century Gothic" pitchFamily="34" charset="0"/>
          </a:endParaRPr>
        </a:p>
      </dgm:t>
    </dgm:pt>
    <dgm:pt modelId="{F7364DB4-E34A-4952-85AF-486C2521DDEB}" type="sibTrans" cxnId="{EE7CA7FE-2B2F-446E-ABA0-60B54111877C}">
      <dgm:prSet/>
      <dgm:spPr/>
      <dgm:t>
        <a:bodyPr/>
        <a:lstStyle/>
        <a:p>
          <a:endParaRPr lang="en-US" sz="2200">
            <a:latin typeface="Century Gothic" pitchFamily="34" charset="0"/>
          </a:endParaRPr>
        </a:p>
      </dgm:t>
    </dgm:pt>
    <dgm:pt modelId="{1408F23F-7145-427C-A583-1C62ED01FDC4}">
      <dgm:prSet phldrT="[Text]" custT="1"/>
      <dgm:spPr>
        <a:solidFill>
          <a:schemeClr val="bg1">
            <a:lumMod val="95000"/>
          </a:schemeClr>
        </a:solidFill>
        <a:ln w="12700">
          <a:solidFill>
            <a:srgbClr val="0070C0"/>
          </a:solidFill>
          <a:prstDash val="sysDash"/>
        </a:ln>
      </dgm:spPr>
      <dgm:t>
        <a:bodyPr lIns="0" tIns="0" rIns="0" bIns="0" anchor="ctr"/>
        <a:lstStyle/>
        <a:p>
          <a:pPr rtl="0"/>
          <a:r>
            <a:rPr kumimoji="0" lang="en-US" sz="2200" b="1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Using manual or software redaction methods</a:t>
          </a:r>
          <a:endParaRPr lang="en-US" sz="2200" dirty="0">
            <a:latin typeface="Century Gothic" pitchFamily="34" charset="0"/>
          </a:endParaRPr>
        </a:p>
      </dgm:t>
    </dgm:pt>
    <dgm:pt modelId="{5002492A-8C33-44C8-B5EB-ADF2B64DA139}" type="parTrans" cxnId="{46C7603A-2918-4506-B8DA-AE032D1FB7FB}">
      <dgm:prSet/>
      <dgm:spPr/>
      <dgm:t>
        <a:bodyPr/>
        <a:lstStyle/>
        <a:p>
          <a:endParaRPr lang="en-US" sz="2200">
            <a:latin typeface="Century Gothic" pitchFamily="34" charset="0"/>
          </a:endParaRPr>
        </a:p>
      </dgm:t>
    </dgm:pt>
    <dgm:pt modelId="{A9CB8ADD-C41E-4F5E-8178-4118A80A93DA}" type="sibTrans" cxnId="{46C7603A-2918-4506-B8DA-AE032D1FB7FB}">
      <dgm:prSet/>
      <dgm:spPr/>
      <dgm:t>
        <a:bodyPr/>
        <a:lstStyle/>
        <a:p>
          <a:endParaRPr lang="en-US" sz="2200">
            <a:latin typeface="Century Gothic" pitchFamily="34" charset="0"/>
          </a:endParaRPr>
        </a:p>
      </dgm:t>
    </dgm:pt>
    <dgm:pt modelId="{BC253EA0-05D3-4F68-B48B-962D94B60A18}">
      <dgm:prSet phldrT="[Text]" custT="1"/>
      <dgm:spPr>
        <a:solidFill>
          <a:schemeClr val="bg1">
            <a:lumMod val="95000"/>
          </a:schemeClr>
        </a:solidFill>
        <a:ln w="12700">
          <a:solidFill>
            <a:srgbClr val="0070C0"/>
          </a:solidFill>
          <a:prstDash val="sysDash"/>
        </a:ln>
      </dgm:spPr>
      <dgm:t>
        <a:bodyPr/>
        <a:lstStyle/>
        <a:p>
          <a:pPr rtl="0"/>
          <a:r>
            <a:rPr kumimoji="0" lang="en-US" sz="2200" b="1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Proactive authoring</a:t>
          </a:r>
          <a:endParaRPr lang="en-US" sz="2200" dirty="0">
            <a:latin typeface="Century Gothic" pitchFamily="34" charset="0"/>
          </a:endParaRPr>
        </a:p>
      </dgm:t>
    </dgm:pt>
    <dgm:pt modelId="{7D07F350-AD6B-448D-8323-201C1565A1E0}" type="parTrans" cxnId="{9C5A4C90-CD4C-4DD6-ADC8-EAA25A59012F}">
      <dgm:prSet/>
      <dgm:spPr/>
      <dgm:t>
        <a:bodyPr/>
        <a:lstStyle/>
        <a:p>
          <a:endParaRPr lang="en-US" sz="2200">
            <a:latin typeface="Century Gothic" pitchFamily="34" charset="0"/>
          </a:endParaRPr>
        </a:p>
      </dgm:t>
    </dgm:pt>
    <dgm:pt modelId="{1CB08642-C12B-447D-80C4-4776C498F24B}" type="sibTrans" cxnId="{9C5A4C90-CD4C-4DD6-ADC8-EAA25A59012F}">
      <dgm:prSet/>
      <dgm:spPr/>
      <dgm:t>
        <a:bodyPr/>
        <a:lstStyle/>
        <a:p>
          <a:endParaRPr lang="en-US" sz="2200">
            <a:latin typeface="Century Gothic" pitchFamily="34" charset="0"/>
          </a:endParaRPr>
        </a:p>
      </dgm:t>
    </dgm:pt>
    <dgm:pt modelId="{C81FDCC3-605F-4F25-8D6B-CE727200B083}">
      <dgm:prSet phldrT="[Text]" custT="1"/>
      <dgm:spPr>
        <a:solidFill>
          <a:schemeClr val="bg1">
            <a:lumMod val="95000"/>
          </a:schemeClr>
        </a:solidFill>
        <a:ln w="12700">
          <a:solidFill>
            <a:srgbClr val="0070C0"/>
          </a:solidFill>
          <a:prstDash val="sysDash"/>
        </a:ln>
      </dgm:spPr>
      <dgm:t>
        <a:bodyPr anchor="ctr"/>
        <a:lstStyle/>
        <a:p>
          <a:pPr rtl="0"/>
          <a:r>
            <a:rPr kumimoji="0" lang="en-US" sz="2200" b="1" i="0" u="none" strike="noStrike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Such as suggested in CORE reference</a:t>
          </a:r>
          <a:endParaRPr lang="en-US" sz="2200">
            <a:latin typeface="Century Gothic" pitchFamily="34" charset="0"/>
          </a:endParaRPr>
        </a:p>
      </dgm:t>
    </dgm:pt>
    <dgm:pt modelId="{7D09C894-A88F-4D3F-AECC-46B10CF11C32}" type="parTrans" cxnId="{09989189-69F2-41E8-836F-117676580389}">
      <dgm:prSet/>
      <dgm:spPr/>
      <dgm:t>
        <a:bodyPr/>
        <a:lstStyle/>
        <a:p>
          <a:endParaRPr lang="en-US" sz="2200">
            <a:latin typeface="Century Gothic" pitchFamily="34" charset="0"/>
          </a:endParaRPr>
        </a:p>
      </dgm:t>
    </dgm:pt>
    <dgm:pt modelId="{B5E1A901-B0F4-4E12-B6EC-1D68393C2894}" type="sibTrans" cxnId="{09989189-69F2-41E8-836F-117676580389}">
      <dgm:prSet/>
      <dgm:spPr/>
      <dgm:t>
        <a:bodyPr/>
        <a:lstStyle/>
        <a:p>
          <a:endParaRPr lang="en-US" sz="2200">
            <a:latin typeface="Century Gothic" pitchFamily="34" charset="0"/>
          </a:endParaRPr>
        </a:p>
      </dgm:t>
    </dgm:pt>
    <dgm:pt modelId="{C05AE088-0C29-44EC-9B5A-153C977272E4}">
      <dgm:prSet phldrT="[Text]" custT="1"/>
      <dgm:spPr>
        <a:solidFill>
          <a:schemeClr val="bg1">
            <a:lumMod val="95000"/>
          </a:schemeClr>
        </a:solidFill>
        <a:ln w="12700">
          <a:solidFill>
            <a:srgbClr val="0070C0"/>
          </a:solidFill>
          <a:prstDash val="sysDash"/>
        </a:ln>
      </dgm:spPr>
      <dgm:t>
        <a:bodyPr/>
        <a:lstStyle/>
        <a:p>
          <a:pPr rtl="0"/>
          <a:r>
            <a:rPr kumimoji="0" lang="en-US" sz="2200" b="1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De-identified data sets</a:t>
          </a:r>
          <a:endParaRPr lang="en-US" sz="2200" dirty="0">
            <a:latin typeface="Century Gothic" pitchFamily="34" charset="0"/>
          </a:endParaRPr>
        </a:p>
      </dgm:t>
    </dgm:pt>
    <dgm:pt modelId="{20E45D3E-7812-4C70-83A0-DE1F43831C1D}" type="parTrans" cxnId="{3CC55176-0562-406A-BA4B-BCF6033D29E4}">
      <dgm:prSet/>
      <dgm:spPr/>
      <dgm:t>
        <a:bodyPr/>
        <a:lstStyle/>
        <a:p>
          <a:endParaRPr lang="en-US" sz="2200">
            <a:latin typeface="Century Gothic" pitchFamily="34" charset="0"/>
          </a:endParaRPr>
        </a:p>
      </dgm:t>
    </dgm:pt>
    <dgm:pt modelId="{95187BEB-D67C-42A4-BA76-843889E6F482}" type="sibTrans" cxnId="{3CC55176-0562-406A-BA4B-BCF6033D29E4}">
      <dgm:prSet/>
      <dgm:spPr/>
      <dgm:t>
        <a:bodyPr/>
        <a:lstStyle/>
        <a:p>
          <a:endParaRPr lang="en-US" sz="2200">
            <a:latin typeface="Century Gothic" pitchFamily="34" charset="0"/>
          </a:endParaRPr>
        </a:p>
      </dgm:t>
    </dgm:pt>
    <dgm:pt modelId="{8A4040B6-B711-47E6-A368-A139718F4B7D}">
      <dgm:prSet phldrT="[Text]" custT="1"/>
      <dgm:spPr>
        <a:solidFill>
          <a:schemeClr val="bg1">
            <a:lumMod val="95000"/>
          </a:schemeClr>
        </a:solidFill>
        <a:ln w="12700">
          <a:solidFill>
            <a:srgbClr val="0070C0"/>
          </a:solidFill>
          <a:prstDash val="sysDash"/>
        </a:ln>
      </dgm:spPr>
      <dgm:t>
        <a:bodyPr anchor="ctr"/>
        <a:lstStyle/>
        <a:p>
          <a:pPr rtl="0"/>
          <a:r>
            <a:rPr kumimoji="0" lang="en-US" sz="2200" b="1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Limited need for redaction</a:t>
          </a:r>
          <a:endParaRPr lang="en-US" sz="2200" dirty="0">
            <a:latin typeface="Century Gothic" pitchFamily="34" charset="0"/>
          </a:endParaRPr>
        </a:p>
      </dgm:t>
    </dgm:pt>
    <dgm:pt modelId="{992AB82C-A546-493E-9006-1462F9543289}" type="parTrans" cxnId="{8712D16E-F313-489B-871A-34A5AF13643E}">
      <dgm:prSet/>
      <dgm:spPr/>
      <dgm:t>
        <a:bodyPr/>
        <a:lstStyle/>
        <a:p>
          <a:endParaRPr lang="en-US" sz="2200">
            <a:latin typeface="Century Gothic" pitchFamily="34" charset="0"/>
          </a:endParaRPr>
        </a:p>
      </dgm:t>
    </dgm:pt>
    <dgm:pt modelId="{D06DF91C-2B5F-474E-B451-730474C2134F}" type="sibTrans" cxnId="{8712D16E-F313-489B-871A-34A5AF13643E}">
      <dgm:prSet/>
      <dgm:spPr/>
      <dgm:t>
        <a:bodyPr/>
        <a:lstStyle/>
        <a:p>
          <a:endParaRPr lang="en-US" sz="2200">
            <a:latin typeface="Century Gothic" pitchFamily="34" charset="0"/>
          </a:endParaRPr>
        </a:p>
      </dgm:t>
    </dgm:pt>
    <dgm:pt modelId="{D93B2850-EA0B-4163-82EB-B33CD43DBF4C}">
      <dgm:prSet custT="1"/>
      <dgm:spPr>
        <a:solidFill>
          <a:schemeClr val="bg1">
            <a:lumMod val="95000"/>
          </a:schemeClr>
        </a:solidFill>
        <a:ln w="12700">
          <a:solidFill>
            <a:srgbClr val="0070C0"/>
          </a:solidFill>
          <a:prstDash val="sysDash"/>
        </a:ln>
      </dgm:spPr>
      <dgm:t>
        <a:bodyPr anchor="ctr"/>
        <a:lstStyle/>
        <a:p>
          <a:pPr rtl="0"/>
          <a:r>
            <a:rPr kumimoji="0" lang="en-US" sz="2200" b="1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Still likely to need redaction</a:t>
          </a:r>
        </a:p>
      </dgm:t>
    </dgm:pt>
    <dgm:pt modelId="{202FC219-211B-45D2-ACE5-620EC6736BDC}" type="parTrans" cxnId="{D62D66F0-8C37-4F13-8CDA-001282A643AC}">
      <dgm:prSet/>
      <dgm:spPr/>
      <dgm:t>
        <a:bodyPr/>
        <a:lstStyle/>
        <a:p>
          <a:endParaRPr lang="en-US" sz="2200">
            <a:latin typeface="Century Gothic" pitchFamily="34" charset="0"/>
          </a:endParaRPr>
        </a:p>
      </dgm:t>
    </dgm:pt>
    <dgm:pt modelId="{F3213B97-4586-4C4D-B01D-0ABD4DCE3EB4}" type="sibTrans" cxnId="{D62D66F0-8C37-4F13-8CDA-001282A643AC}">
      <dgm:prSet/>
      <dgm:spPr/>
      <dgm:t>
        <a:bodyPr/>
        <a:lstStyle/>
        <a:p>
          <a:endParaRPr lang="en-US" sz="2200">
            <a:latin typeface="Century Gothic" pitchFamily="34" charset="0"/>
          </a:endParaRPr>
        </a:p>
      </dgm:t>
    </dgm:pt>
    <dgm:pt modelId="{DD37DF92-4A43-4863-9472-864F623293AB}">
      <dgm:prSet custT="1"/>
      <dgm:spPr>
        <a:solidFill>
          <a:schemeClr val="bg1">
            <a:lumMod val="95000"/>
          </a:schemeClr>
        </a:solidFill>
        <a:ln w="12700">
          <a:solidFill>
            <a:srgbClr val="0070C0"/>
          </a:solidFill>
          <a:prstDash val="sysDash"/>
        </a:ln>
      </dgm:spPr>
      <dgm:t>
        <a:bodyPr anchor="ctr"/>
        <a:lstStyle/>
        <a:p>
          <a:pPr rtl="0"/>
          <a:r>
            <a:rPr kumimoji="0" lang="en-US" sz="2200" b="1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Grouping items in documents that require removal</a:t>
          </a:r>
        </a:p>
      </dgm:t>
    </dgm:pt>
    <dgm:pt modelId="{B328369B-B134-4660-AD91-0F197AD171F5}" type="parTrans" cxnId="{DDF05F07-1CCA-4E1E-A946-721468C73041}">
      <dgm:prSet/>
      <dgm:spPr/>
      <dgm:t>
        <a:bodyPr/>
        <a:lstStyle/>
        <a:p>
          <a:endParaRPr lang="en-US" sz="2200">
            <a:latin typeface="Century Gothic" pitchFamily="34" charset="0"/>
          </a:endParaRPr>
        </a:p>
      </dgm:t>
    </dgm:pt>
    <dgm:pt modelId="{7429BF88-C930-4944-837C-81FA902B2B04}" type="sibTrans" cxnId="{DDF05F07-1CCA-4E1E-A946-721468C73041}">
      <dgm:prSet/>
      <dgm:spPr/>
      <dgm:t>
        <a:bodyPr/>
        <a:lstStyle/>
        <a:p>
          <a:endParaRPr lang="en-US" sz="2200">
            <a:latin typeface="Century Gothic" pitchFamily="34" charset="0"/>
          </a:endParaRPr>
        </a:p>
      </dgm:t>
    </dgm:pt>
    <dgm:pt modelId="{B1F6B619-D40C-408E-871F-197C6F92E95D}">
      <dgm:prSet custT="1"/>
      <dgm:spPr>
        <a:solidFill>
          <a:schemeClr val="bg1">
            <a:lumMod val="95000"/>
          </a:schemeClr>
        </a:solidFill>
        <a:ln w="12700">
          <a:solidFill>
            <a:srgbClr val="0070C0"/>
          </a:solidFill>
          <a:prstDash val="sysDash"/>
        </a:ln>
      </dgm:spPr>
      <dgm:t>
        <a:bodyPr anchor="ctr"/>
        <a:lstStyle/>
        <a:p>
          <a:pPr rtl="0"/>
          <a:r>
            <a:rPr kumimoji="0" lang="en-US" sz="2200" b="1" i="0" u="none" strike="noStrike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High data utility</a:t>
          </a:r>
          <a:endParaRPr kumimoji="0" lang="en-US" sz="2200" b="1" i="0" u="none" strike="noStrike" cap="none" spc="0" normalizeH="0" baseline="0" noProof="0" dirty="0">
            <a:ln>
              <a:noFill/>
            </a:ln>
            <a:solidFill>
              <a:schemeClr val="tx1"/>
            </a:solidFill>
            <a:effectLst/>
            <a:uLnTx/>
            <a:uFillTx/>
            <a:latin typeface="Century Gothic" pitchFamily="34" charset="0"/>
            <a:ea typeface="+mn-ea"/>
            <a:cs typeface="Times New Roman" pitchFamily="18" charset="0"/>
          </a:endParaRPr>
        </a:p>
      </dgm:t>
    </dgm:pt>
    <dgm:pt modelId="{A9244647-AF9E-428D-919D-A764350B088B}" type="parTrans" cxnId="{F999EEC9-0BA2-4877-8E28-64210F366D54}">
      <dgm:prSet/>
      <dgm:spPr/>
      <dgm:t>
        <a:bodyPr/>
        <a:lstStyle/>
        <a:p>
          <a:endParaRPr lang="en-US" sz="2200">
            <a:latin typeface="Century Gothic" pitchFamily="34" charset="0"/>
          </a:endParaRPr>
        </a:p>
      </dgm:t>
    </dgm:pt>
    <dgm:pt modelId="{4EAE079A-28C6-4CBC-BC10-7AF8B07E93BB}" type="sibTrans" cxnId="{F999EEC9-0BA2-4877-8E28-64210F366D54}">
      <dgm:prSet/>
      <dgm:spPr/>
      <dgm:t>
        <a:bodyPr/>
        <a:lstStyle/>
        <a:p>
          <a:endParaRPr lang="en-US" sz="2200">
            <a:latin typeface="Century Gothic" pitchFamily="34" charset="0"/>
          </a:endParaRPr>
        </a:p>
      </dgm:t>
    </dgm:pt>
    <dgm:pt modelId="{0B994DF1-1D9E-4BBA-B0AB-37ACE0924FFC}">
      <dgm:prSet phldrT="[Text]" custT="1"/>
      <dgm:spPr>
        <a:solidFill>
          <a:schemeClr val="bg1">
            <a:lumMod val="95000"/>
          </a:schemeClr>
        </a:solidFill>
        <a:ln w="12700">
          <a:solidFill>
            <a:srgbClr val="0070C0"/>
          </a:solidFill>
          <a:prstDash val="sysDash"/>
        </a:ln>
      </dgm:spPr>
      <dgm:t>
        <a:bodyPr lIns="0" tIns="0" rIns="0" bIns="0" anchor="ctr"/>
        <a:lstStyle/>
        <a:p>
          <a:pPr rtl="0"/>
          <a:r>
            <a:rPr lang="en-US" sz="2200" b="1" dirty="0" smtClean="0">
              <a:latin typeface="Century Gothic" pitchFamily="34" charset="0"/>
            </a:rPr>
            <a:t>Low data utility</a:t>
          </a:r>
          <a:endParaRPr lang="en-US" sz="2200" b="1" dirty="0">
            <a:latin typeface="Century Gothic" pitchFamily="34" charset="0"/>
          </a:endParaRPr>
        </a:p>
      </dgm:t>
    </dgm:pt>
    <dgm:pt modelId="{841FCC14-33B9-4EA2-AC28-9842727AE5F0}" type="parTrans" cxnId="{E1F81B82-A499-407C-9294-A9154E63D28D}">
      <dgm:prSet/>
      <dgm:spPr/>
      <dgm:t>
        <a:bodyPr/>
        <a:lstStyle/>
        <a:p>
          <a:endParaRPr lang="en-US" sz="2200">
            <a:latin typeface="Century Gothic" pitchFamily="34" charset="0"/>
          </a:endParaRPr>
        </a:p>
      </dgm:t>
    </dgm:pt>
    <dgm:pt modelId="{5A9E1FA5-B851-4254-AEC4-D08502C3CDB5}" type="sibTrans" cxnId="{E1F81B82-A499-407C-9294-A9154E63D28D}">
      <dgm:prSet/>
      <dgm:spPr/>
      <dgm:t>
        <a:bodyPr/>
        <a:lstStyle/>
        <a:p>
          <a:endParaRPr lang="en-US" sz="2200">
            <a:latin typeface="Century Gothic" pitchFamily="34" charset="0"/>
          </a:endParaRPr>
        </a:p>
      </dgm:t>
    </dgm:pt>
    <dgm:pt modelId="{B414D33C-39F1-452C-8E53-DF0F590E1EE7}" type="pres">
      <dgm:prSet presAssocID="{3E6B84B4-4309-4B00-AF44-41AC4AD0DCC5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4457F145-6A07-4F14-BA47-09C6D116CD4F}" type="pres">
      <dgm:prSet presAssocID="{BBD85466-606B-4CD5-A128-8377464EB48C}" presName="linNode" presStyleCnt="0"/>
      <dgm:spPr/>
    </dgm:pt>
    <dgm:pt modelId="{57C8CF85-9AB9-4510-9A5A-0AB78E22DABC}" type="pres">
      <dgm:prSet presAssocID="{BBD85466-606B-4CD5-A128-8377464EB48C}" presName="parentShp" presStyleLbl="node1" presStyleIdx="0" presStyleCnt="3" custScaleX="50143" custLinFactNeighborX="-190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C14597D-B53D-416A-A8C7-4F331CF84C9D}" type="pres">
      <dgm:prSet presAssocID="{BBD85466-606B-4CD5-A128-8377464EB48C}" presName="childShp" presStyleLbl="bgAccFollowNode1" presStyleIdx="0" presStyleCnt="3" custScaleX="1113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BA82E4-D31B-4F42-ADE4-1F7D1AA1B421}" type="pres">
      <dgm:prSet presAssocID="{F7364DB4-E34A-4952-85AF-486C2521DDEB}" presName="spacing" presStyleCnt="0"/>
      <dgm:spPr/>
    </dgm:pt>
    <dgm:pt modelId="{BF381B3A-163B-495D-9056-F80D76354908}" type="pres">
      <dgm:prSet presAssocID="{BC253EA0-05D3-4F68-B48B-962D94B60A18}" presName="linNode" presStyleCnt="0"/>
      <dgm:spPr/>
    </dgm:pt>
    <dgm:pt modelId="{283BFF93-90EB-46B6-8CEA-F91703D9FBB2}" type="pres">
      <dgm:prSet presAssocID="{BC253EA0-05D3-4F68-B48B-962D94B60A18}" presName="parentShp" presStyleLbl="node1" presStyleIdx="1" presStyleCnt="3" custScaleX="6381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A1B9F69-132B-46DB-9F88-2F9EBCE43031}" type="pres">
      <dgm:prSet presAssocID="{BC253EA0-05D3-4F68-B48B-962D94B60A18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E2AD83-A456-4DA8-8F3D-0A426878B5ED}" type="pres">
      <dgm:prSet presAssocID="{1CB08642-C12B-447D-80C4-4776C498F24B}" presName="spacing" presStyleCnt="0"/>
      <dgm:spPr/>
    </dgm:pt>
    <dgm:pt modelId="{2B299BE5-4F0A-40E5-B673-2629F8226D88}" type="pres">
      <dgm:prSet presAssocID="{C05AE088-0C29-44EC-9B5A-153C977272E4}" presName="linNode" presStyleCnt="0"/>
      <dgm:spPr/>
    </dgm:pt>
    <dgm:pt modelId="{CCF5F7AB-9A44-420F-B051-56952FF03C7D}" type="pres">
      <dgm:prSet presAssocID="{C05AE088-0C29-44EC-9B5A-153C977272E4}" presName="parentShp" presStyleLbl="node1" presStyleIdx="2" presStyleCnt="3" custScaleX="6381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6F4913A-8E8A-4976-8F6B-FC3DF990392C}" type="pres">
      <dgm:prSet presAssocID="{C05AE088-0C29-44EC-9B5A-153C977272E4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DF05F07-1CCA-4E1E-A946-721468C73041}" srcId="{BC253EA0-05D3-4F68-B48B-962D94B60A18}" destId="{DD37DF92-4A43-4863-9472-864F623293AB}" srcOrd="2" destOrd="0" parTransId="{B328369B-B134-4660-AD91-0F197AD171F5}" sibTransId="{7429BF88-C930-4944-837C-81FA902B2B04}"/>
    <dgm:cxn modelId="{46BC0653-E431-4AFA-B06C-3D26DDA5A43C}" type="presOf" srcId="{D93B2850-EA0B-4163-82EB-B33CD43DBF4C}" destId="{5A1B9F69-132B-46DB-9F88-2F9EBCE43031}" srcOrd="0" destOrd="1" presId="urn:microsoft.com/office/officeart/2005/8/layout/vList6"/>
    <dgm:cxn modelId="{E1F81B82-A499-407C-9294-A9154E63D28D}" srcId="{BBD85466-606B-4CD5-A128-8377464EB48C}" destId="{0B994DF1-1D9E-4BBA-B0AB-37ACE0924FFC}" srcOrd="1" destOrd="0" parTransId="{841FCC14-33B9-4EA2-AC28-9842727AE5F0}" sibTransId="{5A9E1FA5-B851-4254-AEC4-D08502C3CDB5}"/>
    <dgm:cxn modelId="{E31E888C-C374-411A-BB17-57E63C164466}" type="presOf" srcId="{C81FDCC3-605F-4F25-8D6B-CE727200B083}" destId="{5A1B9F69-132B-46DB-9F88-2F9EBCE43031}" srcOrd="0" destOrd="0" presId="urn:microsoft.com/office/officeart/2005/8/layout/vList6"/>
    <dgm:cxn modelId="{46C7603A-2918-4506-B8DA-AE032D1FB7FB}" srcId="{BBD85466-606B-4CD5-A128-8377464EB48C}" destId="{1408F23F-7145-427C-A583-1C62ED01FDC4}" srcOrd="0" destOrd="0" parTransId="{5002492A-8C33-44C8-B5EB-ADF2B64DA139}" sibTransId="{A9CB8ADD-C41E-4F5E-8178-4118A80A93DA}"/>
    <dgm:cxn modelId="{83D5690F-C37E-4D9A-96F8-94B1C519F8D1}" type="presOf" srcId="{0B994DF1-1D9E-4BBA-B0AB-37ACE0924FFC}" destId="{3C14597D-B53D-416A-A8C7-4F331CF84C9D}" srcOrd="0" destOrd="1" presId="urn:microsoft.com/office/officeart/2005/8/layout/vList6"/>
    <dgm:cxn modelId="{3986BF94-1C6E-42D6-842E-19D7F259EE90}" type="presOf" srcId="{BC253EA0-05D3-4F68-B48B-962D94B60A18}" destId="{283BFF93-90EB-46B6-8CEA-F91703D9FBB2}" srcOrd="0" destOrd="0" presId="urn:microsoft.com/office/officeart/2005/8/layout/vList6"/>
    <dgm:cxn modelId="{8712D16E-F313-489B-871A-34A5AF13643E}" srcId="{C05AE088-0C29-44EC-9B5A-153C977272E4}" destId="{8A4040B6-B711-47E6-A368-A139718F4B7D}" srcOrd="0" destOrd="0" parTransId="{992AB82C-A546-493E-9006-1462F9543289}" sibTransId="{D06DF91C-2B5F-474E-B451-730474C2134F}"/>
    <dgm:cxn modelId="{3CC55176-0562-406A-BA4B-BCF6033D29E4}" srcId="{3E6B84B4-4309-4B00-AF44-41AC4AD0DCC5}" destId="{C05AE088-0C29-44EC-9B5A-153C977272E4}" srcOrd="2" destOrd="0" parTransId="{20E45D3E-7812-4C70-83A0-DE1F43831C1D}" sibTransId="{95187BEB-D67C-42A4-BA76-843889E6F482}"/>
    <dgm:cxn modelId="{F999EEC9-0BA2-4877-8E28-64210F366D54}" srcId="{C05AE088-0C29-44EC-9B5A-153C977272E4}" destId="{B1F6B619-D40C-408E-871F-197C6F92E95D}" srcOrd="1" destOrd="0" parTransId="{A9244647-AF9E-428D-919D-A764350B088B}" sibTransId="{4EAE079A-28C6-4CBC-BC10-7AF8B07E93BB}"/>
    <dgm:cxn modelId="{EE7CA7FE-2B2F-446E-ABA0-60B54111877C}" srcId="{3E6B84B4-4309-4B00-AF44-41AC4AD0DCC5}" destId="{BBD85466-606B-4CD5-A128-8377464EB48C}" srcOrd="0" destOrd="0" parTransId="{1CBDBD3E-3C72-43C9-990A-8A707A3A2047}" sibTransId="{F7364DB4-E34A-4952-85AF-486C2521DDEB}"/>
    <dgm:cxn modelId="{D62D66F0-8C37-4F13-8CDA-001282A643AC}" srcId="{BC253EA0-05D3-4F68-B48B-962D94B60A18}" destId="{D93B2850-EA0B-4163-82EB-B33CD43DBF4C}" srcOrd="1" destOrd="0" parTransId="{202FC219-211B-45D2-ACE5-620EC6736BDC}" sibTransId="{F3213B97-4586-4C4D-B01D-0ABD4DCE3EB4}"/>
    <dgm:cxn modelId="{09989189-69F2-41E8-836F-117676580389}" srcId="{BC253EA0-05D3-4F68-B48B-962D94B60A18}" destId="{C81FDCC3-605F-4F25-8D6B-CE727200B083}" srcOrd="0" destOrd="0" parTransId="{7D09C894-A88F-4D3F-AECC-46B10CF11C32}" sibTransId="{B5E1A901-B0F4-4E12-B6EC-1D68393C2894}"/>
    <dgm:cxn modelId="{2EC5FEB0-D9C8-48B3-9C2C-CDA05C6FB584}" type="presOf" srcId="{B1F6B619-D40C-408E-871F-197C6F92E95D}" destId="{E6F4913A-8E8A-4976-8F6B-FC3DF990392C}" srcOrd="0" destOrd="1" presId="urn:microsoft.com/office/officeart/2005/8/layout/vList6"/>
    <dgm:cxn modelId="{9C5A4C90-CD4C-4DD6-ADC8-EAA25A59012F}" srcId="{3E6B84B4-4309-4B00-AF44-41AC4AD0DCC5}" destId="{BC253EA0-05D3-4F68-B48B-962D94B60A18}" srcOrd="1" destOrd="0" parTransId="{7D07F350-AD6B-448D-8323-201C1565A1E0}" sibTransId="{1CB08642-C12B-447D-80C4-4776C498F24B}"/>
    <dgm:cxn modelId="{2B45319C-DD14-4114-8EA4-662659DE5621}" type="presOf" srcId="{8A4040B6-B711-47E6-A368-A139718F4B7D}" destId="{E6F4913A-8E8A-4976-8F6B-FC3DF990392C}" srcOrd="0" destOrd="0" presId="urn:microsoft.com/office/officeart/2005/8/layout/vList6"/>
    <dgm:cxn modelId="{C762EC74-1DB2-4BEF-A6F5-8FA55A44C6E0}" type="presOf" srcId="{BBD85466-606B-4CD5-A128-8377464EB48C}" destId="{57C8CF85-9AB9-4510-9A5A-0AB78E22DABC}" srcOrd="0" destOrd="0" presId="urn:microsoft.com/office/officeart/2005/8/layout/vList6"/>
    <dgm:cxn modelId="{C557817C-4D7C-4D52-A5DE-B9D85DA7BCAF}" type="presOf" srcId="{1408F23F-7145-427C-A583-1C62ED01FDC4}" destId="{3C14597D-B53D-416A-A8C7-4F331CF84C9D}" srcOrd="0" destOrd="0" presId="urn:microsoft.com/office/officeart/2005/8/layout/vList6"/>
    <dgm:cxn modelId="{B7DE0B55-CE1D-41CA-83DB-28F4ACE18924}" type="presOf" srcId="{DD37DF92-4A43-4863-9472-864F623293AB}" destId="{5A1B9F69-132B-46DB-9F88-2F9EBCE43031}" srcOrd="0" destOrd="2" presId="urn:microsoft.com/office/officeart/2005/8/layout/vList6"/>
    <dgm:cxn modelId="{388AE07C-7210-440D-AD73-DC29E7829377}" type="presOf" srcId="{C05AE088-0C29-44EC-9B5A-153C977272E4}" destId="{CCF5F7AB-9A44-420F-B051-56952FF03C7D}" srcOrd="0" destOrd="0" presId="urn:microsoft.com/office/officeart/2005/8/layout/vList6"/>
    <dgm:cxn modelId="{BA02C7A2-CE2E-4E48-85A3-3501474B2C90}" type="presOf" srcId="{3E6B84B4-4309-4B00-AF44-41AC4AD0DCC5}" destId="{B414D33C-39F1-452C-8E53-DF0F590E1EE7}" srcOrd="0" destOrd="0" presId="urn:microsoft.com/office/officeart/2005/8/layout/vList6"/>
    <dgm:cxn modelId="{5B8688C2-0937-499A-BC2C-7C6165E9DA9D}" type="presParOf" srcId="{B414D33C-39F1-452C-8E53-DF0F590E1EE7}" destId="{4457F145-6A07-4F14-BA47-09C6D116CD4F}" srcOrd="0" destOrd="0" presId="urn:microsoft.com/office/officeart/2005/8/layout/vList6"/>
    <dgm:cxn modelId="{07623C80-7C9E-4CE3-A566-A32D44F6833B}" type="presParOf" srcId="{4457F145-6A07-4F14-BA47-09C6D116CD4F}" destId="{57C8CF85-9AB9-4510-9A5A-0AB78E22DABC}" srcOrd="0" destOrd="0" presId="urn:microsoft.com/office/officeart/2005/8/layout/vList6"/>
    <dgm:cxn modelId="{5BDF2324-9E2A-492F-9687-AF2244341232}" type="presParOf" srcId="{4457F145-6A07-4F14-BA47-09C6D116CD4F}" destId="{3C14597D-B53D-416A-A8C7-4F331CF84C9D}" srcOrd="1" destOrd="0" presId="urn:microsoft.com/office/officeart/2005/8/layout/vList6"/>
    <dgm:cxn modelId="{CDADF6B4-953B-46BA-BAC8-45E2DA6E71E8}" type="presParOf" srcId="{B414D33C-39F1-452C-8E53-DF0F590E1EE7}" destId="{D5BA82E4-D31B-4F42-ADE4-1F7D1AA1B421}" srcOrd="1" destOrd="0" presId="urn:microsoft.com/office/officeart/2005/8/layout/vList6"/>
    <dgm:cxn modelId="{7EAADFB5-5A84-4164-BB63-A16FCA0C2EE2}" type="presParOf" srcId="{B414D33C-39F1-452C-8E53-DF0F590E1EE7}" destId="{BF381B3A-163B-495D-9056-F80D76354908}" srcOrd="2" destOrd="0" presId="urn:microsoft.com/office/officeart/2005/8/layout/vList6"/>
    <dgm:cxn modelId="{E38082C7-4F57-4B6E-B836-A3D0F027D4D1}" type="presParOf" srcId="{BF381B3A-163B-495D-9056-F80D76354908}" destId="{283BFF93-90EB-46B6-8CEA-F91703D9FBB2}" srcOrd="0" destOrd="0" presId="urn:microsoft.com/office/officeart/2005/8/layout/vList6"/>
    <dgm:cxn modelId="{6953295B-3E8B-4823-B24B-90FFF57AAA95}" type="presParOf" srcId="{BF381B3A-163B-495D-9056-F80D76354908}" destId="{5A1B9F69-132B-46DB-9F88-2F9EBCE43031}" srcOrd="1" destOrd="0" presId="urn:microsoft.com/office/officeart/2005/8/layout/vList6"/>
    <dgm:cxn modelId="{47666893-567D-4A5C-B268-95FD4416942D}" type="presParOf" srcId="{B414D33C-39F1-452C-8E53-DF0F590E1EE7}" destId="{6CE2AD83-A456-4DA8-8F3D-0A426878B5ED}" srcOrd="3" destOrd="0" presId="urn:microsoft.com/office/officeart/2005/8/layout/vList6"/>
    <dgm:cxn modelId="{045D1004-3358-4A0C-8FD7-3530BF5691B0}" type="presParOf" srcId="{B414D33C-39F1-452C-8E53-DF0F590E1EE7}" destId="{2B299BE5-4F0A-40E5-B673-2629F8226D88}" srcOrd="4" destOrd="0" presId="urn:microsoft.com/office/officeart/2005/8/layout/vList6"/>
    <dgm:cxn modelId="{A6BD78D7-5565-48B1-A64A-6CFBAFB3D1E1}" type="presParOf" srcId="{2B299BE5-4F0A-40E5-B673-2629F8226D88}" destId="{CCF5F7AB-9A44-420F-B051-56952FF03C7D}" srcOrd="0" destOrd="0" presId="urn:microsoft.com/office/officeart/2005/8/layout/vList6"/>
    <dgm:cxn modelId="{05435AE6-9C6F-4A2A-B9A0-1BDEDB4FFB56}" type="presParOf" srcId="{2B299BE5-4F0A-40E5-B673-2629F8226D88}" destId="{E6F4913A-8E8A-4976-8F6B-FC3DF990392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377732-C607-4E72-A43E-AA9B528F3452}">
      <dsp:nvSpPr>
        <dsp:cNvPr id="0" name=""/>
        <dsp:cNvSpPr/>
      </dsp:nvSpPr>
      <dsp:spPr>
        <a:xfrm>
          <a:off x="699133" y="0"/>
          <a:ext cx="7923514" cy="275775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24465F-0C11-4940-BFBB-718AD511A338}">
      <dsp:nvSpPr>
        <dsp:cNvPr id="0" name=""/>
        <dsp:cNvSpPr/>
      </dsp:nvSpPr>
      <dsp:spPr>
        <a:xfrm>
          <a:off x="2730" y="827326"/>
          <a:ext cx="1644056" cy="1103102"/>
        </a:xfrm>
        <a:prstGeom prst="round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rgbClr val="0070C0"/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Voluntary public disclosure</a:t>
          </a:r>
          <a:endParaRPr lang="en-US" sz="2000" kern="1200" dirty="0">
            <a:latin typeface="Century Gothic" pitchFamily="34" charset="0"/>
          </a:endParaRPr>
        </a:p>
      </dsp:txBody>
      <dsp:txXfrm>
        <a:off x="56579" y="881175"/>
        <a:ext cx="1536358" cy="995404"/>
      </dsp:txXfrm>
    </dsp:sp>
    <dsp:sp modelId="{6CD1B64B-AC7C-4679-BF98-56781241090C}">
      <dsp:nvSpPr>
        <dsp:cNvPr id="0" name=""/>
        <dsp:cNvSpPr/>
      </dsp:nvSpPr>
      <dsp:spPr>
        <a:xfrm>
          <a:off x="1920796" y="827326"/>
          <a:ext cx="1644056" cy="1103102"/>
        </a:xfrm>
        <a:prstGeom prst="round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rgbClr val="0070C0"/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20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Mandatory trial registration</a:t>
          </a:r>
          <a:endParaRPr kumimoji="0" lang="en-US" sz="2000" b="1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Century Gothic" pitchFamily="34" charset="0"/>
            <a:ea typeface="+mn-ea"/>
            <a:cs typeface="Times New Roman" pitchFamily="18" charset="0"/>
          </a:endParaRPr>
        </a:p>
      </dsp:txBody>
      <dsp:txXfrm>
        <a:off x="1974645" y="881175"/>
        <a:ext cx="1536358" cy="995404"/>
      </dsp:txXfrm>
    </dsp:sp>
    <dsp:sp modelId="{9AAD0F04-CE33-4306-90B9-D21EEDD384FC}">
      <dsp:nvSpPr>
        <dsp:cNvPr id="0" name=""/>
        <dsp:cNvSpPr/>
      </dsp:nvSpPr>
      <dsp:spPr>
        <a:xfrm>
          <a:off x="3838862" y="827326"/>
          <a:ext cx="1644056" cy="1103102"/>
        </a:xfrm>
        <a:prstGeom prst="round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rgbClr val="0070C0"/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Summary results disclosure</a:t>
          </a:r>
          <a:endParaRPr lang="en-US" sz="2000" kern="1200" dirty="0">
            <a:latin typeface="Century Gothic" pitchFamily="34" charset="0"/>
          </a:endParaRPr>
        </a:p>
      </dsp:txBody>
      <dsp:txXfrm>
        <a:off x="3892711" y="881175"/>
        <a:ext cx="1536358" cy="995404"/>
      </dsp:txXfrm>
    </dsp:sp>
    <dsp:sp modelId="{2B142A34-266E-4445-AF57-F58EC2F14338}">
      <dsp:nvSpPr>
        <dsp:cNvPr id="0" name=""/>
        <dsp:cNvSpPr/>
      </dsp:nvSpPr>
      <dsp:spPr>
        <a:xfrm>
          <a:off x="5756928" y="827326"/>
          <a:ext cx="1644056" cy="1103102"/>
        </a:xfrm>
        <a:prstGeom prst="round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rgbClr val="0070C0"/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20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Document disclosure</a:t>
          </a:r>
          <a:endParaRPr kumimoji="0" lang="en-US" sz="2000" b="1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Century Gothic" pitchFamily="34" charset="0"/>
            <a:ea typeface="+mn-ea"/>
            <a:cs typeface="Times New Roman" pitchFamily="18" charset="0"/>
          </a:endParaRPr>
        </a:p>
      </dsp:txBody>
      <dsp:txXfrm>
        <a:off x="5810777" y="881175"/>
        <a:ext cx="1536358" cy="995404"/>
      </dsp:txXfrm>
    </dsp:sp>
    <dsp:sp modelId="{0D443164-EB9C-4A6A-A682-95A9FA5E6238}">
      <dsp:nvSpPr>
        <dsp:cNvPr id="0" name=""/>
        <dsp:cNvSpPr/>
      </dsp:nvSpPr>
      <dsp:spPr>
        <a:xfrm>
          <a:off x="7674994" y="827326"/>
          <a:ext cx="1644056" cy="1103102"/>
        </a:xfrm>
        <a:prstGeom prst="round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rgbClr val="0070C0"/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Data disclosure</a:t>
          </a:r>
          <a:endParaRPr kumimoji="0" lang="en-US" sz="2000" b="1" i="0" u="none" strike="noStrike" kern="1200" cap="none" spc="0" normalizeH="0" baseline="0" noProof="0" dirty="0">
            <a:ln>
              <a:noFill/>
            </a:ln>
            <a:solidFill>
              <a:schemeClr val="tx1"/>
            </a:solidFill>
            <a:effectLst/>
            <a:uLnTx/>
            <a:uFillTx/>
            <a:latin typeface="Century Gothic" pitchFamily="34" charset="0"/>
            <a:ea typeface="+mn-ea"/>
            <a:cs typeface="Times New Roman" pitchFamily="18" charset="0"/>
          </a:endParaRPr>
        </a:p>
      </dsp:txBody>
      <dsp:txXfrm>
        <a:off x="7728843" y="881175"/>
        <a:ext cx="1536358" cy="9954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14597D-B53D-416A-A8C7-4F331CF84C9D}">
      <dsp:nvSpPr>
        <dsp:cNvPr id="0" name=""/>
        <dsp:cNvSpPr/>
      </dsp:nvSpPr>
      <dsp:spPr>
        <a:xfrm>
          <a:off x="2846844" y="0"/>
          <a:ext cx="7150607" cy="1457324"/>
        </a:xfrm>
        <a:prstGeom prst="rightArrow">
          <a:avLst>
            <a:gd name="adj1" fmla="val 75000"/>
            <a:gd name="adj2" fmla="val 50000"/>
          </a:avLst>
        </a:prstGeom>
        <a:solidFill>
          <a:schemeClr val="bg1">
            <a:lumMod val="95000"/>
          </a:schemeClr>
        </a:solidFill>
        <a:ln w="12700" cap="flat" cmpd="sng" algn="ctr">
          <a:solidFill>
            <a:srgbClr val="0070C0"/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Using manual or software redaction methods</a:t>
          </a:r>
          <a:endParaRPr lang="en-US" sz="2200" kern="1200" dirty="0">
            <a:latin typeface="Century Gothic" pitchFamily="34" charset="0"/>
          </a:endParaRPr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b="1" kern="1200" dirty="0" smtClean="0">
              <a:latin typeface="Century Gothic" pitchFamily="34" charset="0"/>
            </a:rPr>
            <a:t>Low data utility</a:t>
          </a:r>
          <a:endParaRPr lang="en-US" sz="2200" b="1" kern="1200" dirty="0">
            <a:latin typeface="Century Gothic" pitchFamily="34" charset="0"/>
          </a:endParaRPr>
        </a:p>
      </dsp:txBody>
      <dsp:txXfrm>
        <a:off x="2846844" y="182166"/>
        <a:ext cx="6604111" cy="1092993"/>
      </dsp:txXfrm>
    </dsp:sp>
    <dsp:sp modelId="{57C8CF85-9AB9-4510-9A5A-0AB78E22DABC}">
      <dsp:nvSpPr>
        <dsp:cNvPr id="0" name=""/>
        <dsp:cNvSpPr/>
      </dsp:nvSpPr>
      <dsp:spPr>
        <a:xfrm>
          <a:off x="688832" y="0"/>
          <a:ext cx="2145815" cy="1457324"/>
        </a:xfrm>
        <a:prstGeom prst="round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rgbClr val="0070C0"/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Redaction</a:t>
          </a:r>
          <a:endParaRPr lang="en-US" sz="2200" kern="1200" dirty="0">
            <a:latin typeface="Century Gothic" pitchFamily="34" charset="0"/>
          </a:endParaRPr>
        </a:p>
      </dsp:txBody>
      <dsp:txXfrm>
        <a:off x="759973" y="71141"/>
        <a:ext cx="2003533" cy="1315042"/>
      </dsp:txXfrm>
    </dsp:sp>
    <dsp:sp modelId="{5A1B9F69-132B-46DB-9F88-2F9EBCE43031}">
      <dsp:nvSpPr>
        <dsp:cNvPr id="0" name=""/>
        <dsp:cNvSpPr/>
      </dsp:nvSpPr>
      <dsp:spPr>
        <a:xfrm>
          <a:off x="3505207" y="1603057"/>
          <a:ext cx="6419088" cy="1457324"/>
        </a:xfrm>
        <a:prstGeom prst="rightArrow">
          <a:avLst>
            <a:gd name="adj1" fmla="val 75000"/>
            <a:gd name="adj2" fmla="val 50000"/>
          </a:avLst>
        </a:prstGeom>
        <a:solidFill>
          <a:schemeClr val="bg1">
            <a:lumMod val="95000"/>
          </a:schemeClr>
        </a:solidFill>
        <a:ln w="12700" cap="flat" cmpd="sng" algn="ctr">
          <a:solidFill>
            <a:srgbClr val="0070C0"/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n-US" sz="22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Such as suggested in CORE reference</a:t>
          </a:r>
          <a:endParaRPr lang="en-US" sz="2200" kern="1200">
            <a:latin typeface="Century Gothic" pitchFamily="34" charset="0"/>
          </a:endParaRPr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Still likely to need redaction</a:t>
          </a:r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Grouping items in documents that require removal</a:t>
          </a:r>
        </a:p>
      </dsp:txBody>
      <dsp:txXfrm>
        <a:off x="3505207" y="1785223"/>
        <a:ext cx="5872592" cy="1092993"/>
      </dsp:txXfrm>
    </dsp:sp>
    <dsp:sp modelId="{283BFF93-90EB-46B6-8CEA-F91703D9FBB2}">
      <dsp:nvSpPr>
        <dsp:cNvPr id="0" name=""/>
        <dsp:cNvSpPr/>
      </dsp:nvSpPr>
      <dsp:spPr>
        <a:xfrm>
          <a:off x="774184" y="1603057"/>
          <a:ext cx="2731022" cy="1457324"/>
        </a:xfrm>
        <a:prstGeom prst="round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rgbClr val="0070C0"/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Proactive authoring</a:t>
          </a:r>
          <a:endParaRPr lang="en-US" sz="2200" kern="1200" dirty="0">
            <a:latin typeface="Century Gothic" pitchFamily="34" charset="0"/>
          </a:endParaRPr>
        </a:p>
      </dsp:txBody>
      <dsp:txXfrm>
        <a:off x="845325" y="1674198"/>
        <a:ext cx="2588740" cy="1315042"/>
      </dsp:txXfrm>
    </dsp:sp>
    <dsp:sp modelId="{E6F4913A-8E8A-4976-8F6B-FC3DF990392C}">
      <dsp:nvSpPr>
        <dsp:cNvPr id="0" name=""/>
        <dsp:cNvSpPr/>
      </dsp:nvSpPr>
      <dsp:spPr>
        <a:xfrm>
          <a:off x="3505207" y="3206114"/>
          <a:ext cx="6419088" cy="1457324"/>
        </a:xfrm>
        <a:prstGeom prst="rightArrow">
          <a:avLst>
            <a:gd name="adj1" fmla="val 75000"/>
            <a:gd name="adj2" fmla="val 50000"/>
          </a:avLst>
        </a:prstGeom>
        <a:solidFill>
          <a:schemeClr val="bg1">
            <a:lumMod val="95000"/>
          </a:schemeClr>
        </a:solidFill>
        <a:ln w="12700" cap="flat" cmpd="sng" algn="ctr">
          <a:solidFill>
            <a:srgbClr val="0070C0"/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Limited need for redaction</a:t>
          </a:r>
          <a:endParaRPr lang="en-US" sz="2200" kern="1200" dirty="0">
            <a:latin typeface="Century Gothic" pitchFamily="34" charset="0"/>
          </a:endParaRPr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High data utility</a:t>
          </a:r>
          <a:endParaRPr kumimoji="0" lang="en-US" sz="2200" b="1" i="0" u="none" strike="noStrike" kern="1200" cap="none" spc="0" normalizeH="0" baseline="0" noProof="0" dirty="0">
            <a:ln>
              <a:noFill/>
            </a:ln>
            <a:solidFill>
              <a:schemeClr val="tx1"/>
            </a:solidFill>
            <a:effectLst/>
            <a:uLnTx/>
            <a:uFillTx/>
            <a:latin typeface="Century Gothic" pitchFamily="34" charset="0"/>
            <a:ea typeface="+mn-ea"/>
            <a:cs typeface="Times New Roman" pitchFamily="18" charset="0"/>
          </a:endParaRPr>
        </a:p>
      </dsp:txBody>
      <dsp:txXfrm>
        <a:off x="3505207" y="3388280"/>
        <a:ext cx="5872592" cy="1092993"/>
      </dsp:txXfrm>
    </dsp:sp>
    <dsp:sp modelId="{CCF5F7AB-9A44-420F-B051-56952FF03C7D}">
      <dsp:nvSpPr>
        <dsp:cNvPr id="0" name=""/>
        <dsp:cNvSpPr/>
      </dsp:nvSpPr>
      <dsp:spPr>
        <a:xfrm>
          <a:off x="774184" y="3206114"/>
          <a:ext cx="2731022" cy="1457324"/>
        </a:xfrm>
        <a:prstGeom prst="round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rgbClr val="0070C0"/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De-identified data sets</a:t>
          </a:r>
          <a:endParaRPr lang="en-US" sz="2200" kern="1200" dirty="0">
            <a:latin typeface="Century Gothic" pitchFamily="34" charset="0"/>
          </a:endParaRPr>
        </a:p>
      </dsp:txBody>
      <dsp:txXfrm>
        <a:off x="845325" y="3277255"/>
        <a:ext cx="2588740" cy="13150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9EF2B3-2DF0-40BA-95F8-342A1238F494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4AFA66-7E6C-48A9-AA4F-D86457F705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381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431B9-7E45-4EE0-B440-3C4995A0FF2D}" type="datetimeFigureOut">
              <a:rPr lang="en-IN" smtClean="0"/>
              <a:pPr/>
              <a:t>11-07-2016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D2368E-C20F-4536-BBC9-353CD54C0BB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1924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12190413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0912" y="2743200"/>
            <a:ext cx="10287000" cy="838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Century Gothic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405C5-08EA-48CC-AA88-B7F17631FFB2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ABA8E-68E8-4229-823C-D3A95AE45BD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0912" y="1066800"/>
            <a:ext cx="10287000" cy="1676400"/>
          </a:xfrm>
        </p:spPr>
        <p:txBody>
          <a:bodyPr>
            <a:normAutofit/>
          </a:bodyPr>
          <a:lstStyle>
            <a:lvl1pPr algn="ctr">
              <a:defRPr sz="3000"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4100" name="Picture 4" descr="C:\Users\admin\Desktop\white logo turacoz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8112" y="228600"/>
            <a:ext cx="1752600" cy="6963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213" y="228600"/>
            <a:ext cx="11582400" cy="1066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405C5-08EA-48CC-AA88-B7F17631FFB2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ABA8E-68E8-4229-823C-D3A95AE45B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405C5-08EA-48CC-AA88-B7F17631FFB2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ABA8E-68E8-4229-823C-D3A95AE45B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589" y="1600201"/>
            <a:ext cx="720960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5341" y="1600201"/>
            <a:ext cx="720960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405C5-08EA-48CC-AA88-B7F17631FFB2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ABA8E-68E8-4229-823C-D3A95AE45B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405C5-08EA-48CC-AA88-B7F17631FFB2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ABA8E-68E8-4229-823C-D3A95AE45B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405C5-08EA-48CC-AA88-B7F17631FFB2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ABA8E-68E8-4229-823C-D3A95AE45B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405C5-08EA-48CC-AA88-B7F17631FFB2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ABA8E-68E8-4229-823C-D3A95AE45B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405C5-08EA-48CC-AA88-B7F17631FFB2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ABA8E-68E8-4229-823C-D3A95AE45B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405C5-08EA-48CC-AA88-B7F17631FFB2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ABA8E-68E8-4229-823C-D3A95AE45B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405C5-08EA-48CC-AA88-B7F17631FFB2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ABA8E-68E8-4229-823C-D3A95AE45B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0415" y="274639"/>
            <a:ext cx="365453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589" y="274639"/>
            <a:ext cx="1076468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405C5-08EA-48CC-AA88-B7F17631FFB2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ABA8E-68E8-4229-823C-D3A95AE45B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00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1225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6110D-199A-45D8-BF50-11EB82C34A26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88A7-6E82-448C-8DA3-0550473E2C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6110D-199A-45D8-BF50-11EB82C34A26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88A7-6E82-448C-8DA3-0550473E2C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1676400"/>
            <a:ext cx="12188825" cy="3505200"/>
          </a:xfrm>
          <a:prstGeom prst="rect">
            <a:avLst/>
          </a:prstGeom>
          <a:solidFill>
            <a:srgbClr val="92B1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4213" y="2057401"/>
            <a:ext cx="10820400" cy="2743200"/>
          </a:xfrm>
        </p:spPr>
        <p:txBody>
          <a:bodyPr anchor="ctr">
            <a:normAutofit/>
          </a:bodyPr>
          <a:lstStyle>
            <a:lvl1pPr algn="ctr">
              <a:defRPr sz="3500" b="1" cap="none">
                <a:latin typeface="Century Gothic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6110D-199A-45D8-BF50-11EB82C34A26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88A7-6E82-448C-8DA3-0550473E2C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086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600200"/>
            <a:ext cx="54086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6110D-199A-45D8-BF50-11EB82C34A26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88A7-6E82-448C-8DA3-0550473E2C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4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250" y="1535113"/>
            <a:ext cx="53879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250" y="2174875"/>
            <a:ext cx="53879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6110D-199A-45D8-BF50-11EB82C34A26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88A7-6E82-448C-8DA3-0550473E2C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6110D-199A-45D8-BF50-11EB82C34A26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88A7-6E82-448C-8DA3-0550473E2C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6110D-199A-45D8-BF50-11EB82C34A26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88A7-6E82-448C-8DA3-0550473E2C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002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675" y="273050"/>
            <a:ext cx="68135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002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6110D-199A-45D8-BF50-11EB82C34A26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88A7-6E82-448C-8DA3-0550473E2C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3612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3612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3612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6110D-199A-45D8-BF50-11EB82C34A26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88A7-6E82-448C-8DA3-0550473E2C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6110D-199A-45D8-BF50-11EB82C34A26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88A7-6E82-448C-8DA3-0550473E2C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7613" y="274638"/>
            <a:ext cx="2741612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561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6110D-199A-45D8-BF50-11EB82C34A26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88A7-6E82-448C-8DA3-0550473E2C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00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1225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B3B73-9193-4332-8D80-96A3D98D3544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40556-4CEA-4D78-91E5-3D2D114113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B3B73-9193-4332-8D80-96A3D98D3544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40556-4CEA-4D78-91E5-3D2D114113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0025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0025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B3B73-9193-4332-8D80-96A3D98D3544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40556-4CEA-4D78-91E5-3D2D114113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086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600200"/>
            <a:ext cx="54086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B3B73-9193-4332-8D80-96A3D98D3544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40556-4CEA-4D78-91E5-3D2D114113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4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250" y="1535113"/>
            <a:ext cx="53879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250" y="2174875"/>
            <a:ext cx="53879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B3B73-9193-4332-8D80-96A3D98D3544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40556-4CEA-4D78-91E5-3D2D114113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B3B73-9193-4332-8D80-96A3D98D3544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40556-4CEA-4D78-91E5-3D2D114113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B3B73-9193-4332-8D80-96A3D98D3544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40556-4CEA-4D78-91E5-3D2D114113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002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675" y="273050"/>
            <a:ext cx="68135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002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B3B73-9193-4332-8D80-96A3D98D3544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40556-4CEA-4D78-91E5-3D2D114113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3612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3612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3612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B3B73-9193-4332-8D80-96A3D98D3544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40556-4CEA-4D78-91E5-3D2D114113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B3B73-9193-4332-8D80-96A3D98D3544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40556-4CEA-4D78-91E5-3D2D114113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7613" y="274638"/>
            <a:ext cx="2741612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561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B3B73-9193-4332-8D80-96A3D98D3544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40556-4CEA-4D78-91E5-3D2D114113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3213" y="152400"/>
            <a:ext cx="1158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213" y="1371599"/>
            <a:ext cx="11582400" cy="5334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</a:lstStyle>
          <a:p>
            <a:fld id="{E9F405C5-08EA-48CC-AA88-B7F17631FFB2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</a:lstStyle>
          <a:p>
            <a:fld id="{8EBABA8E-68E8-4229-823C-D3A95AE45BD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0" y="0"/>
            <a:ext cx="12188825" cy="228600"/>
          </a:xfrm>
          <a:prstGeom prst="rect">
            <a:avLst/>
          </a:prstGeom>
          <a:solidFill>
            <a:srgbClr val="92B1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0" y="6705600"/>
            <a:ext cx="12188825" cy="152400"/>
          </a:xfrm>
          <a:prstGeom prst="rect">
            <a:avLst/>
          </a:prstGeom>
          <a:solidFill>
            <a:srgbClr val="92B1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303212" y="1295400"/>
            <a:ext cx="11582400" cy="1588"/>
          </a:xfrm>
          <a:prstGeom prst="line">
            <a:avLst/>
          </a:prstGeom>
          <a:ln>
            <a:solidFill>
              <a:srgbClr val="92B1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Century Gothic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92B1C7"/>
        </a:buClr>
        <a:buFont typeface="Arial" pitchFamily="34" charset="0"/>
        <a:buChar char="•"/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92B1C7"/>
        </a:buClr>
        <a:buFont typeface="Arial" pitchFamily="34" charset="0"/>
        <a:buChar char="–"/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92B1C7"/>
        </a:buClr>
        <a:buFont typeface="Arial" pitchFamily="34" charset="0"/>
        <a:buChar char="•"/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92B1C7"/>
        </a:buClr>
        <a:buFont typeface="Arial" pitchFamily="34" charset="0"/>
        <a:buChar char="–"/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92B1C7"/>
        </a:buClr>
        <a:buFont typeface="Arial" pitchFamily="34" charset="0"/>
        <a:buChar char="»"/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696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6962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3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6110D-199A-45D8-BF50-11EB82C34A26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013" y="6356350"/>
            <a:ext cx="2843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B88A7-6E82-448C-8DA3-0550473E2C0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696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6962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3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B3B73-9193-4332-8D80-96A3D98D3544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013" y="6356350"/>
            <a:ext cx="2843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40556-4CEA-4D78-91E5-3D2D114113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>
          <a:xfrm>
            <a:off x="1065212" y="3276600"/>
            <a:ext cx="10287000" cy="22098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Clinical Trial </a:t>
            </a:r>
            <a:r>
              <a:rPr lang="en-US" sz="4000" b="1" dirty="0" smtClean="0"/>
              <a:t>Disclosure and Redaction: </a:t>
            </a:r>
            <a:r>
              <a:rPr lang="en-US" sz="4000" b="1" i="1" dirty="0" smtClean="0"/>
              <a:t>The Balance from </a:t>
            </a:r>
            <a:endParaRPr lang="en-US" sz="4000" b="1" i="1" dirty="0" smtClean="0"/>
          </a:p>
          <a:p>
            <a:r>
              <a:rPr lang="en-US" sz="4000" b="1" i="1" dirty="0" smtClean="0"/>
              <a:t>A Medical Communicator’s Perspective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1812" y="1108857"/>
            <a:ext cx="10820400" cy="1676400"/>
          </a:xfrm>
        </p:spPr>
        <p:txBody>
          <a:bodyPr/>
          <a:lstStyle/>
          <a:p>
            <a:r>
              <a:rPr lang="en-US" dirty="0" smtClean="0"/>
              <a:t>6th Asia-Pacific </a:t>
            </a:r>
            <a:r>
              <a:rPr lang="en-US" dirty="0" err="1" smtClean="0"/>
              <a:t>Pharma</a:t>
            </a:r>
            <a:r>
              <a:rPr lang="en-US" dirty="0" smtClean="0"/>
              <a:t> Congress</a:t>
            </a:r>
            <a:br>
              <a:rPr lang="en-US" dirty="0" smtClean="0"/>
            </a:br>
            <a:r>
              <a:rPr lang="en-US" dirty="0" smtClean="0"/>
              <a:t>July 11-13, 2016 Kuala Lumpur, Malaysia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532812" y="5715000"/>
            <a:ext cx="34692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 err="1" smtClean="0">
                <a:solidFill>
                  <a:schemeClr val="bg1"/>
                </a:solidFill>
                <a:latin typeface="Century Gothic" pitchFamily="34" charset="0"/>
              </a:rPr>
              <a:t>Dr.Namrata</a:t>
            </a:r>
            <a:r>
              <a:rPr lang="en-US" b="1" dirty="0" smtClean="0">
                <a:solidFill>
                  <a:schemeClr val="bg1"/>
                </a:solidFill>
                <a:latin typeface="Century Gothic" pitchFamily="34" charset="0"/>
              </a:rPr>
              <a:t> Singh</a:t>
            </a:r>
          </a:p>
          <a:p>
            <a:pPr algn="r"/>
            <a:r>
              <a:rPr lang="en-US" b="1" dirty="0" smtClean="0">
                <a:solidFill>
                  <a:schemeClr val="bg1"/>
                </a:solidFill>
                <a:latin typeface="Century Gothic" pitchFamily="34" charset="0"/>
              </a:rPr>
              <a:t>Director - Medical Services</a:t>
            </a:r>
          </a:p>
          <a:p>
            <a:pPr algn="r"/>
            <a:r>
              <a:rPr lang="en-US" b="1" dirty="0" err="1" smtClean="0">
                <a:solidFill>
                  <a:schemeClr val="bg1"/>
                </a:solidFill>
                <a:latin typeface="Century Gothic" pitchFamily="34" charset="0"/>
              </a:rPr>
              <a:t>Turcaoz</a:t>
            </a:r>
            <a:r>
              <a:rPr lang="en-US" b="1" dirty="0" smtClean="0">
                <a:solidFill>
                  <a:schemeClr val="bg1"/>
                </a:solidFill>
                <a:latin typeface="Century Gothic" pitchFamily="34" charset="0"/>
              </a:rPr>
              <a:t> Health Care Solutions</a:t>
            </a:r>
            <a:endParaRPr lang="en-US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84258" y="990600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entury Gothic" pitchFamily="34" charset="0"/>
              </a:rPr>
              <a:t>at</a:t>
            </a:r>
            <a:endParaRPr lang="en-US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mtClean="0"/>
              <a:t>Table of Content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b="0" dirty="0" smtClean="0"/>
              <a:t>Clinical trials Disclosures</a:t>
            </a:r>
          </a:p>
          <a:p>
            <a:r>
              <a:rPr lang="en-IN" sz="2400" b="0" dirty="0" smtClean="0"/>
              <a:t>Evolution of Disclosure</a:t>
            </a:r>
          </a:p>
          <a:p>
            <a:r>
              <a:rPr lang="en-IN" b="0" dirty="0" smtClean="0"/>
              <a:t>Gap and challenges in clinical trial disclosure</a:t>
            </a:r>
          </a:p>
          <a:p>
            <a:r>
              <a:rPr lang="en-IN" sz="2400" b="0" dirty="0" smtClean="0"/>
              <a:t>Clinical trial disclosure regulations</a:t>
            </a:r>
          </a:p>
          <a:p>
            <a:r>
              <a:rPr lang="en-IN" b="0" dirty="0" smtClean="0"/>
              <a:t>Impact of clinical trial disclosure on medical documents</a:t>
            </a:r>
          </a:p>
          <a:p>
            <a:r>
              <a:rPr lang="en-IN" b="0" dirty="0" smtClean="0"/>
              <a:t>CSR and CORE reference</a:t>
            </a:r>
          </a:p>
          <a:p>
            <a:r>
              <a:rPr lang="en-IN" b="0" dirty="0" smtClean="0"/>
              <a:t>Redaction</a:t>
            </a:r>
          </a:p>
          <a:p>
            <a:r>
              <a:rPr lang="en-IN" b="0" dirty="0" smtClean="0"/>
              <a:t>Way forward</a:t>
            </a:r>
          </a:p>
          <a:p>
            <a:r>
              <a:rPr lang="en-IN" b="0" dirty="0" smtClean="0"/>
              <a:t>Conclusion</a:t>
            </a:r>
          </a:p>
          <a:p>
            <a:endParaRPr lang="en-IN" sz="2400" dirty="0" smtClean="0"/>
          </a:p>
          <a:p>
            <a:endParaRPr lang="en-IN" sz="2400" dirty="0" smtClean="0"/>
          </a:p>
        </p:txBody>
      </p:sp>
    </p:spTree>
    <p:extLst>
      <p:ext uri="{BB962C8B-B14F-4D97-AF65-F5344CB8AC3E}">
        <p14:creationId xmlns:p14="http://schemas.microsoft.com/office/powerpoint/2010/main" val="311746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Why Clinical </a:t>
            </a:r>
            <a:r>
              <a:rPr lang="en-IN" dirty="0"/>
              <a:t>T</a:t>
            </a:r>
            <a:r>
              <a:rPr lang="en-IN" dirty="0" smtClean="0"/>
              <a:t>rial Disclosures in Asia Pacific?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Asia Pacific </a:t>
            </a:r>
            <a:r>
              <a:rPr lang="en-IN" b="0" dirty="0" smtClean="0"/>
              <a:t>an important region for clinical trial industry</a:t>
            </a:r>
          </a:p>
          <a:p>
            <a:r>
              <a:rPr lang="en-IN" dirty="0" smtClean="0"/>
              <a:t>US</a:t>
            </a:r>
            <a:r>
              <a:rPr lang="en-IN" b="0" dirty="0" smtClean="0"/>
              <a:t> and </a:t>
            </a:r>
            <a:r>
              <a:rPr lang="en-IN" dirty="0" smtClean="0"/>
              <a:t>Europe</a:t>
            </a:r>
            <a:r>
              <a:rPr lang="en-IN" b="0" dirty="0" smtClean="0"/>
              <a:t> have formulated guidelines for clinical trial disclosures</a:t>
            </a:r>
          </a:p>
          <a:p>
            <a:r>
              <a:rPr lang="en-IN" b="0" dirty="0" smtClean="0"/>
              <a:t>All regions and companies are </a:t>
            </a:r>
            <a:r>
              <a:rPr lang="en-IN" dirty="0" smtClean="0"/>
              <a:t>moving towards clinical trial disclosures</a:t>
            </a:r>
          </a:p>
          <a:p>
            <a:r>
              <a:rPr lang="en-IN" b="0" dirty="0"/>
              <a:t>Asia-Pacific trial numbers </a:t>
            </a:r>
            <a:r>
              <a:rPr lang="en-IN" b="0" dirty="0" smtClean="0"/>
              <a:t>to </a:t>
            </a:r>
            <a:r>
              <a:rPr lang="en-IN" b="0" dirty="0"/>
              <a:t>grow </a:t>
            </a:r>
            <a:r>
              <a:rPr lang="en-IN" dirty="0"/>
              <a:t>10%–15% annually</a:t>
            </a:r>
            <a:r>
              <a:rPr lang="en-IN" b="0" dirty="0"/>
              <a:t>, compared to just </a:t>
            </a:r>
            <a:r>
              <a:rPr lang="en-IN" dirty="0"/>
              <a:t>7%</a:t>
            </a:r>
            <a:r>
              <a:rPr lang="en-IN" b="0" dirty="0"/>
              <a:t> in the Group of 7 countries (US, UK, France, Germany, Italy, Canada, and Japan) </a:t>
            </a:r>
            <a:endParaRPr lang="en-IN" b="0" dirty="0" smtClean="0"/>
          </a:p>
          <a:p>
            <a:r>
              <a:rPr lang="en-IN" b="0" dirty="0" smtClean="0"/>
              <a:t>Asia pacific hosts </a:t>
            </a:r>
            <a:r>
              <a:rPr lang="en-IN" dirty="0" smtClean="0"/>
              <a:t>60% of world population</a:t>
            </a:r>
          </a:p>
          <a:p>
            <a:pPr lvl="1"/>
            <a:r>
              <a:rPr lang="en-IN" dirty="0" smtClean="0"/>
              <a:t>Largest patient pool</a:t>
            </a:r>
          </a:p>
          <a:p>
            <a:pPr lvl="1"/>
            <a:r>
              <a:rPr lang="en-IN" dirty="0" smtClean="0"/>
              <a:t>Treatment naïve </a:t>
            </a:r>
          </a:p>
          <a:p>
            <a:pPr lvl="1"/>
            <a:r>
              <a:rPr lang="en-IN" dirty="0" smtClean="0"/>
              <a:t>Urbanization </a:t>
            </a:r>
          </a:p>
          <a:p>
            <a:pPr lvl="1"/>
            <a:r>
              <a:rPr lang="en-IN" dirty="0" smtClean="0"/>
              <a:t>Lower operational cost</a:t>
            </a:r>
          </a:p>
          <a:p>
            <a:pPr lvl="1"/>
            <a:r>
              <a:rPr lang="en-IN" dirty="0" smtClean="0"/>
              <a:t>Emerging healthcare infrastructures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301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Clinical Trial Disclosures: Current Requirements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Increased regulations/</a:t>
            </a:r>
            <a:r>
              <a:rPr lang="en-IN" dirty="0" err="1" smtClean="0"/>
              <a:t>guidances</a:t>
            </a:r>
            <a:endParaRPr lang="en-IN" dirty="0" smtClean="0"/>
          </a:p>
          <a:p>
            <a:pPr lvl="1"/>
            <a:r>
              <a:rPr lang="en-IN" dirty="0" smtClean="0"/>
              <a:t>Current guidelines</a:t>
            </a:r>
          </a:p>
          <a:p>
            <a:r>
              <a:rPr lang="en-IN" dirty="0" smtClean="0"/>
              <a:t>Acceleration of disclosures</a:t>
            </a:r>
          </a:p>
          <a:p>
            <a:pPr lvl="1"/>
            <a:r>
              <a:rPr lang="en-IN" dirty="0" smtClean="0"/>
              <a:t>Evolution of clinical disclosures</a:t>
            </a:r>
          </a:p>
          <a:p>
            <a:r>
              <a:rPr lang="en-IN" dirty="0" smtClean="0"/>
              <a:t>Increased volume of disclosures: how can technology help</a:t>
            </a:r>
          </a:p>
          <a:p>
            <a:pPr lvl="1"/>
            <a:r>
              <a:rPr lang="en-IN" dirty="0" smtClean="0"/>
              <a:t>Artificial intelligence </a:t>
            </a:r>
          </a:p>
          <a:p>
            <a:pPr lvl="1"/>
            <a:r>
              <a:rPr lang="en-IN" dirty="0" smtClean="0"/>
              <a:t>Automated authoring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4262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mtClean="0"/>
              <a:t>Clinical trial disclosure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Compliance requirement across the globe</a:t>
            </a:r>
          </a:p>
          <a:p>
            <a:r>
              <a:rPr lang="en-IN" dirty="0" smtClean="0"/>
              <a:t>Balances health authority requirements and dynamic clinical trial data</a:t>
            </a:r>
          </a:p>
          <a:p>
            <a:r>
              <a:rPr lang="en-US" dirty="0" smtClean="0"/>
              <a:t>Disclosure also referred as</a:t>
            </a:r>
          </a:p>
          <a:p>
            <a:pPr lvl="1"/>
            <a:r>
              <a:rPr lang="en-US" dirty="0" smtClean="0"/>
              <a:t>Transparency</a:t>
            </a:r>
          </a:p>
          <a:p>
            <a:pPr lvl="1"/>
            <a:r>
              <a:rPr lang="en-US" dirty="0" smtClean="0"/>
              <a:t>Public disclosure</a:t>
            </a:r>
          </a:p>
          <a:p>
            <a:pPr lvl="1"/>
            <a:r>
              <a:rPr lang="en-US" dirty="0" smtClean="0"/>
              <a:t>Clinical trial disclosure</a:t>
            </a:r>
          </a:p>
          <a:p>
            <a:r>
              <a:rPr lang="en-US" dirty="0" smtClean="0"/>
              <a:t>Other disclosures</a:t>
            </a:r>
          </a:p>
          <a:p>
            <a:pPr lvl="1"/>
            <a:r>
              <a:rPr lang="en-US" dirty="0" smtClean="0"/>
              <a:t>Financial disclosures</a:t>
            </a:r>
          </a:p>
          <a:p>
            <a:pPr lvl="1"/>
            <a:r>
              <a:rPr lang="en-US" dirty="0" smtClean="0"/>
              <a:t>Public disclosure of clinical research</a:t>
            </a:r>
          </a:p>
          <a:p>
            <a:pPr lvl="1"/>
            <a:r>
              <a:rPr lang="en-US" dirty="0" smtClean="0"/>
              <a:t>Patients/subjects data confidentiality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383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mtClean="0"/>
              <a:t>Why Disclosure?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Legal requirement</a:t>
            </a:r>
          </a:p>
          <a:p>
            <a:r>
              <a:rPr lang="en-IN" dirty="0" smtClean="0"/>
              <a:t>Ethical responsibility</a:t>
            </a:r>
          </a:p>
          <a:p>
            <a:r>
              <a:rPr lang="en-IN" dirty="0" smtClean="0"/>
              <a:t>Industry commitment</a:t>
            </a:r>
          </a:p>
          <a:p>
            <a:r>
              <a:rPr lang="en-IN" dirty="0" smtClean="0"/>
              <a:t>Impacts ability to publish</a:t>
            </a:r>
          </a:p>
          <a:p>
            <a:r>
              <a:rPr lang="en-IN" dirty="0" smtClean="0"/>
              <a:t>Supports research </a:t>
            </a:r>
          </a:p>
          <a:p>
            <a:pPr lvl="1"/>
            <a:r>
              <a:rPr lang="en-IN" dirty="0" smtClean="0"/>
              <a:t>Learn from what is posted by other companies </a:t>
            </a:r>
          </a:p>
          <a:p>
            <a:pPr lvl="1"/>
            <a:r>
              <a:rPr lang="en-IN" dirty="0" smtClean="0"/>
              <a:t>Use shared information to optimize your trial designs / development plans </a:t>
            </a:r>
          </a:p>
          <a:p>
            <a:pPr lvl="1"/>
            <a:r>
              <a:rPr lang="en-IN" dirty="0" smtClean="0"/>
              <a:t>Use clinical trial data sharing to support a positive company image </a:t>
            </a:r>
          </a:p>
          <a:p>
            <a:pPr lvl="1"/>
            <a:r>
              <a:rPr lang="en-IN" dirty="0" smtClean="0"/>
              <a:t>Use clinical trial data sharing as a vehicle to influence / foster research </a:t>
            </a:r>
          </a:p>
          <a:p>
            <a:r>
              <a:rPr lang="en-IN" dirty="0" smtClean="0"/>
              <a:t>Avoids duplication of research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5532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mtClean="0"/>
              <a:t>Evolution of disclosure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Clinical trial disclosure evolution is driven by an increasing desire for transparency of drug development</a:t>
            </a:r>
          </a:p>
          <a:p>
            <a:pPr lvl="1"/>
            <a:r>
              <a:rPr lang="en-US" dirty="0" smtClean="0"/>
              <a:t>Public </a:t>
            </a:r>
          </a:p>
          <a:p>
            <a:pPr lvl="1"/>
            <a:r>
              <a:rPr lang="en-US" dirty="0" smtClean="0"/>
              <a:t>Regulators</a:t>
            </a:r>
          </a:p>
          <a:p>
            <a:pPr lvl="1"/>
            <a:r>
              <a:rPr lang="en-US" dirty="0" err="1" smtClean="0"/>
              <a:t>Pharma</a:t>
            </a:r>
            <a:endParaRPr lang="en-US" dirty="0"/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439887177"/>
              </p:ext>
            </p:extLst>
          </p:nvPr>
        </p:nvGraphicFramePr>
        <p:xfrm>
          <a:off x="1458930" y="3719245"/>
          <a:ext cx="9321782" cy="27577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2496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Gap: Clinical Trial Results not Disclosed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1/3</a:t>
            </a:r>
            <a:r>
              <a:rPr lang="en-IN" baseline="30000" dirty="0" smtClean="0"/>
              <a:t>rd</a:t>
            </a:r>
            <a:r>
              <a:rPr lang="en-IN" dirty="0" smtClean="0"/>
              <a:t> </a:t>
            </a:r>
            <a:r>
              <a:rPr lang="en-IN" b="0" dirty="0" smtClean="0"/>
              <a:t>of clinical trials conducted at US major universities and academic hospitals never got published in peer reviewed journals or government registry online</a:t>
            </a:r>
          </a:p>
          <a:p>
            <a:r>
              <a:rPr lang="en-IN" b="0" dirty="0" smtClean="0"/>
              <a:t>Between 2007-2010, out of 4,347 trials conducted, only </a:t>
            </a:r>
            <a:r>
              <a:rPr lang="en-IN" dirty="0" smtClean="0"/>
              <a:t>29%</a:t>
            </a:r>
            <a:r>
              <a:rPr lang="en-IN" b="0" dirty="0" smtClean="0"/>
              <a:t> got published </a:t>
            </a:r>
            <a:r>
              <a:rPr lang="en-IN" dirty="0" smtClean="0"/>
              <a:t>within 2 years </a:t>
            </a:r>
            <a:r>
              <a:rPr lang="en-IN" dirty="0"/>
              <a:t>of finishing data collection</a:t>
            </a:r>
            <a:r>
              <a:rPr lang="en-IN" b="0" dirty="0"/>
              <a:t>, and </a:t>
            </a:r>
            <a:r>
              <a:rPr lang="en-IN" dirty="0"/>
              <a:t>13 </a:t>
            </a:r>
            <a:r>
              <a:rPr lang="en-IN" dirty="0" smtClean="0"/>
              <a:t>%</a:t>
            </a:r>
            <a:r>
              <a:rPr lang="en-IN" b="0" dirty="0" smtClean="0"/>
              <a:t> were </a:t>
            </a:r>
            <a:r>
              <a:rPr lang="en-IN" b="0" dirty="0"/>
              <a:t>posted on the government database </a:t>
            </a:r>
            <a:r>
              <a:rPr lang="en-IN" dirty="0" smtClean="0"/>
              <a:t>clinicaltrials.gov</a:t>
            </a:r>
            <a:r>
              <a:rPr lang="en-IN" dirty="0"/>
              <a:t> </a:t>
            </a:r>
            <a:r>
              <a:rPr lang="en-IN" b="0" dirty="0"/>
              <a:t>within the same </a:t>
            </a:r>
            <a:r>
              <a:rPr lang="en-IN" b="0" dirty="0" smtClean="0"/>
              <a:t>period</a:t>
            </a:r>
          </a:p>
          <a:p>
            <a:r>
              <a:rPr lang="en-IN" b="0" dirty="0"/>
              <a:t> Overall, about </a:t>
            </a:r>
            <a:r>
              <a:rPr lang="en-IN" dirty="0"/>
              <a:t>67 </a:t>
            </a:r>
            <a:r>
              <a:rPr lang="en-IN" dirty="0" smtClean="0"/>
              <a:t>% </a:t>
            </a:r>
            <a:r>
              <a:rPr lang="en-IN" b="0" dirty="0"/>
              <a:t>of the studies disclosed their results by July </a:t>
            </a:r>
            <a:r>
              <a:rPr lang="en-IN" b="0" dirty="0" smtClean="0"/>
              <a:t>2014</a:t>
            </a:r>
          </a:p>
          <a:p>
            <a:r>
              <a:rPr lang="en-IN" b="0" dirty="0" smtClean="0"/>
              <a:t>Pharmaceutical </a:t>
            </a:r>
            <a:r>
              <a:rPr lang="en-IN" b="0" dirty="0"/>
              <a:t>companies, the government and foundations invest a lot of money in clinical </a:t>
            </a:r>
            <a:r>
              <a:rPr lang="en-IN" b="0" dirty="0" smtClean="0"/>
              <a:t>trials and not disclosing the results is a waste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227012" y="5943600"/>
            <a:ext cx="11582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http://www.bloomberg.com/news/articles/2016-02-17/one-third-of-clinical-trial-results-never-disclosed-study-finds</a:t>
            </a:r>
          </a:p>
        </p:txBody>
      </p:sp>
    </p:spTree>
    <p:extLst>
      <p:ext uri="{BB962C8B-B14F-4D97-AF65-F5344CB8AC3E}">
        <p14:creationId xmlns:p14="http://schemas.microsoft.com/office/powerpoint/2010/main" val="348824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Challenges in Clinical Trial Disclosure?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800" b="0" dirty="0" smtClean="0"/>
              <a:t>How to balance the </a:t>
            </a:r>
            <a:r>
              <a:rPr lang="en-IN" sz="2800" dirty="0"/>
              <a:t>risks to patient privacy </a:t>
            </a:r>
            <a:r>
              <a:rPr lang="en-IN" sz="2800" b="0" dirty="0"/>
              <a:t>in the context of maintaining </a:t>
            </a:r>
            <a:r>
              <a:rPr lang="en-IN" sz="2800" dirty="0"/>
              <a:t>document transparency </a:t>
            </a:r>
            <a:r>
              <a:rPr lang="en-IN" sz="2800" b="0" dirty="0"/>
              <a:t>when redacting commercially confidential information and personal protected </a:t>
            </a:r>
            <a:r>
              <a:rPr lang="en-IN" sz="2800" b="0" dirty="0" smtClean="0"/>
              <a:t>data?</a:t>
            </a:r>
          </a:p>
          <a:p>
            <a:pPr marL="0" indent="0">
              <a:buNone/>
            </a:pPr>
            <a:endParaRPr lang="en-IN" sz="2800" b="0" dirty="0"/>
          </a:p>
          <a:p>
            <a:r>
              <a:rPr lang="en-IN" sz="2800" b="0" dirty="0" smtClean="0"/>
              <a:t>How will it </a:t>
            </a:r>
            <a:r>
              <a:rPr lang="en-IN" sz="2800" dirty="0" smtClean="0"/>
              <a:t>effect the clinical </a:t>
            </a:r>
            <a:r>
              <a:rPr lang="en-IN" sz="2800" dirty="0"/>
              <a:t>trial disclosure regulatory framework</a:t>
            </a:r>
            <a:r>
              <a:rPr lang="en-IN" sz="2800" b="0" dirty="0"/>
              <a:t> on protocol design and clinical study report content and </a:t>
            </a:r>
            <a:r>
              <a:rPr lang="en-IN" sz="2800" b="0" dirty="0" smtClean="0"/>
              <a:t>structure?</a:t>
            </a:r>
            <a:endParaRPr lang="en-IN" sz="2800" b="0" dirty="0"/>
          </a:p>
        </p:txBody>
      </p:sp>
    </p:spTree>
    <p:extLst>
      <p:ext uri="{BB962C8B-B14F-4D97-AF65-F5344CB8AC3E}">
        <p14:creationId xmlns:p14="http://schemas.microsoft.com/office/powerpoint/2010/main" val="197902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Privacy </a:t>
            </a:r>
            <a:r>
              <a:rPr lang="en-US" dirty="0" err="1" smtClean="0"/>
              <a:t>vs</a:t>
            </a:r>
            <a:r>
              <a:rPr lang="en-US" dirty="0" smtClean="0"/>
              <a:t> closure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Disclosure </a:t>
            </a:r>
            <a:r>
              <a:rPr lang="en-US" b="0" dirty="0" smtClean="0"/>
              <a:t>requires us to share documents and data</a:t>
            </a:r>
          </a:p>
          <a:p>
            <a:pPr lvl="0"/>
            <a:r>
              <a:rPr lang="en-US" dirty="0" smtClean="0"/>
              <a:t>Company commercial information </a:t>
            </a:r>
            <a:r>
              <a:rPr lang="en-US" b="0" dirty="0" smtClean="0"/>
              <a:t>and </a:t>
            </a:r>
            <a:r>
              <a:rPr lang="en-US" dirty="0" smtClean="0"/>
              <a:t>patient confidentiality </a:t>
            </a:r>
            <a:r>
              <a:rPr lang="en-US" b="0" dirty="0" smtClean="0"/>
              <a:t>requires us to protect certain information</a:t>
            </a:r>
          </a:p>
          <a:p>
            <a:pPr lvl="0"/>
            <a:r>
              <a:rPr lang="en-US" b="0" dirty="0" smtClean="0"/>
              <a:t>How do we </a:t>
            </a:r>
            <a:r>
              <a:rPr lang="en-US" dirty="0" smtClean="0"/>
              <a:t>balance</a:t>
            </a:r>
            <a:r>
              <a:rPr lang="en-US" b="0" dirty="0" smtClean="0"/>
              <a:t> these opposing objectives ?</a:t>
            </a:r>
            <a:endParaRPr lang="en-IN" b="0" dirty="0"/>
          </a:p>
        </p:txBody>
      </p:sp>
      <p:sp>
        <p:nvSpPr>
          <p:cNvPr id="13" name="Down Arrow 12"/>
          <p:cNvSpPr/>
          <p:nvPr/>
        </p:nvSpPr>
        <p:spPr>
          <a:xfrm flipV="1">
            <a:off x="8075612" y="4800600"/>
            <a:ext cx="1314450" cy="1143000"/>
          </a:xfrm>
          <a:prstGeom prst="downArrow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2894012" y="3048000"/>
            <a:ext cx="1314450" cy="1143000"/>
          </a:xfrm>
          <a:prstGeom prst="downArrow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 rot="21231444">
            <a:off x="2913062" y="3962400"/>
            <a:ext cx="6477000" cy="110246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tx1"/>
                </a:solidFill>
                <a:latin typeface="Century Gothic" pitchFamily="34" charset="0"/>
              </a:rPr>
              <a:t>Anonymization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94037" y="5562600"/>
            <a:ext cx="24465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Century Gothic" pitchFamily="34" charset="0"/>
              </a:rPr>
              <a:t>Disclosure</a:t>
            </a:r>
            <a:endParaRPr lang="en-US" sz="3600" b="1" dirty="0">
              <a:latin typeface="Century Gothic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513637" y="2895600"/>
            <a:ext cx="18261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latin typeface="Century Gothic" pitchFamily="34" charset="0"/>
              </a:rPr>
              <a:t>Privacy</a:t>
            </a:r>
          </a:p>
        </p:txBody>
      </p:sp>
    </p:spTree>
    <p:extLst>
      <p:ext uri="{BB962C8B-B14F-4D97-AF65-F5344CB8AC3E}">
        <p14:creationId xmlns:p14="http://schemas.microsoft.com/office/powerpoint/2010/main" val="171307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dirty="0" smtClean="0"/>
              <a:t>Clinical Trial Disclosure </a:t>
            </a:r>
            <a:r>
              <a:rPr lang="en-IN" sz="3600" dirty="0" smtClean="0"/>
              <a:t>Regulations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5984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Clinical trail disclosure in the US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303213" y="1600200"/>
            <a:ext cx="4114799" cy="10668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ct val="20000"/>
              </a:spcBef>
              <a:buClr>
                <a:srgbClr val="92B1C7"/>
              </a:buClr>
              <a:defRPr/>
            </a:pPr>
            <a:r>
              <a:rPr lang="en-US" sz="2000" dirty="0" smtClean="0">
                <a:solidFill>
                  <a:schemeClr val="tx1"/>
                </a:solidFill>
                <a:latin typeface="Century Gothic" pitchFamily="34" charset="0"/>
              </a:rPr>
              <a:t>FDA Modernization Act (FDAMA) 113 (1997) mandates registry for  </a:t>
            </a:r>
            <a:r>
              <a:rPr lang="en-US" sz="2000" b="1" u="sng" dirty="0" smtClean="0">
                <a:solidFill>
                  <a:srgbClr val="FF0000"/>
                </a:solidFill>
                <a:latin typeface="Century Gothic" pitchFamily="34" charset="0"/>
              </a:rPr>
              <a:t>Phase II-IV trials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951412" y="1600200"/>
            <a:ext cx="2971800" cy="10668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20000"/>
              </a:spcBef>
              <a:buClr>
                <a:srgbClr val="92B1C7"/>
              </a:buClr>
            </a:pPr>
            <a:r>
              <a:rPr lang="en-US" sz="2000" dirty="0">
                <a:solidFill>
                  <a:schemeClr val="tx1"/>
                </a:solidFill>
                <a:latin typeface="Century Gothic" pitchFamily="34" charset="0"/>
              </a:rPr>
              <a:t>Maine law (2005) requires posting of trial info and result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456612" y="1676400"/>
            <a:ext cx="2514600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20000"/>
              </a:spcBef>
              <a:buClr>
                <a:srgbClr val="92B1C7"/>
              </a:buClr>
            </a:pPr>
            <a:r>
              <a:rPr lang="en-US" sz="2000" dirty="0">
                <a:solidFill>
                  <a:schemeClr val="tx1"/>
                </a:solidFill>
                <a:latin typeface="Century Gothic" pitchFamily="34" charset="0"/>
              </a:rPr>
              <a:t>Next FDA updated expected 2017  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589213" y="3733800"/>
            <a:ext cx="2399107" cy="10668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20000"/>
              </a:spcBef>
              <a:buClr>
                <a:srgbClr val="92B1C7"/>
              </a:buClr>
            </a:pPr>
            <a:r>
              <a:rPr lang="en-US" sz="2000" dirty="0">
                <a:solidFill>
                  <a:schemeClr val="tx1"/>
                </a:solidFill>
                <a:latin typeface="Century Gothic" pitchFamily="34" charset="0"/>
              </a:rPr>
              <a:t>ClinicalTrials.gov launched (2000)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141412" y="5638800"/>
            <a:ext cx="9906000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522412" y="595526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entury Gothic" pitchFamily="34" charset="0"/>
              </a:rPr>
              <a:t>1995</a:t>
            </a:r>
            <a:endParaRPr lang="en-US" b="1" dirty="0">
              <a:latin typeface="Century Gothic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41712" y="595526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entury Gothic" pitchFamily="34" charset="0"/>
              </a:rPr>
              <a:t>2000</a:t>
            </a:r>
            <a:endParaRPr lang="en-US" b="1" dirty="0">
              <a:latin typeface="Century Gothic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61012" y="595526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entury Gothic" pitchFamily="34" charset="0"/>
              </a:rPr>
              <a:t>2005</a:t>
            </a:r>
            <a:endParaRPr lang="en-US" b="1" dirty="0">
              <a:latin typeface="Century Gothic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80312" y="595526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entury Gothic" pitchFamily="34" charset="0"/>
              </a:rPr>
              <a:t>2010</a:t>
            </a:r>
            <a:endParaRPr lang="en-US" b="1" dirty="0">
              <a:latin typeface="Century Gothic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599612" y="595526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entury Gothic" pitchFamily="34" charset="0"/>
              </a:rPr>
              <a:t>2015</a:t>
            </a:r>
            <a:endParaRPr lang="en-US" b="1" dirty="0">
              <a:latin typeface="Century Gothic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rot="5400000" flipH="1" flipV="1">
            <a:off x="1718825" y="5790406"/>
            <a:ext cx="3048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 flipH="1" flipV="1">
            <a:off x="3738125" y="5790406"/>
            <a:ext cx="3048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 flipH="1" flipV="1">
            <a:off x="5757425" y="5790406"/>
            <a:ext cx="3048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 flipH="1" flipV="1">
            <a:off x="7776725" y="5790406"/>
            <a:ext cx="3048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 flipH="1" flipV="1">
            <a:off x="9796025" y="5790406"/>
            <a:ext cx="3048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6200000" flipH="1">
            <a:off x="912812" y="3886200"/>
            <a:ext cx="28194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16200000" flipH="1">
            <a:off x="3427412" y="5181600"/>
            <a:ext cx="762000" cy="152400"/>
          </a:xfrm>
          <a:prstGeom prst="straightConnector1">
            <a:avLst/>
          </a:prstGeom>
          <a:ln w="28575">
            <a:solidFill>
              <a:srgbClr val="92B1C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0800000" flipV="1">
            <a:off x="6627812" y="4800600"/>
            <a:ext cx="914400" cy="838200"/>
          </a:xfrm>
          <a:prstGeom prst="straightConnector1">
            <a:avLst/>
          </a:prstGeom>
          <a:ln w="28575">
            <a:solidFill>
              <a:srgbClr val="92B1C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6200000" flipH="1">
            <a:off x="4494212" y="4114800"/>
            <a:ext cx="28956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16200000" flipH="1">
            <a:off x="8914606" y="4114006"/>
            <a:ext cx="28956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6932612" y="3733800"/>
            <a:ext cx="4267200" cy="10668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20000"/>
              </a:spcBef>
              <a:buClr>
                <a:srgbClr val="92B1C7"/>
              </a:buClr>
            </a:pPr>
            <a:r>
              <a:rPr lang="en-US" sz="2000" dirty="0">
                <a:solidFill>
                  <a:schemeClr val="tx1"/>
                </a:solidFill>
                <a:latin typeface="Century Gothic" pitchFamily="34" charset="0"/>
              </a:rPr>
              <a:t>FDA Amendment Act (FDAA) 801 requires posting of result after a positive NDA (2007)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Trial disclosure in US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Trial registration</a:t>
            </a:r>
          </a:p>
          <a:p>
            <a:pPr lvl="1"/>
            <a:r>
              <a:rPr lang="en-IN" dirty="0" smtClean="0"/>
              <a:t>FDAAA </a:t>
            </a:r>
            <a:r>
              <a:rPr lang="en-IN" dirty="0"/>
              <a:t>requires registration </a:t>
            </a:r>
            <a:r>
              <a:rPr lang="en-IN" b="1" dirty="0"/>
              <a:t>not later than 21 days </a:t>
            </a:r>
            <a:r>
              <a:rPr lang="en-IN" dirty="0"/>
              <a:t>after the first patient is </a:t>
            </a:r>
            <a:r>
              <a:rPr lang="en-IN" dirty="0" smtClean="0"/>
              <a:t>enrolled</a:t>
            </a:r>
          </a:p>
          <a:p>
            <a:pPr lvl="1"/>
            <a:r>
              <a:rPr lang="en-IN" dirty="0" smtClean="0"/>
              <a:t>For </a:t>
            </a:r>
            <a:r>
              <a:rPr lang="en-IN" dirty="0"/>
              <a:t>maintenance </a:t>
            </a:r>
            <a:r>
              <a:rPr lang="en-IN" dirty="0" smtClean="0"/>
              <a:t>of registered </a:t>
            </a:r>
            <a:r>
              <a:rPr lang="en-IN" dirty="0"/>
              <a:t>trials, the </a:t>
            </a:r>
            <a:r>
              <a:rPr lang="en-IN" b="1" dirty="0" smtClean="0"/>
              <a:t>recruitment status </a:t>
            </a:r>
            <a:r>
              <a:rPr lang="en-IN" b="1" dirty="0"/>
              <a:t>changes </a:t>
            </a:r>
            <a:r>
              <a:rPr lang="en-IN" dirty="0"/>
              <a:t>must </a:t>
            </a:r>
            <a:r>
              <a:rPr lang="en-IN" b="1" dirty="0"/>
              <a:t>be disclosed within 30 days </a:t>
            </a:r>
            <a:r>
              <a:rPr lang="en-IN" dirty="0"/>
              <a:t>and other changes must be disclosed within 12 months </a:t>
            </a:r>
            <a:endParaRPr lang="en-IN" dirty="0" smtClean="0"/>
          </a:p>
          <a:p>
            <a:pPr lvl="1"/>
            <a:r>
              <a:rPr lang="en-IN" dirty="0"/>
              <a:t>According to </a:t>
            </a:r>
            <a:r>
              <a:rPr lang="en-IN" b="1" dirty="0"/>
              <a:t>ICMJE policy</a:t>
            </a:r>
            <a:r>
              <a:rPr lang="en-IN" dirty="0"/>
              <a:t>, trials must be </a:t>
            </a:r>
            <a:r>
              <a:rPr lang="en-IN" b="1" dirty="0"/>
              <a:t>registered at or before the onset of patient </a:t>
            </a:r>
            <a:r>
              <a:rPr lang="en-IN" b="1" dirty="0" smtClean="0"/>
              <a:t>enrolment</a:t>
            </a:r>
            <a:endParaRPr lang="en-IN" dirty="0" smtClean="0"/>
          </a:p>
          <a:p>
            <a:pPr lvl="1"/>
            <a:r>
              <a:rPr lang="en-IN" b="1" dirty="0" smtClean="0"/>
              <a:t>World </a:t>
            </a:r>
            <a:r>
              <a:rPr lang="en-IN" b="1" dirty="0"/>
              <a:t>Medical Association (WMA) </a:t>
            </a:r>
            <a:r>
              <a:rPr lang="en-IN" dirty="0"/>
              <a:t>requires </a:t>
            </a:r>
            <a:r>
              <a:rPr lang="en-IN" b="1" dirty="0"/>
              <a:t>disclosure before recruitment of the first </a:t>
            </a:r>
            <a:r>
              <a:rPr lang="en-IN" b="1" dirty="0" smtClean="0"/>
              <a:t>subject</a:t>
            </a:r>
          </a:p>
        </p:txBody>
      </p:sp>
    </p:spTree>
    <p:extLst>
      <p:ext uri="{BB962C8B-B14F-4D97-AF65-F5344CB8AC3E}">
        <p14:creationId xmlns:p14="http://schemas.microsoft.com/office/powerpoint/2010/main" val="76784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Trial disclosure in US (Contd.)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Results disclosure</a:t>
            </a:r>
          </a:p>
          <a:p>
            <a:pPr lvl="1"/>
            <a:r>
              <a:rPr lang="en-IN" dirty="0"/>
              <a:t>FDAAA requires trial results be published </a:t>
            </a:r>
            <a:r>
              <a:rPr lang="en-IN" b="1" dirty="0"/>
              <a:t>not later than 12 months </a:t>
            </a:r>
            <a:r>
              <a:rPr lang="en-IN" dirty="0"/>
              <a:t>after </a:t>
            </a:r>
            <a:r>
              <a:rPr lang="en-IN" b="1" dirty="0" smtClean="0"/>
              <a:t>study completion date</a:t>
            </a:r>
            <a:endParaRPr lang="en-IN" dirty="0" smtClean="0"/>
          </a:p>
          <a:p>
            <a:pPr lvl="1"/>
            <a:r>
              <a:rPr lang="en-IN" dirty="0" smtClean="0"/>
              <a:t>Results </a:t>
            </a:r>
            <a:r>
              <a:rPr lang="en-IN" b="1" dirty="0"/>
              <a:t>must be disclosed for all interventional Phase II, III and IV trials of FDA approved marketed </a:t>
            </a:r>
            <a:r>
              <a:rPr lang="en-IN" b="1" dirty="0" smtClean="0"/>
              <a:t>products</a:t>
            </a:r>
          </a:p>
          <a:p>
            <a:r>
              <a:rPr lang="en-IN" dirty="0"/>
              <a:t>Consequences of non-compliance</a:t>
            </a:r>
          </a:p>
          <a:p>
            <a:pPr lvl="1"/>
            <a:r>
              <a:rPr lang="en-IN" b="1" dirty="0"/>
              <a:t>Fines</a:t>
            </a:r>
            <a:r>
              <a:rPr lang="en-IN" dirty="0"/>
              <a:t> start at </a:t>
            </a:r>
            <a:r>
              <a:rPr lang="en-IN" b="1" dirty="0"/>
              <a:t>$10,000 </a:t>
            </a:r>
            <a:r>
              <a:rPr lang="en-IN" dirty="0"/>
              <a:t>for the first event and </a:t>
            </a:r>
            <a:r>
              <a:rPr lang="en-IN" b="1" dirty="0"/>
              <a:t>$10,000 per day </a:t>
            </a:r>
            <a:r>
              <a:rPr lang="en-IN" dirty="0"/>
              <a:t>for every day </a:t>
            </a:r>
            <a:r>
              <a:rPr lang="en-IN" dirty="0" smtClean="0"/>
              <a:t>late</a:t>
            </a:r>
            <a:endParaRPr lang="en-IN" dirty="0"/>
          </a:p>
          <a:p>
            <a:pPr lvl="1"/>
            <a:r>
              <a:rPr lang="en-IN" b="1" dirty="0"/>
              <a:t>Public notice of failure or violations </a:t>
            </a:r>
            <a:r>
              <a:rPr lang="en-IN" dirty="0"/>
              <a:t>in the registry/results data bank and withholding of remaining or future grant funding where applicable</a:t>
            </a:r>
          </a:p>
          <a:p>
            <a:pPr lvl="1"/>
            <a:r>
              <a:rPr lang="en-IN" b="1" dirty="0" smtClean="0"/>
              <a:t>FDA </a:t>
            </a:r>
            <a:r>
              <a:rPr lang="en-IN" b="1" dirty="0"/>
              <a:t>inspections </a:t>
            </a:r>
            <a:r>
              <a:rPr lang="en-IN" dirty="0"/>
              <a:t>may also results in the issuance of a public warning or a corporate integrity agreement</a:t>
            </a:r>
          </a:p>
          <a:p>
            <a:pPr lvl="1"/>
            <a:endParaRPr lang="en-IN" b="1" dirty="0" smtClean="0"/>
          </a:p>
        </p:txBody>
      </p:sp>
    </p:spTree>
    <p:extLst>
      <p:ext uri="{BB962C8B-B14F-4D97-AF65-F5344CB8AC3E}">
        <p14:creationId xmlns:p14="http://schemas.microsoft.com/office/powerpoint/2010/main" val="76784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Clinical trail disclosure in the EU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1812" y="68580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2B1C7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-77788" y="1447800"/>
            <a:ext cx="2667000" cy="17526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20000"/>
              </a:spcBef>
              <a:buClr>
                <a:srgbClr val="92B1C7"/>
              </a:buClr>
            </a:pPr>
            <a:r>
              <a:rPr lang="en-US" dirty="0">
                <a:solidFill>
                  <a:schemeClr val="tx1"/>
                </a:solidFill>
                <a:latin typeface="Century Gothic" pitchFamily="34" charset="0"/>
              </a:rPr>
              <a:t>Treaty on the functioning of the EU (TFEU) Article 15 “gives right of access to documents” (</a:t>
            </a:r>
            <a:r>
              <a:rPr lang="en-US" b="1" dirty="0">
                <a:solidFill>
                  <a:schemeClr val="tx1"/>
                </a:solidFill>
                <a:latin typeface="Century Gothic" pitchFamily="34" charset="0"/>
              </a:rPr>
              <a:t>1958</a:t>
            </a:r>
            <a:r>
              <a:rPr lang="en-US" dirty="0">
                <a:solidFill>
                  <a:schemeClr val="tx1"/>
                </a:solidFill>
                <a:latin typeface="Century Gothic" pitchFamily="34" charset="0"/>
              </a:rPr>
              <a:t>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41612" y="1447800"/>
            <a:ext cx="3048000" cy="17526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20000"/>
              </a:spcBef>
              <a:buClr>
                <a:srgbClr val="92B1C7"/>
              </a:buClr>
            </a:pPr>
            <a:r>
              <a:rPr lang="en-US" b="1" dirty="0">
                <a:solidFill>
                  <a:schemeClr val="tx1"/>
                </a:solidFill>
                <a:latin typeface="Century Gothic" pitchFamily="34" charset="0"/>
              </a:rPr>
              <a:t>POLICY/0043 </a:t>
            </a:r>
            <a:r>
              <a:rPr lang="en-US" dirty="0">
                <a:solidFill>
                  <a:schemeClr val="tx1"/>
                </a:solidFill>
                <a:latin typeface="Century Gothic" pitchFamily="34" charset="0"/>
              </a:rPr>
              <a:t>Gives access to documents (related to medicinal products for human and veterinary use) (</a:t>
            </a:r>
            <a:r>
              <a:rPr lang="en-US" b="1" dirty="0">
                <a:solidFill>
                  <a:schemeClr val="tx1"/>
                </a:solidFill>
                <a:latin typeface="Century Gothic" pitchFamily="34" charset="0"/>
              </a:rPr>
              <a:t>2010</a:t>
            </a:r>
            <a:r>
              <a:rPr lang="en-US" dirty="0">
                <a:solidFill>
                  <a:schemeClr val="tx1"/>
                </a:solidFill>
                <a:latin typeface="Century Gothic" pitchFamily="34" charset="0"/>
              </a:rPr>
              <a:t>)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1141412" y="5638800"/>
            <a:ext cx="9906000" cy="1588"/>
          </a:xfrm>
          <a:prstGeom prst="straightConnector1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TextBox 17"/>
          <p:cNvSpPr txBox="1"/>
          <p:nvPr/>
        </p:nvSpPr>
        <p:spPr>
          <a:xfrm>
            <a:off x="1522412" y="5955268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entury Gothic" pitchFamily="34" charset="0"/>
              </a:rPr>
              <a:t>1960</a:t>
            </a:r>
            <a:endParaRPr lang="en-US" b="1" dirty="0">
              <a:latin typeface="Century Gothic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41712" y="595526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entury Gothic" pitchFamily="34" charset="0"/>
              </a:rPr>
              <a:t>2000</a:t>
            </a:r>
            <a:endParaRPr lang="en-US" b="1" dirty="0">
              <a:latin typeface="Century Gothic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61012" y="595526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entury Gothic" pitchFamily="34" charset="0"/>
              </a:rPr>
              <a:t>2005</a:t>
            </a:r>
            <a:endParaRPr lang="en-US" b="1" dirty="0">
              <a:latin typeface="Century Gothic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80312" y="595526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entury Gothic" pitchFamily="34" charset="0"/>
              </a:rPr>
              <a:t>2010</a:t>
            </a:r>
            <a:endParaRPr lang="en-US" b="1" dirty="0">
              <a:latin typeface="Century Gothic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599612" y="595526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entury Gothic" pitchFamily="34" charset="0"/>
              </a:rPr>
              <a:t>2015</a:t>
            </a:r>
            <a:endParaRPr lang="en-US" b="1" dirty="0">
              <a:latin typeface="Century Gothic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rot="5400000" flipH="1" flipV="1">
            <a:off x="1718825" y="5790406"/>
            <a:ext cx="3048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 flipH="1" flipV="1">
            <a:off x="3738125" y="5790406"/>
            <a:ext cx="3048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 flipH="1" flipV="1">
            <a:off x="5757425" y="5790406"/>
            <a:ext cx="3048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 flipH="1" flipV="1">
            <a:off x="7776725" y="5790406"/>
            <a:ext cx="3048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 flipH="1" flipV="1">
            <a:off x="9796025" y="5790406"/>
            <a:ext cx="3048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417512" y="4381500"/>
            <a:ext cx="23622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16200000" flipH="1">
            <a:off x="3503612" y="4953000"/>
            <a:ext cx="838200" cy="533400"/>
          </a:xfrm>
          <a:prstGeom prst="straightConnector1">
            <a:avLst/>
          </a:prstGeom>
          <a:ln w="28575">
            <a:solidFill>
              <a:srgbClr val="92B1C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7542212" y="4800600"/>
            <a:ext cx="2057400" cy="762000"/>
          </a:xfrm>
          <a:prstGeom prst="straightConnector1">
            <a:avLst/>
          </a:prstGeom>
          <a:ln w="28575">
            <a:solidFill>
              <a:srgbClr val="92B1C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3" idx="2"/>
          </p:cNvCxnSpPr>
          <p:nvPr/>
        </p:nvCxnSpPr>
        <p:spPr>
          <a:xfrm rot="16200000" flipH="1">
            <a:off x="4760912" y="2705100"/>
            <a:ext cx="2438400" cy="3429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5942012" y="1447800"/>
            <a:ext cx="3124200" cy="17526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20000"/>
              </a:spcBef>
              <a:buClr>
                <a:srgbClr val="92B1C7"/>
              </a:buClr>
            </a:pPr>
            <a:r>
              <a:rPr lang="en-US" dirty="0">
                <a:solidFill>
                  <a:schemeClr val="tx1"/>
                </a:solidFill>
                <a:latin typeface="Century Gothic" pitchFamily="34" charset="0"/>
              </a:rPr>
              <a:t>Commission Guidelines implementing </a:t>
            </a:r>
            <a:r>
              <a:rPr lang="en-US" b="1" dirty="0">
                <a:solidFill>
                  <a:schemeClr val="tx1"/>
                </a:solidFill>
                <a:latin typeface="Century Gothic" pitchFamily="34" charset="0"/>
              </a:rPr>
              <a:t>EU </a:t>
            </a:r>
            <a:r>
              <a:rPr lang="en-US" b="1" dirty="0" err="1">
                <a:solidFill>
                  <a:schemeClr val="tx1"/>
                </a:solidFill>
                <a:latin typeface="Century Gothic" pitchFamily="34" charset="0"/>
              </a:rPr>
              <a:t>Regs</a:t>
            </a:r>
            <a:r>
              <a:rPr lang="en-US" b="1" dirty="0">
                <a:solidFill>
                  <a:schemeClr val="tx1"/>
                </a:solidFill>
                <a:latin typeface="Century Gothic" pitchFamily="34" charset="0"/>
              </a:rPr>
              <a:t> 1901/2006 &amp; 726/2004- </a:t>
            </a:r>
            <a:r>
              <a:rPr lang="en-US" dirty="0">
                <a:solidFill>
                  <a:schemeClr val="tx1"/>
                </a:solidFill>
                <a:latin typeface="Century Gothic" pitchFamily="34" charset="0"/>
              </a:rPr>
              <a:t>Mandatory </a:t>
            </a:r>
            <a:r>
              <a:rPr lang="en-US" dirty="0" err="1">
                <a:solidFill>
                  <a:schemeClr val="tx1"/>
                </a:solidFill>
                <a:latin typeface="Century Gothic" pitchFamily="34" charset="0"/>
              </a:rPr>
              <a:t>EudraCT</a:t>
            </a:r>
            <a:r>
              <a:rPr lang="en-US" dirty="0">
                <a:solidFill>
                  <a:schemeClr val="tx1"/>
                </a:solidFill>
                <a:latin typeface="Century Gothic" pitchFamily="34" charset="0"/>
              </a:rPr>
              <a:t> Submission of Phase I-III trial results irrespective of MAA status (</a:t>
            </a:r>
            <a:r>
              <a:rPr lang="en-US" b="1" dirty="0">
                <a:solidFill>
                  <a:schemeClr val="tx1"/>
                </a:solidFill>
                <a:latin typeface="Century Gothic" pitchFamily="34" charset="0"/>
              </a:rPr>
              <a:t>2012</a:t>
            </a:r>
            <a:r>
              <a:rPr lang="en-US" dirty="0">
                <a:solidFill>
                  <a:schemeClr val="tx1"/>
                </a:solidFill>
                <a:latin typeface="Century Gothic" pitchFamily="34" charset="0"/>
              </a:rPr>
              <a:t>)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294812" y="1447800"/>
            <a:ext cx="2894013" cy="17526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20000"/>
              </a:spcBef>
              <a:buClr>
                <a:srgbClr val="92B1C7"/>
              </a:buClr>
            </a:pPr>
            <a:r>
              <a:rPr lang="en-US" dirty="0">
                <a:solidFill>
                  <a:schemeClr val="tx1"/>
                </a:solidFill>
                <a:latin typeface="Century Gothic" pitchFamily="34" charset="0"/>
              </a:rPr>
              <a:t>EU </a:t>
            </a:r>
            <a:r>
              <a:rPr lang="en-US" dirty="0" err="1">
                <a:solidFill>
                  <a:schemeClr val="tx1"/>
                </a:solidFill>
                <a:latin typeface="Century Gothic" pitchFamily="34" charset="0"/>
              </a:rPr>
              <a:t>Reg</a:t>
            </a:r>
            <a:r>
              <a:rPr lang="en-US" dirty="0">
                <a:solidFill>
                  <a:schemeClr val="tx1"/>
                </a:solidFill>
                <a:latin typeface="Century Gothic" pitchFamily="34" charset="0"/>
              </a:rPr>
              <a:t>  536/2014  (</a:t>
            </a:r>
            <a:r>
              <a:rPr lang="en-US" dirty="0" err="1">
                <a:solidFill>
                  <a:schemeClr val="tx1"/>
                </a:solidFill>
                <a:latin typeface="Century Gothic" pitchFamily="34" charset="0"/>
              </a:rPr>
              <a:t>Clin</a:t>
            </a:r>
            <a:r>
              <a:rPr lang="en-US" dirty="0">
                <a:solidFill>
                  <a:schemeClr val="tx1"/>
                </a:solidFill>
                <a:latin typeface="Century Gothic" pitchFamily="34" charset="0"/>
              </a:rPr>
              <a:t>. Trail. </a:t>
            </a:r>
            <a:r>
              <a:rPr lang="en-US" dirty="0" err="1">
                <a:solidFill>
                  <a:schemeClr val="tx1"/>
                </a:solidFill>
                <a:latin typeface="Century Gothic" pitchFamily="34" charset="0"/>
              </a:rPr>
              <a:t>Reg</a:t>
            </a:r>
            <a:r>
              <a:rPr lang="en-US" dirty="0">
                <a:solidFill>
                  <a:schemeClr val="tx1"/>
                </a:solidFill>
                <a:latin typeface="Century Gothic" pitchFamily="34" charset="0"/>
              </a:rPr>
              <a:t>) the </a:t>
            </a:r>
            <a:r>
              <a:rPr lang="en-US" b="1" dirty="0">
                <a:solidFill>
                  <a:schemeClr val="tx1"/>
                </a:solidFill>
                <a:latin typeface="Century Gothic" pitchFamily="34" charset="0"/>
              </a:rPr>
              <a:t>first legal basis for disclosure of Phase I-III trial results </a:t>
            </a:r>
            <a:r>
              <a:rPr lang="en-US" dirty="0">
                <a:solidFill>
                  <a:schemeClr val="tx1"/>
                </a:solidFill>
                <a:latin typeface="Century Gothic" pitchFamily="34" charset="0"/>
              </a:rPr>
              <a:t>irrespective Of MAA status </a:t>
            </a:r>
            <a:r>
              <a:rPr lang="en-US" b="1" dirty="0">
                <a:solidFill>
                  <a:schemeClr val="tx1"/>
                </a:solidFill>
                <a:latin typeface="Century Gothic" pitchFamily="34" charset="0"/>
              </a:rPr>
              <a:t>2014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10088205" y="4495800"/>
            <a:ext cx="1873607" cy="76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20000"/>
              </a:spcBef>
              <a:buClr>
                <a:srgbClr val="92B1C7"/>
              </a:buClr>
            </a:pPr>
            <a:r>
              <a:rPr lang="en-US" b="1" dirty="0">
                <a:solidFill>
                  <a:schemeClr val="tx1"/>
                </a:solidFill>
                <a:latin typeface="Century Gothic" pitchFamily="34" charset="0"/>
              </a:rPr>
              <a:t>Guidance on POLICY/0070  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665412" y="3429000"/>
            <a:ext cx="2667000" cy="12954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20000"/>
              </a:spcBef>
              <a:buClr>
                <a:srgbClr val="92B1C7"/>
              </a:buClr>
            </a:pPr>
            <a:r>
              <a:rPr lang="en-US" dirty="0">
                <a:solidFill>
                  <a:schemeClr val="tx1"/>
                </a:solidFill>
                <a:latin typeface="Century Gothic" pitchFamily="34" charset="0"/>
              </a:rPr>
              <a:t>EC </a:t>
            </a:r>
            <a:r>
              <a:rPr lang="en-US" dirty="0" err="1">
                <a:solidFill>
                  <a:schemeClr val="tx1"/>
                </a:solidFill>
                <a:latin typeface="Century Gothic" pitchFamily="34" charset="0"/>
              </a:rPr>
              <a:t>Reg</a:t>
            </a:r>
            <a:r>
              <a:rPr lang="en-US" dirty="0">
                <a:solidFill>
                  <a:schemeClr val="tx1"/>
                </a:solidFill>
                <a:latin typeface="Century Gothic" pitchFamily="34" charset="0"/>
              </a:rPr>
              <a:t> 1049/2001. the </a:t>
            </a:r>
            <a:r>
              <a:rPr lang="en-US" dirty="0" err="1">
                <a:solidFill>
                  <a:schemeClr val="tx1"/>
                </a:solidFill>
                <a:latin typeface="Century Gothic" pitchFamily="34" charset="0"/>
              </a:rPr>
              <a:t>Clin</a:t>
            </a:r>
            <a:r>
              <a:rPr lang="en-US" dirty="0">
                <a:solidFill>
                  <a:schemeClr val="tx1"/>
                </a:solidFill>
                <a:latin typeface="Century Gothic" pitchFamily="34" charset="0"/>
              </a:rPr>
              <a:t>. Trial Reg. “any person can request access to ….docs” (2001)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 rot="16200000" flipH="1">
            <a:off x="7123112" y="4076700"/>
            <a:ext cx="2362200" cy="609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6094413" y="3429000"/>
            <a:ext cx="3124199" cy="12954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20000"/>
              </a:spcBef>
              <a:buClr>
                <a:srgbClr val="92B1C7"/>
              </a:buClr>
            </a:pPr>
            <a:r>
              <a:rPr lang="en-US" dirty="0">
                <a:solidFill>
                  <a:schemeClr val="tx1"/>
                </a:solidFill>
                <a:latin typeface="Century Gothic" pitchFamily="34" charset="0"/>
              </a:rPr>
              <a:t>POLICY/0070 on </a:t>
            </a:r>
            <a:r>
              <a:rPr lang="en-US" b="1" dirty="0">
                <a:solidFill>
                  <a:schemeClr val="tx1"/>
                </a:solidFill>
                <a:latin typeface="Century Gothic" pitchFamily="34" charset="0"/>
              </a:rPr>
              <a:t>publication of Phase II-IV </a:t>
            </a:r>
            <a:r>
              <a:rPr lang="en-US" dirty="0">
                <a:solidFill>
                  <a:schemeClr val="tx1"/>
                </a:solidFill>
                <a:latin typeface="Century Gothic" pitchFamily="34" charset="0"/>
              </a:rPr>
              <a:t>trial data in centralized MAA irrespective of MAA outcome (2014)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 rot="5400000">
            <a:off x="9371012" y="4953000"/>
            <a:ext cx="12954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10800000" flipV="1">
            <a:off x="10133012" y="5257800"/>
            <a:ext cx="6096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rot="5400000">
            <a:off x="8913812" y="4038600"/>
            <a:ext cx="2362200" cy="685800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/>
          <p:cNvSpPr/>
          <p:nvPr/>
        </p:nvSpPr>
        <p:spPr>
          <a:xfrm>
            <a:off x="9523412" y="3276600"/>
            <a:ext cx="1905000" cy="10668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20000"/>
              </a:spcBef>
              <a:buClr>
                <a:srgbClr val="92B1C7"/>
              </a:buClr>
            </a:pPr>
            <a:r>
              <a:rPr lang="en-US" b="1" dirty="0">
                <a:solidFill>
                  <a:schemeClr val="tx1"/>
                </a:solidFill>
                <a:latin typeface="Century Gothic" pitchFamily="34" charset="0"/>
              </a:rPr>
              <a:t>Q &amp; A on POLICY/0070 (2015)</a:t>
            </a:r>
          </a:p>
        </p:txBody>
      </p:sp>
    </p:spTree>
    <p:extLst>
      <p:ext uri="{BB962C8B-B14F-4D97-AF65-F5344CB8AC3E}">
        <p14:creationId xmlns:p14="http://schemas.microsoft.com/office/powerpoint/2010/main" val="263348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WHO Statement on Public Disclosure of Clinical Trial Results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 smtClean="0"/>
              <a:t>Clinical </a:t>
            </a:r>
            <a:r>
              <a:rPr lang="en-IN" dirty="0" smtClean="0"/>
              <a:t>trial registry sites</a:t>
            </a:r>
          </a:p>
          <a:p>
            <a:pPr lvl="1"/>
            <a:r>
              <a:rPr lang="en-IN" dirty="0" smtClean="0"/>
              <a:t>All clinical </a:t>
            </a:r>
            <a:r>
              <a:rPr lang="en-IN" dirty="0" smtClean="0"/>
              <a:t>trials should be registered in a publicly </a:t>
            </a:r>
            <a:r>
              <a:rPr lang="en-IN" dirty="0"/>
              <a:t>available, free to access, searchable clinical trial registry complying with WHO’s international agreed </a:t>
            </a:r>
            <a:r>
              <a:rPr lang="en-IN" dirty="0" smtClean="0"/>
              <a:t>standards</a:t>
            </a:r>
          </a:p>
          <a:p>
            <a:pPr lvl="1"/>
            <a:r>
              <a:rPr lang="en-IN" dirty="0" smtClean="0"/>
              <a:t>Entry </a:t>
            </a:r>
            <a:r>
              <a:rPr lang="en-IN" dirty="0"/>
              <a:t>should be made before the first subject receives the first medical intervention in the trial</a:t>
            </a:r>
            <a:r>
              <a:rPr lang="en-IN" dirty="0" smtClean="0"/>
              <a:t>.</a:t>
            </a:r>
          </a:p>
          <a:p>
            <a:r>
              <a:rPr lang="en-IN" dirty="0" smtClean="0"/>
              <a:t>On updating clinical trial registry entries</a:t>
            </a:r>
          </a:p>
          <a:p>
            <a:r>
              <a:rPr lang="en-IN" dirty="0" smtClean="0"/>
              <a:t>On reporting timelines for clinical trials</a:t>
            </a:r>
          </a:p>
          <a:p>
            <a:pPr lvl="1"/>
            <a:r>
              <a:rPr lang="en-IN" dirty="0"/>
              <a:t>M</a:t>
            </a:r>
            <a:r>
              <a:rPr lang="en-IN" dirty="0" smtClean="0"/>
              <a:t>ain </a:t>
            </a:r>
            <a:r>
              <a:rPr lang="en-IN" dirty="0"/>
              <a:t>findings of clinical trials </a:t>
            </a:r>
            <a:r>
              <a:rPr lang="en-IN" dirty="0" smtClean="0"/>
              <a:t>submitted </a:t>
            </a:r>
            <a:r>
              <a:rPr lang="en-IN" dirty="0"/>
              <a:t>for publication in a peer reviewed journal </a:t>
            </a:r>
            <a:r>
              <a:rPr lang="en-IN" b="1" dirty="0"/>
              <a:t>within 12 months of study </a:t>
            </a:r>
            <a:r>
              <a:rPr lang="en-IN" b="1" dirty="0" smtClean="0"/>
              <a:t>completion</a:t>
            </a:r>
          </a:p>
          <a:p>
            <a:pPr lvl="1"/>
            <a:r>
              <a:rPr lang="en-IN" dirty="0" smtClean="0"/>
              <a:t>Published </a:t>
            </a:r>
            <a:r>
              <a:rPr lang="en-IN" dirty="0"/>
              <a:t>through an </a:t>
            </a:r>
            <a:r>
              <a:rPr lang="en-IN" b="1" dirty="0"/>
              <a:t>open access mechanism </a:t>
            </a:r>
            <a:r>
              <a:rPr lang="en-IN" dirty="0"/>
              <a:t>unless there is a specific reason why open access cannot be </a:t>
            </a:r>
            <a:r>
              <a:rPr lang="en-IN" dirty="0" smtClean="0"/>
              <a:t>used</a:t>
            </a:r>
          </a:p>
          <a:p>
            <a:pPr lvl="1"/>
            <a:r>
              <a:rPr lang="en-IN" dirty="0" smtClean="0"/>
              <a:t>Or made </a:t>
            </a:r>
            <a:r>
              <a:rPr lang="en-IN" dirty="0"/>
              <a:t>available publicly at most </a:t>
            </a:r>
            <a:r>
              <a:rPr lang="en-IN" b="1" dirty="0"/>
              <a:t>within 24 months </a:t>
            </a:r>
            <a:r>
              <a:rPr lang="en-IN" dirty="0"/>
              <a:t>of study </a:t>
            </a:r>
            <a:r>
              <a:rPr lang="en-IN" dirty="0" smtClean="0"/>
              <a:t>completion</a:t>
            </a:r>
            <a:endParaRPr lang="en-IN" dirty="0" smtClean="0"/>
          </a:p>
          <a:p>
            <a:pPr lvl="1"/>
            <a:r>
              <a:rPr lang="en-IN" b="1" dirty="0" smtClean="0"/>
              <a:t>Key </a:t>
            </a:r>
            <a:r>
              <a:rPr lang="en-IN" b="1" dirty="0"/>
              <a:t>outcomes </a:t>
            </a:r>
            <a:r>
              <a:rPr lang="en-IN" dirty="0"/>
              <a:t>are to be made publicly available </a:t>
            </a:r>
            <a:r>
              <a:rPr lang="en-IN" b="1" dirty="0"/>
              <a:t>within 12 months </a:t>
            </a:r>
            <a:r>
              <a:rPr lang="en-IN" dirty="0"/>
              <a:t>of study completion by posting to the results section of the primary clinical trial </a:t>
            </a:r>
            <a:r>
              <a:rPr lang="en-IN" dirty="0" smtClean="0"/>
              <a:t>registry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836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WHO Statement on Public Disclosure of Clinical Trial </a:t>
            </a:r>
            <a:r>
              <a:rPr lang="en-IN" dirty="0" smtClean="0"/>
              <a:t>Results (</a:t>
            </a:r>
            <a:r>
              <a:rPr lang="en-IN" dirty="0" err="1" smtClean="0"/>
              <a:t>Contd</a:t>
            </a:r>
            <a:r>
              <a:rPr lang="en-IN" dirty="0" smtClean="0"/>
              <a:t>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Reporting of past clinical trials results</a:t>
            </a:r>
          </a:p>
          <a:p>
            <a:pPr lvl="1"/>
            <a:r>
              <a:rPr lang="en-IN" dirty="0"/>
              <a:t>Unreported clinical trials conducted in the past are to be disclosed in a publicly available, free to access, searchable clinical trial </a:t>
            </a:r>
            <a:r>
              <a:rPr lang="en-IN" dirty="0" smtClean="0"/>
              <a:t>registry</a:t>
            </a:r>
          </a:p>
          <a:p>
            <a:pPr lvl="1"/>
            <a:r>
              <a:rPr lang="en-IN" dirty="0" smtClean="0"/>
              <a:t>Unreported </a:t>
            </a:r>
            <a:r>
              <a:rPr lang="en-IN" dirty="0"/>
              <a:t>clinical trials </a:t>
            </a:r>
            <a:r>
              <a:rPr lang="en-IN" dirty="0" smtClean="0"/>
              <a:t>should also be published </a:t>
            </a:r>
            <a:r>
              <a:rPr lang="en-IN" dirty="0"/>
              <a:t>in a peer reviewed </a:t>
            </a:r>
            <a:r>
              <a:rPr lang="en-IN" dirty="0" smtClean="0"/>
              <a:t>journal</a:t>
            </a:r>
          </a:p>
          <a:p>
            <a:r>
              <a:rPr lang="en-IN" dirty="0" smtClean="0"/>
              <a:t>On inclusion of Trial ID in clinical trial publication</a:t>
            </a:r>
          </a:p>
          <a:p>
            <a:r>
              <a:rPr lang="en-IN" dirty="0" smtClean="0"/>
              <a:t>On data sharing initiatives</a:t>
            </a:r>
          </a:p>
          <a:p>
            <a:pPr lvl="1" fontAlgn="base"/>
            <a:r>
              <a:rPr lang="en-IN" b="0" dirty="0" smtClean="0"/>
              <a:t>WHO’s principle is to share research </a:t>
            </a:r>
            <a:r>
              <a:rPr lang="en-IN" b="0" dirty="0"/>
              <a:t>data </a:t>
            </a:r>
            <a:r>
              <a:rPr lang="en-IN" b="0" dirty="0" smtClean="0"/>
              <a:t>for facilitation </a:t>
            </a:r>
            <a:r>
              <a:rPr lang="en-IN" b="0" dirty="0"/>
              <a:t>of research through greater access to primary </a:t>
            </a:r>
            <a:r>
              <a:rPr lang="en-IN" b="0" dirty="0" smtClean="0"/>
              <a:t>datasets</a:t>
            </a:r>
          </a:p>
          <a:p>
            <a:pPr lvl="1" fontAlgn="base"/>
            <a:r>
              <a:rPr lang="en-IN" b="0" dirty="0" smtClean="0"/>
              <a:t>Actively </a:t>
            </a:r>
            <a:r>
              <a:rPr lang="en-IN" b="0" dirty="0"/>
              <a:t>engaged with multiple initiatives related to data sharing, and supports sharing of health research datasets whenever </a:t>
            </a:r>
            <a:r>
              <a:rPr lang="en-IN" b="0" dirty="0" smtClean="0"/>
              <a:t>appropriate</a:t>
            </a:r>
            <a:r>
              <a:rPr lang="en-IN" b="0" dirty="0"/>
              <a:t/>
            </a:r>
            <a:br>
              <a:rPr lang="en-IN" b="0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2796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Clinical Trial </a:t>
            </a:r>
            <a:r>
              <a:rPr lang="en-IN" dirty="0"/>
              <a:t>D</a:t>
            </a:r>
            <a:r>
              <a:rPr lang="en-IN" dirty="0" smtClean="0"/>
              <a:t>isclosure </a:t>
            </a:r>
            <a:r>
              <a:rPr lang="en-IN" dirty="0"/>
              <a:t>I</a:t>
            </a:r>
            <a:r>
              <a:rPr lang="en-IN" dirty="0" smtClean="0"/>
              <a:t>mpact on Medical </a:t>
            </a:r>
            <a:r>
              <a:rPr lang="en-IN" dirty="0"/>
              <a:t>W</a:t>
            </a:r>
            <a:r>
              <a:rPr lang="en-IN" dirty="0" smtClean="0"/>
              <a:t>riting </a:t>
            </a:r>
            <a:r>
              <a:rPr lang="en-IN" dirty="0"/>
              <a:t>D</a:t>
            </a:r>
            <a:r>
              <a:rPr lang="en-IN" dirty="0" smtClean="0"/>
              <a:t>ocuments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2754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mtClean="0"/>
              <a:t>Documents impacted by Disclosure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2400" b="1" dirty="0" smtClean="0"/>
              <a:t>Pre-clinical trial (Clinical development plan)</a:t>
            </a:r>
          </a:p>
          <a:p>
            <a:pPr lvl="1"/>
            <a:r>
              <a:rPr lang="en-IN" sz="2400" dirty="0" smtClean="0"/>
              <a:t>Trial registration and status reporting</a:t>
            </a:r>
          </a:p>
          <a:p>
            <a:pPr lvl="1"/>
            <a:r>
              <a:rPr lang="en-IN" sz="2400" dirty="0" smtClean="0"/>
              <a:t>Protocol/ICF/CRF</a:t>
            </a:r>
          </a:p>
          <a:p>
            <a:r>
              <a:rPr lang="en-IN" sz="2400" b="1" dirty="0" smtClean="0"/>
              <a:t>Trial conduct: </a:t>
            </a:r>
            <a:r>
              <a:rPr lang="en-IN" sz="2400" b="0" dirty="0" smtClean="0"/>
              <a:t>SAP</a:t>
            </a:r>
          </a:p>
          <a:p>
            <a:r>
              <a:rPr lang="en-IN" sz="2400" b="1" dirty="0" smtClean="0"/>
              <a:t>Post trial</a:t>
            </a:r>
          </a:p>
          <a:p>
            <a:pPr lvl="1"/>
            <a:r>
              <a:rPr lang="en-IN" sz="2400" dirty="0" smtClean="0"/>
              <a:t>CSR/Expert summary/Lay summary</a:t>
            </a:r>
          </a:p>
          <a:p>
            <a:r>
              <a:rPr lang="en-IN" sz="2400" b="1" dirty="0" smtClean="0"/>
              <a:t>Regulatory submission</a:t>
            </a:r>
          </a:p>
          <a:p>
            <a:pPr lvl="1"/>
            <a:r>
              <a:rPr lang="en-IN" sz="2400" dirty="0" smtClean="0"/>
              <a:t>Redacted clinical reports</a:t>
            </a:r>
          </a:p>
          <a:p>
            <a:pPr lvl="1"/>
            <a:r>
              <a:rPr lang="en-IN" sz="2400" dirty="0" smtClean="0"/>
              <a:t>Justification log for commercial confidential information (CCI)</a:t>
            </a:r>
          </a:p>
          <a:p>
            <a:pPr lvl="1"/>
            <a:r>
              <a:rPr lang="en-IN" sz="2400" dirty="0" smtClean="0"/>
              <a:t>De-identification report</a:t>
            </a:r>
          </a:p>
          <a:p>
            <a:pPr lvl="1"/>
            <a:r>
              <a:rPr lang="en-IN" sz="2400" dirty="0" smtClean="0"/>
              <a:t>Publications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07649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Disclosed Reports Include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Clinical overviews (Module 2.5)</a:t>
            </a:r>
          </a:p>
          <a:p>
            <a:r>
              <a:rPr lang="en-IN" dirty="0" smtClean="0"/>
              <a:t>Clinical summaries (Module 2.7)</a:t>
            </a:r>
          </a:p>
          <a:p>
            <a:r>
              <a:rPr lang="en-IN" dirty="0" smtClean="0"/>
              <a:t>Clinical study reports (CSR, Module 5)</a:t>
            </a:r>
          </a:p>
          <a:p>
            <a:r>
              <a:rPr lang="en-IN" dirty="0" smtClean="0"/>
              <a:t>Appendixes to CSR no. </a:t>
            </a:r>
          </a:p>
          <a:p>
            <a:pPr lvl="1"/>
            <a:r>
              <a:rPr lang="en-IN" dirty="0" smtClean="0"/>
              <a:t>16.1.1 (protocol and protocol amendments)</a:t>
            </a:r>
          </a:p>
          <a:p>
            <a:pPr lvl="1"/>
            <a:r>
              <a:rPr lang="en-IN" dirty="0" smtClean="0"/>
              <a:t>16.1.2 (sample case report form)</a:t>
            </a:r>
          </a:p>
          <a:p>
            <a:pPr lvl="1"/>
            <a:r>
              <a:rPr lang="en-IN" dirty="0" smtClean="0"/>
              <a:t>16.1.9 (documentation of statistical methods)</a:t>
            </a:r>
          </a:p>
          <a:p>
            <a:r>
              <a:rPr lang="en-IN" dirty="0" smtClean="0"/>
              <a:t>Commercially confidential information (CCI)</a:t>
            </a:r>
          </a:p>
          <a:p>
            <a:r>
              <a:rPr lang="en-IN" dirty="0" smtClean="0"/>
              <a:t>Individual patient data (IPD)</a:t>
            </a:r>
          </a:p>
          <a:p>
            <a:r>
              <a:rPr lang="en-IN" dirty="0" smtClean="0"/>
              <a:t>Personal data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7862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How is CSR Changing now?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399" dirty="0" smtClean="0"/>
              <a:t>Two-step </a:t>
            </a:r>
            <a:r>
              <a:rPr lang="en-US" sz="2399" dirty="0"/>
              <a:t>process </a:t>
            </a:r>
            <a:endParaRPr lang="en-US" sz="2399" dirty="0" smtClean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399" dirty="0" smtClean="0"/>
              <a:t>Submission-ready </a:t>
            </a:r>
            <a:r>
              <a:rPr lang="en-US" sz="2399" dirty="0"/>
              <a:t>CSR that may contain data </a:t>
            </a:r>
            <a:r>
              <a:rPr lang="en-US" sz="2399" dirty="0" smtClean="0"/>
              <a:t>that </a:t>
            </a:r>
            <a:r>
              <a:rPr lang="en-US" sz="2399" dirty="0"/>
              <a:t>must be removed after </a:t>
            </a:r>
            <a:r>
              <a:rPr lang="en-US" sz="2399" dirty="0" smtClean="0"/>
              <a:t>submission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399" dirty="0" smtClean="0"/>
              <a:t>Final </a:t>
            </a:r>
            <a:r>
              <a:rPr lang="en-US" sz="2399" dirty="0"/>
              <a:t>disclosure-ready CSR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399" dirty="0" smtClean="0"/>
              <a:t>CORE </a:t>
            </a:r>
            <a:r>
              <a:rPr lang="en-US" sz="2399" dirty="0"/>
              <a:t>guidelines </a:t>
            </a:r>
            <a:r>
              <a:rPr lang="en-US" sz="2399" b="0" dirty="0"/>
              <a:t>propose that the </a:t>
            </a:r>
            <a:r>
              <a:rPr lang="en-US" sz="2399" dirty="0" smtClean="0"/>
              <a:t>CSR should be as disclosure-ready as </a:t>
            </a:r>
            <a:r>
              <a:rPr lang="en-US" sz="2399" dirty="0"/>
              <a:t>possible from the </a:t>
            </a:r>
            <a:r>
              <a:rPr lang="en-US" sz="2399" dirty="0" smtClean="0"/>
              <a:t>outset</a:t>
            </a:r>
            <a:endParaRPr lang="en-US" sz="2399" b="0" dirty="0" smtClean="0"/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399" b="0" dirty="0"/>
              <a:t>Approach has the potential to save time, money and cost in the development of CSRs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399" b="0" dirty="0"/>
              <a:t>CORE Reference should </a:t>
            </a:r>
            <a:r>
              <a:rPr lang="en-US" sz="2399" dirty="0"/>
              <a:t>increase the quality of final CSRs </a:t>
            </a:r>
            <a:r>
              <a:rPr lang="en-US" sz="2399" b="0" dirty="0"/>
              <a:t>and </a:t>
            </a:r>
            <a:r>
              <a:rPr lang="en-US" sz="2399" dirty="0"/>
              <a:t>enhance consistency</a:t>
            </a:r>
            <a:endParaRPr lang="en-IN" b="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399" b="0" dirty="0"/>
          </a:p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274227" y="6172200"/>
            <a:ext cx="96773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dirty="0">
                <a:latin typeface="Century Gothic" panose="020B0502020202020204" pitchFamily="34" charset="0"/>
              </a:rPr>
              <a:t>http://www.amwa.org/files/Events/AC2015/OS_Slides/OS02_BudapestWorkingGroup.pdf</a:t>
            </a:r>
          </a:p>
        </p:txBody>
      </p:sp>
    </p:spTree>
    <p:extLst>
      <p:ext uri="{BB962C8B-B14F-4D97-AF65-F5344CB8AC3E}">
        <p14:creationId xmlns:p14="http://schemas.microsoft.com/office/powerpoint/2010/main" val="208222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Clarity and Openness in Reporting E3 Based: CORE Reference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Clinical study report ICH E3 1995</a:t>
            </a:r>
          </a:p>
          <a:p>
            <a:pPr lvl="1"/>
            <a:r>
              <a:rPr lang="en-IN" dirty="0" smtClean="0"/>
              <a:t>Ambiguity in guidance</a:t>
            </a:r>
          </a:p>
          <a:p>
            <a:pPr lvl="1"/>
            <a:r>
              <a:rPr lang="en-IN" dirty="0" smtClean="0"/>
              <a:t>Incomplete global and regional clarifications </a:t>
            </a:r>
          </a:p>
          <a:p>
            <a:pPr lvl="1"/>
            <a:r>
              <a:rPr lang="en-IN" dirty="0" smtClean="0"/>
              <a:t>Last update was in 2012 Q and As</a:t>
            </a:r>
          </a:p>
          <a:p>
            <a:r>
              <a:rPr lang="en-IN" dirty="0" smtClean="0"/>
              <a:t>Stakeholders from</a:t>
            </a:r>
          </a:p>
          <a:p>
            <a:pPr lvl="1"/>
            <a:r>
              <a:rPr lang="en-IN" dirty="0" smtClean="0"/>
              <a:t>Global industry association</a:t>
            </a:r>
          </a:p>
          <a:p>
            <a:pPr lvl="1"/>
            <a:r>
              <a:rPr lang="en-IN" dirty="0" smtClean="0"/>
              <a:t>Regulatory agency</a:t>
            </a:r>
          </a:p>
          <a:p>
            <a:pPr lvl="1"/>
            <a:r>
              <a:rPr lang="en-IN" dirty="0" smtClean="0"/>
              <a:t>Patient advocate</a:t>
            </a:r>
          </a:p>
          <a:p>
            <a:pPr lvl="1"/>
            <a:r>
              <a:rPr lang="en-IN" dirty="0" smtClean="0"/>
              <a:t>Academic and Principal Investigator representatives</a:t>
            </a:r>
          </a:p>
        </p:txBody>
      </p:sp>
    </p:spTree>
    <p:extLst>
      <p:ext uri="{BB962C8B-B14F-4D97-AF65-F5344CB8AC3E}">
        <p14:creationId xmlns:p14="http://schemas.microsoft.com/office/powerpoint/2010/main" val="234718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mtClean="0">
                <a:solidFill>
                  <a:srgbClr val="FF0000"/>
                </a:solidFill>
              </a:rPr>
              <a:t>CORE</a:t>
            </a:r>
            <a:r>
              <a:rPr lang="en-IN" smtClean="0"/>
              <a:t> Reference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b="1" smtClean="0">
                <a:solidFill>
                  <a:srgbClr val="FF0000"/>
                </a:solidFill>
              </a:rPr>
              <a:t>C</a:t>
            </a:r>
            <a:r>
              <a:rPr lang="en-IN" b="1" smtClean="0"/>
              <a:t>larity</a:t>
            </a:r>
            <a:r>
              <a:rPr lang="en-IN" smtClean="0"/>
              <a:t>: Medical writers should write CSRs </a:t>
            </a:r>
          </a:p>
          <a:p>
            <a:pPr lvl="1"/>
            <a:r>
              <a:rPr lang="en-IN" smtClean="0"/>
              <a:t>ICH compliant</a:t>
            </a:r>
          </a:p>
          <a:p>
            <a:pPr lvl="1"/>
            <a:r>
              <a:rPr lang="en-IN" smtClean="0"/>
              <a:t>Not ambiguous</a:t>
            </a:r>
          </a:p>
          <a:p>
            <a:r>
              <a:rPr lang="en-IN" b="1" smtClean="0">
                <a:solidFill>
                  <a:srgbClr val="FF0000"/>
                </a:solidFill>
              </a:rPr>
              <a:t>O</a:t>
            </a:r>
            <a:r>
              <a:rPr lang="en-IN" b="1" smtClean="0"/>
              <a:t>penness</a:t>
            </a:r>
            <a:r>
              <a:rPr lang="en-IN" smtClean="0"/>
              <a:t>: Must write CSRs that assure responsible clinical trial data sharing</a:t>
            </a:r>
          </a:p>
          <a:p>
            <a:pPr lvl="1"/>
            <a:r>
              <a:rPr lang="en-IN" smtClean="0"/>
              <a:t>Protect trial participant anonymity</a:t>
            </a:r>
          </a:p>
          <a:p>
            <a:pPr lvl="1"/>
            <a:r>
              <a:rPr lang="en-IN" smtClean="0"/>
              <a:t>Protect identity of those involved in management, conduct, reporting of clinical trials, as appropriate</a:t>
            </a:r>
          </a:p>
          <a:p>
            <a:pPr lvl="1"/>
            <a:r>
              <a:rPr lang="en-IN" smtClean="0"/>
              <a:t>Appropriate language to safeguard Company Confidential Information (CCI) in line with corporate policy</a:t>
            </a:r>
          </a:p>
          <a:p>
            <a:r>
              <a:rPr lang="en-IN" smtClean="0"/>
              <a:t>Improve ‘public’ accessibility of referenced information</a:t>
            </a:r>
          </a:p>
          <a:p>
            <a:r>
              <a:rPr lang="en-IN" b="1" smtClean="0">
                <a:solidFill>
                  <a:srgbClr val="FF0000"/>
                </a:solidFill>
              </a:rPr>
              <a:t>R</a:t>
            </a:r>
            <a:r>
              <a:rPr lang="en-IN" b="1" smtClean="0"/>
              <a:t>eporting </a:t>
            </a:r>
            <a:r>
              <a:rPr lang="en-IN" b="1" smtClean="0">
                <a:solidFill>
                  <a:srgbClr val="FF0000"/>
                </a:solidFill>
              </a:rPr>
              <a:t>E</a:t>
            </a:r>
            <a:r>
              <a:rPr lang="en-IN" b="1" smtClean="0"/>
              <a:t>3-Based</a:t>
            </a:r>
          </a:p>
          <a:p>
            <a:pPr lvl="1"/>
            <a:r>
              <a:rPr lang="en-IN" smtClean="0"/>
              <a:t>ICH E3 and 2012 Q and A compliant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318258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Redaction?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063" lvl="1" indent="-457063"/>
            <a:r>
              <a:rPr lang="en-US" sz="2799" b="1" dirty="0"/>
              <a:t>Redaction</a:t>
            </a:r>
            <a:r>
              <a:rPr lang="en-US" sz="2799" dirty="0"/>
              <a:t> is a process to hide some information from the readers which may be </a:t>
            </a:r>
            <a:r>
              <a:rPr lang="en-US" sz="2799" b="1" dirty="0"/>
              <a:t>personal or of commercial interest</a:t>
            </a:r>
          </a:p>
          <a:p>
            <a:pPr marL="457063" lvl="1" indent="-457063"/>
            <a:r>
              <a:rPr lang="en-US" sz="2799" dirty="0"/>
              <a:t>I</a:t>
            </a:r>
            <a:r>
              <a:rPr lang="en-US" sz="2799" dirty="0" smtClean="0"/>
              <a:t>nitiatives </a:t>
            </a:r>
            <a:r>
              <a:rPr lang="en-US" sz="2799" dirty="0"/>
              <a:t>of US and European clinical trial data transparency have created additional disclosure compliance requirements for pharmaceutical companies</a:t>
            </a:r>
          </a:p>
          <a:p>
            <a:pPr marL="457063" lvl="1" indent="-457063"/>
            <a:r>
              <a:rPr lang="en-US" sz="2799" dirty="0"/>
              <a:t>To meet the compliance with mandates the pharmaceutical companies are required to </a:t>
            </a:r>
            <a:r>
              <a:rPr lang="en-US" sz="2799" b="1" dirty="0"/>
              <a:t>redact</a:t>
            </a:r>
            <a:r>
              <a:rPr lang="en-US" sz="2799" dirty="0"/>
              <a:t> and </a:t>
            </a:r>
            <a:r>
              <a:rPr lang="en-US" sz="2799" b="1" dirty="0"/>
              <a:t>de-identify the data sets in their submission documents including clinical study reports (CSRs) and publicly publish the clinical study information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30342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Sensitive Information and Redaction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en-US" sz="2799" dirty="0"/>
              <a:t>Sensitive information may fall in to one of three categories:</a:t>
            </a:r>
          </a:p>
          <a:p>
            <a:pPr marL="914126" lvl="2" indent="-457063"/>
            <a:r>
              <a:rPr lang="en-US" sz="2599" b="1" dirty="0"/>
              <a:t>Personally Identifiable Information </a:t>
            </a:r>
            <a:r>
              <a:rPr lang="en-US" sz="2599" dirty="0"/>
              <a:t>(PII) </a:t>
            </a:r>
          </a:p>
          <a:p>
            <a:pPr marL="914126" lvl="2" indent="-457063"/>
            <a:r>
              <a:rPr lang="en-US" sz="2599" b="1" dirty="0"/>
              <a:t>Patient Protected Data </a:t>
            </a:r>
            <a:r>
              <a:rPr lang="en-US" sz="2599" dirty="0"/>
              <a:t>(PPD) </a:t>
            </a:r>
          </a:p>
          <a:p>
            <a:pPr marL="914126" lvl="2" indent="-457063"/>
            <a:r>
              <a:rPr lang="en-US" sz="2599" b="1" dirty="0"/>
              <a:t>Company Confidential Information </a:t>
            </a:r>
            <a:r>
              <a:rPr lang="en-US" sz="2599" dirty="0"/>
              <a:t>(CCI)</a:t>
            </a:r>
          </a:p>
          <a:p>
            <a:pPr marL="914126" lvl="2" indent="-457063"/>
            <a:endParaRPr lang="en-US" sz="2599" dirty="0"/>
          </a:p>
          <a:p>
            <a:pPr marL="0" lvl="1" indent="0">
              <a:buNone/>
            </a:pPr>
            <a:r>
              <a:rPr lang="en-US" sz="2799" dirty="0"/>
              <a:t>The information related to these three critical categories must be identified and then redacted or removed before publishing the documents to the public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82059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Documents that require redaction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799" dirty="0"/>
              <a:t>Clinical trial protocol</a:t>
            </a:r>
          </a:p>
          <a:p>
            <a:pPr lvl="1"/>
            <a:r>
              <a:rPr lang="en-US" sz="2799" dirty="0"/>
              <a:t>Statistical analysis plan</a:t>
            </a:r>
          </a:p>
          <a:p>
            <a:pPr lvl="1"/>
            <a:r>
              <a:rPr lang="en-US" sz="2799" dirty="0"/>
              <a:t>Clinical study reports (CSRs)</a:t>
            </a:r>
          </a:p>
          <a:p>
            <a:pPr lvl="1"/>
            <a:r>
              <a:rPr lang="en-US" sz="2799" dirty="0"/>
              <a:t>Clinical overviews and clinical summaries</a:t>
            </a:r>
          </a:p>
          <a:p>
            <a:pPr lvl="1"/>
            <a:r>
              <a:rPr lang="en-US" sz="2799" dirty="0"/>
              <a:t>Documents meant for marketing application submission  (NDAs, MAAs, BLAs, etc.)</a:t>
            </a:r>
          </a:p>
          <a:p>
            <a:pPr lvl="1"/>
            <a:r>
              <a:rPr lang="en-US" sz="2799" dirty="0"/>
              <a:t>Safety documents</a:t>
            </a:r>
          </a:p>
          <a:p>
            <a:pPr lvl="1"/>
            <a:r>
              <a:rPr lang="en-US" sz="2799" dirty="0"/>
              <a:t>Annual reports</a:t>
            </a:r>
          </a:p>
          <a:p>
            <a:pPr marL="457063" lvl="1" indent="0">
              <a:buNone/>
            </a:pPr>
            <a:endParaRPr lang="en-US" sz="2799" dirty="0"/>
          </a:p>
          <a:p>
            <a:pPr marL="457063" lvl="1" indent="0">
              <a:buNone/>
            </a:pPr>
            <a:r>
              <a:rPr lang="en-US" sz="1600" dirty="0"/>
              <a:t>BLA: Biologics License Application; MAA: Marketing Authorization Applications; NDA: New Drug Application</a:t>
            </a:r>
          </a:p>
          <a:p>
            <a:pPr marL="457063" lvl="1" indent="0">
              <a:buNone/>
            </a:pPr>
            <a:endParaRPr lang="en-US" sz="2799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696994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Redact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Names</a:t>
            </a:r>
            <a:r>
              <a:rPr lang="en-US" b="0" dirty="0"/>
              <a:t>: Principle Investigator &amp; the legal representatives of the Sponsor</a:t>
            </a:r>
          </a:p>
          <a:p>
            <a:r>
              <a:rPr lang="en-US" dirty="0"/>
              <a:t>Academic/organizational title</a:t>
            </a:r>
          </a:p>
          <a:p>
            <a:r>
              <a:rPr lang="en-US" dirty="0"/>
              <a:t>Addresses to all except the Sponsor</a:t>
            </a:r>
          </a:p>
          <a:p>
            <a:r>
              <a:rPr lang="en-US" dirty="0"/>
              <a:t>Authors of internal Sponsor reports</a:t>
            </a:r>
          </a:p>
          <a:p>
            <a:r>
              <a:rPr lang="en-US" dirty="0"/>
              <a:t>Subject identifiers </a:t>
            </a:r>
            <a:r>
              <a:rPr lang="en-US" b="0" dirty="0"/>
              <a:t>(incl. medical record no, initials, case numbers, etc.)</a:t>
            </a:r>
          </a:p>
          <a:p>
            <a:r>
              <a:rPr lang="en-US" dirty="0"/>
              <a:t>Dates relating to individual subjects </a:t>
            </a:r>
            <a:r>
              <a:rPr lang="en-US" b="0" dirty="0"/>
              <a:t>(</a:t>
            </a:r>
            <a:r>
              <a:rPr lang="en-US" b="0" dirty="0" err="1"/>
              <a:t>incl</a:t>
            </a:r>
            <a:r>
              <a:rPr lang="en-US" b="0" dirty="0"/>
              <a:t> dates of visit/treatment, birthdates, </a:t>
            </a:r>
            <a:r>
              <a:rPr lang="en-US" b="0" dirty="0" err="1"/>
              <a:t>etc</a:t>
            </a:r>
            <a:r>
              <a:rPr lang="en-US" b="0" dirty="0"/>
              <a:t>)</a:t>
            </a:r>
          </a:p>
          <a:p>
            <a:r>
              <a:rPr lang="en-US" dirty="0"/>
              <a:t>Individual outcome/demographic characteristics </a:t>
            </a:r>
            <a:r>
              <a:rPr lang="en-US" b="0" dirty="0"/>
              <a:t>(</a:t>
            </a:r>
            <a:r>
              <a:rPr lang="en-US" b="0" dirty="0" err="1"/>
              <a:t>incl</a:t>
            </a:r>
            <a:r>
              <a:rPr lang="en-US" b="0" dirty="0"/>
              <a:t> country, sex, ethnicity, </a:t>
            </a:r>
            <a:r>
              <a:rPr lang="en-US" b="0" dirty="0" err="1"/>
              <a:t>etc</a:t>
            </a:r>
            <a:r>
              <a:rPr lang="en-US" b="0" dirty="0"/>
              <a:t>)</a:t>
            </a:r>
          </a:p>
          <a:p>
            <a:r>
              <a:rPr lang="en-US" dirty="0"/>
              <a:t>Extraordinary data range limits </a:t>
            </a:r>
            <a:r>
              <a:rPr lang="en-US" b="0" dirty="0"/>
              <a:t>(case-by-case assessment)</a:t>
            </a:r>
          </a:p>
          <a:p>
            <a:r>
              <a:rPr lang="en-US" dirty="0"/>
              <a:t>Verbatim text </a:t>
            </a:r>
            <a:r>
              <a:rPr lang="en-US" b="0" dirty="0"/>
              <a:t>(case-by-case assessment) – e.g. replaced by </a:t>
            </a:r>
            <a:r>
              <a:rPr lang="en-US" b="0" dirty="0" err="1"/>
              <a:t>MedDRA</a:t>
            </a:r>
            <a:r>
              <a:rPr lang="en-US" b="0" dirty="0"/>
              <a:t> terms</a:t>
            </a:r>
          </a:p>
          <a:p>
            <a:r>
              <a:rPr lang="en-US" dirty="0"/>
              <a:t>Subject narratives &amp; listings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107623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Retain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Study Roles of personnel</a:t>
            </a:r>
          </a:p>
          <a:p>
            <a:r>
              <a:rPr lang="en-US" b="0" dirty="0"/>
              <a:t>Academic qualifications of personnel</a:t>
            </a:r>
          </a:p>
          <a:p>
            <a:r>
              <a:rPr lang="en-US" b="0" dirty="0"/>
              <a:t>Country name in addresses</a:t>
            </a:r>
          </a:p>
          <a:p>
            <a:r>
              <a:rPr lang="en-US" b="0" dirty="0"/>
              <a:t>Published citations and references</a:t>
            </a:r>
          </a:p>
          <a:p>
            <a:r>
              <a:rPr lang="en-US" b="0" dirty="0"/>
              <a:t>Dates which are not related to study patients/volunteers</a:t>
            </a:r>
          </a:p>
          <a:p>
            <a:r>
              <a:rPr lang="en-US" b="0" dirty="0"/>
              <a:t>Study number or identification number</a:t>
            </a:r>
          </a:p>
          <a:p>
            <a:r>
              <a:rPr lang="en-US" b="0" dirty="0"/>
              <a:t>Register ID number of study (EudraCT, NCT no, etc.)</a:t>
            </a:r>
          </a:p>
          <a:p>
            <a:endParaRPr lang="en-IN" b="0" dirty="0"/>
          </a:p>
        </p:txBody>
      </p:sp>
    </p:spTree>
    <p:extLst>
      <p:ext uri="{BB962C8B-B14F-4D97-AF65-F5344CB8AC3E}">
        <p14:creationId xmlns:p14="http://schemas.microsoft.com/office/powerpoint/2010/main" val="5703057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mtClean="0"/>
              <a:t>Future direction</a:t>
            </a:r>
            <a:endParaRPr lang="en-US" dirty="0"/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3216647319"/>
              </p:ext>
            </p:extLst>
          </p:nvPr>
        </p:nvGraphicFramePr>
        <p:xfrm>
          <a:off x="745172" y="1524000"/>
          <a:ext cx="10698480" cy="4663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303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mtClean="0"/>
              <a:t>Way forward: Artificial Intelligence in Medical Writing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Aim is to elevate the role of the medical writer </a:t>
            </a:r>
          </a:p>
          <a:p>
            <a:pPr lvl="1"/>
            <a:r>
              <a:rPr lang="en-IN" dirty="0" smtClean="0"/>
              <a:t>Reduce menial tasks such as copy and paste and regurgitation of previously written content </a:t>
            </a:r>
          </a:p>
          <a:p>
            <a:pPr lvl="1"/>
            <a:r>
              <a:rPr lang="en-IN" dirty="0" smtClean="0"/>
              <a:t>Reduce effort spent on quantitative, data-based assertions </a:t>
            </a:r>
          </a:p>
          <a:p>
            <a:pPr lvl="1"/>
            <a:r>
              <a:rPr lang="en-IN" dirty="0" smtClean="0"/>
              <a:t>Increase value of the medical writer by increasing available time, allowing for initial drafting of qualitative clinical interpretations of the data. </a:t>
            </a:r>
          </a:p>
          <a:p>
            <a:r>
              <a:rPr lang="en-IN" dirty="0" smtClean="0"/>
              <a:t>Content reuse + Content generation</a:t>
            </a:r>
          </a:p>
          <a:p>
            <a:r>
              <a:rPr lang="en-IN" dirty="0" smtClean="0"/>
              <a:t>Why </a:t>
            </a:r>
            <a:r>
              <a:rPr lang="en-IN" dirty="0" smtClean="0"/>
              <a:t>automated </a:t>
            </a:r>
            <a:r>
              <a:rPr lang="en-IN" dirty="0" smtClean="0"/>
              <a:t>authoring</a:t>
            </a:r>
          </a:p>
          <a:p>
            <a:pPr lvl="1"/>
            <a:r>
              <a:rPr lang="en-IN" dirty="0" smtClean="0"/>
              <a:t>Manual process replicated often </a:t>
            </a:r>
          </a:p>
          <a:p>
            <a:pPr lvl="1"/>
            <a:r>
              <a:rPr lang="en-IN" dirty="0" smtClean="0"/>
              <a:t>Simple process </a:t>
            </a:r>
          </a:p>
          <a:p>
            <a:pPr lvl="1"/>
            <a:r>
              <a:rPr lang="en-IN" dirty="0" smtClean="0"/>
              <a:t>Natural progression to believe we can automate this simple process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8355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mtClean="0"/>
              <a:t>What documents can be automated?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mtClean="0"/>
              <a:t>All regulatory documents</a:t>
            </a:r>
          </a:p>
          <a:p>
            <a:pPr lvl="1"/>
            <a:r>
              <a:rPr lang="en-IN" smtClean="0"/>
              <a:t>Protocol</a:t>
            </a:r>
          </a:p>
          <a:p>
            <a:pPr lvl="1"/>
            <a:r>
              <a:rPr lang="en-IN" smtClean="0"/>
              <a:t>Statistical analysis plan</a:t>
            </a:r>
          </a:p>
          <a:p>
            <a:pPr lvl="1"/>
            <a:r>
              <a:rPr lang="en-IN" smtClean="0"/>
              <a:t>Clinical study report</a:t>
            </a:r>
          </a:p>
          <a:p>
            <a:pPr lvl="1"/>
            <a:r>
              <a:rPr lang="en-IN" smtClean="0"/>
              <a:t>Patient narratives</a:t>
            </a:r>
          </a:p>
          <a:p>
            <a:pPr lvl="1"/>
            <a:r>
              <a:rPr lang="en-IN" smtClean="0"/>
              <a:t>Safety update report</a:t>
            </a:r>
          </a:p>
          <a:p>
            <a:pPr lvl="1"/>
            <a:r>
              <a:rPr lang="en-IN" smtClean="0"/>
              <a:t>Submission documents</a:t>
            </a:r>
          </a:p>
          <a:p>
            <a:r>
              <a:rPr lang="en-IN" smtClean="0"/>
              <a:t>Non-regulatory documents</a:t>
            </a:r>
          </a:p>
          <a:p>
            <a:pPr lvl="1"/>
            <a:r>
              <a:rPr lang="en-IN" smtClean="0"/>
              <a:t>Redaction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38653998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AI authoring work?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Artificial Intelligence uses the past to predict the future.</a:t>
            </a:r>
          </a:p>
        </p:txBody>
      </p:sp>
      <p:cxnSp>
        <p:nvCxnSpPr>
          <p:cNvPr id="30" name="Straight Connector 29"/>
          <p:cNvCxnSpPr>
            <a:stCxn id="9" idx="3"/>
            <a:endCxn id="11" idx="1"/>
          </p:cNvCxnSpPr>
          <p:nvPr/>
        </p:nvCxnSpPr>
        <p:spPr>
          <a:xfrm>
            <a:off x="3503612" y="4152900"/>
            <a:ext cx="4495800" cy="1588"/>
          </a:xfrm>
          <a:prstGeom prst="line">
            <a:avLst/>
          </a:prstGeom>
          <a:ln w="127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4608139" y="4152480"/>
            <a:ext cx="2667794" cy="1635"/>
          </a:xfrm>
          <a:prstGeom prst="line">
            <a:avLst/>
          </a:prstGeom>
          <a:ln w="127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4951412" y="3124200"/>
            <a:ext cx="2057400" cy="20574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entury Gothic" pitchFamily="34" charset="0"/>
              </a:rPr>
              <a:t>Neural Analyzer</a:t>
            </a:r>
            <a:endParaRPr lang="en-US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065212" y="2514600"/>
            <a:ext cx="2438400" cy="6858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entury Gothic" pitchFamily="34" charset="0"/>
              </a:rPr>
              <a:t>CSR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Century Gothic" pitchFamily="34" charset="0"/>
              </a:rPr>
              <a:t>Template</a:t>
            </a:r>
            <a:endParaRPr lang="en-US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65212" y="3810000"/>
            <a:ext cx="2438400" cy="6858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entury Gothic" pitchFamily="34" charset="0"/>
              </a:rPr>
              <a:t>Previous Report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Century Gothic" pitchFamily="34" charset="0"/>
              </a:rPr>
              <a:t>Packages</a:t>
            </a:r>
            <a:endParaRPr lang="en-US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065212" y="5105400"/>
            <a:ext cx="2438400" cy="6858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entury Gothic" pitchFamily="34" charset="0"/>
              </a:rPr>
              <a:t>Style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Century Gothic" pitchFamily="34" charset="0"/>
              </a:rPr>
              <a:t>Guides</a:t>
            </a:r>
            <a:endParaRPr lang="en-US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999412" y="3657600"/>
            <a:ext cx="3124200" cy="9906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entury Gothic" pitchFamily="34" charset="0"/>
              </a:rPr>
              <a:t>Sponsor Specific Data Models and CSR Output</a:t>
            </a:r>
            <a:endParaRPr lang="en-US" dirty="0">
              <a:solidFill>
                <a:schemeClr val="tx1"/>
              </a:solidFill>
              <a:latin typeface="Century Gothic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503612" y="2819400"/>
            <a:ext cx="2438400" cy="1588"/>
          </a:xfrm>
          <a:prstGeom prst="line">
            <a:avLst/>
          </a:prstGeom>
          <a:ln w="127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503612" y="5486400"/>
            <a:ext cx="2438400" cy="1588"/>
          </a:xfrm>
          <a:prstGeom prst="line">
            <a:avLst/>
          </a:prstGeom>
          <a:ln w="127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09610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AI uses the same documents and process as a medical writer would to create a CSR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4265612" y="2590800"/>
            <a:ext cx="3657600" cy="6477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entury Gothic" pitchFamily="34" charset="0"/>
              </a:rPr>
              <a:t>5 Minute Upload to AI </a:t>
            </a:r>
            <a:r>
              <a:rPr lang="en-US" dirty="0" err="1" smtClean="0">
                <a:solidFill>
                  <a:schemeClr val="tx1"/>
                </a:solidFill>
                <a:latin typeface="Century Gothic" pitchFamily="34" charset="0"/>
              </a:rPr>
              <a:t>SaaS</a:t>
            </a:r>
            <a:r>
              <a:rPr lang="en-US" dirty="0" smtClean="0">
                <a:solidFill>
                  <a:schemeClr val="tx1"/>
                </a:solidFill>
                <a:latin typeface="Century Gothic" pitchFamily="34" charset="0"/>
              </a:rPr>
              <a:t> Engine</a:t>
            </a:r>
            <a:endParaRPr lang="en-US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265612" y="3505200"/>
            <a:ext cx="3657600" cy="6477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entury Gothic" pitchFamily="34" charset="0"/>
              </a:rPr>
              <a:t>AI Engine</a:t>
            </a:r>
            <a:endParaRPr lang="en-US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656012" y="4419600"/>
            <a:ext cx="4876800" cy="12954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entury Gothic" pitchFamily="34" charset="0"/>
              </a:rPr>
              <a:t>First Draft CSR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entury Gothic" pitchFamily="34" charset="0"/>
              </a:rPr>
              <a:t>Automatically generated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entury Gothic" pitchFamily="34" charset="0"/>
              </a:rPr>
              <a:t>80-90% complete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entury Gothic" pitchFamily="34" charset="0"/>
              </a:rPr>
              <a:t>Accurate non-interpretive text</a:t>
            </a:r>
            <a:endParaRPr lang="en-US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265612" y="5981700"/>
            <a:ext cx="3657600" cy="6477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entury Gothic" pitchFamily="34" charset="0"/>
              </a:rPr>
              <a:t>Medical Writers Complete CSR</a:t>
            </a:r>
            <a:endParaRPr lang="en-US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93712" y="1447800"/>
            <a:ext cx="3124200" cy="6858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entury Gothic" pitchFamily="34" charset="0"/>
              </a:rPr>
              <a:t>Trial Protocol</a:t>
            </a:r>
            <a:endParaRPr lang="en-US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532312" y="1447800"/>
            <a:ext cx="3124200" cy="6858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entury Gothic" pitchFamily="34" charset="0"/>
              </a:rPr>
              <a:t>Statistical Analysis Plan (“SAP”)</a:t>
            </a:r>
            <a:endParaRPr lang="en-US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570912" y="1447800"/>
            <a:ext cx="3124200" cy="6858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entury Gothic" pitchFamily="34" charset="0"/>
              </a:rPr>
              <a:t>Tables, Listings &amp; Figures (“TLFs”)</a:t>
            </a:r>
            <a:endParaRPr lang="en-US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4733" y="2161401"/>
            <a:ext cx="22621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Century Gothic" pitchFamily="34" charset="0"/>
              </a:rPr>
              <a:t>(Microsoft Word Document)</a:t>
            </a:r>
            <a:endParaRPr lang="en-US" sz="1200" dirty="0">
              <a:latin typeface="Century Gothic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740918" y="2161401"/>
            <a:ext cx="7841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Century Gothic" pitchFamily="34" charset="0"/>
              </a:rPr>
              <a:t>(Zip File)</a:t>
            </a:r>
            <a:endParaRPr lang="en-US" sz="1200" dirty="0">
              <a:latin typeface="Century Gothic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63333" y="2161401"/>
            <a:ext cx="22621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Century Gothic" pitchFamily="34" charset="0"/>
              </a:rPr>
              <a:t>(Microsoft Word Document)</a:t>
            </a:r>
            <a:endParaRPr lang="en-US" sz="1200" dirty="0">
              <a:latin typeface="Century Gothic" pitchFamily="34" charset="0"/>
            </a:endParaRPr>
          </a:p>
        </p:txBody>
      </p:sp>
      <p:cxnSp>
        <p:nvCxnSpPr>
          <p:cNvPr id="27" name="Straight Connector 26"/>
          <p:cNvCxnSpPr>
            <a:stCxn id="13" idx="2"/>
          </p:cNvCxnSpPr>
          <p:nvPr/>
        </p:nvCxnSpPr>
        <p:spPr>
          <a:xfrm rot="5400000">
            <a:off x="1789113" y="2705099"/>
            <a:ext cx="533399" cy="1588"/>
          </a:xfrm>
          <a:prstGeom prst="line">
            <a:avLst/>
          </a:prstGeom>
          <a:ln w="127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056605" y="2971800"/>
            <a:ext cx="2209800" cy="1588"/>
          </a:xfrm>
          <a:prstGeom prst="line">
            <a:avLst/>
          </a:prstGeom>
          <a:ln w="127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4" idx="2"/>
          </p:cNvCxnSpPr>
          <p:nvPr/>
        </p:nvCxnSpPr>
        <p:spPr>
          <a:xfrm rot="16200000" flipH="1">
            <a:off x="9866313" y="2705099"/>
            <a:ext cx="534193" cy="793"/>
          </a:xfrm>
          <a:prstGeom prst="line">
            <a:avLst/>
          </a:prstGeom>
          <a:ln w="127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>
            <a:off x="7923212" y="2971800"/>
            <a:ext cx="2209800" cy="1588"/>
          </a:xfrm>
          <a:prstGeom prst="line">
            <a:avLst/>
          </a:prstGeom>
          <a:ln w="127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15" idx="2"/>
            <a:endCxn id="8" idx="0"/>
          </p:cNvCxnSpPr>
          <p:nvPr/>
        </p:nvCxnSpPr>
        <p:spPr>
          <a:xfrm rot="5400000">
            <a:off x="6018212" y="2514600"/>
            <a:ext cx="152400" cy="1588"/>
          </a:xfrm>
          <a:prstGeom prst="line">
            <a:avLst/>
          </a:prstGeom>
          <a:ln w="127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8" idx="2"/>
            <a:endCxn id="9" idx="0"/>
          </p:cNvCxnSpPr>
          <p:nvPr/>
        </p:nvCxnSpPr>
        <p:spPr>
          <a:xfrm rot="5400000">
            <a:off x="5961062" y="3371850"/>
            <a:ext cx="266700" cy="1588"/>
          </a:xfrm>
          <a:prstGeom prst="line">
            <a:avLst/>
          </a:prstGeom>
          <a:ln w="127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rot="5400000">
            <a:off x="5961062" y="4286250"/>
            <a:ext cx="266700" cy="1588"/>
          </a:xfrm>
          <a:prstGeom prst="line">
            <a:avLst/>
          </a:prstGeom>
          <a:ln w="127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5400000">
            <a:off x="5961062" y="5847556"/>
            <a:ext cx="266700" cy="1588"/>
          </a:xfrm>
          <a:prstGeom prst="line">
            <a:avLst/>
          </a:prstGeom>
          <a:ln w="127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90020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Conclusion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911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7"/>
            <a:ext cx="12190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-1" y="0"/>
            <a:ext cx="12188825" cy="6858000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65312" y="2613392"/>
            <a:ext cx="8458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Thank You</a:t>
            </a:r>
            <a:endParaRPr lang="en-US" sz="10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360612" y="2514600"/>
            <a:ext cx="7467600" cy="1981200"/>
          </a:xfrm>
          <a:prstGeom prst="roundRect">
            <a:avLst/>
          </a:prstGeom>
          <a:noFill/>
          <a:ln w="127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7486</TotalTime>
  <Words>1999</Words>
  <Application>Microsoft Office PowerPoint</Application>
  <PresentationFormat>Custom</PresentationFormat>
  <Paragraphs>294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Arial</vt:lpstr>
      <vt:lpstr>Calibri</vt:lpstr>
      <vt:lpstr>Century Gothic</vt:lpstr>
      <vt:lpstr>Times New Roman</vt:lpstr>
      <vt:lpstr>Office Theme</vt:lpstr>
      <vt:lpstr>1_Custom Design</vt:lpstr>
      <vt:lpstr>Custom Design</vt:lpstr>
      <vt:lpstr>6th Asia-Pacific Pharma Congress July 11-13, 2016 Kuala Lumpur, Malaysia</vt:lpstr>
      <vt:lpstr>Table of Content</vt:lpstr>
      <vt:lpstr>Why Clinical Trial Disclosures in Asia Pacific?</vt:lpstr>
      <vt:lpstr>Clinical Trial Disclosures: Current Requirements</vt:lpstr>
      <vt:lpstr>Clinical trial disclosure</vt:lpstr>
      <vt:lpstr>Why Disclosure?</vt:lpstr>
      <vt:lpstr>Evolution of disclosure</vt:lpstr>
      <vt:lpstr>Gap: Clinical Trial Results not Disclosed</vt:lpstr>
      <vt:lpstr>Challenges in Clinical Trial Disclosure?</vt:lpstr>
      <vt:lpstr>Privacy vs closure</vt:lpstr>
      <vt:lpstr>Clinical Trial Disclosure Regulations</vt:lpstr>
      <vt:lpstr>Clinical trail disclosure in the US</vt:lpstr>
      <vt:lpstr>Trial disclosure in US</vt:lpstr>
      <vt:lpstr>Trial disclosure in US (Contd.)</vt:lpstr>
      <vt:lpstr>Clinical trail disclosure in the EU</vt:lpstr>
      <vt:lpstr>WHO Statement on Public Disclosure of Clinical Trial Results</vt:lpstr>
      <vt:lpstr>WHO Statement on Public Disclosure of Clinical Trial Results (Contd)</vt:lpstr>
      <vt:lpstr>Clinical Trial Disclosure Impact on Medical Writing Documents</vt:lpstr>
      <vt:lpstr>Documents impacted by Disclosure</vt:lpstr>
      <vt:lpstr>Disclosed Reports Include</vt:lpstr>
      <vt:lpstr>How is CSR Changing now?</vt:lpstr>
      <vt:lpstr>Clarity and Openness in Reporting E3 Based: CORE Reference </vt:lpstr>
      <vt:lpstr>CORE Reference</vt:lpstr>
      <vt:lpstr>What is Redaction?</vt:lpstr>
      <vt:lpstr>Sensitive Information and Redaction</vt:lpstr>
      <vt:lpstr>Documents that require redaction</vt:lpstr>
      <vt:lpstr>What to Redact</vt:lpstr>
      <vt:lpstr>What to Retain</vt:lpstr>
      <vt:lpstr>Future direction</vt:lpstr>
      <vt:lpstr>Way forward: Artificial Intelligence in Medical Writing</vt:lpstr>
      <vt:lpstr>What documents can be automated?</vt:lpstr>
      <vt:lpstr>How does AI authoring work?</vt:lpstr>
      <vt:lpstr>AI uses the same documents and process as a medical writer would to create a CSR</vt:lpstr>
      <vt:lpstr>Conclusion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Dr Namrata Singh</cp:lastModifiedBy>
  <cp:revision>199</cp:revision>
  <dcterms:created xsi:type="dcterms:W3CDTF">2016-06-27T06:56:49Z</dcterms:created>
  <dcterms:modified xsi:type="dcterms:W3CDTF">2016-07-11T16:23:41Z</dcterms:modified>
</cp:coreProperties>
</file>