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260" r:id="rId3"/>
    <p:sldId id="261" r:id="rId4"/>
    <p:sldId id="262" r:id="rId5"/>
    <p:sldId id="259" r:id="rId6"/>
    <p:sldId id="263" r:id="rId7"/>
    <p:sldId id="264" r:id="rId8"/>
    <p:sldId id="265" r:id="rId9"/>
    <p:sldId id="266" r:id="rId10"/>
    <p:sldId id="267" r:id="rId11"/>
    <p:sldId id="289" r:id="rId12"/>
    <p:sldId id="268" r:id="rId13"/>
    <p:sldId id="269" r:id="rId14"/>
    <p:sldId id="274" r:id="rId15"/>
    <p:sldId id="288" r:id="rId16"/>
    <p:sldId id="270" r:id="rId17"/>
    <p:sldId id="271" r:id="rId18"/>
    <p:sldId id="272" r:id="rId19"/>
    <p:sldId id="273" r:id="rId20"/>
    <p:sldId id="284" r:id="rId21"/>
    <p:sldId id="275" r:id="rId22"/>
    <p:sldId id="285" r:id="rId23"/>
    <p:sldId id="277" r:id="rId24"/>
    <p:sldId id="286" r:id="rId25"/>
    <p:sldId id="279" r:id="rId26"/>
    <p:sldId id="280" r:id="rId27"/>
    <p:sldId id="287" r:id="rId28"/>
    <p:sldId id="290" r:id="rId29"/>
    <p:sldId id="281" r:id="rId30"/>
    <p:sldId id="291" r:id="rId31"/>
    <p:sldId id="282" r:id="rId32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0099FF"/>
    <a:srgbClr val="0066FF"/>
    <a:srgbClr val="008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7D9A76-1F31-458F-A6D6-BB079204D332}" type="datetimeFigureOut">
              <a:rPr lang="en-US" smtClean="0"/>
              <a:pPr/>
              <a:t>6/11/2016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4105DC-552D-4D88-A131-6EEF7CAA0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7027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9AE78-2249-4A60-A3A9-0832ACC26C07}" type="datetimeFigureOut">
              <a:rPr lang="en-US" smtClean="0"/>
              <a:pPr/>
              <a:t>6/11/2016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382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8990DF-0C10-4EC3-893C-835826E29D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69331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4588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7201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03990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42266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120401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020463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280178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03317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74170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3427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98042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932441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74547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99628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6748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542158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31514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772269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322485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329062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88691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47968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472851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917609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33527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8990DF-0C10-4EC3-893C-835826E29D9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59677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90A2E-2E4B-451A-B52F-F1249D45FDAC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56549-0754-4D35-970C-15391A2EB2E9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DCC04-63CD-4D85-9B91-8CC066E81639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6E2DE-157E-438A-A2E3-9D2EF45E6BC6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5B722-122F-42F7-8CC6-E36C7A265086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18CD0-9AF9-4839-A46D-D2E2602FD76B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2923D-3284-4837-9194-76988C4AA1AB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E00CC-9161-4D05-B55E-612D65C81E3D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07851-393F-4D30-9E6C-583E4EF2EC2F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CD9DB-C57E-4F43-B2E2-C0022B7E0962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F7EA7-13D4-4E91-B18A-2E18A01AAF20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63BD3F-E9C4-49A1-A9EA-2B6D6BF525AC}" type="datetime1">
              <a:rPr lang="en-IN" smtClean="0"/>
              <a:pPr/>
              <a:t>11-06-2016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4C65F-93EB-4F9E-89B5-27D912BF48CC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jb.asm.org/content/187/11/3814.ful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82" y="836474"/>
            <a:ext cx="8915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00FF"/>
                </a:solidFill>
                <a:latin typeface="+mj-lt"/>
                <a:cs typeface="Arial" pitchFamily="34" charset="0"/>
              </a:rPr>
              <a:t>Production of polyhydroxybutyrate (PHB) from wheat bran through enzymatic hydrolysis and fermentation</a:t>
            </a:r>
            <a:endParaRPr lang="en-US" sz="3600" dirty="0">
              <a:solidFill>
                <a:srgbClr val="0000FF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4573577"/>
            <a:ext cx="7924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Department </a:t>
            </a:r>
            <a:r>
              <a:rPr lang="en-US" sz="2000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Biology</a:t>
            </a:r>
          </a:p>
          <a:p>
            <a:pPr algn="ctr"/>
            <a:r>
              <a:rPr lang="en-US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College </a:t>
            </a:r>
            <a:r>
              <a:rPr lang="en-US" sz="2000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Science</a:t>
            </a:r>
          </a:p>
          <a:p>
            <a:pPr algn="ctr"/>
            <a:r>
              <a:rPr lang="en-US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Sultan </a:t>
            </a:r>
            <a:r>
              <a:rPr lang="en-US" sz="2000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Qaboos</a:t>
            </a:r>
            <a:r>
              <a:rPr lang="en-US" sz="2000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University, Oman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636" y="3409836"/>
            <a:ext cx="9109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rgbClr val="FF0000"/>
                </a:solidFill>
                <a:latin typeface="+mj-lt"/>
                <a:cs typeface="Arial" pitchFamily="34" charset="0"/>
              </a:rPr>
              <a:t>Annamalai.N and Sivakumar.N</a:t>
            </a:r>
            <a:endParaRPr lang="it-IT" sz="2800" b="1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780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Outline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GB" sz="2400" b="1" dirty="0" err="1" smtClean="0">
                <a:solidFill>
                  <a:srgbClr val="0000FF"/>
                </a:solidFill>
              </a:rPr>
              <a:t>Polyhydroxybutyrate</a:t>
            </a:r>
            <a:endParaRPr lang="en-GB" sz="2400" b="1" dirty="0" smtClean="0">
              <a:solidFill>
                <a:srgbClr val="0000FF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Need of the study</a:t>
            </a:r>
          </a:p>
          <a:p>
            <a:pPr>
              <a:lnSpc>
                <a:spcPct val="20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Use of Feedstock for PHB production</a:t>
            </a:r>
          </a:p>
          <a:p>
            <a:pPr>
              <a:lnSpc>
                <a:spcPct val="20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Bottlenecks </a:t>
            </a:r>
          </a:p>
          <a:p>
            <a:pPr>
              <a:lnSpc>
                <a:spcPct val="200000"/>
              </a:lnSpc>
            </a:pPr>
            <a:r>
              <a:rPr lang="en-US" sz="2400" b="1" dirty="0" smtClean="0">
                <a:solidFill>
                  <a:srgbClr val="0000FF"/>
                </a:solidFill>
              </a:rPr>
              <a:t>Methodology </a:t>
            </a:r>
            <a:endParaRPr lang="en-GB" sz="2400" b="1" dirty="0" smtClean="0">
              <a:solidFill>
                <a:srgbClr val="0000FF"/>
              </a:solidFill>
            </a:endParaRPr>
          </a:p>
          <a:p>
            <a:pPr>
              <a:lnSpc>
                <a:spcPct val="200000"/>
              </a:lnSpc>
            </a:pPr>
            <a:r>
              <a:rPr lang="en-GB" sz="2400" b="1" dirty="0" smtClean="0">
                <a:solidFill>
                  <a:srgbClr val="0000FF"/>
                </a:solidFill>
              </a:rPr>
              <a:t>Results and discussions</a:t>
            </a:r>
          </a:p>
          <a:p>
            <a:pPr>
              <a:lnSpc>
                <a:spcPct val="200000"/>
              </a:lnSpc>
            </a:pPr>
            <a:r>
              <a:rPr lang="en-GB" sz="2400" b="1" dirty="0" smtClean="0">
                <a:solidFill>
                  <a:srgbClr val="0000FF"/>
                </a:solidFill>
              </a:rPr>
              <a:t>Conclusions </a:t>
            </a:r>
          </a:p>
          <a:p>
            <a:pPr>
              <a:buNone/>
            </a:pPr>
            <a:endParaRPr lang="en-IN" sz="2400" dirty="0">
              <a:solidFill>
                <a:srgbClr val="0000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  <a:cs typeface="Arial" pitchFamily="34" charset="0"/>
              </a:rPr>
              <a:t>P</a:t>
            </a:r>
            <a:r>
              <a:rPr lang="en-US" b="1" dirty="0" err="1" smtClean="0">
                <a:solidFill>
                  <a:srgbClr val="FF0000"/>
                </a:solidFill>
                <a:latin typeface="+mj-lt"/>
                <a:cs typeface="Arial" pitchFamily="34" charset="0"/>
              </a:rPr>
              <a:t>olyhydroxy</a:t>
            </a:r>
            <a:r>
              <a:rPr lang="en-US" b="1" dirty="0" err="1">
                <a:solidFill>
                  <a:srgbClr val="FF0000"/>
                </a:solidFill>
              </a:rPr>
              <a:t>alkanoates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 (PHA)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r>
              <a:rPr lang="en-US" dirty="0" err="1" smtClean="0">
                <a:solidFill>
                  <a:srgbClr val="0000FF"/>
                </a:solidFill>
              </a:rPr>
              <a:t>Polyhydroxyalkanoates</a:t>
            </a:r>
            <a:r>
              <a:rPr lang="en-US" dirty="0" smtClean="0">
                <a:solidFill>
                  <a:srgbClr val="0000FF"/>
                </a:solidFill>
              </a:rPr>
              <a:t> (PHAs) </a:t>
            </a:r>
            <a:r>
              <a:rPr lang="en-US" dirty="0" smtClean="0"/>
              <a:t>- biodegradable polyesters-synthesized and accumulated - unbalanced growth medium</a:t>
            </a:r>
          </a:p>
          <a:p>
            <a:endParaRPr lang="en-US" dirty="0"/>
          </a:p>
          <a:p>
            <a:r>
              <a:rPr lang="en-US" dirty="0" smtClean="0"/>
              <a:t>PHAs – </a:t>
            </a:r>
            <a:r>
              <a:rPr lang="en-US" dirty="0" smtClean="0">
                <a:solidFill>
                  <a:srgbClr val="0000FF"/>
                </a:solidFill>
              </a:rPr>
              <a:t>Thermoplastic</a:t>
            </a:r>
            <a:r>
              <a:rPr lang="en-US" dirty="0" smtClean="0"/>
              <a:t> – Similar to physical properties as polyethylene or polypropylene</a:t>
            </a:r>
          </a:p>
          <a:p>
            <a:endParaRPr lang="en-US" dirty="0"/>
          </a:p>
          <a:p>
            <a:r>
              <a:rPr lang="en-US" dirty="0" smtClean="0"/>
              <a:t>PHAs - </a:t>
            </a:r>
            <a:r>
              <a:rPr lang="en-US" dirty="0" err="1" smtClean="0">
                <a:solidFill>
                  <a:srgbClr val="0000FF"/>
                </a:solidFill>
              </a:rPr>
              <a:t>ecofriendly</a:t>
            </a:r>
            <a:r>
              <a:rPr lang="en-US" dirty="0" smtClean="0"/>
              <a:t> alternatives to petrol-based polymers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en-US" dirty="0" smtClean="0">
                <a:solidFill>
                  <a:srgbClr val="0000FF"/>
                </a:solidFill>
              </a:rPr>
              <a:t>PHB</a:t>
            </a:r>
            <a:r>
              <a:rPr lang="en-US" dirty="0" smtClean="0"/>
              <a:t> - most common type of PHA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smtClean="0">
                <a:solidFill>
                  <a:srgbClr val="0000FF"/>
                </a:solidFill>
              </a:rPr>
              <a:t>PHB - properties </a:t>
            </a:r>
            <a:r>
              <a:rPr lang="en-US" dirty="0" smtClean="0"/>
              <a:t>such as stiffness, brittleness, high degree of </a:t>
            </a:r>
            <a:r>
              <a:rPr lang="en-US" dirty="0" err="1" smtClean="0"/>
              <a:t>crystallinity</a:t>
            </a:r>
            <a:r>
              <a:rPr lang="en-US" dirty="0" smtClean="0"/>
              <a:t>, and high melting point (175</a:t>
            </a:r>
            <a:r>
              <a:rPr lang="en-US" baseline="30000" dirty="0" smtClean="0"/>
              <a:t>o</a:t>
            </a:r>
            <a:r>
              <a:rPr lang="en-US" dirty="0" smtClean="0"/>
              <a:t>C) - comparable to conventional plastics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n-US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dirty="0" smtClean="0"/>
              <a:t>Poly-3-hydroxybutyrate [P(3HB)] and its copolymers</a:t>
            </a:r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cs typeface="Arial" pitchFamily="34" charset="0"/>
              </a:rPr>
              <a:t>P</a:t>
            </a:r>
            <a:r>
              <a:rPr lang="en-US" b="1" dirty="0" err="1" smtClean="0">
                <a:solidFill>
                  <a:srgbClr val="FF0000"/>
                </a:solidFill>
                <a:latin typeface="+mj-lt"/>
                <a:cs typeface="Arial" pitchFamily="34" charset="0"/>
              </a:rPr>
              <a:t>olyhydroxybutyrate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 (PHB)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jb.asm.org/content/187/11/3814/F8.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2022" y="1275517"/>
            <a:ext cx="4095962" cy="4313723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05227" y="5867980"/>
            <a:ext cx="429476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hlinkClick r:id="rId4"/>
              </a:rPr>
              <a:t>http://jb.asm.org/content/187/11/3814.full</a:t>
            </a:r>
            <a:endParaRPr lang="en-IN" dirty="0" smtClean="0"/>
          </a:p>
          <a:p>
            <a:r>
              <a:rPr lang="en-IN" i="1" dirty="0" err="1" smtClean="0"/>
              <a:t>Wautersia</a:t>
            </a:r>
            <a:r>
              <a:rPr lang="en-IN" i="1" dirty="0" smtClean="0"/>
              <a:t> </a:t>
            </a:r>
            <a:r>
              <a:rPr lang="en-IN" i="1" dirty="0" err="1" smtClean="0"/>
              <a:t>eutropha</a:t>
            </a:r>
            <a:r>
              <a:rPr lang="en-IN" i="1" dirty="0" smtClean="0"/>
              <a:t> </a:t>
            </a:r>
            <a:r>
              <a:rPr lang="en-IN" dirty="0" smtClean="0"/>
              <a:t>H16   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4716016" y="980728"/>
            <a:ext cx="424847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00FF"/>
                </a:solidFill>
              </a:rPr>
              <a:t>Inclusion bodies </a:t>
            </a:r>
            <a:r>
              <a:rPr lang="en-US" sz="3200" dirty="0" smtClean="0"/>
              <a:t>– accounts 90% of the dry cell mass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n-US" sz="3200" dirty="0" smtClean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00FF"/>
                </a:solidFill>
              </a:rPr>
              <a:t>Biodegradable</a:t>
            </a:r>
            <a:r>
              <a:rPr lang="en-US" sz="3200" dirty="0" smtClean="0"/>
              <a:t> to water and carbon dioxide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en-US" sz="3200" dirty="0"/>
          </a:p>
          <a:p>
            <a:pPr marL="285750" indent="-285750" algn="just">
              <a:buFont typeface="Wingdings" pitchFamily="2" charset="2"/>
              <a:buChar char="Ø"/>
            </a:pPr>
            <a:r>
              <a:rPr lang="en-US" sz="3200" dirty="0" smtClean="0">
                <a:solidFill>
                  <a:srgbClr val="0000FF"/>
                </a:solidFill>
              </a:rPr>
              <a:t>Bio-based plastics </a:t>
            </a:r>
            <a:r>
              <a:rPr lang="en-US" sz="3200" dirty="0" smtClean="0"/>
              <a:t>- petroleum prices and plastic pollution</a:t>
            </a:r>
            <a:endParaRPr lang="en-IN" sz="32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cs typeface="Arial" pitchFamily="34" charset="0"/>
              </a:rPr>
              <a:t>P</a:t>
            </a:r>
            <a:r>
              <a:rPr lang="en-US" b="1" dirty="0" err="1" smtClean="0">
                <a:solidFill>
                  <a:srgbClr val="FF0000"/>
                </a:solidFill>
                <a:latin typeface="+mj-lt"/>
                <a:cs typeface="Arial" pitchFamily="34" charset="0"/>
              </a:rPr>
              <a:t>olyhydroxybutyrate</a:t>
            </a:r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 (PHB)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1000" y="908720"/>
            <a:ext cx="83058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 smtClean="0"/>
              <a:t> </a:t>
            </a:r>
          </a:p>
          <a:p>
            <a:pPr marL="342900" indent="-342900" algn="just">
              <a:buFont typeface="Wingdings"/>
              <a:buChar char="F"/>
            </a:pPr>
            <a:r>
              <a:rPr lang="en-US" sz="3200" dirty="0" smtClean="0">
                <a:solidFill>
                  <a:srgbClr val="0000FF"/>
                </a:solidFill>
              </a:rPr>
              <a:t>Cost of sugars </a:t>
            </a:r>
            <a:r>
              <a:rPr lang="en-US" sz="3200" dirty="0" smtClean="0"/>
              <a:t>- major limiting factor for the  commercial success of PHB</a:t>
            </a:r>
          </a:p>
          <a:p>
            <a:pPr marL="342900" indent="-342900" algn="just">
              <a:buFont typeface="Wingdings"/>
              <a:buChar char="F"/>
            </a:pPr>
            <a:endParaRPr lang="en-US" sz="3200" dirty="0" smtClean="0"/>
          </a:p>
          <a:p>
            <a:pPr marL="342900" indent="-342900" algn="just">
              <a:buFont typeface="Wingdings"/>
              <a:buChar char="F"/>
            </a:pPr>
            <a:r>
              <a:rPr lang="en-US" sz="3200" dirty="0" smtClean="0">
                <a:solidFill>
                  <a:srgbClr val="0000FF"/>
                </a:solidFill>
              </a:rPr>
              <a:t>45% of production cost </a:t>
            </a:r>
            <a:r>
              <a:rPr lang="en-US" sz="3200" dirty="0" smtClean="0"/>
              <a:t>- for raw materials</a:t>
            </a:r>
          </a:p>
          <a:p>
            <a:pPr marL="342900" indent="-342900" algn="just">
              <a:buFont typeface="Wingdings"/>
              <a:buChar char="F"/>
            </a:pPr>
            <a:endParaRPr lang="en-US" sz="3200" dirty="0" smtClean="0"/>
          </a:p>
          <a:p>
            <a:pPr marL="342900" indent="-342900" algn="just">
              <a:buFont typeface="Wingdings"/>
              <a:buChar char="F"/>
            </a:pPr>
            <a:r>
              <a:rPr lang="en-US" sz="3200" dirty="0" smtClean="0">
                <a:solidFill>
                  <a:srgbClr val="0000FF"/>
                </a:solidFill>
              </a:rPr>
              <a:t>70-80% of the total expense </a:t>
            </a:r>
            <a:r>
              <a:rPr lang="en-US" sz="3200" dirty="0" smtClean="0"/>
              <a:t>- carbon source</a:t>
            </a:r>
          </a:p>
          <a:p>
            <a:pPr marL="342900" indent="-342900" algn="just">
              <a:buFont typeface="Wingdings"/>
              <a:buChar char="F"/>
            </a:pPr>
            <a:endParaRPr lang="en-US" sz="3200" dirty="0" smtClean="0"/>
          </a:p>
          <a:p>
            <a:pPr marL="342900" indent="-342900" algn="just">
              <a:buFont typeface="Wingdings"/>
              <a:buChar char="F"/>
            </a:pPr>
            <a:r>
              <a:rPr lang="en-US" sz="3200" dirty="0" smtClean="0"/>
              <a:t>Need of suitable </a:t>
            </a:r>
            <a:r>
              <a:rPr lang="en-US" sz="3200" dirty="0" smtClean="0">
                <a:solidFill>
                  <a:srgbClr val="0000FF"/>
                </a:solidFill>
              </a:rPr>
              <a:t>renewable and inexpensive </a:t>
            </a:r>
            <a:r>
              <a:rPr lang="en-US" sz="3200" dirty="0" smtClean="0"/>
              <a:t>carbon sources</a:t>
            </a:r>
            <a:endParaRPr lang="en-US" sz="3200" dirty="0"/>
          </a:p>
          <a:p>
            <a:pPr marL="342900" indent="-342900" algn="just"/>
            <a:endParaRPr lang="en-US" sz="32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cs typeface="Arial" pitchFamily="34" charset="0"/>
              </a:rPr>
              <a:t>Need of the study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94083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91877"/>
            <a:ext cx="8229600" cy="5145435"/>
          </a:xfrm>
        </p:spPr>
        <p:txBody>
          <a:bodyPr>
            <a:normAutofit/>
          </a:bodyPr>
          <a:lstStyle/>
          <a:p>
            <a:r>
              <a:rPr lang="en-US" dirty="0" smtClean="0"/>
              <a:t>Increasing global demand for sustainable resources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Cellulosic biomass </a:t>
            </a:r>
            <a:r>
              <a:rPr lang="en-US" dirty="0" smtClean="0"/>
              <a:t>- agricultural residues - potential inexpensive renewable feedstock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err="1" smtClean="0"/>
              <a:t>Lignocellulosic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00FF"/>
                </a:solidFill>
              </a:rPr>
              <a:t>biomass into sugars </a:t>
            </a:r>
            <a:r>
              <a:rPr lang="en-US" dirty="0" smtClean="0"/>
              <a:t>- potential carbon resources for PHB production</a:t>
            </a:r>
          </a:p>
          <a:p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Use of Feedstock for PHB production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10695" t="7899" r="11820" b="11064"/>
          <a:stretch>
            <a:fillRect/>
          </a:stretch>
        </p:blipFill>
        <p:spPr bwMode="auto">
          <a:xfrm>
            <a:off x="35497" y="2420888"/>
            <a:ext cx="5040560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 l="6024" t="9176" r="4819" b="8256"/>
          <a:stretch>
            <a:fillRect/>
          </a:stretch>
        </p:blipFill>
        <p:spPr bwMode="auto">
          <a:xfrm rot="18870068">
            <a:off x="-250942" y="1166540"/>
            <a:ext cx="3672408" cy="173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Use of Feedstock for PHB production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111552" y="1844824"/>
            <a:ext cx="40324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800" dirty="0" smtClean="0"/>
              <a:t>Wheat is a major global commodity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800" dirty="0" smtClean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800" dirty="0" smtClean="0"/>
              <a:t>Generates huge quantity of </a:t>
            </a:r>
            <a:r>
              <a:rPr lang="en-US" sz="2800" dirty="0" smtClean="0">
                <a:solidFill>
                  <a:srgbClr val="0000FF"/>
                </a:solidFill>
              </a:rPr>
              <a:t>wheat bran as a waste</a:t>
            </a:r>
          </a:p>
          <a:p>
            <a:pPr marL="342900" indent="-342900" algn="just">
              <a:buFont typeface="Wingdings" pitchFamily="2" charset="2"/>
              <a:buChar char="Ø"/>
            </a:pPr>
            <a:endParaRPr lang="en-US" sz="2800" dirty="0" smtClean="0"/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800" dirty="0" smtClean="0"/>
              <a:t>Underutilized</a:t>
            </a:r>
            <a:endParaRPr lang="en-IN" sz="28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8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1187624" y="5733256"/>
            <a:ext cx="20420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/>
              <a:t>www.wisegeek.com</a:t>
            </a:r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61662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Consists of cellulose, </a:t>
            </a:r>
            <a:r>
              <a:rPr lang="en-US" dirty="0" err="1" smtClean="0"/>
              <a:t>arabinoxylans</a:t>
            </a:r>
            <a:r>
              <a:rPr lang="en-US" dirty="0" smtClean="0"/>
              <a:t> and           β- (1,3)/ β- (1,4)- </a:t>
            </a:r>
            <a:r>
              <a:rPr lang="en-US" dirty="0" err="1" smtClean="0"/>
              <a:t>glucan</a:t>
            </a:r>
            <a:r>
              <a:rPr lang="en-US" dirty="0" smtClean="0"/>
              <a:t>, starch, protein and lignin 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Font typeface="Wingdings" pitchFamily="2" charset="2"/>
              <a:buChar char="Ø"/>
            </a:pPr>
            <a:r>
              <a:rPr lang="en-US" dirty="0" smtClean="0"/>
              <a:t>Potential to serve as a </a:t>
            </a:r>
            <a:r>
              <a:rPr lang="en-US" dirty="0" smtClean="0">
                <a:solidFill>
                  <a:srgbClr val="0000FF"/>
                </a:solidFill>
              </a:rPr>
              <a:t>low-cost feedstock - as renewable energy</a:t>
            </a:r>
          </a:p>
          <a:p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Use of Feedstock for PHB production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006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Efficient hydrolysis of cellulose to glucose</a:t>
            </a:r>
          </a:p>
          <a:p>
            <a:pPr lvl="1"/>
            <a:r>
              <a:rPr lang="en-US" dirty="0" smtClean="0"/>
              <a:t>recalcitrant composite structure of lignin, </a:t>
            </a:r>
            <a:r>
              <a:rPr lang="en-US" dirty="0" err="1" smtClean="0"/>
              <a:t>hemicellulose</a:t>
            </a:r>
            <a:r>
              <a:rPr lang="en-US" dirty="0" smtClean="0"/>
              <a:t> and cellulose</a:t>
            </a:r>
          </a:p>
          <a:p>
            <a:pPr lvl="1"/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Enzymatic </a:t>
            </a:r>
            <a:r>
              <a:rPr lang="en-US" dirty="0" err="1" smtClean="0">
                <a:solidFill>
                  <a:srgbClr val="0000FF"/>
                </a:solidFill>
              </a:rPr>
              <a:t>saccharification</a:t>
            </a:r>
            <a:endParaRPr lang="en-US" dirty="0" smtClean="0">
              <a:solidFill>
                <a:srgbClr val="0000FF"/>
              </a:solidFill>
            </a:endParaRP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Efficiency and effectiveness</a:t>
            </a:r>
          </a:p>
          <a:p>
            <a:pPr lvl="1"/>
            <a:r>
              <a:rPr lang="en-US" dirty="0" smtClean="0"/>
              <a:t>feedstock characteristics</a:t>
            </a:r>
          </a:p>
          <a:p>
            <a:pPr lvl="1"/>
            <a:r>
              <a:rPr lang="en-US" dirty="0" smtClean="0"/>
              <a:t>pretreatment methods</a:t>
            </a:r>
          </a:p>
          <a:p>
            <a:pPr lvl="1"/>
            <a:r>
              <a:rPr lang="en-US" dirty="0" smtClean="0"/>
              <a:t>hydrolysis conditions</a:t>
            </a:r>
          </a:p>
          <a:p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Bottlenecks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ym typeface="Wingdings"/>
              </a:rPr>
              <a:t></a:t>
            </a:r>
            <a:r>
              <a:rPr lang="en-US" dirty="0" smtClean="0"/>
              <a:t>Pretreatment of wheat bran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ym typeface="Wingdings"/>
              </a:rPr>
              <a:t></a:t>
            </a:r>
            <a:r>
              <a:rPr lang="en-US" dirty="0" smtClean="0"/>
              <a:t>Enzymatic hydrolysis of wheat bran into fermentable sugars and further production of PHB using </a:t>
            </a:r>
            <a:r>
              <a:rPr lang="en-US" i="1" dirty="0" err="1" smtClean="0"/>
              <a:t>Ralstonia</a:t>
            </a:r>
            <a:r>
              <a:rPr lang="en-US" i="1" dirty="0" smtClean="0"/>
              <a:t> </a:t>
            </a:r>
            <a:r>
              <a:rPr lang="en-US" i="1" dirty="0" err="1" smtClean="0"/>
              <a:t>eutropha</a:t>
            </a:r>
            <a:r>
              <a:rPr lang="en-US" dirty="0" smtClean="0"/>
              <a:t>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11</a:t>
            </a:fld>
            <a:endParaRPr lang="en-IN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Aims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en-US" dirty="0" smtClean="0"/>
              <a:t>Wheat bran (WB) - </a:t>
            </a:r>
            <a:r>
              <a:rPr lang="en-US" dirty="0" err="1" smtClean="0"/>
              <a:t>destarched</a:t>
            </a:r>
            <a:r>
              <a:rPr lang="en-US" dirty="0" smtClean="0"/>
              <a:t> by the method of Zhou et al., (2010)</a:t>
            </a:r>
          </a:p>
          <a:p>
            <a:endParaRPr lang="en-US" dirty="0" smtClean="0"/>
          </a:p>
          <a:p>
            <a:pPr algn="just"/>
            <a:r>
              <a:rPr lang="en-US" dirty="0" err="1" smtClean="0"/>
              <a:t>Destarched</a:t>
            </a:r>
            <a:r>
              <a:rPr lang="en-US" dirty="0" smtClean="0"/>
              <a:t> WB + 1% </a:t>
            </a:r>
            <a:r>
              <a:rPr lang="en-US" dirty="0" err="1" smtClean="0"/>
              <a:t>NaOH</a:t>
            </a:r>
            <a:r>
              <a:rPr lang="en-US" dirty="0" smtClean="0"/>
              <a:t> [1:10 (w/v)] autoclaved at 121</a:t>
            </a:r>
            <a:r>
              <a:rPr lang="en-US" baseline="30000" dirty="0" smtClean="0"/>
              <a:t>o</a:t>
            </a:r>
            <a:r>
              <a:rPr lang="en-US" dirty="0" smtClean="0"/>
              <a:t>C for 30 min</a:t>
            </a:r>
          </a:p>
          <a:p>
            <a:pPr algn="just">
              <a:buFont typeface="Wingdings" pitchFamily="2" charset="2"/>
              <a:buChar char="v"/>
            </a:pPr>
            <a:endParaRPr lang="en-US" dirty="0" smtClean="0"/>
          </a:p>
          <a:p>
            <a:pPr algn="just"/>
            <a:r>
              <a:rPr lang="en-US" dirty="0" smtClean="0"/>
              <a:t>Centrifugation - residue - washed thrice with distilled water - dried at 50</a:t>
            </a:r>
            <a:r>
              <a:rPr lang="en-US" baseline="30000" dirty="0" smtClean="0"/>
              <a:t>o</a:t>
            </a:r>
            <a:r>
              <a:rPr lang="en-US" dirty="0" smtClean="0"/>
              <a:t>C - used for further enzymatic hydrolysis</a:t>
            </a:r>
          </a:p>
          <a:p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Methodology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464496"/>
          </a:xfrm>
        </p:spPr>
        <p:txBody>
          <a:bodyPr>
            <a:normAutofit/>
          </a:bodyPr>
          <a:lstStyle/>
          <a:p>
            <a:pPr algn="just"/>
            <a:r>
              <a:rPr lang="en-US" dirty="0" smtClean="0"/>
              <a:t>Moisture content - </a:t>
            </a:r>
            <a:r>
              <a:rPr lang="en-US" sz="2600" dirty="0" smtClean="0"/>
              <a:t>NREL/TP-510-42621 (</a:t>
            </a:r>
            <a:r>
              <a:rPr lang="en-US" sz="2600" dirty="0" err="1" smtClean="0"/>
              <a:t>Sluiter</a:t>
            </a:r>
            <a:r>
              <a:rPr lang="en-US" sz="2600" dirty="0" smtClean="0"/>
              <a:t> et al., 2008a) </a:t>
            </a:r>
          </a:p>
          <a:p>
            <a:pPr algn="just"/>
            <a:endParaRPr lang="en-US" sz="2600" dirty="0" smtClean="0"/>
          </a:p>
          <a:p>
            <a:pPr algn="just"/>
            <a:r>
              <a:rPr lang="en-US" dirty="0" smtClean="0"/>
              <a:t>Ash contents- </a:t>
            </a:r>
            <a:r>
              <a:rPr lang="en-US" sz="2800" dirty="0" smtClean="0"/>
              <a:t>NREL/TP-510-42622 (</a:t>
            </a:r>
            <a:r>
              <a:rPr lang="en-US" sz="2800" dirty="0" err="1" smtClean="0"/>
              <a:t>Sluiter</a:t>
            </a:r>
            <a:r>
              <a:rPr lang="en-US" sz="2800" dirty="0" smtClean="0"/>
              <a:t> et al., 2008b)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 structural carbohydrates-</a:t>
            </a:r>
            <a:r>
              <a:rPr lang="en-US" sz="2800" dirty="0" smtClean="0"/>
              <a:t>NREL/TP-510-42618 method (</a:t>
            </a:r>
            <a:r>
              <a:rPr lang="en-US" sz="2800" dirty="0" err="1" smtClean="0"/>
              <a:t>Sluiter</a:t>
            </a:r>
            <a:r>
              <a:rPr lang="en-US" sz="2800" dirty="0" smtClean="0"/>
              <a:t> et al., 2012) </a:t>
            </a:r>
          </a:p>
          <a:p>
            <a:pPr algn="just"/>
            <a:endParaRPr lang="en-US" dirty="0" smtClean="0"/>
          </a:p>
          <a:p>
            <a:pPr algn="just"/>
            <a:endParaRPr lang="en-US" dirty="0" smtClean="0"/>
          </a:p>
          <a:p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Analytical Methods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pPr algn="just"/>
            <a:r>
              <a:rPr lang="en-US" dirty="0" smtClean="0"/>
              <a:t>The cellulose and </a:t>
            </a:r>
            <a:r>
              <a:rPr lang="en-US" dirty="0" err="1" smtClean="0"/>
              <a:t>hemicellulose</a:t>
            </a:r>
            <a:r>
              <a:rPr lang="en-US" dirty="0" smtClean="0"/>
              <a:t> content was analyzed by HPLC (Shimadzu; LC10AD)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Sugars (glucose and </a:t>
            </a:r>
            <a:r>
              <a:rPr lang="en-US" dirty="0" err="1" smtClean="0"/>
              <a:t>xylose</a:t>
            </a:r>
            <a:r>
              <a:rPr lang="en-US" dirty="0" smtClean="0"/>
              <a:t>) were quantified by external calibration with standards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 acid soluble and insoluble lignin - NREL/TP-510-42618 (</a:t>
            </a:r>
            <a:r>
              <a:rPr lang="en-US" dirty="0" err="1" smtClean="0"/>
              <a:t>Sluiter</a:t>
            </a:r>
            <a:r>
              <a:rPr lang="en-US" dirty="0" smtClean="0"/>
              <a:t> et al., 2012).</a:t>
            </a:r>
          </a:p>
          <a:p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Analytical Methods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/>
          <a:lstStyle/>
          <a:p>
            <a:pPr algn="just">
              <a:buFont typeface="Wingdings" pitchFamily="2" charset="2"/>
              <a:buChar char="v"/>
            </a:pPr>
            <a:endParaRPr lang="en-US" dirty="0" smtClean="0"/>
          </a:p>
          <a:p>
            <a:pPr algn="just">
              <a:buNone/>
            </a:pPr>
            <a:r>
              <a:rPr lang="en-US" dirty="0" smtClean="0">
                <a:solidFill>
                  <a:srgbClr val="0000FF"/>
                </a:solidFill>
              </a:rPr>
              <a:t>Enzymes used</a:t>
            </a:r>
          </a:p>
          <a:p>
            <a:pPr marL="0" indent="0" algn="just">
              <a:buNone/>
            </a:pPr>
            <a:r>
              <a:rPr lang="en-US" dirty="0" smtClean="0"/>
              <a:t>	Cellulase from </a:t>
            </a:r>
            <a:r>
              <a:rPr lang="en-US" i="1" dirty="0" err="1" smtClean="0"/>
              <a:t>Trichoderma</a:t>
            </a:r>
            <a:r>
              <a:rPr lang="en-US" i="1" dirty="0" smtClean="0"/>
              <a:t> </a:t>
            </a:r>
            <a:r>
              <a:rPr lang="en-US" i="1" dirty="0" err="1" smtClean="0"/>
              <a:t>reesei</a:t>
            </a:r>
            <a:r>
              <a:rPr lang="en-US" dirty="0" smtClean="0"/>
              <a:t> </a:t>
            </a:r>
            <a:r>
              <a:rPr lang="en-US" sz="2400" dirty="0" smtClean="0"/>
              <a:t>(37 FPU/g) </a:t>
            </a:r>
          </a:p>
          <a:p>
            <a:pPr marL="0" indent="0" algn="just">
              <a:buNone/>
            </a:pPr>
            <a:r>
              <a:rPr lang="en-US" dirty="0" smtClean="0"/>
              <a:t>	β - </a:t>
            </a:r>
            <a:r>
              <a:rPr lang="en-US" dirty="0" err="1" smtClean="0"/>
              <a:t>glucosidase</a:t>
            </a:r>
            <a:r>
              <a:rPr lang="en-US" dirty="0" smtClean="0"/>
              <a:t> from </a:t>
            </a:r>
            <a:r>
              <a:rPr lang="en-US" i="1" dirty="0" err="1" smtClean="0"/>
              <a:t>Aspergillus</a:t>
            </a:r>
            <a:r>
              <a:rPr lang="en-US" i="1" dirty="0" smtClean="0"/>
              <a:t> </a:t>
            </a:r>
            <a:r>
              <a:rPr lang="en-US" i="1" dirty="0" err="1" smtClean="0"/>
              <a:t>niger</a:t>
            </a:r>
            <a:r>
              <a:rPr lang="en-US" dirty="0" smtClean="0"/>
              <a:t> </a:t>
            </a:r>
            <a:r>
              <a:rPr lang="en-US" sz="2400" dirty="0" smtClean="0"/>
              <a:t>(50 CBU/g )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15</a:t>
            </a:fld>
            <a:endParaRPr lang="en-IN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Enzymatic Hydrolysis of Pretreated Wheat Bran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Enzymatic Hydrolysis of Pretreated Wheat Bran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228685"/>
            <a:ext cx="85344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/>
              <a:t>Pretreated </a:t>
            </a:r>
            <a:r>
              <a:rPr lang="en-US" sz="2400" dirty="0"/>
              <a:t>wheat bran in 50 </a:t>
            </a:r>
            <a:r>
              <a:rPr lang="en-US" sz="2400" dirty="0" err="1"/>
              <a:t>mM</a:t>
            </a:r>
            <a:r>
              <a:rPr lang="en-US" sz="2400" dirty="0"/>
              <a:t> citrate buffer (pH 4.8</a:t>
            </a:r>
            <a:r>
              <a:rPr lang="en-US" sz="2400" dirty="0" smtClean="0"/>
              <a:t>) [10</a:t>
            </a:r>
            <a:r>
              <a:rPr lang="en-US" sz="2400" dirty="0"/>
              <a:t>% (w/v</a:t>
            </a:r>
            <a:r>
              <a:rPr lang="en-US" sz="2400" dirty="0" smtClean="0"/>
              <a:t>)]</a:t>
            </a:r>
          </a:p>
          <a:p>
            <a:pPr algn="just"/>
            <a:endParaRPr lang="en-US" sz="28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 smtClean="0"/>
              <a:t>                      Incubated </a:t>
            </a:r>
            <a:r>
              <a:rPr lang="en-US" sz="2400" dirty="0"/>
              <a:t>at 50</a:t>
            </a:r>
            <a:r>
              <a:rPr lang="en-US" sz="2400" baseline="30000" dirty="0"/>
              <a:t>o</a:t>
            </a:r>
            <a:r>
              <a:rPr lang="en-US" sz="2400" dirty="0"/>
              <a:t>C and 150 rpm for 96 </a:t>
            </a:r>
            <a:r>
              <a:rPr lang="en-US" sz="2400" dirty="0" smtClean="0"/>
              <a:t>h</a:t>
            </a:r>
          </a:p>
          <a:p>
            <a:pPr algn="just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               Samples </a:t>
            </a:r>
            <a:r>
              <a:rPr lang="en-US" sz="2400" dirty="0"/>
              <a:t>were withdrawn at regular interval of 12 </a:t>
            </a:r>
            <a:r>
              <a:rPr lang="en-US" sz="2400" dirty="0" smtClean="0"/>
              <a:t>h</a:t>
            </a:r>
          </a:p>
          <a:p>
            <a:pPr algn="ctr"/>
            <a:endParaRPr lang="en-US" sz="2400" dirty="0"/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Centrifuged </a:t>
            </a:r>
            <a:r>
              <a:rPr lang="en-US" sz="2400" dirty="0"/>
              <a:t>at 10,000 </a:t>
            </a:r>
            <a:r>
              <a:rPr lang="en-US" sz="2400" dirty="0" err="1"/>
              <a:t>x</a:t>
            </a:r>
            <a:r>
              <a:rPr lang="en-US" sz="2400" i="1" dirty="0" err="1"/>
              <a:t>g</a:t>
            </a:r>
            <a:r>
              <a:rPr lang="en-US" sz="2400" dirty="0"/>
              <a:t> for 10 min and the supernatant was subjected to sugar analysis in HPLC. </a:t>
            </a:r>
            <a:endParaRPr lang="en-US" sz="2400" dirty="0" smtClean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962400" y="1739280"/>
            <a:ext cx="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95936" y="2891408"/>
            <a:ext cx="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3995936" y="3971528"/>
            <a:ext cx="0" cy="609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23528" y="5590981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The percentage of hydrolysis were calculated based on the amount of </a:t>
            </a:r>
            <a:r>
              <a:rPr lang="en-US" sz="1600" dirty="0" err="1" smtClean="0">
                <a:solidFill>
                  <a:srgbClr val="0000FF"/>
                </a:solidFill>
              </a:rPr>
              <a:t>glucan</a:t>
            </a:r>
            <a:r>
              <a:rPr lang="en-US" sz="1600" dirty="0" smtClean="0">
                <a:solidFill>
                  <a:srgbClr val="0000FF"/>
                </a:solidFill>
              </a:rPr>
              <a:t> (cellulose) and </a:t>
            </a:r>
            <a:r>
              <a:rPr lang="en-US" sz="1600" dirty="0" err="1" smtClean="0">
                <a:solidFill>
                  <a:srgbClr val="0000FF"/>
                </a:solidFill>
              </a:rPr>
              <a:t>xylan</a:t>
            </a:r>
            <a:r>
              <a:rPr lang="en-US" sz="1600" dirty="0" smtClean="0">
                <a:solidFill>
                  <a:srgbClr val="0000FF"/>
                </a:solidFill>
              </a:rPr>
              <a:t> (</a:t>
            </a:r>
            <a:r>
              <a:rPr lang="en-US" sz="1600" dirty="0" err="1" smtClean="0">
                <a:solidFill>
                  <a:srgbClr val="0000FF"/>
                </a:solidFill>
              </a:rPr>
              <a:t>xylose</a:t>
            </a:r>
            <a:r>
              <a:rPr lang="en-US" sz="1600" dirty="0" smtClean="0">
                <a:solidFill>
                  <a:srgbClr val="0000FF"/>
                </a:solidFill>
              </a:rPr>
              <a:t>) present in the initial substrates and sugars released by hydrolysis</a:t>
            </a:r>
            <a:endParaRPr lang="en-IN" sz="1600" dirty="0">
              <a:solidFill>
                <a:srgbClr val="0000FF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16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Wheat bran - after enzymatic hydrolysis – centrifuged – supernatant – pH 6.8</a:t>
            </a:r>
          </a:p>
          <a:p>
            <a:endParaRPr lang="en-US" dirty="0" smtClean="0"/>
          </a:p>
          <a:p>
            <a:r>
              <a:rPr lang="en-US" dirty="0" smtClean="0"/>
              <a:t>2.4 - KH</a:t>
            </a:r>
            <a:r>
              <a:rPr lang="en-US" baseline="-25000" dirty="0" smtClean="0"/>
              <a:t>2</a:t>
            </a:r>
            <a:r>
              <a:rPr lang="en-US" dirty="0" smtClean="0"/>
              <a:t>PO</a:t>
            </a:r>
            <a:r>
              <a:rPr lang="en-US" baseline="-25000" dirty="0" smtClean="0"/>
              <a:t>4</a:t>
            </a:r>
            <a:r>
              <a:rPr lang="en-US" dirty="0" smtClean="0"/>
              <a:t>; 2.5 - Na</a:t>
            </a:r>
            <a:r>
              <a:rPr lang="en-US" baseline="-25000" dirty="0" smtClean="0"/>
              <a:t>2</a:t>
            </a:r>
            <a:r>
              <a:rPr lang="en-US" dirty="0" smtClean="0"/>
              <a:t>HPO</a:t>
            </a:r>
            <a:r>
              <a:rPr lang="en-US" baseline="-25000" dirty="0" smtClean="0"/>
              <a:t>4</a:t>
            </a:r>
            <a:r>
              <a:rPr lang="en-US" dirty="0" smtClean="0"/>
              <a:t>; 0.5 - MgSO</a:t>
            </a:r>
            <a:r>
              <a:rPr lang="en-US" baseline="-25000" dirty="0" smtClean="0"/>
              <a:t>4</a:t>
            </a:r>
            <a:r>
              <a:rPr lang="en-US" dirty="0" smtClean="0"/>
              <a:t>; 0.1- Ferric ammonium citrate and 4.5 - NH</a:t>
            </a:r>
            <a:r>
              <a:rPr lang="en-US" baseline="-25000" dirty="0" smtClean="0"/>
              <a:t>2</a:t>
            </a:r>
            <a:r>
              <a:rPr lang="en-US" dirty="0" smtClean="0"/>
              <a:t>SO</a:t>
            </a:r>
            <a:r>
              <a:rPr lang="en-US" baseline="-25000" dirty="0" smtClean="0"/>
              <a:t>4</a:t>
            </a:r>
            <a:r>
              <a:rPr lang="en-US" dirty="0" smtClean="0"/>
              <a:t> (g/L) were added to the supernatant (C/N – 20:1) and filter sterilized (0.2µm)</a:t>
            </a:r>
          </a:p>
          <a:p>
            <a:endParaRPr lang="en-US" dirty="0" smtClean="0"/>
          </a:p>
          <a:p>
            <a:r>
              <a:rPr lang="en-US" dirty="0" smtClean="0"/>
              <a:t>Seeded with 1% inoculum </a:t>
            </a:r>
            <a:r>
              <a:rPr lang="en-US" sz="2600" dirty="0" smtClean="0"/>
              <a:t>(</a:t>
            </a:r>
            <a:r>
              <a:rPr lang="en-US" sz="2600" i="1" dirty="0" smtClean="0"/>
              <a:t>R. </a:t>
            </a:r>
            <a:r>
              <a:rPr lang="en-US" sz="2600" i="1" dirty="0" err="1" smtClean="0"/>
              <a:t>eutropha</a:t>
            </a:r>
            <a:r>
              <a:rPr lang="en-US" sz="2600" dirty="0" smtClean="0"/>
              <a:t> </a:t>
            </a:r>
            <a:r>
              <a:rPr lang="en-US" sz="2600" dirty="0" err="1" smtClean="0"/>
              <a:t>precultured</a:t>
            </a:r>
            <a:r>
              <a:rPr lang="en-US" sz="2600" dirty="0" smtClean="0"/>
              <a:t> in a nutrient medium) </a:t>
            </a:r>
            <a:r>
              <a:rPr lang="en-US" dirty="0" smtClean="0"/>
              <a:t>and</a:t>
            </a:r>
            <a:r>
              <a:rPr lang="en-US" baseline="-25000" dirty="0" smtClean="0"/>
              <a:t> </a:t>
            </a:r>
            <a:r>
              <a:rPr lang="en-US" dirty="0" smtClean="0"/>
              <a:t>incubated at 150 rpm for 96 h at 30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Production of PHB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256584"/>
          </a:xfrm>
        </p:spPr>
        <p:txBody>
          <a:bodyPr/>
          <a:lstStyle/>
          <a:p>
            <a:r>
              <a:rPr lang="en-US" dirty="0" smtClean="0"/>
              <a:t>Cell growth at 600 nm, Cell dry weight (DCW)</a:t>
            </a: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Production of PHB 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370360"/>
            <a:ext cx="8763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Harvested cells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6</a:t>
            </a:r>
            <a:r>
              <a:rPr lang="en-US" sz="2400" dirty="0"/>
              <a:t>% sodium hypochlorite and chloroform </a:t>
            </a:r>
            <a:endParaRPr lang="en-US" sz="2400" dirty="0" smtClean="0"/>
          </a:p>
          <a:p>
            <a:pPr algn="ctr"/>
            <a:r>
              <a:rPr lang="en-US" sz="2400" dirty="0" smtClean="0"/>
              <a:t>	 </a:t>
            </a:r>
          </a:p>
          <a:p>
            <a:pPr algn="ctr"/>
            <a:r>
              <a:rPr lang="en-US" sz="2400" dirty="0" smtClean="0"/>
              <a:t>37</a:t>
            </a:r>
            <a:r>
              <a:rPr lang="en-US" sz="2400" baseline="30000" dirty="0" smtClean="0"/>
              <a:t>o</a:t>
            </a:r>
            <a:r>
              <a:rPr lang="en-US" sz="2400" dirty="0" smtClean="0"/>
              <a:t>C </a:t>
            </a:r>
            <a:r>
              <a:rPr lang="en-US" sz="2400" dirty="0"/>
              <a:t>at 300 rpm for 2 </a:t>
            </a:r>
            <a:r>
              <a:rPr lang="en-US" sz="2400" dirty="0" smtClean="0"/>
              <a:t>h</a:t>
            </a:r>
          </a:p>
          <a:p>
            <a:pPr algn="ctr"/>
            <a:r>
              <a:rPr lang="en-US" sz="2400" dirty="0" smtClean="0"/>
              <a:t>	 </a:t>
            </a:r>
          </a:p>
          <a:p>
            <a:pPr algn="ctr"/>
            <a:r>
              <a:rPr lang="en-US" sz="2400" dirty="0" smtClean="0"/>
              <a:t>Cellular </a:t>
            </a:r>
            <a:r>
              <a:rPr lang="en-US" sz="2400" dirty="0"/>
              <a:t>debris </a:t>
            </a:r>
            <a:r>
              <a:rPr lang="en-US" sz="2400" dirty="0" smtClean="0"/>
              <a:t>removed and concentrated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 smtClean="0"/>
              <a:t> PHB </a:t>
            </a:r>
            <a:r>
              <a:rPr lang="en-US" sz="2400" dirty="0"/>
              <a:t>polymer </a:t>
            </a:r>
            <a:r>
              <a:rPr lang="en-US" sz="2400" dirty="0" smtClean="0"/>
              <a:t>precipitated with </a:t>
            </a:r>
            <a:r>
              <a:rPr lang="en-US" sz="2400" dirty="0"/>
              <a:t>chilled methanol (</a:t>
            </a:r>
            <a:r>
              <a:rPr lang="en-US" sz="2400" dirty="0" smtClean="0"/>
              <a:t>1:9)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dirty="0"/>
              <a:t>S</a:t>
            </a:r>
            <a:r>
              <a:rPr lang="en-US" sz="2400" dirty="0" smtClean="0"/>
              <a:t>eparated  and dried </a:t>
            </a:r>
            <a:r>
              <a:rPr lang="en-US" sz="2400" dirty="0"/>
              <a:t>in vacuum at room </a:t>
            </a:r>
            <a:r>
              <a:rPr lang="en-US" sz="2400" dirty="0" smtClean="0"/>
              <a:t>temperature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772816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Extraction of PHB </a:t>
            </a:r>
            <a:endParaRPr lang="en-US" sz="3200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499992" y="2708920"/>
            <a:ext cx="0" cy="53759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99992" y="3501008"/>
            <a:ext cx="0" cy="46558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499992" y="4221088"/>
            <a:ext cx="0" cy="46558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499992" y="4941168"/>
            <a:ext cx="0" cy="46558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499992" y="5661248"/>
            <a:ext cx="0" cy="46558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18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and discussion</a:t>
            </a:r>
            <a:endParaRPr lang="en-IN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39549848"/>
              </p:ext>
            </p:extLst>
          </p:nvPr>
        </p:nvGraphicFramePr>
        <p:xfrm>
          <a:off x="609600" y="1967911"/>
          <a:ext cx="8077200" cy="290124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81200"/>
                <a:gridCol w="2057400"/>
                <a:gridCol w="2209800"/>
                <a:gridCol w="1828800"/>
              </a:tblGrid>
              <a:tr h="1106871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Raw material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Cellulose, as glucose (%)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Hemicellulose, as xylose (%)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Lignin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(%)</a:t>
                      </a:r>
                    </a:p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3289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Untreated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32.43 ± 0.34</a:t>
                      </a:r>
                    </a:p>
                    <a:p>
                      <a:pPr algn="just"/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26.34 ± 0.25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20.15 ± 0.28</a:t>
                      </a:r>
                    </a:p>
                    <a:p>
                      <a:pPr algn="just"/>
                      <a:endParaRPr lang="en-US" sz="2400" dirty="0"/>
                    </a:p>
                  </a:txBody>
                  <a:tcPr/>
                </a:tc>
              </a:tr>
              <a:tr h="77963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Pretreated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54.84 ± 0.57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20.25 ± 0.66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08.93 ± 0.40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105580"/>
            <a:ext cx="9612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Table 1. Composition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untreated and pretreated wheat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bran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19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3" y="1700808"/>
            <a:ext cx="6696744" cy="4656578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and discussion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20</a:t>
            </a:fld>
            <a:endParaRPr lang="en-IN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61645" y="1003374"/>
            <a:ext cx="82207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Table 2.  Effect of various nitrogen sources on cell growth (DCW),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PHB production (g//L) and PHB content (%) of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R.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eutropha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868144" y="4005064"/>
            <a:ext cx="1080120" cy="43204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64238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14300" y="5559623"/>
            <a:ext cx="9372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Fig. 1. Percentage hydrolysis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of untreated and pretreated wheat bran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and discussion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21</a:t>
            </a:fld>
            <a:endParaRPr lang="en-IN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969002"/>
            <a:ext cx="6624736" cy="4595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Oval 9"/>
          <p:cNvSpPr/>
          <p:nvPr/>
        </p:nvSpPr>
        <p:spPr>
          <a:xfrm>
            <a:off x="6804248" y="1556792"/>
            <a:ext cx="43204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6084168" y="3717032"/>
            <a:ext cx="43204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rcRect t="2632" b="7895"/>
          <a:stretch>
            <a:fillRect/>
          </a:stretch>
        </p:blipFill>
        <p:spPr>
          <a:xfrm>
            <a:off x="2411760" y="1556792"/>
            <a:ext cx="4053784" cy="24482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rcRect t="4035" b="8226"/>
          <a:stretch>
            <a:fillRect/>
          </a:stretch>
        </p:blipFill>
        <p:spPr>
          <a:xfrm>
            <a:off x="1691680" y="4005064"/>
            <a:ext cx="5219158" cy="230425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and discussion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55776" y="3284984"/>
            <a:ext cx="3384376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835696" y="5661248"/>
            <a:ext cx="4680520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22</a:t>
            </a:fld>
            <a:endParaRPr lang="en-IN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35484" y="859358"/>
            <a:ext cx="80730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Table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3.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Tukey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Post Hoc analysis 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hydrolysis of untreated and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pretreated  wheat bran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and discussion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1412776"/>
            <a:ext cx="6336704" cy="3672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23</a:t>
            </a:fld>
            <a:endParaRPr lang="en-IN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5382552"/>
            <a:ext cx="89644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2. Sugars such as glucose and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xylose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from wheat bran through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enzymatic hydrolysis by cellulase of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T.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reesei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796136" y="1916832"/>
            <a:ext cx="43204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Oval 6"/>
          <p:cNvSpPr/>
          <p:nvPr/>
        </p:nvSpPr>
        <p:spPr>
          <a:xfrm>
            <a:off x="6444208" y="3573016"/>
            <a:ext cx="43204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1868" y="3645024"/>
            <a:ext cx="5055332" cy="26642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33403" y="1408462"/>
            <a:ext cx="3982813" cy="24374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and discussion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27784" y="3068960"/>
            <a:ext cx="3600400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123728" y="5445224"/>
            <a:ext cx="4536504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24</a:t>
            </a:fld>
            <a:endParaRPr lang="en-IN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23586" y="767025"/>
            <a:ext cx="909684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Table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4.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Tukey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Post Hoc analysis of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xylose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glucose released from </a:t>
            </a:r>
            <a:endParaRPr lang="en-US" sz="2000" b="1" dirty="0" smtClean="0">
              <a:latin typeface="Arial" pitchFamily="34" charset="0"/>
              <a:cs typeface="Arial" pitchFamily="3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pretreated  wheat bran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8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and discussion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340768"/>
            <a:ext cx="807986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25</a:t>
            </a:fld>
            <a:endParaRPr lang="en-IN"/>
          </a:p>
        </p:txBody>
      </p:sp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5391890"/>
            <a:ext cx="914399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7955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3. DCW, PHB production and PHB content produced from enzymatic hydrolysis of pretreated wheat bran using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R. </a:t>
            </a:r>
            <a:r>
              <a:rPr kumimoji="0" lang="en-US" sz="20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eutropha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596336" y="1988840"/>
            <a:ext cx="43204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Oval 7"/>
          <p:cNvSpPr/>
          <p:nvPr/>
        </p:nvSpPr>
        <p:spPr>
          <a:xfrm>
            <a:off x="6444208" y="3068960"/>
            <a:ext cx="43204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Oval 8"/>
          <p:cNvSpPr/>
          <p:nvPr/>
        </p:nvSpPr>
        <p:spPr>
          <a:xfrm>
            <a:off x="5364088" y="1700808"/>
            <a:ext cx="43204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and discussion</a:t>
            </a:r>
            <a:endParaRPr lang="en-IN" b="1" dirty="0">
              <a:solidFill>
                <a:srgbClr val="FF000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/>
          <a:srcRect t="9845"/>
          <a:stretch>
            <a:fillRect/>
          </a:stretch>
        </p:blipFill>
        <p:spPr>
          <a:xfrm>
            <a:off x="251520" y="1916832"/>
            <a:ext cx="4459201" cy="18722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rcRect t="10308"/>
          <a:stretch>
            <a:fillRect/>
          </a:stretch>
        </p:blipFill>
        <p:spPr>
          <a:xfrm>
            <a:off x="2195736" y="4221088"/>
            <a:ext cx="4499992" cy="18796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rcRect t="10573"/>
          <a:stretch>
            <a:fillRect/>
          </a:stretch>
        </p:blipFill>
        <p:spPr>
          <a:xfrm>
            <a:off x="4756807" y="1916832"/>
            <a:ext cx="4387193" cy="182710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95536" y="2924944"/>
            <a:ext cx="3960440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860032" y="2852936"/>
            <a:ext cx="4032448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26</a:t>
            </a:fld>
            <a:endParaRPr lang="en-IN"/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-108520" y="1157262"/>
            <a:ext cx="953562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Table.5  </a:t>
            </a:r>
            <a:r>
              <a:rPr kumimoji="0" lang="en-US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Tukey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Post Hoc analysis of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DCW, PHB production and PHB content 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339752" y="5373216"/>
            <a:ext cx="4032448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10" grpId="1" animBg="1"/>
      <p:bldP spid="14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and discussion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27</a:t>
            </a:fld>
            <a:endParaRPr lang="en-IN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47698" y="5457418"/>
            <a:ext cx="784862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7955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Fig. 4. Regression</a:t>
            </a: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analysis of a) DCW and PHB production and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79550" algn="l"/>
              </a:tabLst>
            </a:pPr>
            <a:r>
              <a:rPr kumimoji="0" lang="en-US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b) DCW and PHB content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060848"/>
            <a:ext cx="3960440" cy="2385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9564" y="2060848"/>
            <a:ext cx="4020379" cy="242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04056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results suggested that the yield of PHB was 0.330 g/g where 48 g/L of glucose obtained from pretreated wheat bran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higher than the yield (0.267 g/g for 45 g/L sugar) of </a:t>
            </a:r>
            <a:r>
              <a:rPr lang="en-US" i="1" dirty="0" smtClean="0"/>
              <a:t>B. </a:t>
            </a:r>
            <a:r>
              <a:rPr lang="en-US" i="1" dirty="0" err="1" smtClean="0"/>
              <a:t>megaterium</a:t>
            </a:r>
            <a:r>
              <a:rPr lang="en-US" dirty="0" smtClean="0"/>
              <a:t> using OPEFB </a:t>
            </a:r>
            <a:r>
              <a:rPr lang="en-US" dirty="0" err="1" smtClean="0"/>
              <a:t>hydrolysate</a:t>
            </a:r>
            <a:r>
              <a:rPr lang="en-US" dirty="0" smtClean="0"/>
              <a:t> (Zhang et al., 2013) and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lower (0.39 g/g) than </a:t>
            </a:r>
            <a:r>
              <a:rPr lang="en-US" dirty="0" err="1" smtClean="0"/>
              <a:t>xylose</a:t>
            </a:r>
            <a:r>
              <a:rPr lang="en-US" dirty="0" smtClean="0"/>
              <a:t> utilizing bacterium </a:t>
            </a:r>
            <a:r>
              <a:rPr lang="en-US" i="1" dirty="0" smtClean="0"/>
              <a:t>B. </a:t>
            </a:r>
            <a:r>
              <a:rPr lang="en-US" i="1" dirty="0" err="1" smtClean="0"/>
              <a:t>cepacia</a:t>
            </a:r>
            <a:r>
              <a:rPr lang="en-US" dirty="0" smtClean="0"/>
              <a:t> IPT 048PHB utilizing sugarcane </a:t>
            </a:r>
            <a:r>
              <a:rPr lang="en-US" dirty="0" err="1" smtClean="0"/>
              <a:t>bagasse</a:t>
            </a:r>
            <a:r>
              <a:rPr lang="en-US" dirty="0" smtClean="0"/>
              <a:t> (Silva et al., 2004)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PHB content of </a:t>
            </a:r>
            <a:r>
              <a:rPr lang="en-US" i="1" dirty="0" smtClean="0"/>
              <a:t>R. </a:t>
            </a:r>
            <a:r>
              <a:rPr lang="en-US" i="1" dirty="0" err="1" smtClean="0"/>
              <a:t>eutropha</a:t>
            </a:r>
            <a:r>
              <a:rPr lang="en-US" dirty="0" smtClean="0"/>
              <a:t> (62%) in the present study was comparable with the earlier studies on utilizing </a:t>
            </a:r>
            <a:r>
              <a:rPr lang="en-US" dirty="0" err="1" smtClean="0"/>
              <a:t>lignocellulosic</a:t>
            </a:r>
            <a:r>
              <a:rPr lang="en-US" dirty="0" smtClean="0"/>
              <a:t> biomass (Yu and Stahl, 2008; Silva et al., 2007).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28</a:t>
            </a:fld>
            <a:endParaRPr lang="en-IN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Results and discussion</a:t>
            </a:r>
            <a:endParaRPr lang="en-IN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Alkaline pretreatment increases the exposure of cellulose in the wheat bran</a:t>
            </a:r>
            <a:endParaRPr lang="en-US" i="1" dirty="0" smtClean="0"/>
          </a:p>
          <a:p>
            <a:pPr algn="just"/>
            <a:endParaRPr lang="en-US" i="1" dirty="0" smtClean="0"/>
          </a:p>
          <a:p>
            <a:pPr algn="just"/>
            <a:r>
              <a:rPr lang="en-US" dirty="0" smtClean="0"/>
              <a:t>Detoxification may not be required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High correlation exist between DCW and PHB production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Wheat bran could be a potential carbon source for </a:t>
            </a:r>
            <a:r>
              <a:rPr lang="en-US" dirty="0" err="1" smtClean="0"/>
              <a:t>polyhydroxybutyrate</a:t>
            </a:r>
            <a:r>
              <a:rPr lang="en-US" dirty="0" smtClean="0"/>
              <a:t> production by </a:t>
            </a:r>
            <a:r>
              <a:rPr lang="en-US" i="1" dirty="0" smtClean="0"/>
              <a:t>R. </a:t>
            </a:r>
            <a:r>
              <a:rPr lang="en-US" i="1" dirty="0" err="1" smtClean="0"/>
              <a:t>eutropha</a:t>
            </a:r>
            <a:endParaRPr lang="en-US" dirty="0" smtClean="0"/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Could reduce the production cost besides reducing the disposal problem of these substrates</a:t>
            </a:r>
          </a:p>
          <a:p>
            <a:pPr algn="just"/>
            <a:endParaRPr lang="en-US" dirty="0" smtClean="0"/>
          </a:p>
          <a:p>
            <a:endParaRPr lang="en-IN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Conclusions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29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/>
          <a:lstStyle/>
          <a:p>
            <a:r>
              <a:rPr lang="en-IN" sz="1400" dirty="0" err="1" smtClean="0"/>
              <a:t>Sluiter</a:t>
            </a:r>
            <a:r>
              <a:rPr lang="en-IN" sz="1400" dirty="0" smtClean="0"/>
              <a:t> A, </a:t>
            </a:r>
            <a:r>
              <a:rPr lang="en-IN" sz="1400" dirty="0" err="1" smtClean="0"/>
              <a:t>Hames</a:t>
            </a:r>
            <a:r>
              <a:rPr lang="en-IN" sz="1400" dirty="0" smtClean="0"/>
              <a:t> B, Ruiz R, </a:t>
            </a:r>
            <a:r>
              <a:rPr lang="en-IN" sz="1400" dirty="0" err="1" smtClean="0"/>
              <a:t>Scarlata</a:t>
            </a:r>
            <a:r>
              <a:rPr lang="en-IN" sz="1400" dirty="0" smtClean="0"/>
              <a:t> C, </a:t>
            </a:r>
            <a:r>
              <a:rPr lang="en-IN" sz="1400" dirty="0" err="1" smtClean="0"/>
              <a:t>Sluiter</a:t>
            </a:r>
            <a:r>
              <a:rPr lang="en-IN" sz="1400" dirty="0" smtClean="0"/>
              <a:t> J, Templeton D, Crocker D. 2008. Determination of Structural Carbohydrates and Lignin in Biomass. Golden, CO: National Renewable Energy Laboratory. </a:t>
            </a:r>
            <a:endParaRPr lang="en-IN" sz="1400" dirty="0" smtClean="0"/>
          </a:p>
          <a:p>
            <a:endParaRPr lang="en-IN" sz="1400" dirty="0" smtClean="0"/>
          </a:p>
          <a:p>
            <a:r>
              <a:rPr lang="en-IN" sz="1400" dirty="0" err="1" smtClean="0"/>
              <a:t>Sluiter</a:t>
            </a:r>
            <a:r>
              <a:rPr lang="en-IN" sz="1400" dirty="0" smtClean="0"/>
              <a:t> </a:t>
            </a:r>
            <a:r>
              <a:rPr lang="en-IN" sz="1400" dirty="0" smtClean="0"/>
              <a:t>JB, Ruiz RO, </a:t>
            </a:r>
            <a:r>
              <a:rPr lang="en-IN" sz="1400" dirty="0" err="1" smtClean="0"/>
              <a:t>Scarlata</a:t>
            </a:r>
            <a:r>
              <a:rPr lang="en-IN" sz="1400" dirty="0" smtClean="0"/>
              <a:t> CJ, </a:t>
            </a:r>
            <a:r>
              <a:rPr lang="en-IN" sz="1400" dirty="0" err="1" smtClean="0"/>
              <a:t>Sluiter</a:t>
            </a:r>
            <a:r>
              <a:rPr lang="en-IN" sz="1400" dirty="0" smtClean="0"/>
              <a:t> AD, Templeton DW. 2010. Compositional analysis of </a:t>
            </a:r>
            <a:r>
              <a:rPr lang="en-IN" sz="1400" dirty="0" err="1" smtClean="0"/>
              <a:t>lignocellulosic</a:t>
            </a:r>
            <a:r>
              <a:rPr lang="en-IN" sz="1400" dirty="0" smtClean="0"/>
              <a:t> </a:t>
            </a:r>
            <a:r>
              <a:rPr lang="en-IN" sz="1400" dirty="0" err="1" smtClean="0"/>
              <a:t>feedstocks</a:t>
            </a:r>
            <a:r>
              <a:rPr lang="en-IN" sz="1400" dirty="0" smtClean="0"/>
              <a:t>. 1. Review and description of methods. J Agric Food </a:t>
            </a:r>
            <a:r>
              <a:rPr lang="en-IN" sz="1400" dirty="0" err="1" smtClean="0"/>
              <a:t>Chem</a:t>
            </a:r>
            <a:r>
              <a:rPr lang="en-IN" sz="1400" dirty="0" smtClean="0"/>
              <a:t> 58(16):90439053</a:t>
            </a:r>
            <a:r>
              <a:rPr lang="en-IN" sz="1400" dirty="0" smtClean="0"/>
              <a:t>.</a:t>
            </a:r>
          </a:p>
          <a:p>
            <a:endParaRPr lang="en-IN" sz="1400" dirty="0" smtClean="0"/>
          </a:p>
          <a:p>
            <a:r>
              <a:rPr lang="en-IN" sz="1400" dirty="0" err="1" smtClean="0"/>
              <a:t>Sluiter</a:t>
            </a:r>
            <a:r>
              <a:rPr lang="en-IN" sz="1400" dirty="0" smtClean="0"/>
              <a:t> A, </a:t>
            </a:r>
            <a:r>
              <a:rPr lang="en-IN" sz="1400" dirty="0" err="1" smtClean="0"/>
              <a:t>Hames</a:t>
            </a:r>
            <a:r>
              <a:rPr lang="en-IN" sz="1400" dirty="0" smtClean="0"/>
              <a:t> B, Ruiz R, </a:t>
            </a:r>
            <a:r>
              <a:rPr lang="en-IN" sz="1400" dirty="0" err="1" smtClean="0"/>
              <a:t>Scarlata</a:t>
            </a:r>
            <a:r>
              <a:rPr lang="en-IN" sz="1400" dirty="0" smtClean="0"/>
              <a:t> C, </a:t>
            </a:r>
            <a:r>
              <a:rPr lang="en-IN" sz="1400" dirty="0" err="1" smtClean="0"/>
              <a:t>Sluiter</a:t>
            </a:r>
            <a:r>
              <a:rPr lang="en-IN" sz="1400" dirty="0" smtClean="0"/>
              <a:t> J, Templeton D (2008a) Determination of sugars, </a:t>
            </a:r>
            <a:r>
              <a:rPr lang="en-IN" sz="1400" dirty="0" err="1" smtClean="0"/>
              <a:t>byproducts</a:t>
            </a:r>
            <a:r>
              <a:rPr lang="en-IN" sz="1400" dirty="0" smtClean="0"/>
              <a:t> and degradation products in liquid fraction process samples (LAP). NREL, Golden, CO. </a:t>
            </a:r>
            <a:endParaRPr lang="en-IN" sz="1400" dirty="0" smtClean="0"/>
          </a:p>
          <a:p>
            <a:endParaRPr lang="en-IN" sz="1400" dirty="0" smtClean="0"/>
          </a:p>
          <a:p>
            <a:r>
              <a:rPr lang="en-IN" sz="1400" dirty="0" err="1" smtClean="0"/>
              <a:t>Sluiter</a:t>
            </a:r>
            <a:r>
              <a:rPr lang="en-IN" sz="1400" dirty="0" smtClean="0"/>
              <a:t> </a:t>
            </a:r>
            <a:r>
              <a:rPr lang="en-IN" sz="1400" dirty="0" smtClean="0"/>
              <a:t>A, </a:t>
            </a:r>
            <a:r>
              <a:rPr lang="en-IN" sz="1400" dirty="0" err="1" smtClean="0"/>
              <a:t>Hames</a:t>
            </a:r>
            <a:r>
              <a:rPr lang="en-IN" sz="1400" dirty="0" smtClean="0"/>
              <a:t> B, Ruiz R, </a:t>
            </a:r>
            <a:r>
              <a:rPr lang="en-IN" sz="1400" dirty="0" err="1" smtClean="0"/>
              <a:t>Scarlata</a:t>
            </a:r>
            <a:r>
              <a:rPr lang="en-IN" sz="1400" dirty="0" smtClean="0"/>
              <a:t> C, </a:t>
            </a:r>
            <a:r>
              <a:rPr lang="en-IN" sz="1400" dirty="0" err="1" smtClean="0"/>
              <a:t>Sluiter</a:t>
            </a:r>
            <a:r>
              <a:rPr lang="en-IN" sz="1400" dirty="0" smtClean="0"/>
              <a:t> J, Templeton D, Crocker D (2008b) Determination of structural carbohydrates and lignin in biomass (LAP). NREL, Golden, CO</a:t>
            </a:r>
            <a:r>
              <a:rPr lang="en-IN" sz="1400" dirty="0" smtClean="0"/>
              <a:t>.</a:t>
            </a:r>
          </a:p>
          <a:p>
            <a:endParaRPr lang="en-IN" sz="1400" dirty="0" smtClean="0"/>
          </a:p>
          <a:p>
            <a:r>
              <a:rPr lang="en-IN" sz="1400" dirty="0" smtClean="0"/>
              <a:t>Zhang Y, Sun W, Wang H, </a:t>
            </a:r>
            <a:r>
              <a:rPr lang="en-IN" sz="1400" dirty="0" err="1" smtClean="0"/>
              <a:t>Geng</a:t>
            </a:r>
            <a:r>
              <a:rPr lang="en-IN" sz="1400" dirty="0" smtClean="0"/>
              <a:t> A. </a:t>
            </a:r>
            <a:r>
              <a:rPr lang="en-IN" sz="1400" dirty="0" err="1" smtClean="0"/>
              <a:t>Polyhydroxybutyrate</a:t>
            </a:r>
            <a:r>
              <a:rPr lang="en-IN" sz="1400" dirty="0" smtClean="0"/>
              <a:t> production from oil palm empty fruit bunch using Bacillus </a:t>
            </a:r>
            <a:r>
              <a:rPr lang="en-IN" sz="1400" dirty="0" err="1" smtClean="0"/>
              <a:t>megaterium</a:t>
            </a:r>
            <a:r>
              <a:rPr lang="en-IN" sz="1400" dirty="0" smtClean="0"/>
              <a:t> R11. </a:t>
            </a:r>
            <a:r>
              <a:rPr lang="en-IN" sz="1400" dirty="0" err="1" smtClean="0"/>
              <a:t>Bioresour</a:t>
            </a:r>
            <a:r>
              <a:rPr lang="en-IN" sz="1400" dirty="0" smtClean="0"/>
              <a:t> Technol. 2013;147:307–14. </a:t>
            </a:r>
            <a:r>
              <a:rPr lang="en-IN" sz="1400" dirty="0" err="1" smtClean="0"/>
              <a:t>doi</a:t>
            </a:r>
            <a:r>
              <a:rPr lang="en-IN" sz="1400" dirty="0" smtClean="0"/>
              <a:t>: 10.1016/j.biortech.2013.08.029</a:t>
            </a:r>
            <a:r>
              <a:rPr lang="en-IN" sz="1400" dirty="0" smtClean="0"/>
              <a:t>.</a:t>
            </a:r>
          </a:p>
          <a:p>
            <a:endParaRPr lang="en-IN" sz="1400" dirty="0" smtClean="0"/>
          </a:p>
          <a:p>
            <a:r>
              <a:rPr lang="en-IN" sz="1400" dirty="0" smtClean="0"/>
              <a:t>Silva LF1, </a:t>
            </a:r>
            <a:r>
              <a:rPr lang="en-IN" sz="1400" dirty="0" err="1" smtClean="0"/>
              <a:t>Taciro</a:t>
            </a:r>
            <a:r>
              <a:rPr lang="en-IN" sz="1400" dirty="0" smtClean="0"/>
              <a:t> MK, Michelin Ramos ME, Carter JM, </a:t>
            </a:r>
            <a:r>
              <a:rPr lang="en-IN" sz="1400" dirty="0" err="1" smtClean="0"/>
              <a:t>Pradella</a:t>
            </a:r>
            <a:r>
              <a:rPr lang="en-IN" sz="1400" dirty="0" smtClean="0"/>
              <a:t> JG, Gomez JG</a:t>
            </a:r>
            <a:r>
              <a:rPr lang="en-IN" sz="1400" dirty="0" smtClean="0"/>
              <a:t>. Poly-3-hydroxybutyrate (P3HB) production by bacteria from </a:t>
            </a:r>
            <a:r>
              <a:rPr lang="en-IN" sz="1400" dirty="0" err="1" smtClean="0"/>
              <a:t>xylose</a:t>
            </a:r>
            <a:r>
              <a:rPr lang="en-IN" sz="1400" dirty="0" smtClean="0"/>
              <a:t>, glucose and sugarcane </a:t>
            </a:r>
            <a:r>
              <a:rPr lang="en-IN" sz="1400" dirty="0" err="1" smtClean="0"/>
              <a:t>bagasse</a:t>
            </a:r>
            <a:r>
              <a:rPr lang="en-IN" sz="1400" dirty="0" smtClean="0"/>
              <a:t> </a:t>
            </a:r>
            <a:r>
              <a:rPr lang="en-IN" sz="1400" dirty="0" err="1" smtClean="0"/>
              <a:t>hydrolysate</a:t>
            </a:r>
            <a:r>
              <a:rPr lang="en-IN" sz="1400" dirty="0" smtClean="0"/>
              <a:t>. J </a:t>
            </a:r>
            <a:r>
              <a:rPr lang="en-IN" sz="1400" dirty="0" err="1" smtClean="0"/>
              <a:t>Ind</a:t>
            </a:r>
            <a:r>
              <a:rPr lang="en-IN" sz="1400" dirty="0" smtClean="0"/>
              <a:t> </a:t>
            </a:r>
            <a:r>
              <a:rPr lang="en-IN" sz="1400" dirty="0" err="1" smtClean="0"/>
              <a:t>Microbiol</a:t>
            </a:r>
            <a:r>
              <a:rPr lang="en-IN" sz="1400" dirty="0" smtClean="0"/>
              <a:t> </a:t>
            </a:r>
            <a:r>
              <a:rPr lang="en-IN" sz="1400" dirty="0" err="1" smtClean="0"/>
              <a:t>Biotechnol</a:t>
            </a:r>
            <a:r>
              <a:rPr lang="en-IN" sz="1400" dirty="0" smtClean="0"/>
              <a:t>. 2004 Jul;31(6):245-54. </a:t>
            </a:r>
            <a:endParaRPr lang="en-IN" sz="1400" dirty="0" smtClean="0"/>
          </a:p>
          <a:p>
            <a:endParaRPr lang="en-US" sz="1400" dirty="0" smtClean="0"/>
          </a:p>
          <a:p>
            <a:r>
              <a:rPr lang="en-IN" sz="1400" dirty="0" smtClean="0"/>
              <a:t>Yu J., Stahl H. Microbial utilization and </a:t>
            </a:r>
            <a:r>
              <a:rPr lang="en-IN" sz="1400" dirty="0" err="1" smtClean="0"/>
              <a:t>biopolyester</a:t>
            </a:r>
            <a:r>
              <a:rPr lang="en-IN" sz="1400" dirty="0" smtClean="0"/>
              <a:t> synthesis of </a:t>
            </a:r>
            <a:r>
              <a:rPr lang="en-IN" sz="1400" dirty="0" err="1" smtClean="0"/>
              <a:t>bagasse</a:t>
            </a:r>
            <a:r>
              <a:rPr lang="en-IN" sz="1400" dirty="0" smtClean="0"/>
              <a:t> </a:t>
            </a:r>
            <a:r>
              <a:rPr lang="en-IN" sz="1400" dirty="0" err="1" smtClean="0"/>
              <a:t>hydrolysates</a:t>
            </a:r>
            <a:r>
              <a:rPr lang="en-IN" sz="1400" dirty="0" smtClean="0"/>
              <a:t>. </a:t>
            </a:r>
            <a:r>
              <a:rPr lang="en-IN" sz="1400" dirty="0" err="1" smtClean="0"/>
              <a:t>Bioresour</a:t>
            </a:r>
            <a:r>
              <a:rPr lang="en-IN" sz="1400" dirty="0" smtClean="0"/>
              <a:t> Technol. 2008;99:8042–8048.</a:t>
            </a:r>
            <a:endParaRPr lang="en-IN" sz="1400" dirty="0" smtClean="0"/>
          </a:p>
          <a:p>
            <a:endParaRPr lang="en-IN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30</a:t>
            </a:fld>
            <a:endParaRPr lang="en-IN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References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360" r="19189"/>
          <a:stretch>
            <a:fillRect/>
          </a:stretch>
        </p:blipFill>
        <p:spPr bwMode="auto">
          <a:xfrm>
            <a:off x="6075706" y="1916832"/>
            <a:ext cx="306829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4C65F-93EB-4F9E-89B5-27D912BF48CC}" type="slidenum">
              <a:rPr lang="en-IN" smtClean="0"/>
              <a:pPr/>
              <a:t>31</a:t>
            </a:fld>
            <a:endParaRPr lang="en-IN"/>
          </a:p>
        </p:txBody>
      </p:sp>
      <p:pic>
        <p:nvPicPr>
          <p:cNvPr id="3074" name="Picture 2" descr="http://previews.123rf.com/images/marcscott/marcscott1202/marcscott120200003/12534562-Note-with-the-words-Thank-You-pinned-to-board-Stock-Photo-thanks.jpg"/>
          <p:cNvPicPr>
            <a:picLocks noChangeAspect="1" noChangeArrowheads="1"/>
          </p:cNvPicPr>
          <p:nvPr/>
        </p:nvPicPr>
        <p:blipFill>
          <a:blip r:embed="rId4" cstate="print"/>
          <a:srcRect l="6461" r="10081" b="4762"/>
          <a:stretch>
            <a:fillRect/>
          </a:stretch>
        </p:blipFill>
        <p:spPr bwMode="auto">
          <a:xfrm>
            <a:off x="395536" y="0"/>
            <a:ext cx="4608512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</TotalTime>
  <Words>1321</Words>
  <Application>Microsoft Office PowerPoint</Application>
  <PresentationFormat>On-screen Show (4:3)</PresentationFormat>
  <Paragraphs>254</Paragraphs>
  <Slides>31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Slide 1</vt:lpstr>
      <vt:lpstr>Outline</vt:lpstr>
      <vt:lpstr>Polyhydroxyalkanoates (PHA)</vt:lpstr>
      <vt:lpstr>Polyhydroxybutyrate (PHB)</vt:lpstr>
      <vt:lpstr>Polyhydroxybutyrate (PHB)</vt:lpstr>
      <vt:lpstr>Need of the study</vt:lpstr>
      <vt:lpstr>Use of Feedstock for PHB production </vt:lpstr>
      <vt:lpstr>Use of Feedstock for PHB production </vt:lpstr>
      <vt:lpstr>Use of Feedstock for PHB production </vt:lpstr>
      <vt:lpstr>Bottlenecks</vt:lpstr>
      <vt:lpstr>Aims</vt:lpstr>
      <vt:lpstr>Methodology</vt:lpstr>
      <vt:lpstr>Analytical Methods</vt:lpstr>
      <vt:lpstr>Analytical Methods</vt:lpstr>
      <vt:lpstr>Enzymatic Hydrolysis of Pretreated Wheat Bran</vt:lpstr>
      <vt:lpstr>Enzymatic Hydrolysis of Pretreated Wheat Bran</vt:lpstr>
      <vt:lpstr>Production of PHB  </vt:lpstr>
      <vt:lpstr>Production of PHB  </vt:lpstr>
      <vt:lpstr>Results and discussion</vt:lpstr>
      <vt:lpstr>Results and discussion</vt:lpstr>
      <vt:lpstr>Results and discussion</vt:lpstr>
      <vt:lpstr>Results and discussion</vt:lpstr>
      <vt:lpstr>Results and discussion</vt:lpstr>
      <vt:lpstr>Results and discussion</vt:lpstr>
      <vt:lpstr>Results and discussion</vt:lpstr>
      <vt:lpstr>Results and discussion</vt:lpstr>
      <vt:lpstr>Results and discussion</vt:lpstr>
      <vt:lpstr>Results and discussion</vt:lpstr>
      <vt:lpstr>Conclusions</vt:lpstr>
      <vt:lpstr>References</vt:lpstr>
      <vt:lpstr>Slide 31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pc</cp:lastModifiedBy>
  <cp:revision>81</cp:revision>
  <cp:lastPrinted>2016-06-07T11:42:26Z</cp:lastPrinted>
  <dcterms:created xsi:type="dcterms:W3CDTF">2016-06-04T13:12:55Z</dcterms:created>
  <dcterms:modified xsi:type="dcterms:W3CDTF">2016-06-11T14:03:47Z</dcterms:modified>
</cp:coreProperties>
</file>