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72" r:id="rId2"/>
    <p:sldId id="256" r:id="rId3"/>
    <p:sldId id="257" r:id="rId4"/>
    <p:sldId id="258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ED124-E2CA-4FD2-AD86-731079A166B3}" type="datetimeFigureOut">
              <a:rPr lang="en-IN" smtClean="0"/>
              <a:pPr/>
              <a:t>19-11-2016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02079-45CB-466A-91E9-64E431F9347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rabies1"/>
          <p:cNvPicPr>
            <a:picLocks noChangeAspect="1" noChangeArrowheads="1"/>
          </p:cNvPicPr>
          <p:nvPr/>
        </p:nvPicPr>
        <p:blipFill>
          <a:blip r:embed="rId2" cstate="print">
            <a:lum bright="43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it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08" y="861414"/>
            <a:ext cx="12214308" cy="4034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-220"/>
            <a:ext cx="12192000" cy="68300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smtClean="0"/>
              <a:t>A study of certain </a:t>
            </a:r>
            <a:r>
              <a:rPr lang="en-US" sz="3200" b="1" dirty="0" err="1" smtClean="0"/>
              <a:t>sociodemographic</a:t>
            </a:r>
            <a:r>
              <a:rPr lang="en-US" sz="3200" b="1" dirty="0" smtClean="0"/>
              <a:t> factors among patients with dog bite in Community Health Centre</a:t>
            </a:r>
            <a:r>
              <a:rPr lang="en-US" b="1" dirty="0" smtClean="0"/>
              <a:t>, </a:t>
            </a:r>
            <a:r>
              <a:rPr lang="en-US" b="1" dirty="0" err="1" smtClean="0"/>
              <a:t>Mulky</a:t>
            </a:r>
            <a:r>
              <a:rPr lang="en-US" b="1" dirty="0" smtClean="0"/>
              <a:t>, </a:t>
            </a:r>
            <a:r>
              <a:rPr lang="en-US" sz="3200" b="1" dirty="0" err="1" smtClean="0"/>
              <a:t>Dakshina</a:t>
            </a:r>
            <a:r>
              <a:rPr lang="en-US" sz="3200" b="1" dirty="0" smtClean="0"/>
              <a:t> Kannada </a:t>
            </a:r>
            <a:r>
              <a:rPr lang="en-US" sz="3200" b="1" dirty="0" smtClean="0"/>
              <a:t>District, INDIA</a:t>
            </a:r>
            <a:endParaRPr lang="en-US" sz="3200" b="1" dirty="0" smtClean="0"/>
          </a:p>
          <a:p>
            <a:pPr marL="0" indent="0">
              <a:buNone/>
            </a:pPr>
            <a:endParaRPr lang="en-IN" sz="3200" dirty="0"/>
          </a:p>
          <a:p>
            <a:pPr algn="ctr">
              <a:buNone/>
            </a:pPr>
            <a:endParaRPr lang="en-IN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>
              <a:solidFill>
                <a:srgbClr val="FF0000"/>
              </a:solidFill>
            </a:endParaRPr>
          </a:p>
          <a:p>
            <a:pPr algn="ctr">
              <a:buNone/>
            </a:pPr>
            <a:endParaRPr lang="en-IN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IN" b="1" dirty="0" smtClean="0">
                <a:solidFill>
                  <a:srgbClr val="FF0000"/>
                </a:solidFill>
              </a:rPr>
              <a:t>Dr N UDAYA KIRAN</a:t>
            </a:r>
          </a:p>
          <a:p>
            <a:pPr algn="ctr">
              <a:buNone/>
            </a:pPr>
            <a:r>
              <a:rPr lang="en-IN" dirty="0" smtClean="0"/>
              <a:t>Professor and Head, Department of Community Medicine,</a:t>
            </a:r>
          </a:p>
          <a:p>
            <a:pPr algn="ctr">
              <a:buNone/>
            </a:pPr>
            <a:r>
              <a:rPr lang="en-IN" dirty="0" smtClean="0"/>
              <a:t>K S HEGDE MEDICAL ACADEMY, </a:t>
            </a:r>
            <a:r>
              <a:rPr lang="en-IN" dirty="0" err="1" smtClean="0"/>
              <a:t>Nitte</a:t>
            </a:r>
            <a:r>
              <a:rPr lang="en-IN" dirty="0" smtClean="0"/>
              <a:t> University, MANGALORE (INDIA) 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40599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5" y="1600204"/>
            <a:ext cx="11980985" cy="52577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Rabies </a:t>
            </a:r>
            <a:r>
              <a:rPr lang="en-US" dirty="0"/>
              <a:t>an archaic </a:t>
            </a:r>
            <a:r>
              <a:rPr lang="en-US" dirty="0" err="1"/>
              <a:t>zoonotic</a:t>
            </a:r>
            <a:r>
              <a:rPr lang="en-US" dirty="0"/>
              <a:t> </a:t>
            </a:r>
            <a:r>
              <a:rPr lang="en-US" dirty="0" smtClean="0"/>
              <a:t>disease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Described in </a:t>
            </a:r>
            <a:r>
              <a:rPr lang="en-US" dirty="0"/>
              <a:t>the ancient Indian Scripture, the </a:t>
            </a:r>
            <a:r>
              <a:rPr lang="en-US" dirty="0" err="1"/>
              <a:t>Atharvaveda</a:t>
            </a:r>
            <a:r>
              <a:rPr lang="en-US" dirty="0"/>
              <a:t> 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Major public </a:t>
            </a:r>
            <a:r>
              <a:rPr lang="en-US" dirty="0"/>
              <a:t>health problem even today (Deshmukh, 2004</a:t>
            </a:r>
            <a:r>
              <a:rPr lang="en-US" dirty="0" smtClean="0"/>
              <a:t>).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10th </a:t>
            </a:r>
            <a:r>
              <a:rPr lang="en-US" dirty="0"/>
              <a:t>biggest cause of death due to infectious diseases </a:t>
            </a:r>
            <a:r>
              <a:rPr lang="en-US" dirty="0" smtClean="0"/>
              <a:t>GLOBALLY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50,000 </a:t>
            </a:r>
            <a:r>
              <a:rPr lang="en-US" dirty="0"/>
              <a:t>- 60,000 deaths </a:t>
            </a:r>
            <a:r>
              <a:rPr lang="en-US" dirty="0" smtClean="0"/>
              <a:t>annually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Majority in </a:t>
            </a:r>
            <a:r>
              <a:rPr lang="en-US" dirty="0"/>
              <a:t>tropical developing countries (</a:t>
            </a:r>
            <a:r>
              <a:rPr lang="en-US" dirty="0" err="1"/>
              <a:t>Haupt</a:t>
            </a:r>
            <a:r>
              <a:rPr lang="en-US" dirty="0"/>
              <a:t>, 1999</a:t>
            </a:r>
            <a:r>
              <a:rPr lang="en-US" dirty="0" smtClean="0"/>
              <a:t>)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6477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322295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IN" sz="4000" dirty="0" smtClean="0"/>
              <a:t>36</a:t>
            </a:r>
            <a:r>
              <a:rPr lang="en-IN" sz="4000" dirty="0"/>
              <a:t>% of these deaths occur in </a:t>
            </a:r>
            <a:r>
              <a:rPr lang="en-IN" sz="4000" dirty="0" smtClean="0"/>
              <a:t>India</a:t>
            </a:r>
          </a:p>
          <a:p>
            <a:pPr>
              <a:lnSpc>
                <a:spcPct val="200000"/>
              </a:lnSpc>
            </a:pPr>
            <a:r>
              <a:rPr lang="en-IN" sz="4000" dirty="0" smtClean="0"/>
              <a:t>2.74 </a:t>
            </a:r>
            <a:r>
              <a:rPr lang="en-IN" sz="4000" dirty="0"/>
              <a:t>rabies cases per 100,000 people per </a:t>
            </a:r>
            <a:r>
              <a:rPr lang="en-IN" sz="4000" dirty="0" smtClean="0"/>
              <a:t>year,</a:t>
            </a:r>
          </a:p>
          <a:p>
            <a:pPr>
              <a:lnSpc>
                <a:spcPct val="200000"/>
              </a:lnSpc>
            </a:pPr>
            <a:r>
              <a:rPr lang="en-IN" sz="4000" dirty="0" smtClean="0"/>
              <a:t>Deaths projected </a:t>
            </a:r>
            <a:r>
              <a:rPr lang="en-IN" sz="4000" dirty="0"/>
              <a:t>as 20,565 annually</a:t>
            </a:r>
            <a:r>
              <a:rPr lang="en-IN" sz="4000" baseline="30000" dirty="0"/>
              <a:t>3</a:t>
            </a:r>
            <a:r>
              <a:rPr lang="en-IN" sz="4000" dirty="0"/>
              <a:t>. </a:t>
            </a:r>
            <a:endParaRPr lang="en-IN" sz="4000" dirty="0" smtClean="0"/>
          </a:p>
          <a:p>
            <a:pPr>
              <a:lnSpc>
                <a:spcPct val="200000"/>
              </a:lnSpc>
              <a:buNone/>
            </a:pPr>
            <a:endParaRPr lang="en-IN" sz="4000" dirty="0"/>
          </a:p>
          <a:p>
            <a:pPr>
              <a:lnSpc>
                <a:spcPct val="200000"/>
              </a:lnSpc>
            </a:pPr>
            <a:endParaRPr lang="en-IN" sz="4000" dirty="0"/>
          </a:p>
        </p:txBody>
      </p:sp>
    </p:spTree>
    <p:extLst>
      <p:ext uri="{BB962C8B-B14F-4D97-AF65-F5344CB8AC3E}">
        <p14:creationId xmlns="" xmlns:p14="http://schemas.microsoft.com/office/powerpoint/2010/main" val="400233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4572" y="1128788"/>
            <a:ext cx="1145110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IN" sz="3600" dirty="0" smtClean="0"/>
              <a:t>To estimate the number of dog bite cases coming for vaccine</a:t>
            </a:r>
          </a:p>
          <a:p>
            <a:pPr>
              <a:lnSpc>
                <a:spcPct val="200000"/>
              </a:lnSpc>
            </a:pPr>
            <a:r>
              <a:rPr lang="en-IN" sz="3600" dirty="0" smtClean="0"/>
              <a:t>To study their compliance</a:t>
            </a:r>
          </a:p>
          <a:p>
            <a:pPr>
              <a:lnSpc>
                <a:spcPct val="200000"/>
              </a:lnSpc>
            </a:pPr>
            <a:r>
              <a:rPr lang="en-IN" sz="3600" dirty="0" smtClean="0"/>
              <a:t>To throw light upon the requirements needed </a:t>
            </a:r>
          </a:p>
          <a:p>
            <a:pPr>
              <a:lnSpc>
                <a:spcPct val="200000"/>
              </a:lnSpc>
            </a:pPr>
            <a:r>
              <a:rPr lang="en-IN" sz="3600" dirty="0" smtClean="0"/>
              <a:t>To study the difficulties in vaccination</a:t>
            </a:r>
            <a:endParaRPr lang="en-IN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OBJECTIVE OF THE STUDY</a:t>
            </a:r>
            <a:endParaRPr lang="en-US" sz="7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46"/>
            <a:ext cx="121920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IN" sz="8000" b="1" dirty="0" smtClean="0"/>
              <a:t>METHODOLOGY</a:t>
            </a:r>
            <a:endParaRPr lang="en-IN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Type of study: 			Longitudinal study</a:t>
            </a:r>
            <a:endParaRPr lang="en-IN" dirty="0"/>
          </a:p>
          <a:p>
            <a:endParaRPr lang="en-IN" dirty="0" smtClean="0"/>
          </a:p>
          <a:p>
            <a:r>
              <a:rPr lang="en-IN" dirty="0" smtClean="0"/>
              <a:t>Study duration: 		November </a:t>
            </a:r>
            <a:r>
              <a:rPr lang="en-IN" dirty="0"/>
              <a:t>2015 to April </a:t>
            </a:r>
            <a:r>
              <a:rPr lang="en-IN" dirty="0" smtClean="0"/>
              <a:t>2016</a:t>
            </a:r>
          </a:p>
          <a:p>
            <a:endParaRPr lang="en-IN" dirty="0" smtClean="0"/>
          </a:p>
          <a:p>
            <a:r>
              <a:rPr lang="en-IN" dirty="0" smtClean="0"/>
              <a:t>Study population: 		Patients receiving </a:t>
            </a:r>
            <a:r>
              <a:rPr lang="en-IN" dirty="0"/>
              <a:t>anti rabies </a:t>
            </a:r>
            <a:r>
              <a:rPr lang="en-IN" dirty="0" smtClean="0"/>
              <a:t>vaccine</a:t>
            </a:r>
          </a:p>
          <a:p>
            <a:endParaRPr lang="en-IN" dirty="0" smtClean="0"/>
          </a:p>
          <a:p>
            <a:r>
              <a:rPr lang="en-IN" dirty="0" smtClean="0"/>
              <a:t>Data collection: 		Pre-tested, </a:t>
            </a:r>
            <a:r>
              <a:rPr lang="en-IN" dirty="0"/>
              <a:t>structured </a:t>
            </a:r>
            <a:r>
              <a:rPr lang="en-IN" dirty="0" smtClean="0"/>
              <a:t>questionnaire</a:t>
            </a:r>
          </a:p>
          <a:p>
            <a:endParaRPr lang="en-IN" dirty="0" smtClean="0"/>
          </a:p>
          <a:p>
            <a:r>
              <a:rPr lang="en-IN" dirty="0" smtClean="0"/>
              <a:t>Data analysis:			SPSS software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55158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/>
              <a:t>INCLUSION CRITERIA </a:t>
            </a:r>
          </a:p>
          <a:p>
            <a:r>
              <a:rPr lang="en-IN" dirty="0" smtClean="0"/>
              <a:t>All </a:t>
            </a:r>
            <a:r>
              <a:rPr lang="en-IN" dirty="0"/>
              <a:t>the d</a:t>
            </a:r>
            <a:r>
              <a:rPr lang="en-IN" dirty="0" smtClean="0"/>
              <a:t>og bite patients  </a:t>
            </a:r>
            <a:r>
              <a:rPr lang="en-IN" dirty="0"/>
              <a:t>receiving anti rabies vaccine in the OPD during study period </a:t>
            </a:r>
            <a:endParaRPr lang="en-IN" dirty="0" smtClean="0"/>
          </a:p>
          <a:p>
            <a:r>
              <a:rPr lang="en-IN" dirty="0" smtClean="0"/>
              <a:t>Who are </a:t>
            </a:r>
            <a:r>
              <a:rPr lang="en-IN" dirty="0"/>
              <a:t>willing to participate in the study </a:t>
            </a:r>
            <a:r>
              <a:rPr lang="en-IN" dirty="0" smtClean="0"/>
              <a:t>.</a:t>
            </a:r>
          </a:p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 EXCLUSION CRITERIA </a:t>
            </a:r>
          </a:p>
          <a:p>
            <a:r>
              <a:rPr lang="en-IN" dirty="0" smtClean="0"/>
              <a:t>Patients who are severely sick and not able to respond</a:t>
            </a:r>
          </a:p>
          <a:p>
            <a:r>
              <a:rPr lang="en-IN" dirty="0" smtClean="0"/>
              <a:t>Patients who were last for follow up</a:t>
            </a:r>
            <a:endParaRPr lang="en-IN" dirty="0"/>
          </a:p>
          <a:p>
            <a:endParaRPr lang="en-IN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7346"/>
            <a:ext cx="12192000" cy="1143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IN" sz="8000" b="1" dirty="0" smtClean="0"/>
              <a:t>METHODOLOGY</a:t>
            </a:r>
            <a:endParaRPr lang="en-IN" sz="8000" dirty="0"/>
          </a:p>
        </p:txBody>
      </p:sp>
    </p:spTree>
    <p:extLst>
      <p:ext uri="{BB962C8B-B14F-4D97-AF65-F5344CB8AC3E}">
        <p14:creationId xmlns="" xmlns:p14="http://schemas.microsoft.com/office/powerpoint/2010/main" val="22381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09881989"/>
              </p:ext>
            </p:extLst>
          </p:nvPr>
        </p:nvGraphicFramePr>
        <p:xfrm>
          <a:off x="1" y="995094"/>
          <a:ext cx="12191999" cy="60991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3549"/>
                <a:gridCol w="4063549"/>
                <a:gridCol w="4064901"/>
              </a:tblGrid>
              <a:tr h="26171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b="1" dirty="0">
                          <a:solidFill>
                            <a:srgbClr val="FFFF00"/>
                          </a:solidFill>
                          <a:effectLst/>
                        </a:rPr>
                        <a:t>Age group (in years)</a:t>
                      </a:r>
                      <a:endParaRPr lang="en-IN" sz="2200" b="1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Number 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Percentage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Less than 10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20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8.51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11-20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36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15.31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21-30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54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22.97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31-40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45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19.14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41-50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34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14.46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More than 50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46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19.57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Sex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Male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135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57.44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Female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100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42.56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Religion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Hindu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211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89.78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Muslim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5.95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 smtClean="0">
                          <a:effectLst/>
                        </a:rPr>
                        <a:t>Christian 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4.25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Socioeconomic Status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APL(Above Poverty line)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94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40.00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BPL(Below Poverty line)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141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60.00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"/>
            <a:ext cx="12192000" cy="95410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200" b="1" dirty="0" smtClean="0"/>
              <a:t>RESULTS</a:t>
            </a:r>
            <a:r>
              <a:rPr lang="en-IN" sz="2800" b="1" dirty="0" smtClean="0"/>
              <a:t/>
            </a:r>
            <a:br>
              <a:rPr lang="en-IN" sz="2800" b="1" dirty="0" smtClean="0"/>
            </a:br>
            <a:r>
              <a:rPr lang="en-IN" sz="2400" b="1" dirty="0" smtClean="0"/>
              <a:t>Table 1 </a:t>
            </a:r>
            <a:r>
              <a:rPr lang="en-IN" sz="2400" b="1" dirty="0" err="1" smtClean="0"/>
              <a:t>Sociodemographic</a:t>
            </a:r>
            <a:r>
              <a:rPr lang="en-IN" sz="2400" b="1" dirty="0" smtClean="0"/>
              <a:t> distribution of study Population (N=235)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59031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15696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200" b="1" dirty="0" smtClean="0"/>
              <a:t>RESULTS</a:t>
            </a:r>
          </a:p>
          <a:p>
            <a:pPr algn="ctr"/>
            <a:r>
              <a:rPr lang="en-IN" sz="3200" b="1" dirty="0" smtClean="0"/>
              <a:t>Table 2.Nature of wounds in the Study Subjects (N=235)</a:t>
            </a:r>
            <a:r>
              <a:rPr lang="en-IN" sz="3200" dirty="0" smtClean="0"/>
              <a:t/>
            </a:r>
            <a:br>
              <a:rPr lang="en-IN" sz="3200" dirty="0" smtClean="0"/>
            </a:br>
            <a:endParaRPr lang="en-US" sz="32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72902420"/>
              </p:ext>
            </p:extLst>
          </p:nvPr>
        </p:nvGraphicFramePr>
        <p:xfrm>
          <a:off x="70339" y="1167603"/>
          <a:ext cx="12056016" cy="5640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8227"/>
                <a:gridCol w="4018227"/>
                <a:gridCol w="4019562"/>
              </a:tblGrid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Site of Dog Bite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Number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Percentage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Leg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105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44.68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Hand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109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46.38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Others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21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8.9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Severity of the wound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Category I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34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14.46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Category II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132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56.17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Category III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69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29.36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Cleaning of the Wound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Yes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221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94.04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No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5.96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74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solidFill>
                            <a:srgbClr val="FFFF00"/>
                          </a:solidFill>
                          <a:effectLst/>
                        </a:rPr>
                        <a:t>Cleaning Agent (N=221)</a:t>
                      </a:r>
                      <a:endParaRPr lang="en-IN" sz="2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 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 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Water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68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30.76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Water with soap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138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62.44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9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Other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>
                          <a:effectLst/>
                        </a:rPr>
                        <a:t>15</a:t>
                      </a:r>
                      <a:endParaRPr lang="en-IN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200" dirty="0">
                          <a:effectLst/>
                        </a:rPr>
                        <a:t>15.06</a:t>
                      </a:r>
                      <a:endParaRPr lang="en-IN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9552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09276199"/>
              </p:ext>
            </p:extLst>
          </p:nvPr>
        </p:nvGraphicFramePr>
        <p:xfrm>
          <a:off x="1" y="1284557"/>
          <a:ext cx="12191998" cy="5707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7909"/>
                <a:gridCol w="3836369"/>
                <a:gridCol w="3837720"/>
              </a:tblGrid>
              <a:tr h="325390">
                <a:tc>
                  <a:txBody>
                    <a:bodyPr/>
                    <a:lstStyle/>
                    <a:p>
                      <a:pPr marL="1371600" indent="-137160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solidFill>
                            <a:srgbClr val="FFFF00"/>
                          </a:solidFill>
                          <a:effectLst/>
                        </a:rPr>
                        <a:t>Time Interval</a:t>
                      </a:r>
                      <a:endParaRPr lang="en-IN" sz="25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Number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Percentage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 Same day of dog bite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158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67.23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 Previous day 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49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20.85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91870" algn="ctr"/>
                        </a:tabLst>
                      </a:pPr>
                      <a:r>
                        <a:rPr lang="en-IN" sz="2500" dirty="0">
                          <a:effectLst/>
                        </a:rPr>
                        <a:t>&gt;2day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28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11.91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solidFill>
                            <a:srgbClr val="FFFF00"/>
                          </a:solidFill>
                          <a:effectLst/>
                        </a:rPr>
                        <a:t>Referred by Whom</a:t>
                      </a:r>
                      <a:endParaRPr lang="en-IN" sz="25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 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 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Self 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162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68.93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Private hospital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32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13.61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PHC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41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17.44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solidFill>
                            <a:srgbClr val="FFFF00"/>
                          </a:solidFill>
                          <a:effectLst/>
                        </a:rPr>
                        <a:t>Number of Doses received </a:t>
                      </a:r>
                      <a:endParaRPr lang="en-IN" sz="25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 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 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34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14.46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2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36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15.31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3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44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18.72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4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40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17.02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561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5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>
                          <a:effectLst/>
                        </a:rPr>
                        <a:t>81</a:t>
                      </a:r>
                      <a:endParaRPr lang="en-IN" sz="2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N" sz="2500" dirty="0">
                          <a:effectLst/>
                        </a:rPr>
                        <a:t>34.46</a:t>
                      </a:r>
                      <a:endParaRPr lang="en-IN" sz="2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0"/>
            <a:ext cx="12192000" cy="120032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 smtClean="0"/>
              <a:t>RESULTS</a:t>
            </a:r>
            <a:r>
              <a:rPr lang="en-IN" sz="3600" dirty="0" smtClean="0"/>
              <a:t/>
            </a:r>
            <a:br>
              <a:rPr lang="en-IN" sz="3600" dirty="0" smtClean="0"/>
            </a:br>
            <a:r>
              <a:rPr lang="en-IN" sz="3600" b="1" dirty="0" smtClean="0"/>
              <a:t>Table 3:-Vaccine Coverage of the study subjects (N=235)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70009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14"/>
            <a:ext cx="121920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IN" b="1" dirty="0"/>
              <a:t>RESULTS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6299"/>
            <a:ext cx="12192000" cy="5180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dirty="0" smtClean="0"/>
              <a:t>Study subjects were 235 and all </a:t>
            </a:r>
            <a:r>
              <a:rPr lang="en-IN" sz="2400" dirty="0"/>
              <a:t>of them were bitten by </a:t>
            </a:r>
            <a:r>
              <a:rPr lang="en-IN" sz="2400" dirty="0" smtClean="0"/>
              <a:t>dogs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Over a period of 6 months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22.97% </a:t>
            </a:r>
            <a:r>
              <a:rPr lang="en-IN" sz="2400" dirty="0"/>
              <a:t>were in the 21-30 years age </a:t>
            </a:r>
            <a:r>
              <a:rPr lang="en-IN" sz="2400" dirty="0" smtClean="0"/>
              <a:t>group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19.14% </a:t>
            </a:r>
            <a:r>
              <a:rPr lang="en-IN" sz="2400" dirty="0"/>
              <a:t>were in the </a:t>
            </a:r>
            <a:r>
              <a:rPr lang="en-IN" sz="2400" dirty="0" smtClean="0"/>
              <a:t>  31-40 </a:t>
            </a:r>
            <a:r>
              <a:rPr lang="en-IN" sz="2400" dirty="0"/>
              <a:t>years age group </a:t>
            </a:r>
            <a:endParaRPr lang="en-IN" sz="2400" dirty="0" smtClean="0"/>
          </a:p>
          <a:p>
            <a:pPr>
              <a:lnSpc>
                <a:spcPct val="150000"/>
              </a:lnSpc>
            </a:pPr>
            <a:r>
              <a:rPr lang="en-IN" sz="2400" dirty="0" smtClean="0"/>
              <a:t>19.57% </a:t>
            </a:r>
            <a:r>
              <a:rPr lang="en-IN" sz="2400" dirty="0"/>
              <a:t>were more than 50 years of age. </a:t>
            </a:r>
            <a:endParaRPr lang="en-IN" sz="2400" dirty="0" smtClean="0"/>
          </a:p>
          <a:p>
            <a:pPr>
              <a:lnSpc>
                <a:spcPct val="150000"/>
              </a:lnSpc>
            </a:pPr>
            <a:r>
              <a:rPr lang="en-IN" sz="2400" dirty="0" smtClean="0"/>
              <a:t>57.44% </a:t>
            </a:r>
            <a:r>
              <a:rPr lang="en-IN" sz="2400" dirty="0"/>
              <a:t>were males and </a:t>
            </a:r>
            <a:r>
              <a:rPr lang="en-IN" sz="2400" dirty="0" smtClean="0"/>
              <a:t>42.56% </a:t>
            </a:r>
            <a:r>
              <a:rPr lang="en-IN" sz="2400" dirty="0"/>
              <a:t>were females</a:t>
            </a:r>
            <a:r>
              <a:rPr lang="en-IN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 </a:t>
            </a:r>
            <a:r>
              <a:rPr lang="en-IN" sz="2400" dirty="0"/>
              <a:t>211 (89.7%) subjects belongs Hindu religion followed by Muslims</a:t>
            </a:r>
            <a:r>
              <a:rPr lang="en-IN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 </a:t>
            </a:r>
            <a:r>
              <a:rPr lang="en-IN" sz="2400" dirty="0"/>
              <a:t>Majority of the study subjects belongs to BPL Family (60</a:t>
            </a:r>
            <a:r>
              <a:rPr lang="en-IN" sz="2400" dirty="0" smtClean="0"/>
              <a:t>%)</a:t>
            </a:r>
            <a:endParaRPr lang="en-IN" sz="2400" dirty="0"/>
          </a:p>
        </p:txBody>
      </p:sp>
    </p:spTree>
    <p:extLst>
      <p:ext uri="{BB962C8B-B14F-4D97-AF65-F5344CB8AC3E}">
        <p14:creationId xmlns="" xmlns:p14="http://schemas.microsoft.com/office/powerpoint/2010/main" val="19383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2231"/>
            <a:ext cx="12192000" cy="566576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800" dirty="0" smtClean="0"/>
              <a:t>44.68% </a:t>
            </a:r>
            <a:r>
              <a:rPr lang="en-IN" sz="2800" dirty="0"/>
              <a:t>of the bites were on the </a:t>
            </a:r>
            <a:r>
              <a:rPr lang="en-IN" sz="2800" dirty="0" smtClean="0"/>
              <a:t>legs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46.38% </a:t>
            </a:r>
            <a:r>
              <a:rPr lang="en-IN" sz="2800" dirty="0"/>
              <a:t>were bitten on the </a:t>
            </a:r>
            <a:r>
              <a:rPr lang="en-IN" sz="2800" dirty="0" smtClean="0"/>
              <a:t>hands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8.9% </a:t>
            </a:r>
            <a:r>
              <a:rPr lang="en-IN" sz="2800" dirty="0"/>
              <a:t>were bitten on the body and the rest in multiple sites. </a:t>
            </a:r>
            <a:endParaRPr lang="en-IN" sz="2800" dirty="0" smtClean="0"/>
          </a:p>
          <a:p>
            <a:pPr>
              <a:lnSpc>
                <a:spcPct val="150000"/>
              </a:lnSpc>
            </a:pPr>
            <a:r>
              <a:rPr lang="en-IN" sz="2800" dirty="0" smtClean="0"/>
              <a:t>14.46% - Category 1 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56.17% Category 2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29.36% Category 3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94.04% </a:t>
            </a:r>
            <a:r>
              <a:rPr lang="en-IN" sz="2800" dirty="0"/>
              <a:t>of the victims cleaned the </a:t>
            </a:r>
            <a:r>
              <a:rPr lang="en-IN" sz="2800" dirty="0" smtClean="0"/>
              <a:t>wound  </a:t>
            </a:r>
            <a:endParaRPr lang="en-IN" sz="2800" dirty="0"/>
          </a:p>
          <a:p>
            <a:pPr>
              <a:lnSpc>
                <a:spcPct val="150000"/>
              </a:lnSpc>
            </a:pPr>
            <a:endParaRPr lang="en-IN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1414"/>
            <a:ext cx="121920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IN" b="1" dirty="0"/>
              <a:t>RESULTS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22809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2232"/>
            <a:ext cx="12192000" cy="56657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smtClean="0"/>
              <a:t>67.23% </a:t>
            </a:r>
            <a:r>
              <a:rPr lang="en-IN" sz="2400" dirty="0"/>
              <a:t>subjects approached the hospital on the same day of dog </a:t>
            </a:r>
            <a:r>
              <a:rPr lang="en-IN" sz="2400" dirty="0" smtClean="0"/>
              <a:t>bite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20.85% </a:t>
            </a:r>
            <a:r>
              <a:rPr lang="en-IN" sz="2400" dirty="0"/>
              <a:t>came on the </a:t>
            </a:r>
            <a:r>
              <a:rPr lang="en-IN" sz="2400" dirty="0" smtClean="0"/>
              <a:t>next </a:t>
            </a:r>
            <a:r>
              <a:rPr lang="en-IN" sz="2400" dirty="0"/>
              <a:t>day </a:t>
            </a:r>
            <a:endParaRPr lang="en-IN" sz="2400" dirty="0" smtClean="0"/>
          </a:p>
          <a:p>
            <a:pPr>
              <a:lnSpc>
                <a:spcPct val="150000"/>
              </a:lnSpc>
            </a:pPr>
            <a:r>
              <a:rPr lang="en-IN" sz="2400" dirty="0" smtClean="0"/>
              <a:t>11.91% </a:t>
            </a:r>
            <a:r>
              <a:rPr lang="en-IN" sz="2400" dirty="0"/>
              <a:t>came to the hospital after 2 days</a:t>
            </a:r>
            <a:r>
              <a:rPr lang="en-IN" sz="2400" dirty="0" smtClean="0"/>
              <a:t>.</a:t>
            </a:r>
            <a:r>
              <a:rPr lang="en-IN" sz="2400" dirty="0"/>
              <a:t> </a:t>
            </a:r>
            <a:endParaRPr lang="en-IN" sz="2400" dirty="0" smtClean="0"/>
          </a:p>
          <a:p>
            <a:pPr>
              <a:lnSpc>
                <a:spcPct val="150000"/>
              </a:lnSpc>
            </a:pPr>
            <a:r>
              <a:rPr lang="en-IN" sz="2400" dirty="0" smtClean="0"/>
              <a:t>68.93% </a:t>
            </a:r>
            <a:r>
              <a:rPr lang="en-IN" sz="2400" dirty="0"/>
              <a:t>came to this hospital of their </a:t>
            </a:r>
            <a:r>
              <a:rPr lang="en-IN" sz="2400" dirty="0" smtClean="0"/>
              <a:t>own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31% referred </a:t>
            </a:r>
            <a:r>
              <a:rPr lang="en-IN" sz="2400" dirty="0"/>
              <a:t>by private hospital and PHC</a:t>
            </a:r>
            <a:r>
              <a:rPr lang="en-IN" sz="2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34.46% received  </a:t>
            </a:r>
            <a:r>
              <a:rPr lang="en-IN" sz="2400" dirty="0"/>
              <a:t>all 5 </a:t>
            </a:r>
            <a:r>
              <a:rPr lang="en-IN" sz="2400" dirty="0" smtClean="0"/>
              <a:t>doses of vaccination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18.72% </a:t>
            </a:r>
            <a:r>
              <a:rPr lang="en-IN" sz="2400" dirty="0"/>
              <a:t>received 3 </a:t>
            </a:r>
            <a:r>
              <a:rPr lang="en-IN" sz="2400" dirty="0" smtClean="0"/>
              <a:t>doses</a:t>
            </a:r>
          </a:p>
          <a:p>
            <a:pPr>
              <a:lnSpc>
                <a:spcPct val="150000"/>
              </a:lnSpc>
            </a:pPr>
            <a:r>
              <a:rPr lang="en-IN" sz="2400" dirty="0" smtClean="0"/>
              <a:t>17.02% </a:t>
            </a:r>
            <a:r>
              <a:rPr lang="en-IN" sz="2400" dirty="0"/>
              <a:t>received 4 doses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1414"/>
            <a:ext cx="12192000" cy="11430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IN" b="1" dirty="0"/>
              <a:t>RESULTS</a:t>
            </a: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98667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722"/>
            <a:ext cx="12192000" cy="11430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N" sz="6000" b="1" dirty="0" smtClean="0"/>
              <a:t>Discussion</a:t>
            </a:r>
            <a:endParaRPr lang="en-IN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87354"/>
            <a:ext cx="12192000" cy="567064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IN" dirty="0" smtClean="0"/>
              <a:t>Majority of </a:t>
            </a:r>
            <a:r>
              <a:rPr lang="en-IN" dirty="0"/>
              <a:t>the dog bite victims were males 57.44</a:t>
            </a:r>
            <a:r>
              <a:rPr lang="en-IN" dirty="0" smtClean="0"/>
              <a:t>%.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66</a:t>
            </a:r>
            <a:r>
              <a:rPr lang="en-IN" dirty="0"/>
              <a:t>% of those bitten were below 40 </a:t>
            </a:r>
            <a:r>
              <a:rPr lang="en-IN" dirty="0" smtClean="0"/>
              <a:t>years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Studies have reported </a:t>
            </a:r>
            <a:r>
              <a:rPr lang="en-IN" dirty="0"/>
              <a:t>a similar profile </a:t>
            </a:r>
            <a:r>
              <a:rPr lang="en-IN" baseline="30000" dirty="0" smtClean="0"/>
              <a:t>4, 5</a:t>
            </a:r>
            <a:r>
              <a:rPr lang="en-IN" dirty="0" smtClean="0"/>
              <a:t>.</a:t>
            </a:r>
            <a:endParaRPr lang="en-IN" dirty="0"/>
          </a:p>
          <a:p>
            <a:pPr>
              <a:lnSpc>
                <a:spcPct val="150000"/>
              </a:lnSpc>
            </a:pPr>
            <a:r>
              <a:rPr lang="en-IN" dirty="0" smtClean="0"/>
              <a:t>Varied results for completion of anti-rabies regimen (40 % t0 50%)</a:t>
            </a:r>
            <a:r>
              <a:rPr lang="en-IN" baseline="30000" dirty="0" smtClean="0"/>
              <a:t>6</a:t>
            </a:r>
            <a:endParaRPr lang="en-IN" dirty="0" smtClean="0"/>
          </a:p>
          <a:p>
            <a:pPr>
              <a:lnSpc>
                <a:spcPct val="150000"/>
              </a:lnSpc>
            </a:pPr>
            <a:r>
              <a:rPr lang="en-IN" dirty="0" smtClean="0"/>
              <a:t>Retrospective studies in India dogs were the biting animals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Majority of the victims were males and unvaccinated</a:t>
            </a:r>
          </a:p>
          <a:p>
            <a:pPr>
              <a:lnSpc>
                <a:spcPct val="150000"/>
              </a:lnSpc>
            </a:pPr>
            <a:r>
              <a:rPr lang="en-IN" dirty="0" smtClean="0"/>
              <a:t>10% of the victims were partially immunized </a:t>
            </a:r>
            <a:r>
              <a:rPr lang="en-IN" baseline="30000" dirty="0" smtClean="0"/>
              <a:t>7</a:t>
            </a:r>
            <a:endParaRPr lang="en-IN" dirty="0" smtClean="0"/>
          </a:p>
          <a:p>
            <a:pPr>
              <a:buNone/>
            </a:pPr>
            <a:endParaRPr lang="en-IN" sz="4000" dirty="0" smtClean="0"/>
          </a:p>
        </p:txBody>
      </p:sp>
    </p:spTree>
    <p:extLst>
      <p:ext uri="{BB962C8B-B14F-4D97-AF65-F5344CB8AC3E}">
        <p14:creationId xmlns="" xmlns:p14="http://schemas.microsoft.com/office/powerpoint/2010/main" val="18613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46"/>
            <a:ext cx="12192000" cy="1143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IN" sz="5400" b="1" dirty="0" smtClean="0"/>
              <a:t>CONCLUSION</a:t>
            </a:r>
            <a:endParaRPr lang="en-IN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172648"/>
            <a:ext cx="12192000" cy="568535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People </a:t>
            </a:r>
            <a:r>
              <a:rPr lang="en-US" sz="2800" dirty="0"/>
              <a:t>are aware of the necessity to approach a health facility following dog bite </a:t>
            </a:r>
            <a:endParaRPr lang="en-US" sz="2800" dirty="0" smtClean="0"/>
          </a:p>
          <a:p>
            <a:pPr>
              <a:lnSpc>
                <a:spcPct val="200000"/>
              </a:lnSpc>
            </a:pPr>
            <a:r>
              <a:rPr lang="en-US" sz="2800" dirty="0" smtClean="0"/>
              <a:t>The method of cleaning  needs to be studied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They  are keen to start the vaccination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They are </a:t>
            </a:r>
            <a:r>
              <a:rPr lang="en-US" sz="2800" dirty="0"/>
              <a:t>not motivated to complete the full course </a:t>
            </a:r>
            <a:r>
              <a:rPr lang="en-US" sz="2800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There </a:t>
            </a:r>
            <a:r>
              <a:rPr lang="en-US" sz="2800" dirty="0"/>
              <a:t>is a need to create awareness regarding adherence to treatment </a:t>
            </a:r>
            <a:endParaRPr lang="en-US" sz="2800" dirty="0" smtClean="0"/>
          </a:p>
          <a:p>
            <a:pPr>
              <a:lnSpc>
                <a:spcPct val="200000"/>
              </a:lnSpc>
            </a:pPr>
            <a:r>
              <a:rPr lang="en-US" sz="2800" dirty="0" smtClean="0"/>
              <a:t>Strong IEC </a:t>
            </a:r>
            <a:r>
              <a:rPr lang="en-US" sz="2800" dirty="0" err="1"/>
              <a:t>programme</a:t>
            </a:r>
            <a:r>
              <a:rPr lang="en-US" sz="2800" dirty="0"/>
              <a:t> </a:t>
            </a:r>
            <a:r>
              <a:rPr lang="en-US" sz="2800" dirty="0" smtClean="0"/>
              <a:t>should be implemented</a:t>
            </a:r>
            <a:endParaRPr lang="en-IN" sz="2800" dirty="0"/>
          </a:p>
          <a:p>
            <a:pPr>
              <a:lnSpc>
                <a:spcPct val="200000"/>
              </a:lnSpc>
            </a:pPr>
            <a:endParaRPr lang="en-IN" sz="2800" dirty="0"/>
          </a:p>
        </p:txBody>
      </p:sp>
    </p:spTree>
    <p:extLst>
      <p:ext uri="{BB962C8B-B14F-4D97-AF65-F5344CB8AC3E}">
        <p14:creationId xmlns="" xmlns:p14="http://schemas.microsoft.com/office/powerpoint/2010/main" val="230466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4017496" cy="618699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42" y="1583140"/>
            <a:ext cx="9730854" cy="4981433"/>
          </a:xfrm>
        </p:spPr>
        <p:txBody>
          <a:bodyPr>
            <a:normAutofit fontScale="70000" lnSpcReduction="20000"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Deshmukh RA. Rabies. Pune (India): Yogaksema Department of Virology, Haffkine Institute; 2004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pPr>
              <a:buFont typeface="+mj-lt"/>
              <a:buAutoNum type="arabicPeriod"/>
            </a:pPr>
            <a:r>
              <a:rPr lang="en-IN" dirty="0"/>
              <a:t>Haupt W. Rabies- risk of exposure and current trends in prevention of human cases. Vaccine.1999; </a:t>
            </a:r>
            <a:r>
              <a:rPr lang="en-IN" dirty="0" smtClean="0"/>
              <a:t>17:1742-9.</a:t>
            </a:r>
          </a:p>
          <a:p>
            <a:pPr>
              <a:buFont typeface="+mj-lt"/>
              <a:buAutoNum type="arabicPeriod"/>
            </a:pPr>
            <a:endParaRPr lang="en-IN" dirty="0" smtClean="0"/>
          </a:p>
          <a:p>
            <a:pPr lvl="0">
              <a:buFont typeface="+mj-lt"/>
              <a:buAutoNum type="arabicPeriod"/>
            </a:pPr>
            <a:r>
              <a:rPr lang="en-IN" dirty="0" err="1"/>
              <a:t>Rozario</a:t>
            </a:r>
            <a:r>
              <a:rPr lang="en-IN" dirty="0"/>
              <a:t> </a:t>
            </a:r>
            <a:r>
              <a:rPr lang="en-IN" dirty="0" err="1"/>
              <a:t>Menezes</a:t>
            </a:r>
            <a:r>
              <a:rPr lang="en-IN" dirty="0"/>
              <a:t>. Rabies in India, MD, CMAJ • February 26, 2008 • 178(5</a:t>
            </a:r>
            <a:r>
              <a:rPr lang="en-IN" dirty="0" smtClean="0"/>
              <a:t>)</a:t>
            </a:r>
          </a:p>
          <a:p>
            <a:pPr lvl="0">
              <a:buFont typeface="+mj-lt"/>
              <a:buAutoNum type="arabicPeriod"/>
            </a:pPr>
            <a:endParaRPr lang="en-IN" dirty="0" smtClean="0"/>
          </a:p>
          <a:p>
            <a:pPr lvl="0">
              <a:buFont typeface="+mj-lt"/>
              <a:buAutoNum type="arabicPeriod"/>
            </a:pPr>
            <a:r>
              <a:rPr lang="en-IN" dirty="0" err="1"/>
              <a:t>Aghahowa</a:t>
            </a:r>
            <a:r>
              <a:rPr lang="en-IN" dirty="0"/>
              <a:t> SE, </a:t>
            </a:r>
            <a:r>
              <a:rPr lang="en-IN" dirty="0" err="1"/>
              <a:t>Ogbevoen</a:t>
            </a:r>
            <a:r>
              <a:rPr lang="en-IN" dirty="0"/>
              <a:t> RN. Incidence of dog bite and anti-rabies vaccine utilization in the, University of Benin Teaching Hospital, Benin City, Nigeria: A 12-year assessment. Vaccine. 2010 Jul 5; 28(30):4847-50. </a:t>
            </a:r>
            <a:endParaRPr lang="en-IN" dirty="0" smtClean="0"/>
          </a:p>
          <a:p>
            <a:pPr lvl="0">
              <a:buFont typeface="+mj-lt"/>
              <a:buAutoNum type="arabicPeriod"/>
            </a:pPr>
            <a:endParaRPr lang="en-IN" dirty="0"/>
          </a:p>
          <a:p>
            <a:pPr>
              <a:buFont typeface="+mj-lt"/>
              <a:buAutoNum type="arabicPeriod"/>
            </a:pPr>
            <a:r>
              <a:rPr lang="en-IN" dirty="0"/>
              <a:t>Clinical and epidemiological features of human rabies cases in the Philippines: a review from 1987 to2006. Into J Infect Dis. 2011 Jul; 15(7):e495-9. </a:t>
            </a:r>
          </a:p>
        </p:txBody>
      </p:sp>
    </p:spTree>
    <p:extLst>
      <p:ext uri="{BB962C8B-B14F-4D97-AF65-F5344CB8AC3E}">
        <p14:creationId xmlns="" xmlns:p14="http://schemas.microsoft.com/office/powerpoint/2010/main" val="93107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5300385" cy="727881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42" y="1596789"/>
            <a:ext cx="9567080" cy="51588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IN" sz="2000" dirty="0" smtClean="0"/>
              <a:t> </a:t>
            </a:r>
          </a:p>
          <a:p>
            <a:pPr marL="0" lvl="0" indent="0">
              <a:buNone/>
            </a:pPr>
            <a:r>
              <a:rPr lang="en-IN" sz="2000" dirty="0" smtClean="0"/>
              <a:t>6.Sudarshan </a:t>
            </a:r>
            <a:r>
              <a:rPr lang="en-IN" sz="2000" dirty="0"/>
              <a:t>MK, </a:t>
            </a:r>
            <a:r>
              <a:rPr lang="en-IN" sz="2000" dirty="0" err="1"/>
              <a:t>Mahendra</a:t>
            </a:r>
            <a:r>
              <a:rPr lang="en-IN" sz="2000" dirty="0"/>
              <a:t> BJ, </a:t>
            </a:r>
            <a:r>
              <a:rPr lang="en-IN" sz="2000" dirty="0" err="1"/>
              <a:t>Madhusudana</a:t>
            </a:r>
            <a:r>
              <a:rPr lang="en-IN" sz="2000" dirty="0"/>
              <a:t> SN, </a:t>
            </a:r>
            <a:r>
              <a:rPr lang="en-IN" sz="2000" dirty="0" err="1"/>
              <a:t>AshwoathNarayana</a:t>
            </a:r>
            <a:r>
              <a:rPr lang="en-IN" sz="2000" dirty="0"/>
              <a:t> DH, Rahman A, Rao NS, </a:t>
            </a:r>
            <a:r>
              <a:rPr lang="en-IN" sz="2000" dirty="0" err="1"/>
              <a:t>XMeslinF</a:t>
            </a:r>
            <a:r>
              <a:rPr lang="en-IN" sz="2000" dirty="0"/>
              <a:t>, Lobo D, </a:t>
            </a:r>
            <a:r>
              <a:rPr lang="en-IN" sz="2000" dirty="0" err="1"/>
              <a:t>Ravikumar</a:t>
            </a:r>
            <a:r>
              <a:rPr lang="en-IN" sz="2000" dirty="0"/>
              <a:t> K, </a:t>
            </a:r>
            <a:r>
              <a:rPr lang="en-IN" sz="2000" dirty="0" err="1"/>
              <a:t>Gangaboraiah</a:t>
            </a:r>
            <a:r>
              <a:rPr lang="en-IN" sz="2000" dirty="0"/>
              <a:t>. An epidemiological study of animal bites in India: results of a WHO sponsored national multi-centric rabies survey. J </a:t>
            </a:r>
            <a:r>
              <a:rPr lang="en-IN" sz="2000" dirty="0" err="1"/>
              <a:t>Commun</a:t>
            </a:r>
            <a:r>
              <a:rPr lang="en-IN" sz="2000" dirty="0"/>
              <a:t> Dis. 2006 Mar; 38(1):32-9</a:t>
            </a:r>
            <a:r>
              <a:rPr lang="en-IN" sz="2000" dirty="0" smtClean="0"/>
              <a:t>.</a:t>
            </a:r>
          </a:p>
          <a:p>
            <a:pPr marL="0" lvl="0" indent="0">
              <a:buNone/>
            </a:pPr>
            <a:endParaRPr lang="en-IN" sz="2000" dirty="0" smtClean="0"/>
          </a:p>
          <a:p>
            <a:pPr marL="0" lvl="0" indent="0">
              <a:buNone/>
            </a:pPr>
            <a:r>
              <a:rPr lang="en-IN" sz="2000" dirty="0" smtClean="0"/>
              <a:t>7.Sudarshan </a:t>
            </a:r>
            <a:r>
              <a:rPr lang="en-IN" sz="2000" dirty="0"/>
              <a:t>MK, </a:t>
            </a:r>
            <a:r>
              <a:rPr lang="en-IN" sz="2000" dirty="0" err="1"/>
              <a:t>Madhusudana</a:t>
            </a:r>
            <a:r>
              <a:rPr lang="en-IN" sz="2000" dirty="0"/>
              <a:t> SN, </a:t>
            </a:r>
            <a:r>
              <a:rPr lang="en-IN" sz="2000" dirty="0" err="1"/>
              <a:t>Mahendra</a:t>
            </a:r>
            <a:r>
              <a:rPr lang="en-IN" sz="2000" dirty="0"/>
              <a:t> BJ, Rao NS, </a:t>
            </a:r>
            <a:r>
              <a:rPr lang="en-IN" sz="2000" dirty="0" err="1"/>
              <a:t>AshwathNarayana</a:t>
            </a:r>
            <a:r>
              <a:rPr lang="en-IN" sz="2000" dirty="0"/>
              <a:t> DH, Abdul Rahman </a:t>
            </a:r>
            <a:r>
              <a:rPr lang="en-IN" sz="2000" dirty="0" err="1"/>
              <a:t>S,Meslin</a:t>
            </a:r>
            <a:r>
              <a:rPr lang="en-IN" sz="2000" dirty="0"/>
              <a:t> F-, Lobo D, </a:t>
            </a:r>
            <a:r>
              <a:rPr lang="en-IN" sz="2000" dirty="0" err="1"/>
              <a:t>Ravikumar</a:t>
            </a:r>
            <a:r>
              <a:rPr lang="en-IN" sz="2000" dirty="0"/>
              <a:t> K, </a:t>
            </a:r>
            <a:r>
              <a:rPr lang="en-IN" sz="2000" dirty="0" err="1"/>
              <a:t>Gangaboraiah</a:t>
            </a:r>
            <a:r>
              <a:rPr lang="en-IN" sz="2000" dirty="0"/>
              <a:t>. Assessing the burden of human rabies in India: results of a national multi-</a:t>
            </a:r>
            <a:r>
              <a:rPr lang="en-IN" sz="2000" dirty="0" err="1"/>
              <a:t>center</a:t>
            </a:r>
            <a:r>
              <a:rPr lang="en-IN" sz="2000" dirty="0"/>
              <a:t> epidemiological survey. </a:t>
            </a:r>
            <a:r>
              <a:rPr lang="en-IN" sz="2000" dirty="0" err="1"/>
              <a:t>Int</a:t>
            </a:r>
            <a:r>
              <a:rPr lang="en-IN" sz="2000" dirty="0"/>
              <a:t> J Infect Dis. 2007Jan;11(1):29-35.</a:t>
            </a:r>
          </a:p>
          <a:p>
            <a:pPr marL="457200" indent="-457200">
              <a:buFont typeface="+mj-lt"/>
              <a:buAutoNum type="arabicPeriod"/>
            </a:pPr>
            <a:endParaRPr lang="en-IN" sz="2000" dirty="0"/>
          </a:p>
        </p:txBody>
      </p:sp>
    </p:spTree>
    <p:extLst>
      <p:ext uri="{BB962C8B-B14F-4D97-AF65-F5344CB8AC3E}">
        <p14:creationId xmlns="" xmlns:p14="http://schemas.microsoft.com/office/powerpoint/2010/main" val="365836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929</Words>
  <Application>Microsoft Office PowerPoint</Application>
  <PresentationFormat>Custom</PresentationFormat>
  <Paragraphs>244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Introduction</vt:lpstr>
      <vt:lpstr>Introduction</vt:lpstr>
      <vt:lpstr>Slide 5</vt:lpstr>
      <vt:lpstr>METHODOLOGY</vt:lpstr>
      <vt:lpstr>METHODOLOGY</vt:lpstr>
      <vt:lpstr>Slide 8</vt:lpstr>
      <vt:lpstr>Slide 9</vt:lpstr>
      <vt:lpstr>Slide 10</vt:lpstr>
      <vt:lpstr>RESULTS</vt:lpstr>
      <vt:lpstr>RESULTS</vt:lpstr>
      <vt:lpstr>RESULTS</vt:lpstr>
      <vt:lpstr>Discussion</vt:lpstr>
      <vt:lpstr>CONCLUSION</vt:lpstr>
      <vt:lpstr>REFERENCES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NANJESH</dc:creator>
  <cp:lastModifiedBy>User</cp:lastModifiedBy>
  <cp:revision>26</cp:revision>
  <dcterms:created xsi:type="dcterms:W3CDTF">2016-09-28T03:39:59Z</dcterms:created>
  <dcterms:modified xsi:type="dcterms:W3CDTF">2016-11-19T03:13:06Z</dcterms:modified>
</cp:coreProperties>
</file>