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7"/>
  </p:notesMasterIdLst>
  <p:handoutMasterIdLst>
    <p:handoutMasterId r:id="rId18"/>
  </p:handoutMasterIdLst>
  <p:sldIdLst>
    <p:sldId id="432" r:id="rId2"/>
    <p:sldId id="444" r:id="rId3"/>
    <p:sldId id="458" r:id="rId4"/>
    <p:sldId id="451" r:id="rId5"/>
    <p:sldId id="454" r:id="rId6"/>
    <p:sldId id="455" r:id="rId7"/>
    <p:sldId id="457" r:id="rId8"/>
    <p:sldId id="443" r:id="rId9"/>
    <p:sldId id="445" r:id="rId10"/>
    <p:sldId id="447" r:id="rId11"/>
    <p:sldId id="459" r:id="rId12"/>
    <p:sldId id="449" r:id="rId13"/>
    <p:sldId id="450" r:id="rId14"/>
    <p:sldId id="400" r:id="rId15"/>
    <p:sldId id="442" r:id="rId1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3E6F1"/>
    <a:srgbClr val="4ED4E6"/>
    <a:srgbClr val="FFCCCC"/>
    <a:srgbClr val="FF99FF"/>
    <a:srgbClr val="903C8A"/>
    <a:srgbClr val="532476"/>
    <a:srgbClr val="083A15"/>
    <a:srgbClr val="FFCCFF"/>
    <a:srgbClr val="461E32"/>
    <a:srgbClr val="041A0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42770" autoAdjust="0"/>
    <p:restoredTop sz="94629" autoAdjust="0"/>
  </p:normalViewPr>
  <p:slideViewPr>
    <p:cSldViewPr>
      <p:cViewPr>
        <p:scale>
          <a:sx n="57" d="100"/>
          <a:sy n="57" d="100"/>
        </p:scale>
        <p:origin x="-390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RTHUR_PROFILE\Desktop\Olkana%20last\ATPas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0.13429744938140548"/>
          <c:y val="2.0585095488527119E-2"/>
          <c:w val="0.83248586925799706"/>
          <c:h val="0.55739849870364377"/>
        </c:manualLayout>
      </c:layout>
      <c:barChart>
        <c:barDir val="col"/>
        <c:grouping val="clustered"/>
        <c:ser>
          <c:idx val="0"/>
          <c:order val="0"/>
          <c:tx>
            <c:v>H+</c:v>
          </c:tx>
          <c:spPr>
            <a:solidFill>
              <a:schemeClr val="tx1"/>
            </a:solidFill>
            <a:ln w="15875">
              <a:solidFill>
                <a:schemeClr val="tx1"/>
              </a:solidFill>
            </a:ln>
          </c:spPr>
          <c:dLbls>
            <c:dLbl>
              <c:idx val="0"/>
              <c:delete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p&lt;0.02**</a:t>
                    </a:r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p&lt;0.02**</a:t>
                    </a:r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p&lt;0.02*</a:t>
                    </a:r>
                  </a:p>
                </c:rich>
              </c:tx>
              <c:showVal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/>
                      <a:t>p&lt;0.01***</a:t>
                    </a:r>
                  </a:p>
                </c:rich>
              </c:tx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/>
                      <a:t>p&lt;0.01***</a:t>
                    </a:r>
                  </a:p>
                </c:rich>
              </c:tx>
              <c:showVal val="1"/>
            </c:dLbl>
            <c:showVal val="1"/>
          </c:dLbls>
          <c:errBars>
            <c:errBarType val="plus"/>
            <c:errValType val="percentage"/>
            <c:val val="3"/>
          </c:errBars>
          <c:cat>
            <c:strRef>
              <c:f>Sheet4!$J$5:$J$14</c:f>
              <c:strCache>
                <c:ptCount val="10"/>
                <c:pt idx="0">
                  <c:v>Control</c:v>
                </c:pt>
                <c:pt idx="1">
                  <c:v>DCCD-sensitive </c:v>
                </c:pt>
                <c:pt idx="2">
                  <c:v>Intact root extract/10 µL/mL</c:v>
                </c:pt>
                <c:pt idx="3">
                  <c:v>Intact root extract/20 µL/mL</c:v>
                </c:pt>
                <c:pt idx="4">
                  <c:v>Intact root extract/10µL/mL/DCCD-sensitive</c:v>
                </c:pt>
                <c:pt idx="5">
                  <c:v>Intact root extract/20µL/mL/DCCD-sensitive </c:v>
                </c:pt>
                <c:pt idx="6">
                  <c:v>Callus tissue extract/10µL/mL</c:v>
                </c:pt>
                <c:pt idx="7">
                  <c:v>Callus tissue extract/20µL/mL</c:v>
                </c:pt>
                <c:pt idx="8">
                  <c:v>Callus tissue extract/10 µL/mL/DCCD-sensitive </c:v>
                </c:pt>
                <c:pt idx="9">
                  <c:v>Callus tissue extract/20µL/mL/DCCD-sensitive </c:v>
                </c:pt>
              </c:strCache>
            </c:strRef>
          </c:cat>
          <c:val>
            <c:numRef>
              <c:f>Sheet4!$K$5:$K$14</c:f>
              <c:numCache>
                <c:formatCode>General</c:formatCode>
                <c:ptCount val="10"/>
                <c:pt idx="0">
                  <c:v>1.9</c:v>
                </c:pt>
                <c:pt idx="1">
                  <c:v>0.71000000000000063</c:v>
                </c:pt>
                <c:pt idx="2">
                  <c:v>1.5</c:v>
                </c:pt>
                <c:pt idx="3">
                  <c:v>1.29</c:v>
                </c:pt>
                <c:pt idx="4">
                  <c:v>0.61000000000000065</c:v>
                </c:pt>
                <c:pt idx="5">
                  <c:v>0.47000000000000008</c:v>
                </c:pt>
                <c:pt idx="6">
                  <c:v>1.23</c:v>
                </c:pt>
                <c:pt idx="7">
                  <c:v>0.97000000000000053</c:v>
                </c:pt>
                <c:pt idx="8">
                  <c:v>0.26</c:v>
                </c:pt>
                <c:pt idx="9">
                  <c:v>3.0000000000000037E-2</c:v>
                </c:pt>
              </c:numCache>
            </c:numRef>
          </c:val>
        </c:ser>
        <c:ser>
          <c:idx val="1"/>
          <c:order val="1"/>
          <c:tx>
            <c:v>K+</c:v>
          </c:tx>
          <c:spPr>
            <a:noFill/>
            <a:ln w="19050">
              <a:solidFill>
                <a:prstClr val="black"/>
              </a:solidFill>
            </a:ln>
          </c:spPr>
          <c:dLbls>
            <c:dLbl>
              <c:idx val="0"/>
              <c:delete val="1"/>
            </c:dLbl>
            <c:dLbl>
              <c:idx val="2"/>
              <c:layout>
                <c:manualLayout>
                  <c:x val="2.3557851405235111E-2"/>
                  <c:y val="2.0295071158195018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3"/>
              <c:layout>
                <c:manualLayout>
                  <c:x val="2.1202066264711602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p&lt;0.05*</a:t>
                    </a:r>
                  </a:p>
                </c:rich>
              </c:tx>
              <c:showVal val="1"/>
            </c:dLbl>
            <c:dLbl>
              <c:idx val="7"/>
              <c:layout>
                <c:manualLayout>
                  <c:x val="9.4231405620940727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p&lt;0.01*</a:t>
                    </a:r>
                  </a:p>
                </c:rich>
              </c:tx>
              <c:showVal val="1"/>
            </c:dLbl>
            <c:showVal val="1"/>
          </c:dLbls>
          <c:errBars>
            <c:errBarType val="plus"/>
            <c:errValType val="percentage"/>
            <c:val val="3"/>
          </c:errBars>
          <c:cat>
            <c:strRef>
              <c:f>Sheet4!$J$5:$J$14</c:f>
              <c:strCache>
                <c:ptCount val="10"/>
                <c:pt idx="0">
                  <c:v>Control</c:v>
                </c:pt>
                <c:pt idx="1">
                  <c:v>DCCD-sensitive </c:v>
                </c:pt>
                <c:pt idx="2">
                  <c:v>Intact root extract/10 µL/mL</c:v>
                </c:pt>
                <c:pt idx="3">
                  <c:v>Intact root extract/20 µL/mL</c:v>
                </c:pt>
                <c:pt idx="4">
                  <c:v>Intact root extract/10µL/mL/DCCD-sensitive</c:v>
                </c:pt>
                <c:pt idx="5">
                  <c:v>Intact root extract/20µL/mL/DCCD-sensitive </c:v>
                </c:pt>
                <c:pt idx="6">
                  <c:v>Callus tissue extract/10µL/mL</c:v>
                </c:pt>
                <c:pt idx="7">
                  <c:v>Callus tissue extract/20µL/mL</c:v>
                </c:pt>
                <c:pt idx="8">
                  <c:v>Callus tissue extract/10 µL/mL/DCCD-sensitive </c:v>
                </c:pt>
                <c:pt idx="9">
                  <c:v>Callus tissue extract/20µL/mL/DCCD-sensitive </c:v>
                </c:pt>
              </c:strCache>
            </c:strRef>
          </c:cat>
          <c:val>
            <c:numRef>
              <c:f>Sheet4!$L$5:$L$14</c:f>
              <c:numCache>
                <c:formatCode>General</c:formatCode>
                <c:ptCount val="10"/>
                <c:pt idx="0">
                  <c:v>0.60000000000000064</c:v>
                </c:pt>
                <c:pt idx="2">
                  <c:v>0.48000000000000032</c:v>
                </c:pt>
                <c:pt idx="3">
                  <c:v>0.44000000000000028</c:v>
                </c:pt>
                <c:pt idx="6">
                  <c:v>0.21000000000000021</c:v>
                </c:pt>
                <c:pt idx="7">
                  <c:v>0.16000000000000014</c:v>
                </c:pt>
              </c:numCache>
            </c:numRef>
          </c:val>
        </c:ser>
        <c:axId val="59564800"/>
        <c:axId val="59566336"/>
      </c:barChart>
      <c:catAx>
        <c:axId val="59564800"/>
        <c:scaling>
          <c:orientation val="minMax"/>
        </c:scaling>
        <c:axPos val="b"/>
        <c:majorTickMark val="none"/>
        <c:minorTickMark val="out"/>
        <c:tickLblPos val="nextTo"/>
        <c:spPr>
          <a:ln w="15875">
            <a:solidFill>
              <a:schemeClr val="tx1"/>
            </a:solidFill>
          </a:ln>
        </c:spPr>
        <c:crossAx val="59566336"/>
        <c:crosses val="autoZero"/>
        <c:auto val="1"/>
        <c:lblAlgn val="ctr"/>
        <c:lblOffset val="100"/>
      </c:catAx>
      <c:valAx>
        <c:axId val="59566336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Ion fluxes (mM/min)</a:t>
                </a:r>
              </a:p>
            </c:rich>
          </c:tx>
          <c:layout>
            <c:manualLayout>
              <c:xMode val="edge"/>
              <c:yMode val="edge"/>
              <c:x val="1.3819181466837863E-2"/>
              <c:y val="0.18096291323026467"/>
            </c:manualLayout>
          </c:layout>
        </c:title>
        <c:numFmt formatCode="General" sourceLinked="1"/>
        <c:tickLblPos val="nextTo"/>
        <c:spPr>
          <a:ln w="15875">
            <a:solidFill>
              <a:prstClr val="black"/>
            </a:solidFill>
          </a:ln>
        </c:spPr>
        <c:crossAx val="59564800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0338425169933569"/>
          <c:y val="0.11420926265495361"/>
          <c:w val="8.6422134733158129E-2"/>
          <c:h val="8.8357742947385173E-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b="1"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31.png"/><Relationship Id="rId1" Type="http://schemas.openxmlformats.org/officeDocument/2006/relationships/image" Target="../media/image121.png"/><Relationship Id="rId4" Type="http://schemas.openxmlformats.org/officeDocument/2006/relationships/image" Target="../media/image15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DA06A1-C1F0-461E-89B6-B363A355CDBA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8EF7E3-474B-4B9D-B6A9-7841870DF899}">
      <dgm:prSet/>
      <dgm:spPr/>
      <dgm:t>
        <a:bodyPr/>
        <a:lstStyle/>
        <a:p>
          <a:pPr rtl="0"/>
          <a:r>
            <a:rPr lang="en-US" dirty="0" smtClean="0"/>
            <a:t>•	</a:t>
          </a:r>
          <a:r>
            <a:rPr lang="en-US" b="1" dirty="0" smtClean="0"/>
            <a:t>Obtaining of </a:t>
          </a:r>
          <a:r>
            <a:rPr lang="en-US" b="1" i="1" dirty="0" smtClean="0"/>
            <a:t>A. </a:t>
          </a:r>
          <a:r>
            <a:rPr lang="en-US" b="1" i="1" dirty="0" err="1" smtClean="0"/>
            <a:t>orientalis</a:t>
          </a:r>
          <a:r>
            <a:rPr lang="en-US" b="1" i="1" dirty="0" smtClean="0"/>
            <a:t> </a:t>
          </a:r>
          <a:r>
            <a:rPr lang="en-US" b="1" dirty="0" smtClean="0"/>
            <a:t>isolated cultures</a:t>
          </a:r>
          <a:endParaRPr lang="en-US" dirty="0"/>
        </a:p>
      </dgm:t>
    </dgm:pt>
    <dgm:pt modelId="{FB953F37-E07B-4206-8963-6B34AC7F2564}" type="parTrans" cxnId="{CBB3E799-44F0-447F-B3F2-D95A3A62F9C4}">
      <dgm:prSet/>
      <dgm:spPr/>
      <dgm:t>
        <a:bodyPr/>
        <a:lstStyle/>
        <a:p>
          <a:endParaRPr lang="en-US"/>
        </a:p>
      </dgm:t>
    </dgm:pt>
    <dgm:pt modelId="{28C130B4-8615-49F1-9400-70D3F99A58C8}" type="sibTrans" cxnId="{CBB3E799-44F0-447F-B3F2-D95A3A62F9C4}">
      <dgm:prSet/>
      <dgm:spPr/>
      <dgm:t>
        <a:bodyPr/>
        <a:lstStyle/>
        <a:p>
          <a:endParaRPr lang="en-US"/>
        </a:p>
      </dgm:t>
    </dgm:pt>
    <dgm:pt modelId="{0F311913-B2E8-4DA1-A866-59E95EDDC318}">
      <dgm:prSet/>
      <dgm:spPr/>
      <dgm:t>
        <a:bodyPr/>
        <a:lstStyle/>
        <a:p>
          <a:pPr rtl="0"/>
          <a:r>
            <a:rPr lang="en-US" b="1" dirty="0" smtClean="0"/>
            <a:t>•	Developing conditions for their cultivation</a:t>
          </a:r>
          <a:endParaRPr lang="en-US" dirty="0"/>
        </a:p>
      </dgm:t>
    </dgm:pt>
    <dgm:pt modelId="{ECD6E064-7344-48CD-82D1-16DBFD474BDF}" type="parTrans" cxnId="{B51D9C80-C461-4BAC-BB80-68BDF0DB12E4}">
      <dgm:prSet/>
      <dgm:spPr/>
      <dgm:t>
        <a:bodyPr/>
        <a:lstStyle/>
        <a:p>
          <a:endParaRPr lang="en-US"/>
        </a:p>
      </dgm:t>
    </dgm:pt>
    <dgm:pt modelId="{90AE9B39-856B-4964-8010-55CF99F37594}" type="sibTrans" cxnId="{B51D9C80-C461-4BAC-BB80-68BDF0DB12E4}">
      <dgm:prSet/>
      <dgm:spPr/>
      <dgm:t>
        <a:bodyPr/>
        <a:lstStyle/>
        <a:p>
          <a:endParaRPr lang="en-US"/>
        </a:p>
      </dgm:t>
    </dgm:pt>
    <dgm:pt modelId="{0DFA7A99-00E6-4EA7-A2DC-CBBDD7D891B5}">
      <dgm:prSet/>
      <dgm:spPr/>
      <dgm:t>
        <a:bodyPr/>
        <a:lstStyle/>
        <a:p>
          <a:pPr rtl="0"/>
          <a:r>
            <a:rPr lang="en-US" b="1" dirty="0" smtClean="0"/>
            <a:t>•	Maintenance of a stable growth and active metabolism</a:t>
          </a:r>
          <a:endParaRPr lang="en-US" dirty="0"/>
        </a:p>
      </dgm:t>
    </dgm:pt>
    <dgm:pt modelId="{1E722488-739D-4AA7-84F4-D0C6814410BD}" type="parTrans" cxnId="{4E7D4830-7557-466E-BC56-EE1A0551BE49}">
      <dgm:prSet/>
      <dgm:spPr/>
      <dgm:t>
        <a:bodyPr/>
        <a:lstStyle/>
        <a:p>
          <a:endParaRPr lang="en-US"/>
        </a:p>
      </dgm:t>
    </dgm:pt>
    <dgm:pt modelId="{CD08D0E6-94A9-409D-A9F3-72F6BCE4C6AC}" type="sibTrans" cxnId="{4E7D4830-7557-466E-BC56-EE1A0551BE49}">
      <dgm:prSet/>
      <dgm:spPr/>
      <dgm:t>
        <a:bodyPr/>
        <a:lstStyle/>
        <a:p>
          <a:endParaRPr lang="en-US"/>
        </a:p>
      </dgm:t>
    </dgm:pt>
    <dgm:pt modelId="{6B2C82B4-282B-4EB4-8882-56D643450A97}">
      <dgm:prSet/>
      <dgm:spPr/>
      <dgm:t>
        <a:bodyPr/>
        <a:lstStyle/>
        <a:p>
          <a:pPr rtl="0"/>
          <a:r>
            <a:rPr lang="en-US" b="1" dirty="0" smtClean="0"/>
            <a:t>•	Investigation antimicrobial activity of </a:t>
          </a:r>
          <a:r>
            <a:rPr lang="en-US" b="1" i="1" dirty="0" smtClean="0"/>
            <a:t>A. </a:t>
          </a:r>
          <a:r>
            <a:rPr lang="en-US" b="1" i="1" dirty="0" err="1" smtClean="0"/>
            <a:t>orientalis</a:t>
          </a:r>
          <a:r>
            <a:rPr lang="en-US" b="1" i="1" dirty="0" smtClean="0"/>
            <a:t> </a:t>
          </a:r>
          <a:r>
            <a:rPr lang="en-US" b="1" dirty="0" smtClean="0"/>
            <a:t>extracts by revealing of  responsible mechanisms </a:t>
          </a:r>
          <a:endParaRPr lang="en-US" dirty="0"/>
        </a:p>
      </dgm:t>
    </dgm:pt>
    <dgm:pt modelId="{DF6887EE-D952-4E79-A5B1-4B7059BF68CB}" type="parTrans" cxnId="{BD238E75-9FB0-48D0-83CF-0A3C340D65D7}">
      <dgm:prSet/>
      <dgm:spPr/>
      <dgm:t>
        <a:bodyPr/>
        <a:lstStyle/>
        <a:p>
          <a:endParaRPr lang="en-US"/>
        </a:p>
      </dgm:t>
    </dgm:pt>
    <dgm:pt modelId="{D308164A-0624-470D-A4CA-AA8679CFB6DC}" type="sibTrans" cxnId="{BD238E75-9FB0-48D0-83CF-0A3C340D65D7}">
      <dgm:prSet/>
      <dgm:spPr/>
      <dgm:t>
        <a:bodyPr/>
        <a:lstStyle/>
        <a:p>
          <a:endParaRPr lang="en-US"/>
        </a:p>
      </dgm:t>
    </dgm:pt>
    <dgm:pt modelId="{DB9D75A8-45E5-4C30-A634-14B130366EAD}" type="pres">
      <dgm:prSet presAssocID="{70DA06A1-C1F0-461E-89B6-B363A355CDBA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B2D773A-4DA1-43B6-96B7-0AFF91BD8A11}" type="pres">
      <dgm:prSet presAssocID="{268EF7E3-474B-4B9D-B6A9-7841870DF899}" presName="compNode" presStyleCnt="0"/>
      <dgm:spPr/>
    </dgm:pt>
    <dgm:pt modelId="{B37B8A82-848D-496D-A0C1-03800660B4CE}" type="pres">
      <dgm:prSet presAssocID="{268EF7E3-474B-4B9D-B6A9-7841870DF899}" presName="childRect" presStyleLbl="bgAcc1" presStyleIdx="0" presStyleCnt="4" custAng="0" custScaleY="141054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01FA570F-EE8D-4D92-B82E-F740ED9741A9}" type="pres">
      <dgm:prSet presAssocID="{268EF7E3-474B-4B9D-B6A9-7841870DF89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20008-93AD-490B-9984-EFEE3FFE4E3F}" type="pres">
      <dgm:prSet presAssocID="{268EF7E3-474B-4B9D-B6A9-7841870DF899}" presName="parentRect" presStyleLbl="alignNode1" presStyleIdx="0" presStyleCnt="4"/>
      <dgm:spPr/>
      <dgm:t>
        <a:bodyPr/>
        <a:lstStyle/>
        <a:p>
          <a:endParaRPr lang="en-US"/>
        </a:p>
      </dgm:t>
    </dgm:pt>
    <dgm:pt modelId="{17724C8B-FB43-4D10-B002-48EC3826204B}" type="pres">
      <dgm:prSet presAssocID="{268EF7E3-474B-4B9D-B6A9-7841870DF899}" presName="adorn" presStyleLbl="fgAccFollowNode1" presStyleIdx="0" presStyleCnt="4"/>
      <dgm:spPr/>
    </dgm:pt>
    <dgm:pt modelId="{A9C49CB2-7F54-491D-ACF5-EFD7295134D3}" type="pres">
      <dgm:prSet presAssocID="{28C130B4-8615-49F1-9400-70D3F99A58C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FA06E23-5179-46B4-896F-21FAB7B7B252}" type="pres">
      <dgm:prSet presAssocID="{0F311913-B2E8-4DA1-A866-59E95EDDC318}" presName="compNode" presStyleCnt="0"/>
      <dgm:spPr/>
    </dgm:pt>
    <dgm:pt modelId="{CC0AC368-CC1E-439F-9A3F-E9A7264EDB87}" type="pres">
      <dgm:prSet presAssocID="{0F311913-B2E8-4DA1-A866-59E95EDDC318}" presName="childRect" presStyleLbl="bgAcc1" presStyleIdx="1" presStyleCnt="4" custScaleY="156162" custLinFactNeighborX="303" custLinFactNeighborY="-478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1E42E78-25CB-4511-B66F-2C918E91B12F}" type="pres">
      <dgm:prSet presAssocID="{0F311913-B2E8-4DA1-A866-59E95EDDC318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42567C-1153-4009-AE41-6760F52405B4}" type="pres">
      <dgm:prSet presAssocID="{0F311913-B2E8-4DA1-A866-59E95EDDC318}" presName="parentRect" presStyleLbl="alignNode1" presStyleIdx="1" presStyleCnt="4"/>
      <dgm:spPr/>
      <dgm:t>
        <a:bodyPr/>
        <a:lstStyle/>
        <a:p>
          <a:endParaRPr lang="en-US"/>
        </a:p>
      </dgm:t>
    </dgm:pt>
    <dgm:pt modelId="{34901BAC-FF7D-4AFC-8E67-2233CA00EDA2}" type="pres">
      <dgm:prSet presAssocID="{0F311913-B2E8-4DA1-A866-59E95EDDC318}" presName="adorn" presStyleLbl="fgAccFollowNode1" presStyleIdx="1" presStyleCnt="4"/>
      <dgm:spPr/>
    </dgm:pt>
    <dgm:pt modelId="{EDF8C1BA-4717-4D57-95B6-2EE85FE1A13D}" type="pres">
      <dgm:prSet presAssocID="{90AE9B39-856B-4964-8010-55CF99F3759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827E529-6AE6-4729-B99B-C4E7AF9D3EDA}" type="pres">
      <dgm:prSet presAssocID="{0DFA7A99-00E6-4EA7-A2DC-CBBDD7D891B5}" presName="compNode" presStyleCnt="0"/>
      <dgm:spPr/>
    </dgm:pt>
    <dgm:pt modelId="{0A99543C-93F2-4988-B9C8-D59B231EAFD0}" type="pres">
      <dgm:prSet presAssocID="{0DFA7A99-00E6-4EA7-A2DC-CBBDD7D891B5}" presName="childRect" presStyleLbl="bgAcc1" presStyleIdx="2" presStyleCnt="4" custScaleY="157058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997B3FF9-7D13-4479-9988-2E8E2B11544B}" type="pres">
      <dgm:prSet presAssocID="{0DFA7A99-00E6-4EA7-A2DC-CBBDD7D891B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F7437-7AE0-4371-9856-3ED29B8BD6E2}" type="pres">
      <dgm:prSet presAssocID="{0DFA7A99-00E6-4EA7-A2DC-CBBDD7D891B5}" presName="parentRect" presStyleLbl="alignNode1" presStyleIdx="2" presStyleCnt="4"/>
      <dgm:spPr/>
      <dgm:t>
        <a:bodyPr/>
        <a:lstStyle/>
        <a:p>
          <a:endParaRPr lang="en-US"/>
        </a:p>
      </dgm:t>
    </dgm:pt>
    <dgm:pt modelId="{2D204A84-6669-4483-8FF5-51BE52212544}" type="pres">
      <dgm:prSet presAssocID="{0DFA7A99-00E6-4EA7-A2DC-CBBDD7D891B5}" presName="adorn" presStyleLbl="fgAccFollowNode1" presStyleIdx="2" presStyleCnt="4"/>
      <dgm:spPr/>
    </dgm:pt>
    <dgm:pt modelId="{064465DF-EAA9-4D87-A692-1D0FE79B2709}" type="pres">
      <dgm:prSet presAssocID="{CD08D0E6-94A9-409D-A9F3-72F6BCE4C6A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F356B6B-651E-4422-ADC6-A9C9787D3FF4}" type="pres">
      <dgm:prSet presAssocID="{6B2C82B4-282B-4EB4-8882-56D643450A97}" presName="compNode" presStyleCnt="0"/>
      <dgm:spPr/>
    </dgm:pt>
    <dgm:pt modelId="{468E4BE2-6B40-45EF-AE66-47BD958D8869}" type="pres">
      <dgm:prSet presAssocID="{6B2C82B4-282B-4EB4-8882-56D643450A97}" presName="childRect" presStyleLbl="bgAcc1" presStyleIdx="3" presStyleCnt="4" custScaleY="157238" custLinFactNeighborX="-4273" custLinFactNeighborY="2588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7ABC118-9D17-4818-BAE7-13B15100316F}" type="pres">
      <dgm:prSet presAssocID="{6B2C82B4-282B-4EB4-8882-56D643450A9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1010AF-9F97-4213-BA90-E74AD83D813E}" type="pres">
      <dgm:prSet presAssocID="{6B2C82B4-282B-4EB4-8882-56D643450A97}" presName="parentRect" presStyleLbl="alignNode1" presStyleIdx="3" presStyleCnt="4" custLinFactNeighborX="-4273" custLinFactNeighborY="6431"/>
      <dgm:spPr/>
      <dgm:t>
        <a:bodyPr/>
        <a:lstStyle/>
        <a:p>
          <a:endParaRPr lang="en-US"/>
        </a:p>
      </dgm:t>
    </dgm:pt>
    <dgm:pt modelId="{2FE1EB1E-65C3-4077-95D1-C3FE871591A8}" type="pres">
      <dgm:prSet presAssocID="{6B2C82B4-282B-4EB4-8882-56D643450A97}" presName="adorn" presStyleLbl="fgAccFollowNode1" presStyleIdx="3" presStyleCnt="4"/>
      <dgm:spPr/>
    </dgm:pt>
  </dgm:ptLst>
  <dgm:cxnLst>
    <dgm:cxn modelId="{4E7D4830-7557-466E-BC56-EE1A0551BE49}" srcId="{70DA06A1-C1F0-461E-89B6-B363A355CDBA}" destId="{0DFA7A99-00E6-4EA7-A2DC-CBBDD7D891B5}" srcOrd="2" destOrd="0" parTransId="{1E722488-739D-4AA7-84F4-D0C6814410BD}" sibTransId="{CD08D0E6-94A9-409D-A9F3-72F6BCE4C6AC}"/>
    <dgm:cxn modelId="{6C0DD375-5AD1-4D9E-8ED0-1DA13D8CED52}" type="presOf" srcId="{268EF7E3-474B-4B9D-B6A9-7841870DF899}" destId="{60920008-93AD-490B-9984-EFEE3FFE4E3F}" srcOrd="1" destOrd="0" presId="urn:microsoft.com/office/officeart/2005/8/layout/bList2#1"/>
    <dgm:cxn modelId="{85437E35-5258-4198-94FC-C99E7950507C}" type="presOf" srcId="{90AE9B39-856B-4964-8010-55CF99F37594}" destId="{EDF8C1BA-4717-4D57-95B6-2EE85FE1A13D}" srcOrd="0" destOrd="0" presId="urn:microsoft.com/office/officeart/2005/8/layout/bList2#1"/>
    <dgm:cxn modelId="{A0837882-3D63-4024-964F-583C700B1075}" type="presOf" srcId="{0DFA7A99-00E6-4EA7-A2DC-CBBDD7D891B5}" destId="{997B3FF9-7D13-4479-9988-2E8E2B11544B}" srcOrd="0" destOrd="0" presId="urn:microsoft.com/office/officeart/2005/8/layout/bList2#1"/>
    <dgm:cxn modelId="{B4A13EDC-69EB-4132-AFD5-D90189F08582}" type="presOf" srcId="{28C130B4-8615-49F1-9400-70D3F99A58C8}" destId="{A9C49CB2-7F54-491D-ACF5-EFD7295134D3}" srcOrd="0" destOrd="0" presId="urn:microsoft.com/office/officeart/2005/8/layout/bList2#1"/>
    <dgm:cxn modelId="{C96539C3-AC2B-4AF1-ADFC-46556A32B75F}" type="presOf" srcId="{0DFA7A99-00E6-4EA7-A2DC-CBBDD7D891B5}" destId="{755F7437-7AE0-4371-9856-3ED29B8BD6E2}" srcOrd="1" destOrd="0" presId="urn:microsoft.com/office/officeart/2005/8/layout/bList2#1"/>
    <dgm:cxn modelId="{43C6E77F-76AA-42F6-A426-7338E1D3AA73}" type="presOf" srcId="{70DA06A1-C1F0-461E-89B6-B363A355CDBA}" destId="{DB9D75A8-45E5-4C30-A634-14B130366EAD}" srcOrd="0" destOrd="0" presId="urn:microsoft.com/office/officeart/2005/8/layout/bList2#1"/>
    <dgm:cxn modelId="{B51D9C80-C461-4BAC-BB80-68BDF0DB12E4}" srcId="{70DA06A1-C1F0-461E-89B6-B363A355CDBA}" destId="{0F311913-B2E8-4DA1-A866-59E95EDDC318}" srcOrd="1" destOrd="0" parTransId="{ECD6E064-7344-48CD-82D1-16DBFD474BDF}" sibTransId="{90AE9B39-856B-4964-8010-55CF99F37594}"/>
    <dgm:cxn modelId="{8323916F-66E7-4084-A4EF-CB9E39E9B5DA}" type="presOf" srcId="{0F311913-B2E8-4DA1-A866-59E95EDDC318}" destId="{4642567C-1153-4009-AE41-6760F52405B4}" srcOrd="1" destOrd="0" presId="urn:microsoft.com/office/officeart/2005/8/layout/bList2#1"/>
    <dgm:cxn modelId="{A89DD4DC-AE37-40B8-9EE8-5770F2F83CBE}" type="presOf" srcId="{CD08D0E6-94A9-409D-A9F3-72F6BCE4C6AC}" destId="{064465DF-EAA9-4D87-A692-1D0FE79B2709}" srcOrd="0" destOrd="0" presId="urn:microsoft.com/office/officeart/2005/8/layout/bList2#1"/>
    <dgm:cxn modelId="{BD238E75-9FB0-48D0-83CF-0A3C340D65D7}" srcId="{70DA06A1-C1F0-461E-89B6-B363A355CDBA}" destId="{6B2C82B4-282B-4EB4-8882-56D643450A97}" srcOrd="3" destOrd="0" parTransId="{DF6887EE-D952-4E79-A5B1-4B7059BF68CB}" sibTransId="{D308164A-0624-470D-A4CA-AA8679CFB6DC}"/>
    <dgm:cxn modelId="{E225D53C-C768-4172-BB49-41E107582B05}" type="presOf" srcId="{6B2C82B4-282B-4EB4-8882-56D643450A97}" destId="{771010AF-9F97-4213-BA90-E74AD83D813E}" srcOrd="1" destOrd="0" presId="urn:microsoft.com/office/officeart/2005/8/layout/bList2#1"/>
    <dgm:cxn modelId="{352328F8-8DF9-4ECD-95AA-7C1AF2016F53}" type="presOf" srcId="{0F311913-B2E8-4DA1-A866-59E95EDDC318}" destId="{C1E42E78-25CB-4511-B66F-2C918E91B12F}" srcOrd="0" destOrd="0" presId="urn:microsoft.com/office/officeart/2005/8/layout/bList2#1"/>
    <dgm:cxn modelId="{0ABA4848-4A86-44FA-A3B6-A892B7B5717B}" type="presOf" srcId="{268EF7E3-474B-4B9D-B6A9-7841870DF899}" destId="{01FA570F-EE8D-4D92-B82E-F740ED9741A9}" srcOrd="0" destOrd="0" presId="urn:microsoft.com/office/officeart/2005/8/layout/bList2#1"/>
    <dgm:cxn modelId="{CBB3E799-44F0-447F-B3F2-D95A3A62F9C4}" srcId="{70DA06A1-C1F0-461E-89B6-B363A355CDBA}" destId="{268EF7E3-474B-4B9D-B6A9-7841870DF899}" srcOrd="0" destOrd="0" parTransId="{FB953F37-E07B-4206-8963-6B34AC7F2564}" sibTransId="{28C130B4-8615-49F1-9400-70D3F99A58C8}"/>
    <dgm:cxn modelId="{7F8DB603-E9A7-46EA-8EC4-CFF29A822F3A}" type="presOf" srcId="{6B2C82B4-282B-4EB4-8882-56D643450A97}" destId="{F7ABC118-9D17-4818-BAE7-13B15100316F}" srcOrd="0" destOrd="0" presId="urn:microsoft.com/office/officeart/2005/8/layout/bList2#1"/>
    <dgm:cxn modelId="{0E843DE2-E3BF-4239-A620-876B4CE5FB4B}" type="presParOf" srcId="{DB9D75A8-45E5-4C30-A634-14B130366EAD}" destId="{0B2D773A-4DA1-43B6-96B7-0AFF91BD8A11}" srcOrd="0" destOrd="0" presId="urn:microsoft.com/office/officeart/2005/8/layout/bList2#1"/>
    <dgm:cxn modelId="{735A47FD-527D-448A-A07C-E5B14FB72716}" type="presParOf" srcId="{0B2D773A-4DA1-43B6-96B7-0AFF91BD8A11}" destId="{B37B8A82-848D-496D-A0C1-03800660B4CE}" srcOrd="0" destOrd="0" presId="urn:microsoft.com/office/officeart/2005/8/layout/bList2#1"/>
    <dgm:cxn modelId="{5910DA24-0ACC-44EE-9C37-EAFE5886E731}" type="presParOf" srcId="{0B2D773A-4DA1-43B6-96B7-0AFF91BD8A11}" destId="{01FA570F-EE8D-4D92-B82E-F740ED9741A9}" srcOrd="1" destOrd="0" presId="urn:microsoft.com/office/officeart/2005/8/layout/bList2#1"/>
    <dgm:cxn modelId="{D5A1F7C1-4CEE-4963-BC21-A43204F86E3F}" type="presParOf" srcId="{0B2D773A-4DA1-43B6-96B7-0AFF91BD8A11}" destId="{60920008-93AD-490B-9984-EFEE3FFE4E3F}" srcOrd="2" destOrd="0" presId="urn:microsoft.com/office/officeart/2005/8/layout/bList2#1"/>
    <dgm:cxn modelId="{D64376E9-8979-448F-B43F-1EC5548D83C7}" type="presParOf" srcId="{0B2D773A-4DA1-43B6-96B7-0AFF91BD8A11}" destId="{17724C8B-FB43-4D10-B002-48EC3826204B}" srcOrd="3" destOrd="0" presId="urn:microsoft.com/office/officeart/2005/8/layout/bList2#1"/>
    <dgm:cxn modelId="{03BA00F5-C3F5-48F5-B536-5522E648C890}" type="presParOf" srcId="{DB9D75A8-45E5-4C30-A634-14B130366EAD}" destId="{A9C49CB2-7F54-491D-ACF5-EFD7295134D3}" srcOrd="1" destOrd="0" presId="urn:microsoft.com/office/officeart/2005/8/layout/bList2#1"/>
    <dgm:cxn modelId="{2B4313DE-7110-4CBF-858E-0ADDE2FB8728}" type="presParOf" srcId="{DB9D75A8-45E5-4C30-A634-14B130366EAD}" destId="{5FA06E23-5179-46B4-896F-21FAB7B7B252}" srcOrd="2" destOrd="0" presId="urn:microsoft.com/office/officeart/2005/8/layout/bList2#1"/>
    <dgm:cxn modelId="{CAD3C3E9-F76E-4737-80BD-15AF47A581F4}" type="presParOf" srcId="{5FA06E23-5179-46B4-896F-21FAB7B7B252}" destId="{CC0AC368-CC1E-439F-9A3F-E9A7264EDB87}" srcOrd="0" destOrd="0" presId="urn:microsoft.com/office/officeart/2005/8/layout/bList2#1"/>
    <dgm:cxn modelId="{DA9F4B27-F74B-4B68-A846-EFAF0C53448C}" type="presParOf" srcId="{5FA06E23-5179-46B4-896F-21FAB7B7B252}" destId="{C1E42E78-25CB-4511-B66F-2C918E91B12F}" srcOrd="1" destOrd="0" presId="urn:microsoft.com/office/officeart/2005/8/layout/bList2#1"/>
    <dgm:cxn modelId="{2E3FAB7B-BA44-4DB2-A313-C3F7A25B292D}" type="presParOf" srcId="{5FA06E23-5179-46B4-896F-21FAB7B7B252}" destId="{4642567C-1153-4009-AE41-6760F52405B4}" srcOrd="2" destOrd="0" presId="urn:microsoft.com/office/officeart/2005/8/layout/bList2#1"/>
    <dgm:cxn modelId="{DDDAD710-D94A-4418-BAC4-7435582797BB}" type="presParOf" srcId="{5FA06E23-5179-46B4-896F-21FAB7B7B252}" destId="{34901BAC-FF7D-4AFC-8E67-2233CA00EDA2}" srcOrd="3" destOrd="0" presId="urn:microsoft.com/office/officeart/2005/8/layout/bList2#1"/>
    <dgm:cxn modelId="{0CA00018-BB99-4AD2-9A46-1F0B2F767376}" type="presParOf" srcId="{DB9D75A8-45E5-4C30-A634-14B130366EAD}" destId="{EDF8C1BA-4717-4D57-95B6-2EE85FE1A13D}" srcOrd="3" destOrd="0" presId="urn:microsoft.com/office/officeart/2005/8/layout/bList2#1"/>
    <dgm:cxn modelId="{CE125544-2675-47FC-A695-301250AA2E0F}" type="presParOf" srcId="{DB9D75A8-45E5-4C30-A634-14B130366EAD}" destId="{8827E529-6AE6-4729-B99B-C4E7AF9D3EDA}" srcOrd="4" destOrd="0" presId="urn:microsoft.com/office/officeart/2005/8/layout/bList2#1"/>
    <dgm:cxn modelId="{761C5411-6A2D-4A5B-9F8D-3FF3C85FD6F0}" type="presParOf" srcId="{8827E529-6AE6-4729-B99B-C4E7AF9D3EDA}" destId="{0A99543C-93F2-4988-B9C8-D59B231EAFD0}" srcOrd="0" destOrd="0" presId="urn:microsoft.com/office/officeart/2005/8/layout/bList2#1"/>
    <dgm:cxn modelId="{8EB6FA09-D077-422C-919A-727B5CDA8D44}" type="presParOf" srcId="{8827E529-6AE6-4729-B99B-C4E7AF9D3EDA}" destId="{997B3FF9-7D13-4479-9988-2E8E2B11544B}" srcOrd="1" destOrd="0" presId="urn:microsoft.com/office/officeart/2005/8/layout/bList2#1"/>
    <dgm:cxn modelId="{B761D453-FB51-47D6-990A-D95F77127988}" type="presParOf" srcId="{8827E529-6AE6-4729-B99B-C4E7AF9D3EDA}" destId="{755F7437-7AE0-4371-9856-3ED29B8BD6E2}" srcOrd="2" destOrd="0" presId="urn:microsoft.com/office/officeart/2005/8/layout/bList2#1"/>
    <dgm:cxn modelId="{A33B5E4B-2A37-4B12-89DF-35CBFDBDBEC3}" type="presParOf" srcId="{8827E529-6AE6-4729-B99B-C4E7AF9D3EDA}" destId="{2D204A84-6669-4483-8FF5-51BE52212544}" srcOrd="3" destOrd="0" presId="urn:microsoft.com/office/officeart/2005/8/layout/bList2#1"/>
    <dgm:cxn modelId="{3FFB846C-4C68-4A3A-8141-1B61FCD086E9}" type="presParOf" srcId="{DB9D75A8-45E5-4C30-A634-14B130366EAD}" destId="{064465DF-EAA9-4D87-A692-1D0FE79B2709}" srcOrd="5" destOrd="0" presId="urn:microsoft.com/office/officeart/2005/8/layout/bList2#1"/>
    <dgm:cxn modelId="{FD231814-B088-4165-8447-001DE0FACDCB}" type="presParOf" srcId="{DB9D75A8-45E5-4C30-A634-14B130366EAD}" destId="{DF356B6B-651E-4422-ADC6-A9C9787D3FF4}" srcOrd="6" destOrd="0" presId="urn:microsoft.com/office/officeart/2005/8/layout/bList2#1"/>
    <dgm:cxn modelId="{C31FFF66-60AC-496C-AD6E-562E314FA942}" type="presParOf" srcId="{DF356B6B-651E-4422-ADC6-A9C9787D3FF4}" destId="{468E4BE2-6B40-45EF-AE66-47BD958D8869}" srcOrd="0" destOrd="0" presId="urn:microsoft.com/office/officeart/2005/8/layout/bList2#1"/>
    <dgm:cxn modelId="{C35EC789-72F5-4DE5-B5F8-9798F79E3D66}" type="presParOf" srcId="{DF356B6B-651E-4422-ADC6-A9C9787D3FF4}" destId="{F7ABC118-9D17-4818-BAE7-13B15100316F}" srcOrd="1" destOrd="0" presId="urn:microsoft.com/office/officeart/2005/8/layout/bList2#1"/>
    <dgm:cxn modelId="{B63A3D58-DB10-4564-8280-72620A78ABCA}" type="presParOf" srcId="{DF356B6B-651E-4422-ADC6-A9C9787D3FF4}" destId="{771010AF-9F97-4213-BA90-E74AD83D813E}" srcOrd="2" destOrd="0" presId="urn:microsoft.com/office/officeart/2005/8/layout/bList2#1"/>
    <dgm:cxn modelId="{5474916E-BF74-43AF-9B31-EBAD1D73EB9C}" type="presParOf" srcId="{DF356B6B-651E-4422-ADC6-A9C9787D3FF4}" destId="{2FE1EB1E-65C3-4077-95D1-C3FE871591A8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7B8A82-848D-496D-A0C1-03800660B4CE}">
      <dsp:nvSpPr>
        <dsp:cNvPr id="0" name=""/>
        <dsp:cNvSpPr/>
      </dsp:nvSpPr>
      <dsp:spPr>
        <a:xfrm>
          <a:off x="5143" y="245039"/>
          <a:ext cx="1823828" cy="1920379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920008-93AD-490B-9984-EFEE3FFE4E3F}">
      <dsp:nvSpPr>
        <dsp:cNvPr id="0" name=""/>
        <dsp:cNvSpPr/>
      </dsp:nvSpPr>
      <dsp:spPr>
        <a:xfrm>
          <a:off x="5143" y="1885953"/>
          <a:ext cx="1823828" cy="5854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0" rIns="10160" bIns="0" numCol="1" spcCol="1270" anchor="ctr" anchorCtr="0">
          <a:noAutofit/>
        </a:bodyPr>
        <a:lstStyle/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kern="1200" dirty="0" smtClean="0"/>
            <a:t>•	</a:t>
          </a:r>
          <a:r>
            <a:rPr lang="en-US" sz="800" b="1" kern="1200" dirty="0" smtClean="0"/>
            <a:t>Obtaining of </a:t>
          </a:r>
          <a:r>
            <a:rPr lang="en-US" sz="800" b="1" i="1" kern="1200" dirty="0" smtClean="0"/>
            <a:t>A. </a:t>
          </a:r>
          <a:r>
            <a:rPr lang="en-US" sz="800" b="1" i="1" kern="1200" dirty="0" err="1" smtClean="0"/>
            <a:t>orientalis</a:t>
          </a:r>
          <a:r>
            <a:rPr lang="en-US" sz="800" b="1" i="1" kern="1200" dirty="0" smtClean="0"/>
            <a:t> </a:t>
          </a:r>
          <a:r>
            <a:rPr lang="en-US" sz="800" b="1" kern="1200" dirty="0" smtClean="0"/>
            <a:t>isolated cultures</a:t>
          </a:r>
          <a:endParaRPr lang="en-US" sz="800" kern="1200" dirty="0"/>
        </a:p>
      </dsp:txBody>
      <dsp:txXfrm>
        <a:off x="5143" y="1885953"/>
        <a:ext cx="1284386" cy="585423"/>
      </dsp:txXfrm>
    </dsp:sp>
    <dsp:sp modelId="{17724C8B-FB43-4D10-B002-48EC3826204B}">
      <dsp:nvSpPr>
        <dsp:cNvPr id="0" name=""/>
        <dsp:cNvSpPr/>
      </dsp:nvSpPr>
      <dsp:spPr>
        <a:xfrm>
          <a:off x="1341122" y="1978942"/>
          <a:ext cx="638340" cy="638340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AC368-CC1E-439F-9A3F-E9A7264EDB87}">
      <dsp:nvSpPr>
        <dsp:cNvPr id="0" name=""/>
        <dsp:cNvSpPr/>
      </dsp:nvSpPr>
      <dsp:spPr>
        <a:xfrm>
          <a:off x="2143133" y="187109"/>
          <a:ext cx="1823828" cy="212606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2567C-1153-4009-AE41-6760F52405B4}">
      <dsp:nvSpPr>
        <dsp:cNvPr id="0" name=""/>
        <dsp:cNvSpPr/>
      </dsp:nvSpPr>
      <dsp:spPr>
        <a:xfrm>
          <a:off x="2137607" y="1937375"/>
          <a:ext cx="1823828" cy="5854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0" rIns="10160" bIns="0" numCol="1" spcCol="1270" anchor="ctr" anchorCtr="0">
          <a:noAutofit/>
        </a:bodyPr>
        <a:lstStyle/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•	Developing conditions for their cultivation</a:t>
          </a:r>
          <a:endParaRPr lang="en-US" sz="800" kern="1200" dirty="0"/>
        </a:p>
      </dsp:txBody>
      <dsp:txXfrm>
        <a:off x="2137607" y="1937375"/>
        <a:ext cx="1284386" cy="585423"/>
      </dsp:txXfrm>
    </dsp:sp>
    <dsp:sp modelId="{34901BAC-FF7D-4AFC-8E67-2233CA00EDA2}">
      <dsp:nvSpPr>
        <dsp:cNvPr id="0" name=""/>
        <dsp:cNvSpPr/>
      </dsp:nvSpPr>
      <dsp:spPr>
        <a:xfrm>
          <a:off x="3473587" y="2030364"/>
          <a:ext cx="638340" cy="638340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9543C-93F2-4988-B9C8-D59B231EAFD0}">
      <dsp:nvSpPr>
        <dsp:cNvPr id="0" name=""/>
        <dsp:cNvSpPr/>
      </dsp:nvSpPr>
      <dsp:spPr>
        <a:xfrm>
          <a:off x="4270072" y="190567"/>
          <a:ext cx="1823828" cy="2138265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F7437-7AE0-4371-9856-3ED29B8BD6E2}">
      <dsp:nvSpPr>
        <dsp:cNvPr id="0" name=""/>
        <dsp:cNvSpPr/>
      </dsp:nvSpPr>
      <dsp:spPr>
        <a:xfrm>
          <a:off x="4270072" y="1940425"/>
          <a:ext cx="1823828" cy="5854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0" rIns="10160" bIns="0" numCol="1" spcCol="1270" anchor="ctr" anchorCtr="0">
          <a:noAutofit/>
        </a:bodyPr>
        <a:lstStyle/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•	Maintenance of a stable growth and active metabolism</a:t>
          </a:r>
          <a:endParaRPr lang="en-US" sz="800" kern="1200" dirty="0"/>
        </a:p>
      </dsp:txBody>
      <dsp:txXfrm>
        <a:off x="4270072" y="1940425"/>
        <a:ext cx="1284386" cy="585423"/>
      </dsp:txXfrm>
    </dsp:sp>
    <dsp:sp modelId="{2D204A84-6669-4483-8FF5-51BE52212544}">
      <dsp:nvSpPr>
        <dsp:cNvPr id="0" name=""/>
        <dsp:cNvSpPr/>
      </dsp:nvSpPr>
      <dsp:spPr>
        <a:xfrm>
          <a:off x="5606052" y="2033414"/>
          <a:ext cx="638340" cy="638340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E4BE2-6B40-45EF-AE66-47BD958D8869}">
      <dsp:nvSpPr>
        <dsp:cNvPr id="0" name=""/>
        <dsp:cNvSpPr/>
      </dsp:nvSpPr>
      <dsp:spPr>
        <a:xfrm>
          <a:off x="6324604" y="225189"/>
          <a:ext cx="1823828" cy="2140716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1010AF-9F97-4213-BA90-E74AD83D813E}">
      <dsp:nvSpPr>
        <dsp:cNvPr id="0" name=""/>
        <dsp:cNvSpPr/>
      </dsp:nvSpPr>
      <dsp:spPr>
        <a:xfrm>
          <a:off x="6324604" y="1978686"/>
          <a:ext cx="1823828" cy="5854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0" rIns="10160" bIns="0" numCol="1" spcCol="1270" anchor="ctr" anchorCtr="0">
          <a:noAutofit/>
        </a:bodyPr>
        <a:lstStyle/>
        <a:p>
          <a:pPr lvl="0" algn="l" defTabSz="355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800" b="1" kern="1200" dirty="0" smtClean="0"/>
            <a:t>•	Investigation antimicrobial activity of </a:t>
          </a:r>
          <a:r>
            <a:rPr lang="en-US" sz="800" b="1" i="1" kern="1200" dirty="0" smtClean="0"/>
            <a:t>A. </a:t>
          </a:r>
          <a:r>
            <a:rPr lang="en-US" sz="800" b="1" i="1" kern="1200" dirty="0" err="1" smtClean="0"/>
            <a:t>orientalis</a:t>
          </a:r>
          <a:r>
            <a:rPr lang="en-US" sz="800" b="1" i="1" kern="1200" dirty="0" smtClean="0"/>
            <a:t> </a:t>
          </a:r>
          <a:r>
            <a:rPr lang="en-US" sz="800" b="1" kern="1200" dirty="0" smtClean="0"/>
            <a:t>extracts by revealing of  responsible mechanisms </a:t>
          </a:r>
          <a:endParaRPr lang="en-US" sz="800" kern="1200" dirty="0"/>
        </a:p>
      </dsp:txBody>
      <dsp:txXfrm>
        <a:off x="6324604" y="1978686"/>
        <a:ext cx="1284386" cy="585423"/>
      </dsp:txXfrm>
    </dsp:sp>
    <dsp:sp modelId="{2FE1EB1E-65C3-4077-95D1-C3FE871591A8}">
      <dsp:nvSpPr>
        <dsp:cNvPr id="0" name=""/>
        <dsp:cNvSpPr/>
      </dsp:nvSpPr>
      <dsp:spPr>
        <a:xfrm>
          <a:off x="7738516" y="2034027"/>
          <a:ext cx="638340" cy="638340"/>
        </a:xfrm>
        <a:prstGeom prst="ellips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FEAEE8DA-F6F6-4B28-AF30-4B5B015542CC}" type="datetimeFigureOut">
              <a:rPr lang="en-US" smtClean="0"/>
              <a:pPr/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08D69A7A-79F4-4CD1-BBBC-60F5BB408B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558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D8F5ADD7-2C35-486F-AD90-FB4258D4754C}" type="datetimeFigureOut">
              <a:rPr lang="en-US" smtClean="0"/>
              <a:pPr/>
              <a:t>8/7/2015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68898BF4-0612-4D9E-BE3B-69529780E8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3306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8BF4-0612-4D9E-BE3B-69529780E84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7230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8BF4-0612-4D9E-BE3B-69529780E84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268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898BF4-0612-4D9E-BE3B-69529780E84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6646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18F0F6-55B6-4A51-8AF6-8AA9586395A8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885731F-AB67-4FDF-805E-FA6B7265E6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F0A123F-9AD2-427D-80EF-8D2043ED4695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7E322D1-D87D-4F89-BC9F-419B32D47A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DDE75E9-23A8-446A-9B87-290D564FC5BB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2D842B6-668C-445E-88E9-A5238CDC7D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7573C44-EFD8-4388-AE43-193160590A74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4CEDFE7-8179-4FB7-91EA-9407E2C2FF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A9A6AB4-FDFD-4BDD-8F4C-942FFA40F6BE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16208A7-E8C0-4F69-B4CF-2D1B0A1DE0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1F474D3-DE86-45A0-BD5D-A05857CA1DC2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319A7A9-0499-4410-A10A-3581DD6BC3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525C4BA-9DB8-4EE3-9570-DA0C40CE1E6E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332EB4-6136-4E0F-892A-D3EA6E0D35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199055-5083-4904-839B-3AE377D93BAB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93DB521-3384-45E7-A046-64C1699B969B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A09F120-3891-4474-BC71-433E1FD0635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2714B1D-B6B1-4C2E-BF9F-7440F9EFD887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A0A42D14-72E7-409D-B6F0-5D89BEA5CC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DCBB80A-AEC9-4333-8BE4-548FF2C5FC85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0CAC3E4-AB45-44C0-8C92-F7FEF44157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fld id="{6D92AEC4-DD9C-454A-BEE4-EFF890785037}" type="datetime1">
              <a:rPr lang="en-US" smtClean="0"/>
              <a:pPr>
                <a:defRPr/>
              </a:pPr>
              <a:t>8/7/2015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40F389AA-B290-4E4E-8A7A-0B24C0E23F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1000">
              <a:srgbClr val="9CB86E"/>
            </a:gs>
            <a:gs pos="100000">
              <a:srgbClr val="156B13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 descr="http://mladiinfo.com/wp-content/uploads/2009/12/bergen_logo.gif"/>
          <p:cNvSpPr>
            <a:spLocks noChangeAspect="1" noChangeArrowheads="1"/>
          </p:cNvSpPr>
          <p:nvPr/>
        </p:nvSpPr>
        <p:spPr bwMode="auto">
          <a:xfrm>
            <a:off x="-183107" y="173036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57364" y="-11056"/>
            <a:ext cx="1676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/>
          <p:cNvGrpSpPr/>
          <p:nvPr/>
        </p:nvGrpSpPr>
        <p:grpSpPr>
          <a:xfrm>
            <a:off x="121693" y="-11056"/>
            <a:ext cx="6964481" cy="923330"/>
            <a:chOff x="2219325" y="465542"/>
            <a:chExt cx="6964481" cy="923330"/>
          </a:xfrm>
        </p:grpSpPr>
        <p:sp>
          <p:nvSpPr>
            <p:cNvPr id="2" name="Rectangle 1"/>
            <p:cNvSpPr/>
            <p:nvPr/>
          </p:nvSpPr>
          <p:spPr>
            <a:xfrm>
              <a:off x="4611806" y="465542"/>
              <a:ext cx="4572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b="1" dirty="0">
                  <a:latin typeface="Arial" panose="020B0604020202020204" pitchFamily="34" charset="0"/>
                </a:rPr>
                <a:t>World Congress and Expo on Applied Microbiology August 18-20, 2015 Frankfurt, </a:t>
              </a:r>
              <a:r>
                <a:rPr lang="en-US" b="1" dirty="0" smtClean="0">
                  <a:latin typeface="Arial" panose="020B0604020202020204" pitchFamily="34" charset="0"/>
                </a:rPr>
                <a:t>Germany</a:t>
              </a:r>
              <a:endParaRPr lang="en-US" b="1" i="0" dirty="0"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9325" y="522394"/>
              <a:ext cx="2428875" cy="809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8" name="TextBox 7"/>
          <p:cNvSpPr txBox="1"/>
          <p:nvPr/>
        </p:nvSpPr>
        <p:spPr>
          <a:xfrm>
            <a:off x="835427" y="3367289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Dr. Naira </a:t>
            </a:r>
            <a:r>
              <a:rPr lang="en-US" sz="2800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Sahakyan</a:t>
            </a:r>
            <a:endParaRPr lang="en-US" sz="28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078" y="2267182"/>
            <a:ext cx="883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ALKANNA ORIENTALIS (L.) BOISS. plant callus cultures as novel source with antibacterial activity </a:t>
            </a:r>
          </a:p>
          <a:p>
            <a:pPr algn="ctr"/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0"/>
            <a:ext cx="3019424" cy="239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4343400" y="2286000"/>
            <a:ext cx="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62717" y="6263799"/>
            <a:ext cx="55735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Biodiversity Assessment for Armenia (2000) USAID Contract number:LAG-I-009900014-00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718" y="6457890"/>
            <a:ext cx="54612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Vitek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Fayvush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, K.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Tamanyan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, B.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Gemeinholzer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(2010) New taxa of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Gundelia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Compositae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) from Armenia. Ann-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Naturhist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. Mus. Wien, B 111: 85-99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62719" y="6017578"/>
            <a:ext cx="522538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http://ww2.bgbm.org/EuroPlusMed/PTaxonDetail.asp?NameId=109422&amp;PTRefFk=7100000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949601"/>
            <a:ext cx="2922186" cy="218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4" y="2865732"/>
            <a:ext cx="2959230" cy="227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52169" y="304800"/>
            <a:ext cx="2388786" cy="2388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051762" y="2388072"/>
            <a:ext cx="15071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Alkanna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orientalis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5138420"/>
            <a:ext cx="15776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Alkanna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malatyana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934200" y="5138420"/>
            <a:ext cx="14462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Alkanna</a:t>
            </a:r>
            <a:r>
              <a:rPr lang="en-US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>
                <a:latin typeface="Times New Roman" pitchFamily="18" charset="0"/>
                <a:cs typeface="Times New Roman" pitchFamily="18" charset="0"/>
              </a:rPr>
              <a:t>tinktoria</a:t>
            </a:r>
            <a:endParaRPr lang="en-US" sz="1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7055" y="304800"/>
            <a:ext cx="2944813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1393" y="5066665"/>
            <a:ext cx="2859087" cy="190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8193" y="3714690"/>
            <a:ext cx="27432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5405" y="2695849"/>
            <a:ext cx="25908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521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5334000"/>
            <a:ext cx="8991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Therefore, obtaining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of isolated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cultures of A. </a:t>
            </a:r>
            <a:r>
              <a:rPr lang="en-US" sz="1400" b="1" i="1" dirty="0" err="1" smtClean="0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, developing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conditions for their cultivation, as well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as maintenance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of a stable growth and active metabolism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are of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considerable interest to develop new cell lines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possessing the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ability to accumulate </a:t>
            </a:r>
            <a:r>
              <a:rPr lang="en-US" sz="1400" b="1" i="1" dirty="0" err="1">
                <a:latin typeface="Times New Roman" pitchFamily="18" charset="0"/>
                <a:cs typeface="Times New Roman" pitchFamily="18" charset="0"/>
              </a:rPr>
              <a:t>naphthoquinones</a:t>
            </a:r>
            <a:endParaRPr lang="en-US" sz="1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24200" y="76200"/>
            <a:ext cx="193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STUDIED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SIDES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28575" y="704076"/>
            <a:ext cx="9144091" cy="4477523"/>
            <a:chOff x="-28575" y="704077"/>
            <a:chExt cx="9201146" cy="4394862"/>
          </a:xfrm>
        </p:grpSpPr>
        <p:sp>
          <p:nvSpPr>
            <p:cNvPr id="8" name="Rectangle 7"/>
            <p:cNvSpPr/>
            <p:nvPr/>
          </p:nvSpPr>
          <p:spPr>
            <a:xfrm>
              <a:off x="-28575" y="704077"/>
              <a:ext cx="914400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In recent years preparations based on biologically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active compounds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of plant origin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possessing antimicrobial and antiviral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activity, have been widely used for the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treatment of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various infectious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diseases. 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Abdallah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EM (2011) Plants: an alternative       source for antimicrobials. J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Appl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Pharm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Aci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1(1):16-20</a:t>
              </a:r>
              <a:r>
                <a:rPr lang="en-US" sz="1400" i="1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1442741"/>
              <a:ext cx="9143999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Some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biologically active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compounds of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different plants including </a:t>
              </a:r>
              <a:r>
                <a:rPr lang="en-US" sz="1400" i="1" dirty="0" err="1">
                  <a:latin typeface="Times New Roman" pitchFamily="18" charset="0"/>
                  <a:cs typeface="Times New Roman" pitchFamily="18" charset="0"/>
                </a:rPr>
                <a:t>Alkanna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sp. (</a:t>
              </a:r>
              <a:r>
                <a:rPr lang="en-US" sz="1400" dirty="0" err="1" smtClean="0">
                  <a:latin typeface="Times New Roman" pitchFamily="18" charset="0"/>
                  <a:cs typeface="Times New Roman" pitchFamily="18" charset="0"/>
                </a:rPr>
                <a:t>Boraginaceae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) possess detoxifying properties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by means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of inactivating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the microbe toxins and have antioxidant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and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cytotoxic effects. 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Bame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et al., (2013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)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Sarothrin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 from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Alkanna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orientalis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 is an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antimicrobial agent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and efflux pump inhibitor.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Planta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 Med 79(5):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327–329).</a:t>
              </a:r>
              <a:endParaRPr lang="en-US" sz="1000" i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4286" y="2121517"/>
              <a:ext cx="9115425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i="1" dirty="0" err="1">
                  <a:latin typeface="Times New Roman" pitchFamily="18" charset="0"/>
                  <a:cs typeface="Times New Roman" pitchFamily="18" charset="0"/>
                </a:rPr>
                <a:t>Alkanna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sp. produce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naphtoquinones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, known to have antimicrobial and cytotoxic  activities.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Pigment </a:t>
              </a:r>
              <a:r>
                <a:rPr lang="en-US" sz="1400" dirty="0" err="1" smtClean="0">
                  <a:latin typeface="Times New Roman" pitchFamily="18" charset="0"/>
                  <a:cs typeface="Times New Roman" pitchFamily="18" charset="0"/>
                </a:rPr>
                <a:t>shikonin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((±)-5,8-dihydroxy-2-(1-hydroxy-4-methyl-3-pentenyl)-1,4-naphthoquinone) and its esters are the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widely studied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class of these substances which are used in medicine, cosmetics and food industry, and they are commercially very important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. (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Chen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et al., 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(2001)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Shikonin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, a component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of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antiinflammatory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Chinese herbal medicine, selectively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blocks chemokine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binding to CC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chemokine receptor-1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.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Int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Immunopharmacol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1:229–23; Chen et al.,(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2003)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Shikonin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, a component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of Chinese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herbal medicine, inhibits chemokine receptor 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function and 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suppresses human immunodeficiency virus type 1. </a:t>
              </a:r>
              <a:r>
                <a:rPr lang="en-US" sz="1000" i="1" dirty="0" err="1" smtClean="0">
                  <a:latin typeface="Times New Roman" pitchFamily="18" charset="0"/>
                  <a:cs typeface="Times New Roman" pitchFamily="18" charset="0"/>
                </a:rPr>
                <a:t>Antimicrob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 Agents </a:t>
              </a:r>
              <a:r>
                <a:rPr lang="en-US" sz="1000" i="1" dirty="0" err="1">
                  <a:latin typeface="Times New Roman" pitchFamily="18" charset="0"/>
                  <a:cs typeface="Times New Roman" pitchFamily="18" charset="0"/>
                </a:rPr>
                <a:t>Chemother</a:t>
              </a:r>
              <a:r>
                <a:rPr lang="en-US" sz="1000" i="1" dirty="0">
                  <a:latin typeface="Times New Roman" pitchFamily="18" charset="0"/>
                  <a:cs typeface="Times New Roman" pitchFamily="18" charset="0"/>
                </a:rPr>
                <a:t> 47(9):</a:t>
              </a:r>
              <a:r>
                <a:rPr lang="en-US" sz="1000" i="1" dirty="0" smtClean="0">
                  <a:latin typeface="Times New Roman" pitchFamily="18" charset="0"/>
                  <a:cs typeface="Times New Roman" pitchFamily="18" charset="0"/>
                </a:rPr>
                <a:t>2810–2816). </a:t>
              </a:r>
            </a:p>
            <a:p>
              <a:endParaRPr lang="en-US" sz="1000" i="1" dirty="0" smtClean="0">
                <a:latin typeface="Times New Roman" pitchFamily="18" charset="0"/>
                <a:cs typeface="Times New Roman" pitchFamily="18" charset="0"/>
              </a:endParaRP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Plant origin </a:t>
              </a:r>
              <a:r>
                <a:rPr lang="en-US" sz="1400" dirty="0" err="1" smtClean="0">
                  <a:latin typeface="Times New Roman" pitchFamily="18" charset="0"/>
                  <a:cs typeface="Times New Roman" pitchFamily="18" charset="0"/>
                </a:rPr>
                <a:t>quinones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 may suppress the activity of electron transport systems of many microorganisms and ATP production 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Dadi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 et al., (2009) Inhibition of ATPase activity of Escherichia coli 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ATPsynthase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 by polyphenols. 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Int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 J 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Biol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Macromol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 45(1):72-79.)</a:t>
              </a:r>
            </a:p>
            <a:p>
              <a:endParaRPr lang="en-US" sz="10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-19050" y="3969692"/>
              <a:ext cx="912018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Sarothrin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from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A. </a:t>
              </a:r>
              <a:r>
                <a:rPr lang="en-US" sz="1400" i="1" dirty="0" err="1">
                  <a:latin typeface="Times New Roman" pitchFamily="18" charset="0"/>
                  <a:cs typeface="Times New Roman" pitchFamily="18" charset="0"/>
                </a:rPr>
                <a:t>orientalis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as an antimicrobial agent can inhibit efflux pumps activity of 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Staphylococcus </a:t>
              </a:r>
              <a:r>
                <a:rPr lang="en-US" sz="1400" i="1" dirty="0" err="1">
                  <a:latin typeface="Times New Roman" pitchFamily="18" charset="0"/>
                  <a:cs typeface="Times New Roman" pitchFamily="18" charset="0"/>
                </a:rPr>
                <a:t>aureus</a:t>
              </a:r>
              <a:r>
                <a:rPr lang="en-US" sz="1400" i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Bame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et al., (2013)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Sarothrin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from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Alkanna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orientalis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is an antimicrobial agent and efflux pump inhibitor.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Planta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Med 79(5):327-329.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23811" y="4421831"/>
              <a:ext cx="914876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There is a little information concerning isolated cultures of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Boraginaceae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family plants,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bu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isolated culture of </a:t>
              </a:r>
              <a:r>
                <a:rPr lang="en-US" sz="1400" i="1" dirty="0" err="1">
                  <a:latin typeface="Times New Roman" pitchFamily="18" charset="0"/>
                  <a:cs typeface="Times New Roman" pitchFamily="18" charset="0"/>
                </a:rPr>
                <a:t>A.orientalis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as a source of </a:t>
              </a:r>
              <a:r>
                <a:rPr lang="en-US" sz="1400" dirty="0" err="1">
                  <a:latin typeface="Times New Roman" pitchFamily="18" charset="0"/>
                  <a:cs typeface="Times New Roman" pitchFamily="18" charset="0"/>
                </a:rPr>
                <a:t>naphthoquinones</a:t>
              </a:r>
              <a:r>
                <a:rPr lang="en-US" sz="1400" dirty="0">
                  <a:latin typeface="Times New Roman" pitchFamily="18" charset="0"/>
                  <a:cs typeface="Times New Roman" pitchFamily="18" charset="0"/>
                </a:rPr>
                <a:t> has not been examined yet 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(Malik et al., (2014) Biotechnological approaches to the production of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shikonins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: a critical review with recent updates. Critical review with recent updates.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Crit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Rev </a:t>
              </a:r>
              <a:r>
                <a:rPr lang="en-US" sz="1000" dirty="0" err="1">
                  <a:latin typeface="Times New Roman" pitchFamily="18" charset="0"/>
                  <a:cs typeface="Times New Roman" pitchFamily="18" charset="0"/>
                </a:rPr>
                <a:t>Biotechnol</a:t>
              </a:r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. Doi:10.3109/07388551.2014.961003.)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66033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667000" y="685800"/>
            <a:ext cx="40300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AIM OF THE PRESENT WORK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538894189"/>
              </p:ext>
            </p:extLst>
          </p:nvPr>
        </p:nvGraphicFramePr>
        <p:xfrm>
          <a:off x="533400" y="2136339"/>
          <a:ext cx="8382000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7137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58115"/>
            <a:ext cx="2197099" cy="1647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07770" y="769257"/>
            <a:ext cx="2792742" cy="4225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3124200" y="2078585"/>
            <a:ext cx="1974907" cy="1675679"/>
            <a:chOff x="3362324" y="2106814"/>
            <a:chExt cx="1974907" cy="1675679"/>
          </a:xfrm>
        </p:grpSpPr>
        <p:pic>
          <p:nvPicPr>
            <p:cNvPr id="922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2324" y="2106814"/>
              <a:ext cx="1974907" cy="1675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3429000" y="3657600"/>
              <a:ext cx="2286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685800" y="3718646"/>
            <a:ext cx="8306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i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000" b="1" i="1" dirty="0" err="1">
                <a:latin typeface="Times New Roman" pitchFamily="18" charset="0"/>
                <a:cs typeface="Times New Roman" pitchFamily="18" charset="0"/>
              </a:rPr>
              <a:t>orientalis</a:t>
            </a:r>
            <a:endParaRPr lang="en-US" sz="1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46511" y="3783907"/>
            <a:ext cx="31726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b="1" i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fr-FR" sz="1000" b="1" i="1" dirty="0" err="1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fr-FR" sz="1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000" b="1" dirty="0" err="1">
                <a:latin typeface="Times New Roman" pitchFamily="18" charset="0"/>
                <a:cs typeface="Times New Roman" pitchFamily="18" charset="0"/>
              </a:rPr>
              <a:t>callus</a:t>
            </a:r>
            <a:r>
              <a:rPr lang="fr-FR" sz="1000" b="1" dirty="0">
                <a:latin typeface="Times New Roman" pitchFamily="18" charset="0"/>
                <a:cs typeface="Times New Roman" pitchFamily="18" charset="0"/>
              </a:rPr>
              <a:t> culture on MS </a:t>
            </a:r>
            <a:r>
              <a:rPr lang="fr-FR" sz="1000" b="1" dirty="0" smtClean="0">
                <a:latin typeface="Times New Roman" pitchFamily="18" charset="0"/>
                <a:cs typeface="Times New Roman" pitchFamily="18" charset="0"/>
              </a:rPr>
              <a:t>control (N1) medium</a:t>
            </a:r>
            <a:endParaRPr lang="en-US" sz="1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813423" y="4935379"/>
            <a:ext cx="32893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i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000" b="1" i="1" dirty="0" err="1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sz="1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b="1" dirty="0">
                <a:latin typeface="Times New Roman" pitchFamily="18" charset="0"/>
                <a:cs typeface="Times New Roman" pitchFamily="18" charset="0"/>
              </a:rPr>
              <a:t>callus culture on (a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) N2 </a:t>
            </a:r>
            <a:r>
              <a:rPr lang="en-US" sz="1000" b="1" dirty="0">
                <a:latin typeface="Times New Roman" pitchFamily="18" charset="0"/>
                <a:cs typeface="Times New Roman" pitchFamily="18" charset="0"/>
              </a:rPr>
              <a:t>and (b) 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N3 </a:t>
            </a:r>
            <a:r>
              <a:rPr lang="en-US" sz="1000" b="1" dirty="0">
                <a:latin typeface="Times New Roman" pitchFamily="18" charset="0"/>
                <a:cs typeface="Times New Roman" pitchFamily="18" charset="0"/>
              </a:rPr>
              <a:t>media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590800" y="2819400"/>
            <a:ext cx="304800" cy="1252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5410200" y="2209800"/>
            <a:ext cx="403223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5410200" y="3505200"/>
            <a:ext cx="403223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374" y="152400"/>
            <a:ext cx="1889125" cy="149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1676400" y="1199621"/>
            <a:ext cx="57150" cy="76200"/>
          </a:xfrm>
          <a:prstGeom prst="ellipse">
            <a:avLst/>
          </a:prstGeom>
        </p:spPr>
        <p:style>
          <a:lnRef idx="1">
            <a:schemeClr val="accent6"/>
          </a:lnRef>
          <a:fillRef idx="1002">
            <a:schemeClr val="dk2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>
            <a:stCxn id="6" idx="4"/>
          </p:cNvCxnSpPr>
          <p:nvPr/>
        </p:nvCxnSpPr>
        <p:spPr>
          <a:xfrm flipH="1">
            <a:off x="1066800" y="1275821"/>
            <a:ext cx="638175" cy="62917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6840" y="6057781"/>
            <a:ext cx="870735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Murashige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T,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Skoog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F (1962) A revised medium for rapid growth and bio assays with tobacco tissue culture.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Physiol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Plantarum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15(3):473-479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16779" y="6304002"/>
            <a:ext cx="873065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Petrosyan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MT,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Shcherbakova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Y,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Sahakyan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NZ,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Vardanyan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Z,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Poladyan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A, Popov YG and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Trchounian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Alkanna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(L.)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Boiss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. plant isolated cultures and antimicrobial activity of their extracts: phenomenon, dependence on different factors and effects on some  membrane associated properties of bacteria. Plant Cell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Tiss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Organ Cult 2015:online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40632" y="120134"/>
            <a:ext cx="4895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cap="all" dirty="0">
                <a:latin typeface="Times New Roman" pitchFamily="18" charset="0"/>
                <a:cs typeface="Times New Roman" pitchFamily="18" charset="0"/>
              </a:rPr>
              <a:t>Isolation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cap="all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i="1" cap="all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cap="all" dirty="0" err="1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b="1" i="1" cap="all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cap="all" dirty="0">
                <a:latin typeface="Times New Roman" pitchFamily="18" charset="0"/>
                <a:cs typeface="Times New Roman" pitchFamily="18" charset="0"/>
              </a:rPr>
              <a:t>cultures </a:t>
            </a:r>
          </a:p>
        </p:txBody>
      </p:sp>
    </p:spTree>
    <p:extLst>
      <p:ext uri="{BB962C8B-B14F-4D97-AF65-F5344CB8AC3E}">
        <p14:creationId xmlns:p14="http://schemas.microsoft.com/office/powerpoint/2010/main" xmlns="" val="80132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8262" y="3521589"/>
            <a:ext cx="20574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96488" y="4967919"/>
            <a:ext cx="2030298" cy="1794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928367" y="682486"/>
            <a:ext cx="36840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Determination of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naphthoquinones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shikonin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14619" y="1102396"/>
            <a:ext cx="17218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Extract preparation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48966" y="3204601"/>
            <a:ext cx="38319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Determination of extract antimicrobial activity </a:t>
            </a:r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6597" y="1065792"/>
            <a:ext cx="1400356" cy="210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56284"/>
            <a:ext cx="3227359" cy="1703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5005" y="4038600"/>
            <a:ext cx="2973961" cy="2043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-13398" y="6457890"/>
            <a:ext cx="54997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Patel et al., (2014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) Performance Standards for Antimicrobial Susceptibility Testing; Twenty-Fourth Informational Supplement. M100-S24. 34(1), p 226</a:t>
            </a:r>
          </a:p>
        </p:txBody>
      </p:sp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26" y="1557057"/>
            <a:ext cx="2619375" cy="1964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124" y="3124200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Arrow Connector 13"/>
          <p:cNvCxnSpPr/>
          <p:nvPr/>
        </p:nvCxnSpPr>
        <p:spPr>
          <a:xfrm flipV="1">
            <a:off x="3276600" y="2120276"/>
            <a:ext cx="990600" cy="699124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505200" y="3521589"/>
            <a:ext cx="838200" cy="212211"/>
          </a:xfrm>
          <a:prstGeom prst="straightConnector1">
            <a:avLst/>
          </a:prstGeom>
          <a:ln w="7620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80744" y="4967920"/>
            <a:ext cx="1779669" cy="165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2852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-16567" y="6324600"/>
            <a:ext cx="88881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Poladyan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Trchounian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 (2011) Transport of protons and potassium ions through the membranes of bacteria Enterococcus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hirae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dependent on ATP and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nicotinamide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adenine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dinucleotides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. Biophysics 56(4):668-671</a:t>
            </a:r>
          </a:p>
        </p:txBody>
      </p:sp>
      <p:sp>
        <p:nvSpPr>
          <p:cNvPr id="4" name="Rectangle 3"/>
          <p:cNvSpPr/>
          <p:nvPr/>
        </p:nvSpPr>
        <p:spPr>
          <a:xfrm>
            <a:off x="-23644" y="5924490"/>
            <a:ext cx="8871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itchFamily="34" charset="0"/>
              <a:buChar char="•"/>
            </a:pP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Poladyan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A,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Trchounian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 (2006) The increase in the number of accessible SH groups in the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Enterococcal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membrane vesicles by ATP and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nicotinamide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adenine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dinucleotides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Curr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dirty="0" err="1">
                <a:latin typeface="Times New Roman" pitchFamily="18" charset="0"/>
                <a:cs typeface="Times New Roman" pitchFamily="18" charset="0"/>
              </a:rPr>
              <a:t>Microbiol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 52(4):300-304.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349805" y="1080953"/>
            <a:ext cx="2689635" cy="1753405"/>
            <a:chOff x="3730683" y="780452"/>
            <a:chExt cx="2689635" cy="1753405"/>
          </a:xfrm>
        </p:grpSpPr>
        <p:grpSp>
          <p:nvGrpSpPr>
            <p:cNvPr id="9" name="Group 8"/>
            <p:cNvGrpSpPr/>
            <p:nvPr/>
          </p:nvGrpSpPr>
          <p:grpSpPr>
            <a:xfrm>
              <a:off x="3730683" y="780452"/>
              <a:ext cx="2689635" cy="1753405"/>
              <a:chOff x="3730683" y="780452"/>
              <a:chExt cx="2689635" cy="1753405"/>
            </a:xfrm>
          </p:grpSpPr>
          <p:pic>
            <p:nvPicPr>
              <p:cNvPr id="14342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81599" y="1587099"/>
                <a:ext cx="1238719" cy="651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340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30683" y="838200"/>
                <a:ext cx="1041590" cy="14008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4343" name="Picture 7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0000" y="2239056"/>
                <a:ext cx="2284412" cy="29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Rectangle 5"/>
              <p:cNvSpPr/>
              <p:nvPr/>
            </p:nvSpPr>
            <p:spPr>
              <a:xfrm>
                <a:off x="3776323" y="780452"/>
                <a:ext cx="930234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000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1000" baseline="-25000" dirty="0">
                    <a:latin typeface="Times New Roman" pitchFamily="18" charset="0"/>
                    <a:cs typeface="Times New Roman" pitchFamily="18" charset="0"/>
                  </a:rPr>
                  <a:t>0</a:t>
                </a:r>
                <a:r>
                  <a:rPr lang="en-US" sz="1000" dirty="0">
                    <a:latin typeface="Times New Roman" pitchFamily="18" charset="0"/>
                    <a:cs typeface="Times New Roman" pitchFamily="18" charset="0"/>
                  </a:rPr>
                  <a:t>F</a:t>
                </a:r>
                <a:r>
                  <a:rPr lang="en-US" sz="1000" baseline="-25000" dirty="0">
                    <a:latin typeface="Times New Roman" pitchFamily="18" charset="0"/>
                    <a:cs typeface="Times New Roman" pitchFamily="18" charset="0"/>
                  </a:rPr>
                  <a:t>1</a:t>
                </a:r>
                <a:r>
                  <a:rPr lang="en-US" sz="1000" dirty="0">
                    <a:latin typeface="Times New Roman" pitchFamily="18" charset="0"/>
                    <a:cs typeface="Times New Roman" pitchFamily="18" charset="0"/>
                  </a:rPr>
                  <a:t> ATPase</a:t>
                </a:r>
              </a:p>
            </p:txBody>
          </p:sp>
        </p:grpSp>
        <p:pic>
          <p:nvPicPr>
            <p:cNvPr id="1434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643539">
              <a:off x="4374540" y="1246746"/>
              <a:ext cx="1382419" cy="8879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4" name="Group 23"/>
          <p:cNvGrpSpPr/>
          <p:nvPr/>
        </p:nvGrpSpPr>
        <p:grpSpPr>
          <a:xfrm>
            <a:off x="208889" y="3189096"/>
            <a:ext cx="8406564" cy="1968203"/>
            <a:chOff x="314240" y="2705592"/>
            <a:chExt cx="8406564" cy="1968203"/>
          </a:xfrm>
        </p:grpSpPr>
        <p:pic>
          <p:nvPicPr>
            <p:cNvPr id="14345" name="Picture 9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240" y="2740491"/>
              <a:ext cx="1785029" cy="1679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838704" y="4396796"/>
              <a:ext cx="7360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i="1" dirty="0">
                  <a:latin typeface="Times New Roman" pitchFamily="18" charset="0"/>
                  <a:cs typeface="Times New Roman" pitchFamily="18" charset="0"/>
                </a:rPr>
                <a:t>E. </a:t>
              </a:r>
              <a:r>
                <a:rPr lang="en-US" sz="1200" b="1" i="1" dirty="0" err="1">
                  <a:latin typeface="Times New Roman" pitchFamily="18" charset="0"/>
                  <a:cs typeface="Times New Roman" pitchFamily="18" charset="0"/>
                </a:rPr>
                <a:t>hirae</a:t>
              </a:r>
              <a:r>
                <a:rPr lang="en-US" sz="1200" b="1" i="1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3536" y="2927375"/>
              <a:ext cx="1335067" cy="1285979"/>
              <a:chOff x="2376377" y="2775093"/>
              <a:chExt cx="1335067" cy="1285979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2376377" y="2775093"/>
                <a:ext cx="1335066" cy="1285979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Rectangle 1"/>
              <p:cNvSpPr/>
              <p:nvPr/>
            </p:nvSpPr>
            <p:spPr>
              <a:xfrm>
                <a:off x="2376378" y="3279582"/>
                <a:ext cx="1335066" cy="276999"/>
              </a:xfrm>
              <a:prstGeom prst="rect">
                <a:avLst/>
              </a:prstGeom>
              <a:gradFill>
                <a:gsLst>
                  <a:gs pos="0">
                    <a:srgbClr val="92D050"/>
                  </a:gs>
                  <a:gs pos="10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lvl="0"/>
                <a:r>
                  <a:rPr lang="en-US" sz="1200" dirty="0">
                    <a:solidFill>
                      <a:srgbClr val="292934"/>
                    </a:solidFill>
                    <a:latin typeface="Times New Roman" pitchFamily="18" charset="0"/>
                    <a:cs typeface="Times New Roman" pitchFamily="18" charset="0"/>
                  </a:rPr>
                  <a:t>Membrane vesicle</a:t>
                </a: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4299195" y="2705592"/>
              <a:ext cx="4393025" cy="30777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Determination of ion fluxes across the cell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membrane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750975" y="3431864"/>
              <a:ext cx="3969829" cy="30777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Determination of accessible </a:t>
              </a:r>
              <a:r>
                <a:rPr lang="en-US" sz="1400" b="1" dirty="0" err="1">
                  <a:latin typeface="Times New Roman" pitchFamily="18" charset="0"/>
                  <a:cs typeface="Times New Roman" pitchFamily="18" charset="0"/>
                </a:rPr>
                <a:t>thiol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-groups number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338336" y="4112341"/>
              <a:ext cx="2727863" cy="30777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Determination of ATPase activity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V="1">
              <a:off x="3870047" y="2859480"/>
              <a:ext cx="402573" cy="153889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4071333" y="3585752"/>
              <a:ext cx="446936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3883299" y="4112341"/>
              <a:ext cx="307701" cy="15388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2219240" y="3585752"/>
              <a:ext cx="304800" cy="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/>
          <p:cNvSpPr/>
          <p:nvPr/>
        </p:nvSpPr>
        <p:spPr>
          <a:xfrm>
            <a:off x="0" y="3734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Investigation of some membrane-associated properties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hirae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under the influence of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A.orientalis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intact plant and isolated culture extracts</a:t>
            </a:r>
          </a:p>
        </p:txBody>
      </p:sp>
    </p:spTree>
    <p:extLst>
      <p:ext uri="{BB962C8B-B14F-4D97-AF65-F5344CB8AC3E}">
        <p14:creationId xmlns:p14="http://schemas.microsoft.com/office/powerpoint/2010/main" xmlns="" val="133443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39" y="1247776"/>
            <a:ext cx="8040687" cy="552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3209925" y="5598972"/>
            <a:ext cx="4572000" cy="1161815"/>
            <a:chOff x="3209925" y="5598972"/>
            <a:chExt cx="4572000" cy="1161815"/>
          </a:xfrm>
        </p:grpSpPr>
        <p:sp>
          <p:nvSpPr>
            <p:cNvPr id="14" name="Rectangle 13"/>
            <p:cNvSpPr/>
            <p:nvPr/>
          </p:nvSpPr>
          <p:spPr>
            <a:xfrm>
              <a:off x="3209925" y="5598972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callus tissue extracts growing on medium N1 (control)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09925" y="5845193"/>
              <a:ext cx="4572000" cy="24622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callus tissue extracts growing on  medium N2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48025" y="6050430"/>
              <a:ext cx="4419600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callus tissue extracts growing on medium N3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248025" y="6292515"/>
              <a:ext cx="1470274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 Intact plant root extracts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271741" y="6514566"/>
              <a:ext cx="22092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" dirty="0">
                  <a:latin typeface="Times New Roman" pitchFamily="18" charset="0"/>
                  <a:cs typeface="Times New Roman" pitchFamily="18" charset="0"/>
                </a:rPr>
                <a:t>positive control (ampicillin 50 </a:t>
              </a:r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lg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/mL)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32539" y="265162"/>
            <a:ext cx="88066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Sizes of the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test microorganism’s growth absence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zones under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influence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callus tissues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intact plant extracts</a:t>
            </a:r>
          </a:p>
        </p:txBody>
      </p:sp>
    </p:spTree>
    <p:extLst>
      <p:ext uri="{BB962C8B-B14F-4D97-AF65-F5344CB8AC3E}">
        <p14:creationId xmlns:p14="http://schemas.microsoft.com/office/powerpoint/2010/main" xmlns="" val="3892143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769228"/>
          </a:xfrm>
        </p:spPr>
        <p:txBody>
          <a:bodyPr>
            <a:normAutofit/>
          </a:bodyPr>
          <a:lstStyle/>
          <a:p>
            <a:pPr algn="ctr"/>
            <a:r>
              <a:rPr lang="en-US" sz="18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Minimal inhibitory concentrations of </a:t>
            </a:r>
            <a:r>
              <a:rPr lang="en-US" sz="1800" i="1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1800" i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i="1" cap="none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sz="1800" i="1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callus tissues extracts, </a:t>
            </a:r>
            <a:r>
              <a:rPr lang="en-US" sz="1800" cap="non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shikonin</a:t>
            </a:r>
            <a:r>
              <a:rPr lang="en-US" sz="180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and ampicillin against some </a:t>
            </a:r>
            <a:r>
              <a:rPr lang="en-US" sz="1800" cap="none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microorganisms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7437087"/>
              </p:ext>
            </p:extLst>
          </p:nvPr>
        </p:nvGraphicFramePr>
        <p:xfrm>
          <a:off x="1567068" y="1151581"/>
          <a:ext cx="6019800" cy="51338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362200"/>
                <a:gridCol w="1295400"/>
                <a:gridCol w="1371600"/>
                <a:gridCol w="990600"/>
              </a:tblGrid>
              <a:tr h="561856">
                <a:tc rowSpan="3">
                  <a:txBody>
                    <a:bodyPr/>
                    <a:lstStyle/>
                    <a:p>
                      <a:pPr indent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Test microorganisms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indent="1676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MIC (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μg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/mL)</a:t>
                      </a:r>
                      <a:r>
                        <a:rPr lang="en-US" sz="120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6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A.orientalis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extract</a:t>
                      </a:r>
                    </a:p>
                  </a:txBody>
                  <a:tcPr marL="48180" marR="48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Positive controls</a:t>
                      </a:r>
                      <a:endParaRPr lang="en-US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8180" marR="48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814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676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shikonin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Ampicillin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</a:endParaRPr>
                    </a:p>
                    <a:p>
                      <a:pPr indent="1676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21590" algn="l"/>
                        </a:tabLs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B.megaterium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2122</a:t>
                      </a:r>
                      <a:r>
                        <a:rPr lang="en-US" sz="120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35442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mesentericus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WDCM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1873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590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B.Mycoides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WDCM2119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590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r>
                        <a:rPr lang="ru-RU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ubtilis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   125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590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Br.flavum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5090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31.25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135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E. </a:t>
                      </a:r>
                      <a:r>
                        <a:rPr lang="en-US" sz="1200" i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hirae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ATCC 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</a:rPr>
                        <a:t>9790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31.25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M.luteus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WDCM 9003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31.25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NT</a:t>
                      </a:r>
                      <a:r>
                        <a:rPr lang="en-US" sz="1200" baseline="300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St.aureus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5233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St.citreus</a:t>
                      </a:r>
                      <a:r>
                        <a:rPr lang="en-US" sz="1200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WT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St</a:t>
                      </a: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roseus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WT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15.625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E. coli  VKPM M-17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S.typhimurium</a:t>
                      </a:r>
                      <a:r>
                        <a:rPr lang="en-US" sz="1200" i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TA 100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750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NT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881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D.hansenii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10070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31.25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NT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01505">
                <a:tc>
                  <a:txBody>
                    <a:bodyPr/>
                    <a:lstStyle/>
                    <a:p>
                      <a:pPr indent="18034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i="1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P. guilliermondii</a:t>
                      </a:r>
                      <a:r>
                        <a:rPr lang="en-US" sz="1200" i="1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WDCM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1002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500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62.5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3429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NT</a:t>
                      </a:r>
                    </a:p>
                  </a:txBody>
                  <a:tcPr marL="48180" marR="481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33400" y="5932364"/>
            <a:ext cx="102188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NT not tested</a:t>
            </a:r>
          </a:p>
        </p:txBody>
      </p:sp>
    </p:spTree>
    <p:extLst>
      <p:ext uri="{BB962C8B-B14F-4D97-AF65-F5344CB8AC3E}">
        <p14:creationId xmlns:p14="http://schemas.microsoft.com/office/powerpoint/2010/main" xmlns="" val="267394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Influence of </a:t>
            </a:r>
            <a:r>
              <a:rPr lang="en-US" b="1" i="1" dirty="0" err="1">
                <a:latin typeface="Times New Roman" pitchFamily="18" charset="0"/>
                <a:cs typeface="Times New Roman" pitchFamily="18" charset="0"/>
              </a:rPr>
              <a:t>A.orientalis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isolated culture cultivation period on its antibacterial activity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219200" y="1133613"/>
            <a:ext cx="6911837" cy="4422758"/>
            <a:chOff x="1447799" y="914400"/>
            <a:chExt cx="6911837" cy="4422758"/>
          </a:xfrm>
        </p:grpSpPr>
        <p:grpSp>
          <p:nvGrpSpPr>
            <p:cNvPr id="13" name="Group 12"/>
            <p:cNvGrpSpPr/>
            <p:nvPr/>
          </p:nvGrpSpPr>
          <p:grpSpPr>
            <a:xfrm>
              <a:off x="1447799" y="914400"/>
              <a:ext cx="6911837" cy="4422758"/>
              <a:chOff x="1676397" y="629440"/>
              <a:chExt cx="6911837" cy="4422758"/>
            </a:xfrm>
          </p:grpSpPr>
          <p:pic>
            <p:nvPicPr>
              <p:cNvPr id="1024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76397" y="629440"/>
                <a:ext cx="6911837" cy="44227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1818936" y="4339390"/>
                <a:ext cx="4581864" cy="712808"/>
                <a:chOff x="1818936" y="4339390"/>
                <a:chExt cx="4581864" cy="712808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1828800" y="4339390"/>
                  <a:ext cx="4572000" cy="246221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r>
                    <a:rPr lang="en-US" sz="1000" i="1" dirty="0" err="1">
                      <a:latin typeface="Times New Roman" pitchFamily="18" charset="0"/>
                      <a:cs typeface="Times New Roman" pitchFamily="18" charset="0"/>
                    </a:rPr>
                    <a:t>A.orientalis</a:t>
                  </a:r>
                  <a:r>
                    <a:rPr lang="en-US" sz="1000" i="1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1000" dirty="0">
                      <a:latin typeface="Times New Roman" pitchFamily="18" charset="0"/>
                      <a:cs typeface="Times New Roman" pitchFamily="18" charset="0"/>
                    </a:rPr>
                    <a:t>callus culture of 60th sub-cultivation</a:t>
                  </a:r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1828800" y="4559757"/>
                  <a:ext cx="4572000" cy="246221"/>
                </a:xfrm>
                <a:prstGeom prst="rect">
                  <a:avLst/>
                </a:prstGeom>
              </p:spPr>
              <p:txBody>
                <a:bodyPr>
                  <a:spAutoFit/>
                </a:bodyPr>
                <a:lstStyle/>
                <a:p>
                  <a:r>
                    <a:rPr lang="en-US" sz="1000" i="1" dirty="0" err="1">
                      <a:latin typeface="Times New Roman" pitchFamily="18" charset="0"/>
                      <a:cs typeface="Times New Roman" pitchFamily="18" charset="0"/>
                    </a:rPr>
                    <a:t>A.orientalis</a:t>
                  </a:r>
                  <a:r>
                    <a:rPr lang="en-US" sz="1000" dirty="0">
                      <a:latin typeface="Times New Roman" pitchFamily="18" charset="0"/>
                      <a:cs typeface="Times New Roman" pitchFamily="18" charset="0"/>
                    </a:rPr>
                    <a:t> callus culture of 145th sub-cultivation</a:t>
                  </a:r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1818936" y="4805977"/>
                  <a:ext cx="1713931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>
                      <a:latin typeface="Times New Roman" pitchFamily="18" charset="0"/>
                      <a:cs typeface="Times New Roman" pitchFamily="18" charset="0"/>
                    </a:rPr>
                    <a:t>Positive control (Ampicillin)</a:t>
                  </a:r>
                </a:p>
              </p:txBody>
            </p:sp>
          </p:grpSp>
        </p:grpSp>
        <p:sp>
          <p:nvSpPr>
            <p:cNvPr id="3" name="Rectangle 2"/>
            <p:cNvSpPr/>
            <p:nvPr/>
          </p:nvSpPr>
          <p:spPr>
            <a:xfrm>
              <a:off x="7650573" y="5060159"/>
              <a:ext cx="70243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dirty="0" smtClean="0">
                  <a:solidFill>
                    <a:srgbClr val="292934"/>
                  </a:solidFill>
                  <a:latin typeface="Times New Roman" pitchFamily="18" charset="0"/>
                  <a:cs typeface="Times New Roman" pitchFamily="18" charset="0"/>
                </a:rPr>
                <a:t>  P&lt;0.05</a:t>
              </a:r>
              <a:endParaRPr lang="en-US" sz="1200" dirty="0">
                <a:solidFill>
                  <a:srgbClr val="292934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3124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609600" y="914400"/>
          <a:ext cx="75438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/K</a:t>
            </a:r>
            <a:r>
              <a:rPr lang="en-US" b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exchange fluxes by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hirae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ATCC9790 in the presence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intact root and callus tissues extracts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5688449"/>
            <a:ext cx="9144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Glucose (0.2 %) was added into the assay medium before </a:t>
            </a:r>
            <a:r>
              <a:rPr lang="en-US" sz="1400" smtClean="0">
                <a:latin typeface="Times New Roman" pitchFamily="18" charset="0"/>
                <a:cs typeface="Times New Roman" pitchFamily="18" charset="0"/>
              </a:rPr>
              <a:t>bacteria.  Control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was without extracts supplementation. Ion fluxes calculated per 10</a:t>
            </a:r>
            <a:r>
              <a:rPr lang="en-US" sz="1400" baseline="300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cells/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mL.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DCCD-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sensitivef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luxes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are the differences between fluxes in parallel experiments in the absence and presence of 0.2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 DCCD. For  p, *control is the sample without any additions; ** control is the sample where only intact root extract was added in appropriate quantities; *** control is the sample where only callus tissue extract was added in appropriate quantities.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926222"/>
          </a:xfrm>
        </p:spPr>
        <p:txBody>
          <a:bodyPr>
            <a:normAutofit/>
          </a:bodyPr>
          <a:lstStyle/>
          <a:p>
            <a:pPr algn="ctr"/>
            <a:r>
              <a:rPr lang="en-US" sz="1800" b="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The changes in the number of accessible SH-groups of </a:t>
            </a:r>
            <a:r>
              <a:rPr lang="en-US" sz="1800" b="0" i="1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sz="1800" b="0" i="1" cap="non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hirae</a:t>
            </a:r>
            <a:r>
              <a:rPr lang="en-US" sz="1800" b="0" i="1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ATCC9790 membrane vesicles in the presence of </a:t>
            </a:r>
            <a:r>
              <a:rPr lang="en-US" sz="1800" b="0" i="1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800" b="0" i="1" cap="non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sz="1800" b="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intact root and callus tissue extracts. 3 </a:t>
            </a:r>
            <a:r>
              <a:rPr lang="en-US" sz="1800" b="0" cap="non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sz="1800" b="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ATP and 0.2 </a:t>
            </a:r>
            <a:r>
              <a:rPr lang="en-US" sz="1800" b="0" cap="none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sz="1800" b="0" cap="none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DCCD were added into the medium when indicated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5424"/>
            <a:ext cx="6324600" cy="4937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3306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49000">
              <a:srgbClr val="9CB86E"/>
            </a:gs>
            <a:gs pos="100000">
              <a:srgbClr val="156B13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B1F094-389D-480A-94EA-D692EEBE4FD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6" name="Chart 1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-1691" t="-2519" r="-2196" b="-10880"/>
          <a:stretch>
            <a:fillRect/>
          </a:stretch>
        </p:blipFill>
        <p:spPr bwMode="auto">
          <a:xfrm>
            <a:off x="1295400" y="1143000"/>
            <a:ext cx="6705600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55005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The changes in ATPase activity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hirae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ATCC9790 membrane vesicles in the presence of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i="1" dirty="0" err="1">
                <a:latin typeface="Times New Roman" pitchFamily="18" charset="0"/>
                <a:cs typeface="Times New Roman" pitchFamily="18" charset="0"/>
              </a:rPr>
              <a:t>orientalis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intact root and callus tissue extracts. 0.2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DCCD was present in the assay medium when mentioned</a:t>
            </a:r>
          </a:p>
        </p:txBody>
      </p:sp>
    </p:spTree>
    <p:extLst>
      <p:ext uri="{BB962C8B-B14F-4D97-AF65-F5344CB8AC3E}">
        <p14:creationId xmlns:p14="http://schemas.microsoft.com/office/powerpoint/2010/main" xmlns="" val="2421328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2D05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848600" cy="914400"/>
          </a:xfrm>
        </p:spPr>
        <p:txBody>
          <a:bodyPr>
            <a:normAutofit fontScale="55000" lnSpcReduction="20000"/>
          </a:bodyPr>
          <a:lstStyle/>
          <a:p>
            <a:pPr algn="ctr" defTabSz="4173758">
              <a:buNone/>
              <a:defRPr/>
            </a:pPr>
            <a:r>
              <a:rPr lang="en-US" sz="9600" b="1" cap="all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Acknowledgement</a:t>
            </a:r>
            <a:endParaRPr lang="en-US" sz="9600" b="1" cap="all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13182" y="24384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Prof. A.H.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Trchounian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M.T.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Petrosyan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Dr. Anna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Poladyan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0" y="5105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work was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supported by the Basic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research support by State Committee on Science, Ministry of Education and Science of Armenia (#10-3/9)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/>
            </a:gs>
            <a:gs pos="10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092" y="1676400"/>
            <a:ext cx="8185756" cy="198120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Thank you for your attention! 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69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10015</TotalTime>
  <Words>1295</Words>
  <Application>Microsoft Office PowerPoint</Application>
  <PresentationFormat>On-screen Show (4:3)</PresentationFormat>
  <Paragraphs>156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Solstice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Minimal inhibitory concentrations of A. orientalis callus tissues extracts, shikonin and ampicillin against some microorganisms </vt:lpstr>
      <vt:lpstr>Slide 10</vt:lpstr>
      <vt:lpstr>Slide 11</vt:lpstr>
      <vt:lpstr>The changes in the number of accessible SH-groups of E. hirae ATCC9790 membrane vesicles in the presence of A. orientalis intact root and callus tissue extracts. 3 mM ATP and 0.2 mM DCCD were added into the medium when indicated</vt:lpstr>
      <vt:lpstr>Slide 13</vt:lpstr>
      <vt:lpstr>Slide 14</vt:lpstr>
      <vt:lpstr>Thank you for your attention!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Armine</dc:creator>
  <cp:lastModifiedBy>SMN</cp:lastModifiedBy>
  <cp:revision>879</cp:revision>
  <dcterms:created xsi:type="dcterms:W3CDTF">2010-06-15T15:59:40Z</dcterms:created>
  <dcterms:modified xsi:type="dcterms:W3CDTF">2015-08-07T17:28:53Z</dcterms:modified>
</cp:coreProperties>
</file>