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sldIdLst>
    <p:sldId id="256" r:id="rId2"/>
    <p:sldId id="258" r:id="rId3"/>
    <p:sldId id="257" r:id="rId4"/>
    <p:sldId id="282" r:id="rId5"/>
    <p:sldId id="266" r:id="rId6"/>
    <p:sldId id="259" r:id="rId7"/>
    <p:sldId id="267" r:id="rId8"/>
    <p:sldId id="274" r:id="rId9"/>
    <p:sldId id="260" r:id="rId10"/>
    <p:sldId id="275" r:id="rId11"/>
    <p:sldId id="276" r:id="rId12"/>
    <p:sldId id="277" r:id="rId13"/>
    <p:sldId id="278" r:id="rId14"/>
    <p:sldId id="279" r:id="rId15"/>
    <p:sldId id="289" r:id="rId16"/>
    <p:sldId id="265" r:id="rId17"/>
    <p:sldId id="285" r:id="rId18"/>
    <p:sldId id="270" r:id="rId19"/>
    <p:sldId id="281" r:id="rId20"/>
    <p:sldId id="269" r:id="rId21"/>
    <p:sldId id="286" r:id="rId22"/>
    <p:sldId id="291" r:id="rId23"/>
    <p:sldId id="262" r:id="rId24"/>
    <p:sldId id="287" r:id="rId25"/>
    <p:sldId id="283" r:id="rId26"/>
    <p:sldId id="273" r:id="rId27"/>
    <p:sldId id="280" r:id="rId28"/>
    <p:sldId id="290" r:id="rId29"/>
    <p:sldId id="263" r:id="rId30"/>
    <p:sldId id="288" r:id="rId31"/>
    <p:sldId id="264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6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_al__ma_Sayfas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Causative pathogens of foodborne diseases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Satışlar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Sayfa1!$A$2:$A$5</c:f>
              <c:strCache>
                <c:ptCount val="3"/>
                <c:pt idx="0">
                  <c:v>Bacteria</c:v>
                </c:pt>
                <c:pt idx="1">
                  <c:v>Viruses</c:v>
                </c:pt>
                <c:pt idx="2">
                  <c:v>Parasite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39.0</c:v>
                </c:pt>
                <c:pt idx="1">
                  <c:v>59.0</c:v>
                </c:pt>
                <c:pt idx="2">
                  <c:v>2.0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228999015911459"/>
          <c:y val="0.689657952039677"/>
          <c:w val="0.660550835004361"/>
          <c:h val="0.2834016213045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169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9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82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677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11/26/16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237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11/26/16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410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11/26/16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83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11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686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235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5776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041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2005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11/26/16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291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460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11/26/16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816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11/26/16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20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3" Type="http://schemas.openxmlformats.org/officeDocument/2006/relationships/image" Target="../media/image22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4" Type="http://schemas.openxmlformats.org/officeDocument/2006/relationships/image" Target="../media/image28.jpg"/><Relationship Id="rId5" Type="http://schemas.openxmlformats.org/officeDocument/2006/relationships/image" Target="../media/image29.jpg"/><Relationship Id="rId6" Type="http://schemas.openxmlformats.org/officeDocument/2006/relationships/image" Target="../media/image30.jpg"/><Relationship Id="rId7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0" y="1068946"/>
            <a:ext cx="12191999" cy="2559555"/>
          </a:xfrm>
        </p:spPr>
        <p:txBody>
          <a:bodyPr>
            <a:normAutofit/>
          </a:bodyPr>
          <a:lstStyle/>
          <a:p>
            <a:pPr algn="ctr"/>
            <a:r>
              <a:rPr lang="it-IT" sz="3600" b="1" i="1" dirty="0" smtClean="0"/>
              <a:t>L</a:t>
            </a:r>
            <a:r>
              <a:rPr lang="tr-TR" sz="3600" b="1" i="1" dirty="0" smtClean="0"/>
              <a:t>i</a:t>
            </a:r>
            <a:r>
              <a:rPr lang="it-IT" sz="3600" b="1" i="1" dirty="0" smtClean="0"/>
              <a:t>ster</a:t>
            </a:r>
            <a:r>
              <a:rPr lang="tr-TR" sz="3600" b="1" i="1" dirty="0"/>
              <a:t>i</a:t>
            </a:r>
            <a:r>
              <a:rPr lang="it-IT" sz="3600" b="1" i="1" dirty="0" smtClean="0"/>
              <a:t>a </a:t>
            </a:r>
            <a:r>
              <a:rPr lang="it-IT" sz="3600" b="1" i="1" dirty="0"/>
              <a:t>monocytogenes</a:t>
            </a:r>
            <a:r>
              <a:rPr lang="it-IT" sz="3600" b="1" dirty="0"/>
              <a:t> </a:t>
            </a:r>
            <a:r>
              <a:rPr lang="it-IT" sz="3600" b="1" dirty="0" smtClean="0"/>
              <a:t>r</a:t>
            </a:r>
            <a:r>
              <a:rPr lang="tr-TR" sz="3600" b="1" dirty="0"/>
              <a:t>i</a:t>
            </a:r>
            <a:r>
              <a:rPr lang="it-IT" sz="3600" b="1" dirty="0" smtClean="0"/>
              <a:t>sk </a:t>
            </a:r>
            <a:r>
              <a:rPr lang="tr-TR" sz="3600" b="1" dirty="0"/>
              <a:t>i</a:t>
            </a:r>
            <a:r>
              <a:rPr lang="it-IT" sz="3600" b="1" dirty="0" smtClean="0"/>
              <a:t>n </a:t>
            </a:r>
            <a:r>
              <a:rPr lang="it-IT" sz="3600" b="1" dirty="0"/>
              <a:t>poultry meat 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it-IT" sz="3600" b="1" dirty="0" smtClean="0"/>
              <a:t>and 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r>
              <a:rPr lang="it-IT" sz="3600" b="1" dirty="0" smtClean="0"/>
              <a:t>usage </a:t>
            </a:r>
            <a:r>
              <a:rPr lang="it-IT" sz="3600" b="1" dirty="0"/>
              <a:t>of </a:t>
            </a:r>
            <a:r>
              <a:rPr lang="it-IT" sz="3600" b="1" dirty="0" smtClean="0"/>
              <a:t>bacter</a:t>
            </a:r>
            <a:r>
              <a:rPr lang="tr-TR" sz="3600" b="1" dirty="0"/>
              <a:t>i</a:t>
            </a:r>
            <a:r>
              <a:rPr lang="it-IT" sz="3600" b="1" dirty="0" smtClean="0"/>
              <a:t>ophages </a:t>
            </a:r>
            <a:r>
              <a:rPr lang="it-IT" sz="3600" b="1" dirty="0"/>
              <a:t>as a </a:t>
            </a:r>
            <a:r>
              <a:rPr lang="it-IT" sz="3600" b="1" dirty="0" smtClean="0"/>
              <a:t>b</a:t>
            </a:r>
            <a:r>
              <a:rPr lang="tr-TR" sz="3600" b="1" dirty="0"/>
              <a:t>i</a:t>
            </a:r>
            <a:r>
              <a:rPr lang="it-IT" sz="3600" b="1" dirty="0" smtClean="0"/>
              <a:t>ocontrol </a:t>
            </a:r>
            <a:r>
              <a:rPr lang="it-IT" sz="3600" b="1" dirty="0"/>
              <a:t>agent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39026" y="5126149"/>
            <a:ext cx="9448800" cy="1120103"/>
          </a:xfrm>
        </p:spPr>
        <p:txBody>
          <a:bodyPr>
            <a:normAutofit lnSpcReduction="10000"/>
          </a:bodyPr>
          <a:lstStyle/>
          <a:p>
            <a:r>
              <a:rPr lang="it-IT" sz="2400" b="1" dirty="0"/>
              <a:t>Naim Deniz AYAZ</a:t>
            </a:r>
            <a:endParaRPr lang="en-US" sz="2400" b="1" dirty="0"/>
          </a:p>
          <a:p>
            <a:r>
              <a:rPr lang="it-IT" dirty="0"/>
              <a:t>Kirikkale University Faculty of Veterinary Medicine, Department of Food Hygiene and Technology, Kirikkale, TURKEY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725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55885" y="635584"/>
            <a:ext cx="10192678" cy="1293028"/>
          </a:xfrm>
        </p:spPr>
        <p:txBody>
          <a:bodyPr/>
          <a:lstStyle/>
          <a:p>
            <a:r>
              <a:rPr lang="tr-TR" b="1" dirty="0" err="1" smtClean="0"/>
              <a:t>Foodborne</a:t>
            </a:r>
            <a:r>
              <a:rPr lang="tr-TR" b="1" dirty="0" smtClean="0"/>
              <a:t> </a:t>
            </a:r>
            <a:r>
              <a:rPr lang="tr-TR" b="1" dirty="0" err="1" smtClean="0"/>
              <a:t>pathogens</a:t>
            </a:r>
            <a:r>
              <a:rPr lang="tr-TR" b="1" dirty="0" smtClean="0"/>
              <a:t>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err="1" smtClean="0"/>
              <a:t>infections</a:t>
            </a:r>
            <a:endParaRPr lang="en-US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5799" y="2057402"/>
            <a:ext cx="11368825" cy="1844898"/>
          </a:xfrm>
        </p:spPr>
        <p:txBody>
          <a:bodyPr>
            <a:normAutofit/>
          </a:bodyPr>
          <a:lstStyle/>
          <a:p>
            <a:r>
              <a:rPr lang="en-US" dirty="0" smtClean="0"/>
              <a:t>Foodborne </a:t>
            </a:r>
            <a:r>
              <a:rPr lang="en-US" dirty="0"/>
              <a:t>and waterborne </a:t>
            </a:r>
            <a:r>
              <a:rPr lang="tr-TR" dirty="0" err="1" smtClean="0"/>
              <a:t>pathogens</a:t>
            </a:r>
            <a:r>
              <a:rPr lang="tr-TR" dirty="0" smtClean="0"/>
              <a:t> </a:t>
            </a:r>
            <a:r>
              <a:rPr lang="en-US" dirty="0" smtClean="0"/>
              <a:t>kill </a:t>
            </a:r>
            <a:r>
              <a:rPr lang="en-US" dirty="0"/>
              <a:t>an estimated </a:t>
            </a:r>
            <a:r>
              <a:rPr lang="en-US" b="1" dirty="0"/>
              <a:t>2 million people </a:t>
            </a:r>
            <a:r>
              <a:rPr lang="en-US" b="1" dirty="0" smtClean="0"/>
              <a:t>annually</a:t>
            </a:r>
            <a:r>
              <a:rPr lang="tr-TR" dirty="0"/>
              <a:t> </a:t>
            </a:r>
            <a:r>
              <a:rPr lang="en-US" dirty="0" smtClean="0"/>
              <a:t>(WHO</a:t>
            </a:r>
            <a:r>
              <a:rPr lang="en-US" dirty="0"/>
              <a:t>, 2014) </a:t>
            </a:r>
            <a:endParaRPr lang="tr-TR" dirty="0" smtClean="0"/>
          </a:p>
          <a:p>
            <a:r>
              <a:rPr lang="en-US" dirty="0"/>
              <a:t>31 known agents of foodborne disease caused </a:t>
            </a:r>
            <a:r>
              <a:rPr lang="en-US" b="1" dirty="0" smtClean="0"/>
              <a:t>48 </a:t>
            </a:r>
            <a:r>
              <a:rPr lang="en-US" b="1" dirty="0"/>
              <a:t>million illnesses</a:t>
            </a:r>
            <a:r>
              <a:rPr lang="en-US" dirty="0"/>
              <a:t>, 128,000 hospitalization, </a:t>
            </a:r>
            <a:r>
              <a:rPr lang="en-US" b="1" dirty="0"/>
              <a:t>3,000 deaths</a:t>
            </a:r>
            <a:r>
              <a:rPr lang="en-US" dirty="0"/>
              <a:t> per year in USA (</a:t>
            </a:r>
            <a:r>
              <a:rPr lang="en-US" dirty="0" err="1"/>
              <a:t>Scallan</a:t>
            </a:r>
            <a:r>
              <a:rPr lang="en-US" dirty="0"/>
              <a:t>, 2011). </a:t>
            </a:r>
            <a:endParaRPr lang="tr-TR" dirty="0" smtClean="0"/>
          </a:p>
          <a:p>
            <a:r>
              <a:rPr lang="tr-TR" dirty="0" smtClean="0"/>
              <a:t>C</a:t>
            </a:r>
            <a:r>
              <a:rPr lang="en-US" dirty="0" err="1" smtClean="0"/>
              <a:t>osts</a:t>
            </a:r>
            <a:r>
              <a:rPr lang="en-US" dirty="0" smtClean="0"/>
              <a:t> </a:t>
            </a:r>
            <a:r>
              <a:rPr lang="en-US" dirty="0"/>
              <a:t>the US economy </a:t>
            </a:r>
            <a:r>
              <a:rPr lang="en-US" b="1" dirty="0"/>
              <a:t>$152 billion to $1.4 trillion per year </a:t>
            </a:r>
            <a:r>
              <a:rPr lang="en-US" dirty="0" smtClean="0"/>
              <a:t>(</a:t>
            </a:r>
            <a:r>
              <a:rPr lang="en-US" dirty="0" err="1"/>
              <a:t>Scharff</a:t>
            </a:r>
            <a:r>
              <a:rPr lang="en-US" dirty="0"/>
              <a:t>, 2010) </a:t>
            </a:r>
          </a:p>
          <a:p>
            <a:endParaRPr lang="en-US" dirty="0"/>
          </a:p>
        </p:txBody>
      </p:sp>
      <p:graphicFrame>
        <p:nvGraphicFramePr>
          <p:cNvPr id="10" name="Grafik 9"/>
          <p:cNvGraphicFramePr/>
          <p:nvPr>
            <p:extLst>
              <p:ext uri="{D42A27DB-BD31-4B8C-83A1-F6EECF244321}">
                <p14:modId xmlns:p14="http://schemas.microsoft.com/office/powerpoint/2010/main" val="3144815733"/>
              </p:ext>
            </p:extLst>
          </p:nvPr>
        </p:nvGraphicFramePr>
        <p:xfrm>
          <a:off x="2009104" y="3902299"/>
          <a:ext cx="7070502" cy="2828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6556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Listeria</a:t>
            </a:r>
            <a:r>
              <a:rPr lang="tr-TR" b="1" dirty="0" smtClean="0"/>
              <a:t> </a:t>
            </a:r>
            <a:r>
              <a:rPr lang="tr-TR" b="1" dirty="0" err="1" smtClean="0"/>
              <a:t>monocytogenes</a:t>
            </a:r>
            <a:endParaRPr lang="en-US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5307" y="2575775"/>
            <a:ext cx="9632446" cy="4172755"/>
          </a:xfrm>
        </p:spPr>
        <p:txBody>
          <a:bodyPr>
            <a:normAutofit/>
          </a:bodyPr>
          <a:lstStyle/>
          <a:p>
            <a:r>
              <a:rPr lang="it-IT" sz="2000" i="1" dirty="0"/>
              <a:t>L. monoctogenes</a:t>
            </a:r>
            <a:r>
              <a:rPr lang="it-IT" sz="2000" dirty="0"/>
              <a:t> is a zoonotic food-borne </a:t>
            </a:r>
            <a:r>
              <a:rPr lang="it-IT" sz="2000" dirty="0" smtClean="0"/>
              <a:t>bacteria </a:t>
            </a:r>
            <a:endParaRPr lang="tr-TR" sz="2000" dirty="0" smtClean="0"/>
          </a:p>
          <a:p>
            <a:r>
              <a:rPr lang="tr-TR" sz="2000" dirty="0"/>
              <a:t>L</a:t>
            </a:r>
            <a:r>
              <a:rPr lang="it-IT" sz="2000" dirty="0" smtClean="0"/>
              <a:t>eads </a:t>
            </a:r>
            <a:r>
              <a:rPr lang="it-IT" sz="2000" dirty="0"/>
              <a:t>to a variety serious infections in humans such as </a:t>
            </a:r>
            <a:endParaRPr lang="tr-TR" sz="2000" dirty="0" smtClean="0"/>
          </a:p>
          <a:p>
            <a:pPr lvl="1"/>
            <a:r>
              <a:rPr lang="it-IT" sz="2000" dirty="0" smtClean="0"/>
              <a:t>encephalitis</a:t>
            </a:r>
            <a:r>
              <a:rPr lang="it-IT" sz="2000" dirty="0"/>
              <a:t>, </a:t>
            </a:r>
            <a:endParaRPr lang="tr-TR" sz="2000" dirty="0" smtClean="0"/>
          </a:p>
          <a:p>
            <a:pPr lvl="1"/>
            <a:r>
              <a:rPr lang="it-IT" sz="2000" dirty="0" smtClean="0"/>
              <a:t>meningitis</a:t>
            </a:r>
            <a:r>
              <a:rPr lang="it-IT" sz="2000" dirty="0"/>
              <a:t>, </a:t>
            </a:r>
            <a:endParaRPr lang="tr-TR" sz="2000" dirty="0" smtClean="0"/>
          </a:p>
          <a:p>
            <a:pPr lvl="1"/>
            <a:r>
              <a:rPr lang="it-IT" sz="2000" dirty="0" smtClean="0"/>
              <a:t>abortion </a:t>
            </a:r>
            <a:endParaRPr lang="tr-TR" sz="2000" dirty="0" smtClean="0"/>
          </a:p>
          <a:p>
            <a:pPr lvl="1"/>
            <a:r>
              <a:rPr lang="tr-TR" sz="2000" dirty="0" smtClean="0"/>
              <a:t>s</a:t>
            </a:r>
            <a:r>
              <a:rPr lang="it-IT" sz="2000" dirty="0" smtClean="0"/>
              <a:t>epticemia</a:t>
            </a:r>
            <a:r>
              <a:rPr lang="it-IT" sz="2000" dirty="0"/>
              <a:t>, </a:t>
            </a:r>
            <a:endParaRPr lang="tr-TR" sz="2000" dirty="0" smtClean="0"/>
          </a:p>
          <a:p>
            <a:pPr lvl="1"/>
            <a:r>
              <a:rPr lang="it-IT" sz="2000" dirty="0" smtClean="0"/>
              <a:t>those </a:t>
            </a:r>
            <a:r>
              <a:rPr lang="it-IT" sz="2000" dirty="0"/>
              <a:t>suffering with listeriosis occurs in approximately </a:t>
            </a:r>
            <a:r>
              <a:rPr lang="it-IT" sz="2000" b="1" dirty="0"/>
              <a:t>30% </a:t>
            </a:r>
            <a:r>
              <a:rPr lang="it-IT" sz="2000" b="1" dirty="0" smtClean="0"/>
              <a:t>mortality</a:t>
            </a:r>
            <a:r>
              <a:rPr lang="it-IT" sz="2000" dirty="0" smtClean="0"/>
              <a:t>.</a:t>
            </a:r>
            <a:endParaRPr lang="tr-TR" sz="2000" dirty="0" smtClean="0"/>
          </a:p>
          <a:p>
            <a:r>
              <a:rPr lang="it-IT" sz="2000" dirty="0" smtClean="0"/>
              <a:t>Epidemiologic </a:t>
            </a:r>
            <a:r>
              <a:rPr lang="it-IT" sz="2000" dirty="0"/>
              <a:t>studies have revealed that a significant proportion of cases of listeriosis caused by contaminated foods</a:t>
            </a:r>
            <a:endParaRPr lang="en-US" sz="2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74328" y="1680973"/>
            <a:ext cx="4217672" cy="252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115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71027" y="201769"/>
            <a:ext cx="8915400" cy="3236890"/>
          </a:xfrm>
        </p:spPr>
        <p:txBody>
          <a:bodyPr>
            <a:normAutofit/>
          </a:bodyPr>
          <a:lstStyle/>
          <a:p>
            <a:r>
              <a:rPr lang="en-US" dirty="0" smtClean="0"/>
              <a:t>13 </a:t>
            </a:r>
            <a:r>
              <a:rPr lang="en-US" dirty="0"/>
              <a:t>known </a:t>
            </a:r>
            <a:r>
              <a:rPr lang="en-US" dirty="0" smtClean="0"/>
              <a:t>serotypes, </a:t>
            </a:r>
            <a:r>
              <a:rPr lang="en-US" dirty="0"/>
              <a:t>approximately 95% of the isolates from the food and 98% of the clinical isolates </a:t>
            </a:r>
            <a:r>
              <a:rPr lang="tr-TR" dirty="0" err="1" smtClean="0"/>
              <a:t>belong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en-US" b="1" dirty="0" smtClean="0"/>
              <a:t>1/2a</a:t>
            </a:r>
            <a:r>
              <a:rPr lang="en-US" b="1" dirty="0"/>
              <a:t>, 1/2b, 1/2c and 4b serotypes</a:t>
            </a:r>
            <a:r>
              <a:rPr lang="en-US" dirty="0"/>
              <a:t>. </a:t>
            </a:r>
            <a:endParaRPr lang="tr-TR" dirty="0" smtClean="0"/>
          </a:p>
          <a:p>
            <a:r>
              <a:rPr lang="en-US" dirty="0" smtClean="0"/>
              <a:t>Most </a:t>
            </a:r>
            <a:r>
              <a:rPr lang="en-US" i="1" dirty="0"/>
              <a:t>L. monocytogenes </a:t>
            </a:r>
            <a:r>
              <a:rPr lang="en-US" dirty="0"/>
              <a:t>strains</a:t>
            </a:r>
            <a:r>
              <a:rPr lang="en-US" i="1" dirty="0"/>
              <a:t> </a:t>
            </a:r>
            <a:r>
              <a:rPr lang="en-US" dirty="0"/>
              <a:t>can cause high morbidity and mortality depending on their virulence, however some strains don’t cause any infections in mammals due to absence of their virulence factors. </a:t>
            </a:r>
            <a:endParaRPr lang="tr-TR" dirty="0" smtClean="0"/>
          </a:p>
          <a:p>
            <a:r>
              <a:rPr lang="en-US" i="1" dirty="0" smtClean="0"/>
              <a:t>L</a:t>
            </a:r>
            <a:r>
              <a:rPr lang="en-US" i="1" dirty="0"/>
              <a:t>. monocytogenes</a:t>
            </a:r>
            <a:r>
              <a:rPr lang="en-US" dirty="0"/>
              <a:t> provides its pathogenicity with virulence factors such as </a:t>
            </a:r>
            <a:r>
              <a:rPr lang="en-US" b="1" i="1" dirty="0" err="1"/>
              <a:t>hlyA</a:t>
            </a:r>
            <a:r>
              <a:rPr lang="en-US" b="1" i="1" dirty="0"/>
              <a:t>, </a:t>
            </a:r>
            <a:r>
              <a:rPr lang="en-US" b="1" i="1" dirty="0" err="1"/>
              <a:t>actA</a:t>
            </a:r>
            <a:r>
              <a:rPr lang="en-US" b="1" i="1" dirty="0"/>
              <a:t>, </a:t>
            </a:r>
            <a:r>
              <a:rPr lang="en-US" b="1" i="1" dirty="0" err="1"/>
              <a:t>inlA</a:t>
            </a:r>
            <a:r>
              <a:rPr lang="en-US" b="1" i="1" dirty="0"/>
              <a:t>, </a:t>
            </a:r>
            <a:r>
              <a:rPr lang="en-US" b="1" i="1" dirty="0" err="1"/>
              <a:t>inlB</a:t>
            </a:r>
            <a:r>
              <a:rPr lang="en-US" b="1" i="1" dirty="0"/>
              <a:t>, </a:t>
            </a:r>
            <a:r>
              <a:rPr lang="en-US" b="1" i="1" dirty="0" err="1"/>
              <a:t>inlC</a:t>
            </a:r>
            <a:r>
              <a:rPr lang="en-US" b="1" i="1" dirty="0"/>
              <a:t>, </a:t>
            </a:r>
            <a:r>
              <a:rPr lang="en-US" b="1" i="1" dirty="0" err="1"/>
              <a:t>inlJ</a:t>
            </a:r>
            <a:r>
              <a:rPr lang="en-US" b="1" i="1" dirty="0"/>
              <a:t>, </a:t>
            </a:r>
            <a:r>
              <a:rPr lang="en-US" b="1" i="1" dirty="0" err="1"/>
              <a:t>plcA</a:t>
            </a:r>
            <a:r>
              <a:rPr lang="en-US" b="1" i="1" dirty="0"/>
              <a:t>, </a:t>
            </a:r>
            <a:r>
              <a:rPr lang="en-US" b="1" i="1" dirty="0" err="1"/>
              <a:t>plcB</a:t>
            </a:r>
            <a:r>
              <a:rPr lang="en-US" b="1" i="1" dirty="0"/>
              <a:t> </a:t>
            </a:r>
            <a:r>
              <a:rPr lang="en-US" b="1" dirty="0"/>
              <a:t>genes and </a:t>
            </a:r>
            <a:r>
              <a:rPr lang="en-US" b="1" i="1" dirty="0" err="1"/>
              <a:t>vip</a:t>
            </a:r>
            <a:r>
              <a:rPr lang="en-US" b="1" i="1" dirty="0"/>
              <a:t>, </a:t>
            </a:r>
            <a:r>
              <a:rPr lang="en-US" b="1" i="1" dirty="0" err="1"/>
              <a:t>fbpA</a:t>
            </a:r>
            <a:r>
              <a:rPr lang="en-US" b="1" i="1" dirty="0"/>
              <a:t> </a:t>
            </a:r>
            <a:r>
              <a:rPr lang="en-US" b="1" dirty="0"/>
              <a:t>and</a:t>
            </a:r>
            <a:r>
              <a:rPr lang="en-US" b="1" i="1" dirty="0"/>
              <a:t> </a:t>
            </a:r>
            <a:r>
              <a:rPr lang="en-US" b="1" i="1" dirty="0" err="1"/>
              <a:t>fri</a:t>
            </a:r>
            <a:r>
              <a:rPr lang="en-US" b="1" dirty="0"/>
              <a:t> </a:t>
            </a:r>
            <a:endParaRPr lang="tr-TR" b="1" dirty="0" smtClean="0"/>
          </a:p>
          <a:p>
            <a:r>
              <a:rPr lang="en-US" dirty="0" smtClean="0"/>
              <a:t>The </a:t>
            </a:r>
            <a:r>
              <a:rPr lang="en-US" dirty="0"/>
              <a:t>presence of these genes is just as important as the expression levels that play an important role on its pathogenicity.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3846364"/>
            <a:ext cx="6305904" cy="293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571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Who</a:t>
            </a:r>
            <a:r>
              <a:rPr lang="tr-TR" b="1" dirty="0" smtClean="0"/>
              <a:t> </a:t>
            </a:r>
            <a:r>
              <a:rPr lang="tr-TR" b="1" dirty="0" err="1" smtClean="0"/>
              <a:t>are</a:t>
            </a:r>
            <a:r>
              <a:rPr lang="tr-TR" b="1" dirty="0" smtClean="0"/>
              <a:t> in risk?</a:t>
            </a:r>
            <a:endParaRPr lang="en-US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416676" y="2133600"/>
            <a:ext cx="10087936" cy="449902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At least 90% of people who get </a:t>
            </a:r>
            <a:r>
              <a:rPr lang="en-US" i="1" dirty="0"/>
              <a:t>Listeria</a:t>
            </a:r>
            <a:r>
              <a:rPr lang="en-US" dirty="0"/>
              <a:t> infections are in a higher risk group. Healthy children and adults occasionally get infected with </a:t>
            </a:r>
            <a:r>
              <a:rPr lang="en-US" i="1" dirty="0"/>
              <a:t>Listeria</a:t>
            </a:r>
            <a:r>
              <a:rPr lang="en-US" dirty="0"/>
              <a:t>, but they rarely become seriously ill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en-US" b="1" dirty="0"/>
              <a:t>Pregnant women</a:t>
            </a:r>
            <a:r>
              <a:rPr lang="en-US" dirty="0"/>
              <a:t>: About </a:t>
            </a:r>
            <a:r>
              <a:rPr lang="en-US" b="1" dirty="0"/>
              <a:t>one in seven (14%) </a:t>
            </a:r>
            <a:r>
              <a:rPr lang="en-US" dirty="0"/>
              <a:t>cases of </a:t>
            </a:r>
            <a:r>
              <a:rPr lang="en-US" i="1" dirty="0"/>
              <a:t>Listeria</a:t>
            </a:r>
            <a:r>
              <a:rPr lang="en-US" dirty="0"/>
              <a:t> infection occurs during </a:t>
            </a:r>
            <a:r>
              <a:rPr lang="en-US" dirty="0" smtClean="0"/>
              <a:t>pregnancy. </a:t>
            </a:r>
            <a:r>
              <a:rPr lang="en-US" dirty="0"/>
              <a:t>Infection during pregnancy can cause </a:t>
            </a:r>
            <a:r>
              <a:rPr lang="en-US" b="1" dirty="0"/>
              <a:t>fetal loss (miscarriage or stillbirth), preterm labor, and illness or death in newborn infants. </a:t>
            </a:r>
          </a:p>
          <a:p>
            <a:pPr lvl="1"/>
            <a:r>
              <a:rPr lang="en-US" b="1" dirty="0"/>
              <a:t>Pregnant women are about 10 times more likely </a:t>
            </a:r>
            <a:r>
              <a:rPr lang="en-US" dirty="0"/>
              <a:t>than the general population to get </a:t>
            </a:r>
            <a:r>
              <a:rPr lang="en-US" i="1" dirty="0"/>
              <a:t>Listeria </a:t>
            </a:r>
            <a:r>
              <a:rPr lang="en-US" dirty="0" smtClean="0"/>
              <a:t>infection.</a:t>
            </a:r>
            <a:endParaRPr lang="en-US" dirty="0"/>
          </a:p>
          <a:p>
            <a:pPr lvl="1"/>
            <a:r>
              <a:rPr lang="en-US" b="1" dirty="0"/>
              <a:t>Pregnant </a:t>
            </a:r>
            <a:r>
              <a:rPr lang="en-US" b="1" dirty="0" smtClean="0"/>
              <a:t>Hispanic women </a:t>
            </a:r>
            <a:r>
              <a:rPr lang="en-US" dirty="0"/>
              <a:t>are about </a:t>
            </a:r>
            <a:r>
              <a:rPr lang="en-US" b="1" dirty="0"/>
              <a:t>24 times more likely </a:t>
            </a:r>
            <a:r>
              <a:rPr lang="en-US" dirty="0"/>
              <a:t>than the general population to get </a:t>
            </a:r>
            <a:r>
              <a:rPr lang="en-US" i="1" dirty="0"/>
              <a:t>Listeria </a:t>
            </a:r>
            <a:r>
              <a:rPr lang="en-US" dirty="0" smtClean="0"/>
              <a:t>infection.</a:t>
            </a:r>
            <a:endParaRPr lang="en-US" dirty="0"/>
          </a:p>
          <a:p>
            <a:r>
              <a:rPr lang="en-US" b="1" dirty="0"/>
              <a:t>Older adults</a:t>
            </a:r>
            <a:r>
              <a:rPr lang="en-US" dirty="0"/>
              <a:t>: More than half (58%) of </a:t>
            </a:r>
            <a:r>
              <a:rPr lang="en-US" i="1" dirty="0"/>
              <a:t>Listeria </a:t>
            </a:r>
            <a:r>
              <a:rPr lang="en-US" dirty="0"/>
              <a:t>infections occur among adults </a:t>
            </a:r>
            <a:r>
              <a:rPr lang="en-US" b="1" dirty="0"/>
              <a:t>65 and </a:t>
            </a:r>
            <a:r>
              <a:rPr lang="en-US" b="1" dirty="0" smtClean="0"/>
              <a:t>older</a:t>
            </a:r>
            <a:r>
              <a:rPr lang="en-US" dirty="0" smtClean="0"/>
              <a:t>. </a:t>
            </a:r>
            <a:endParaRPr lang="en-US" dirty="0"/>
          </a:p>
          <a:p>
            <a:pPr lvl="1"/>
            <a:r>
              <a:rPr lang="en-US" dirty="0"/>
              <a:t>Adults 65 years and older are about </a:t>
            </a:r>
            <a:r>
              <a:rPr lang="en-US" b="1" dirty="0"/>
              <a:t>4 times more likely</a:t>
            </a:r>
            <a:r>
              <a:rPr lang="en-US" dirty="0"/>
              <a:t> than the general population to get </a:t>
            </a:r>
            <a:r>
              <a:rPr lang="en-US" i="1" dirty="0"/>
              <a:t>Listeria</a:t>
            </a:r>
            <a:r>
              <a:rPr lang="en-US" dirty="0"/>
              <a:t> </a:t>
            </a:r>
            <a:r>
              <a:rPr lang="en-US" dirty="0" smtClean="0"/>
              <a:t>infection.</a:t>
            </a:r>
            <a:endParaRPr lang="en-US" dirty="0"/>
          </a:p>
          <a:p>
            <a:r>
              <a:rPr lang="en-US" b="1" dirty="0"/>
              <a:t>People with weakened immune systems: </a:t>
            </a:r>
            <a:r>
              <a:rPr lang="en-US" dirty="0" smtClean="0"/>
              <a:t>such </a:t>
            </a:r>
            <a:r>
              <a:rPr lang="en-US" dirty="0"/>
              <a:t>as cancer and  </a:t>
            </a:r>
            <a:r>
              <a:rPr lang="en-US" dirty="0" err="1"/>
              <a:t>immunosuppresive</a:t>
            </a:r>
            <a:r>
              <a:rPr lang="en-US" dirty="0"/>
              <a:t> therapy (i.e., steroids, chemotherapy, radiation),  liver or kidney disease, diabetes, alcoholism, and HIV/AIDS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577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40006" y="95633"/>
            <a:ext cx="8610600" cy="831646"/>
          </a:xfrm>
        </p:spPr>
        <p:txBody>
          <a:bodyPr/>
          <a:lstStyle/>
          <a:p>
            <a:r>
              <a:rPr lang="tr-TR" b="1" dirty="0" err="1" smtClean="0"/>
              <a:t>Some</a:t>
            </a:r>
            <a:r>
              <a:rPr lang="tr-TR" b="1" dirty="0" smtClean="0"/>
              <a:t> </a:t>
            </a:r>
            <a:r>
              <a:rPr lang="tr-TR" b="1" dirty="0" err="1" smtClean="0"/>
              <a:t>outbreaks</a:t>
            </a:r>
            <a:r>
              <a:rPr lang="tr-TR" b="1" dirty="0" smtClean="0"/>
              <a:t> </a:t>
            </a:r>
            <a:r>
              <a:rPr lang="tr-TR" b="1" dirty="0" err="1" smtClean="0"/>
              <a:t>caused</a:t>
            </a:r>
            <a:r>
              <a:rPr lang="tr-TR" b="1" dirty="0" smtClean="0"/>
              <a:t> </a:t>
            </a:r>
            <a:r>
              <a:rPr lang="tr-TR" b="1" dirty="0" err="1" smtClean="0"/>
              <a:t>by</a:t>
            </a:r>
            <a:r>
              <a:rPr lang="tr-TR" b="1" dirty="0" smtClean="0"/>
              <a:t> </a:t>
            </a:r>
            <a:r>
              <a:rPr lang="tr-TR" b="1" dirty="0" err="1" smtClean="0"/>
              <a:t>Lm</a:t>
            </a:r>
            <a:endParaRPr lang="en-US" b="1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0619387"/>
              </p:ext>
            </p:extLst>
          </p:nvPr>
        </p:nvGraphicFramePr>
        <p:xfrm>
          <a:off x="270456" y="1103190"/>
          <a:ext cx="11616743" cy="5608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5317"/>
                <a:gridCol w="1575591"/>
                <a:gridCol w="3629334"/>
                <a:gridCol w="1371081"/>
                <a:gridCol w="1221295"/>
                <a:gridCol w="1924125"/>
              </a:tblGrid>
              <a:tr h="6647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Country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effectLst/>
                        </a:rPr>
                        <a:t>Year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effectLst/>
                        </a:rPr>
                        <a:t>Food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effectLst/>
                        </a:rPr>
                        <a:t>Serotype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effectLst/>
                        </a:rPr>
                        <a:t>Affected</a:t>
                      </a:r>
                      <a:r>
                        <a:rPr lang="tr-TR" sz="2000" b="1" dirty="0" smtClean="0">
                          <a:effectLst/>
                        </a:rPr>
                        <a:t> </a:t>
                      </a:r>
                      <a:r>
                        <a:rPr lang="tr-TR" sz="2000" b="1" dirty="0" err="1" smtClean="0">
                          <a:effectLst/>
                        </a:rPr>
                        <a:t>person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effectLst/>
                        </a:rPr>
                        <a:t>Deaths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</a:tr>
              <a:tr h="3323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USA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1998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turkey deli </a:t>
                      </a:r>
                      <a:r>
                        <a:rPr lang="tr-TR" sz="2000" b="1" dirty="0" err="1" smtClean="0">
                          <a:effectLst/>
                        </a:rPr>
                        <a:t>meat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4b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108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</a:tr>
              <a:tr h="3337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effectLst/>
                        </a:rPr>
                        <a:t>Finland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1998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salmon trout</a:t>
                      </a: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1/2a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</a:tr>
              <a:tr h="332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effectLst/>
                        </a:rPr>
                        <a:t>Finland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1998-1999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effectLst/>
                        </a:rPr>
                        <a:t>butter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3a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</a:tr>
              <a:tr h="332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USA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1998-1999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effectLst/>
                        </a:rPr>
                        <a:t>frankfurters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4b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108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18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</a:tr>
              <a:tr h="332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France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1999-2000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effectLst/>
                        </a:rPr>
                        <a:t>meat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4b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</a:tr>
              <a:tr h="332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France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1999-2000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effectLst/>
                        </a:rPr>
                        <a:t>pork</a:t>
                      </a:r>
                      <a:r>
                        <a:rPr lang="tr-TR" sz="2000" dirty="0" smtClean="0"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effectLst/>
                        </a:rPr>
                        <a:t>tongue</a:t>
                      </a:r>
                      <a:r>
                        <a:rPr lang="tr-TR" sz="2000" dirty="0" smtClean="0">
                          <a:effectLst/>
                        </a:rPr>
                        <a:t> in </a:t>
                      </a:r>
                      <a:r>
                        <a:rPr lang="tr-TR" sz="2000" dirty="0" err="1" smtClean="0">
                          <a:effectLst/>
                        </a:rPr>
                        <a:t>jelly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4b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26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</a:tr>
              <a:tr h="3323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USA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2000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effectLst/>
                        </a:rPr>
                        <a:t>turkey deli </a:t>
                      </a:r>
                      <a:r>
                        <a:rPr lang="tr-TR" sz="2000" b="1" dirty="0" err="1" smtClean="0">
                          <a:effectLst/>
                        </a:rPr>
                        <a:t>meat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1/2a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30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</a:tr>
              <a:tr h="3323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USA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2001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effectLst/>
                        </a:rPr>
                        <a:t>sliced</a:t>
                      </a:r>
                      <a:r>
                        <a:rPr lang="tr-TR" sz="2000" b="1" dirty="0" smtClean="0">
                          <a:effectLst/>
                        </a:rPr>
                        <a:t> turkey </a:t>
                      </a:r>
                      <a:r>
                        <a:rPr lang="tr-TR" sz="2000" b="1" dirty="0" err="1" smtClean="0">
                          <a:effectLst/>
                        </a:rPr>
                        <a:t>meat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1/2a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</a:tr>
              <a:tr h="3323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USA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2002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effectLst/>
                        </a:rPr>
                        <a:t>delicatessen</a:t>
                      </a:r>
                      <a:r>
                        <a:rPr lang="tr-TR" sz="2000" b="1" dirty="0" smtClean="0">
                          <a:effectLst/>
                        </a:rPr>
                        <a:t> turkey </a:t>
                      </a:r>
                      <a:r>
                        <a:rPr lang="tr-TR" sz="2000" b="1" dirty="0" err="1" smtClean="0">
                          <a:effectLst/>
                        </a:rPr>
                        <a:t>meat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4b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54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</a:tr>
              <a:tr h="3323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USA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2003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effectLst/>
                        </a:rPr>
                        <a:t>Mexican</a:t>
                      </a:r>
                      <a:r>
                        <a:rPr lang="tr-TR" sz="2000" baseline="0" dirty="0" smtClean="0">
                          <a:effectLst/>
                        </a:rPr>
                        <a:t> </a:t>
                      </a:r>
                      <a:r>
                        <a:rPr lang="tr-TR" sz="2000" baseline="0" dirty="0" err="1" smtClean="0">
                          <a:effectLst/>
                        </a:rPr>
                        <a:t>style</a:t>
                      </a:r>
                      <a:r>
                        <a:rPr lang="tr-TR" sz="2000" baseline="0" dirty="0" smtClean="0">
                          <a:effectLst/>
                        </a:rPr>
                        <a:t> </a:t>
                      </a:r>
                      <a:r>
                        <a:rPr lang="tr-TR" sz="2000" baseline="0" dirty="0" err="1" smtClean="0">
                          <a:effectLst/>
                        </a:rPr>
                        <a:t>cheese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4b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12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</a:tr>
              <a:tr h="3323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effectLst/>
                        </a:rPr>
                        <a:t>Canada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2008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err="1" smtClean="0">
                          <a:effectLst/>
                        </a:rPr>
                        <a:t>meat</a:t>
                      </a:r>
                      <a:r>
                        <a:rPr lang="tr-TR" sz="2000" b="1" dirty="0" smtClean="0">
                          <a:effectLst/>
                        </a:rPr>
                        <a:t> </a:t>
                      </a:r>
                      <a:r>
                        <a:rPr lang="tr-TR" sz="2000" b="1" dirty="0" err="1" smtClean="0">
                          <a:effectLst/>
                        </a:rPr>
                        <a:t>product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57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22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</a:tr>
              <a:tr h="178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USA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2011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cantaloupe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1/2a, 1/2b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147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33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</a:tr>
              <a:tr h="3323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USA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2013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124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24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</a:tr>
              <a:tr h="3323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effectLst/>
                        </a:rPr>
                        <a:t>USA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2014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err="1" smtClean="0">
                          <a:effectLst/>
                        </a:rPr>
                        <a:t>ice</a:t>
                      </a:r>
                      <a:r>
                        <a:rPr lang="tr-TR" sz="2000" dirty="0" smtClean="0">
                          <a:effectLst/>
                        </a:rPr>
                        <a:t> </a:t>
                      </a:r>
                      <a:r>
                        <a:rPr lang="tr-TR" sz="2000" dirty="0" err="1" smtClean="0">
                          <a:effectLst/>
                        </a:rPr>
                        <a:t>cream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>
                          <a:effectLst/>
                        </a:rPr>
                        <a:t>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>
                          <a:effectLst/>
                        </a:rPr>
                        <a:t>5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585" marR="2758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5823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Incidence</a:t>
            </a:r>
            <a:r>
              <a:rPr lang="tr-TR" b="1" dirty="0" smtClean="0"/>
              <a:t> of </a:t>
            </a:r>
            <a:r>
              <a:rPr lang="tr-TR" b="1" dirty="0" err="1" smtClean="0"/>
              <a:t>listeriosis</a:t>
            </a:r>
            <a:endParaRPr lang="en-US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32586" y="2133600"/>
            <a:ext cx="9972026" cy="3005070"/>
          </a:xfrm>
        </p:spPr>
        <p:txBody>
          <a:bodyPr/>
          <a:lstStyle/>
          <a:p>
            <a:r>
              <a:rPr lang="en-US" dirty="0"/>
              <a:t>CDC estimates that approximately </a:t>
            </a:r>
            <a:r>
              <a:rPr lang="en-US" b="1" dirty="0"/>
              <a:t>1600 illnesses and 260 deaths due to </a:t>
            </a:r>
            <a:r>
              <a:rPr lang="en-US" b="1" dirty="0" err="1"/>
              <a:t>listeriosis</a:t>
            </a:r>
            <a:r>
              <a:rPr lang="en-US" dirty="0"/>
              <a:t> occur annually in the </a:t>
            </a:r>
            <a:r>
              <a:rPr lang="tr-TR" dirty="0" smtClean="0"/>
              <a:t>USA.</a:t>
            </a:r>
          </a:p>
          <a:p>
            <a:r>
              <a:rPr lang="en-US" dirty="0" smtClean="0"/>
              <a:t>In </a:t>
            </a:r>
            <a:r>
              <a:rPr lang="en-US" dirty="0"/>
              <a:t>2013, the average annual incidence of </a:t>
            </a:r>
            <a:r>
              <a:rPr lang="en-US" dirty="0" err="1"/>
              <a:t>listeriosis</a:t>
            </a:r>
            <a:r>
              <a:rPr lang="en-US" dirty="0"/>
              <a:t> in the United States was </a:t>
            </a:r>
            <a:r>
              <a:rPr lang="en-US" b="1" dirty="0"/>
              <a:t>0.26 cases per 100,000 </a:t>
            </a:r>
            <a:r>
              <a:rPr lang="en-US" b="1" dirty="0" smtClean="0"/>
              <a:t>individuals</a:t>
            </a:r>
            <a:endParaRPr lang="en-US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728" y="3971694"/>
            <a:ext cx="6839905" cy="233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892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3692"/>
            <a:ext cx="12192000" cy="486430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t="2" b="30679"/>
          <a:stretch/>
        </p:blipFill>
        <p:spPr>
          <a:xfrm>
            <a:off x="2338466" y="-1"/>
            <a:ext cx="7869836" cy="1993693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047741" y="4417455"/>
            <a:ext cx="862884" cy="2704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208302" y="4456093"/>
            <a:ext cx="862884" cy="2704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1114387" y="4430336"/>
            <a:ext cx="862884" cy="2704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71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89408" y="352249"/>
            <a:ext cx="9200882" cy="1293028"/>
          </a:xfrm>
        </p:spPr>
        <p:txBody>
          <a:bodyPr/>
          <a:lstStyle/>
          <a:p>
            <a:r>
              <a:rPr lang="tr-TR" b="1" dirty="0" err="1" smtClean="0"/>
              <a:t>Poultry</a:t>
            </a:r>
            <a:r>
              <a:rPr lang="tr-TR" b="1" dirty="0" smtClean="0"/>
              <a:t> </a:t>
            </a:r>
            <a:r>
              <a:rPr lang="tr-TR" b="1" dirty="0" err="1" smtClean="0"/>
              <a:t>meat</a:t>
            </a:r>
            <a:r>
              <a:rPr lang="tr-TR" b="1" dirty="0" smtClean="0"/>
              <a:t> as a </a:t>
            </a:r>
            <a:r>
              <a:rPr lang="en-US" b="1" dirty="0" err="1" smtClean="0"/>
              <a:t>veh</a:t>
            </a:r>
            <a:r>
              <a:rPr lang="tr-TR" b="1" dirty="0"/>
              <a:t>i</a:t>
            </a:r>
            <a:r>
              <a:rPr lang="en-US" b="1" dirty="0" err="1" smtClean="0"/>
              <a:t>cle</a:t>
            </a:r>
            <a:r>
              <a:rPr lang="tr-TR" b="1" dirty="0" smtClean="0"/>
              <a:t> of </a:t>
            </a:r>
            <a:r>
              <a:rPr lang="tr-TR" b="1" dirty="0" err="1" smtClean="0"/>
              <a:t>Lm</a:t>
            </a:r>
            <a:endParaRPr lang="en-US" b="1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921" y="1138053"/>
            <a:ext cx="8915400" cy="1980166"/>
          </a:xfrm>
        </p:spPr>
      </p:pic>
      <p:sp>
        <p:nvSpPr>
          <p:cNvPr id="6" name="İçerik Yer Tutucusu 2"/>
          <p:cNvSpPr txBox="1">
            <a:spLocks/>
          </p:cNvSpPr>
          <p:nvPr/>
        </p:nvSpPr>
        <p:spPr>
          <a:xfrm>
            <a:off x="1532586" y="3428706"/>
            <a:ext cx="9972026" cy="21736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/>
          </a:p>
        </p:txBody>
      </p:sp>
      <p:sp>
        <p:nvSpPr>
          <p:cNvPr id="7" name="Dikdörtgen 6"/>
          <p:cNvSpPr/>
          <p:nvPr/>
        </p:nvSpPr>
        <p:spPr>
          <a:xfrm>
            <a:off x="1532586" y="3428706"/>
            <a:ext cx="997254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None/>
            </a:pPr>
            <a:r>
              <a:rPr lang="tr-TR" dirty="0" smtClean="0"/>
              <a:t>240 </a:t>
            </a:r>
            <a:r>
              <a:rPr lang="tr-TR" dirty="0" err="1" smtClean="0"/>
              <a:t>chicken</a:t>
            </a:r>
            <a:r>
              <a:rPr lang="tr-TR" dirty="0" smtClean="0"/>
              <a:t> </a:t>
            </a:r>
            <a:r>
              <a:rPr lang="tr-TR" dirty="0" err="1" smtClean="0"/>
              <a:t>carcass</a:t>
            </a:r>
            <a:r>
              <a:rPr lang="tr-TR" dirty="0" smtClean="0"/>
              <a:t> </a:t>
            </a:r>
            <a:r>
              <a:rPr lang="tr-TR" dirty="0" err="1" smtClean="0"/>
              <a:t>samples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7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brands</a:t>
            </a:r>
            <a:r>
              <a:rPr lang="tr-TR" dirty="0" smtClean="0"/>
              <a:t> </a:t>
            </a:r>
            <a:r>
              <a:rPr lang="tr-TR" dirty="0" err="1" smtClean="0"/>
              <a:t>within</a:t>
            </a:r>
            <a:r>
              <a:rPr lang="tr-TR" dirty="0" smtClean="0"/>
              <a:t> a </a:t>
            </a:r>
            <a:r>
              <a:rPr lang="tr-TR" dirty="0" err="1" smtClean="0"/>
              <a:t>year</a:t>
            </a:r>
            <a:r>
              <a:rPr lang="tr-TR" dirty="0" smtClean="0"/>
              <a:t> </a:t>
            </a:r>
            <a:r>
              <a:rPr lang="tr-TR" dirty="0" err="1" smtClean="0"/>
              <a:t>period</a:t>
            </a:r>
            <a:endParaRPr lang="tr-TR" dirty="0"/>
          </a:p>
          <a:p>
            <a:pPr marL="82296" indent="0">
              <a:buNone/>
            </a:pPr>
            <a:r>
              <a:rPr lang="tr-TR" b="1" dirty="0" err="1">
                <a:solidFill>
                  <a:srgbClr val="C00000"/>
                </a:solidFill>
              </a:rPr>
              <a:t>İmmunoPCR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</a:rPr>
              <a:t>method</a:t>
            </a:r>
            <a:endParaRPr lang="tr-TR" dirty="0"/>
          </a:p>
          <a:p>
            <a:pPr marL="82296" indent="0">
              <a:buNone/>
            </a:pPr>
            <a:r>
              <a:rPr lang="tr-TR" dirty="0" err="1"/>
              <a:t>Half</a:t>
            </a:r>
            <a:r>
              <a:rPr lang="tr-TR" dirty="0"/>
              <a:t> </a:t>
            </a:r>
            <a:r>
              <a:rPr lang="tr-TR" dirty="0" err="1"/>
              <a:t>Fraser</a:t>
            </a:r>
            <a:r>
              <a:rPr lang="tr-TR" dirty="0"/>
              <a:t> </a:t>
            </a:r>
            <a:r>
              <a:rPr lang="tr-TR" dirty="0" err="1"/>
              <a:t>Broth</a:t>
            </a:r>
            <a:r>
              <a:rPr lang="tr-TR" dirty="0"/>
              <a:t> (</a:t>
            </a:r>
            <a:r>
              <a:rPr lang="tr-TR" dirty="0" smtClean="0"/>
              <a:t>30°C, </a:t>
            </a:r>
            <a:r>
              <a:rPr lang="tr-TR" dirty="0"/>
              <a:t>20-24 </a:t>
            </a:r>
            <a:r>
              <a:rPr lang="tr-TR" dirty="0"/>
              <a:t>h</a:t>
            </a:r>
            <a:r>
              <a:rPr lang="tr-TR" dirty="0" smtClean="0"/>
              <a:t>) </a:t>
            </a:r>
            <a:r>
              <a:rPr lang="tr-TR" dirty="0"/>
              <a:t>→ </a:t>
            </a:r>
            <a:r>
              <a:rPr lang="tr-TR" dirty="0" err="1"/>
              <a:t>Fraser</a:t>
            </a:r>
            <a:r>
              <a:rPr lang="tr-TR" dirty="0"/>
              <a:t> </a:t>
            </a:r>
            <a:r>
              <a:rPr lang="tr-TR" dirty="0" err="1"/>
              <a:t>Broth</a:t>
            </a:r>
            <a:r>
              <a:rPr lang="tr-TR" dirty="0"/>
              <a:t> (</a:t>
            </a:r>
            <a:r>
              <a:rPr lang="tr-TR" dirty="0" smtClean="0"/>
              <a:t>37°C, </a:t>
            </a:r>
            <a:r>
              <a:rPr lang="tr-TR" dirty="0"/>
              <a:t>20-24 </a:t>
            </a:r>
            <a:r>
              <a:rPr lang="tr-TR" dirty="0"/>
              <a:t>h</a:t>
            </a:r>
            <a:r>
              <a:rPr lang="tr-TR" dirty="0" smtClean="0"/>
              <a:t>) </a:t>
            </a:r>
            <a:r>
              <a:rPr lang="tr-TR" dirty="0"/>
              <a:t>→ IMS → PCR (</a:t>
            </a:r>
            <a:r>
              <a:rPr lang="tr-TR" i="1" dirty="0" err="1"/>
              <a:t>hlyA</a:t>
            </a:r>
            <a:r>
              <a:rPr lang="tr-TR" dirty="0"/>
              <a:t>). </a:t>
            </a:r>
          </a:p>
          <a:p>
            <a:pPr marL="82296" indent="0">
              <a:buNone/>
            </a:pPr>
            <a:endParaRPr lang="tr-TR" b="1" dirty="0"/>
          </a:p>
          <a:p>
            <a:pPr marL="82296" indent="0">
              <a:buNone/>
            </a:pPr>
            <a:r>
              <a:rPr lang="tr-TR" b="1" dirty="0" err="1" smtClean="0"/>
              <a:t>Findings</a:t>
            </a:r>
            <a:endParaRPr lang="tr-TR" b="1" dirty="0"/>
          </a:p>
          <a:p>
            <a:pPr marL="82296" indent="0">
              <a:buNone/>
            </a:pPr>
            <a:r>
              <a:rPr lang="tr-TR" b="1" dirty="0" smtClean="0">
                <a:solidFill>
                  <a:srgbClr val="FF0000"/>
                </a:solidFill>
              </a:rPr>
              <a:t>3 </a:t>
            </a:r>
            <a:r>
              <a:rPr lang="tr-TR" b="1" dirty="0" err="1" smtClean="0">
                <a:solidFill>
                  <a:srgbClr val="FF0000"/>
                </a:solidFill>
              </a:rPr>
              <a:t>day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analysis</a:t>
            </a:r>
            <a:endParaRPr lang="tr-TR" dirty="0"/>
          </a:p>
          <a:p>
            <a:pPr marL="82296" indent="0">
              <a:buNone/>
            </a:pPr>
            <a:r>
              <a:rPr lang="tr-TR" dirty="0" smtClean="0"/>
              <a:t>49/240 </a:t>
            </a:r>
            <a:r>
              <a:rPr lang="tr-TR" dirty="0" err="1" smtClean="0"/>
              <a:t>positivity</a:t>
            </a:r>
            <a:r>
              <a:rPr lang="tr-TR" dirty="0" smtClean="0"/>
              <a:t> </a:t>
            </a:r>
            <a:r>
              <a:rPr lang="tr-TR" dirty="0"/>
              <a:t>(</a:t>
            </a:r>
            <a:r>
              <a:rPr lang="tr-TR" b="1" dirty="0">
                <a:solidFill>
                  <a:srgbClr val="FF0000"/>
                </a:solidFill>
              </a:rPr>
              <a:t>% 20,4</a:t>
            </a:r>
            <a:r>
              <a:rPr lang="tr-TR" dirty="0"/>
              <a:t>) </a:t>
            </a:r>
            <a:r>
              <a:rPr lang="tr-TR" dirty="0" smtClean="0"/>
              <a:t>(</a:t>
            </a:r>
            <a:r>
              <a:rPr lang="tr-TR" i="1" dirty="0" smtClean="0"/>
              <a:t>L</a:t>
            </a:r>
            <a:r>
              <a:rPr lang="tr-TR" i="1" dirty="0"/>
              <a:t>. </a:t>
            </a:r>
            <a:r>
              <a:rPr lang="tr-TR" i="1" dirty="0" err="1"/>
              <a:t>monocytogenes</a:t>
            </a:r>
            <a:r>
              <a:rPr lang="tr-TR" dirty="0"/>
              <a:t> </a:t>
            </a:r>
            <a:r>
              <a:rPr lang="tr-TR" dirty="0" smtClean="0"/>
              <a:t>+) </a:t>
            </a:r>
            <a:endParaRPr lang="tr-TR" dirty="0"/>
          </a:p>
          <a:p>
            <a:pPr marL="82296" indent="0">
              <a:buNone/>
            </a:pPr>
            <a:endParaRPr lang="tr-TR" i="1" dirty="0"/>
          </a:p>
          <a:p>
            <a:pPr marL="82296" indent="0">
              <a:buNone/>
            </a:pPr>
            <a:r>
              <a:rPr lang="tr-TR" i="1" dirty="0"/>
              <a:t>L. </a:t>
            </a:r>
            <a:r>
              <a:rPr lang="tr-TR" i="1" dirty="0" err="1"/>
              <a:t>monocytogenes</a:t>
            </a:r>
            <a:r>
              <a:rPr lang="tr-TR" dirty="0"/>
              <a:t> </a:t>
            </a:r>
            <a:r>
              <a:rPr lang="tr-TR" dirty="0" err="1" smtClean="0"/>
              <a:t>prevalance</a:t>
            </a:r>
            <a:r>
              <a:rPr lang="tr-TR" dirty="0" smtClean="0"/>
              <a:t> </a:t>
            </a:r>
            <a:r>
              <a:rPr lang="tr-TR" dirty="0" err="1" smtClean="0"/>
              <a:t>spring</a:t>
            </a:r>
            <a:r>
              <a:rPr lang="tr-TR" dirty="0" smtClean="0"/>
              <a:t> </a:t>
            </a:r>
            <a:r>
              <a:rPr lang="tr-TR" dirty="0" smtClean="0"/>
              <a:t>5,8</a:t>
            </a:r>
            <a:r>
              <a:rPr lang="tr-TR" dirty="0"/>
              <a:t>%; </a:t>
            </a:r>
            <a:r>
              <a:rPr lang="tr-TR" dirty="0" err="1" smtClean="0"/>
              <a:t>summer</a:t>
            </a:r>
            <a:r>
              <a:rPr lang="tr-TR" dirty="0" smtClean="0"/>
              <a:t> </a:t>
            </a:r>
            <a:r>
              <a:rPr lang="tr-TR" dirty="0" smtClean="0"/>
              <a:t>6,3</a:t>
            </a:r>
            <a:r>
              <a:rPr lang="tr-TR" dirty="0"/>
              <a:t>%; </a:t>
            </a:r>
            <a:r>
              <a:rPr lang="tr-TR" dirty="0" err="1" smtClean="0"/>
              <a:t>fall</a:t>
            </a:r>
            <a:r>
              <a:rPr lang="tr-TR" dirty="0" smtClean="0"/>
              <a:t> </a:t>
            </a:r>
            <a:r>
              <a:rPr lang="tr-TR" dirty="0" smtClean="0"/>
              <a:t>4,2</a:t>
            </a:r>
            <a:r>
              <a:rPr lang="tr-TR" dirty="0"/>
              <a:t>%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winter</a:t>
            </a:r>
            <a:r>
              <a:rPr lang="tr-TR" dirty="0" smtClean="0"/>
              <a:t> </a:t>
            </a:r>
            <a:r>
              <a:rPr lang="tr-TR" dirty="0" smtClean="0"/>
              <a:t>4,2</a:t>
            </a:r>
            <a:r>
              <a:rPr lang="tr-TR" dirty="0"/>
              <a:t>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128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630" y="246321"/>
            <a:ext cx="8915400" cy="3317357"/>
          </a:xfrm>
        </p:spPr>
      </p:pic>
      <p:sp>
        <p:nvSpPr>
          <p:cNvPr id="7" name="Dikdörtgen 6"/>
          <p:cNvSpPr/>
          <p:nvPr/>
        </p:nvSpPr>
        <p:spPr>
          <a:xfrm>
            <a:off x="1481630" y="3759077"/>
            <a:ext cx="1002298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None/>
            </a:pPr>
            <a:r>
              <a:rPr lang="tr-TR" dirty="0" smtClean="0"/>
              <a:t>34/116 </a:t>
            </a:r>
            <a:r>
              <a:rPr lang="tr-TR" dirty="0" err="1" smtClean="0"/>
              <a:t>chicken</a:t>
            </a:r>
            <a:r>
              <a:rPr lang="tr-TR" dirty="0" smtClean="0"/>
              <a:t> </a:t>
            </a:r>
            <a:r>
              <a:rPr lang="tr-TR" dirty="0" err="1" smtClean="0"/>
              <a:t>meat</a:t>
            </a:r>
            <a:r>
              <a:rPr lang="tr-TR" dirty="0" smtClean="0"/>
              <a:t> (</a:t>
            </a:r>
            <a:r>
              <a:rPr lang="tr-TR" b="1" dirty="0" smtClean="0">
                <a:solidFill>
                  <a:srgbClr val="FF0000"/>
                </a:solidFill>
              </a:rPr>
              <a:t>% </a:t>
            </a:r>
            <a:r>
              <a:rPr lang="tr-TR" b="1" dirty="0">
                <a:solidFill>
                  <a:srgbClr val="FF0000"/>
                </a:solidFill>
              </a:rPr>
              <a:t>29,3</a:t>
            </a:r>
            <a:r>
              <a:rPr lang="tr-TR" dirty="0"/>
              <a:t>) </a:t>
            </a:r>
            <a:r>
              <a:rPr lang="tr-TR" i="1" dirty="0"/>
              <a:t>L. </a:t>
            </a:r>
            <a:r>
              <a:rPr lang="tr-TR" i="1" dirty="0" err="1"/>
              <a:t>monocytogenes</a:t>
            </a:r>
            <a:r>
              <a:rPr lang="tr-TR" dirty="0"/>
              <a:t> +</a:t>
            </a:r>
          </a:p>
          <a:p>
            <a:pPr marL="82296" indent="0">
              <a:buNone/>
            </a:pPr>
            <a:r>
              <a:rPr lang="tr-TR" dirty="0" err="1" smtClean="0"/>
              <a:t>carcass</a:t>
            </a:r>
            <a:r>
              <a:rPr lang="tr-TR" dirty="0" smtClean="0"/>
              <a:t> </a:t>
            </a:r>
            <a:r>
              <a:rPr lang="tr-TR" dirty="0" smtClean="0"/>
              <a:t>22</a:t>
            </a:r>
            <a:r>
              <a:rPr lang="tr-TR" dirty="0"/>
              <a:t>%; </a:t>
            </a:r>
            <a:r>
              <a:rPr lang="tr-TR" b="1" dirty="0" err="1" smtClean="0">
                <a:solidFill>
                  <a:srgbClr val="FF0000"/>
                </a:solidFill>
              </a:rPr>
              <a:t>cubic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meat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parts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smtClean="0">
                <a:solidFill>
                  <a:srgbClr val="FF0000"/>
                </a:solidFill>
              </a:rPr>
              <a:t>34,8</a:t>
            </a:r>
            <a:r>
              <a:rPr lang="tr-TR" b="1" dirty="0">
                <a:solidFill>
                  <a:srgbClr val="FF0000"/>
                </a:solidFill>
              </a:rPr>
              <a:t>% </a:t>
            </a:r>
            <a:endParaRPr lang="tr-TR" b="1" dirty="0">
              <a:solidFill>
                <a:srgbClr val="FF0000"/>
              </a:solidFill>
            </a:endParaRPr>
          </a:p>
          <a:p>
            <a:pPr marL="82296" indent="0">
              <a:buNone/>
            </a:pPr>
            <a:r>
              <a:rPr lang="tr-TR" b="1" dirty="0" err="1" smtClean="0">
                <a:solidFill>
                  <a:srgbClr val="C00000"/>
                </a:solidFill>
              </a:rPr>
              <a:t>All</a:t>
            </a:r>
            <a:r>
              <a:rPr lang="tr-TR" b="1" dirty="0" smtClean="0">
                <a:solidFill>
                  <a:srgbClr val="C00000"/>
                </a:solidFill>
              </a:rPr>
              <a:t> 51 </a:t>
            </a:r>
            <a:r>
              <a:rPr lang="tr-TR" b="1" i="1" dirty="0">
                <a:solidFill>
                  <a:srgbClr val="C00000"/>
                </a:solidFill>
              </a:rPr>
              <a:t>L. </a:t>
            </a:r>
            <a:r>
              <a:rPr lang="tr-TR" b="1" i="1" dirty="0" err="1" smtClean="0">
                <a:solidFill>
                  <a:srgbClr val="C00000"/>
                </a:solidFill>
              </a:rPr>
              <a:t>monocytogenes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>
                <a:solidFill>
                  <a:srgbClr val="C00000"/>
                </a:solidFill>
              </a:rPr>
              <a:t>1/2a </a:t>
            </a:r>
            <a:r>
              <a:rPr lang="tr-TR" b="1" dirty="0" smtClean="0">
                <a:solidFill>
                  <a:srgbClr val="C00000"/>
                </a:solidFill>
              </a:rPr>
              <a:t>(</a:t>
            </a:r>
            <a:r>
              <a:rPr lang="tr-TR" b="1" dirty="0" err="1" smtClean="0">
                <a:solidFill>
                  <a:srgbClr val="C00000"/>
                </a:solidFill>
              </a:rPr>
              <a:t>or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>
                <a:solidFill>
                  <a:srgbClr val="C00000"/>
                </a:solidFill>
              </a:rPr>
              <a:t>3a</a:t>
            </a:r>
            <a:r>
              <a:rPr lang="tr-TR" b="1" dirty="0" smtClean="0">
                <a:solidFill>
                  <a:srgbClr val="C00000"/>
                </a:solidFill>
              </a:rPr>
              <a:t>) </a:t>
            </a:r>
            <a:endParaRPr lang="tr-TR" b="1" dirty="0">
              <a:solidFill>
                <a:srgbClr val="C00000"/>
              </a:solidFill>
            </a:endParaRPr>
          </a:p>
          <a:p>
            <a:pPr marL="82296" indent="0">
              <a:buNone/>
            </a:pPr>
            <a:r>
              <a:rPr lang="tr-TR" dirty="0" smtClean="0"/>
              <a:t>72,5</a:t>
            </a:r>
            <a:r>
              <a:rPr lang="tr-TR" dirty="0"/>
              <a:t>% </a:t>
            </a:r>
            <a:r>
              <a:rPr lang="tr-TR" dirty="0" err="1" smtClean="0"/>
              <a:t>resistant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atleast</a:t>
            </a:r>
            <a:r>
              <a:rPr lang="tr-TR" dirty="0" smtClean="0"/>
              <a:t> </a:t>
            </a:r>
            <a:r>
              <a:rPr lang="tr-TR" dirty="0" err="1" smtClean="0"/>
              <a:t>one</a:t>
            </a:r>
            <a:r>
              <a:rPr lang="tr-TR" dirty="0" smtClean="0"/>
              <a:t> </a:t>
            </a:r>
            <a:r>
              <a:rPr lang="tr-TR" dirty="0" err="1" smtClean="0"/>
              <a:t>antibiotic</a:t>
            </a:r>
            <a:r>
              <a:rPr lang="tr-TR" dirty="0" smtClean="0"/>
              <a:t> </a:t>
            </a:r>
            <a:endParaRPr lang="tr-TR" dirty="0"/>
          </a:p>
          <a:p>
            <a:pPr marL="82296" indent="0">
              <a:buNone/>
            </a:pPr>
            <a:r>
              <a:rPr lang="tr-TR" b="1" dirty="0" smtClean="0"/>
              <a:t>17,8% </a:t>
            </a:r>
            <a:r>
              <a:rPr lang="tr-TR" b="1" dirty="0" err="1" smtClean="0"/>
              <a:t>streptomycin</a:t>
            </a:r>
            <a:r>
              <a:rPr lang="tr-TR" b="1" dirty="0" smtClean="0"/>
              <a:t>, </a:t>
            </a:r>
            <a:r>
              <a:rPr lang="tr-TR" b="1" dirty="0" smtClean="0"/>
              <a:t>13,7</a:t>
            </a:r>
            <a:r>
              <a:rPr lang="tr-TR" b="1" dirty="0"/>
              <a:t>%</a:t>
            </a:r>
            <a:r>
              <a:rPr lang="tr-TR" b="1" dirty="0" smtClean="0"/>
              <a:t> </a:t>
            </a:r>
            <a:r>
              <a:rPr lang="tr-TR" b="1" dirty="0" err="1" smtClean="0"/>
              <a:t>tetracycline</a:t>
            </a:r>
            <a:r>
              <a:rPr lang="tr-TR" b="1" dirty="0" smtClean="0"/>
              <a:t>, 11,8% </a:t>
            </a:r>
            <a:r>
              <a:rPr lang="tr-TR" b="1" dirty="0" err="1" smtClean="0"/>
              <a:t>ampicillin</a:t>
            </a:r>
            <a:r>
              <a:rPr lang="tr-TR" b="1" dirty="0" smtClean="0"/>
              <a:t>, </a:t>
            </a:r>
            <a:r>
              <a:rPr lang="tr-TR" b="1" dirty="0" smtClean="0"/>
              <a:t>7,8% </a:t>
            </a:r>
            <a:r>
              <a:rPr lang="tr-TR" b="1" dirty="0" err="1" smtClean="0"/>
              <a:t>vancomycin</a:t>
            </a:r>
            <a:r>
              <a:rPr lang="tr-TR" b="1" dirty="0" smtClean="0"/>
              <a:t>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smtClean="0"/>
              <a:t>2% </a:t>
            </a:r>
            <a:r>
              <a:rPr lang="tr-TR" b="1" dirty="0" err="1" smtClean="0"/>
              <a:t>gentamicin</a:t>
            </a:r>
            <a:r>
              <a:rPr lang="tr-TR" dirty="0" smtClean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77858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056" y="384767"/>
            <a:ext cx="8915400" cy="3040465"/>
          </a:xfrm>
        </p:spPr>
      </p:pic>
      <p:sp>
        <p:nvSpPr>
          <p:cNvPr id="7" name="Dikdörtgen 6"/>
          <p:cNvSpPr/>
          <p:nvPr/>
        </p:nvSpPr>
        <p:spPr>
          <a:xfrm>
            <a:off x="1146220" y="3939175"/>
            <a:ext cx="108568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None/>
            </a:pPr>
            <a:r>
              <a:rPr lang="tr-TR" dirty="0" smtClean="0"/>
              <a:t>23/180 </a:t>
            </a:r>
            <a:r>
              <a:rPr lang="tr-TR" dirty="0" err="1" smtClean="0"/>
              <a:t>turkey</a:t>
            </a:r>
            <a:r>
              <a:rPr lang="tr-TR" dirty="0" smtClean="0"/>
              <a:t> </a:t>
            </a:r>
            <a:r>
              <a:rPr lang="tr-TR" dirty="0" err="1" smtClean="0"/>
              <a:t>meat</a:t>
            </a:r>
            <a:r>
              <a:rPr lang="tr-TR" dirty="0" smtClean="0"/>
              <a:t> (</a:t>
            </a:r>
            <a:r>
              <a:rPr lang="tr-TR" b="1" dirty="0" smtClean="0">
                <a:solidFill>
                  <a:srgbClr val="FF0000"/>
                </a:solidFill>
              </a:rPr>
              <a:t>12,7</a:t>
            </a:r>
            <a:r>
              <a:rPr lang="tr-TR" b="1" dirty="0">
                <a:solidFill>
                  <a:srgbClr val="FF0000"/>
                </a:solidFill>
              </a:rPr>
              <a:t>%</a:t>
            </a:r>
            <a:r>
              <a:rPr lang="tr-TR" dirty="0" smtClean="0"/>
              <a:t>) </a:t>
            </a:r>
            <a:r>
              <a:rPr lang="tr-TR" i="1" dirty="0"/>
              <a:t>L. </a:t>
            </a:r>
            <a:r>
              <a:rPr lang="tr-TR" i="1" dirty="0" err="1"/>
              <a:t>monocytogenes</a:t>
            </a:r>
            <a:r>
              <a:rPr lang="tr-TR" dirty="0"/>
              <a:t> + </a:t>
            </a:r>
          </a:p>
          <a:p>
            <a:pPr marL="82296" indent="0">
              <a:buNone/>
            </a:pPr>
            <a:r>
              <a:rPr lang="tr-TR" i="1" dirty="0" err="1" smtClean="0"/>
              <a:t>Cubic</a:t>
            </a:r>
            <a:r>
              <a:rPr lang="tr-TR" i="1" dirty="0" smtClean="0"/>
              <a:t> </a:t>
            </a:r>
            <a:r>
              <a:rPr lang="tr-TR" i="1" dirty="0" err="1" smtClean="0"/>
              <a:t>meat</a:t>
            </a:r>
            <a:r>
              <a:rPr lang="tr-TR" i="1" dirty="0" smtClean="0"/>
              <a:t> </a:t>
            </a:r>
            <a:r>
              <a:rPr lang="tr-TR" i="1" dirty="0" err="1" smtClean="0"/>
              <a:t>parts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smtClean="0">
                <a:solidFill>
                  <a:srgbClr val="FF0000"/>
                </a:solidFill>
              </a:rPr>
              <a:t>16,6</a:t>
            </a:r>
            <a:r>
              <a:rPr lang="tr-TR" b="1" dirty="0">
                <a:solidFill>
                  <a:srgbClr val="FF0000"/>
                </a:solidFill>
              </a:rPr>
              <a:t>%</a:t>
            </a:r>
            <a:r>
              <a:rPr lang="tr-TR" dirty="0" smtClean="0"/>
              <a:t>; </a:t>
            </a:r>
            <a:r>
              <a:rPr lang="tr-TR" dirty="0" err="1" smtClean="0"/>
              <a:t>breast</a:t>
            </a:r>
            <a:r>
              <a:rPr lang="tr-TR" dirty="0" smtClean="0"/>
              <a:t> </a:t>
            </a:r>
            <a:r>
              <a:rPr lang="tr-TR" dirty="0" err="1" smtClean="0"/>
              <a:t>meat</a:t>
            </a:r>
            <a:r>
              <a:rPr lang="tr-TR" dirty="0" smtClean="0"/>
              <a:t> </a:t>
            </a:r>
            <a:r>
              <a:rPr lang="tr-TR" dirty="0" smtClean="0"/>
              <a:t>11,6</a:t>
            </a:r>
            <a:r>
              <a:rPr lang="tr-TR" dirty="0"/>
              <a:t>%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leg</a:t>
            </a:r>
            <a:r>
              <a:rPr lang="tr-TR" dirty="0" smtClean="0"/>
              <a:t> </a:t>
            </a:r>
            <a:r>
              <a:rPr lang="tr-TR" dirty="0" smtClean="0"/>
              <a:t>10,0</a:t>
            </a:r>
            <a:r>
              <a:rPr lang="tr-TR" dirty="0"/>
              <a:t>%. </a:t>
            </a:r>
            <a:endParaRPr lang="tr-TR" dirty="0"/>
          </a:p>
          <a:p>
            <a:pPr marL="82296" indent="0">
              <a:buNone/>
            </a:pPr>
            <a:r>
              <a:rPr lang="tr-TR" b="1" dirty="0" smtClean="0">
                <a:solidFill>
                  <a:srgbClr val="FF0000"/>
                </a:solidFill>
              </a:rPr>
              <a:t>IMS </a:t>
            </a:r>
            <a:r>
              <a:rPr lang="tr-TR" b="1" dirty="0" err="1" smtClean="0">
                <a:solidFill>
                  <a:srgbClr val="FF0000"/>
                </a:solidFill>
              </a:rPr>
              <a:t>based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culture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(22</a:t>
            </a:r>
            <a:r>
              <a:rPr lang="tr-TR" dirty="0"/>
              <a:t>) </a:t>
            </a:r>
            <a:r>
              <a:rPr lang="tr-TR" dirty="0" smtClean="0"/>
              <a:t>; </a:t>
            </a:r>
            <a:r>
              <a:rPr lang="tr-TR" dirty="0" err="1" smtClean="0"/>
              <a:t>conventional</a:t>
            </a:r>
            <a:r>
              <a:rPr lang="tr-TR" dirty="0" smtClean="0"/>
              <a:t> </a:t>
            </a:r>
            <a:r>
              <a:rPr lang="tr-TR" dirty="0" err="1" smtClean="0"/>
              <a:t>culture</a:t>
            </a:r>
            <a:r>
              <a:rPr lang="tr-TR" dirty="0" smtClean="0"/>
              <a:t> (15</a:t>
            </a:r>
            <a:r>
              <a:rPr lang="tr-TR" dirty="0"/>
              <a:t>) </a:t>
            </a:r>
            <a:endParaRPr lang="tr-TR" dirty="0" smtClean="0"/>
          </a:p>
          <a:p>
            <a:pPr marL="82296" indent="0">
              <a:buNone/>
            </a:pPr>
            <a:r>
              <a:rPr lang="tr-TR" b="1" dirty="0" smtClean="0"/>
              <a:t>82,6% </a:t>
            </a:r>
            <a:r>
              <a:rPr lang="tr-TR" b="1" dirty="0" err="1" smtClean="0"/>
              <a:t>penicillin</a:t>
            </a:r>
            <a:r>
              <a:rPr lang="tr-TR" b="1" dirty="0" smtClean="0"/>
              <a:t>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smtClean="0"/>
              <a:t>73,9% </a:t>
            </a:r>
            <a:r>
              <a:rPr lang="tr-TR" b="1" dirty="0" err="1" smtClean="0"/>
              <a:t>ampicillin</a:t>
            </a:r>
            <a:r>
              <a:rPr lang="tr-TR" b="1" dirty="0" smtClean="0"/>
              <a:t> </a:t>
            </a:r>
            <a:r>
              <a:rPr lang="tr-TR" b="1" dirty="0" err="1" smtClean="0"/>
              <a:t>resistance</a:t>
            </a:r>
            <a:endParaRPr lang="tr-TR" b="1" dirty="0"/>
          </a:p>
          <a:p>
            <a:pPr marL="82296" indent="0">
              <a:buNone/>
            </a:pPr>
            <a:r>
              <a:rPr lang="tr-TR" dirty="0"/>
              <a:t>%34,7’si </a:t>
            </a:r>
            <a:r>
              <a:rPr lang="tr-TR" dirty="0" err="1"/>
              <a:t>eritromisine</a:t>
            </a:r>
            <a:r>
              <a:rPr lang="tr-TR" dirty="0"/>
              <a:t> ve streptomisine </a:t>
            </a:r>
            <a:r>
              <a:rPr lang="tr-TR" dirty="0" err="1" smtClean="0"/>
              <a:t>intermediate</a:t>
            </a:r>
            <a:r>
              <a:rPr lang="tr-TR" dirty="0" smtClean="0"/>
              <a:t> </a:t>
            </a:r>
            <a:r>
              <a:rPr lang="tr-TR" dirty="0" err="1" smtClean="0"/>
              <a:t>resistance</a:t>
            </a:r>
            <a:endParaRPr lang="tr-TR" dirty="0"/>
          </a:p>
          <a:p>
            <a:pPr marL="82296" indent="0">
              <a:buNone/>
            </a:pPr>
            <a:r>
              <a:rPr lang="tr-TR" dirty="0" err="1" smtClean="0"/>
              <a:t>Gentamycin</a:t>
            </a:r>
            <a:r>
              <a:rPr lang="tr-TR" dirty="0"/>
              <a:t>, </a:t>
            </a:r>
            <a:r>
              <a:rPr lang="tr-TR" dirty="0" err="1" smtClean="0"/>
              <a:t>tetracycline</a:t>
            </a:r>
            <a:r>
              <a:rPr lang="tr-TR" dirty="0" smtClean="0"/>
              <a:t>, </a:t>
            </a:r>
            <a:r>
              <a:rPr lang="tr-TR" dirty="0" err="1" smtClean="0"/>
              <a:t>chloramphenicol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vancomycin</a:t>
            </a:r>
            <a:r>
              <a:rPr lang="tr-TR" dirty="0" smtClean="0"/>
              <a:t> </a:t>
            </a:r>
            <a:r>
              <a:rPr lang="tr-TR" dirty="0" err="1" smtClean="0"/>
              <a:t>susceptible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058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13" y="0"/>
            <a:ext cx="10944538" cy="2884868"/>
          </a:xfrm>
        </p:spPr>
      </p:pic>
      <p:sp>
        <p:nvSpPr>
          <p:cNvPr id="7" name="Dikdörtgen 6"/>
          <p:cNvSpPr/>
          <p:nvPr/>
        </p:nvSpPr>
        <p:spPr>
          <a:xfrm>
            <a:off x="1017431" y="3391995"/>
            <a:ext cx="107924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None/>
            </a:pPr>
            <a:r>
              <a:rPr lang="tr-TR" b="1" dirty="0" smtClean="0">
                <a:solidFill>
                  <a:srgbClr val="FF0000"/>
                </a:solidFill>
              </a:rPr>
              <a:t>44,9% </a:t>
            </a:r>
            <a:r>
              <a:rPr lang="tr-TR" b="1" dirty="0"/>
              <a:t>(35) </a:t>
            </a:r>
            <a:r>
              <a:rPr lang="tr-TR" b="1" dirty="0" err="1" smtClean="0">
                <a:solidFill>
                  <a:srgbClr val="FF0000"/>
                </a:solidFill>
              </a:rPr>
              <a:t>serotype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>
                <a:solidFill>
                  <a:srgbClr val="FF0000"/>
                </a:solidFill>
              </a:rPr>
              <a:t>1/2a </a:t>
            </a:r>
            <a:r>
              <a:rPr lang="tr-TR" b="1" dirty="0"/>
              <a:t>(3a), </a:t>
            </a:r>
            <a:r>
              <a:rPr lang="tr-TR" b="1" dirty="0" smtClean="0">
                <a:solidFill>
                  <a:srgbClr val="FF0000"/>
                </a:solidFill>
              </a:rPr>
              <a:t>37,2% </a:t>
            </a:r>
            <a:r>
              <a:rPr lang="tr-TR" b="1" dirty="0" smtClean="0"/>
              <a:t>(29</a:t>
            </a:r>
            <a:r>
              <a:rPr lang="tr-TR" b="1" dirty="0"/>
              <a:t>) </a:t>
            </a:r>
            <a:r>
              <a:rPr lang="tr-TR" b="1" dirty="0">
                <a:solidFill>
                  <a:srgbClr val="FF0000"/>
                </a:solidFill>
              </a:rPr>
              <a:t>4b </a:t>
            </a:r>
            <a:r>
              <a:rPr lang="tr-TR" b="1" dirty="0"/>
              <a:t>(4d </a:t>
            </a:r>
            <a:r>
              <a:rPr lang="tr-TR" b="1" dirty="0" err="1" smtClean="0"/>
              <a:t>or</a:t>
            </a:r>
            <a:r>
              <a:rPr lang="tr-TR" b="1" dirty="0" smtClean="0"/>
              <a:t> </a:t>
            </a:r>
            <a:r>
              <a:rPr lang="tr-TR" b="1" dirty="0"/>
              <a:t>4e), </a:t>
            </a:r>
            <a:r>
              <a:rPr lang="tr-TR" dirty="0" smtClean="0"/>
              <a:t>9% </a:t>
            </a:r>
            <a:r>
              <a:rPr lang="tr-TR" dirty="0"/>
              <a:t>(7) 1/2b (3b)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smtClean="0"/>
              <a:t>9% </a:t>
            </a:r>
            <a:r>
              <a:rPr lang="tr-TR" dirty="0"/>
              <a:t>(7) 1/2c (3c)</a:t>
            </a:r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r>
              <a:rPr lang="tr-TR" dirty="0" err="1" smtClean="0"/>
              <a:t>Summer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fall</a:t>
            </a:r>
            <a:r>
              <a:rPr lang="tr-TR" dirty="0" smtClean="0"/>
              <a:t> </a:t>
            </a:r>
            <a:r>
              <a:rPr lang="tr-TR" dirty="0" err="1" smtClean="0"/>
              <a:t>serotype</a:t>
            </a:r>
            <a:r>
              <a:rPr lang="tr-TR" dirty="0" smtClean="0"/>
              <a:t> </a:t>
            </a:r>
            <a:r>
              <a:rPr lang="tr-TR" dirty="0"/>
              <a:t>1/2a, </a:t>
            </a:r>
            <a:r>
              <a:rPr lang="tr-TR" dirty="0" err="1" smtClean="0"/>
              <a:t>winter</a:t>
            </a:r>
            <a:r>
              <a:rPr lang="tr-TR" dirty="0" smtClean="0"/>
              <a:t> </a:t>
            </a:r>
            <a:r>
              <a:rPr lang="tr-TR" dirty="0"/>
              <a:t>4b</a:t>
            </a:r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r>
              <a:rPr lang="tr-TR" dirty="0" smtClean="0"/>
              <a:t>63/78 </a:t>
            </a:r>
            <a:r>
              <a:rPr lang="tr-TR" dirty="0" smtClean="0"/>
              <a:t>(80,8</a:t>
            </a:r>
            <a:r>
              <a:rPr lang="tr-TR" dirty="0"/>
              <a:t>%) </a:t>
            </a:r>
            <a:r>
              <a:rPr lang="tr-TR" dirty="0" err="1" smtClean="0"/>
              <a:t>penicillin</a:t>
            </a:r>
            <a:r>
              <a:rPr lang="tr-TR" dirty="0" smtClean="0"/>
              <a:t> G </a:t>
            </a:r>
            <a:r>
              <a:rPr lang="tr-TR" dirty="0" err="1" smtClean="0"/>
              <a:t>and</a:t>
            </a:r>
            <a:r>
              <a:rPr lang="tr-TR" dirty="0" smtClean="0"/>
              <a:t> 53 (</a:t>
            </a:r>
            <a:r>
              <a:rPr lang="tr-TR" dirty="0" smtClean="0"/>
              <a:t>67,9</a:t>
            </a:r>
            <a:r>
              <a:rPr lang="tr-TR" dirty="0"/>
              <a:t>%) </a:t>
            </a:r>
            <a:r>
              <a:rPr lang="tr-TR" dirty="0" err="1" smtClean="0"/>
              <a:t>ampicillin</a:t>
            </a:r>
            <a:r>
              <a:rPr lang="tr-TR" dirty="0" smtClean="0"/>
              <a:t> </a:t>
            </a:r>
            <a:r>
              <a:rPr lang="tr-TR" dirty="0" err="1" smtClean="0"/>
              <a:t>resistance</a:t>
            </a:r>
            <a:endParaRPr lang="tr-TR" dirty="0"/>
          </a:p>
          <a:p>
            <a:pPr marL="82296" indent="0">
              <a:buNone/>
            </a:pPr>
            <a:r>
              <a:rPr lang="tr-TR" dirty="0" smtClean="0"/>
              <a:t>İ</a:t>
            </a:r>
          </a:p>
          <a:p>
            <a:pPr marL="82296" indent="0">
              <a:buNone/>
            </a:pPr>
            <a:r>
              <a:rPr lang="tr-TR" dirty="0" smtClean="0"/>
              <a:t>66,7% </a:t>
            </a:r>
            <a:r>
              <a:rPr lang="tr-TR" dirty="0"/>
              <a:t>(52/78) </a:t>
            </a:r>
            <a:r>
              <a:rPr lang="tr-TR" dirty="0" err="1" smtClean="0"/>
              <a:t>penicillin</a:t>
            </a:r>
            <a:r>
              <a:rPr lang="tr-TR" dirty="0" smtClean="0"/>
              <a:t> </a:t>
            </a:r>
            <a:r>
              <a:rPr lang="tr-TR" dirty="0"/>
              <a:t>G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ampicillin</a:t>
            </a:r>
            <a:r>
              <a:rPr lang="tr-TR" dirty="0" smtClean="0"/>
              <a:t> MDR</a:t>
            </a:r>
            <a:endParaRPr lang="tr-TR" dirty="0"/>
          </a:p>
          <a:p>
            <a:pPr marL="82296" indent="0">
              <a:buNone/>
            </a:pPr>
            <a:endParaRPr lang="tr-TR" dirty="0"/>
          </a:p>
          <a:p>
            <a:pPr marL="82296" indent="0">
              <a:buNone/>
            </a:pPr>
            <a:r>
              <a:rPr lang="tr-TR" dirty="0" smtClean="0"/>
              <a:t>41,0</a:t>
            </a:r>
            <a:r>
              <a:rPr lang="tr-TR" dirty="0"/>
              <a:t>% </a:t>
            </a:r>
            <a:r>
              <a:rPr lang="tr-TR" dirty="0"/>
              <a:t>(32), </a:t>
            </a:r>
            <a:r>
              <a:rPr lang="tr-TR" dirty="0" smtClean="0"/>
              <a:t>17,9</a:t>
            </a:r>
            <a:r>
              <a:rPr lang="tr-TR" dirty="0"/>
              <a:t>% </a:t>
            </a:r>
            <a:r>
              <a:rPr lang="tr-TR" dirty="0"/>
              <a:t>(14), </a:t>
            </a:r>
            <a:r>
              <a:rPr lang="tr-TR" dirty="0" smtClean="0"/>
              <a:t>10,3</a:t>
            </a:r>
            <a:r>
              <a:rPr lang="tr-TR" dirty="0"/>
              <a:t>% </a:t>
            </a:r>
            <a:r>
              <a:rPr lang="tr-TR" dirty="0"/>
              <a:t>(8)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smtClean="0"/>
              <a:t>7,7% </a:t>
            </a:r>
            <a:r>
              <a:rPr lang="tr-TR" dirty="0"/>
              <a:t>(6</a:t>
            </a:r>
            <a:r>
              <a:rPr lang="tr-TR" dirty="0" smtClean="0"/>
              <a:t>); </a:t>
            </a:r>
            <a:r>
              <a:rPr lang="tr-TR" dirty="0" err="1" smtClean="0"/>
              <a:t>erythromycin</a:t>
            </a:r>
            <a:r>
              <a:rPr lang="tr-TR" dirty="0" smtClean="0"/>
              <a:t>, </a:t>
            </a:r>
            <a:r>
              <a:rPr lang="tr-TR" dirty="0" err="1" smtClean="0"/>
              <a:t>streptomycin</a:t>
            </a:r>
            <a:r>
              <a:rPr lang="tr-TR" dirty="0" smtClean="0"/>
              <a:t>, </a:t>
            </a:r>
            <a:r>
              <a:rPr lang="tr-TR" dirty="0" err="1" smtClean="0"/>
              <a:t>cephalothin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kanamycin</a:t>
            </a:r>
            <a:r>
              <a:rPr lang="tr-TR" dirty="0" smtClean="0"/>
              <a:t> </a:t>
            </a:r>
            <a:r>
              <a:rPr lang="tr-TR" dirty="0" err="1" smtClean="0"/>
              <a:t>intermediate</a:t>
            </a:r>
            <a:r>
              <a:rPr lang="tr-TR" dirty="0" smtClean="0"/>
              <a:t> </a:t>
            </a:r>
            <a:r>
              <a:rPr lang="tr-TR" dirty="0" err="1" smtClean="0"/>
              <a:t>resistance</a:t>
            </a:r>
            <a:r>
              <a:rPr lang="tr-TR" dirty="0" smtClean="0"/>
              <a:t>, </a:t>
            </a:r>
            <a:r>
              <a:rPr lang="tr-TR" dirty="0" err="1" smtClean="0"/>
              <a:t>respectively</a:t>
            </a:r>
            <a:r>
              <a:rPr lang="tr-TR" dirty="0" smtClean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2833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720" y="1481070"/>
            <a:ext cx="9444696" cy="1605598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720" y="792840"/>
            <a:ext cx="8867325" cy="673468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1661374" y="4628504"/>
            <a:ext cx="103288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None/>
            </a:pPr>
            <a:r>
              <a:rPr lang="tr-TR" b="1" dirty="0" smtClean="0">
                <a:solidFill>
                  <a:srgbClr val="FF0000"/>
                </a:solidFill>
              </a:rPr>
              <a:t>51,4% </a:t>
            </a:r>
            <a:r>
              <a:rPr lang="tr-TR" dirty="0" smtClean="0"/>
              <a:t>(19</a:t>
            </a:r>
            <a:r>
              <a:rPr lang="tr-TR" dirty="0"/>
              <a:t>) </a:t>
            </a:r>
            <a:r>
              <a:rPr lang="tr-TR" dirty="0" err="1" smtClean="0"/>
              <a:t>serotype</a:t>
            </a:r>
            <a:r>
              <a:rPr lang="tr-TR" dirty="0" smtClean="0"/>
              <a:t> </a:t>
            </a:r>
            <a:r>
              <a:rPr lang="tr-TR" b="1" dirty="0">
                <a:solidFill>
                  <a:srgbClr val="FF0000"/>
                </a:solidFill>
              </a:rPr>
              <a:t>4b</a:t>
            </a:r>
            <a:r>
              <a:rPr lang="tr-TR" dirty="0"/>
              <a:t> (4d, 4e), </a:t>
            </a:r>
            <a:r>
              <a:rPr lang="tr-TR" b="1" dirty="0" smtClean="0">
                <a:solidFill>
                  <a:srgbClr val="FF0000"/>
                </a:solidFill>
              </a:rPr>
              <a:t>27,0% </a:t>
            </a:r>
            <a:r>
              <a:rPr lang="tr-TR" dirty="0" smtClean="0"/>
              <a:t>(10</a:t>
            </a:r>
            <a:r>
              <a:rPr lang="tr-TR" dirty="0"/>
              <a:t>) </a:t>
            </a:r>
            <a:r>
              <a:rPr lang="tr-TR" b="1" dirty="0">
                <a:solidFill>
                  <a:srgbClr val="FF0000"/>
                </a:solidFill>
              </a:rPr>
              <a:t>1/2a</a:t>
            </a:r>
            <a:r>
              <a:rPr lang="tr-TR" dirty="0"/>
              <a:t> (3a)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smtClean="0"/>
              <a:t>21,6% </a:t>
            </a:r>
            <a:r>
              <a:rPr lang="tr-TR" dirty="0"/>
              <a:t>(8) 1/2b (3b) </a:t>
            </a:r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smtClean="0"/>
              <a:t>4b </a:t>
            </a:r>
            <a:r>
              <a:rPr lang="tr-TR" dirty="0"/>
              <a:t>dominant </a:t>
            </a:r>
            <a:r>
              <a:rPr lang="tr-TR" dirty="0" err="1" smtClean="0"/>
              <a:t>serotype</a:t>
            </a:r>
            <a:endParaRPr lang="tr-TR" dirty="0" smtClean="0"/>
          </a:p>
          <a:p>
            <a:pPr marL="82296" indent="0">
              <a:buNone/>
            </a:pPr>
            <a:r>
              <a:rPr lang="tr-TR" dirty="0" err="1" smtClean="0"/>
              <a:t>Summer</a:t>
            </a:r>
            <a:r>
              <a:rPr lang="tr-TR" dirty="0" smtClean="0"/>
              <a:t> </a:t>
            </a:r>
            <a:r>
              <a:rPr lang="tr-TR" dirty="0"/>
              <a:t>1/2a </a:t>
            </a:r>
            <a:r>
              <a:rPr lang="tr-TR" dirty="0" err="1" smtClean="0"/>
              <a:t>and</a:t>
            </a:r>
            <a:r>
              <a:rPr lang="tr-TR" dirty="0" smtClean="0"/>
              <a:t> 4b, </a:t>
            </a:r>
            <a:endParaRPr lang="tr-TR" dirty="0"/>
          </a:p>
          <a:p>
            <a:pPr marL="82296" indent="0">
              <a:buNone/>
            </a:pPr>
            <a:r>
              <a:rPr lang="tr-TR" dirty="0" err="1" smtClean="0"/>
              <a:t>Winter</a:t>
            </a:r>
            <a:r>
              <a:rPr lang="tr-TR" dirty="0" smtClean="0"/>
              <a:t> 4b </a:t>
            </a:r>
            <a:endParaRPr lang="tr-TR" dirty="0"/>
          </a:p>
          <a:p>
            <a:pPr marL="82296" indent="0">
              <a:buNone/>
            </a:pPr>
            <a:endParaRPr lang="tr-TR" dirty="0" smtClean="0"/>
          </a:p>
          <a:p>
            <a:pPr marL="82296" indent="0">
              <a:buNone/>
            </a:pPr>
            <a:r>
              <a:rPr lang="tr-TR" dirty="0" err="1" smtClean="0"/>
              <a:t>Cubic</a:t>
            </a:r>
            <a:r>
              <a:rPr lang="tr-TR" dirty="0" smtClean="0"/>
              <a:t> </a:t>
            </a:r>
            <a:r>
              <a:rPr lang="tr-TR" dirty="0" err="1" smtClean="0"/>
              <a:t>meat</a:t>
            </a:r>
            <a:r>
              <a:rPr lang="tr-TR" dirty="0" smtClean="0"/>
              <a:t> </a:t>
            </a:r>
            <a:r>
              <a:rPr lang="tr-TR" dirty="0" err="1" smtClean="0"/>
              <a:t>parts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legs</a:t>
            </a:r>
            <a:r>
              <a:rPr lang="tr-TR" dirty="0" smtClean="0"/>
              <a:t> </a:t>
            </a:r>
            <a:r>
              <a:rPr lang="tr-TR" dirty="0" err="1" smtClean="0"/>
              <a:t>serotype</a:t>
            </a:r>
            <a:r>
              <a:rPr lang="tr-TR" dirty="0" smtClean="0"/>
              <a:t> </a:t>
            </a:r>
            <a:r>
              <a:rPr lang="tr-TR" dirty="0"/>
              <a:t>4b, </a:t>
            </a:r>
            <a:r>
              <a:rPr lang="tr-TR" dirty="0" err="1" smtClean="0"/>
              <a:t>breast</a:t>
            </a:r>
            <a:r>
              <a:rPr lang="tr-TR" dirty="0" smtClean="0"/>
              <a:t> </a:t>
            </a:r>
            <a:r>
              <a:rPr lang="tr-TR" dirty="0" err="1" smtClean="0"/>
              <a:t>meat</a:t>
            </a:r>
            <a:r>
              <a:rPr lang="tr-TR" dirty="0" smtClean="0"/>
              <a:t> 1/2a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67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56" y="1243070"/>
            <a:ext cx="9089482" cy="1831070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56" y="875763"/>
            <a:ext cx="8384162" cy="367307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1536365" y="3961192"/>
            <a:ext cx="996824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>
              <a:buNone/>
            </a:pPr>
            <a:r>
              <a:rPr lang="tr-TR" dirty="0" smtClean="0"/>
              <a:t>64/</a:t>
            </a:r>
            <a:r>
              <a:rPr lang="tr-TR" dirty="0" smtClean="0"/>
              <a:t>180 </a:t>
            </a:r>
            <a:r>
              <a:rPr lang="tr-TR" dirty="0" err="1" smtClean="0"/>
              <a:t>turkey</a:t>
            </a:r>
            <a:r>
              <a:rPr lang="tr-TR" dirty="0" smtClean="0"/>
              <a:t> </a:t>
            </a:r>
            <a:r>
              <a:rPr lang="tr-TR" dirty="0" err="1" smtClean="0"/>
              <a:t>ground</a:t>
            </a:r>
            <a:r>
              <a:rPr lang="tr-TR" dirty="0" smtClean="0"/>
              <a:t> </a:t>
            </a:r>
            <a:r>
              <a:rPr lang="tr-TR" dirty="0" err="1" smtClean="0"/>
              <a:t>meat</a:t>
            </a:r>
            <a:r>
              <a:rPr lang="tr-TR" dirty="0" smtClean="0"/>
              <a:t> </a:t>
            </a:r>
            <a:r>
              <a:rPr lang="tr-TR" dirty="0"/>
              <a:t>(% 35,5) </a:t>
            </a:r>
            <a:r>
              <a:rPr lang="tr-TR" i="1" dirty="0" err="1"/>
              <a:t>Listeria</a:t>
            </a:r>
            <a:r>
              <a:rPr lang="tr-TR" dirty="0"/>
              <a:t> </a:t>
            </a:r>
            <a:r>
              <a:rPr lang="tr-TR" dirty="0" err="1"/>
              <a:t>spp</a:t>
            </a:r>
            <a:r>
              <a:rPr lang="tr-TR" dirty="0"/>
              <a:t>. </a:t>
            </a:r>
            <a:r>
              <a:rPr lang="tr-TR" dirty="0" err="1" smtClean="0"/>
              <a:t>positive</a:t>
            </a:r>
            <a:r>
              <a:rPr lang="tr-TR" dirty="0" smtClean="0"/>
              <a:t> </a:t>
            </a:r>
            <a:endParaRPr lang="tr-TR" dirty="0"/>
          </a:p>
          <a:p>
            <a:pPr marL="82296" indent="0">
              <a:buNone/>
            </a:pPr>
            <a:r>
              <a:rPr lang="tr-TR" b="1" dirty="0" smtClean="0">
                <a:solidFill>
                  <a:srgbClr val="FF0000"/>
                </a:solidFill>
              </a:rPr>
              <a:t>17,7% </a:t>
            </a:r>
            <a:r>
              <a:rPr lang="tr-TR" b="1" dirty="0">
                <a:solidFill>
                  <a:srgbClr val="FF0000"/>
                </a:solidFill>
              </a:rPr>
              <a:t>(32) </a:t>
            </a:r>
            <a:r>
              <a:rPr lang="tr-TR" b="1" i="1" dirty="0">
                <a:solidFill>
                  <a:srgbClr val="FF0000"/>
                </a:solidFill>
              </a:rPr>
              <a:t>L. </a:t>
            </a:r>
            <a:r>
              <a:rPr lang="tr-TR" b="1" i="1" dirty="0" err="1">
                <a:solidFill>
                  <a:srgbClr val="FF0000"/>
                </a:solidFill>
              </a:rPr>
              <a:t>monocytogenes</a:t>
            </a:r>
            <a:r>
              <a:rPr lang="tr-TR" b="1" dirty="0"/>
              <a:t>, </a:t>
            </a:r>
          </a:p>
          <a:p>
            <a:pPr marL="82296" indent="0">
              <a:buNone/>
            </a:pPr>
            <a:r>
              <a:rPr lang="tr-TR" dirty="0" smtClean="0"/>
              <a:t>13,3% </a:t>
            </a:r>
            <a:r>
              <a:rPr lang="tr-TR" dirty="0"/>
              <a:t>(24) </a:t>
            </a:r>
            <a:r>
              <a:rPr lang="tr-TR" i="1" dirty="0"/>
              <a:t>L. </a:t>
            </a:r>
            <a:r>
              <a:rPr lang="tr-TR" i="1" dirty="0" err="1"/>
              <a:t>innocua</a:t>
            </a:r>
            <a:r>
              <a:rPr lang="tr-TR" dirty="0"/>
              <a:t>, </a:t>
            </a:r>
            <a:r>
              <a:rPr lang="tr-TR" dirty="0" smtClean="0"/>
              <a:t>3,8% </a:t>
            </a:r>
            <a:r>
              <a:rPr lang="tr-TR" dirty="0"/>
              <a:t>(7) </a:t>
            </a:r>
            <a:r>
              <a:rPr lang="tr-TR" i="1" dirty="0"/>
              <a:t>L. </a:t>
            </a:r>
            <a:r>
              <a:rPr lang="tr-TR" i="1" dirty="0" err="1" smtClean="0"/>
              <a:t>İvanovii</a:t>
            </a:r>
            <a:r>
              <a:rPr lang="tr-TR" i="1" dirty="0" smtClean="0"/>
              <a:t>,</a:t>
            </a:r>
            <a:r>
              <a:rPr lang="tr-TR" dirty="0" smtClean="0"/>
              <a:t> </a:t>
            </a:r>
            <a:r>
              <a:rPr lang="tr-TR" dirty="0" smtClean="0"/>
              <a:t>2,7% </a:t>
            </a:r>
            <a:r>
              <a:rPr lang="tr-TR" dirty="0"/>
              <a:t>(5) </a:t>
            </a:r>
            <a:r>
              <a:rPr lang="tr-TR" i="1" dirty="0"/>
              <a:t>L. </a:t>
            </a:r>
            <a:r>
              <a:rPr lang="tr-TR" i="1" dirty="0" err="1"/>
              <a:t>seeligeri</a:t>
            </a:r>
            <a:endParaRPr lang="tr-TR" dirty="0"/>
          </a:p>
          <a:p>
            <a:pPr marL="82296" indent="0">
              <a:buNone/>
            </a:pPr>
            <a:r>
              <a:rPr lang="tr-TR" dirty="0"/>
              <a:t>4 </a:t>
            </a:r>
            <a:r>
              <a:rPr lang="tr-TR" dirty="0" err="1" smtClean="0"/>
              <a:t>samples</a:t>
            </a:r>
            <a:r>
              <a:rPr lang="tr-TR" dirty="0" smtClean="0"/>
              <a:t> </a:t>
            </a:r>
            <a:r>
              <a:rPr lang="tr-TR" i="1" dirty="0"/>
              <a:t>L. </a:t>
            </a:r>
            <a:r>
              <a:rPr lang="tr-TR" i="1" dirty="0" err="1"/>
              <a:t>monocytogenes</a:t>
            </a:r>
            <a:r>
              <a:rPr lang="tr-TR" dirty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i="1" dirty="0"/>
              <a:t>L. </a:t>
            </a:r>
            <a:r>
              <a:rPr lang="tr-TR" i="1" dirty="0" err="1"/>
              <a:t>innocua</a:t>
            </a:r>
            <a:r>
              <a:rPr lang="tr-TR" dirty="0"/>
              <a:t> +  </a:t>
            </a:r>
          </a:p>
          <a:p>
            <a:pPr marL="82296" indent="0">
              <a:buNone/>
            </a:pPr>
            <a:r>
              <a:rPr lang="tr-TR" dirty="0" smtClean="0"/>
              <a:t>Winter16</a:t>
            </a:r>
            <a:r>
              <a:rPr lang="tr-TR" dirty="0"/>
              <a:t>, </a:t>
            </a:r>
            <a:r>
              <a:rPr lang="tr-TR" dirty="0" err="1" smtClean="0"/>
              <a:t>summer</a:t>
            </a:r>
            <a:r>
              <a:rPr lang="tr-TR" dirty="0" smtClean="0"/>
              <a:t> </a:t>
            </a:r>
            <a:r>
              <a:rPr lang="tr-TR" dirty="0"/>
              <a:t>13 </a:t>
            </a:r>
            <a:r>
              <a:rPr lang="tr-TR" dirty="0" err="1" smtClean="0"/>
              <a:t>samples</a:t>
            </a:r>
            <a:r>
              <a:rPr lang="tr-TR" dirty="0" smtClean="0"/>
              <a:t> </a:t>
            </a:r>
            <a:r>
              <a:rPr lang="tr-TR" i="1" dirty="0"/>
              <a:t>L. </a:t>
            </a:r>
            <a:r>
              <a:rPr lang="tr-TR" i="1" dirty="0" err="1"/>
              <a:t>monocytogenes</a:t>
            </a:r>
            <a:r>
              <a:rPr lang="tr-TR" i="1" dirty="0"/>
              <a:t> </a:t>
            </a:r>
            <a:r>
              <a:rPr lang="tr-TR" i="1" dirty="0" smtClean="0"/>
              <a:t>+</a:t>
            </a:r>
            <a:endParaRPr lang="tr-TR" i="1" dirty="0"/>
          </a:p>
        </p:txBody>
      </p:sp>
    </p:spTree>
    <p:extLst>
      <p:ext uri="{BB962C8B-B14F-4D97-AF65-F5344CB8AC3E}">
        <p14:creationId xmlns:p14="http://schemas.microsoft.com/office/powerpoint/2010/main" val="3643759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Regulation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According to the </a:t>
            </a:r>
            <a:r>
              <a:rPr lang="en-US" dirty="0" smtClean="0"/>
              <a:t>commission</a:t>
            </a:r>
            <a:r>
              <a:rPr lang="tr-TR" dirty="0" smtClean="0"/>
              <a:t> </a:t>
            </a:r>
            <a:r>
              <a:rPr lang="en-US" dirty="0" smtClean="0"/>
              <a:t>regulation </a:t>
            </a:r>
            <a:r>
              <a:rPr lang="en-US" dirty="0"/>
              <a:t>of the European Union (EU; European </a:t>
            </a:r>
            <a:r>
              <a:rPr lang="en-US" dirty="0" smtClean="0"/>
              <a:t>Commission</a:t>
            </a:r>
            <a:r>
              <a:rPr lang="tr-TR" dirty="0" smtClean="0"/>
              <a:t> </a:t>
            </a:r>
            <a:r>
              <a:rPr lang="en-US" dirty="0" smtClean="0"/>
              <a:t>2005</a:t>
            </a:r>
            <a:r>
              <a:rPr lang="en-US" dirty="0"/>
              <a:t>), the concentration of </a:t>
            </a:r>
            <a:r>
              <a:rPr lang="en-US" i="1" dirty="0"/>
              <a:t>L. monocytogenes </a:t>
            </a:r>
            <a:r>
              <a:rPr lang="en-US" dirty="0"/>
              <a:t>should be kept </a:t>
            </a:r>
            <a:r>
              <a:rPr lang="en-US" dirty="0" smtClean="0"/>
              <a:t>below</a:t>
            </a:r>
            <a:r>
              <a:rPr lang="tr-TR" dirty="0" smtClean="0"/>
              <a:t> </a:t>
            </a:r>
            <a:r>
              <a:rPr lang="en-US" dirty="0" smtClean="0"/>
              <a:t>100 </a:t>
            </a:r>
            <a:r>
              <a:rPr lang="en-US" dirty="0" err="1"/>
              <a:t>cfu</a:t>
            </a:r>
            <a:r>
              <a:rPr lang="en-US" dirty="0"/>
              <a:t>/g in food products and be absent in 25-g samples </a:t>
            </a:r>
            <a:r>
              <a:rPr lang="en-US" dirty="0" smtClean="0"/>
              <a:t>of</a:t>
            </a:r>
            <a:r>
              <a:rPr lang="tr-TR" dirty="0" smtClean="0"/>
              <a:t> </a:t>
            </a:r>
            <a:r>
              <a:rPr lang="en-US" dirty="0" smtClean="0"/>
              <a:t>RTE </a:t>
            </a:r>
            <a:r>
              <a:rPr lang="en-US" dirty="0"/>
              <a:t>food products that can support the growth of the </a:t>
            </a:r>
            <a:r>
              <a:rPr lang="en-US" dirty="0" smtClean="0"/>
              <a:t>bacteria</a:t>
            </a:r>
            <a:r>
              <a:rPr lang="tr-TR" dirty="0" smtClean="0"/>
              <a:t> </a:t>
            </a:r>
            <a:r>
              <a:rPr lang="en-US" dirty="0" smtClean="0"/>
              <a:t>or </a:t>
            </a:r>
            <a:r>
              <a:rPr lang="en-US" dirty="0"/>
              <a:t>is intended for infants or special medical purposes. </a:t>
            </a:r>
            <a:endParaRPr lang="tr-TR" dirty="0" smtClean="0"/>
          </a:p>
          <a:p>
            <a:r>
              <a:rPr lang="en-US" dirty="0" smtClean="0"/>
              <a:t>Regulations</a:t>
            </a:r>
            <a:r>
              <a:rPr lang="tr-TR" dirty="0"/>
              <a:t> </a:t>
            </a:r>
            <a:r>
              <a:rPr lang="en-US" dirty="0" smtClean="0"/>
              <a:t>in </a:t>
            </a:r>
            <a:r>
              <a:rPr lang="en-US" dirty="0"/>
              <a:t>Canada, New Zealand, and Australia also differentiate </a:t>
            </a:r>
            <a:r>
              <a:rPr lang="en-US" dirty="0" smtClean="0"/>
              <a:t>between</a:t>
            </a:r>
            <a:r>
              <a:rPr lang="tr-TR" dirty="0" smtClean="0"/>
              <a:t> </a:t>
            </a:r>
            <a:r>
              <a:rPr lang="en-US" dirty="0" smtClean="0"/>
              <a:t>RTE </a:t>
            </a:r>
            <a:r>
              <a:rPr lang="en-US" dirty="0"/>
              <a:t>food products that can support the growth of </a:t>
            </a:r>
            <a:r>
              <a:rPr lang="en-US" i="1" dirty="0"/>
              <a:t>L. </a:t>
            </a:r>
            <a:r>
              <a:rPr lang="en-US" i="1" dirty="0" smtClean="0"/>
              <a:t>monocytogenes</a:t>
            </a:r>
            <a:r>
              <a:rPr lang="tr-TR" i="1" dirty="0" smtClean="0"/>
              <a:t> </a:t>
            </a:r>
            <a:r>
              <a:rPr lang="en-US" dirty="0" smtClean="0"/>
              <a:t>(absent </a:t>
            </a:r>
            <a:r>
              <a:rPr lang="en-US" dirty="0"/>
              <a:t>in 25-g sample) and other food products (</a:t>
            </a:r>
            <a:r>
              <a:rPr lang="en-US" i="1" dirty="0"/>
              <a:t>&lt;</a:t>
            </a:r>
            <a:r>
              <a:rPr lang="en-US" dirty="0"/>
              <a:t>100 </a:t>
            </a:r>
            <a:r>
              <a:rPr lang="en-US" dirty="0" err="1" smtClean="0"/>
              <a:t>cfu</a:t>
            </a:r>
            <a:r>
              <a:rPr lang="en-US" dirty="0" smtClean="0"/>
              <a:t>/g</a:t>
            </a:r>
            <a:r>
              <a:rPr lang="tr-TR" dirty="0" smtClean="0"/>
              <a:t>)</a:t>
            </a:r>
          </a:p>
          <a:p>
            <a:r>
              <a:rPr lang="tr-TR" dirty="0" err="1" smtClean="0"/>
              <a:t>In</a:t>
            </a:r>
            <a:r>
              <a:rPr lang="tr-TR" dirty="0" smtClean="0"/>
              <a:t> </a:t>
            </a:r>
            <a:r>
              <a:rPr lang="tr-TR" dirty="0" err="1" smtClean="0"/>
              <a:t>Turkey</a:t>
            </a:r>
            <a:r>
              <a:rPr lang="tr-TR" dirty="0" smtClean="0"/>
              <a:t> </a:t>
            </a:r>
            <a:r>
              <a:rPr lang="tr-TR" dirty="0" err="1" smtClean="0"/>
              <a:t>zero</a:t>
            </a:r>
            <a:r>
              <a:rPr lang="tr-TR" dirty="0" smtClean="0"/>
              <a:t> </a:t>
            </a:r>
            <a:r>
              <a:rPr lang="tr-TR" dirty="0" err="1" smtClean="0"/>
              <a:t>tolerance</a:t>
            </a:r>
            <a:r>
              <a:rPr lang="tr-TR" dirty="0" smtClean="0"/>
              <a:t> (0/25 g)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319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CONTROL METHODS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33341" y="1635617"/>
            <a:ext cx="10831132" cy="4945487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FDA recommendations for washing and handling food.</a:t>
            </a:r>
          </a:p>
          <a:p>
            <a:pPr lvl="1"/>
            <a:r>
              <a:rPr lang="en-US" b="1" dirty="0"/>
              <a:t>Rinse</a:t>
            </a:r>
            <a:r>
              <a:rPr lang="en-US" dirty="0"/>
              <a:t> raw produce, such as fruits and vegetables, thoroughly under running tap water before eating, cutting, or cooking. Even if the produce will be peeled, it should still be washed first.</a:t>
            </a:r>
          </a:p>
          <a:p>
            <a:pPr lvl="1"/>
            <a:r>
              <a:rPr lang="en-US" b="1" dirty="0"/>
              <a:t>Scrub</a:t>
            </a:r>
            <a:r>
              <a:rPr lang="en-US" dirty="0"/>
              <a:t> firm produce, such as melons and cucumbers, with a clean produce brush.</a:t>
            </a:r>
          </a:p>
          <a:p>
            <a:pPr lvl="1"/>
            <a:r>
              <a:rPr lang="en-US" b="1" dirty="0"/>
              <a:t>Dry</a:t>
            </a:r>
            <a:r>
              <a:rPr lang="en-US" dirty="0"/>
              <a:t> the produce with a clean cloth or paper towel.</a:t>
            </a:r>
          </a:p>
          <a:p>
            <a:pPr lvl="1"/>
            <a:r>
              <a:rPr lang="en-US" b="1" dirty="0"/>
              <a:t>Separate</a:t>
            </a:r>
            <a:r>
              <a:rPr lang="en-US" dirty="0"/>
              <a:t> uncooked meats and poultry from vegetables, cooked foods, and ready-to-eat foods.</a:t>
            </a:r>
          </a:p>
          <a:p>
            <a:r>
              <a:rPr lang="en-US" b="1" dirty="0"/>
              <a:t>Keep your kitchen and environment cleaner and safer.</a:t>
            </a:r>
          </a:p>
          <a:p>
            <a:pPr lvl="1"/>
            <a:r>
              <a:rPr lang="en-US" dirty="0"/>
              <a:t>Wash hands, knives, countertops, and cutting boards after handling and preparing uncooked foods.</a:t>
            </a:r>
          </a:p>
          <a:p>
            <a:pPr lvl="1"/>
            <a:r>
              <a:rPr lang="en-US" dirty="0"/>
              <a:t>Be aware that </a:t>
            </a:r>
            <a:r>
              <a:rPr lang="en-US" i="1" dirty="0"/>
              <a:t>Listeria monocytogenes</a:t>
            </a:r>
            <a:r>
              <a:rPr lang="en-US" dirty="0"/>
              <a:t> can grow in foods in the refrigerator. Use an appliance thermometer, such as a refrigerator thermometer, to check the temperature inside your refrigerator. The refrigerator should be 40°F or lower and the freezer 0°F or lower.</a:t>
            </a:r>
          </a:p>
          <a:p>
            <a:pPr lvl="1"/>
            <a:r>
              <a:rPr lang="en-US" dirty="0"/>
              <a:t>Clean up all spills in your refrigerator right away–especially juices from hot dog and lunch meat packages, raw meat, and raw poultry.</a:t>
            </a:r>
          </a:p>
          <a:p>
            <a:pPr lvl="1"/>
            <a:r>
              <a:rPr lang="en-US" dirty="0"/>
              <a:t>Clean the inside walls and shelves of your refrigerator with hot water and liquid soap, then rinse.</a:t>
            </a:r>
          </a:p>
          <a:p>
            <a:r>
              <a:rPr lang="en-US" b="1" dirty="0"/>
              <a:t>Cook meat and poultry thoroughly.</a:t>
            </a:r>
          </a:p>
          <a:p>
            <a:pPr lvl="1"/>
            <a:r>
              <a:rPr lang="en-US" dirty="0"/>
              <a:t>Thoroughly cook raw food from animal sources, such as beef, pork, or poultry to a safe internal temperature. For a list of recommended temperatures for meat and </a:t>
            </a:r>
            <a:r>
              <a:rPr lang="en-US" dirty="0" smtClean="0"/>
              <a:t>poultry</a:t>
            </a:r>
            <a:endParaRPr lang="tr-TR" dirty="0" smtClean="0"/>
          </a:p>
          <a:p>
            <a:r>
              <a:rPr lang="en-US" b="1" dirty="0"/>
              <a:t>Store foods safely</a:t>
            </a:r>
            <a:r>
              <a:rPr lang="en-US" b="1" dirty="0" smtClean="0"/>
              <a:t>.</a:t>
            </a:r>
            <a:endParaRPr lang="tr-TR" b="1" dirty="0" smtClean="0"/>
          </a:p>
          <a:p>
            <a:r>
              <a:rPr lang="en-US" b="1" dirty="0"/>
              <a:t>Choose safer foods.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8360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Treatments</a:t>
            </a:r>
            <a:endParaRPr lang="en-US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Sanitation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Thermal</a:t>
            </a:r>
            <a:r>
              <a:rPr lang="tr-TR" dirty="0" smtClean="0"/>
              <a:t> </a:t>
            </a:r>
            <a:r>
              <a:rPr lang="tr-TR" dirty="0" err="1" smtClean="0"/>
              <a:t>treatment</a:t>
            </a:r>
            <a:endParaRPr lang="tr-TR" dirty="0" smtClean="0"/>
          </a:p>
          <a:p>
            <a:r>
              <a:rPr lang="tr-TR" dirty="0" err="1" smtClean="0"/>
              <a:t>Chemical</a:t>
            </a:r>
            <a:r>
              <a:rPr lang="tr-TR" dirty="0" smtClean="0"/>
              <a:t> </a:t>
            </a:r>
            <a:r>
              <a:rPr lang="tr-TR" dirty="0" err="1" smtClean="0"/>
              <a:t>preservatives</a:t>
            </a:r>
            <a:endParaRPr lang="tr-TR" dirty="0" smtClean="0"/>
          </a:p>
          <a:p>
            <a:r>
              <a:rPr lang="tr-TR" dirty="0" err="1" smtClean="0"/>
              <a:t>Radiation</a:t>
            </a:r>
            <a:endParaRPr lang="tr-TR" dirty="0" smtClean="0"/>
          </a:p>
          <a:p>
            <a:r>
              <a:rPr lang="tr-TR" dirty="0" err="1" smtClean="0"/>
              <a:t>Low</a:t>
            </a:r>
            <a:r>
              <a:rPr lang="tr-TR" dirty="0" smtClean="0"/>
              <a:t> </a:t>
            </a:r>
            <a:r>
              <a:rPr lang="tr-TR" dirty="0" err="1" smtClean="0"/>
              <a:t>temperature</a:t>
            </a:r>
            <a:endParaRPr lang="tr-TR" dirty="0" smtClean="0"/>
          </a:p>
          <a:p>
            <a:r>
              <a:rPr lang="tr-TR" dirty="0" err="1" smtClean="0"/>
              <a:t>Drying</a:t>
            </a:r>
            <a:r>
              <a:rPr lang="tr-TR" dirty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etc</a:t>
            </a:r>
            <a:r>
              <a:rPr lang="tr-T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52606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46145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0" y="1133342"/>
            <a:ext cx="2743199" cy="1874898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err="1" smtClean="0"/>
              <a:t>Foerster</a:t>
            </a:r>
            <a:r>
              <a:rPr lang="tr-TR" b="1" dirty="0" smtClean="0"/>
              <a:t> et al., 2015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438513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İçerik Yer Tutucus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62" y="0"/>
            <a:ext cx="10423250" cy="68580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343955" y="321972"/>
            <a:ext cx="837127" cy="2060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343955" y="999185"/>
            <a:ext cx="1803042" cy="5849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496355" y="474372"/>
            <a:ext cx="837127" cy="2060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343954" y="2855890"/>
            <a:ext cx="1983347" cy="4539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170648" y="4301453"/>
            <a:ext cx="837127" cy="2060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170648" y="4965250"/>
            <a:ext cx="2156653" cy="3922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343954" y="5521815"/>
            <a:ext cx="1571223" cy="641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227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Additional methods </a:t>
            </a:r>
            <a:r>
              <a:rPr lang="en-US" b="1" dirty="0" smtClean="0"/>
              <a:t>are</a:t>
            </a:r>
            <a:r>
              <a:rPr lang="tr-TR" b="1" dirty="0" smtClean="0"/>
              <a:t> </a:t>
            </a:r>
            <a:r>
              <a:rPr lang="en-US" b="1" dirty="0" smtClean="0"/>
              <a:t>needed </a:t>
            </a:r>
            <a:r>
              <a:rPr lang="en-US" b="1" dirty="0"/>
              <a:t>to control</a:t>
            </a:r>
            <a:r>
              <a:rPr lang="tr-TR" b="1" dirty="0"/>
              <a:t> </a:t>
            </a:r>
            <a:r>
              <a:rPr lang="en-US" b="1" dirty="0"/>
              <a:t>these bacteria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300766" y="2133600"/>
            <a:ext cx="10203846" cy="3777622"/>
          </a:xfrm>
        </p:spPr>
        <p:txBody>
          <a:bodyPr>
            <a:normAutofit/>
          </a:bodyPr>
          <a:lstStyle/>
          <a:p>
            <a:r>
              <a:rPr lang="en-US" dirty="0"/>
              <a:t>In the past two decades, numerous measures were introduced by both industry and regulatory agencies to combat Listeria. </a:t>
            </a:r>
            <a:endParaRPr lang="tr-TR" dirty="0" smtClean="0"/>
          </a:p>
          <a:p>
            <a:r>
              <a:rPr lang="en-US" dirty="0" smtClean="0"/>
              <a:t>As </a:t>
            </a:r>
            <a:r>
              <a:rPr lang="en-US" dirty="0"/>
              <a:t>industry and consumers continue to raise the bar in their continuous pursuit of higher food safety standards, occasionally new technologies emerge, providing new opportunities for food processors for cost-savings, flavor improvement, a cleaner label and safer products. </a:t>
            </a:r>
            <a:endParaRPr lang="tr-TR" dirty="0" smtClean="0"/>
          </a:p>
          <a:p>
            <a:r>
              <a:rPr lang="en-US" dirty="0" smtClean="0"/>
              <a:t>Phage </a:t>
            </a:r>
            <a:r>
              <a:rPr lang="en-US" dirty="0"/>
              <a:t>technology is one of these true innovations.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572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336" y="0"/>
            <a:ext cx="6296664" cy="4043811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/>
              <a:t>Bacteriophages</a:t>
            </a:r>
            <a:endParaRPr lang="en-US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01521" y="3013656"/>
            <a:ext cx="10603091" cy="38443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dirty="0" smtClean="0">
                <a:solidFill>
                  <a:srgbClr val="FF0000"/>
                </a:solidFill>
              </a:rPr>
              <a:t>My </a:t>
            </a:r>
            <a:r>
              <a:rPr lang="tr-TR" b="1" dirty="0" err="1" smtClean="0">
                <a:solidFill>
                  <a:srgbClr val="FF0000"/>
                </a:solidFill>
              </a:rPr>
              <a:t>enemy’s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enemy</a:t>
            </a:r>
            <a:r>
              <a:rPr lang="tr-TR" b="1" dirty="0" smtClean="0">
                <a:solidFill>
                  <a:srgbClr val="FF0000"/>
                </a:solidFill>
              </a:rPr>
              <a:t> is </a:t>
            </a:r>
            <a:r>
              <a:rPr lang="tr-TR" b="1" dirty="0" err="1" smtClean="0">
                <a:solidFill>
                  <a:srgbClr val="FF0000"/>
                </a:solidFill>
              </a:rPr>
              <a:t>my</a:t>
            </a:r>
            <a:r>
              <a:rPr lang="tr-TR" b="1" dirty="0" smtClean="0">
                <a:solidFill>
                  <a:srgbClr val="FF0000"/>
                </a:solidFill>
              </a:rPr>
              <a:t> </a:t>
            </a:r>
            <a:r>
              <a:rPr lang="tr-TR" b="1" dirty="0" err="1" smtClean="0">
                <a:solidFill>
                  <a:srgbClr val="FF0000"/>
                </a:solidFill>
              </a:rPr>
              <a:t>friend</a:t>
            </a:r>
            <a:endParaRPr lang="tr-TR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tr-TR" dirty="0"/>
          </a:p>
          <a:p>
            <a:r>
              <a:rPr lang="en-US" dirty="0"/>
              <a:t>Bacteriophages, the viruses of bacteria, can act as natural </a:t>
            </a:r>
            <a:r>
              <a:rPr lang="en-US" dirty="0" smtClean="0"/>
              <a:t>antimicrobials</a:t>
            </a:r>
            <a:r>
              <a:rPr lang="tr-TR" dirty="0" smtClean="0"/>
              <a:t> </a:t>
            </a:r>
            <a:r>
              <a:rPr lang="en-US" dirty="0" smtClean="0"/>
              <a:t>against </a:t>
            </a:r>
            <a:r>
              <a:rPr lang="en-US" dirty="0"/>
              <a:t>food pathogens in the food industry </a:t>
            </a:r>
            <a:endParaRPr lang="tr-TR" dirty="0" smtClean="0"/>
          </a:p>
          <a:p>
            <a:r>
              <a:rPr lang="en-US" dirty="0" smtClean="0"/>
              <a:t>These </a:t>
            </a:r>
            <a:r>
              <a:rPr lang="en-US" dirty="0"/>
              <a:t>phages infect specific bacteria and </a:t>
            </a:r>
            <a:r>
              <a:rPr lang="en-US" dirty="0" smtClean="0"/>
              <a:t>use</a:t>
            </a:r>
            <a:r>
              <a:rPr lang="tr-TR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genomic material of the bacteria to produce new </a:t>
            </a:r>
            <a:r>
              <a:rPr lang="en-US" dirty="0" smtClean="0"/>
              <a:t>phages,</a:t>
            </a:r>
            <a:r>
              <a:rPr lang="tr-TR" dirty="0" smtClean="0"/>
              <a:t> </a:t>
            </a:r>
            <a:r>
              <a:rPr lang="en-US" dirty="0" smtClean="0"/>
              <a:t>ultimately </a:t>
            </a:r>
            <a:r>
              <a:rPr lang="en-US" dirty="0"/>
              <a:t>destroying the bacterial cell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en-US" dirty="0"/>
              <a:t>In addition to the systems like HACCP and GMP for food safety from farm to table, the use of specific virulent bacteriophages for </a:t>
            </a:r>
            <a:r>
              <a:rPr lang="en-US" i="1" dirty="0"/>
              <a:t>L. monocytogenes</a:t>
            </a:r>
            <a:r>
              <a:rPr lang="en-US" dirty="0"/>
              <a:t> in order to reduce </a:t>
            </a:r>
            <a:r>
              <a:rPr lang="en-US" i="1" dirty="0"/>
              <a:t>L. monocytogenes</a:t>
            </a:r>
            <a:r>
              <a:rPr lang="en-US" dirty="0"/>
              <a:t> load in foods of animal origin before, during and after slaughter processes emerges as an another method. </a:t>
            </a:r>
            <a:endParaRPr lang="tr-TR" dirty="0" smtClean="0"/>
          </a:p>
          <a:p>
            <a:r>
              <a:rPr lang="tr-TR" dirty="0" smtClean="0"/>
              <a:t>U</a:t>
            </a:r>
            <a:r>
              <a:rPr lang="en-US" dirty="0" smtClean="0"/>
              <a:t>sage </a:t>
            </a:r>
            <a:r>
              <a:rPr lang="en-US" dirty="0"/>
              <a:t>of specific virulent bacteriophages to </a:t>
            </a:r>
            <a:r>
              <a:rPr lang="en-US" i="1" dirty="0"/>
              <a:t>L. monocytogenes </a:t>
            </a:r>
            <a:r>
              <a:rPr lang="en-US" dirty="0"/>
              <a:t>as a biocontrol and decontamination agent of </a:t>
            </a:r>
            <a:r>
              <a:rPr lang="en-US" i="1" dirty="0"/>
              <a:t>L. monocytogenes</a:t>
            </a:r>
            <a:r>
              <a:rPr lang="en-US" dirty="0"/>
              <a:t> in foods, don’t cause any side effects in humans. 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45255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653" y="193182"/>
            <a:ext cx="8162508" cy="612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321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Usage</a:t>
            </a:r>
            <a:r>
              <a:rPr lang="tr-TR" dirty="0" smtClean="0"/>
              <a:t> of </a:t>
            </a:r>
            <a:r>
              <a:rPr lang="tr-TR" dirty="0" err="1" smtClean="0"/>
              <a:t>phages</a:t>
            </a:r>
            <a:endParaRPr lang="en-US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972" y="1541171"/>
            <a:ext cx="6776030" cy="5012187"/>
          </a:xfrm>
        </p:spPr>
      </p:pic>
    </p:spTree>
    <p:extLst>
      <p:ext uri="{BB962C8B-B14F-4D97-AF65-F5344CB8AC3E}">
        <p14:creationId xmlns:p14="http://schemas.microsoft.com/office/powerpoint/2010/main" val="28892093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Bacteriophage</a:t>
            </a:r>
            <a:r>
              <a:rPr lang="tr-TR" dirty="0" smtClean="0"/>
              <a:t> life </a:t>
            </a:r>
            <a:r>
              <a:rPr lang="tr-TR" dirty="0" err="1" smtClean="0"/>
              <a:t>cycle</a:t>
            </a:r>
            <a:endParaRPr lang="en-US" dirty="0"/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287" y="1399504"/>
            <a:ext cx="8165206" cy="530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730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025" y="244474"/>
            <a:ext cx="5986975" cy="3778250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00011" y="624110"/>
            <a:ext cx="4505015" cy="1280890"/>
          </a:xfrm>
        </p:spPr>
        <p:txBody>
          <a:bodyPr>
            <a:normAutofit/>
          </a:bodyPr>
          <a:lstStyle/>
          <a:p>
            <a:r>
              <a:rPr lang="en-US" altLang="zh-TW" b="1" dirty="0">
                <a:solidFill>
                  <a:srgbClr val="006666"/>
                </a:solidFill>
              </a:rPr>
              <a:t>Kinetics of phage infection 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5307" y="1905001"/>
            <a:ext cx="10899305" cy="484353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SzPct val="80000"/>
              <a:buFont typeface="Wingdings" panose="05000000000000000000" pitchFamily="2" charset="2"/>
              <a:buChar char="n"/>
            </a:pPr>
            <a:r>
              <a:rPr lang="en-US" altLang="zh-TW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min.</a:t>
            </a:r>
            <a:r>
              <a:rPr lang="en-US" altLang="zh-TW" sz="2400" b="1" dirty="0">
                <a:latin typeface="Times New Roman" panose="02020603050405020304" pitchFamily="18" charset="0"/>
              </a:rPr>
              <a:t> Attachment of </a:t>
            </a:r>
            <a:r>
              <a:rPr lang="tr-TR" altLang="zh-TW" sz="2400" b="1" dirty="0" err="1" smtClean="0">
                <a:latin typeface="Times New Roman" panose="02020603050405020304" pitchFamily="18" charset="0"/>
              </a:rPr>
              <a:t>bacteriopage</a:t>
            </a:r>
            <a:r>
              <a:rPr lang="en-US" altLang="zh-TW" sz="2400" b="1" dirty="0" smtClean="0">
                <a:latin typeface="Times New Roman" panose="02020603050405020304" pitchFamily="18" charset="0"/>
              </a:rPr>
              <a:t> </a:t>
            </a:r>
            <a:r>
              <a:rPr lang="en-US" altLang="zh-TW" sz="2400" b="1" dirty="0">
                <a:latin typeface="Times New Roman" panose="02020603050405020304" pitchFamily="18" charset="0"/>
              </a:rPr>
              <a:t>to a susceptible </a:t>
            </a:r>
            <a:r>
              <a:rPr lang="en-US" altLang="zh-TW" sz="2400" b="1" dirty="0" smtClean="0">
                <a:latin typeface="Times New Roman" panose="02020603050405020304" pitchFamily="18" charset="0"/>
              </a:rPr>
              <a:t>cell </a:t>
            </a:r>
            <a:endParaRPr lang="en-US" altLang="zh-TW" sz="2400" b="1" dirty="0">
              <a:latin typeface="Times New Roman" panose="02020603050405020304" pitchFamily="18" charset="0"/>
            </a:endParaRPr>
          </a:p>
          <a:p>
            <a:pPr>
              <a:lnSpc>
                <a:spcPct val="80000"/>
              </a:lnSpc>
              <a:buSzPct val="80000"/>
              <a:buFont typeface="Wingdings" panose="05000000000000000000" pitchFamily="2" charset="2"/>
              <a:buChar char="n"/>
            </a:pPr>
            <a:r>
              <a:rPr lang="en-US" altLang="zh-TW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1 min.</a:t>
            </a:r>
            <a:r>
              <a:rPr lang="en-US" altLang="zh-TW" sz="2400" b="1" dirty="0">
                <a:latin typeface="Times New Roman" panose="02020603050405020304" pitchFamily="18" charset="0"/>
              </a:rPr>
              <a:t> Inject DNA into cell </a:t>
            </a:r>
          </a:p>
          <a:p>
            <a:pPr>
              <a:lnSpc>
                <a:spcPct val="80000"/>
              </a:lnSpc>
              <a:buSzPct val="80000"/>
              <a:buFont typeface="Wingdings" panose="05000000000000000000" pitchFamily="2" charset="2"/>
              <a:buChar char="n"/>
            </a:pPr>
            <a:r>
              <a:rPr lang="en-US" altLang="zh-TW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1-7 min.</a:t>
            </a:r>
            <a:r>
              <a:rPr lang="en-US" altLang="zh-TW" sz="2400" b="1" dirty="0">
                <a:latin typeface="Times New Roman" panose="02020603050405020304" pitchFamily="18" charset="0"/>
              </a:rPr>
              <a:t> Transcribe and translate early genes </a:t>
            </a:r>
          </a:p>
          <a:p>
            <a:pPr lvl="2">
              <a:lnSpc>
                <a:spcPct val="80000"/>
              </a:lnSpc>
              <a:buSzPct val="80000"/>
              <a:buFont typeface="Wingdings" panose="05000000000000000000" pitchFamily="2" charset="2"/>
              <a:buChar char="n"/>
            </a:pPr>
            <a:r>
              <a:rPr lang="en-US" altLang="zh-TW" sz="1800" b="1" dirty="0">
                <a:latin typeface="Times New Roman" panose="02020603050405020304" pitchFamily="18" charset="0"/>
              </a:rPr>
              <a:t>block bacterial DNA synthesis and degrade host chromosomal DNA </a:t>
            </a:r>
          </a:p>
          <a:p>
            <a:pPr lvl="2">
              <a:lnSpc>
                <a:spcPct val="80000"/>
              </a:lnSpc>
              <a:buSzPct val="80000"/>
              <a:buFont typeface="Wingdings" panose="05000000000000000000" pitchFamily="2" charset="2"/>
              <a:buChar char="n"/>
            </a:pPr>
            <a:r>
              <a:rPr lang="en-US" altLang="zh-TW" sz="1800" b="1" dirty="0">
                <a:latin typeface="Times New Roman" panose="02020603050405020304" pitchFamily="18" charset="0"/>
              </a:rPr>
              <a:t>block transcription of host mRNAs </a:t>
            </a:r>
          </a:p>
          <a:p>
            <a:pPr lvl="2">
              <a:lnSpc>
                <a:spcPct val="80000"/>
              </a:lnSpc>
              <a:buSzPct val="80000"/>
              <a:buFont typeface="Wingdings" panose="05000000000000000000" pitchFamily="2" charset="2"/>
              <a:buChar char="n"/>
            </a:pPr>
            <a:r>
              <a:rPr lang="en-US" altLang="zh-TW" sz="1800" b="1" dirty="0">
                <a:latin typeface="Times New Roman" panose="02020603050405020304" pitchFamily="18" charset="0"/>
              </a:rPr>
              <a:t>block translation of host proteins </a:t>
            </a:r>
          </a:p>
          <a:p>
            <a:pPr lvl="2">
              <a:lnSpc>
                <a:spcPct val="80000"/>
              </a:lnSpc>
              <a:buSzPct val="80000"/>
              <a:buFont typeface="Wingdings" panose="05000000000000000000" pitchFamily="2" charset="2"/>
              <a:buChar char="n"/>
            </a:pPr>
            <a:r>
              <a:rPr lang="en-US" altLang="zh-TW" sz="1800" b="1" dirty="0">
                <a:latin typeface="Times New Roman" panose="02020603050405020304" pitchFamily="18" charset="0"/>
              </a:rPr>
              <a:t>small amounts of early proteins produced (catalytic functions) </a:t>
            </a:r>
          </a:p>
          <a:p>
            <a:pPr lvl="2">
              <a:lnSpc>
                <a:spcPct val="80000"/>
              </a:lnSpc>
              <a:buSzPct val="80000"/>
              <a:buFont typeface="Wingdings" panose="05000000000000000000" pitchFamily="2" charset="2"/>
              <a:buChar char="n"/>
            </a:pPr>
            <a:r>
              <a:rPr lang="en-US" altLang="zh-TW" sz="1800" b="1" dirty="0">
                <a:latin typeface="Times New Roman" panose="02020603050405020304" pitchFamily="18" charset="0"/>
              </a:rPr>
              <a:t>transcription from single phage genome </a:t>
            </a:r>
          </a:p>
          <a:p>
            <a:pPr>
              <a:lnSpc>
                <a:spcPct val="80000"/>
              </a:lnSpc>
              <a:buSzPct val="80000"/>
              <a:buFont typeface="Wingdings" panose="05000000000000000000" pitchFamily="2" charset="2"/>
              <a:buChar char="n"/>
            </a:pPr>
            <a:r>
              <a:rPr lang="en-US" altLang="zh-TW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7-15 min.</a:t>
            </a:r>
            <a:r>
              <a:rPr lang="en-US" altLang="zh-TW" sz="2400" b="1" dirty="0">
                <a:latin typeface="Times New Roman" panose="02020603050405020304" pitchFamily="18" charset="0"/>
              </a:rPr>
              <a:t> Replication of phage DNA </a:t>
            </a:r>
          </a:p>
          <a:p>
            <a:pPr>
              <a:lnSpc>
                <a:spcPct val="80000"/>
              </a:lnSpc>
              <a:buSzPct val="80000"/>
              <a:buFont typeface="Wingdings" panose="05000000000000000000" pitchFamily="2" charset="2"/>
              <a:buChar char="n"/>
            </a:pPr>
            <a:r>
              <a:rPr lang="en-US" altLang="zh-TW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10-20 min.</a:t>
            </a:r>
            <a:r>
              <a:rPr lang="en-US" altLang="zh-TW" sz="2400" b="1" dirty="0">
                <a:latin typeface="Times New Roman" panose="02020603050405020304" pitchFamily="18" charset="0"/>
              </a:rPr>
              <a:t> Translation of phage late proteins (structural) </a:t>
            </a:r>
          </a:p>
          <a:p>
            <a:pPr lvl="2">
              <a:lnSpc>
                <a:spcPct val="80000"/>
              </a:lnSpc>
              <a:buSzPct val="80000"/>
              <a:buFont typeface="Wingdings" panose="05000000000000000000" pitchFamily="2" charset="2"/>
              <a:buChar char="n"/>
            </a:pPr>
            <a:r>
              <a:rPr lang="en-US" altLang="zh-TW" sz="1800" b="1" dirty="0">
                <a:latin typeface="Times New Roman" panose="02020603050405020304" pitchFamily="18" charset="0"/>
              </a:rPr>
              <a:t>transcribed from new phage DNA (many copies of template) </a:t>
            </a:r>
          </a:p>
          <a:p>
            <a:pPr lvl="2">
              <a:lnSpc>
                <a:spcPct val="80000"/>
              </a:lnSpc>
              <a:buSzPct val="80000"/>
              <a:buFont typeface="Wingdings" panose="05000000000000000000" pitchFamily="2" charset="2"/>
              <a:buChar char="n"/>
            </a:pPr>
            <a:r>
              <a:rPr lang="en-US" altLang="zh-TW" sz="1800" b="1" dirty="0">
                <a:latin typeface="Times New Roman" panose="02020603050405020304" pitchFamily="18" charset="0"/>
              </a:rPr>
              <a:t>need large amounts of these proteins to build new </a:t>
            </a:r>
            <a:r>
              <a:rPr lang="en-US" altLang="zh-TW" sz="1800" b="1" dirty="0" err="1">
                <a:latin typeface="Times New Roman" panose="02020603050405020304" pitchFamily="18" charset="0"/>
              </a:rPr>
              <a:t>virions</a:t>
            </a:r>
            <a:r>
              <a:rPr lang="en-US" altLang="zh-TW" sz="1800" b="1" dirty="0">
                <a:latin typeface="Times New Roman" panose="02020603050405020304" pitchFamily="18" charset="0"/>
              </a:rPr>
              <a:t> </a:t>
            </a:r>
          </a:p>
          <a:p>
            <a:pPr>
              <a:lnSpc>
                <a:spcPct val="80000"/>
              </a:lnSpc>
              <a:buSzPct val="80000"/>
              <a:buFont typeface="Wingdings" panose="05000000000000000000" pitchFamily="2" charset="2"/>
              <a:buChar char="n"/>
            </a:pPr>
            <a:r>
              <a:rPr lang="en-US" altLang="zh-TW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18-25 min.</a:t>
            </a:r>
            <a:r>
              <a:rPr lang="en-US" altLang="zh-TW" sz="2400" b="1" dirty="0">
                <a:latin typeface="Times New Roman" panose="02020603050405020304" pitchFamily="18" charset="0"/>
              </a:rPr>
              <a:t> Assembly of new phage particles (end of eclipse period) </a:t>
            </a:r>
          </a:p>
          <a:p>
            <a:pPr>
              <a:lnSpc>
                <a:spcPct val="80000"/>
              </a:lnSpc>
              <a:buSzPct val="80000"/>
              <a:buFont typeface="Wingdings" panose="05000000000000000000" pitchFamily="2" charset="2"/>
              <a:buChar char="n"/>
            </a:pPr>
            <a:r>
              <a:rPr lang="en-US" altLang="zh-TW" sz="2400" b="1" dirty="0">
                <a:solidFill>
                  <a:srgbClr val="CC0000"/>
                </a:solidFill>
                <a:latin typeface="Times New Roman" panose="02020603050405020304" pitchFamily="18" charset="0"/>
              </a:rPr>
              <a:t>25 min.</a:t>
            </a:r>
            <a:r>
              <a:rPr lang="en-US" altLang="zh-TW" sz="2400" b="1" dirty="0">
                <a:latin typeface="Times New Roman" panose="02020603050405020304" pitchFamily="18" charset="0"/>
              </a:rPr>
              <a:t> Lysis of host cell and release of progeny (end of latent period)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20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Plaque</a:t>
            </a:r>
            <a:r>
              <a:rPr lang="tr-TR" dirty="0" smtClean="0"/>
              <a:t> </a:t>
            </a:r>
            <a:r>
              <a:rPr lang="tr-TR" dirty="0" err="1" smtClean="0"/>
              <a:t>formation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89212" y="1515414"/>
            <a:ext cx="8915400" cy="2129307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Char char="n"/>
            </a:pPr>
            <a:r>
              <a:rPr lang="en-US" altLang="zh-TW" b="1" dirty="0">
                <a:latin typeface="Times New Roman" panose="02020603050405020304" pitchFamily="18" charset="0"/>
              </a:rPr>
              <a:t>Plaques are clear zones formed in a lawn of cells due to lysis by phage. </a:t>
            </a:r>
          </a:p>
          <a:p>
            <a:pPr>
              <a:lnSpc>
                <a:spcPct val="9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Char char="n"/>
            </a:pPr>
            <a:r>
              <a:rPr lang="en-US" altLang="zh-TW" b="1" dirty="0">
                <a:latin typeface="Times New Roman" panose="02020603050405020304" pitchFamily="18" charset="0"/>
              </a:rPr>
              <a:t>At a low multiplicity of infection (MOI) a cell is infected with a single phage and lysed, releasing progeny phage which can diffuse to neighboring cells and infect them, lysing these cells then infecting the neighboring cells and lysing them, </a:t>
            </a:r>
            <a:r>
              <a:rPr lang="en-US" altLang="zh-TW" b="1" dirty="0" err="1">
                <a:latin typeface="Times New Roman" panose="02020603050405020304" pitchFamily="18" charset="0"/>
              </a:rPr>
              <a:t>etc</a:t>
            </a:r>
            <a:r>
              <a:rPr lang="en-US" altLang="zh-TW" b="1" dirty="0">
                <a:latin typeface="Times New Roman" panose="02020603050405020304" pitchFamily="18" charset="0"/>
              </a:rPr>
              <a:t>, </a:t>
            </a:r>
          </a:p>
          <a:p>
            <a:pPr>
              <a:lnSpc>
                <a:spcPct val="9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Char char="n"/>
            </a:pPr>
            <a:r>
              <a:rPr lang="en-US" altLang="zh-TW" b="1" dirty="0">
                <a:latin typeface="Times New Roman" panose="02020603050405020304" pitchFamily="18" charset="0"/>
              </a:rPr>
              <a:t>It ultimately results in a circular area of cell lysis in a turbid lawn of cells. </a:t>
            </a:r>
          </a:p>
          <a:p>
            <a:pPr>
              <a:lnSpc>
                <a:spcPct val="90000"/>
              </a:lnSpc>
              <a:buClr>
                <a:schemeClr val="folHlink"/>
              </a:buClr>
              <a:buSzPct val="80000"/>
              <a:buFont typeface="Wingdings" panose="05000000000000000000" pitchFamily="2" charset="2"/>
              <a:buChar char="n"/>
            </a:pPr>
            <a:r>
              <a:rPr lang="en-US" altLang="zh-TW" b="1" dirty="0">
                <a:solidFill>
                  <a:srgbClr val="CC0000"/>
                </a:solidFill>
                <a:latin typeface="Times New Roman" panose="02020603050405020304" pitchFamily="18" charset="0"/>
              </a:rPr>
              <a:t>Dynamic</a:t>
            </a:r>
            <a:r>
              <a:rPr lang="en-US" altLang="zh-TW" b="1" dirty="0">
                <a:latin typeface="Times New Roman" panose="02020603050405020304" pitchFamily="18" charset="0"/>
              </a:rPr>
              <a:t> </a:t>
            </a:r>
            <a:r>
              <a:rPr lang="en-US" altLang="zh-TW" b="1" dirty="0" smtClean="0">
                <a:latin typeface="Times New Roman" panose="02020603050405020304" pitchFamily="18" charset="0"/>
              </a:rPr>
              <a:t>process</a:t>
            </a:r>
            <a:endParaRPr lang="en-US" altLang="zh-TW" b="1" dirty="0">
              <a:latin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887" y="3799735"/>
            <a:ext cx="6160202" cy="2922492"/>
          </a:xfrm>
          <a:prstGeom prst="rect">
            <a:avLst/>
          </a:prstGeom>
        </p:spPr>
      </p:pic>
      <p:pic>
        <p:nvPicPr>
          <p:cNvPr id="6" name="İçerik Yer Tutucus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9736"/>
            <a:ext cx="6093417" cy="305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5693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Bacteriophage</a:t>
            </a:r>
            <a:r>
              <a:rPr lang="tr-TR" dirty="0" smtClean="0"/>
              <a:t> as a </a:t>
            </a:r>
            <a:r>
              <a:rPr lang="tr-TR" dirty="0" err="1" smtClean="0"/>
              <a:t>biocontrol</a:t>
            </a:r>
            <a:r>
              <a:rPr lang="tr-TR" dirty="0" smtClean="0"/>
              <a:t> </a:t>
            </a:r>
            <a:r>
              <a:rPr lang="tr-TR" dirty="0" err="1" smtClean="0"/>
              <a:t>agent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err="1" smtClean="0"/>
              <a:t>It</a:t>
            </a:r>
            <a:r>
              <a:rPr lang="tr-TR" sz="2400" dirty="0" smtClean="0"/>
              <a:t> </a:t>
            </a:r>
            <a:r>
              <a:rPr lang="tr-TR" sz="2400" dirty="0" err="1" smtClean="0"/>
              <a:t>should</a:t>
            </a:r>
            <a:r>
              <a:rPr lang="tr-TR" sz="2400" dirty="0" smtClean="0"/>
              <a:t> be;</a:t>
            </a:r>
          </a:p>
          <a:p>
            <a:r>
              <a:rPr lang="tr-TR" sz="2400" dirty="0" err="1" smtClean="0"/>
              <a:t>Broad</a:t>
            </a:r>
            <a:r>
              <a:rPr lang="tr-TR" sz="2400" dirty="0" smtClean="0"/>
              <a:t> </a:t>
            </a:r>
            <a:r>
              <a:rPr lang="tr-TR" sz="2400" dirty="0" err="1" smtClean="0"/>
              <a:t>host</a:t>
            </a:r>
            <a:r>
              <a:rPr lang="tr-TR" sz="2400" dirty="0" smtClean="0"/>
              <a:t> </a:t>
            </a:r>
            <a:r>
              <a:rPr lang="tr-TR" sz="2400" dirty="0" err="1" smtClean="0"/>
              <a:t>range</a:t>
            </a:r>
            <a:endParaRPr lang="tr-TR" sz="2400" dirty="0" smtClean="0"/>
          </a:p>
          <a:p>
            <a:r>
              <a:rPr lang="tr-TR" sz="2400" dirty="0" err="1" smtClean="0"/>
              <a:t>Low</a:t>
            </a:r>
            <a:r>
              <a:rPr lang="tr-TR" sz="2400" dirty="0" smtClean="0"/>
              <a:t> BIM (</a:t>
            </a:r>
            <a:r>
              <a:rPr lang="tr-TR" sz="2400" dirty="0" err="1" smtClean="0"/>
              <a:t>Bacteriophage</a:t>
            </a:r>
            <a:r>
              <a:rPr lang="tr-TR" sz="2400" dirty="0" smtClean="0"/>
              <a:t> </a:t>
            </a:r>
            <a:r>
              <a:rPr lang="tr-TR" sz="2400" dirty="0" err="1" smtClean="0"/>
              <a:t>insensitive</a:t>
            </a:r>
            <a:r>
              <a:rPr lang="tr-TR" sz="2400" dirty="0" smtClean="0"/>
              <a:t> </a:t>
            </a:r>
            <a:r>
              <a:rPr lang="tr-TR" sz="2400" dirty="0" err="1" smtClean="0"/>
              <a:t>mutant</a:t>
            </a:r>
            <a:r>
              <a:rPr lang="tr-TR" sz="2400" dirty="0" smtClean="0"/>
              <a:t>)</a:t>
            </a:r>
          </a:p>
          <a:p>
            <a:r>
              <a:rPr lang="tr-TR" sz="2400" dirty="0" err="1" smtClean="0"/>
              <a:t>Strong</a:t>
            </a:r>
            <a:r>
              <a:rPr lang="tr-TR" sz="2400" dirty="0" smtClean="0"/>
              <a:t> </a:t>
            </a:r>
            <a:r>
              <a:rPr lang="tr-TR" sz="2400" dirty="0" err="1" smtClean="0"/>
              <a:t>lytic</a:t>
            </a:r>
            <a:endParaRPr lang="tr-TR" sz="2400" dirty="0" smtClean="0"/>
          </a:p>
          <a:p>
            <a:r>
              <a:rPr lang="tr-TR" sz="2400" dirty="0" err="1" smtClean="0"/>
              <a:t>Propagated</a:t>
            </a:r>
            <a:r>
              <a:rPr lang="tr-TR" sz="2400" dirty="0" smtClean="0"/>
              <a:t> </a:t>
            </a:r>
            <a:r>
              <a:rPr lang="tr-TR" sz="2400" dirty="0" err="1" smtClean="0"/>
              <a:t>easily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high</a:t>
            </a:r>
            <a:r>
              <a:rPr lang="tr-TR" sz="2400" dirty="0" smtClean="0"/>
              <a:t> titre</a:t>
            </a:r>
          </a:p>
          <a:p>
            <a:r>
              <a:rPr lang="tr-TR" sz="2400" dirty="0" err="1" smtClean="0"/>
              <a:t>Stable</a:t>
            </a:r>
            <a:endParaRPr lang="en-US" sz="24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842" y="3873320"/>
            <a:ext cx="3738361" cy="280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2482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Advantages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8035" y="1721363"/>
            <a:ext cx="11214786" cy="4924633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high </a:t>
            </a:r>
            <a:r>
              <a:rPr lang="en-US" b="1" dirty="0"/>
              <a:t>specificity </a:t>
            </a:r>
            <a:r>
              <a:rPr lang="en-US" dirty="0"/>
              <a:t>to target their host determined </a:t>
            </a:r>
            <a:r>
              <a:rPr lang="en-US" dirty="0" smtClean="0"/>
              <a:t>by</a:t>
            </a:r>
            <a:r>
              <a:rPr lang="tr-TR" dirty="0" smtClean="0"/>
              <a:t> </a:t>
            </a:r>
            <a:r>
              <a:rPr lang="en-US" dirty="0" smtClean="0"/>
              <a:t>bacterial </a:t>
            </a:r>
            <a:r>
              <a:rPr lang="en-US" dirty="0"/>
              <a:t>cell wall receptors, </a:t>
            </a:r>
            <a:endParaRPr lang="tr-TR" dirty="0" smtClean="0"/>
          </a:p>
          <a:p>
            <a:r>
              <a:rPr lang="en-US" b="1" dirty="0" smtClean="0"/>
              <a:t>leaving </a:t>
            </a:r>
            <a:r>
              <a:rPr lang="en-US" b="1" dirty="0"/>
              <a:t>untouched the </a:t>
            </a:r>
            <a:r>
              <a:rPr lang="en-US" b="1" dirty="0" smtClean="0"/>
              <a:t>remaining</a:t>
            </a:r>
            <a:r>
              <a:rPr lang="tr-TR" b="1" dirty="0" smtClean="0"/>
              <a:t> </a:t>
            </a:r>
            <a:r>
              <a:rPr lang="en-US" b="1" dirty="0" smtClean="0"/>
              <a:t>microbiota</a:t>
            </a:r>
            <a:r>
              <a:rPr lang="en-US" dirty="0"/>
              <a:t>, a property that favors phages over </a:t>
            </a:r>
            <a:r>
              <a:rPr lang="en-US" dirty="0" smtClean="0"/>
              <a:t>other</a:t>
            </a:r>
            <a:r>
              <a:rPr lang="tr-TR" dirty="0" smtClean="0"/>
              <a:t> </a:t>
            </a:r>
            <a:r>
              <a:rPr lang="en-US" dirty="0" smtClean="0"/>
              <a:t>antimicrobials </a:t>
            </a:r>
            <a:r>
              <a:rPr lang="en-US" dirty="0"/>
              <a:t>that can cause microbiota collateral damage;</a:t>
            </a:r>
          </a:p>
          <a:p>
            <a:r>
              <a:rPr lang="en-US" b="1" dirty="0" smtClean="0"/>
              <a:t>self-replication </a:t>
            </a:r>
            <a:r>
              <a:rPr lang="en-US" b="1" dirty="0"/>
              <a:t>and self-limiting</a:t>
            </a:r>
            <a:r>
              <a:rPr lang="en-US" dirty="0"/>
              <a:t>, meaning that low </a:t>
            </a:r>
            <a:r>
              <a:rPr lang="en-US" dirty="0" smtClean="0"/>
              <a:t>or</a:t>
            </a:r>
            <a:r>
              <a:rPr lang="tr-TR" dirty="0" smtClean="0"/>
              <a:t> </a:t>
            </a:r>
            <a:r>
              <a:rPr lang="en-US" dirty="0" smtClean="0"/>
              <a:t>single </a:t>
            </a:r>
            <a:r>
              <a:rPr lang="en-US" dirty="0"/>
              <a:t>dosages will multiply as long as there is still a </a:t>
            </a:r>
            <a:r>
              <a:rPr lang="en-US" dirty="0" smtClean="0"/>
              <a:t>host</a:t>
            </a:r>
            <a:r>
              <a:rPr lang="tr-TR" dirty="0" smtClean="0"/>
              <a:t> </a:t>
            </a:r>
            <a:r>
              <a:rPr lang="en-US" dirty="0" smtClean="0"/>
              <a:t>threshold </a:t>
            </a:r>
            <a:r>
              <a:rPr lang="en-US" dirty="0"/>
              <a:t>present, multiplying their overall </a:t>
            </a:r>
            <a:r>
              <a:rPr lang="en-US" dirty="0" err="1" smtClean="0"/>
              <a:t>antimicrobialimpact</a:t>
            </a:r>
            <a:endParaRPr lang="tr-TR" dirty="0" smtClean="0"/>
          </a:p>
          <a:p>
            <a:r>
              <a:rPr lang="en-US" dirty="0" smtClean="0"/>
              <a:t>as </a:t>
            </a:r>
            <a:r>
              <a:rPr lang="en-US" dirty="0"/>
              <a:t>bacteria develop phage defense </a:t>
            </a:r>
            <a:r>
              <a:rPr lang="en-US" dirty="0" smtClean="0"/>
              <a:t>mechanisms</a:t>
            </a:r>
            <a:r>
              <a:rPr lang="tr-TR" dirty="0" smtClean="0"/>
              <a:t> </a:t>
            </a:r>
            <a:r>
              <a:rPr lang="en-US" dirty="0" smtClean="0"/>
              <a:t>for </a:t>
            </a:r>
            <a:r>
              <a:rPr lang="en-US" dirty="0"/>
              <a:t>their survival, </a:t>
            </a:r>
            <a:r>
              <a:rPr lang="en-US" b="1" dirty="0"/>
              <a:t>phages continuously adapt to these </a:t>
            </a:r>
            <a:r>
              <a:rPr lang="en-US" b="1" dirty="0" smtClean="0"/>
              <a:t>altered</a:t>
            </a:r>
            <a:r>
              <a:rPr lang="tr-TR" b="1" dirty="0" smtClean="0"/>
              <a:t> </a:t>
            </a:r>
            <a:r>
              <a:rPr lang="en-US" b="1" dirty="0" smtClean="0"/>
              <a:t>host systems</a:t>
            </a:r>
            <a:endParaRPr lang="tr-TR" b="1" dirty="0" smtClean="0"/>
          </a:p>
          <a:p>
            <a:r>
              <a:rPr lang="en-US" b="1" dirty="0" smtClean="0"/>
              <a:t>low inherent toxicity</a:t>
            </a:r>
            <a:r>
              <a:rPr lang="en-US" dirty="0" smtClean="0"/>
              <a:t>, </a:t>
            </a:r>
            <a:r>
              <a:rPr lang="en-US" dirty="0"/>
              <a:t>since they </a:t>
            </a:r>
            <a:r>
              <a:rPr lang="en-US" dirty="0" smtClean="0"/>
              <a:t>consist</a:t>
            </a:r>
            <a:r>
              <a:rPr lang="tr-TR" dirty="0" smtClean="0"/>
              <a:t> </a:t>
            </a:r>
            <a:r>
              <a:rPr lang="en-US" dirty="0" smtClean="0"/>
              <a:t>mostly </a:t>
            </a:r>
            <a:r>
              <a:rPr lang="en-US" dirty="0"/>
              <a:t>of nucleic acids and </a:t>
            </a:r>
            <a:r>
              <a:rPr lang="en-US" dirty="0" smtClean="0"/>
              <a:t>proteins</a:t>
            </a:r>
            <a:endParaRPr lang="tr-TR" dirty="0" smtClean="0"/>
          </a:p>
          <a:p>
            <a:r>
              <a:rPr lang="tr-TR" b="1" dirty="0" smtClean="0"/>
              <a:t>p</a:t>
            </a:r>
            <a:r>
              <a:rPr lang="en-US" b="1" dirty="0" err="1" smtClean="0"/>
              <a:t>hages</a:t>
            </a:r>
            <a:r>
              <a:rPr lang="en-US" b="1" dirty="0" smtClean="0"/>
              <a:t> </a:t>
            </a:r>
            <a:r>
              <a:rPr lang="en-US" b="1" dirty="0"/>
              <a:t>are </a:t>
            </a:r>
            <a:r>
              <a:rPr lang="en-US" b="1" dirty="0" smtClean="0"/>
              <a:t>relatively</a:t>
            </a:r>
            <a:r>
              <a:rPr lang="tr-TR" b="1" dirty="0" smtClean="0"/>
              <a:t> </a:t>
            </a:r>
            <a:r>
              <a:rPr lang="en-US" b="1" dirty="0" smtClean="0"/>
              <a:t>cheap </a:t>
            </a:r>
            <a:r>
              <a:rPr lang="en-US" b="1" dirty="0"/>
              <a:t>and easy to isolate and propagate </a:t>
            </a:r>
            <a:r>
              <a:rPr lang="en-US" dirty="0"/>
              <a:t>but may become </a:t>
            </a:r>
            <a:r>
              <a:rPr lang="en-US" dirty="0" smtClean="0"/>
              <a:t>time</a:t>
            </a:r>
            <a:r>
              <a:rPr lang="tr-TR" dirty="0" smtClean="0"/>
              <a:t> </a:t>
            </a:r>
            <a:r>
              <a:rPr lang="en-US" dirty="0" smtClean="0"/>
              <a:t>consuming </a:t>
            </a:r>
            <a:r>
              <a:rPr lang="en-US" dirty="0"/>
              <a:t>when considering the development of a </a:t>
            </a:r>
            <a:r>
              <a:rPr lang="en-US" dirty="0" smtClean="0"/>
              <a:t>highly</a:t>
            </a:r>
            <a:r>
              <a:rPr lang="tr-TR" dirty="0" smtClean="0"/>
              <a:t> </a:t>
            </a:r>
            <a:r>
              <a:rPr lang="en-US" dirty="0" smtClean="0"/>
              <a:t>virulent</a:t>
            </a:r>
            <a:r>
              <a:rPr lang="en-US" dirty="0"/>
              <a:t>, broad-spectrum, and </a:t>
            </a:r>
            <a:r>
              <a:rPr lang="en-US" dirty="0" err="1"/>
              <a:t>nontransducing</a:t>
            </a:r>
            <a:r>
              <a:rPr lang="en-US" dirty="0"/>
              <a:t> </a:t>
            </a:r>
            <a:r>
              <a:rPr lang="en-US" dirty="0" smtClean="0"/>
              <a:t>phage</a:t>
            </a:r>
            <a:endParaRPr lang="tr-TR" dirty="0" smtClean="0"/>
          </a:p>
          <a:p>
            <a:r>
              <a:rPr lang="en-US" b="1" dirty="0" smtClean="0"/>
              <a:t>they </a:t>
            </a:r>
            <a:r>
              <a:rPr lang="en-US" b="1" dirty="0"/>
              <a:t>can generally withstand food processing </a:t>
            </a:r>
            <a:r>
              <a:rPr lang="en-US" b="1" dirty="0" smtClean="0"/>
              <a:t>environmental</a:t>
            </a:r>
            <a:r>
              <a:rPr lang="tr-TR" b="1" dirty="0" smtClean="0"/>
              <a:t> </a:t>
            </a:r>
            <a:r>
              <a:rPr lang="en-US" b="1" dirty="0" smtClean="0"/>
              <a:t>stresses</a:t>
            </a:r>
            <a:r>
              <a:rPr lang="en-US" dirty="0" smtClean="0"/>
              <a:t> </a:t>
            </a:r>
            <a:r>
              <a:rPr lang="en-US" dirty="0"/>
              <a:t>(including food physiochemical conditions</a:t>
            </a:r>
            <a:r>
              <a:rPr lang="en-US" dirty="0" smtClean="0"/>
              <a:t>)</a:t>
            </a:r>
            <a:endParaRPr lang="tr-TR" dirty="0" smtClean="0"/>
          </a:p>
          <a:p>
            <a:r>
              <a:rPr lang="en-US" dirty="0" smtClean="0"/>
              <a:t>they </a:t>
            </a:r>
            <a:r>
              <a:rPr lang="en-US" dirty="0"/>
              <a:t>have proved to have </a:t>
            </a:r>
            <a:r>
              <a:rPr lang="en-US" b="1" dirty="0"/>
              <a:t>prolonged shelf </a:t>
            </a:r>
            <a:r>
              <a:rPr lang="en-US" b="1" dirty="0" smtClean="0"/>
              <a:t>life</a:t>
            </a:r>
            <a:endParaRPr lang="tr-TR" b="1" dirty="0" smtClean="0"/>
          </a:p>
          <a:p>
            <a:r>
              <a:rPr lang="en-US" b="1" dirty="0" smtClean="0"/>
              <a:t>Phages are</a:t>
            </a:r>
            <a:r>
              <a:rPr lang="tr-TR" b="1" dirty="0" smtClean="0"/>
              <a:t> </a:t>
            </a:r>
            <a:r>
              <a:rPr lang="en-US" b="1" dirty="0" smtClean="0"/>
              <a:t>readily </a:t>
            </a:r>
            <a:r>
              <a:rPr lang="en-US" b="1" dirty="0"/>
              <a:t>abundant in foods and have been isolated from </a:t>
            </a:r>
            <a:r>
              <a:rPr lang="en-US" b="1" dirty="0" smtClean="0"/>
              <a:t>a</a:t>
            </a:r>
            <a:r>
              <a:rPr lang="tr-TR" b="1" dirty="0" smtClean="0"/>
              <a:t> </a:t>
            </a:r>
            <a:r>
              <a:rPr lang="en-US" b="1" dirty="0" smtClean="0"/>
              <a:t>wide </a:t>
            </a:r>
            <a:r>
              <a:rPr lang="en-US" b="1" dirty="0"/>
              <a:t>variety of raw products</a:t>
            </a:r>
            <a:r>
              <a:rPr lang="en-US" dirty="0"/>
              <a:t> (e.g., beef, </a:t>
            </a:r>
            <a:r>
              <a:rPr lang="en-US" dirty="0" smtClean="0"/>
              <a:t>chicken)</a:t>
            </a:r>
            <a:r>
              <a:rPr lang="tr-TR" dirty="0" smtClean="0"/>
              <a:t>, </a:t>
            </a:r>
            <a:r>
              <a:rPr lang="en-US" dirty="0" smtClean="0"/>
              <a:t>processed </a:t>
            </a:r>
            <a:r>
              <a:rPr lang="en-US" dirty="0"/>
              <a:t>food (e.g., pies, biscuit dough, and roast </a:t>
            </a:r>
            <a:r>
              <a:rPr lang="en-US" dirty="0" smtClean="0"/>
              <a:t>turkey), </a:t>
            </a:r>
            <a:r>
              <a:rPr lang="en-US" dirty="0"/>
              <a:t>fermented products (e.g., cheese, </a:t>
            </a:r>
            <a:r>
              <a:rPr lang="en-US" dirty="0" smtClean="0"/>
              <a:t>yoghurt) and</a:t>
            </a:r>
            <a:r>
              <a:rPr lang="tr-TR" dirty="0" smtClean="0"/>
              <a:t> </a:t>
            </a:r>
            <a:r>
              <a:rPr lang="en-US" dirty="0" smtClean="0"/>
              <a:t>seafood </a:t>
            </a:r>
            <a:r>
              <a:rPr lang="en-US" dirty="0"/>
              <a:t>(e.g., mussels and oysters</a:t>
            </a:r>
            <a:r>
              <a:rPr lang="en-US" dirty="0" smtClean="0"/>
              <a:t>)</a:t>
            </a:r>
            <a:r>
              <a:rPr lang="tr-T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8921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77015" y="147592"/>
            <a:ext cx="8911687" cy="715293"/>
          </a:xfrm>
        </p:spPr>
        <p:txBody>
          <a:bodyPr/>
          <a:lstStyle/>
          <a:p>
            <a:r>
              <a:rPr lang="tr-TR" dirty="0" err="1" smtClean="0"/>
              <a:t>Biocontrol</a:t>
            </a:r>
            <a:r>
              <a:rPr lang="tr-TR" dirty="0" smtClean="0"/>
              <a:t> of </a:t>
            </a:r>
            <a:r>
              <a:rPr lang="tr-TR" dirty="0" err="1" smtClean="0"/>
              <a:t>Lm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phages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89398" y="6130344"/>
            <a:ext cx="11702602" cy="727656"/>
          </a:xfrm>
        </p:spPr>
        <p:txBody>
          <a:bodyPr>
            <a:normAutofit/>
          </a:bodyPr>
          <a:lstStyle/>
          <a:p>
            <a:r>
              <a:rPr lang="en-US" dirty="0" smtClean="0"/>
              <a:t>Nonetheless</a:t>
            </a:r>
            <a:r>
              <a:rPr lang="en-US" dirty="0"/>
              <a:t>, even without </a:t>
            </a:r>
            <a:r>
              <a:rPr lang="en-US" dirty="0" smtClean="0"/>
              <a:t>complete</a:t>
            </a:r>
            <a:r>
              <a:rPr lang="tr-TR" dirty="0" smtClean="0"/>
              <a:t> </a:t>
            </a:r>
            <a:r>
              <a:rPr lang="en-US" dirty="0" smtClean="0"/>
              <a:t>eradication </a:t>
            </a:r>
            <a:r>
              <a:rPr lang="en-US" dirty="0"/>
              <a:t>and different testing methods, bacteriophage </a:t>
            </a:r>
            <a:r>
              <a:rPr lang="en-US" dirty="0" smtClean="0"/>
              <a:t>treatment</a:t>
            </a:r>
            <a:r>
              <a:rPr lang="tr-TR" dirty="0" smtClean="0"/>
              <a:t> </a:t>
            </a:r>
            <a:r>
              <a:rPr lang="en-US" dirty="0" smtClean="0"/>
              <a:t>has </a:t>
            </a:r>
            <a:r>
              <a:rPr lang="en-US" dirty="0"/>
              <a:t>a significant influence on </a:t>
            </a:r>
            <a:r>
              <a:rPr lang="en-US" i="1" dirty="0"/>
              <a:t>L. monocytogenes </a:t>
            </a:r>
            <a:r>
              <a:rPr lang="en-US" dirty="0"/>
              <a:t>in food products.</a:t>
            </a:r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765" y="746460"/>
            <a:ext cx="10262937" cy="538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283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Conclusion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7127" y="3271233"/>
            <a:ext cx="11011435" cy="34129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dirty="0" err="1" smtClean="0"/>
              <a:t>Bacteriopages</a:t>
            </a:r>
            <a:r>
              <a:rPr lang="tr-TR" sz="2400" dirty="0" smtClean="0"/>
              <a:t> </a:t>
            </a:r>
            <a:r>
              <a:rPr lang="tr-TR" sz="2400" dirty="0" err="1" smtClean="0"/>
              <a:t>are</a:t>
            </a:r>
            <a:r>
              <a:rPr lang="tr-TR" sz="2400" dirty="0" smtClean="0"/>
              <a:t>;</a:t>
            </a:r>
          </a:p>
          <a:p>
            <a:r>
              <a:rPr lang="tr-TR" sz="2400" dirty="0" err="1" smtClean="0"/>
              <a:t>Specific</a:t>
            </a:r>
            <a:endParaRPr lang="tr-TR" sz="2400" dirty="0" smtClean="0"/>
          </a:p>
          <a:p>
            <a:r>
              <a:rPr lang="tr-TR" sz="2400" dirty="0" err="1" smtClean="0"/>
              <a:t>Effective</a:t>
            </a:r>
            <a:endParaRPr lang="tr-TR" sz="2400" dirty="0"/>
          </a:p>
          <a:p>
            <a:r>
              <a:rPr lang="tr-TR" sz="2400" dirty="0" err="1" smtClean="0"/>
              <a:t>Environmental</a:t>
            </a:r>
            <a:r>
              <a:rPr lang="tr-TR" sz="2400" dirty="0" smtClean="0"/>
              <a:t> </a:t>
            </a:r>
            <a:r>
              <a:rPr lang="tr-TR" sz="2400" dirty="0" err="1" smtClean="0"/>
              <a:t>friendly</a:t>
            </a:r>
            <a:r>
              <a:rPr lang="tr-TR" sz="2400" dirty="0" smtClean="0"/>
              <a:t> </a:t>
            </a:r>
            <a:r>
              <a:rPr lang="tr-TR" sz="2400" dirty="0" err="1" smtClean="0"/>
              <a:t>agents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control</a:t>
            </a:r>
            <a:r>
              <a:rPr lang="tr-TR" sz="2400" dirty="0" smtClean="0"/>
              <a:t> </a:t>
            </a:r>
            <a:r>
              <a:rPr lang="tr-TR" sz="2400" dirty="0" err="1" smtClean="0"/>
              <a:t>foodborne</a:t>
            </a:r>
            <a:r>
              <a:rPr lang="tr-TR" sz="2400" dirty="0" smtClean="0"/>
              <a:t> </a:t>
            </a:r>
            <a:r>
              <a:rPr lang="tr-TR" sz="2400" dirty="0" err="1" smtClean="0"/>
              <a:t>pathogens</a:t>
            </a:r>
            <a:r>
              <a:rPr lang="tr-TR" sz="2400" dirty="0" smtClean="0"/>
              <a:t> in </a:t>
            </a:r>
            <a:r>
              <a:rPr lang="tr-TR" sz="2400" dirty="0" err="1" smtClean="0"/>
              <a:t>foods</a:t>
            </a:r>
            <a:r>
              <a:rPr lang="tr-TR" sz="2400" dirty="0" smtClean="0"/>
              <a:t>.</a:t>
            </a:r>
            <a:endParaRPr lang="tr-TR" sz="2400" dirty="0"/>
          </a:p>
          <a:p>
            <a:r>
              <a:rPr lang="tr-TR" sz="2400" dirty="0" smtClean="0"/>
              <a:t>Not </a:t>
            </a:r>
            <a:r>
              <a:rPr lang="tr-TR" sz="2400" dirty="0" err="1" smtClean="0"/>
              <a:t>only</a:t>
            </a:r>
            <a:r>
              <a:rPr lang="tr-TR" sz="2400" dirty="0" smtClean="0"/>
              <a:t> </a:t>
            </a:r>
            <a:r>
              <a:rPr lang="tr-TR" sz="2400" dirty="0" err="1" smtClean="0"/>
              <a:t>to</a:t>
            </a:r>
            <a:r>
              <a:rPr lang="tr-TR" sz="2400" dirty="0" smtClean="0"/>
              <a:t> </a:t>
            </a:r>
            <a:r>
              <a:rPr lang="tr-TR" sz="2400" dirty="0" err="1" smtClean="0"/>
              <a:t>enhance</a:t>
            </a:r>
            <a:r>
              <a:rPr lang="tr-TR" sz="2400" dirty="0" smtClean="0"/>
              <a:t> </a:t>
            </a:r>
            <a:r>
              <a:rPr lang="tr-TR" sz="2400" dirty="0" err="1" smtClean="0"/>
              <a:t>food</a:t>
            </a:r>
            <a:r>
              <a:rPr lang="tr-TR" sz="2400" dirty="0" smtClean="0"/>
              <a:t> </a:t>
            </a:r>
            <a:r>
              <a:rPr lang="tr-TR" sz="2400" dirty="0" err="1" smtClean="0"/>
              <a:t>safety</a:t>
            </a:r>
            <a:r>
              <a:rPr lang="tr-TR" sz="2400" dirty="0" smtClean="0"/>
              <a:t> but </a:t>
            </a:r>
            <a:r>
              <a:rPr lang="tr-TR" sz="2400" dirty="0" err="1" smtClean="0"/>
              <a:t>also</a:t>
            </a:r>
            <a:r>
              <a:rPr lang="tr-TR" sz="2400" dirty="0" smtClean="0"/>
              <a:t> </a:t>
            </a:r>
            <a:r>
              <a:rPr lang="tr-TR" sz="2400" dirty="0" err="1" smtClean="0"/>
              <a:t>for</a:t>
            </a:r>
            <a:r>
              <a:rPr lang="tr-TR" sz="2400" dirty="0" smtClean="0"/>
              <a:t> </a:t>
            </a:r>
            <a:r>
              <a:rPr lang="tr-TR" sz="2400" dirty="0" err="1" smtClean="0"/>
              <a:t>phage</a:t>
            </a:r>
            <a:r>
              <a:rPr lang="tr-TR" sz="2400" dirty="0" smtClean="0"/>
              <a:t> </a:t>
            </a:r>
            <a:r>
              <a:rPr lang="tr-TR" sz="2400" dirty="0" err="1" smtClean="0"/>
              <a:t>theraphy</a:t>
            </a:r>
            <a:r>
              <a:rPr lang="tr-TR" sz="2400" dirty="0" smtClean="0"/>
              <a:t> in </a:t>
            </a:r>
            <a:r>
              <a:rPr lang="tr-TR" sz="2400" dirty="0" err="1" smtClean="0"/>
              <a:t>humans</a:t>
            </a:r>
            <a:r>
              <a:rPr lang="tr-TR" sz="2400" dirty="0" smtClean="0"/>
              <a:t> </a:t>
            </a:r>
            <a:r>
              <a:rPr lang="tr-TR" sz="2400" dirty="0" err="1" smtClean="0"/>
              <a:t>and</a:t>
            </a:r>
            <a:r>
              <a:rPr lang="tr-TR" sz="2400" dirty="0" smtClean="0"/>
              <a:t> </a:t>
            </a:r>
            <a:r>
              <a:rPr lang="tr-TR" sz="2400" dirty="0" err="1" smtClean="0"/>
              <a:t>animals</a:t>
            </a:r>
            <a:r>
              <a:rPr lang="tr-TR" sz="2400" dirty="0" smtClean="0"/>
              <a:t>.</a:t>
            </a:r>
          </a:p>
          <a:p>
            <a:endParaRPr lang="en-US" sz="2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458" y="193161"/>
            <a:ext cx="6784569" cy="415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7441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58"/>
          <a:stretch/>
        </p:blipFill>
        <p:spPr>
          <a:xfrm>
            <a:off x="7877602" y="956874"/>
            <a:ext cx="1691401" cy="2386885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89" y="130091"/>
            <a:ext cx="3945326" cy="2664624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134118" y="265914"/>
            <a:ext cx="4958367" cy="725322"/>
          </a:xfrm>
        </p:spPr>
        <p:txBody>
          <a:bodyPr/>
          <a:lstStyle/>
          <a:p>
            <a:r>
              <a:rPr lang="tr-TR" b="1" dirty="0" err="1" smtClean="0"/>
              <a:t>acknowledgement</a:t>
            </a:r>
            <a:endParaRPr lang="en-US" b="1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3" t="27417" r="22425" b="13239"/>
          <a:stretch/>
        </p:blipFill>
        <p:spPr>
          <a:xfrm>
            <a:off x="9569003" y="77558"/>
            <a:ext cx="2425007" cy="4616276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829" y="3343759"/>
            <a:ext cx="5885108" cy="331322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028" y="3674771"/>
            <a:ext cx="3183229" cy="3183229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63" y="2995732"/>
            <a:ext cx="7428353" cy="31022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000" b="1" dirty="0" err="1" smtClean="0"/>
              <a:t>Working</a:t>
            </a:r>
            <a:r>
              <a:rPr lang="tr-TR" sz="2000" b="1" dirty="0" smtClean="0"/>
              <a:t> on </a:t>
            </a:r>
            <a:r>
              <a:rPr lang="tr-TR" sz="2000" b="1" dirty="0" err="1" smtClean="0"/>
              <a:t>food</a:t>
            </a:r>
            <a:r>
              <a:rPr lang="tr-TR" sz="2000" b="1" dirty="0" smtClean="0"/>
              <a:t> </a:t>
            </a:r>
            <a:r>
              <a:rPr lang="tr-TR" sz="2000" b="1" dirty="0" err="1" smtClean="0"/>
              <a:t>microbiology</a:t>
            </a:r>
            <a:r>
              <a:rPr lang="tr-TR" sz="2000" b="1" dirty="0" smtClean="0"/>
              <a:t> since 2003.</a:t>
            </a:r>
          </a:p>
          <a:p>
            <a:r>
              <a:rPr lang="tr-TR" sz="2000" b="1" dirty="0"/>
              <a:t>16 </a:t>
            </a:r>
            <a:r>
              <a:rPr lang="tr-TR" sz="2000" b="1" dirty="0" err="1"/>
              <a:t>projects</a:t>
            </a:r>
            <a:endParaRPr lang="tr-TR" sz="2000" b="1" dirty="0"/>
          </a:p>
          <a:p>
            <a:r>
              <a:rPr lang="tr-TR" sz="2000" b="1" dirty="0" smtClean="0"/>
              <a:t>38 </a:t>
            </a:r>
            <a:r>
              <a:rPr lang="tr-TR" sz="2000" b="1" dirty="0" err="1"/>
              <a:t>scientific</a:t>
            </a:r>
            <a:r>
              <a:rPr lang="tr-TR" sz="2000" b="1" dirty="0"/>
              <a:t> </a:t>
            </a:r>
            <a:r>
              <a:rPr lang="tr-TR" sz="2000" b="1" dirty="0" err="1" smtClean="0"/>
              <a:t>papers</a:t>
            </a:r>
            <a:endParaRPr lang="tr-TR" sz="2000" b="1" dirty="0"/>
          </a:p>
          <a:p>
            <a:r>
              <a:rPr lang="tr-TR" sz="2000" b="1" dirty="0" smtClean="0"/>
              <a:t>39 </a:t>
            </a:r>
            <a:r>
              <a:rPr lang="tr-TR" sz="2000" b="1" dirty="0" err="1"/>
              <a:t>conference</a:t>
            </a:r>
            <a:r>
              <a:rPr lang="tr-TR" sz="2000" b="1" dirty="0"/>
              <a:t> </a:t>
            </a:r>
            <a:r>
              <a:rPr lang="tr-TR" sz="2000" b="1" dirty="0" err="1"/>
              <a:t>presentations</a:t>
            </a:r>
            <a:endParaRPr lang="tr-TR" sz="2000" b="1" dirty="0"/>
          </a:p>
          <a:p>
            <a:r>
              <a:rPr lang="tr-TR" sz="2000" b="1" dirty="0" smtClean="0"/>
              <a:t>1 </a:t>
            </a:r>
            <a:r>
              <a:rPr lang="tr-TR" sz="2000" b="1" dirty="0" err="1"/>
              <a:t>book</a:t>
            </a:r>
            <a:r>
              <a:rPr lang="tr-TR" sz="2000" b="1" dirty="0"/>
              <a:t> </a:t>
            </a:r>
            <a:r>
              <a:rPr lang="tr-TR" sz="2000" b="1" dirty="0" err="1"/>
              <a:t>chapter</a:t>
            </a:r>
            <a:endParaRPr lang="tr-TR" sz="2000" b="1" dirty="0"/>
          </a:p>
          <a:p>
            <a:r>
              <a:rPr lang="tr-TR" sz="2000" b="1" dirty="0" smtClean="0"/>
              <a:t>1 </a:t>
            </a:r>
            <a:r>
              <a:rPr lang="tr-TR" sz="2000" b="1" dirty="0" err="1" smtClean="0"/>
              <a:t>award</a:t>
            </a:r>
            <a:endParaRPr lang="tr-TR" sz="2000" b="1" dirty="0" smtClean="0"/>
          </a:p>
          <a:p>
            <a:r>
              <a:rPr lang="tr-TR" sz="2000" b="1" dirty="0" err="1" smtClean="0"/>
              <a:t>Unfortunately</a:t>
            </a:r>
            <a:r>
              <a:rPr lang="tr-TR" sz="2000" b="1" dirty="0" smtClean="0"/>
              <a:t> </a:t>
            </a:r>
            <a:r>
              <a:rPr lang="en-US" sz="2000" b="1" dirty="0" smtClean="0"/>
              <a:t>administrative tasks</a:t>
            </a:r>
            <a:r>
              <a:rPr lang="tr-TR" sz="2000" b="1" dirty="0" smtClean="0"/>
              <a:t>…</a:t>
            </a:r>
          </a:p>
        </p:txBody>
      </p:sp>
      <p:pic>
        <p:nvPicPr>
          <p:cNvPr id="9" name="Resim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052" y="1038105"/>
            <a:ext cx="2287512" cy="171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405928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587</TotalTime>
  <Words>2133</Words>
  <Application>Microsoft Macintosh PowerPoint</Application>
  <PresentationFormat>Geniş Ekran</PresentationFormat>
  <Paragraphs>258</Paragraphs>
  <Slides>31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8" baseType="lpstr">
      <vt:lpstr>Century Gothic</vt:lpstr>
      <vt:lpstr>Times New Roman</vt:lpstr>
      <vt:lpstr>Wingdings</vt:lpstr>
      <vt:lpstr>Wingdings 3</vt:lpstr>
      <vt:lpstr>微軟正黑體</vt:lpstr>
      <vt:lpstr>Arial</vt:lpstr>
      <vt:lpstr>Duman</vt:lpstr>
      <vt:lpstr>Listeria monocytogenes risk in poultry meat  and  usage of bacteriophages as a biocontrol agent </vt:lpstr>
      <vt:lpstr>Foodborne pathogens and infections</vt:lpstr>
      <vt:lpstr>Listeria monocytogenes</vt:lpstr>
      <vt:lpstr>PowerPoint Sunusu</vt:lpstr>
      <vt:lpstr>Who are in risk?</vt:lpstr>
      <vt:lpstr>Some outbreaks caused by Lm</vt:lpstr>
      <vt:lpstr>Incidence of listeriosis</vt:lpstr>
      <vt:lpstr>PowerPoint Sunusu</vt:lpstr>
      <vt:lpstr>Poultry meat as a vehicle of Lm</vt:lpstr>
      <vt:lpstr>PowerPoint Sunusu</vt:lpstr>
      <vt:lpstr>PowerPoint Sunusu</vt:lpstr>
      <vt:lpstr>PowerPoint Sunusu</vt:lpstr>
      <vt:lpstr>PowerPoint Sunusu</vt:lpstr>
      <vt:lpstr>PowerPoint Sunusu</vt:lpstr>
      <vt:lpstr>Regulation</vt:lpstr>
      <vt:lpstr>CONTROL METHODS</vt:lpstr>
      <vt:lpstr>Treatments</vt:lpstr>
      <vt:lpstr>PowerPoint Sunusu</vt:lpstr>
      <vt:lpstr>PowerPoint Sunusu</vt:lpstr>
      <vt:lpstr>Additional methods are needed to control these bacteria</vt:lpstr>
      <vt:lpstr>Bacteriophages</vt:lpstr>
      <vt:lpstr>PowerPoint Sunusu</vt:lpstr>
      <vt:lpstr>Usage of phages</vt:lpstr>
      <vt:lpstr>Bacteriophage life cycle</vt:lpstr>
      <vt:lpstr>Kinetics of phage infection </vt:lpstr>
      <vt:lpstr>Plaque formation</vt:lpstr>
      <vt:lpstr>Bacteriophage as a biocontrol agent</vt:lpstr>
      <vt:lpstr>Advantages</vt:lpstr>
      <vt:lpstr>Biocontrol of Lm by phages</vt:lpstr>
      <vt:lpstr>Conclusion</vt:lpstr>
      <vt:lpstr>acknowledgement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LIsterIa monocytogenes rIsk In poultry meat  and  usage of bacterIophages as a bIocontrol agent </dc:title>
  <dc:creator>Reviewer</dc:creator>
  <cp:lastModifiedBy>NAiM DENiZ AYAZ-Akademik</cp:lastModifiedBy>
  <cp:revision>87</cp:revision>
  <dcterms:created xsi:type="dcterms:W3CDTF">2016-11-08T11:15:09Z</dcterms:created>
  <dcterms:modified xsi:type="dcterms:W3CDTF">2016-11-26T08:37:33Z</dcterms:modified>
</cp:coreProperties>
</file>