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03" r:id="rId3"/>
    <p:sldId id="282" r:id="rId4"/>
    <p:sldId id="304" r:id="rId5"/>
    <p:sldId id="305" r:id="rId6"/>
    <p:sldId id="306" r:id="rId7"/>
    <p:sldId id="307" r:id="rId8"/>
    <p:sldId id="257" r:id="rId9"/>
    <p:sldId id="312" r:id="rId10"/>
    <p:sldId id="313" r:id="rId11"/>
    <p:sldId id="314" r:id="rId12"/>
    <p:sldId id="315" r:id="rId13"/>
    <p:sldId id="316" r:id="rId14"/>
    <p:sldId id="318" r:id="rId15"/>
    <p:sldId id="269" r:id="rId16"/>
    <p:sldId id="268" r:id="rId17"/>
    <p:sldId id="264" r:id="rId18"/>
    <p:sldId id="265" r:id="rId19"/>
    <p:sldId id="266" r:id="rId20"/>
    <p:sldId id="311" r:id="rId21"/>
    <p:sldId id="310" r:id="rId22"/>
    <p:sldId id="294" r:id="rId23"/>
    <p:sldId id="267" r:id="rId24"/>
    <p:sldId id="295" r:id="rId25"/>
    <p:sldId id="296" r:id="rId26"/>
    <p:sldId id="289" r:id="rId27"/>
    <p:sldId id="284" r:id="rId28"/>
    <p:sldId id="297" r:id="rId29"/>
    <p:sldId id="283" r:id="rId30"/>
    <p:sldId id="300" r:id="rId31"/>
    <p:sldId id="298" r:id="rId32"/>
    <p:sldId id="270" r:id="rId33"/>
    <p:sldId id="288" r:id="rId34"/>
    <p:sldId id="291" r:id="rId35"/>
    <p:sldId id="292" r:id="rId36"/>
    <p:sldId id="302" r:id="rId37"/>
    <p:sldId id="281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6F0E5-5985-4BAF-9656-E9BDADE26FA2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A0E2F-7E19-4267-842C-DBE21B484F8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B9F88-2E73-44B4-9576-63DA2286A03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B9F88-2E73-44B4-9576-63DA2286A03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02EEFC-39D7-442B-98FC-529D750C42B8}" type="slidenum">
              <a:rPr lang="en-US" smtClean="0"/>
              <a:pPr/>
              <a:t>11</a:t>
            </a:fld>
            <a:endParaRPr lang="en-GB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23E3EE-B874-4628-9238-5AF47107FE2B}" type="slidenum">
              <a:rPr lang="en-US" smtClean="0"/>
              <a:pPr/>
              <a:t>12</a:t>
            </a:fld>
            <a:endParaRPr lang="en-GB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703213-1FB1-4BD5-A976-57BCD412601D}" type="slidenum">
              <a:rPr lang="en-US" smtClean="0"/>
              <a:pPr/>
              <a:t>13</a:t>
            </a:fld>
            <a:endParaRPr lang="en-GB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791EC9-3946-4460-8148-B215E428B22F}" type="slidenum">
              <a:rPr lang="en-GB" smtClean="0"/>
              <a:pPr/>
              <a:t>26</a:t>
            </a:fld>
            <a:endParaRPr lang="en-GB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C69112-B39F-4B7D-AEAE-971F18CC0E0B}" type="slidenum">
              <a:rPr lang="en-GB" smtClean="0"/>
              <a:pPr/>
              <a:t>27</a:t>
            </a:fld>
            <a:endParaRPr lang="en-GB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B9F057-F584-431B-AE48-5B2626B759C2}" type="slidenum">
              <a:rPr lang="en-GB" smtClean="0"/>
              <a:pPr/>
              <a:t>29</a:t>
            </a:fld>
            <a:endParaRPr lang="en-GB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18CCD3-3479-440F-80A6-42F9A534C399}" type="slidenum">
              <a:rPr lang="en-GB" smtClean="0"/>
              <a:pPr/>
              <a:t>35</a:t>
            </a:fld>
            <a:endParaRPr lang="en-GB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18CCD3-3479-440F-80A6-42F9A534C399}" type="slidenum">
              <a:rPr lang="en-GB" smtClean="0"/>
              <a:pPr/>
              <a:t>36</a:t>
            </a:fld>
            <a:endParaRPr lang="en-GB" smtClean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1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579DE-B492-441E-A49A-ABDCBE4617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219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220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239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600200"/>
            <a:ext cx="33909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95900" y="1600200"/>
            <a:ext cx="33909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088C7-EED2-4CFC-9E41-07CC546DFE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739A1-6DE3-4E4E-BC06-EF6EC3CF8F5E}" type="datetimeFigureOut">
              <a:rPr lang="en-US" smtClean="0"/>
              <a:pPr/>
              <a:t>3/16/2017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E43AB-E790-4B72-BBB8-36A75DC51D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3276600"/>
          </a:xfrm>
          <a:solidFill>
            <a:srgbClr val="002060"/>
          </a:solidFill>
        </p:spPr>
        <p:txBody>
          <a:bodyPr/>
          <a:lstStyle/>
          <a:p>
            <a:r>
              <a:rPr lang="en-US" b="1" u="sng" dirty="0">
                <a:solidFill>
                  <a:schemeClr val="bg1"/>
                </a:solidFill>
              </a:rPr>
              <a:t>Dietary adequacy of Egyptian children with autism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24200"/>
            <a:ext cx="9144000" cy="37338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Presented by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Dr. </a:t>
            </a:r>
            <a:r>
              <a:rPr lang="en-US" b="1" dirty="0" err="1" smtClean="0">
                <a:solidFill>
                  <a:schemeClr val="bg1"/>
                </a:solidFill>
              </a:rPr>
              <a:t>Nagwa</a:t>
            </a:r>
            <a:r>
              <a:rPr lang="en-US" b="1" dirty="0" smtClean="0">
                <a:solidFill>
                  <a:schemeClr val="bg1"/>
                </a:solidFill>
              </a:rPr>
              <a:t> Abdel </a:t>
            </a:r>
            <a:r>
              <a:rPr lang="en-US" b="1" dirty="0" err="1" smtClean="0">
                <a:solidFill>
                  <a:schemeClr val="bg1"/>
                </a:solidFill>
              </a:rPr>
              <a:t>Meguid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2600" b="1" dirty="0" smtClean="0">
                <a:solidFill>
                  <a:schemeClr val="bg1"/>
                </a:solidFill>
              </a:rPr>
              <a:t>Prof. of Human Genetics and special Needs, </a:t>
            </a:r>
            <a:r>
              <a:rPr lang="en-US" sz="2600" b="1" dirty="0" err="1" smtClean="0">
                <a:solidFill>
                  <a:schemeClr val="bg1"/>
                </a:solidFill>
              </a:rPr>
              <a:t>NRC,Egypt</a:t>
            </a:r>
            <a:r>
              <a:rPr lang="en-US" sz="2600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Head of the </a:t>
            </a:r>
            <a:r>
              <a:rPr lang="en-US" sz="2800" b="1" dirty="0" smtClean="0">
                <a:solidFill>
                  <a:srgbClr val="FFC000"/>
                </a:solidFill>
              </a:rPr>
              <a:t>CONEM Egypt Child Brain Research Group  </a:t>
            </a:r>
          </a:p>
          <a:p>
            <a:r>
              <a:rPr lang="en-US" sz="2400" b="1" dirty="0" smtClean="0">
                <a:solidFill>
                  <a:schemeClr val="bg1"/>
                </a:solidFill>
              </a:rPr>
              <a:t> Council for Nutritional and Environmental Medicine </a:t>
            </a:r>
            <a:r>
              <a:rPr lang="en-US" sz="2400" b="1" dirty="0" smtClean="0">
                <a:solidFill>
                  <a:srgbClr val="FFC000"/>
                </a:solidFill>
              </a:rPr>
              <a:t>(Norway)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UNESCO/ L’Oreal Laureate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Autism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00200" y="2133600"/>
            <a:ext cx="3962400" cy="3276600"/>
          </a:xfrm>
          <a:solidFill>
            <a:srgbClr val="002060"/>
          </a:solidFill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Problems with </a:t>
            </a:r>
            <a:r>
              <a:rPr lang="en-US" b="1" dirty="0" smtClean="0">
                <a:solidFill>
                  <a:srgbClr val="FFC000"/>
                </a:solidFill>
              </a:rPr>
              <a:t>socialization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Problems with </a:t>
            </a:r>
            <a:r>
              <a:rPr lang="en-US" b="1" dirty="0" smtClean="0">
                <a:solidFill>
                  <a:srgbClr val="FFC000"/>
                </a:solidFill>
              </a:rPr>
              <a:t>communication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Unusual </a:t>
            </a:r>
            <a:r>
              <a:rPr lang="en-US" b="1" dirty="0" smtClean="0">
                <a:solidFill>
                  <a:srgbClr val="FFC000"/>
                </a:solidFill>
              </a:rPr>
              <a:t>behaviors</a:t>
            </a:r>
          </a:p>
          <a:p>
            <a:endParaRPr lang="en-US" b="1" dirty="0" smtClean="0">
              <a:solidFill>
                <a:schemeClr val="bg1"/>
              </a:solidFill>
            </a:endParaRPr>
          </a:p>
        </p:txBody>
      </p:sp>
      <p:pic>
        <p:nvPicPr>
          <p:cNvPr id="259076" name="Picture 4" descr="Time Magazine 2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3733800"/>
            <a:ext cx="2071688" cy="2805113"/>
          </a:xfrm>
          <a:prstGeom prst="rect">
            <a:avLst/>
          </a:prstGeom>
          <a:noFill/>
        </p:spPr>
      </p:pic>
      <p:pic>
        <p:nvPicPr>
          <p:cNvPr id="259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752600"/>
            <a:ext cx="1951038" cy="2590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400"/>
            <a:ext cx="8305800" cy="6705600"/>
          </a:xfrm>
          <a:solidFill>
            <a:srgbClr val="002060"/>
          </a:solidFill>
        </p:spPr>
        <p:txBody>
          <a:bodyPr/>
          <a:lstStyle/>
          <a:p>
            <a:pPr>
              <a:buFontTx/>
              <a:buNone/>
              <a:defRPr/>
            </a:pPr>
            <a:r>
              <a:rPr lang="en-US" sz="2800" b="1" dirty="0" smtClean="0">
                <a:solidFill>
                  <a:schemeClr val="bg1"/>
                </a:solidFill>
              </a:rPr>
              <a:t>    Autism is </a:t>
            </a:r>
            <a:r>
              <a:rPr lang="en-US" sz="2800" b="1" dirty="0" err="1" smtClean="0">
                <a:solidFill>
                  <a:srgbClr val="FFC000"/>
                </a:solidFill>
              </a:rPr>
              <a:t>Multifactorial</a:t>
            </a:r>
            <a:r>
              <a:rPr lang="en-US" sz="2800" b="1" dirty="0" smtClean="0">
                <a:solidFill>
                  <a:schemeClr val="bg1"/>
                </a:solidFill>
              </a:rPr>
              <a:t> in nature:</a:t>
            </a:r>
          </a:p>
          <a:p>
            <a:pPr>
              <a:defRPr/>
            </a:pPr>
            <a:r>
              <a:rPr lang="en-US" sz="2800" b="1" dirty="0" smtClean="0">
                <a:solidFill>
                  <a:schemeClr val="bg1"/>
                </a:solidFill>
              </a:rPr>
              <a:t>genetic components, infectious components and environmental components. While the relative contribution of each of these components may differ from one individual to the next</a:t>
            </a:r>
          </a:p>
          <a:p>
            <a:pPr>
              <a:defRPr/>
            </a:pPr>
            <a:r>
              <a:rPr lang="en-US" sz="2800" b="1" dirty="0" smtClean="0">
                <a:solidFill>
                  <a:schemeClr val="bg1"/>
                </a:solidFill>
              </a:rPr>
              <a:t>Each of these components does play a role for all of us. A certain threshold or body burden needs to be met for each of these factors in order for </a:t>
            </a:r>
            <a:r>
              <a:rPr lang="en-US" sz="2800" b="1" dirty="0" err="1" smtClean="0">
                <a:solidFill>
                  <a:srgbClr val="FFC000"/>
                </a:solidFill>
              </a:rPr>
              <a:t>multifactorial</a:t>
            </a:r>
            <a:r>
              <a:rPr lang="en-US" sz="2800" b="1" dirty="0" smtClean="0">
                <a:solidFill>
                  <a:schemeClr val="bg1"/>
                </a:solidFill>
              </a:rPr>
              <a:t> disease to occur.</a:t>
            </a:r>
          </a:p>
        </p:txBody>
      </p:sp>
      <p:pic>
        <p:nvPicPr>
          <p:cNvPr id="61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4724400"/>
            <a:ext cx="5029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153400" cy="1295400"/>
          </a:xfrm>
          <a:solidFill>
            <a:srgbClr val="002060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By the end of 7 months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447800"/>
            <a:ext cx="5943600" cy="2133600"/>
          </a:xfrm>
          <a:solidFill>
            <a:srgbClr val="002060"/>
          </a:solidFill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Smile back at another person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Respond to sound with sounds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Enjoy social play</a:t>
            </a:r>
          </a:p>
        </p:txBody>
      </p:sp>
      <p:pic>
        <p:nvPicPr>
          <p:cNvPr id="1638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524000"/>
            <a:ext cx="243363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3845" name="Rectangle 5"/>
          <p:cNvSpPr>
            <a:spLocks noChangeArrowheads="1"/>
          </p:cNvSpPr>
          <p:nvPr/>
        </p:nvSpPr>
        <p:spPr bwMode="auto">
          <a:xfrm>
            <a:off x="304800" y="3352800"/>
            <a:ext cx="8610600" cy="2743200"/>
          </a:xfrm>
          <a:prstGeom prst="rect">
            <a:avLst/>
          </a:prstGeom>
          <a:solidFill>
            <a:srgbClr val="002060"/>
          </a:solidFill>
          <a:ln w="222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sz="2800" u="sng" dirty="0">
                <a:solidFill>
                  <a:srgbClr val="FF3300"/>
                </a:solidFill>
              </a:rPr>
              <a:t>Red Flags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No big smiles or other warm, joyful </a:t>
            </a:r>
            <a:r>
              <a:rPr lang="en-US" sz="2800" dirty="0" smtClean="0">
                <a:solidFill>
                  <a:schemeClr val="bg1"/>
                </a:solidFill>
              </a:rPr>
              <a:t>expressions</a:t>
            </a:r>
            <a:endParaRPr lang="en-US" sz="2800" dirty="0">
              <a:solidFill>
                <a:schemeClr val="bg1"/>
              </a:solidFill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No back-and-forth sharing of </a:t>
            </a:r>
            <a:r>
              <a:rPr lang="en-US" sz="2800" b="1" dirty="0">
                <a:solidFill>
                  <a:srgbClr val="FFC000"/>
                </a:solidFill>
              </a:rPr>
              <a:t>sounds</a:t>
            </a:r>
            <a:r>
              <a:rPr lang="en-US" sz="2800" dirty="0">
                <a:solidFill>
                  <a:schemeClr val="bg1"/>
                </a:solidFill>
              </a:rPr>
              <a:t>, smiles, or other facial expressions by nine months or thereafter 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8229600" cy="1143000"/>
          </a:xfrm>
          <a:solidFill>
            <a:srgbClr val="002060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By the end of 1year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362200" y="1219200"/>
            <a:ext cx="6477000" cy="2057400"/>
          </a:xfrm>
          <a:solidFill>
            <a:srgbClr val="002060"/>
          </a:solidFill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Use simple gestures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Imitate actions in their play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Respond when told “no”</a:t>
            </a:r>
          </a:p>
        </p:txBody>
      </p:sp>
      <p:pic>
        <p:nvPicPr>
          <p:cNvPr id="165892" name="Picture 4" descr="_DSC30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600"/>
            <a:ext cx="1676400" cy="1905000"/>
          </a:xfrm>
          <a:prstGeom prst="rect">
            <a:avLst/>
          </a:prstGeom>
          <a:noFill/>
        </p:spPr>
      </p:pic>
      <p:sp>
        <p:nvSpPr>
          <p:cNvPr id="165893" name="Rectangle 5"/>
          <p:cNvSpPr>
            <a:spLocks noChangeArrowheads="1"/>
          </p:cNvSpPr>
          <p:nvPr/>
        </p:nvSpPr>
        <p:spPr bwMode="auto">
          <a:xfrm>
            <a:off x="457200" y="3276600"/>
            <a:ext cx="8458200" cy="2667000"/>
          </a:xfrm>
          <a:prstGeom prst="rect">
            <a:avLst/>
          </a:prstGeom>
          <a:solidFill>
            <a:srgbClr val="002060"/>
          </a:solidFill>
          <a:ln w="222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2800" u="sng" dirty="0">
                <a:solidFill>
                  <a:srgbClr val="FF3300"/>
                </a:solidFill>
              </a:rPr>
              <a:t>Red Flags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No back-and-forth gestures, such </a:t>
            </a:r>
            <a:r>
              <a:rPr lang="en-US" sz="2800" b="1" dirty="0">
                <a:solidFill>
                  <a:srgbClr val="FFC000"/>
                </a:solidFill>
              </a:rPr>
              <a:t>as pointing</a:t>
            </a:r>
            <a:r>
              <a:rPr lang="en-US" sz="2800" b="1" dirty="0">
                <a:solidFill>
                  <a:schemeClr val="bg1"/>
                </a:solidFill>
              </a:rPr>
              <a:t>, </a:t>
            </a:r>
            <a:r>
              <a:rPr lang="en-US" sz="2800" b="1" dirty="0" smtClean="0">
                <a:solidFill>
                  <a:schemeClr val="bg1"/>
                </a:solidFill>
              </a:rPr>
              <a:t> or </a:t>
            </a:r>
            <a:r>
              <a:rPr lang="en-US" sz="2800" b="1" dirty="0">
                <a:solidFill>
                  <a:srgbClr val="FFC000"/>
                </a:solidFill>
              </a:rPr>
              <a:t>waving bye 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Not answering to one’s </a:t>
            </a:r>
            <a:r>
              <a:rPr lang="en-US" sz="2800" b="1" dirty="0">
                <a:solidFill>
                  <a:srgbClr val="FFC000"/>
                </a:solidFill>
              </a:rPr>
              <a:t>name</a:t>
            </a:r>
            <a:r>
              <a:rPr lang="en-US" sz="2800" b="1" dirty="0">
                <a:solidFill>
                  <a:schemeClr val="bg1"/>
                </a:solidFill>
              </a:rPr>
              <a:t> when called 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No </a:t>
            </a:r>
            <a:r>
              <a:rPr lang="en-US" sz="2800" b="1" dirty="0">
                <a:solidFill>
                  <a:srgbClr val="FFC000"/>
                </a:solidFill>
              </a:rPr>
              <a:t>babbling</a:t>
            </a:r>
            <a:r>
              <a:rPr lang="en-US" sz="2800" b="1" dirty="0">
                <a:solidFill>
                  <a:schemeClr val="bg1"/>
                </a:solidFill>
              </a:rPr>
              <a:t> – mama, dada, </a:t>
            </a:r>
            <a:r>
              <a:rPr lang="en-US" sz="2800" b="1" dirty="0" smtClean="0">
                <a:solidFill>
                  <a:schemeClr val="bg1"/>
                </a:solidFill>
              </a:rPr>
              <a:t>papa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82000" cy="1325562"/>
          </a:xfrm>
          <a:solidFill>
            <a:srgbClr val="002060"/>
          </a:solidFill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By the end of 18 months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057400" y="1600200"/>
            <a:ext cx="6705600" cy="1981200"/>
          </a:xfrm>
          <a:solidFill>
            <a:srgbClr val="002060"/>
          </a:solidFill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Do simple pretend play 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Point to interesting objects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Use several single words unprompted</a:t>
            </a:r>
          </a:p>
        </p:txBody>
      </p:sp>
      <p:pic>
        <p:nvPicPr>
          <p:cNvPr id="168964" name="Picture 4" descr="_DSC225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600200"/>
            <a:ext cx="1711325" cy="3851275"/>
          </a:xfrm>
          <a:noFill/>
          <a:ln/>
        </p:spPr>
      </p:pic>
      <p:sp>
        <p:nvSpPr>
          <p:cNvPr id="168965" name="Rectangle 5"/>
          <p:cNvSpPr>
            <a:spLocks noChangeArrowheads="1"/>
          </p:cNvSpPr>
          <p:nvPr/>
        </p:nvSpPr>
        <p:spPr bwMode="auto">
          <a:xfrm>
            <a:off x="2057400" y="3505200"/>
            <a:ext cx="6705600" cy="2895600"/>
          </a:xfrm>
          <a:prstGeom prst="rect">
            <a:avLst/>
          </a:prstGeom>
          <a:solidFill>
            <a:srgbClr val="002060"/>
          </a:solidFill>
          <a:ln w="222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sz="2800" u="sng" dirty="0">
                <a:solidFill>
                  <a:srgbClr val="FF3300"/>
                </a:solidFill>
              </a:rPr>
              <a:t>Red Flags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No </a:t>
            </a:r>
            <a:r>
              <a:rPr lang="en-US" sz="2800" dirty="0">
                <a:solidFill>
                  <a:srgbClr val="FFC000"/>
                </a:solidFill>
              </a:rPr>
              <a:t>single words </a:t>
            </a:r>
            <a:r>
              <a:rPr lang="en-US" sz="2800" dirty="0">
                <a:solidFill>
                  <a:schemeClr val="bg1"/>
                </a:solidFill>
              </a:rPr>
              <a:t>by 18 months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No simple </a:t>
            </a:r>
            <a:r>
              <a:rPr lang="en-US" sz="2800" dirty="0">
                <a:solidFill>
                  <a:srgbClr val="FFC000"/>
                </a:solidFill>
              </a:rPr>
              <a:t>pretend play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29600" cy="114300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n-US" sz="4000" dirty="0" smtClean="0"/>
              <a:t>                  </a:t>
            </a:r>
            <a:r>
              <a:rPr lang="en-US" sz="4000" b="1" dirty="0" smtClean="0">
                <a:solidFill>
                  <a:srgbClr val="FFC000"/>
                </a:solidFill>
              </a:rPr>
              <a:t>By the end of 2 years</a:t>
            </a:r>
            <a:br>
              <a:rPr lang="en-US" sz="4000" b="1" dirty="0" smtClean="0">
                <a:solidFill>
                  <a:srgbClr val="FFC000"/>
                </a:solidFill>
              </a:rPr>
            </a:br>
            <a:r>
              <a:rPr lang="en-US" sz="4000" b="1" dirty="0" smtClean="0">
                <a:solidFill>
                  <a:srgbClr val="FFC000"/>
                </a:solidFill>
              </a:rPr>
              <a:t>                     </a:t>
            </a:r>
            <a:r>
              <a:rPr lang="en-US" sz="3600" b="1" dirty="0" smtClean="0">
                <a:solidFill>
                  <a:srgbClr val="FFC000"/>
                </a:solidFill>
              </a:rPr>
              <a:t>(24 months)</a:t>
            </a: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" y="1524000"/>
            <a:ext cx="8305800" cy="2362200"/>
          </a:xfrm>
          <a:solidFill>
            <a:srgbClr val="002060"/>
          </a:solidFill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Use 2- to 4-word phrases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Follow simple instructions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Become more interested in other children</a:t>
            </a:r>
          </a:p>
          <a:p>
            <a:r>
              <a:rPr lang="en-US" sz="2800" dirty="0" smtClean="0">
                <a:solidFill>
                  <a:schemeClr val="bg1"/>
                </a:solidFill>
              </a:rPr>
              <a:t>Point to object or picture when named</a:t>
            </a:r>
          </a:p>
        </p:txBody>
      </p:sp>
      <p:pic>
        <p:nvPicPr>
          <p:cNvPr id="171012" name="Picture 4" descr="_DSC332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304800"/>
            <a:ext cx="1905000" cy="1270000"/>
          </a:xfrm>
          <a:noFill/>
          <a:ln/>
        </p:spPr>
      </p:pic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609600" y="3810000"/>
            <a:ext cx="8305800" cy="2209800"/>
          </a:xfrm>
          <a:prstGeom prst="rect">
            <a:avLst/>
          </a:prstGeom>
          <a:solidFill>
            <a:srgbClr val="002060"/>
          </a:solidFill>
          <a:ln w="222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sz="2800" u="sng" dirty="0">
                <a:solidFill>
                  <a:srgbClr val="FF3300"/>
                </a:solidFill>
              </a:rPr>
              <a:t>Red Flags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No </a:t>
            </a:r>
            <a:r>
              <a:rPr lang="en-US" sz="2800" dirty="0">
                <a:solidFill>
                  <a:srgbClr val="FFC000"/>
                </a:solidFill>
              </a:rPr>
              <a:t>two-word</a:t>
            </a:r>
            <a:r>
              <a:rPr lang="en-US" sz="2800" dirty="0">
                <a:solidFill>
                  <a:schemeClr val="bg1"/>
                </a:solidFill>
              </a:rPr>
              <a:t> meaningful phrases (without imitating or repeating)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FFC000"/>
                </a:solidFill>
              </a:rPr>
              <a:t>Lack of interest </a:t>
            </a:r>
            <a:r>
              <a:rPr lang="en-US" sz="2800" dirty="0">
                <a:solidFill>
                  <a:schemeClr val="bg1"/>
                </a:solidFill>
              </a:rPr>
              <a:t>in other children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  <a:solidFill>
            <a:srgbClr val="002060"/>
          </a:solidFill>
        </p:spPr>
        <p:txBody>
          <a:bodyPr/>
          <a:lstStyle/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Autism </a:t>
            </a:r>
            <a:r>
              <a:rPr lang="en-US" b="1" dirty="0">
                <a:solidFill>
                  <a:schemeClr val="bg1"/>
                </a:solidFill>
              </a:rPr>
              <a:t>is still poorly understood, a number of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environmental</a:t>
            </a:r>
            <a:r>
              <a:rPr lang="en-US" b="1" dirty="0">
                <a:solidFill>
                  <a:schemeClr val="bg1"/>
                </a:solidFill>
              </a:rPr>
              <a:t>, anthropological, neurobiological and </a:t>
            </a:r>
            <a:r>
              <a:rPr lang="en-US" b="1" dirty="0" smtClean="0">
                <a:solidFill>
                  <a:schemeClr val="bg1"/>
                </a:solidFill>
              </a:rPr>
              <a:t>genetic factors </a:t>
            </a:r>
            <a:r>
              <a:rPr lang="en-US" b="1" dirty="0">
                <a:solidFill>
                  <a:schemeClr val="bg1"/>
                </a:solidFill>
              </a:rPr>
              <a:t>have been related to the </a:t>
            </a:r>
            <a:r>
              <a:rPr lang="en-US" b="1" u="sng" dirty="0" err="1">
                <a:solidFill>
                  <a:schemeClr val="bg1"/>
                </a:solidFill>
              </a:rPr>
              <a:t>pathophysiology</a:t>
            </a:r>
            <a:r>
              <a:rPr lang="en-US" b="1" u="sng" dirty="0">
                <a:solidFill>
                  <a:srgbClr val="FFC000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of ASD, </a:t>
            </a:r>
            <a:r>
              <a:rPr lang="en-US" b="1" dirty="0" smtClean="0">
                <a:solidFill>
                  <a:srgbClr val="FFC000"/>
                </a:solidFill>
              </a:rPr>
              <a:t>even the </a:t>
            </a:r>
            <a:r>
              <a:rPr lang="en-US" sz="3600" b="1" dirty="0">
                <a:solidFill>
                  <a:srgbClr val="FFC000"/>
                </a:solidFill>
              </a:rPr>
              <a:t>impact of </a:t>
            </a:r>
            <a:r>
              <a:rPr lang="en-US" sz="3600" b="1" u="sng" dirty="0">
                <a:solidFill>
                  <a:srgbClr val="FFC000"/>
                </a:solidFill>
              </a:rPr>
              <a:t>oxidative stress response related to the </a:t>
            </a:r>
            <a:r>
              <a:rPr lang="en-US" sz="3600" b="1" u="sng" dirty="0" smtClean="0">
                <a:solidFill>
                  <a:srgbClr val="FFC000"/>
                </a:solidFill>
              </a:rPr>
              <a:t>environment and </a:t>
            </a:r>
            <a:r>
              <a:rPr lang="en-US" sz="3600" b="1" u="sng" dirty="0">
                <a:solidFill>
                  <a:srgbClr val="FFC000"/>
                </a:solidFill>
              </a:rPr>
              <a:t>nutrition intake</a:t>
            </a:r>
            <a:r>
              <a:rPr lang="en-US" sz="3600" b="1" dirty="0">
                <a:solidFill>
                  <a:srgbClr val="FFC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305800" cy="6019800"/>
          </a:xfrm>
          <a:solidFill>
            <a:srgbClr val="002060"/>
          </a:solidFill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bg1"/>
                </a:solidFill>
              </a:rPr>
              <a:t>To determine the associated risk factors in Egypt, we studied pedigree charts, degree of </a:t>
            </a:r>
            <a:r>
              <a:rPr lang="en-US" b="1" dirty="0" smtClean="0">
                <a:solidFill>
                  <a:srgbClr val="FFC000"/>
                </a:solidFill>
              </a:rPr>
              <a:t>consanguinity of parents </a:t>
            </a:r>
            <a:r>
              <a:rPr lang="en-US" b="1" dirty="0" smtClean="0">
                <a:solidFill>
                  <a:schemeClr val="bg1"/>
                </a:solidFill>
              </a:rPr>
              <a:t>and family history of similarly affected infants or children. Males were more affected than females. Only 30% of the mothers received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87963"/>
          </a:xfrm>
          <a:solidFill>
            <a:srgbClr val="002060"/>
          </a:solidFill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bg1"/>
                </a:solidFill>
              </a:rPr>
              <a:t>Antenatal care only, 15% received multivitamins and folic acid during pregnancy. This high-lights the importance of measures for health promotion and disease prevention</a:t>
            </a: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In child bearing-age women should pay special attention to prenatal care and childbirth which can influence neonatal indicators and prevention of birth defects.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65187"/>
          </a:xfrm>
          <a:solidFill>
            <a:srgbClr val="002060"/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400" b="1" dirty="0" smtClean="0">
                <a:solidFill>
                  <a:schemeClr val="bg1"/>
                </a:solidFill>
              </a:rPr>
              <a:t>C</a:t>
            </a:r>
            <a:r>
              <a:rPr lang="en-US" sz="3200" b="1" dirty="0" smtClean="0">
                <a:solidFill>
                  <a:schemeClr val="bg1"/>
                </a:solidFill>
              </a:rPr>
              <a:t>onsanguinity Rate Among Arabs</a:t>
            </a:r>
            <a:endParaRPr lang="en-GB" sz="32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>
            <p:ph idx="1"/>
          </p:nvPr>
        </p:nvGraphicFramePr>
        <p:xfrm>
          <a:off x="0" y="1143000"/>
          <a:ext cx="11596688" cy="5526088"/>
        </p:xfrm>
        <a:graphic>
          <a:graphicData uri="http://schemas.openxmlformats.org/presentationml/2006/ole">
            <p:oleObj spid="_x0000_s1026" name="Chart" r:id="rId4" imgW="9515403" imgH="4533742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</a:rPr>
              <a:t>Increase in consanguinity rates over time among some Arab countries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GB" sz="2400" b="1" dirty="0" smtClean="0"/>
          </a:p>
        </p:txBody>
      </p:sp>
      <p:graphicFrame>
        <p:nvGraphicFramePr>
          <p:cNvPr id="2050" name="Object 3"/>
          <p:cNvGraphicFramePr>
            <a:graphicFrameLocks noChangeAspect="1"/>
          </p:cNvGraphicFramePr>
          <p:nvPr>
            <p:ph idx="1"/>
          </p:nvPr>
        </p:nvGraphicFramePr>
        <p:xfrm>
          <a:off x="457200" y="1219200"/>
          <a:ext cx="11596688" cy="5373688"/>
        </p:xfrm>
        <a:graphic>
          <a:graphicData uri="http://schemas.openxmlformats.org/presentationml/2006/ole">
            <p:oleObj spid="_x0000_s2050" name="Chart" r:id="rId4" imgW="9515403" imgH="4533742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41387"/>
          </a:xfrm>
          <a:solidFill>
            <a:srgbClr val="002060"/>
          </a:solidFill>
        </p:spPr>
        <p:txBody>
          <a:bodyPr>
            <a:noAutofit/>
          </a:bodyPr>
          <a:lstStyle/>
          <a:p>
            <a:pPr eaLnBrk="1" hangingPunct="1"/>
            <a:r>
              <a:rPr lang="en-US" sz="3200" b="1" dirty="0" smtClean="0">
                <a:solidFill>
                  <a:schemeClr val="bg1"/>
                </a:solidFill>
              </a:rPr>
              <a:t>Decrease in consanguinity rates over time among some Arab countries</a:t>
            </a:r>
            <a:endParaRPr lang="en-GB" sz="32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>
            <p:ph idx="1"/>
          </p:nvPr>
        </p:nvGraphicFramePr>
        <p:xfrm>
          <a:off x="0" y="990600"/>
          <a:ext cx="11596688" cy="5526088"/>
        </p:xfrm>
        <a:graphic>
          <a:graphicData uri="http://schemas.openxmlformats.org/presentationml/2006/ole">
            <p:oleObj spid="_x0000_s3074" name="Chart" r:id="rId4" imgW="9515403" imgH="4533742" progId="MSGraph.Chart.8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228600" y="381000"/>
            <a:ext cx="8763000" cy="6172200"/>
          </a:xfrm>
          <a:solidFill>
            <a:srgbClr val="002060"/>
          </a:solidFill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sz="2800" dirty="0" smtClean="0"/>
          </a:p>
          <a:p>
            <a:r>
              <a:rPr lang="en-US" b="1" dirty="0" smtClean="0">
                <a:solidFill>
                  <a:schemeClr val="bg1"/>
                </a:solidFill>
              </a:rPr>
              <a:t>Future breakthroughs will profit greatly from the application of evidence-based approaches to therapy. In this regard, studies </a:t>
            </a:r>
            <a:r>
              <a:rPr lang="en-US" b="1" dirty="0" smtClean="0">
                <a:solidFill>
                  <a:srgbClr val="FFC000"/>
                </a:solidFill>
              </a:rPr>
              <a:t>of monogenic </a:t>
            </a:r>
            <a:r>
              <a:rPr lang="en-US" b="1" dirty="0" smtClean="0">
                <a:solidFill>
                  <a:schemeClr val="bg1"/>
                </a:solidFill>
              </a:rPr>
              <a:t>ASD have much to offer with regard to detailed characterization of a subset of ASD.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04800"/>
            <a:ext cx="8839200" cy="6324600"/>
          </a:xfrm>
          <a:solidFill>
            <a:srgbClr val="002060"/>
          </a:solidFill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bg1"/>
                </a:solidFill>
              </a:rPr>
              <a:t>Although most studies have shown that individuals with autism have </a:t>
            </a:r>
            <a:r>
              <a:rPr lang="en-US" b="1" dirty="0" smtClean="0">
                <a:solidFill>
                  <a:srgbClr val="FFC000"/>
                </a:solidFill>
              </a:rPr>
              <a:t>selective eating </a:t>
            </a:r>
            <a:r>
              <a:rPr lang="en-US" b="1" dirty="0" smtClean="0">
                <a:solidFill>
                  <a:schemeClr val="bg1"/>
                </a:solidFill>
              </a:rPr>
              <a:t>habits and their dietary intake is often below the recommended panels of daily amounts, so they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may be at risk for </a:t>
            </a:r>
            <a:r>
              <a:rPr lang="en-US" b="1" u="sng" dirty="0" smtClean="0">
                <a:solidFill>
                  <a:srgbClr val="FFC000"/>
                </a:solidFill>
              </a:rPr>
              <a:t>vitamin and mineral insufficiency.</a:t>
            </a:r>
            <a:endParaRPr lang="en-US" b="1" u="sng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  <a:solidFill>
            <a:srgbClr val="002060"/>
          </a:solidFill>
        </p:spPr>
        <p:txBody>
          <a:bodyPr/>
          <a:lstStyle/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Subjects with autism are now recognized as belonging to a complex </a:t>
            </a:r>
            <a:r>
              <a:rPr lang="en-US" b="1" dirty="0" err="1" smtClean="0">
                <a:solidFill>
                  <a:schemeClr val="bg1"/>
                </a:solidFill>
              </a:rPr>
              <a:t>multifactorial</a:t>
            </a:r>
            <a:r>
              <a:rPr lang="en-US" b="1" dirty="0" smtClean="0">
                <a:solidFill>
                  <a:schemeClr val="bg1"/>
                </a:solidFill>
              </a:rPr>
              <a:t> pathology, where neurological patterns and </a:t>
            </a:r>
            <a:r>
              <a:rPr lang="en-US" sz="3600" b="1" dirty="0" smtClean="0">
                <a:solidFill>
                  <a:srgbClr val="FFC000"/>
                </a:solidFill>
              </a:rPr>
              <a:t>severity are related to an etiology involving interactions between </a:t>
            </a:r>
            <a:r>
              <a:rPr lang="en-US" sz="3600" b="1" u="sng" dirty="0" smtClean="0">
                <a:solidFill>
                  <a:srgbClr val="FFC000"/>
                </a:solidFill>
              </a:rPr>
              <a:t>genes, environment, diet, and gender</a:t>
            </a:r>
            <a:endParaRPr lang="en-US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  <a:solidFill>
            <a:srgbClr val="002060"/>
          </a:solidFill>
        </p:spPr>
        <p:txBody>
          <a:bodyPr/>
          <a:lstStyle/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The </a:t>
            </a:r>
            <a:r>
              <a:rPr lang="en-US" b="1" dirty="0">
                <a:solidFill>
                  <a:schemeClr val="bg1"/>
                </a:solidFill>
              </a:rPr>
              <a:t>present study aimed at </a:t>
            </a:r>
            <a:r>
              <a:rPr lang="en-US" b="1" dirty="0" smtClean="0">
                <a:solidFill>
                  <a:schemeClr val="bg1"/>
                </a:solidFill>
              </a:rPr>
              <a:t>comparing dietary </a:t>
            </a:r>
            <a:r>
              <a:rPr lang="en-US" b="1" dirty="0">
                <a:solidFill>
                  <a:schemeClr val="bg1"/>
                </a:solidFill>
              </a:rPr>
              <a:t>regimens and habits of </a:t>
            </a:r>
            <a:r>
              <a:rPr lang="en-US" b="1" dirty="0">
                <a:solidFill>
                  <a:srgbClr val="FFC000"/>
                </a:solidFill>
              </a:rPr>
              <a:t>normally</a:t>
            </a:r>
            <a:r>
              <a:rPr lang="en-US" b="1" dirty="0">
                <a:solidFill>
                  <a:schemeClr val="bg1"/>
                </a:solidFill>
              </a:rPr>
              <a:t> developing </a:t>
            </a:r>
            <a:r>
              <a:rPr lang="en-US" b="1" dirty="0" smtClean="0">
                <a:solidFill>
                  <a:schemeClr val="bg1"/>
                </a:solidFill>
              </a:rPr>
              <a:t>apparently healthy children with </a:t>
            </a:r>
            <a:r>
              <a:rPr lang="en-US" b="1" dirty="0">
                <a:solidFill>
                  <a:schemeClr val="bg1"/>
                </a:solidFill>
              </a:rPr>
              <a:t>a pediatric </a:t>
            </a:r>
            <a:r>
              <a:rPr lang="en-US" b="1" dirty="0" smtClean="0">
                <a:solidFill>
                  <a:schemeClr val="bg1"/>
                </a:solidFill>
              </a:rPr>
              <a:t>population of </a:t>
            </a:r>
            <a:r>
              <a:rPr lang="en-US" b="1" dirty="0">
                <a:solidFill>
                  <a:srgbClr val="FFC000"/>
                </a:solidFill>
              </a:rPr>
              <a:t>individuals affected </a:t>
            </a:r>
            <a:r>
              <a:rPr lang="en-US" b="1" dirty="0">
                <a:solidFill>
                  <a:schemeClr val="bg1"/>
                </a:solidFill>
              </a:rPr>
              <a:t>by autistic disorder.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  <a:solidFill>
            <a:srgbClr val="002060"/>
          </a:solidFill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A total </a:t>
            </a:r>
            <a:r>
              <a:rPr lang="en-US" b="1" dirty="0">
                <a:solidFill>
                  <a:schemeClr val="bg1"/>
                </a:solidFill>
              </a:rPr>
              <a:t>of </a:t>
            </a:r>
            <a:r>
              <a:rPr lang="en-US" b="1" dirty="0">
                <a:solidFill>
                  <a:srgbClr val="FFC000"/>
                </a:solidFill>
              </a:rPr>
              <a:t>80</a:t>
            </a:r>
            <a:r>
              <a:rPr lang="en-US" b="1" dirty="0">
                <a:solidFill>
                  <a:schemeClr val="bg1"/>
                </a:solidFill>
              </a:rPr>
              <a:t> children with autistic disorder and 80 </a:t>
            </a:r>
            <a:r>
              <a:rPr lang="en-US" b="1" dirty="0" smtClean="0">
                <a:solidFill>
                  <a:schemeClr val="bg1"/>
                </a:solidFill>
              </a:rPr>
              <a:t>apparently healthy</a:t>
            </a:r>
            <a:r>
              <a:rPr lang="en-US" b="1" dirty="0">
                <a:solidFill>
                  <a:schemeClr val="bg1"/>
                </a:solidFill>
              </a:rPr>
              <a:t>, </a:t>
            </a:r>
            <a:r>
              <a:rPr lang="en-US" b="1" dirty="0" smtClean="0">
                <a:solidFill>
                  <a:schemeClr val="bg1"/>
                </a:solidFill>
              </a:rPr>
              <a:t>normally developing </a:t>
            </a:r>
            <a:r>
              <a:rPr lang="en-US" b="1" dirty="0">
                <a:solidFill>
                  <a:schemeClr val="bg1"/>
                </a:solidFill>
              </a:rPr>
              <a:t>pediatric individuals were enrolled in </a:t>
            </a:r>
            <a:r>
              <a:rPr lang="en-US" b="1" dirty="0" smtClean="0">
                <a:solidFill>
                  <a:schemeClr val="bg1"/>
                </a:solidFill>
              </a:rPr>
              <a:t>this work.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  <a:solidFill>
            <a:srgbClr val="002060"/>
          </a:solidFill>
        </p:spPr>
        <p:txBody>
          <a:bodyPr>
            <a:normAutofit/>
          </a:bodyPr>
          <a:lstStyle/>
          <a:p>
            <a:endParaRPr lang="en-US" b="1" dirty="0" smtClean="0">
              <a:solidFill>
                <a:srgbClr val="FFC000"/>
              </a:solidFill>
            </a:endParaRPr>
          </a:p>
          <a:p>
            <a:endParaRPr lang="en-US" b="1" dirty="0" smtClean="0">
              <a:solidFill>
                <a:srgbClr val="FFC000"/>
              </a:solidFill>
            </a:endParaRPr>
          </a:p>
          <a:p>
            <a:r>
              <a:rPr lang="en-US" b="1" dirty="0" smtClean="0">
                <a:solidFill>
                  <a:srgbClr val="FFC000"/>
                </a:solidFill>
              </a:rPr>
              <a:t>Specialized dietitian </a:t>
            </a:r>
            <a:r>
              <a:rPr lang="en-US" dirty="0" smtClean="0">
                <a:solidFill>
                  <a:schemeClr val="bg1"/>
                </a:solidFill>
              </a:rPr>
              <a:t>got food frequency questionnaire from parents of all participants.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dirty="0" smtClean="0">
                <a:solidFill>
                  <a:schemeClr val="bg1"/>
                </a:solidFill>
              </a:rPr>
              <a:t>The parents of each subject were requested to provide </a:t>
            </a:r>
            <a:r>
              <a:rPr lang="en-US" dirty="0" smtClean="0">
                <a:solidFill>
                  <a:srgbClr val="FFC000"/>
                </a:solidFill>
              </a:rPr>
              <a:t>three days </a:t>
            </a:r>
            <a:r>
              <a:rPr lang="en-US" dirty="0" smtClean="0">
                <a:solidFill>
                  <a:schemeClr val="bg1"/>
                </a:solidFill>
              </a:rPr>
              <a:t>food diary of their children for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two weekdays and one weekend (covering the consumption over 24 h on each of the three days).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609600"/>
            <a:ext cx="8229600" cy="5943600"/>
          </a:xfrm>
          <a:solidFill>
            <a:srgbClr val="002060"/>
          </a:solidFill>
        </p:spPr>
        <p:txBody>
          <a:bodyPr/>
          <a:lstStyle/>
          <a:p>
            <a:pPr>
              <a:buNone/>
            </a:pP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    Individual food intake was calculated and analyzed using Computer Aided Nutritional Analysis Program, the food composition</a:t>
            </a:r>
          </a:p>
          <a:p>
            <a:pPr>
              <a:buNone/>
            </a:pPr>
            <a:r>
              <a:rPr lang="fr-FR" dirty="0" smtClean="0">
                <a:solidFill>
                  <a:schemeClr val="bg1"/>
                </a:solidFill>
              </a:rPr>
              <a:t>   (National Nutrition Institute, </a:t>
            </a:r>
            <a:r>
              <a:rPr lang="fr-FR" dirty="0" err="1" smtClean="0">
                <a:solidFill>
                  <a:schemeClr val="bg1"/>
                </a:solidFill>
              </a:rPr>
              <a:t>Cairo</a:t>
            </a:r>
            <a:r>
              <a:rPr lang="fr-FR" dirty="0" smtClean="0">
                <a:solidFill>
                  <a:schemeClr val="bg1"/>
                </a:solidFill>
              </a:rPr>
              <a:t>, </a:t>
            </a:r>
            <a:r>
              <a:rPr lang="fr-FR" dirty="0" err="1" smtClean="0">
                <a:solidFill>
                  <a:schemeClr val="bg1"/>
                </a:solidFill>
              </a:rPr>
              <a:t>Egypt</a:t>
            </a:r>
            <a:r>
              <a:rPr lang="fr-FR" dirty="0" smtClean="0">
                <a:solidFill>
                  <a:schemeClr val="bg1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6019800"/>
          </a:xfrm>
          <a:solidFill>
            <a:srgbClr val="002060"/>
          </a:solidFill>
        </p:spPr>
        <p:txBody>
          <a:bodyPr>
            <a:normAutofit/>
          </a:bodyPr>
          <a:lstStyle/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Serum </a:t>
            </a:r>
            <a:r>
              <a:rPr lang="en-US" b="1" dirty="0" smtClean="0">
                <a:solidFill>
                  <a:srgbClr val="FFC000"/>
                </a:solidFill>
              </a:rPr>
              <a:t>magnesium</a:t>
            </a:r>
            <a:r>
              <a:rPr lang="en-US" dirty="0" smtClean="0">
                <a:solidFill>
                  <a:schemeClr val="bg1"/>
                </a:solidFill>
              </a:rPr>
              <a:t> (Mg),  </a:t>
            </a:r>
            <a:r>
              <a:rPr lang="en-US" b="1" dirty="0" smtClean="0">
                <a:solidFill>
                  <a:srgbClr val="FFC000"/>
                </a:solidFill>
              </a:rPr>
              <a:t>iron</a:t>
            </a:r>
            <a:r>
              <a:rPr lang="en-US" dirty="0" smtClean="0">
                <a:solidFill>
                  <a:schemeClr val="bg1"/>
                </a:solidFill>
              </a:rPr>
              <a:t> (Fe), and </a:t>
            </a:r>
            <a:r>
              <a:rPr lang="en-US" b="1" dirty="0" smtClean="0">
                <a:solidFill>
                  <a:srgbClr val="FFC000"/>
                </a:solidFill>
              </a:rPr>
              <a:t>calcium</a:t>
            </a:r>
            <a:r>
              <a:rPr lang="en-US" dirty="0" smtClean="0">
                <a:solidFill>
                  <a:schemeClr val="bg1"/>
                </a:solidFill>
              </a:rPr>
              <a:t> (Ca) were measured by colorimetric methods using quantitative colorimetric </a:t>
            </a:r>
            <a:r>
              <a:rPr lang="en-US" dirty="0" err="1" smtClean="0">
                <a:solidFill>
                  <a:schemeClr val="bg1"/>
                </a:solidFill>
              </a:rPr>
              <a:t>BioAssay</a:t>
            </a:r>
            <a:r>
              <a:rPr lang="en-US" dirty="0" smtClean="0">
                <a:solidFill>
                  <a:schemeClr val="bg1"/>
                </a:solidFill>
              </a:rPr>
              <a:t> Systems kits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Serum vitamin </a:t>
            </a:r>
            <a:r>
              <a:rPr lang="en-US" b="1" dirty="0" smtClean="0">
                <a:solidFill>
                  <a:srgbClr val="FFC000"/>
                </a:solidFill>
              </a:rPr>
              <a:t>B12, folic acid, and vitamin B6 </a:t>
            </a:r>
            <a:r>
              <a:rPr lang="en-US" dirty="0" smtClean="0">
                <a:solidFill>
                  <a:schemeClr val="bg1"/>
                </a:solidFill>
              </a:rPr>
              <a:t>were measured by enzyme-linked </a:t>
            </a:r>
            <a:r>
              <a:rPr lang="en-US" dirty="0" err="1" smtClean="0">
                <a:solidFill>
                  <a:schemeClr val="bg1"/>
                </a:solidFill>
              </a:rPr>
              <a:t>immunosorbent</a:t>
            </a:r>
            <a:r>
              <a:rPr lang="en-US" dirty="0" smtClean="0">
                <a:solidFill>
                  <a:schemeClr val="bg1"/>
                </a:solidFill>
              </a:rPr>
              <a:t> assay (ELISA) using DRG kits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686800" cy="6248400"/>
          </a:xfrm>
          <a:solidFill>
            <a:srgbClr val="00206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endParaRPr lang="en-US" b="1" u="sng" dirty="0" smtClean="0">
              <a:solidFill>
                <a:srgbClr val="FFC000"/>
              </a:solidFill>
            </a:endParaRPr>
          </a:p>
          <a:p>
            <a:r>
              <a:rPr lang="en-US" b="1" u="sng" dirty="0" smtClean="0">
                <a:solidFill>
                  <a:srgbClr val="FFC000"/>
                </a:solidFill>
              </a:rPr>
              <a:t>Results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Plotting on the Egyptian sex-specific anthropometric growth (</a:t>
            </a:r>
            <a:r>
              <a:rPr lang="en-US" dirty="0" err="1" smtClean="0">
                <a:solidFill>
                  <a:schemeClr val="bg1"/>
                </a:solidFill>
              </a:rPr>
              <a:t>auximetric</a:t>
            </a:r>
            <a:r>
              <a:rPr lang="en-US" dirty="0" smtClean="0">
                <a:solidFill>
                  <a:schemeClr val="bg1"/>
                </a:solidFill>
              </a:rPr>
              <a:t>) chart, </a:t>
            </a:r>
            <a:r>
              <a:rPr lang="en-US" b="1" dirty="0" smtClean="0">
                <a:solidFill>
                  <a:srgbClr val="FFC000"/>
                </a:solidFill>
              </a:rPr>
              <a:t>absolute weights </a:t>
            </a:r>
            <a:r>
              <a:rPr lang="en-US" dirty="0" smtClean="0">
                <a:solidFill>
                  <a:schemeClr val="bg1"/>
                </a:solidFill>
              </a:rPr>
              <a:t>as well as weight-related for age classes, were </a:t>
            </a:r>
            <a:r>
              <a:rPr lang="en-US" b="1" u="sng" dirty="0" smtClean="0">
                <a:solidFill>
                  <a:srgbClr val="FFC000"/>
                </a:solidFill>
              </a:rPr>
              <a:t>significantly higher </a:t>
            </a:r>
            <a:r>
              <a:rPr lang="en-US" b="1" dirty="0" smtClean="0">
                <a:solidFill>
                  <a:srgbClr val="FFC000"/>
                </a:solidFill>
              </a:rPr>
              <a:t>in cases than healthy controls. 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No differences between groups were observed in regard to total kilocalories (kcal), carbohydrates, and fat intake.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763000" cy="63246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 total of 23.8% of children with autistic disorder vs. 11.3% in the healthy control group had a nutrient intake with features </a:t>
            </a:r>
            <a:r>
              <a:rPr lang="en-US" b="1" dirty="0" smtClean="0">
                <a:solidFill>
                  <a:srgbClr val="FFC000"/>
                </a:solidFill>
              </a:rPr>
              <a:t>below</a:t>
            </a:r>
            <a:r>
              <a:rPr lang="en-US" b="1" dirty="0" smtClean="0">
                <a:solidFill>
                  <a:schemeClr val="bg1"/>
                </a:solidFill>
              </a:rPr>
              <a:t> the  (RDA) of </a:t>
            </a:r>
            <a:r>
              <a:rPr lang="en-US" sz="3600" b="1" u="sng" dirty="0" smtClean="0">
                <a:solidFill>
                  <a:srgbClr val="FFC000"/>
                </a:solidFill>
              </a:rPr>
              <a:t>protein.</a:t>
            </a:r>
          </a:p>
          <a:p>
            <a:endParaRPr lang="en-US" sz="3600" b="1" u="sng" dirty="0" smtClean="0">
              <a:solidFill>
                <a:srgbClr val="FFC000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Children with autistic disorder </a:t>
            </a:r>
            <a:r>
              <a:rPr lang="en-US" b="1" dirty="0" smtClean="0">
                <a:solidFill>
                  <a:srgbClr val="FFC000"/>
                </a:solidFill>
              </a:rPr>
              <a:t>showed low </a:t>
            </a:r>
            <a:r>
              <a:rPr lang="en-US" b="1" u="sng" dirty="0" smtClean="0">
                <a:solidFill>
                  <a:srgbClr val="FFC000"/>
                </a:solidFill>
              </a:rPr>
              <a:t>dietary intake</a:t>
            </a:r>
            <a:r>
              <a:rPr lang="en-US" b="1" u="sng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of micronutrients</a:t>
            </a:r>
            <a:r>
              <a:rPr lang="en-US" b="1" dirty="0" smtClean="0">
                <a:solidFill>
                  <a:srgbClr val="FFC000"/>
                </a:solidFill>
              </a:rPr>
              <a:t>; calcium </a:t>
            </a:r>
            <a:r>
              <a:rPr lang="en-US" b="1" dirty="0" smtClean="0">
                <a:solidFill>
                  <a:schemeClr val="bg1"/>
                </a:solidFill>
              </a:rPr>
              <a:t>(Ca), </a:t>
            </a:r>
            <a:r>
              <a:rPr lang="en-US" b="1" dirty="0" smtClean="0">
                <a:solidFill>
                  <a:srgbClr val="FFC000"/>
                </a:solidFill>
              </a:rPr>
              <a:t>magnesium </a:t>
            </a:r>
            <a:r>
              <a:rPr lang="en-US" b="1" dirty="0" smtClean="0">
                <a:solidFill>
                  <a:schemeClr val="bg1"/>
                </a:solidFill>
              </a:rPr>
              <a:t>(Mg), </a:t>
            </a:r>
            <a:r>
              <a:rPr lang="en-US" b="1" dirty="0" smtClean="0">
                <a:solidFill>
                  <a:srgbClr val="FFC000"/>
                </a:solidFill>
              </a:rPr>
              <a:t>iron</a:t>
            </a:r>
            <a:r>
              <a:rPr lang="en-US" b="1" dirty="0" smtClean="0">
                <a:solidFill>
                  <a:schemeClr val="bg1"/>
                </a:solidFill>
              </a:rPr>
              <a:t> (Fe), </a:t>
            </a:r>
            <a:r>
              <a:rPr lang="en-US" b="1" dirty="0" err="1" smtClean="0">
                <a:solidFill>
                  <a:schemeClr val="bg1"/>
                </a:solidFill>
              </a:rPr>
              <a:t>and</a:t>
            </a:r>
            <a:r>
              <a:rPr lang="en-US" b="1" dirty="0" err="1" smtClean="0">
                <a:solidFill>
                  <a:srgbClr val="FFC000"/>
                </a:solidFill>
              </a:rPr>
              <a:t>selenium</a:t>
            </a:r>
            <a:r>
              <a:rPr lang="en-US" b="1" dirty="0" smtClean="0">
                <a:solidFill>
                  <a:schemeClr val="bg1"/>
                </a:solidFill>
              </a:rPr>
              <a:t>(Se) also they had significantly </a:t>
            </a:r>
            <a:r>
              <a:rPr lang="en-US" b="1" u="sng" dirty="0" smtClean="0">
                <a:solidFill>
                  <a:srgbClr val="FFC000"/>
                </a:solidFill>
              </a:rPr>
              <a:t>high intake of </a:t>
            </a:r>
            <a:r>
              <a:rPr lang="en-US" b="1" dirty="0" smtClean="0">
                <a:solidFill>
                  <a:srgbClr val="FFC000"/>
                </a:solidFill>
              </a:rPr>
              <a:t>potassium</a:t>
            </a:r>
            <a:r>
              <a:rPr lang="en-US" b="1" dirty="0" smtClean="0">
                <a:solidFill>
                  <a:schemeClr val="bg1"/>
                </a:solidFill>
              </a:rPr>
              <a:t> (K) and </a:t>
            </a:r>
            <a:r>
              <a:rPr lang="en-US" b="1" dirty="0" smtClean="0">
                <a:solidFill>
                  <a:srgbClr val="FFC000"/>
                </a:solidFill>
              </a:rPr>
              <a:t>vitamin C</a:t>
            </a:r>
            <a:r>
              <a:rPr lang="en-US" b="1" dirty="0" smtClean="0">
                <a:solidFill>
                  <a:schemeClr val="bg1"/>
                </a:solidFill>
              </a:rPr>
              <a:t> compared to healthy controls.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  <a:solidFill>
            <a:srgbClr val="002060"/>
          </a:solidFill>
        </p:spPr>
        <p:txBody>
          <a:bodyPr/>
          <a:lstStyle/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u="sng" dirty="0" smtClean="0">
                <a:solidFill>
                  <a:srgbClr val="FFC000"/>
                </a:solidFill>
              </a:rPr>
              <a:t>Serum </a:t>
            </a:r>
            <a:r>
              <a:rPr lang="en-US" b="1" dirty="0" smtClean="0">
                <a:solidFill>
                  <a:schemeClr val="bg1"/>
                </a:solidFill>
              </a:rPr>
              <a:t>Mg, Fe, Ca, </a:t>
            </a:r>
            <a:r>
              <a:rPr lang="en-US" b="1" dirty="0" err="1" smtClean="0">
                <a:solidFill>
                  <a:schemeClr val="bg1"/>
                </a:solidFill>
              </a:rPr>
              <a:t>folate</a:t>
            </a:r>
            <a:r>
              <a:rPr lang="en-US" b="1" dirty="0" smtClean="0">
                <a:solidFill>
                  <a:schemeClr val="bg1"/>
                </a:solidFill>
              </a:rPr>
              <a:t> and vitamin B12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   in children with autistic disorder were </a:t>
            </a:r>
            <a:r>
              <a:rPr lang="en-US" b="1" u="sng" dirty="0" smtClean="0">
                <a:solidFill>
                  <a:srgbClr val="FFC000"/>
                </a:solidFill>
              </a:rPr>
              <a:t>significantly low </a:t>
            </a:r>
            <a:r>
              <a:rPr lang="en-US" b="1" dirty="0" smtClean="0">
                <a:solidFill>
                  <a:schemeClr val="bg1"/>
                </a:solidFill>
              </a:rPr>
              <a:t>compared with healthy children.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3200400"/>
            <a:ext cx="224631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  <a:solidFill>
            <a:srgbClr val="002060"/>
          </a:solidFill>
        </p:spPr>
        <p:txBody>
          <a:bodyPr/>
          <a:lstStyle/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These results confirmed that </a:t>
            </a:r>
            <a:r>
              <a:rPr lang="en-US" b="1" dirty="0" smtClean="0">
                <a:solidFill>
                  <a:srgbClr val="FFC000"/>
                </a:solidFill>
              </a:rPr>
              <a:t>different</a:t>
            </a:r>
          </a:p>
          <a:p>
            <a:pPr>
              <a:buNone/>
            </a:pPr>
            <a:r>
              <a:rPr lang="en-US" b="1" dirty="0" smtClean="0">
                <a:solidFill>
                  <a:srgbClr val="FFC000"/>
                </a:solidFill>
              </a:rPr>
              <a:t>    nutritional inadequacy </a:t>
            </a:r>
            <a:r>
              <a:rPr lang="en-US" b="1" dirty="0" smtClean="0">
                <a:solidFill>
                  <a:schemeClr val="bg1"/>
                </a:solidFill>
              </a:rPr>
              <a:t>was observed in Egyptian children with autistic disorder.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7938"/>
            <a:ext cx="9151938" cy="686593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458200" cy="1143000"/>
          </a:xfrm>
          <a:solidFill>
            <a:srgbClr val="002060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i="1" dirty="0" smtClean="0">
                <a:solidFill>
                  <a:srgbClr val="FFFF00"/>
                </a:solidFill>
                <a:effectLst/>
                <a:latin typeface="Trebuchet MS" pitchFamily="34" charset="0"/>
              </a:rPr>
              <a:t>Interventions for Autism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57338"/>
            <a:ext cx="8534400" cy="5300662"/>
          </a:xfrm>
          <a:solidFill>
            <a:srgbClr val="002060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marL="185738" indent="0" eaLnBrk="1" hangingPunct="1">
              <a:buFontTx/>
              <a:buNone/>
            </a:pPr>
            <a:endParaRPr lang="en-GB" sz="1700" dirty="0" smtClean="0">
              <a:effectLst/>
              <a:latin typeface="Trebuchet MS" pitchFamily="34" charset="0"/>
            </a:endParaRPr>
          </a:p>
          <a:p>
            <a:pPr marL="185738" indent="0" eaLnBrk="1" hangingPunct="1">
              <a:buFontTx/>
              <a:buNone/>
            </a:pPr>
            <a:r>
              <a:rPr lang="en-GB" sz="1700" b="1" dirty="0" smtClean="0">
                <a:solidFill>
                  <a:schemeClr val="bg1"/>
                </a:solidFill>
                <a:effectLst/>
                <a:latin typeface="Trebuchet MS" pitchFamily="34" charset="0"/>
              </a:rPr>
              <a:t>Any intervention for Autism needs to bear in mind three very important factors </a:t>
            </a:r>
          </a:p>
          <a:p>
            <a:pPr marL="185738" indent="0" eaLnBrk="1" hangingPunct="1">
              <a:buFontTx/>
              <a:buNone/>
            </a:pPr>
            <a:r>
              <a:rPr lang="en-GB" sz="1700" b="1" dirty="0" smtClean="0">
                <a:solidFill>
                  <a:schemeClr val="bg1"/>
                </a:solidFill>
                <a:effectLst/>
                <a:latin typeface="Trebuchet MS" pitchFamily="34" charset="0"/>
              </a:rPr>
              <a:t>that will affect outcome:</a:t>
            </a:r>
          </a:p>
          <a:p>
            <a:pPr marL="185738" indent="0" eaLnBrk="1" hangingPunct="1">
              <a:buFontTx/>
              <a:buNone/>
            </a:pPr>
            <a:endParaRPr lang="en-GB" sz="1700" dirty="0" smtClean="0">
              <a:effectLst/>
              <a:latin typeface="Trebuchet MS" pitchFamily="34" charset="0"/>
            </a:endParaRPr>
          </a:p>
          <a:p>
            <a:pPr marL="185738" indent="0" eaLnBrk="1" hangingPunct="1">
              <a:buFontTx/>
              <a:buNone/>
            </a:pPr>
            <a:r>
              <a:rPr lang="en-GB" sz="2400" b="1" i="1" dirty="0" smtClean="0">
                <a:solidFill>
                  <a:srgbClr val="FFFF00"/>
                </a:solidFill>
                <a:effectLst/>
                <a:latin typeface="Trebuchet MS" pitchFamily="34" charset="0"/>
              </a:rPr>
              <a:t>(1) Autism is Heterogeneous.</a:t>
            </a:r>
          </a:p>
          <a:p>
            <a:pPr marL="185738" indent="0" eaLnBrk="1" hangingPunct="1">
              <a:buFontTx/>
              <a:buNone/>
            </a:pPr>
            <a:r>
              <a:rPr lang="en-GB" sz="1700" dirty="0" smtClean="0">
                <a:effectLst/>
                <a:latin typeface="Trebuchet MS" pitchFamily="34" charset="0"/>
              </a:rPr>
              <a:t>	</a:t>
            </a:r>
            <a:endParaRPr lang="en-GB" sz="1700" b="1" dirty="0" smtClean="0">
              <a:solidFill>
                <a:schemeClr val="bg1"/>
              </a:solidFill>
              <a:effectLst/>
              <a:latin typeface="Trebuchet MS" pitchFamily="34" charset="0"/>
            </a:endParaRPr>
          </a:p>
          <a:p>
            <a:pPr marL="185738" indent="0" eaLnBrk="1" hangingPunct="1">
              <a:buFontTx/>
              <a:buNone/>
            </a:pPr>
            <a:r>
              <a:rPr lang="en-GB" sz="2400" b="1" i="1" dirty="0" smtClean="0">
                <a:solidFill>
                  <a:srgbClr val="FFFF00"/>
                </a:solidFill>
                <a:effectLst/>
                <a:latin typeface="Trebuchet MS" pitchFamily="34" charset="0"/>
              </a:rPr>
              <a:t>(2) Autism is often accompanied by co-morbidities.</a:t>
            </a:r>
          </a:p>
          <a:p>
            <a:pPr marL="185738" indent="0" eaLnBrk="1" hangingPunct="1">
              <a:buFontTx/>
              <a:buNone/>
            </a:pPr>
            <a:r>
              <a:rPr lang="en-GB" sz="1700" i="1" dirty="0" smtClean="0">
                <a:solidFill>
                  <a:srgbClr val="FFFF00"/>
                </a:solidFill>
                <a:effectLst/>
                <a:latin typeface="Trebuchet MS" pitchFamily="34" charset="0"/>
              </a:rPr>
              <a:t>	</a:t>
            </a:r>
            <a:r>
              <a:rPr lang="en-GB" sz="2000" b="1" i="1" dirty="0" smtClean="0">
                <a:solidFill>
                  <a:schemeClr val="bg1"/>
                </a:solidFill>
                <a:effectLst/>
                <a:latin typeface="Trebuchet MS" pitchFamily="34" charset="0"/>
              </a:rPr>
              <a:t>e.g. epilepsy, ADHD, anxiety-related problems</a:t>
            </a:r>
          </a:p>
          <a:p>
            <a:pPr marL="185738" indent="0" eaLnBrk="1" hangingPunct="1">
              <a:buFontTx/>
              <a:buNone/>
            </a:pPr>
            <a:endParaRPr lang="en-GB" sz="1700" i="1" dirty="0" smtClean="0">
              <a:solidFill>
                <a:srgbClr val="FFFF00"/>
              </a:solidFill>
              <a:effectLst/>
              <a:latin typeface="Trebuchet MS" pitchFamily="34" charset="0"/>
            </a:endParaRPr>
          </a:p>
          <a:p>
            <a:pPr marL="185738" indent="0" eaLnBrk="1" hangingPunct="1">
              <a:buFontTx/>
              <a:buNone/>
            </a:pPr>
            <a:r>
              <a:rPr lang="en-GB" sz="2400" b="1" i="1" dirty="0" smtClean="0">
                <a:solidFill>
                  <a:srgbClr val="FFFF00"/>
                </a:solidFill>
                <a:effectLst/>
                <a:latin typeface="Trebuchet MS" pitchFamily="34" charset="0"/>
              </a:rPr>
              <a:t>(3) Age and environment may play a role.</a:t>
            </a:r>
            <a:endParaRPr lang="en-GB" sz="2000" b="1" i="1" dirty="0" smtClean="0">
              <a:solidFill>
                <a:schemeClr val="bg1"/>
              </a:solidFill>
              <a:effectLst/>
              <a:latin typeface="Trebuchet MS" pitchFamily="34" charset="0"/>
            </a:endParaRPr>
          </a:p>
          <a:p>
            <a:pPr lvl="1" eaLnBrk="1" hangingPunct="1">
              <a:buFontTx/>
              <a:buNone/>
            </a:pPr>
            <a:endParaRPr lang="en-GB" sz="1700" i="1" dirty="0" smtClean="0">
              <a:solidFill>
                <a:srgbClr val="FFFF00"/>
              </a:solidFill>
              <a:effectLst/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7938"/>
            <a:ext cx="9151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0" y="1"/>
            <a:ext cx="9144000" cy="6858000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4800" i="1" dirty="0">
                <a:solidFill>
                  <a:srgbClr val="FFFF00"/>
                </a:solidFill>
              </a:rPr>
              <a:t>Could diet  </a:t>
            </a:r>
            <a:br>
              <a:rPr lang="en-GB" sz="4800" i="1" dirty="0">
                <a:solidFill>
                  <a:srgbClr val="FFFF00"/>
                </a:solidFill>
              </a:rPr>
            </a:br>
            <a:r>
              <a:rPr lang="en-GB" sz="4800" i="1" dirty="0">
                <a:solidFill>
                  <a:srgbClr val="FFFF00"/>
                </a:solidFill>
              </a:rPr>
              <a:t>affect </a:t>
            </a:r>
            <a:r>
              <a:rPr lang="en-GB" sz="4800" i="1" dirty="0" smtClean="0">
                <a:solidFill>
                  <a:srgbClr val="FFFF00"/>
                </a:solidFill>
              </a:rPr>
              <a:t>Autism?</a:t>
            </a:r>
            <a:endParaRPr lang="en-GB" sz="4800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  <a:solidFill>
            <a:srgbClr val="002060"/>
          </a:solidFill>
        </p:spPr>
        <p:txBody>
          <a:bodyPr/>
          <a:lstStyle/>
          <a:p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Screening of the nutritional status of Autism children for nutrient adequacy to reduce these deficiencies by dietary means or by administering </a:t>
            </a:r>
            <a:r>
              <a:rPr lang="en-US" b="1" dirty="0" smtClean="0">
                <a:solidFill>
                  <a:srgbClr val="FFC000"/>
                </a:solidFill>
              </a:rPr>
              <a:t>appropriate vitamin and mineral supplements.</a:t>
            </a:r>
            <a:endParaRPr lang="en-US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7938"/>
            <a:ext cx="9151938" cy="6316663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</p:pic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600075" y="1912938"/>
            <a:ext cx="7943850" cy="3030537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GB" sz="4800" i="1">
                <a:solidFill>
                  <a:srgbClr val="FFFF00"/>
                </a:solidFill>
              </a:rPr>
              <a:t>Diet &amp; health are linked: </a:t>
            </a:r>
            <a:br>
              <a:rPr lang="en-GB" sz="4800" i="1">
                <a:solidFill>
                  <a:srgbClr val="FFFF00"/>
                </a:solidFill>
              </a:rPr>
            </a:br>
            <a:r>
              <a:rPr lang="en-GB" sz="4800" i="1">
                <a:solidFill>
                  <a:srgbClr val="FFFF00"/>
                </a:solidFill>
              </a:rPr>
              <a:t>not just another </a:t>
            </a:r>
            <a:br>
              <a:rPr lang="en-GB" sz="4800" i="1">
                <a:solidFill>
                  <a:srgbClr val="FFFF00"/>
                </a:solidFill>
              </a:rPr>
            </a:br>
            <a:r>
              <a:rPr lang="en-GB" sz="4800" i="1">
                <a:solidFill>
                  <a:srgbClr val="FFFF00"/>
                </a:solidFill>
              </a:rPr>
              <a:t>“casual” relationship!</a:t>
            </a:r>
            <a:endParaRPr lang="en-GB" sz="4800" i="1">
              <a:solidFill>
                <a:schemeClr val="tx2"/>
              </a:solidFill>
            </a:endParaRPr>
          </a:p>
        </p:txBody>
      </p:sp>
      <p:pic>
        <p:nvPicPr>
          <p:cNvPr id="13316" name="Picture 2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1500" y="4076700"/>
            <a:ext cx="349250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3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981075"/>
            <a:ext cx="1585912" cy="105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990601"/>
          <a:ext cx="8458200" cy="5714997"/>
        </p:xfrm>
        <a:graphic>
          <a:graphicData uri="http://schemas.openxmlformats.org/drawingml/2006/table">
            <a:tbl>
              <a:tblPr/>
              <a:tblGrid>
                <a:gridCol w="2330669"/>
                <a:gridCol w="1946034"/>
                <a:gridCol w="2105029"/>
                <a:gridCol w="2076468"/>
              </a:tblGrid>
              <a:tr h="82308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Variable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Cases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 Mean ± SD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Control 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 Mean ±SD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P Value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96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Kilocalories (Kcal/d)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1116.2 ± 271.6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1136.5 ± 269.4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0.317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96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Protein (gm/d)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36.6 ± 10.3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39.7 ± 8.7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C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0.021</a:t>
                      </a:r>
                      <a:endParaRPr lang="en-US" sz="1800" b="1" kern="50" dirty="0">
                        <a:solidFill>
                          <a:srgbClr val="FFC000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96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Fat (gm/d)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43.2 ± 12.8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45.0 ± 11.1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0.233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96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Fibers (gm/d)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1.4 ± 0.4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0.715 ± 0.2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0.001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8268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Carbohydrates (gm/d)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145.3 ± 22.3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143.0 ± 32.4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0.303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8268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Protein energy ratio status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13.6 ± 4.4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14.2 ± 2.9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0.309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8268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Carbohydrate energy ratio status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52.8 ± 9.7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51.5 ± 8.5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0.343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8268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Fat energy ratio status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33.6 ± 9.6</a:t>
                      </a:r>
                      <a:endParaRPr lang="en-US" sz="1800" b="1" kern="5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34.4 ± 7.8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50" dirty="0">
                          <a:solidFill>
                            <a:srgbClr val="FFFFFF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0.576</a:t>
                      </a:r>
                      <a:endParaRPr lang="en-US" sz="1800" b="1" kern="5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990600" y="152400"/>
            <a:ext cx="7391400" cy="83099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Mean and the standard deviation (Mean ± SD) for 80 children with autistic disorder and 80 controls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533398"/>
          <a:ext cx="8381999" cy="5867404"/>
        </p:xfrm>
        <a:graphic>
          <a:graphicData uri="http://schemas.openxmlformats.org/drawingml/2006/table">
            <a:tbl>
              <a:tblPr/>
              <a:tblGrid>
                <a:gridCol w="2385930"/>
                <a:gridCol w="1814600"/>
                <a:gridCol w="2287973"/>
                <a:gridCol w="1893496"/>
              </a:tblGrid>
              <a:tr h="130386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Variable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Cases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 Mean ± SD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Control 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 Mean ± SD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P Value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519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Vitamin A (mg/d)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159.6 ± 30.9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161.8 ± 46.7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0.359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519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Vitamin B1 (mg/d)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0.27 ± 0.08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0.28 ± 0.07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0.27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519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Vitamin B2 (mg/d)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0.47 ± 0.12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0.5 ± 0.13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0.052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519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Vitamin B6 (mg/d)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0.91 ± 0.16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0.6 ± 0.15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rgbClr val="FFC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0.001</a:t>
                      </a:r>
                      <a:endParaRPr lang="en-US" sz="2000" b="1" kern="50" dirty="0">
                        <a:solidFill>
                          <a:srgbClr val="FFC000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519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Folic acid (mg/d)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197.75 ± 34.22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269.48 ± 20.90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rgbClr val="FFC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0.001</a:t>
                      </a:r>
                      <a:endParaRPr lang="en-US" sz="2000" b="1" kern="50" dirty="0">
                        <a:solidFill>
                          <a:srgbClr val="FFC000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519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Vitamin B12 (mg/d)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0.39 ± 0.12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0.85 ± 0.15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rgbClr val="FFC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0.001</a:t>
                      </a:r>
                      <a:endParaRPr lang="en-US" sz="2000" b="1" kern="50" dirty="0">
                        <a:solidFill>
                          <a:srgbClr val="FFC000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6519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Vitamin C (mg/d)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23.2 ± 6.8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17.7 ± 4.7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rgbClr val="FFC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0.001</a:t>
                      </a:r>
                      <a:endParaRPr lang="en-US" sz="2000" b="1" kern="50" dirty="0">
                        <a:solidFill>
                          <a:srgbClr val="FFC000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1" y="380999"/>
          <a:ext cx="7924798" cy="6096000"/>
        </p:xfrm>
        <a:graphic>
          <a:graphicData uri="http://schemas.openxmlformats.org/drawingml/2006/table">
            <a:tbl>
              <a:tblPr/>
              <a:tblGrid>
                <a:gridCol w="1488283"/>
                <a:gridCol w="1809985"/>
                <a:gridCol w="1940158"/>
                <a:gridCol w="2686372"/>
              </a:tblGrid>
              <a:tr h="83326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Variable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Cases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Mean ±SD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Control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Mean ±SD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P Value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52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Calcium (mg/d)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468.113 ±109.6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817.258±114.6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rgbClr val="FFC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0.001</a:t>
                      </a:r>
                      <a:endParaRPr lang="en-US" sz="2000" b="1" kern="50" dirty="0">
                        <a:solidFill>
                          <a:srgbClr val="FFC000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26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Iron (mg/d)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8.821 ± 2.6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14.421 ± 2.3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rgbClr val="FFC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0.001</a:t>
                      </a:r>
                      <a:endParaRPr lang="en-US" sz="2000" b="1" kern="50" dirty="0">
                        <a:solidFill>
                          <a:srgbClr val="FFC000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052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Phosphorus (mg/d)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468.2± 119.9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469.7± 122.7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0.467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52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Magnesium (mg/d)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85.63± 22.39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150.98 ± 26.02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rgbClr val="FFC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0.001</a:t>
                      </a:r>
                      <a:endParaRPr lang="en-US" sz="2000" b="1" kern="50" dirty="0">
                        <a:solidFill>
                          <a:srgbClr val="FFC000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52627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Zinc (mg/d)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4.6± 1.4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4.8± 1.3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0.185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105254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Selenium (mg/d)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7.3± 2.0</a:t>
                      </a:r>
                      <a:endParaRPr lang="en-US" sz="2000" b="1" kern="5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chemeClr val="bg1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8.3± 2.3</a:t>
                      </a:r>
                      <a:endParaRPr lang="en-US" sz="2000" b="1" kern="5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50" dirty="0">
                          <a:solidFill>
                            <a:srgbClr val="FFC000"/>
                          </a:solidFill>
                          <a:latin typeface="Times New Roman"/>
                          <a:ea typeface="SimSun"/>
                          <a:cs typeface="Times New Roman"/>
                        </a:rPr>
                        <a:t>0.004</a:t>
                      </a:r>
                      <a:endParaRPr lang="en-US" sz="2000" b="1" kern="50" dirty="0">
                        <a:solidFill>
                          <a:srgbClr val="FFC000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219200"/>
          </a:xfrm>
          <a:solidFill>
            <a:srgbClr val="00206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GB" sz="2800" b="1" dirty="0" smtClean="0">
                <a:solidFill>
                  <a:schemeClr val="bg1"/>
                </a:solidFill>
                <a:latin typeface="Century Gothic"/>
                <a:cs typeface="Century Gothic"/>
              </a:rPr>
              <a:t>         Feeding problems in children with ASD</a:t>
            </a:r>
            <a:endParaRPr lang="en-GB" sz="2800" b="1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 bwMode="auto">
          <a:xfrm>
            <a:off x="4953000" y="1511300"/>
            <a:ext cx="4190999" cy="3594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/>
            <a:ext uri="{91240B29-F687-4F45-9708-019B960494DF}"/>
          </a:extLst>
        </p:spPr>
      </p:pic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381000" y="1524000"/>
            <a:ext cx="4648200" cy="3046988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entury Gothic" pitchFamily="34" charset="0"/>
              </a:rPr>
              <a:t>Food Selectivity + Food refusal + Obsessive eating patterns </a:t>
            </a:r>
            <a:r>
              <a:rPr lang="en-US" sz="3200" b="1" dirty="0" smtClean="0">
                <a:solidFill>
                  <a:schemeClr val="bg1"/>
                </a:solidFill>
                <a:latin typeface="Century Gothic" pitchFamily="34" charset="0"/>
              </a:rPr>
              <a:t>&gt;</a:t>
            </a:r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Concern </a:t>
            </a:r>
            <a:r>
              <a:rPr lang="en-GB" sz="3200" b="1" dirty="0">
                <a:solidFill>
                  <a:schemeClr val="bg1"/>
                </a:solidFill>
                <a:latin typeface="Century Gothic" pitchFamily="34" charset="0"/>
              </a:rPr>
              <a:t>for </a:t>
            </a:r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nutritional </a:t>
            </a:r>
            <a:r>
              <a:rPr lang="en-GB" sz="3200" b="1" dirty="0">
                <a:solidFill>
                  <a:schemeClr val="bg1"/>
                </a:solidFill>
                <a:latin typeface="Century Gothic" pitchFamily="34" charset="0"/>
              </a:rPr>
              <a:t>deficits and </a:t>
            </a:r>
            <a:r>
              <a:rPr lang="en-GB" sz="3200" b="1" dirty="0" smtClean="0">
                <a:solidFill>
                  <a:schemeClr val="bg1"/>
                </a:solidFill>
                <a:latin typeface="Century Gothic" pitchFamily="34" charset="0"/>
              </a:rPr>
              <a:t>possible imbalances</a:t>
            </a:r>
            <a:endParaRPr lang="en-GB" sz="3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763000" cy="152400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b="1" i="1" dirty="0" smtClean="0">
                <a:solidFill>
                  <a:schemeClr val="bg1"/>
                </a:solidFill>
              </a:rPr>
              <a:t>HOW DO I GET MY KID</a:t>
            </a:r>
            <a:br>
              <a:rPr lang="en-US" b="1" i="1" dirty="0" smtClean="0">
                <a:solidFill>
                  <a:schemeClr val="bg1"/>
                </a:solidFill>
              </a:rPr>
            </a:br>
            <a:r>
              <a:rPr lang="en-US" b="1" i="1" dirty="0" smtClean="0">
                <a:solidFill>
                  <a:schemeClr val="bg1"/>
                </a:solidFill>
              </a:rPr>
              <a:t>TO EAT THIS STUFF?</a:t>
            </a:r>
            <a:br>
              <a:rPr lang="en-US" b="1" i="1" dirty="0" smtClean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799"/>
            <a:ext cx="8763000" cy="5029201"/>
          </a:xfrm>
          <a:solidFill>
            <a:srgbClr val="002060"/>
          </a:solidFill>
        </p:spPr>
        <p:txBody>
          <a:bodyPr/>
          <a:lstStyle/>
          <a:p>
            <a:pPr>
              <a:defRPr/>
            </a:pPr>
            <a:endParaRPr lang="en-US" i="1" dirty="0" smtClean="0"/>
          </a:p>
          <a:p>
            <a:pPr>
              <a:defRPr/>
            </a:pPr>
            <a:r>
              <a:rPr lang="en-US" b="1" dirty="0" smtClean="0">
                <a:solidFill>
                  <a:schemeClr val="bg1"/>
                </a:solidFill>
              </a:rPr>
              <a:t>we need to eat a LOT  of </a:t>
            </a:r>
            <a:r>
              <a:rPr lang="en-US" b="1" dirty="0" smtClean="0">
                <a:solidFill>
                  <a:srgbClr val="FFC000"/>
                </a:solidFill>
              </a:rPr>
              <a:t>vegetables</a:t>
            </a:r>
            <a:r>
              <a:rPr lang="en-US" b="1" dirty="0" smtClean="0">
                <a:solidFill>
                  <a:schemeClr val="bg1"/>
                </a:solidFill>
              </a:rPr>
              <a:t> to get enough carbohydrate calories for a balanced diet. Our strategy was to control the plate, and  insist on “</a:t>
            </a:r>
            <a:r>
              <a:rPr lang="en-US" b="1" dirty="0" smtClean="0">
                <a:solidFill>
                  <a:srgbClr val="FFC000"/>
                </a:solidFill>
              </a:rPr>
              <a:t>First peas, then steak</a:t>
            </a:r>
            <a:r>
              <a:rPr lang="en-US" b="1" dirty="0" smtClean="0">
                <a:solidFill>
                  <a:schemeClr val="bg1"/>
                </a:solidFill>
              </a:rPr>
              <a:t>” for example. So we would  alternate bites, for the entire meal.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7938"/>
            <a:ext cx="9151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88913"/>
            <a:ext cx="8610600" cy="954087"/>
          </a:xfrm>
          <a:solidFill>
            <a:srgbClr val="002060"/>
          </a:solidFill>
          <a:ln w="76200"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GB" b="1" i="1" dirty="0" smtClean="0">
                <a:solidFill>
                  <a:srgbClr val="FFFF00"/>
                </a:solidFill>
                <a:effectLst/>
                <a:latin typeface="Trebuchet MS" pitchFamily="34" charset="0"/>
              </a:rPr>
              <a:t>Conclusions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686800" cy="5562599"/>
          </a:xfrm>
          <a:solidFill>
            <a:srgbClr val="002060"/>
          </a:solidFill>
          <a:ln w="7620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185738" indent="0" eaLnBrk="1" hangingPunct="1">
              <a:buFontTx/>
              <a:buNone/>
            </a:pPr>
            <a:endParaRPr lang="en-GB" sz="1000" dirty="0" smtClean="0">
              <a:effectLst/>
              <a:latin typeface="Trebuchet MS" pitchFamily="34" charset="0"/>
            </a:endParaRPr>
          </a:p>
          <a:p>
            <a:r>
              <a:rPr lang="en-GB" sz="2000" dirty="0" smtClean="0">
                <a:solidFill>
                  <a:schemeClr val="bg1"/>
                </a:solidFill>
                <a:effectLst/>
                <a:latin typeface="Trebuchet MS" pitchFamily="34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</a:rPr>
              <a:t>Nutritional inadequacies were observed in children                 with autistic disorder. So n</a:t>
            </a:r>
            <a:r>
              <a:rPr lang="en-US" sz="2800" dirty="0" smtClean="0">
                <a:solidFill>
                  <a:schemeClr val="bg1"/>
                </a:solidFill>
              </a:rPr>
              <a:t>utritional status of children with autism should </a:t>
            </a:r>
            <a:r>
              <a:rPr lang="en-US" sz="2800" dirty="0" smtClean="0">
                <a:solidFill>
                  <a:srgbClr val="FFC000"/>
                </a:solidFill>
              </a:rPr>
              <a:t>regularly be screened for nutrient adequacy </a:t>
            </a:r>
            <a:r>
              <a:rPr lang="en-US" sz="2800" dirty="0" smtClean="0">
                <a:solidFill>
                  <a:schemeClr val="bg1"/>
                </a:solidFill>
              </a:rPr>
              <a:t>to reduce these deficiencies by dietary means or by administering appropriate vitamin and mineral supplements</a:t>
            </a:r>
          </a:p>
          <a:p>
            <a:pPr marL="185738" indent="0">
              <a:lnSpc>
                <a:spcPct val="110000"/>
              </a:lnSpc>
              <a:buFontTx/>
              <a:buChar char="•"/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marL="185738" indent="0" eaLnBrk="1" hangingPunct="1">
              <a:lnSpc>
                <a:spcPct val="110000"/>
              </a:lnSpc>
              <a:buFontTx/>
              <a:buChar char="•"/>
            </a:pPr>
            <a:r>
              <a:rPr lang="en-GB" sz="2400" b="1" dirty="0" smtClean="0">
                <a:solidFill>
                  <a:schemeClr val="bg1"/>
                </a:solidFill>
                <a:effectLst/>
                <a:latin typeface="Trebuchet MS" pitchFamily="34" charset="0"/>
              </a:rPr>
              <a:t>Exclusion diets may be helpful in </a:t>
            </a:r>
            <a:r>
              <a:rPr lang="en-GB" sz="2400" b="1" dirty="0" smtClean="0">
                <a:solidFill>
                  <a:srgbClr val="FFC000"/>
                </a:solidFill>
                <a:effectLst/>
                <a:latin typeface="Trebuchet MS" pitchFamily="34" charset="0"/>
              </a:rPr>
              <a:t>ameliorating</a:t>
            </a:r>
            <a:r>
              <a:rPr lang="en-GB" sz="2400" b="1" dirty="0" smtClean="0">
                <a:solidFill>
                  <a:schemeClr val="bg1"/>
                </a:solidFill>
                <a:effectLst/>
                <a:latin typeface="Trebuchet MS" pitchFamily="34" charset="0"/>
              </a:rPr>
              <a:t> some of the core and/or secondary symptoms of Autism for some people.</a:t>
            </a:r>
          </a:p>
          <a:p>
            <a:pPr marL="185738" indent="0" eaLnBrk="1" hangingPunct="1">
              <a:lnSpc>
                <a:spcPct val="110000"/>
              </a:lnSpc>
              <a:buFontTx/>
              <a:buNone/>
            </a:pPr>
            <a:endParaRPr lang="en-GB" sz="2400" b="1" dirty="0" smtClean="0">
              <a:solidFill>
                <a:schemeClr val="bg1"/>
              </a:solidFill>
              <a:effectLst/>
              <a:latin typeface="Trebuchet MS" pitchFamily="34" charset="0"/>
            </a:endParaRPr>
          </a:p>
          <a:p>
            <a:pPr marL="185738" indent="0" eaLnBrk="1" hangingPunct="1">
              <a:lnSpc>
                <a:spcPct val="110000"/>
              </a:lnSpc>
              <a:buFontTx/>
              <a:buChar char="•"/>
            </a:pPr>
            <a:r>
              <a:rPr lang="en-GB" sz="2400" b="1" dirty="0" smtClean="0">
                <a:solidFill>
                  <a:schemeClr val="bg1"/>
                </a:solidFill>
                <a:effectLst/>
                <a:latin typeface="Trebuchet MS" pitchFamily="34" charset="0"/>
              </a:rPr>
              <a:t> </a:t>
            </a:r>
            <a:r>
              <a:rPr lang="en-GB" sz="2400" b="1" dirty="0" smtClean="0">
                <a:solidFill>
                  <a:schemeClr val="bg1"/>
                </a:solidFill>
                <a:latin typeface="Trebuchet MS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The present study lends further support to properly designed </a:t>
            </a:r>
            <a:r>
              <a:rPr lang="en-US" sz="2400" b="1" dirty="0" smtClean="0">
                <a:solidFill>
                  <a:srgbClr val="FFC000"/>
                </a:solidFill>
                <a:latin typeface="Trebuchet MS" pitchFamily="34" charset="0"/>
              </a:rPr>
              <a:t>individualized</a:t>
            </a:r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 nutritional therapy which may relieve autistic symptoms and the occurrence of </a:t>
            </a:r>
            <a:r>
              <a:rPr lang="en-US" sz="2400" b="1" dirty="0" smtClean="0">
                <a:solidFill>
                  <a:srgbClr val="FFC000"/>
                </a:solidFill>
                <a:latin typeface="Trebuchet MS" pitchFamily="34" charset="0"/>
              </a:rPr>
              <a:t>gastrointestinal </a:t>
            </a:r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disorders</a:t>
            </a:r>
            <a:endParaRPr lang="en-GB" sz="2400" b="1" dirty="0" smtClean="0">
              <a:solidFill>
                <a:schemeClr val="bg1"/>
              </a:solidFill>
              <a:effectLst/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0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938" y="-7938"/>
            <a:ext cx="9151938" cy="686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88913"/>
            <a:ext cx="8610600" cy="725487"/>
          </a:xfrm>
          <a:solidFill>
            <a:srgbClr val="002060"/>
          </a:solidFill>
          <a:ln w="7620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GB" i="1" dirty="0" smtClean="0">
                <a:solidFill>
                  <a:srgbClr val="FFFF00"/>
                </a:solidFill>
                <a:effectLst/>
                <a:latin typeface="Trebuchet MS" pitchFamily="34" charset="0"/>
              </a:rPr>
              <a:t>Conclusions</a:t>
            </a:r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610600" cy="5530851"/>
          </a:xfrm>
          <a:solidFill>
            <a:srgbClr val="002060"/>
          </a:solidFill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185738" indent="0" eaLnBrk="1" hangingPunct="1">
              <a:buFontTx/>
              <a:buNone/>
            </a:pPr>
            <a:endParaRPr lang="en-GB" sz="1000" dirty="0" smtClean="0">
              <a:effectLst/>
              <a:latin typeface="Trebuchet MS" pitchFamily="34" charset="0"/>
            </a:endParaRPr>
          </a:p>
          <a:p>
            <a:pPr marL="185738" indent="0" eaLnBrk="1" hangingPunct="1">
              <a:lnSpc>
                <a:spcPct val="110000"/>
              </a:lnSpc>
              <a:buFontTx/>
              <a:buChar char="•"/>
            </a:pPr>
            <a:endParaRPr lang="en-GB" sz="2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pPr marL="185738" indent="0" eaLnBrk="1" hangingPunct="1">
              <a:lnSpc>
                <a:spcPct val="110000"/>
              </a:lnSpc>
              <a:buNone/>
            </a:pPr>
            <a:r>
              <a:rPr lang="en-GB" b="1" u="sng" dirty="0" smtClean="0">
                <a:solidFill>
                  <a:schemeClr val="bg1"/>
                </a:solidFill>
                <a:latin typeface="Trebuchet MS" pitchFamily="34" charset="0"/>
              </a:rPr>
              <a:t>Finally,</a:t>
            </a:r>
          </a:p>
          <a:p>
            <a:pPr marL="185738" indent="0" eaLnBrk="1" hangingPunct="1">
              <a:lnSpc>
                <a:spcPct val="110000"/>
              </a:lnSpc>
              <a:buNone/>
            </a:pPr>
            <a:endParaRPr lang="en-US" sz="2400" b="1" dirty="0" smtClean="0">
              <a:solidFill>
                <a:schemeClr val="bg1"/>
              </a:solidFill>
            </a:endParaRPr>
          </a:p>
          <a:p>
            <a:pPr marL="185738" indent="0">
              <a:lnSpc>
                <a:spcPct val="110000"/>
              </a:lnSpc>
              <a:buFontTx/>
              <a:buChar char="•"/>
            </a:pPr>
            <a:r>
              <a:rPr lang="en-GB" sz="2400" b="1" dirty="0" smtClean="0">
                <a:solidFill>
                  <a:schemeClr val="bg1"/>
                </a:solidFill>
                <a:latin typeface="Trebuchet MS" pitchFamily="34" charset="0"/>
              </a:rPr>
              <a:t> Evidence for the use of diet as good as most other                      </a:t>
            </a:r>
            <a:r>
              <a:rPr lang="en-GB" sz="2400" b="1" dirty="0" smtClean="0">
                <a:solidFill>
                  <a:srgbClr val="FFC000"/>
                </a:solidFill>
                <a:latin typeface="Trebuchet MS" pitchFamily="34" charset="0"/>
              </a:rPr>
              <a:t>interventions </a:t>
            </a:r>
            <a:r>
              <a:rPr lang="en-GB" sz="2400" b="1" dirty="0" smtClean="0">
                <a:solidFill>
                  <a:schemeClr val="bg1"/>
                </a:solidFill>
                <a:latin typeface="Trebuchet MS" pitchFamily="34" charset="0"/>
              </a:rPr>
              <a:t> (specialised education/behavioural plans).</a:t>
            </a:r>
          </a:p>
          <a:p>
            <a:pPr marL="185738" indent="0">
              <a:lnSpc>
                <a:spcPct val="110000"/>
              </a:lnSpc>
              <a:buFontTx/>
              <a:buChar char="•"/>
            </a:pPr>
            <a:endParaRPr lang="en-GB" sz="2400" b="1" dirty="0" smtClean="0">
              <a:solidFill>
                <a:schemeClr val="bg1"/>
              </a:solidFill>
              <a:latin typeface="Trebuchet MS" pitchFamily="34" charset="0"/>
            </a:endParaRPr>
          </a:p>
          <a:p>
            <a:r>
              <a:rPr lang="en-US" sz="2400" b="1" dirty="0" smtClean="0">
                <a:solidFill>
                  <a:schemeClr val="bg1"/>
                </a:solidFill>
                <a:latin typeface="Trebuchet MS" pitchFamily="34" charset="0"/>
              </a:rPr>
              <a:t>Parents and caregivers should, therefore, be aware of the </a:t>
            </a:r>
            <a:r>
              <a:rPr lang="en-US" sz="2400" b="1" dirty="0" smtClean="0">
                <a:solidFill>
                  <a:srgbClr val="FFC000"/>
                </a:solidFill>
                <a:latin typeface="Trebuchet MS" pitchFamily="34" charset="0"/>
              </a:rPr>
              <a:t>benefits of nutritional therapy, especially in </a:t>
            </a:r>
            <a:r>
              <a:rPr lang="en-US" sz="2800" b="1" dirty="0" smtClean="0">
                <a:solidFill>
                  <a:srgbClr val="FFC000"/>
                </a:solidFill>
                <a:latin typeface="Trebuchet MS" pitchFamily="34" charset="0"/>
              </a:rPr>
              <a:t>developing countries.</a:t>
            </a:r>
          </a:p>
          <a:p>
            <a:pPr marL="185738" indent="0" eaLnBrk="1" hangingPunct="1">
              <a:lnSpc>
                <a:spcPct val="110000"/>
              </a:lnSpc>
              <a:buFontTx/>
              <a:buChar char="•"/>
            </a:pPr>
            <a:endParaRPr lang="en-GB" sz="2400" b="1" dirty="0" smtClean="0">
              <a:solidFill>
                <a:schemeClr val="bg1"/>
              </a:solidFill>
              <a:effectLst/>
              <a:latin typeface="Trebuchet MS" pitchFamily="34" charset="0"/>
            </a:endParaRPr>
          </a:p>
          <a:p>
            <a:pPr marL="185738" indent="0" eaLnBrk="1" hangingPunct="1">
              <a:lnSpc>
                <a:spcPct val="110000"/>
              </a:lnSpc>
              <a:buNone/>
            </a:pPr>
            <a:endParaRPr lang="en-GB" sz="2400" b="1" dirty="0" smtClean="0">
              <a:solidFill>
                <a:schemeClr val="bg1"/>
              </a:solidFill>
              <a:effectLst/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0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0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304800"/>
            <a:ext cx="8686800" cy="6324600"/>
          </a:xfrm>
          <a:solidFill>
            <a:srgbClr val="002060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en-GB" b="1" u="sng" dirty="0" smtClean="0">
                <a:solidFill>
                  <a:srgbClr val="FFC000"/>
                </a:solidFill>
              </a:rPr>
              <a:t>Collaborators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Prof Dr. 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rgbClr val="FFC000"/>
                </a:solidFill>
              </a:rPr>
              <a:t>G</a:t>
            </a:r>
            <a:r>
              <a:rPr lang="en-US" dirty="0" err="1" smtClean="0">
                <a:solidFill>
                  <a:srgbClr val="FFC000"/>
                </a:solidFill>
              </a:rPr>
              <a:t>e</a:t>
            </a:r>
            <a:r>
              <a:rPr lang="en-US" b="1" dirty="0" err="1" smtClean="0">
                <a:solidFill>
                  <a:srgbClr val="FFC000"/>
                </a:solidFill>
              </a:rPr>
              <a:t>ir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b="1" dirty="0" err="1" smtClean="0">
                <a:solidFill>
                  <a:srgbClr val="FFC000"/>
                </a:solidFill>
              </a:rPr>
              <a:t>Bjørklund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</a:rPr>
              <a:t>: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Council for Nutritional and Environmental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Medicine NORWAY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Prof Dr. </a:t>
            </a:r>
            <a:r>
              <a:rPr lang="en-US" dirty="0" smtClean="0">
                <a:solidFill>
                  <a:srgbClr val="FFC000"/>
                </a:solidFill>
              </a:rPr>
              <a:t>Salvatore </a:t>
            </a:r>
            <a:r>
              <a:rPr lang="en-US" dirty="0" err="1" smtClean="0">
                <a:solidFill>
                  <a:srgbClr val="FFC000"/>
                </a:solidFill>
              </a:rPr>
              <a:t>Chirumbolo</a:t>
            </a:r>
            <a:r>
              <a:rPr lang="en-US" dirty="0" smtClean="0">
                <a:solidFill>
                  <a:schemeClr val="bg1"/>
                </a:solidFill>
              </a:rPr>
              <a:t>: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Department of Neurological and Movement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Science, University of Verona, Italy</a:t>
            </a:r>
          </a:p>
          <a:p>
            <a:r>
              <a:rPr lang="en-GB" dirty="0" smtClean="0">
                <a:solidFill>
                  <a:schemeClr val="bg1"/>
                </a:solidFill>
              </a:rPr>
              <a:t>Prof Dr. </a:t>
            </a:r>
            <a:r>
              <a:rPr lang="en-GB" dirty="0" err="1" smtClean="0">
                <a:solidFill>
                  <a:srgbClr val="FFC000"/>
                </a:solidFill>
              </a:rPr>
              <a:t>Eman</a:t>
            </a:r>
            <a:r>
              <a:rPr lang="en-GB" dirty="0" smtClean="0">
                <a:solidFill>
                  <a:srgbClr val="FFC000"/>
                </a:solidFill>
              </a:rPr>
              <a:t> Sultan</a:t>
            </a:r>
            <a:r>
              <a:rPr lang="en-GB" dirty="0" smtClean="0">
                <a:solidFill>
                  <a:schemeClr val="bg1"/>
                </a:solidFill>
              </a:rPr>
              <a:t>: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Department of Clinical Nutrition, National Nutrition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Institute, Cairo, Egypt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388" descr="applebanana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1" y="1995720"/>
            <a:ext cx="3809999" cy="3871680"/>
          </a:xfrm>
          <a:noFill/>
        </p:spPr>
      </p:pic>
      <p:pic>
        <p:nvPicPr>
          <p:cNvPr id="65539" name="Picture 390" descr="ORNL-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91000" y="1981200"/>
            <a:ext cx="4495800" cy="3886200"/>
          </a:xfrm>
          <a:noFill/>
        </p:spPr>
      </p:pic>
      <p:sp>
        <p:nvSpPr>
          <p:cNvPr id="7561" name="WordArt 393"/>
          <p:cNvSpPr>
            <a:spLocks noChangeArrowheads="1" noChangeShapeType="1"/>
          </p:cNvSpPr>
          <p:nvPr/>
        </p:nvSpPr>
        <p:spPr bwMode="auto">
          <a:xfrm>
            <a:off x="457200" y="274638"/>
            <a:ext cx="8229600" cy="2087562"/>
          </a:xfrm>
          <a:prstGeom prst="rect">
            <a:avLst/>
          </a:prstGeom>
          <a:solidFill>
            <a:srgbClr val="002060"/>
          </a:solidFill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Thank You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1533</Words>
  <Application>Microsoft Office PowerPoint</Application>
  <PresentationFormat>On-screen Show (4:3)</PresentationFormat>
  <Paragraphs>264</Paragraphs>
  <Slides>38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0" baseType="lpstr">
      <vt:lpstr>Office Theme</vt:lpstr>
      <vt:lpstr>Chart</vt:lpstr>
      <vt:lpstr>Dietary adequacy of Egyptian children with autism</vt:lpstr>
      <vt:lpstr>Autism</vt:lpstr>
      <vt:lpstr>Slide 3</vt:lpstr>
      <vt:lpstr>By the end of 7 months</vt:lpstr>
      <vt:lpstr>By the end of 1year</vt:lpstr>
      <vt:lpstr>By the end of 18 months</vt:lpstr>
      <vt:lpstr>                  By the end of 2 years                      (24 months)</vt:lpstr>
      <vt:lpstr>Slide 8</vt:lpstr>
      <vt:lpstr>Slide 9</vt:lpstr>
      <vt:lpstr>Slide 10</vt:lpstr>
      <vt:lpstr>Consanguinity Rate Among Arabs</vt:lpstr>
      <vt:lpstr>Increase in consanguinity rates over time among some Arab countries  </vt:lpstr>
      <vt:lpstr>Decrease in consanguinity rates over time among some Arab countries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Interventions for Autism</vt:lpstr>
      <vt:lpstr>Slide 27</vt:lpstr>
      <vt:lpstr>Slide 28</vt:lpstr>
      <vt:lpstr>Slide 29</vt:lpstr>
      <vt:lpstr>Slide 30</vt:lpstr>
      <vt:lpstr>Slide 31</vt:lpstr>
      <vt:lpstr>Slide 32</vt:lpstr>
      <vt:lpstr>         Feeding problems in children with ASD</vt:lpstr>
      <vt:lpstr> HOW DO I GET MY KID TO EAT THIS STUFF? </vt:lpstr>
      <vt:lpstr>Conclusions</vt:lpstr>
      <vt:lpstr>Conclusions</vt:lpstr>
      <vt:lpstr>Slide 37</vt:lpstr>
      <vt:lpstr>Slide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Dietary adequacy of Egyptian children with autism</dc:title>
  <dc:creator>Nagwa</dc:creator>
  <cp:lastModifiedBy>Nagwa</cp:lastModifiedBy>
  <cp:revision>117</cp:revision>
  <dcterms:created xsi:type="dcterms:W3CDTF">2017-02-16T09:03:54Z</dcterms:created>
  <dcterms:modified xsi:type="dcterms:W3CDTF">2017-03-16T07:31:30Z</dcterms:modified>
</cp:coreProperties>
</file>