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5" r:id="rId1"/>
  </p:sldMasterIdLst>
  <p:notesMasterIdLst>
    <p:notesMasterId r:id="rId29"/>
  </p:notesMasterIdLst>
  <p:handoutMasterIdLst>
    <p:handoutMasterId r:id="rId30"/>
  </p:handoutMasterIdLst>
  <p:sldIdLst>
    <p:sldId id="530" r:id="rId2"/>
    <p:sldId id="515" r:id="rId3"/>
    <p:sldId id="431" r:id="rId4"/>
    <p:sldId id="467" r:id="rId5"/>
    <p:sldId id="441" r:id="rId6"/>
    <p:sldId id="537" r:id="rId7"/>
    <p:sldId id="518" r:id="rId8"/>
    <p:sldId id="535" r:id="rId9"/>
    <p:sldId id="536" r:id="rId10"/>
    <p:sldId id="520" r:id="rId11"/>
    <p:sldId id="528" r:id="rId12"/>
    <p:sldId id="506" r:id="rId13"/>
    <p:sldId id="526" r:id="rId14"/>
    <p:sldId id="523" r:id="rId15"/>
    <p:sldId id="524" r:id="rId16"/>
    <p:sldId id="519" r:id="rId17"/>
    <p:sldId id="522" r:id="rId18"/>
    <p:sldId id="541" r:id="rId19"/>
    <p:sldId id="511" r:id="rId20"/>
    <p:sldId id="508" r:id="rId21"/>
    <p:sldId id="507" r:id="rId22"/>
    <p:sldId id="525" r:id="rId23"/>
    <p:sldId id="533" r:id="rId24"/>
    <p:sldId id="527" r:id="rId25"/>
    <p:sldId id="529" r:id="rId26"/>
    <p:sldId id="542" r:id="rId27"/>
    <p:sldId id="539" r:id="rId28"/>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Comic Sans MS" pitchFamily="66" charset="0"/>
        <a:ea typeface="+mn-ea"/>
        <a:cs typeface="Arial" pitchFamily="34" charset="0"/>
      </a:defRPr>
    </a:lvl1pPr>
    <a:lvl2pPr marL="457200" algn="r" rtl="1" fontAlgn="base">
      <a:spcBef>
        <a:spcPct val="0"/>
      </a:spcBef>
      <a:spcAft>
        <a:spcPct val="0"/>
      </a:spcAft>
      <a:defRPr kern="1200">
        <a:solidFill>
          <a:schemeClr val="tx1"/>
        </a:solidFill>
        <a:latin typeface="Comic Sans MS" pitchFamily="66" charset="0"/>
        <a:ea typeface="+mn-ea"/>
        <a:cs typeface="Arial" pitchFamily="34" charset="0"/>
      </a:defRPr>
    </a:lvl2pPr>
    <a:lvl3pPr marL="914400" algn="r" rtl="1" fontAlgn="base">
      <a:spcBef>
        <a:spcPct val="0"/>
      </a:spcBef>
      <a:spcAft>
        <a:spcPct val="0"/>
      </a:spcAft>
      <a:defRPr kern="1200">
        <a:solidFill>
          <a:schemeClr val="tx1"/>
        </a:solidFill>
        <a:latin typeface="Comic Sans MS" pitchFamily="66" charset="0"/>
        <a:ea typeface="+mn-ea"/>
        <a:cs typeface="Arial" pitchFamily="34" charset="0"/>
      </a:defRPr>
    </a:lvl3pPr>
    <a:lvl4pPr marL="1371600" algn="r" rtl="1" fontAlgn="base">
      <a:spcBef>
        <a:spcPct val="0"/>
      </a:spcBef>
      <a:spcAft>
        <a:spcPct val="0"/>
      </a:spcAft>
      <a:defRPr kern="1200">
        <a:solidFill>
          <a:schemeClr val="tx1"/>
        </a:solidFill>
        <a:latin typeface="Comic Sans MS" pitchFamily="66" charset="0"/>
        <a:ea typeface="+mn-ea"/>
        <a:cs typeface="Arial" pitchFamily="34" charset="0"/>
      </a:defRPr>
    </a:lvl4pPr>
    <a:lvl5pPr marL="1828800" algn="r" rtl="1" fontAlgn="base">
      <a:spcBef>
        <a:spcPct val="0"/>
      </a:spcBef>
      <a:spcAft>
        <a:spcPct val="0"/>
      </a:spcAft>
      <a:defRPr kern="1200">
        <a:solidFill>
          <a:schemeClr val="tx1"/>
        </a:solidFill>
        <a:latin typeface="Comic Sans MS" pitchFamily="66" charset="0"/>
        <a:ea typeface="+mn-ea"/>
        <a:cs typeface="Arial" pitchFamily="34" charset="0"/>
      </a:defRPr>
    </a:lvl5pPr>
    <a:lvl6pPr marL="2286000" algn="r" defTabSz="914400" rtl="1" eaLnBrk="1" latinLnBrk="0" hangingPunct="1">
      <a:defRPr kern="1200">
        <a:solidFill>
          <a:schemeClr val="tx1"/>
        </a:solidFill>
        <a:latin typeface="Comic Sans MS" pitchFamily="66" charset="0"/>
        <a:ea typeface="+mn-ea"/>
        <a:cs typeface="Arial" pitchFamily="34" charset="0"/>
      </a:defRPr>
    </a:lvl6pPr>
    <a:lvl7pPr marL="2743200" algn="r" defTabSz="914400" rtl="1" eaLnBrk="1" latinLnBrk="0" hangingPunct="1">
      <a:defRPr kern="1200">
        <a:solidFill>
          <a:schemeClr val="tx1"/>
        </a:solidFill>
        <a:latin typeface="Comic Sans MS" pitchFamily="66" charset="0"/>
        <a:ea typeface="+mn-ea"/>
        <a:cs typeface="Arial" pitchFamily="34" charset="0"/>
      </a:defRPr>
    </a:lvl7pPr>
    <a:lvl8pPr marL="3200400" algn="r" defTabSz="914400" rtl="1" eaLnBrk="1" latinLnBrk="0" hangingPunct="1">
      <a:defRPr kern="1200">
        <a:solidFill>
          <a:schemeClr val="tx1"/>
        </a:solidFill>
        <a:latin typeface="Comic Sans MS" pitchFamily="66" charset="0"/>
        <a:ea typeface="+mn-ea"/>
        <a:cs typeface="Arial" pitchFamily="34" charset="0"/>
      </a:defRPr>
    </a:lvl8pPr>
    <a:lvl9pPr marL="3657600" algn="r" defTabSz="914400" rtl="1" eaLnBrk="1" latinLnBrk="0" hangingPunct="1">
      <a:defRPr kern="1200">
        <a:solidFill>
          <a:schemeClr val="tx1"/>
        </a:solidFill>
        <a:latin typeface="Comic Sans MS" pitchFamily="66"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99"/>
    <a:srgbClr val="CC00FF"/>
    <a:srgbClr val="66FF66"/>
    <a:srgbClr val="008000"/>
    <a:srgbClr val="0033CC"/>
    <a:srgbClr val="33CC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57" autoAdjust="0"/>
    <p:restoredTop sz="94595" autoAdjust="0"/>
  </p:normalViewPr>
  <p:slideViewPr>
    <p:cSldViewPr>
      <p:cViewPr>
        <p:scale>
          <a:sx n="57" d="100"/>
          <a:sy n="57" d="100"/>
        </p:scale>
        <p:origin x="-1308"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atin typeface="Arial" pitchFamily="34" charset="0"/>
              </a:defRPr>
            </a:lvl1pPr>
          </a:lstStyle>
          <a:p>
            <a:endParaRPr lang="en-US" altLang="en-US"/>
          </a:p>
        </p:txBody>
      </p:sp>
      <p:sp>
        <p:nvSpPr>
          <p:cNvPr id="11469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Arial" pitchFamily="34" charset="0"/>
              </a:defRPr>
            </a:lvl1pPr>
          </a:lstStyle>
          <a:p>
            <a:fld id="{DD7EB59F-C903-4A81-9446-72A2F97B1363}" type="datetime1">
              <a:rPr lang="en-US" altLang="en-US"/>
              <a:pPr/>
              <a:t>8/4/2016</a:t>
            </a:fld>
            <a:endParaRPr lang="en-US" altLang="en-US"/>
          </a:p>
        </p:txBody>
      </p:sp>
      <p:sp>
        <p:nvSpPr>
          <p:cNvPr id="11469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atin typeface="Arial" pitchFamily="34" charset="0"/>
              </a:defRPr>
            </a:lvl1pPr>
          </a:lstStyle>
          <a:p>
            <a:endParaRPr lang="en-US" altLang="en-US"/>
          </a:p>
        </p:txBody>
      </p:sp>
      <p:sp>
        <p:nvSpPr>
          <p:cNvPr id="11469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fld id="{022A341D-F857-4CCF-9077-B1F581D071CD}" type="slidenum">
              <a:rPr lang="en-US" altLang="en-US"/>
              <a:pPr/>
              <a:t>‹#›</a:t>
            </a:fld>
            <a:endParaRPr lang="en-US" altLang="en-US"/>
          </a:p>
        </p:txBody>
      </p:sp>
    </p:spTree>
    <p:extLst>
      <p:ext uri="{BB962C8B-B14F-4D97-AF65-F5344CB8AC3E}">
        <p14:creationId xmlns:p14="http://schemas.microsoft.com/office/powerpoint/2010/main" val="805319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a:defRPr sz="1200">
                <a:latin typeface="Arial" pitchFamily="34" charset="0"/>
              </a:defRPr>
            </a:lvl1pPr>
          </a:lstStyle>
          <a:p>
            <a:endParaRPr lang="en-US" altLang="en-US"/>
          </a:p>
        </p:txBody>
      </p:sp>
      <p:sp>
        <p:nvSpPr>
          <p:cNvPr id="860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0">
              <a:defRPr sz="1200">
                <a:latin typeface="Arial" pitchFamily="34" charset="0"/>
              </a:defRPr>
            </a:lvl1pPr>
          </a:lstStyle>
          <a:p>
            <a:fld id="{14860677-458D-481A-BFC8-C219D04FBA5E}" type="datetime1">
              <a:rPr lang="en-US" altLang="en-US"/>
              <a:pPr/>
              <a:t>8/4/2016</a:t>
            </a:fld>
            <a:endParaRPr lang="en-US" alt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a:defRPr sz="1200">
                <a:latin typeface="Arial" pitchFamily="34" charset="0"/>
              </a:defRPr>
            </a:lvl1pPr>
          </a:lstStyle>
          <a:p>
            <a:endParaRPr lang="en-US" altLang="en-US"/>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0">
              <a:defRPr sz="1200">
                <a:latin typeface="Arial" pitchFamily="34" charset="0"/>
              </a:defRPr>
            </a:lvl1pPr>
          </a:lstStyle>
          <a:p>
            <a:fld id="{E6C9F112-811A-4550-9557-1DCBDD6C3422}" type="slidenum">
              <a:rPr lang="en-US" altLang="en-US"/>
              <a:pPr/>
              <a:t>‹#›</a:t>
            </a:fld>
            <a:endParaRPr lang="en-US" altLang="en-US"/>
          </a:p>
        </p:txBody>
      </p:sp>
    </p:spTree>
    <p:extLst>
      <p:ext uri="{BB962C8B-B14F-4D97-AF65-F5344CB8AC3E}">
        <p14:creationId xmlns:p14="http://schemas.microsoft.com/office/powerpoint/2010/main" val="293945210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fld id="{ADDFDF85-9CCF-4369-94C2-4921900A098C}" type="datetime5">
              <a:rPr lang="en-US" altLang="en-US"/>
              <a:pPr/>
              <a:t>4-Aug-16</a:t>
            </a:fld>
            <a:endParaRPr lang="en-US" altLang="en-US"/>
          </a:p>
        </p:txBody>
      </p:sp>
      <p:sp>
        <p:nvSpPr>
          <p:cNvPr id="5" name="Footer Placeholder 2"/>
          <p:cNvSpPr>
            <a:spLocks noGrp="1"/>
          </p:cNvSpPr>
          <p:nvPr>
            <p:ph type="ftr" sz="quarter" idx="11"/>
          </p:nvPr>
        </p:nvSpPr>
        <p:spPr/>
        <p:txBody>
          <a:bodyPr/>
          <a:lstStyle>
            <a:lvl1pPr>
              <a:defRPr/>
            </a:lvl1pPr>
          </a:lstStyle>
          <a:p>
            <a:endParaRPr lang="en-US" altLang="en-US"/>
          </a:p>
        </p:txBody>
      </p:sp>
      <p:sp>
        <p:nvSpPr>
          <p:cNvPr id="6" name="Slide Number Placeholder 22"/>
          <p:cNvSpPr>
            <a:spLocks noGrp="1"/>
          </p:cNvSpPr>
          <p:nvPr>
            <p:ph type="sldNum" sz="quarter" idx="12"/>
          </p:nvPr>
        </p:nvSpPr>
        <p:spPr/>
        <p:txBody>
          <a:bodyPr/>
          <a:lstStyle>
            <a:lvl1pPr>
              <a:defRPr/>
            </a:lvl1pPr>
          </a:lstStyle>
          <a:p>
            <a:fld id="{75E85E5F-C99B-4AE2-B3B8-0FCEF20F2FF3}" type="slidenum">
              <a:rPr lang="en-US" altLang="en-US"/>
              <a:pPr/>
              <a:t>‹#›</a:t>
            </a:fld>
            <a:endParaRPr lang="en-US" altLang="en-US"/>
          </a:p>
        </p:txBody>
      </p:sp>
    </p:spTree>
  </p:cSld>
  <p:clrMapOvr>
    <a:masterClrMapping/>
  </p:clrMapOvr>
  <p:transition>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72B4EC74-BF1A-422D-B17A-3BBB1244C662}" type="datetime5">
              <a:rPr lang="en-US" altLang="en-US"/>
              <a:pPr/>
              <a:t>4-Aug-16</a:t>
            </a:fld>
            <a:endParaRPr lang="en-US" altLang="en-US"/>
          </a:p>
        </p:txBody>
      </p:sp>
      <p:sp>
        <p:nvSpPr>
          <p:cNvPr id="5" name="Footer Placeholder 2"/>
          <p:cNvSpPr>
            <a:spLocks noGrp="1"/>
          </p:cNvSpPr>
          <p:nvPr>
            <p:ph type="ftr" sz="quarter" idx="11"/>
          </p:nvPr>
        </p:nvSpPr>
        <p:spPr/>
        <p:txBody>
          <a:bodyPr/>
          <a:lstStyle>
            <a:lvl1pPr>
              <a:defRPr/>
            </a:lvl1pPr>
          </a:lstStyle>
          <a:p>
            <a:endParaRPr lang="en-US" altLang="en-US"/>
          </a:p>
        </p:txBody>
      </p:sp>
      <p:sp>
        <p:nvSpPr>
          <p:cNvPr id="6" name="Slide Number Placeholder 22"/>
          <p:cNvSpPr>
            <a:spLocks noGrp="1"/>
          </p:cNvSpPr>
          <p:nvPr>
            <p:ph type="sldNum" sz="quarter" idx="12"/>
          </p:nvPr>
        </p:nvSpPr>
        <p:spPr/>
        <p:txBody>
          <a:bodyPr/>
          <a:lstStyle>
            <a:lvl1pPr>
              <a:defRPr/>
            </a:lvl1pPr>
          </a:lstStyle>
          <a:p>
            <a:fld id="{ABC181F4-14BB-4DE2-8700-2E579CB39B11}" type="slidenum">
              <a:rPr lang="en-US" altLang="en-US"/>
              <a:pPr/>
              <a:t>‹#›</a:t>
            </a:fld>
            <a:endParaRPr lang="en-US" altLang="en-US"/>
          </a:p>
        </p:txBody>
      </p:sp>
    </p:spTree>
  </p:cSld>
  <p:clrMapOvr>
    <a:masterClrMapping/>
  </p:clrMapOvr>
  <p:transition>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049D02E-FADC-465E-982C-711CF165EECD}" type="datetime5">
              <a:rPr lang="en-US" altLang="en-US"/>
              <a:pPr/>
              <a:t>4-Aug-16</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38E634A-60CE-4AE9-AEB5-940DEC1ABD68}" type="slidenum">
              <a:rPr lang="en-US" altLang="en-US"/>
              <a:pPr/>
              <a:t>‹#›</a:t>
            </a:fld>
            <a:endParaRPr lang="en-US" altLang="en-US"/>
          </a:p>
        </p:txBody>
      </p:sp>
    </p:spTree>
  </p:cSld>
  <p:clrMapOvr>
    <a:overrideClrMapping bg1="dk1" tx1="lt1" bg2="dk2" tx2="lt2" accent1="accent1" accent2="accent2" accent3="accent3" accent4="accent4" accent5="accent5" accent6="accent6" hlink="hlink" folHlink="folHlink"/>
  </p:clrMapOvr>
  <p:transition>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853BDF41-9286-4C5B-84E3-76F2BAFECCF4}" type="datetime5">
              <a:rPr lang="en-US" altLang="en-US"/>
              <a:pPr/>
              <a:t>4-Aug-16</a:t>
            </a:fld>
            <a:endParaRPr lang="en-US" altLang="en-US"/>
          </a:p>
        </p:txBody>
      </p:sp>
      <p:sp>
        <p:nvSpPr>
          <p:cNvPr id="6" name="Footer Placeholder 2"/>
          <p:cNvSpPr>
            <a:spLocks noGrp="1"/>
          </p:cNvSpPr>
          <p:nvPr>
            <p:ph type="ftr" sz="quarter" idx="11"/>
          </p:nvPr>
        </p:nvSpPr>
        <p:spPr/>
        <p:txBody>
          <a:bodyPr/>
          <a:lstStyle>
            <a:lvl1pPr>
              <a:defRPr/>
            </a:lvl1pPr>
          </a:lstStyle>
          <a:p>
            <a:endParaRPr lang="en-US" altLang="en-US"/>
          </a:p>
        </p:txBody>
      </p:sp>
      <p:sp>
        <p:nvSpPr>
          <p:cNvPr id="7" name="Slide Number Placeholder 22"/>
          <p:cNvSpPr>
            <a:spLocks noGrp="1"/>
          </p:cNvSpPr>
          <p:nvPr>
            <p:ph type="sldNum" sz="quarter" idx="12"/>
          </p:nvPr>
        </p:nvSpPr>
        <p:spPr/>
        <p:txBody>
          <a:bodyPr/>
          <a:lstStyle>
            <a:lvl1pPr>
              <a:defRPr/>
            </a:lvl1pPr>
          </a:lstStyle>
          <a:p>
            <a:fld id="{062098D9-981D-4A47-84AC-BCD435A382AA}" type="slidenum">
              <a:rPr lang="en-US" altLang="en-US"/>
              <a:pPr/>
              <a:t>‹#›</a:t>
            </a:fld>
            <a:endParaRPr lang="en-US" altLang="en-US"/>
          </a:p>
        </p:txBody>
      </p:sp>
    </p:spTree>
  </p:cSld>
  <p:clrMapOvr>
    <a:masterClrMapping/>
  </p:clrMapOvr>
  <p:transition>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fld id="{8E637510-0260-4AB4-A153-826557AAF9E7}" type="datetime5">
              <a:rPr lang="en-US" altLang="en-US"/>
              <a:pPr/>
              <a:t>4-Aug-16</a:t>
            </a:fld>
            <a:endParaRPr lang="en-US" altLang="en-US"/>
          </a:p>
        </p:txBody>
      </p:sp>
      <p:sp>
        <p:nvSpPr>
          <p:cNvPr id="8" name="Footer Placeholder 2"/>
          <p:cNvSpPr>
            <a:spLocks noGrp="1"/>
          </p:cNvSpPr>
          <p:nvPr>
            <p:ph type="ftr" sz="quarter" idx="11"/>
          </p:nvPr>
        </p:nvSpPr>
        <p:spPr/>
        <p:txBody>
          <a:bodyPr/>
          <a:lstStyle>
            <a:lvl1pPr>
              <a:defRPr/>
            </a:lvl1pPr>
          </a:lstStyle>
          <a:p>
            <a:endParaRPr lang="en-US" altLang="en-US"/>
          </a:p>
        </p:txBody>
      </p:sp>
      <p:sp>
        <p:nvSpPr>
          <p:cNvPr id="9" name="Slide Number Placeholder 22"/>
          <p:cNvSpPr>
            <a:spLocks noGrp="1"/>
          </p:cNvSpPr>
          <p:nvPr>
            <p:ph type="sldNum" sz="quarter" idx="12"/>
          </p:nvPr>
        </p:nvSpPr>
        <p:spPr/>
        <p:txBody>
          <a:bodyPr/>
          <a:lstStyle>
            <a:lvl1pPr>
              <a:defRPr/>
            </a:lvl1pPr>
          </a:lstStyle>
          <a:p>
            <a:fld id="{C94B71FD-2E60-4AB8-9C43-EB88B68C171A}" type="slidenum">
              <a:rPr lang="en-US" altLang="en-US"/>
              <a:pPr/>
              <a:t>‹#›</a:t>
            </a:fld>
            <a:endParaRPr lang="en-US" altLang="en-US"/>
          </a:p>
        </p:txBody>
      </p:sp>
    </p:spTree>
  </p:cSld>
  <p:clrMapOvr>
    <a:masterClrMapping/>
  </p:clrMapOvr>
  <p:transition>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225A60B3-7B89-4222-BA1C-E3686AB9BB27}" type="datetime5">
              <a:rPr lang="en-US" altLang="en-US"/>
              <a:pPr/>
              <a:t>4-Aug-16</a:t>
            </a:fld>
            <a:endParaRPr lang="en-US" altLang="en-US"/>
          </a:p>
        </p:txBody>
      </p:sp>
      <p:sp>
        <p:nvSpPr>
          <p:cNvPr id="4" name="Footer Placeholder 2"/>
          <p:cNvSpPr>
            <a:spLocks noGrp="1"/>
          </p:cNvSpPr>
          <p:nvPr>
            <p:ph type="ftr" sz="quarter" idx="11"/>
          </p:nvPr>
        </p:nvSpPr>
        <p:spPr/>
        <p:txBody>
          <a:bodyPr/>
          <a:lstStyle>
            <a:lvl1pPr>
              <a:defRPr/>
            </a:lvl1pPr>
          </a:lstStyle>
          <a:p>
            <a:endParaRPr lang="en-US" altLang="en-US"/>
          </a:p>
        </p:txBody>
      </p:sp>
      <p:sp>
        <p:nvSpPr>
          <p:cNvPr id="5" name="Slide Number Placeholder 22"/>
          <p:cNvSpPr>
            <a:spLocks noGrp="1"/>
          </p:cNvSpPr>
          <p:nvPr>
            <p:ph type="sldNum" sz="quarter" idx="12"/>
          </p:nvPr>
        </p:nvSpPr>
        <p:spPr/>
        <p:txBody>
          <a:bodyPr/>
          <a:lstStyle>
            <a:lvl1pPr>
              <a:defRPr/>
            </a:lvl1pPr>
          </a:lstStyle>
          <a:p>
            <a:fld id="{B7061E59-7678-4BB6-A47A-51DBEB01FC31}" type="slidenum">
              <a:rPr lang="en-US" altLang="en-US"/>
              <a:pPr/>
              <a:t>‹#›</a:t>
            </a:fld>
            <a:endParaRPr lang="en-US" altLang="en-US"/>
          </a:p>
        </p:txBody>
      </p:sp>
    </p:spTree>
  </p:cSld>
  <p:clrMapOvr>
    <a:masterClrMapping/>
  </p:clrMapOvr>
  <p:transition>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fld id="{DA78C283-C928-49FC-89A0-C8224C6DE090}" type="datetime5">
              <a:rPr lang="en-US" altLang="en-US"/>
              <a:pPr/>
              <a:t>4-Aug-16</a:t>
            </a:fld>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22"/>
          <p:cNvSpPr>
            <a:spLocks noGrp="1"/>
          </p:cNvSpPr>
          <p:nvPr>
            <p:ph type="sldNum" sz="quarter" idx="12"/>
          </p:nvPr>
        </p:nvSpPr>
        <p:spPr/>
        <p:txBody>
          <a:bodyPr/>
          <a:lstStyle>
            <a:lvl1pPr>
              <a:defRPr/>
            </a:lvl1pPr>
          </a:lstStyle>
          <a:p>
            <a:fld id="{8BABE978-E357-4E28-9E4D-F75FC1EE9E72}" type="slidenum">
              <a:rPr lang="en-US" altLang="en-US"/>
              <a:pPr/>
              <a:t>‹#›</a:t>
            </a:fld>
            <a:endParaRPr lang="en-US" altLang="en-US"/>
          </a:p>
        </p:txBody>
      </p:sp>
    </p:spTree>
  </p:cSld>
  <p:clrMapOvr>
    <a:masterClrMapping/>
  </p:clrMapOvr>
  <p:transition>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FE4EE753-FD99-475E-90AC-9A77CB767F3C}" type="datetime5">
              <a:rPr lang="en-US" altLang="en-US"/>
              <a:pPr/>
              <a:t>4-Aug-16</a:t>
            </a:fld>
            <a:endParaRPr lang="en-US" altLang="en-US"/>
          </a:p>
        </p:txBody>
      </p:sp>
      <p:sp>
        <p:nvSpPr>
          <p:cNvPr id="6" name="Footer Placeholder 2"/>
          <p:cNvSpPr>
            <a:spLocks noGrp="1"/>
          </p:cNvSpPr>
          <p:nvPr>
            <p:ph type="ftr" sz="quarter" idx="11"/>
          </p:nvPr>
        </p:nvSpPr>
        <p:spPr/>
        <p:txBody>
          <a:bodyPr/>
          <a:lstStyle>
            <a:lvl1pPr>
              <a:defRPr/>
            </a:lvl1pPr>
          </a:lstStyle>
          <a:p>
            <a:endParaRPr lang="en-US" altLang="en-US"/>
          </a:p>
        </p:txBody>
      </p:sp>
      <p:sp>
        <p:nvSpPr>
          <p:cNvPr id="7" name="Slide Number Placeholder 22"/>
          <p:cNvSpPr>
            <a:spLocks noGrp="1"/>
          </p:cNvSpPr>
          <p:nvPr>
            <p:ph type="sldNum" sz="quarter" idx="12"/>
          </p:nvPr>
        </p:nvSpPr>
        <p:spPr/>
        <p:txBody>
          <a:bodyPr/>
          <a:lstStyle>
            <a:lvl1pPr>
              <a:defRPr/>
            </a:lvl1pPr>
          </a:lstStyle>
          <a:p>
            <a:fld id="{96E1D509-15FD-48B0-B36A-0B280038B757}" type="slidenum">
              <a:rPr lang="en-US" altLang="en-US"/>
              <a:pPr/>
              <a:t>‹#›</a:t>
            </a:fld>
            <a:endParaRPr lang="en-US" altLang="en-US"/>
          </a:p>
        </p:txBody>
      </p:sp>
    </p:spTree>
  </p:cSld>
  <p:clrMapOvr>
    <a:masterClrMapping/>
  </p:clrMapOvr>
  <p:transition>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fld id="{4D3EA192-7842-4CB0-A528-2123032BCD70}" type="datetime5">
              <a:rPr lang="en-US" altLang="en-US"/>
              <a:pPr/>
              <a:t>4-Aug-16</a:t>
            </a:fld>
            <a:endParaRPr lang="en-US" altLang="en-US"/>
          </a:p>
        </p:txBody>
      </p:sp>
      <p:sp>
        <p:nvSpPr>
          <p:cNvPr id="6" name="Footer Placeholder 2"/>
          <p:cNvSpPr>
            <a:spLocks noGrp="1"/>
          </p:cNvSpPr>
          <p:nvPr>
            <p:ph type="ftr" sz="quarter" idx="11"/>
          </p:nvPr>
        </p:nvSpPr>
        <p:spPr/>
        <p:txBody>
          <a:bodyPr/>
          <a:lstStyle>
            <a:lvl1pPr>
              <a:defRPr/>
            </a:lvl1pPr>
          </a:lstStyle>
          <a:p>
            <a:endParaRPr lang="en-US" altLang="en-US"/>
          </a:p>
        </p:txBody>
      </p:sp>
      <p:sp>
        <p:nvSpPr>
          <p:cNvPr id="7" name="Slide Number Placeholder 22"/>
          <p:cNvSpPr>
            <a:spLocks noGrp="1"/>
          </p:cNvSpPr>
          <p:nvPr>
            <p:ph type="sldNum" sz="quarter" idx="12"/>
          </p:nvPr>
        </p:nvSpPr>
        <p:spPr/>
        <p:txBody>
          <a:bodyPr/>
          <a:lstStyle>
            <a:lvl1pPr>
              <a:defRPr/>
            </a:lvl1pPr>
          </a:lstStyle>
          <a:p>
            <a:fld id="{679E3464-93C6-4D3E-BBBF-1E272FA23C13}" type="slidenum">
              <a:rPr lang="en-US" altLang="en-US"/>
              <a:pPr/>
              <a:t>‹#›</a:t>
            </a:fld>
            <a:endParaRPr lang="en-US" altLang="en-US"/>
          </a:p>
        </p:txBody>
      </p:sp>
    </p:spTree>
  </p:cSld>
  <p:clrMapOvr>
    <a:masterClrMapping/>
  </p:clrMapOvr>
  <p:transition>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5A5B810C-A4BD-4C2B-BA9D-7FF55DD94B15}" type="datetime5">
              <a:rPr lang="en-US" altLang="en-US"/>
              <a:pPr/>
              <a:t>4-Aug-16</a:t>
            </a:fld>
            <a:endParaRPr lang="en-US" altLang="en-US"/>
          </a:p>
        </p:txBody>
      </p:sp>
      <p:sp>
        <p:nvSpPr>
          <p:cNvPr id="5" name="Footer Placeholder 2"/>
          <p:cNvSpPr>
            <a:spLocks noGrp="1"/>
          </p:cNvSpPr>
          <p:nvPr>
            <p:ph type="ftr" sz="quarter" idx="11"/>
          </p:nvPr>
        </p:nvSpPr>
        <p:spPr/>
        <p:txBody>
          <a:bodyPr/>
          <a:lstStyle>
            <a:lvl1pPr>
              <a:defRPr/>
            </a:lvl1pPr>
          </a:lstStyle>
          <a:p>
            <a:endParaRPr lang="en-US" altLang="en-US"/>
          </a:p>
        </p:txBody>
      </p:sp>
      <p:sp>
        <p:nvSpPr>
          <p:cNvPr id="6" name="Slide Number Placeholder 22"/>
          <p:cNvSpPr>
            <a:spLocks noGrp="1"/>
          </p:cNvSpPr>
          <p:nvPr>
            <p:ph type="sldNum" sz="quarter" idx="12"/>
          </p:nvPr>
        </p:nvSpPr>
        <p:spPr/>
        <p:txBody>
          <a:bodyPr/>
          <a:lstStyle>
            <a:lvl1pPr>
              <a:defRPr/>
            </a:lvl1pPr>
          </a:lstStyle>
          <a:p>
            <a:fld id="{F14BF199-B34B-4E92-AC9A-1EF4B468F27E}" type="slidenum">
              <a:rPr lang="en-US" altLang="en-US"/>
              <a:pPr/>
              <a:t>‹#›</a:t>
            </a:fld>
            <a:endParaRPr lang="en-US" altLang="en-US"/>
          </a:p>
        </p:txBody>
      </p:sp>
    </p:spTree>
  </p:cSld>
  <p:clrMapOvr>
    <a:masterClrMapping/>
  </p:clrMapOvr>
  <p:transition>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E9867D89-9E5B-48AE-AE08-62855B64C6FD}" type="datetime5">
              <a:rPr lang="en-US" altLang="en-US"/>
              <a:pPr/>
              <a:t>4-Aug-16</a:t>
            </a:fld>
            <a:endParaRPr lang="en-US" altLang="en-US"/>
          </a:p>
        </p:txBody>
      </p:sp>
      <p:sp>
        <p:nvSpPr>
          <p:cNvPr id="5" name="Footer Placeholder 2"/>
          <p:cNvSpPr>
            <a:spLocks noGrp="1"/>
          </p:cNvSpPr>
          <p:nvPr>
            <p:ph type="ftr" sz="quarter" idx="11"/>
          </p:nvPr>
        </p:nvSpPr>
        <p:spPr/>
        <p:txBody>
          <a:bodyPr/>
          <a:lstStyle>
            <a:lvl1pPr>
              <a:defRPr/>
            </a:lvl1pPr>
          </a:lstStyle>
          <a:p>
            <a:endParaRPr lang="en-US" altLang="en-US"/>
          </a:p>
        </p:txBody>
      </p:sp>
      <p:sp>
        <p:nvSpPr>
          <p:cNvPr id="6" name="Slide Number Placeholder 22"/>
          <p:cNvSpPr>
            <a:spLocks noGrp="1"/>
          </p:cNvSpPr>
          <p:nvPr>
            <p:ph type="sldNum" sz="quarter" idx="12"/>
          </p:nvPr>
        </p:nvSpPr>
        <p:spPr/>
        <p:txBody>
          <a:bodyPr/>
          <a:lstStyle>
            <a:lvl1pPr>
              <a:defRPr/>
            </a:lvl1pPr>
          </a:lstStyle>
          <a:p>
            <a:fld id="{83B46DF3-F44D-40E9-9C55-664B948E10BC}" type="slidenum">
              <a:rPr lang="en-US" altLang="en-US"/>
              <a:pPr/>
              <a:t>‹#›</a:t>
            </a:fld>
            <a:endParaRPr lang="en-US" altLang="en-US"/>
          </a:p>
        </p:txBody>
      </p:sp>
    </p:spTree>
  </p:cSld>
  <p:clrMapOvr>
    <a:masterClrMapping/>
  </p:clrMapOvr>
  <p:transition>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wrap="square" lIns="91440" tIns="45720" rIns="91440" bIns="45720" numCol="1" anchor="b" anchorCtr="0" compatLnSpc="1">
            <a:prstTxWarp prst="textNoShape">
              <a:avLst/>
            </a:prstTxWarp>
          </a:bodyPr>
          <a:lstStyle>
            <a:lvl1pPr algn="l">
              <a:defRPr sz="1200">
                <a:solidFill>
                  <a:srgbClr val="BCBCBC"/>
                </a:solidFill>
              </a:defRPr>
            </a:lvl1pPr>
          </a:lstStyle>
          <a:p>
            <a:fld id="{1BC5A136-16DF-4D24-B5F4-78A9DB569295}" type="datetime5">
              <a:rPr lang="en-US" altLang="en-US"/>
              <a:pPr/>
              <a:t>4-Aug-16</a:t>
            </a:fld>
            <a:endParaRPr lang="en-US" alt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wrap="square" lIns="91440" tIns="45720" rIns="91440" bIns="45720" numCol="1" anchor="b" anchorCtr="0" compatLnSpc="1">
            <a:prstTxWarp prst="textNoShape">
              <a:avLst/>
            </a:prstTxWarp>
          </a:bodyPr>
          <a:lstStyle>
            <a:lvl1pPr algn="ctr">
              <a:defRPr sz="1200">
                <a:solidFill>
                  <a:srgbClr val="BCBCBC"/>
                </a:solidFill>
              </a:defRPr>
            </a:lvl1pPr>
          </a:lstStyle>
          <a:p>
            <a:endParaRPr lang="en-US" alt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defRPr sz="1200">
                <a:solidFill>
                  <a:srgbClr val="BCBCBC"/>
                </a:solidFill>
              </a:defRPr>
            </a:lvl1pPr>
          </a:lstStyle>
          <a:p>
            <a:fld id="{A038CDE7-1763-4D42-BA43-954AC023E7E2}"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962" r:id="rId1"/>
    <p:sldLayoutId id="2147483963" r:id="rId2"/>
    <p:sldLayoutId id="2147483972"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ransition>
    <p:diamond/>
  </p:transition>
  <p:timing>
    <p:tnLst>
      <p:par>
        <p:cTn id="1" dur="indefinite" restart="never" nodeType="tmRoot"/>
      </p:par>
    </p:tnLst>
  </p:timing>
  <p:txStyles>
    <p:titleStyle>
      <a:lvl1pPr algn="ctr" rtl="1"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1" eaLnBrk="0" fontAlgn="base" hangingPunct="0">
        <a:spcBef>
          <a:spcPct val="0"/>
        </a:spcBef>
        <a:spcAft>
          <a:spcPct val="0"/>
        </a:spcAft>
        <a:defRPr sz="4100" b="1">
          <a:solidFill>
            <a:schemeClr val="tx1"/>
          </a:solidFill>
          <a:latin typeface="Lucida Sans" pitchFamily="34" charset="0"/>
        </a:defRPr>
      </a:lvl2pPr>
      <a:lvl3pPr algn="ctr" rtl="1" eaLnBrk="0" fontAlgn="base" hangingPunct="0">
        <a:spcBef>
          <a:spcPct val="0"/>
        </a:spcBef>
        <a:spcAft>
          <a:spcPct val="0"/>
        </a:spcAft>
        <a:defRPr sz="4100" b="1">
          <a:solidFill>
            <a:schemeClr val="tx1"/>
          </a:solidFill>
          <a:latin typeface="Lucida Sans" pitchFamily="34" charset="0"/>
        </a:defRPr>
      </a:lvl3pPr>
      <a:lvl4pPr algn="ctr" rtl="1" eaLnBrk="0" fontAlgn="base" hangingPunct="0">
        <a:spcBef>
          <a:spcPct val="0"/>
        </a:spcBef>
        <a:spcAft>
          <a:spcPct val="0"/>
        </a:spcAft>
        <a:defRPr sz="4100" b="1">
          <a:solidFill>
            <a:schemeClr val="tx1"/>
          </a:solidFill>
          <a:latin typeface="Lucida Sans" pitchFamily="34" charset="0"/>
        </a:defRPr>
      </a:lvl4pPr>
      <a:lvl5pPr algn="ctr" rtl="1" eaLnBrk="0" fontAlgn="base" hangingPunct="0">
        <a:spcBef>
          <a:spcPct val="0"/>
        </a:spcBef>
        <a:spcAft>
          <a:spcPct val="0"/>
        </a:spcAft>
        <a:defRPr sz="4100" b="1">
          <a:solidFill>
            <a:schemeClr val="tx1"/>
          </a:solidFill>
          <a:latin typeface="Lucida Sans" pitchFamily="34" charset="0"/>
        </a:defRPr>
      </a:lvl5pPr>
      <a:lvl6pPr marL="457200" algn="ctr" rtl="1" fontAlgn="base">
        <a:spcBef>
          <a:spcPct val="0"/>
        </a:spcBef>
        <a:spcAft>
          <a:spcPct val="0"/>
        </a:spcAft>
        <a:defRPr sz="4100" b="1">
          <a:solidFill>
            <a:schemeClr val="tx1"/>
          </a:solidFill>
          <a:latin typeface="Lucida Sans" pitchFamily="34" charset="0"/>
        </a:defRPr>
      </a:lvl6pPr>
      <a:lvl7pPr marL="914400" algn="ctr" rtl="1" fontAlgn="base">
        <a:spcBef>
          <a:spcPct val="0"/>
        </a:spcBef>
        <a:spcAft>
          <a:spcPct val="0"/>
        </a:spcAft>
        <a:defRPr sz="4100" b="1">
          <a:solidFill>
            <a:schemeClr val="tx1"/>
          </a:solidFill>
          <a:latin typeface="Lucida Sans" pitchFamily="34" charset="0"/>
        </a:defRPr>
      </a:lvl7pPr>
      <a:lvl8pPr marL="1371600" algn="ctr" rtl="1" fontAlgn="base">
        <a:spcBef>
          <a:spcPct val="0"/>
        </a:spcBef>
        <a:spcAft>
          <a:spcPct val="0"/>
        </a:spcAft>
        <a:defRPr sz="4100" b="1">
          <a:solidFill>
            <a:schemeClr val="tx1"/>
          </a:solidFill>
          <a:latin typeface="Lucida Sans" pitchFamily="34" charset="0"/>
        </a:defRPr>
      </a:lvl8pPr>
      <a:lvl9pPr marL="1828800" algn="ctr" rtl="1" fontAlgn="base">
        <a:spcBef>
          <a:spcPct val="0"/>
        </a:spcBef>
        <a:spcAft>
          <a:spcPct val="0"/>
        </a:spcAft>
        <a:defRPr sz="4100" b="1">
          <a:solidFill>
            <a:schemeClr val="tx1"/>
          </a:solidFill>
          <a:latin typeface="Lucida Sans" pitchFamily="34" charset="0"/>
        </a:defRPr>
      </a:lvl9pPr>
    </p:titleStyle>
    <p:bodyStyle>
      <a:lvl1pPr marL="547688" indent="-411163" algn="r" rtl="1"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r" rtl="1"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r" rtl="1"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r" rtl="1"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r" rtl="1"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oogle.co.uk/url?sa=i&amp;rct=j&amp;q=&amp;esrc=s&amp;source=images&amp;cd=&amp;cad=rja&amp;uact=8&amp;ved=0ahUKEwi71-qwj4LOAhUpLsAKHfbWDtsQjRwIBw&amp;url=http://www.ninefeettall.com/casestudy/royal-south-hants-rsh-hospital/&amp;psig=AFQjCNH21GaaQIj1X3Rq1lCM-iRC1czwaw&amp;ust=1469106620850639"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0"/>
            <a:ext cx="7772400" cy="1829761"/>
          </a:xfrm>
        </p:spPr>
        <p:txBody>
          <a:bodyPr>
            <a:normAutofit fontScale="90000"/>
          </a:bodyPr>
          <a:lstStyle/>
          <a:p>
            <a:pPr eaLnBrk="1" fontAlgn="auto" hangingPunct="1">
              <a:spcAft>
                <a:spcPts val="0"/>
              </a:spcAft>
              <a:defRPr/>
            </a:pP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sz="4400" cap="none" dirty="0" smtClean="0">
                <a:solidFill>
                  <a:srgbClr val="FFFF00"/>
                </a:solidFill>
                <a:latin typeface="Times New Roman" panose="02020603050405020304" pitchFamily="18" charset="0"/>
                <a:cs typeface="Times New Roman" panose="02020603050405020304" pitchFamily="18" charset="0"/>
              </a:rPr>
              <a:t>Comparison of Treatment   Efficiency of Intravenous and </a:t>
            </a:r>
            <a:r>
              <a:rPr lang="en-GB" sz="4400" cap="none" dirty="0" err="1" smtClean="0">
                <a:solidFill>
                  <a:srgbClr val="FFFF00"/>
                </a:solidFill>
                <a:latin typeface="Times New Roman" panose="02020603050405020304" pitchFamily="18" charset="0"/>
                <a:cs typeface="Times New Roman" panose="02020603050405020304" pitchFamily="18" charset="0"/>
              </a:rPr>
              <a:t>Intrasplenic</a:t>
            </a:r>
            <a:r>
              <a:rPr lang="en-GB" sz="4400" cap="none" dirty="0" smtClean="0">
                <a:solidFill>
                  <a:srgbClr val="FFFF00"/>
                </a:solidFill>
                <a:latin typeface="Times New Roman" panose="02020603050405020304" pitchFamily="18" charset="0"/>
                <a:cs typeface="Times New Roman" panose="02020603050405020304" pitchFamily="18" charset="0"/>
              </a:rPr>
              <a:t> injection of  the BM-derived mesenchymal stem cell in CCL4-induced liver fibrosis in Rat.</a:t>
            </a:r>
            <a:r>
              <a:rPr lang="en-US" sz="4400" cap="none" dirty="0" smtClean="0">
                <a:solidFill>
                  <a:srgbClr val="FFFF00"/>
                </a:solidFill>
                <a:latin typeface="Times New Roman" panose="02020603050405020304" pitchFamily="18" charset="0"/>
                <a:cs typeface="Times New Roman" panose="02020603050405020304" pitchFamily="18" charset="0"/>
              </a:rPr>
              <a:t/>
            </a:r>
            <a:br>
              <a:rPr lang="en-US" sz="4400" cap="none" dirty="0" smtClean="0">
                <a:solidFill>
                  <a:srgbClr val="FFFF00"/>
                </a:solidFill>
                <a:latin typeface="Times New Roman" panose="02020603050405020304" pitchFamily="18" charset="0"/>
                <a:cs typeface="Times New Roman" panose="02020603050405020304" pitchFamily="18" charset="0"/>
              </a:rPr>
            </a:br>
            <a:r>
              <a:rPr lang="en-GB" sz="4400" dirty="0" smtClean="0">
                <a:solidFill>
                  <a:srgbClr val="FFFF00"/>
                </a:solidFill>
              </a:rPr>
              <a:t> </a:t>
            </a:r>
            <a:r>
              <a:rPr lang="en-US" sz="4400" dirty="0" smtClean="0">
                <a:solidFill>
                  <a:srgbClr val="FFFF00"/>
                </a:solidFill>
              </a:rPr>
              <a:t/>
            </a:r>
            <a:br>
              <a:rPr lang="en-US" sz="4400" dirty="0" smtClean="0">
                <a:solidFill>
                  <a:srgbClr val="FFFF00"/>
                </a:solidFill>
              </a:rPr>
            </a:br>
            <a:endParaRPr lang="ar-EG" sz="4400" dirty="0">
              <a:solidFill>
                <a:srgbClr val="FFFF00"/>
              </a:solidFill>
            </a:endParaRPr>
          </a:p>
        </p:txBody>
      </p:sp>
      <p:pic>
        <p:nvPicPr>
          <p:cNvPr id="12" name="Picture 80" descr="http://www.ninefeettall.com/wp-content/uploads/2014/05/hospital.gif">
            <a:hlinkClick r:id="rId2"/>
          </p:cNvPr>
          <p:cNvPicPr>
            <a:picLocks noChangeAspect="1" noChangeArrowheads="1"/>
          </p:cNvPicPr>
          <p:nvPr/>
        </p:nvPicPr>
        <p:blipFill>
          <a:blip r:embed="rId3"/>
          <a:srcRect/>
          <a:stretch>
            <a:fillRect/>
          </a:stretch>
        </p:blipFill>
        <p:spPr bwMode="auto">
          <a:xfrm>
            <a:off x="0" y="6056485"/>
            <a:ext cx="3886200" cy="801515"/>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2"/>
          <p:cNvSpPr>
            <a:spLocks noGrp="1"/>
          </p:cNvSpPr>
          <p:nvPr>
            <p:ph type="subTitle" idx="1"/>
          </p:nvPr>
        </p:nvSpPr>
        <p:spPr>
          <a:xfrm>
            <a:off x="914400" y="2819400"/>
            <a:ext cx="7239000" cy="3657600"/>
          </a:xfrm>
        </p:spPr>
        <p:txBody>
          <a:bodyPr/>
          <a:lstStyle/>
          <a:p>
            <a:pPr eaLnBrk="1" hangingPunct="1">
              <a:lnSpc>
                <a:spcPct val="80000"/>
              </a:lnSpc>
            </a:pPr>
            <a:r>
              <a:rPr lang="en-GB" altLang="en-US" sz="2400" b="1" dirty="0" err="1" smtClean="0"/>
              <a:t>MMBCH,MSc,PhD</a:t>
            </a:r>
            <a:r>
              <a:rPr lang="en-GB" altLang="en-US" sz="2400" b="1" dirty="0" smtClean="0"/>
              <a:t> </a:t>
            </a:r>
          </a:p>
          <a:p>
            <a:pPr eaLnBrk="1" hangingPunct="1">
              <a:lnSpc>
                <a:spcPct val="80000"/>
              </a:lnSpc>
            </a:pPr>
            <a:r>
              <a:rPr lang="en-GB" altLang="en-US" sz="2400" b="1" i="1" dirty="0" smtClean="0">
                <a:latin typeface="Times New Roman" pitchFamily="18" charset="0"/>
                <a:cs typeface="Times New Roman" pitchFamily="18" charset="0"/>
              </a:rPr>
              <a:t>Medical Biochemistry and Molecular Biology, Faculty </a:t>
            </a:r>
            <a:endParaRPr lang="ar-EG" altLang="en-US" sz="2400" b="1" i="1" dirty="0" smtClean="0">
              <a:latin typeface="Times New Roman" pitchFamily="18" charset="0"/>
            </a:endParaRPr>
          </a:p>
          <a:p>
            <a:pPr eaLnBrk="1" hangingPunct="1">
              <a:lnSpc>
                <a:spcPct val="80000"/>
              </a:lnSpc>
            </a:pPr>
            <a:r>
              <a:rPr lang="en-GB" altLang="en-US" sz="2400" b="1" i="1" dirty="0" smtClean="0">
                <a:latin typeface="Times New Roman" pitchFamily="18" charset="0"/>
                <a:cs typeface="Times New Roman" pitchFamily="18" charset="0"/>
              </a:rPr>
              <a:t>of Medicine, </a:t>
            </a:r>
            <a:r>
              <a:rPr lang="en-GB" altLang="en-US" sz="2400" b="1" i="1" dirty="0" err="1" smtClean="0">
                <a:latin typeface="Times New Roman" pitchFamily="18" charset="0"/>
                <a:cs typeface="Times New Roman" pitchFamily="18" charset="0"/>
              </a:rPr>
              <a:t>Assiut</a:t>
            </a:r>
            <a:r>
              <a:rPr lang="en-GB" altLang="en-US" sz="2400" b="1" i="1" dirty="0" smtClean="0">
                <a:latin typeface="Times New Roman" pitchFamily="18" charset="0"/>
                <a:cs typeface="Times New Roman" pitchFamily="18" charset="0"/>
              </a:rPr>
              <a:t> University, Egypt </a:t>
            </a:r>
            <a:endParaRPr lang="ar-EG" altLang="en-US" sz="2400" b="1" i="1" dirty="0" smtClean="0">
              <a:latin typeface="Times New Roman" pitchFamily="18" charset="0"/>
            </a:endParaRPr>
          </a:p>
          <a:p>
            <a:pPr eaLnBrk="1" hangingPunct="1">
              <a:lnSpc>
                <a:spcPct val="80000"/>
              </a:lnSpc>
            </a:pPr>
            <a:r>
              <a:rPr lang="ar-EG" altLang="en-US" sz="2400" b="1" i="1" dirty="0" smtClean="0">
                <a:latin typeface="Times New Roman" pitchFamily="18" charset="0"/>
                <a:cs typeface="Times New Roman" pitchFamily="18" charset="0"/>
              </a:rPr>
              <a:t>  </a:t>
            </a:r>
            <a:r>
              <a:rPr lang="en-US" altLang="en-US" sz="2400" b="1" i="1" dirty="0" smtClean="0">
                <a:latin typeface="Times New Roman" pitchFamily="18" charset="0"/>
                <a:cs typeface="Times New Roman" pitchFamily="18" charset="0"/>
              </a:rPr>
              <a:t>PhD  at Birmingham university</a:t>
            </a:r>
            <a:endParaRPr lang="en-GB" altLang="en-US" sz="2400" b="1" i="1" dirty="0" smtClean="0">
              <a:latin typeface="Times New Roman" pitchFamily="18" charset="0"/>
              <a:cs typeface="Times New Roman" pitchFamily="18" charset="0"/>
            </a:endParaRPr>
          </a:p>
          <a:p>
            <a:pPr eaLnBrk="1" hangingPunct="1">
              <a:lnSpc>
                <a:spcPct val="80000"/>
              </a:lnSpc>
            </a:pPr>
            <a:r>
              <a:rPr lang="en-GB" altLang="en-US" sz="2400" b="1" i="1" dirty="0" smtClean="0">
                <a:latin typeface="Times New Roman" pitchFamily="18" charset="0"/>
                <a:cs typeface="Times New Roman" pitchFamily="18" charset="0"/>
              </a:rPr>
              <a:t>&amp; postdoctoral research fellow at medical school </a:t>
            </a:r>
          </a:p>
          <a:p>
            <a:pPr eaLnBrk="1" hangingPunct="1">
              <a:lnSpc>
                <a:spcPct val="80000"/>
              </a:lnSpc>
            </a:pPr>
            <a:r>
              <a:rPr lang="en-GB" altLang="en-US" sz="2400" b="1" i="1" dirty="0" smtClean="0">
                <a:latin typeface="Times New Roman" pitchFamily="18" charset="0"/>
                <a:cs typeface="Times New Roman" pitchFamily="18" charset="0"/>
              </a:rPr>
              <a:t>Experimental and clinical science , general University  Hospital  of Southampton</a:t>
            </a:r>
          </a:p>
          <a:p>
            <a:pPr eaLnBrk="1" hangingPunct="1">
              <a:lnSpc>
                <a:spcPct val="80000"/>
              </a:lnSpc>
            </a:pPr>
            <a:r>
              <a:rPr lang="en-GB" altLang="en-US" sz="2400" b="1" i="1" dirty="0" smtClean="0">
                <a:latin typeface="Times New Roman" pitchFamily="18" charset="0"/>
                <a:cs typeface="Times New Roman" pitchFamily="18" charset="0"/>
              </a:rPr>
              <a:t> member of  ISSCR,ESC,ACC</a:t>
            </a:r>
          </a:p>
          <a:p>
            <a:pPr eaLnBrk="1" hangingPunct="1">
              <a:lnSpc>
                <a:spcPct val="80000"/>
              </a:lnSpc>
            </a:pPr>
            <a:endParaRPr lang="en-GB" altLang="en-US" sz="2400" b="1" dirty="0" smtClean="0"/>
          </a:p>
          <a:p>
            <a:pPr eaLnBrk="1" hangingPunct="1">
              <a:lnSpc>
                <a:spcPct val="80000"/>
              </a:lnSpc>
            </a:pPr>
            <a:endParaRPr lang="en-GB" altLang="en-US" sz="700" b="1" dirty="0" smtClean="0"/>
          </a:p>
        </p:txBody>
      </p:sp>
      <p:sp>
        <p:nvSpPr>
          <p:cNvPr id="4099" name="Rectangle 2"/>
          <p:cNvSpPr>
            <a:spLocks noChangeArrowheads="1"/>
          </p:cNvSpPr>
          <p:nvPr/>
        </p:nvSpPr>
        <p:spPr bwMode="auto">
          <a:xfrm>
            <a:off x="762000" y="685800"/>
            <a:ext cx="7292975" cy="1108075"/>
          </a:xfrm>
          <a:prstGeom prst="rect">
            <a:avLst/>
          </a:prstGeom>
          <a:noFill/>
          <a:ln w="9525">
            <a:noFill/>
            <a:miter lim="800000"/>
            <a:headEnd/>
            <a:tailEnd/>
          </a:ln>
        </p:spPr>
        <p:txBody>
          <a:bodyPr wrap="none">
            <a:spAutoFit/>
          </a:bodyPr>
          <a:lstStyle/>
          <a:p>
            <a:r>
              <a:rPr lang="en-GB" altLang="en-US" sz="4800"/>
              <a:t> </a:t>
            </a:r>
            <a:r>
              <a:rPr lang="en-GB" altLang="en-US" sz="4800">
                <a:solidFill>
                  <a:srgbClr val="FFFF00"/>
                </a:solidFill>
              </a:rPr>
              <a:t>Dr.</a:t>
            </a:r>
            <a:r>
              <a:rPr lang="en-GB" altLang="en-US" sz="4800" b="1">
                <a:solidFill>
                  <a:srgbClr val="FFFF00"/>
                </a:solidFill>
              </a:rPr>
              <a:t>Naglaa Kamal Idriss</a:t>
            </a:r>
          </a:p>
          <a:p>
            <a:r>
              <a:rPr lang="en-GB" altLang="en-US"/>
              <a:t>, </a:t>
            </a:r>
          </a:p>
        </p:txBody>
      </p:sp>
      <p:sp>
        <p:nvSpPr>
          <p:cNvPr id="4100" name="Rectangle 3"/>
          <p:cNvSpPr>
            <a:spLocks noChangeArrowheads="1"/>
          </p:cNvSpPr>
          <p:nvPr/>
        </p:nvSpPr>
        <p:spPr bwMode="auto">
          <a:xfrm>
            <a:off x="1339850" y="533400"/>
            <a:ext cx="6516688" cy="2052638"/>
          </a:xfrm>
          <a:prstGeom prst="rect">
            <a:avLst/>
          </a:prstGeom>
          <a:noFill/>
          <a:ln w="9525">
            <a:noFill/>
            <a:miter lim="800000"/>
            <a:headEnd/>
            <a:tailEnd/>
          </a:ln>
        </p:spPr>
        <p:txBody>
          <a:bodyPr>
            <a:spAutoFit/>
          </a:bodyPr>
          <a:lstStyle/>
          <a:p>
            <a:pPr algn="ctr" rtl="0">
              <a:spcBef>
                <a:spcPts val="400"/>
              </a:spcBef>
              <a:buClr>
                <a:srgbClr val="2DA2BF"/>
              </a:buClr>
              <a:buSzPct val="68000"/>
              <a:buFont typeface="Wingdings 3" pitchFamily="18" charset="2"/>
              <a:buNone/>
            </a:pPr>
            <a:endParaRPr lang="en-GB" altLang="en-US" sz="9600" b="1">
              <a:solidFill>
                <a:srgbClr val="464646"/>
              </a:solidFill>
              <a:latin typeface="Lucida Sans Unicode" pitchFamily="34" charset="0"/>
            </a:endParaRPr>
          </a:p>
          <a:p>
            <a:pPr algn="ctr" rtl="0">
              <a:spcBef>
                <a:spcPts val="400"/>
              </a:spcBef>
              <a:buClr>
                <a:srgbClr val="2DA2BF"/>
              </a:buClr>
              <a:buSzPct val="68000"/>
              <a:buFont typeface="Wingdings 3" pitchFamily="18" charset="2"/>
              <a:buNone/>
            </a:pPr>
            <a:r>
              <a:rPr lang="en-GB" altLang="en-US" sz="2800" b="1">
                <a:solidFill>
                  <a:srgbClr val="FFFF00"/>
                </a:solidFill>
                <a:latin typeface="Lucida Sans Unicode" pitchFamily="34" charset="0"/>
              </a:rPr>
              <a:t>Assistant Professor</a:t>
            </a:r>
            <a:endParaRPr lang="en-GB" altLang="en-US" sz="2800" b="1">
              <a:solidFill>
                <a:srgbClr val="FFFF00"/>
              </a:solidFill>
            </a:endParaRPr>
          </a:p>
        </p:txBody>
      </p:sp>
      <p:pic>
        <p:nvPicPr>
          <p:cNvPr id="5" name="Picture 8" descr="D:\MRCE\Logos JPG\MRCE3.png"/>
          <p:cNvPicPr>
            <a:picLocks noChangeAspect="1" noChangeArrowheads="1"/>
          </p:cNvPicPr>
          <p:nvPr/>
        </p:nvPicPr>
        <p:blipFill>
          <a:blip r:embed="rId2">
            <a:duotone>
              <a:prstClr val="black"/>
              <a:schemeClr val="accent1">
                <a:tint val="45000"/>
                <a:satMod val="400000"/>
              </a:schemeClr>
            </a:duotone>
          </a:blip>
          <a:srcRect/>
          <a:stretch>
            <a:fillRect/>
          </a:stretch>
        </p:blipFill>
        <p:spPr bwMode="auto">
          <a:xfrm>
            <a:off x="0" y="0"/>
            <a:ext cx="906780" cy="1295400"/>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fontAlgn="auto" hangingPunct="1">
              <a:spcAft>
                <a:spcPts val="0"/>
              </a:spcAft>
              <a:defRPr/>
            </a:pPr>
            <a:r>
              <a:rPr lang="en-US" altLang="en-US" sz="6000" dirty="0" smtClean="0">
                <a:solidFill>
                  <a:schemeClr val="accent6">
                    <a:lumMod val="20000"/>
                    <a:lumOff val="80000"/>
                  </a:schemeClr>
                </a:solidFill>
                <a:latin typeface="Times New Roman" panose="02020603050405020304" pitchFamily="18" charset="0"/>
                <a:cs typeface="Times New Roman" panose="02020603050405020304" pitchFamily="18" charset="0"/>
              </a:rPr>
              <a:t>Introduction</a:t>
            </a:r>
            <a:r>
              <a:rPr lang="en-US" altLang="en-US" sz="6000" dirty="0" smtClean="0">
                <a:solidFill>
                  <a:srgbClr val="FFFF00"/>
                </a:solidFill>
                <a:latin typeface="Times New Roman" panose="02020603050405020304" pitchFamily="18" charset="0"/>
                <a:cs typeface="Times New Roman" panose="02020603050405020304" pitchFamily="18" charset="0"/>
              </a:rPr>
              <a:t> </a:t>
            </a:r>
            <a:endParaRPr lang="ar-EG" altLang="en-US" sz="6000" dirty="0" smtClean="0">
              <a:solidFill>
                <a:srgbClr val="FFFF00"/>
              </a:solidFill>
              <a:latin typeface="Times New Roman" panose="02020603050405020304" pitchFamily="18" charset="0"/>
              <a:cs typeface="Times New Roman" panose="02020603050405020304" pitchFamily="18" charset="0"/>
            </a:endParaRPr>
          </a:p>
        </p:txBody>
      </p:sp>
      <p:sp>
        <p:nvSpPr>
          <p:cNvPr id="5123" name="Content Placeholder 2"/>
          <p:cNvSpPr>
            <a:spLocks noGrp="1"/>
          </p:cNvSpPr>
          <p:nvPr>
            <p:ph idx="1"/>
          </p:nvPr>
        </p:nvSpPr>
        <p:spPr>
          <a:xfrm>
            <a:off x="685800" y="1827213"/>
            <a:ext cx="7997825" cy="4114800"/>
          </a:xfrm>
        </p:spPr>
        <p:txBody>
          <a:bodyPr/>
          <a:lstStyle/>
          <a:p>
            <a:pPr algn="l" eaLnBrk="1" hangingPunct="1">
              <a:lnSpc>
                <a:spcPct val="150000"/>
              </a:lnSpc>
              <a:buFont typeface="Wingdings" pitchFamily="2" charset="2"/>
              <a:buNone/>
            </a:pPr>
            <a:r>
              <a:rPr lang="en-US" altLang="en-US" b="1" smtClean="0">
                <a:solidFill>
                  <a:srgbClr val="FFFF00"/>
                </a:solidFill>
              </a:rPr>
              <a:t>Liver fibrosis is a progressive disease that includes disorder of normal hepatic tissue structural design and extreme accumulation of extracellular matrix in response to chronic injury.</a:t>
            </a:r>
          </a:p>
          <a:p>
            <a:pPr eaLnBrk="1" hangingPunct="1"/>
            <a:endParaRPr lang="en-US" altLang="en-US" sz="2400" smtClean="0"/>
          </a:p>
          <a:p>
            <a:pPr eaLnBrk="1" hangingPunct="1"/>
            <a:endParaRPr lang="ar-EG" altLang="en-US" smtClean="0"/>
          </a:p>
        </p:txBody>
      </p:sp>
    </p:spTree>
  </p:cSld>
  <p:clrMapOvr>
    <a:masterClrMapping/>
  </p:clrMapOvr>
  <p:transition>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1"/>
          <p:cNvSpPr>
            <a:spLocks noGrp="1"/>
          </p:cNvSpPr>
          <p:nvPr>
            <p:ph idx="1"/>
          </p:nvPr>
        </p:nvSpPr>
        <p:spPr>
          <a:xfrm>
            <a:off x="685800" y="838200"/>
            <a:ext cx="7770813" cy="5105400"/>
          </a:xfrm>
        </p:spPr>
        <p:txBody>
          <a:bodyPr/>
          <a:lstStyle/>
          <a:p>
            <a:pPr marL="0" indent="0" algn="l" eaLnBrk="1" hangingPunct="1">
              <a:lnSpc>
                <a:spcPct val="160000"/>
              </a:lnSpc>
              <a:buFont typeface="Wingdings" pitchFamily="2" charset="2"/>
              <a:buNone/>
            </a:pPr>
            <a:r>
              <a:rPr lang="en-GB" altLang="en-US" b="1" smtClean="0">
                <a:solidFill>
                  <a:srgbClr val="FFFF00"/>
                </a:solidFill>
              </a:rPr>
              <a:t>The aim of this study was to estimate the treatment effects of rat (BM-MSCs) on rat liver fibrosis induced by CCL4. </a:t>
            </a:r>
          </a:p>
          <a:p>
            <a:pPr marL="0" indent="0" algn="l" eaLnBrk="1" hangingPunct="1">
              <a:lnSpc>
                <a:spcPct val="160000"/>
              </a:lnSpc>
              <a:buFont typeface="Wingdings" pitchFamily="2" charset="2"/>
              <a:buNone/>
            </a:pPr>
            <a:r>
              <a:rPr lang="en-GB" altLang="en-US" b="1" smtClean="0">
                <a:solidFill>
                  <a:srgbClr val="FFFF00"/>
                </a:solidFill>
              </a:rPr>
              <a:t>Intrasplenic and intravenous transplantations were examined to evaluate the effects of different injection routes on the liver fibrosis model at 12 weeks after transplantation</a:t>
            </a:r>
          </a:p>
        </p:txBody>
      </p:sp>
    </p:spTree>
  </p:cSld>
  <p:clrMapOvr>
    <a:masterClrMapping/>
  </p:clrMapOvr>
  <p:transition spd="slow">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381000" y="685800"/>
            <a:ext cx="8229600" cy="1143000"/>
          </a:xfrm>
        </p:spPr>
        <p:txBody>
          <a:bodyPr>
            <a:noAutofit/>
          </a:bodyPr>
          <a:lstStyle/>
          <a:p>
            <a:pPr eaLnBrk="1" fontAlgn="auto" hangingPunct="1">
              <a:spcAft>
                <a:spcPts val="0"/>
              </a:spcAft>
              <a:defRPr/>
            </a:pPr>
            <a:r>
              <a:rPr lang="en-US" altLang="en-US" sz="6000" dirty="0" smtClean="0">
                <a:solidFill>
                  <a:schemeClr val="tx1"/>
                </a:solidFill>
                <a:latin typeface="Times New Roman" panose="02020603050405020304" pitchFamily="18" charset="0"/>
                <a:cs typeface="Times New Roman" panose="02020603050405020304" pitchFamily="18" charset="0"/>
              </a:rPr>
              <a:t/>
            </a:r>
            <a:br>
              <a:rPr lang="en-US" altLang="en-US" sz="6000" dirty="0" smtClean="0">
                <a:solidFill>
                  <a:schemeClr val="tx1"/>
                </a:solidFill>
                <a:latin typeface="Times New Roman" panose="02020603050405020304" pitchFamily="18" charset="0"/>
                <a:cs typeface="Times New Roman" panose="02020603050405020304" pitchFamily="18" charset="0"/>
              </a:rPr>
            </a:br>
            <a:r>
              <a:rPr lang="en-US" altLang="en-US" sz="6000" dirty="0" smtClean="0">
                <a:solidFill>
                  <a:schemeClr val="tx1"/>
                </a:solidFill>
                <a:latin typeface="Times New Roman" panose="02020603050405020304" pitchFamily="18" charset="0"/>
                <a:cs typeface="Times New Roman" panose="02020603050405020304" pitchFamily="18" charset="0"/>
              </a:rPr>
              <a:t>Induction of Liver Fibrosis</a:t>
            </a:r>
            <a:r>
              <a:rPr lang="en-US" altLang="en-US" sz="6000" dirty="0" smtClean="0">
                <a:solidFill>
                  <a:schemeClr val="accent6">
                    <a:lumMod val="20000"/>
                    <a:lumOff val="80000"/>
                  </a:schemeClr>
                </a:solidFill>
                <a:latin typeface="Times New Roman" panose="02020603050405020304" pitchFamily="18" charset="0"/>
                <a:cs typeface="Times New Roman" panose="02020603050405020304" pitchFamily="18" charset="0"/>
              </a:rPr>
              <a:t/>
            </a:r>
            <a:br>
              <a:rPr lang="en-US" altLang="en-US" sz="6000" dirty="0" smtClean="0">
                <a:solidFill>
                  <a:schemeClr val="accent6">
                    <a:lumMod val="20000"/>
                    <a:lumOff val="80000"/>
                  </a:schemeClr>
                </a:solidFill>
                <a:latin typeface="Times New Roman" panose="02020603050405020304" pitchFamily="18" charset="0"/>
                <a:cs typeface="Times New Roman" panose="02020603050405020304" pitchFamily="18" charset="0"/>
              </a:rPr>
            </a:br>
            <a:endParaRPr lang="ar-EG" altLang="en-US" sz="6000" dirty="0" smtClean="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
        <p:nvSpPr>
          <p:cNvPr id="7171" name="Content Placeholder 2"/>
          <p:cNvSpPr>
            <a:spLocks noGrp="1"/>
          </p:cNvSpPr>
          <p:nvPr>
            <p:ph idx="1"/>
          </p:nvPr>
        </p:nvSpPr>
        <p:spPr>
          <a:xfrm>
            <a:off x="311150" y="2362200"/>
            <a:ext cx="5029200" cy="4114800"/>
          </a:xfrm>
        </p:spPr>
        <p:txBody>
          <a:bodyPr/>
          <a:lstStyle/>
          <a:p>
            <a:pPr algn="l" eaLnBrk="1" hangingPunct="1">
              <a:lnSpc>
                <a:spcPct val="150000"/>
              </a:lnSpc>
              <a:buFont typeface="Wingdings 2" pitchFamily="18" charset="2"/>
              <a:buNone/>
            </a:pPr>
            <a:r>
              <a:rPr lang="en-US" altLang="en-US" b="1" smtClean="0">
                <a:solidFill>
                  <a:srgbClr val="FFFF66"/>
                </a:solidFill>
              </a:rPr>
              <a:t>Liver fibrosis will  be induced by subcutaneous injection of carbon tetrachloride (CCl</a:t>
            </a:r>
            <a:r>
              <a:rPr lang="en-US" altLang="en-US" b="1" baseline="-25000" smtClean="0">
                <a:solidFill>
                  <a:srgbClr val="FFFF66"/>
                </a:solidFill>
              </a:rPr>
              <a:t>4</a:t>
            </a:r>
            <a:r>
              <a:rPr lang="en-US" altLang="en-US" b="1" smtClean="0">
                <a:solidFill>
                  <a:srgbClr val="FFFF66"/>
                </a:solidFill>
              </a:rPr>
              <a:t>) .The injection was given twice weekly for 6 weeks</a:t>
            </a:r>
            <a:r>
              <a:rPr lang="en-US" altLang="en-US" b="1" smtClean="0"/>
              <a:t>.</a:t>
            </a:r>
          </a:p>
          <a:p>
            <a:pPr eaLnBrk="1" hangingPunct="1"/>
            <a:endParaRPr lang="ar-EG" altLang="en-US" smtClean="0"/>
          </a:p>
        </p:txBody>
      </p:sp>
      <p:pic>
        <p:nvPicPr>
          <p:cNvPr id="4" name="Picture 2"/>
          <p:cNvPicPr>
            <a:picLocks noChangeAspect="1" noChangeArrowheads="1"/>
          </p:cNvPicPr>
          <p:nvPr/>
        </p:nvPicPr>
        <p:blipFill>
          <a:blip r:embed="rId2">
            <a:lum bright="-10000" contrast="10000"/>
          </a:blip>
          <a:srcRect/>
          <a:stretch>
            <a:fillRect/>
          </a:stretch>
        </p:blipFill>
        <p:spPr bwMode="auto">
          <a:xfrm>
            <a:off x="5339742" y="1447800"/>
            <a:ext cx="3804257" cy="5105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2133600"/>
            <a:ext cx="3733800" cy="1143000"/>
          </a:xfrm>
        </p:spPr>
        <p:txBody>
          <a:bodyPr>
            <a:noAutofit/>
          </a:bodyPr>
          <a:lstStyle/>
          <a:p>
            <a:pPr eaLnBrk="1" hangingPunct="1">
              <a:defRPr/>
            </a:pPr>
            <a:r>
              <a:rPr lang="en-US" sz="3600" dirty="0" smtClean="0">
                <a:solidFill>
                  <a:srgbClr val="FFFF00"/>
                </a:solidFill>
              </a:rPr>
              <a:t>All animal experiments received approval from the institutional animal care committee</a:t>
            </a:r>
            <a:endParaRPr lang="ar-EG" sz="3600" dirty="0">
              <a:solidFill>
                <a:srgbClr val="FFFF00"/>
              </a:solidFill>
            </a:endParaRPr>
          </a:p>
        </p:txBody>
      </p:sp>
      <p:pic>
        <p:nvPicPr>
          <p:cNvPr id="4" name="Content Placeholder 4" descr="C:\Users\p t\Desktop\imagesmmm.jpg"/>
          <p:cNvPicPr>
            <a:picLocks noGrp="1" noChangeAspect="1" noChangeArrowheads="1"/>
          </p:cNvPicPr>
          <p:nvPr>
            <p:ph idx="1"/>
          </p:nvPr>
        </p:nvPicPr>
        <p:blipFill>
          <a:blip r:embed="rId2"/>
          <a:srcRect/>
          <a:stretch>
            <a:fillRect/>
          </a:stretch>
        </p:blipFill>
        <p:spPr>
          <a:xfrm>
            <a:off x="0" y="0"/>
            <a:ext cx="5029200" cy="2895600"/>
          </a:xfrm>
          <a:prstGeom prst="ellipse">
            <a:avLst/>
          </a:prstGeom>
          <a:effectLst>
            <a:softEdge rad="112500"/>
          </a:effectLst>
        </p:spPr>
      </p:pic>
      <p:pic>
        <p:nvPicPr>
          <p:cNvPr id="5" name="Picture 2" descr="https://encrypted-tbn2.gstatic.com/images?q=tbn:ANd9GcRDozsl0O5xXpU1IbxCrvTMGdedd7bw4q6VhirvoUcKr39S0k10"/>
          <p:cNvPicPr>
            <a:picLocks noChangeAspect="1" noChangeArrowheads="1"/>
          </p:cNvPicPr>
          <p:nvPr/>
        </p:nvPicPr>
        <p:blipFill>
          <a:blip r:embed="rId3"/>
          <a:srcRect/>
          <a:stretch>
            <a:fillRect/>
          </a:stretch>
        </p:blipFill>
        <p:spPr bwMode="auto">
          <a:xfrm>
            <a:off x="0" y="3017837"/>
            <a:ext cx="5257800" cy="3840163"/>
          </a:xfrm>
          <a:prstGeom prst="ellipse">
            <a:avLst/>
          </a:prstGeom>
          <a:ln>
            <a:noFill/>
          </a:ln>
          <a:effectLst>
            <a:softEdge rad="112500"/>
          </a:effectLst>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1"/>
          </p:nvPr>
        </p:nvSpPr>
        <p:spPr>
          <a:xfrm>
            <a:off x="304800" y="0"/>
            <a:ext cx="4800600" cy="5334000"/>
          </a:xfrm>
        </p:spPr>
        <p:txBody>
          <a:bodyPr/>
          <a:lstStyle/>
          <a:p>
            <a:pPr algn="l" eaLnBrk="1" hangingPunct="1">
              <a:lnSpc>
                <a:spcPct val="150000"/>
              </a:lnSpc>
              <a:buFont typeface="Wingdings 2" pitchFamily="18" charset="2"/>
              <a:buNone/>
            </a:pPr>
            <a:r>
              <a:rPr lang="en-GB" altLang="en-US" b="1" smtClean="0">
                <a:solidFill>
                  <a:srgbClr val="FFFF00"/>
                </a:solidFill>
              </a:rPr>
              <a:t>Rats were divided into the following groups:</a:t>
            </a:r>
          </a:p>
          <a:p>
            <a:pPr algn="l" rtl="0" eaLnBrk="1" hangingPunct="1">
              <a:lnSpc>
                <a:spcPct val="150000"/>
              </a:lnSpc>
              <a:buClr>
                <a:srgbClr val="FFC000"/>
              </a:buClr>
              <a:buFont typeface="Wingdings" pitchFamily="2" charset="2"/>
              <a:buChar char="v"/>
            </a:pPr>
            <a:r>
              <a:rPr lang="en-GB" altLang="en-US" b="1" smtClean="0"/>
              <a:t>Group 1</a:t>
            </a:r>
            <a:r>
              <a:rPr lang="en-GB" altLang="en-US" b="1" smtClean="0">
                <a:solidFill>
                  <a:srgbClr val="FFFF00"/>
                </a:solidFill>
              </a:rPr>
              <a:t> (Control group): 6 rats received 0.2 ml/100 g body weight of castor oil twice weekly for 6 weeks.</a:t>
            </a:r>
          </a:p>
          <a:p>
            <a:pPr algn="l" rtl="0" eaLnBrk="1" hangingPunct="1">
              <a:lnSpc>
                <a:spcPct val="150000"/>
              </a:lnSpc>
              <a:buClr>
                <a:srgbClr val="FFC000"/>
              </a:buClr>
              <a:buFont typeface="Wingdings" pitchFamily="2" charset="2"/>
              <a:buChar char="v"/>
            </a:pPr>
            <a:r>
              <a:rPr lang="en-GB" altLang="en-US" b="1" smtClean="0"/>
              <a:t>Group 2 </a:t>
            </a:r>
            <a:r>
              <a:rPr lang="en-GB" altLang="en-US" b="1" smtClean="0">
                <a:solidFill>
                  <a:srgbClr val="FFFF00"/>
                </a:solidFill>
              </a:rPr>
              <a:t>(CCl4 group): 6 rats received 0.2 ml/100 g body weight.</a:t>
            </a:r>
          </a:p>
        </p:txBody>
      </p:sp>
      <p:pic>
        <p:nvPicPr>
          <p:cNvPr id="3" name="Picture 2" descr="C:\Users\p t\Desktop\kju-49-432-g001-l (1).jpg"/>
          <p:cNvPicPr>
            <a:picLocks noChangeAspect="1" noChangeArrowheads="1"/>
          </p:cNvPicPr>
          <p:nvPr/>
        </p:nvPicPr>
        <p:blipFill>
          <a:blip r:embed="rId2"/>
          <a:srcRect/>
          <a:stretch>
            <a:fillRect/>
          </a:stretch>
        </p:blipFill>
        <p:spPr bwMode="auto">
          <a:xfrm>
            <a:off x="5285540" y="-23186"/>
            <a:ext cx="3858460" cy="51285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1" descr="C:\Users\User\Desktop\1.png"/>
          <p:cNvPicPr>
            <a:picLocks noChangeAspect="1" noChangeArrowheads="1"/>
          </p:cNvPicPr>
          <p:nvPr/>
        </p:nvPicPr>
        <p:blipFill>
          <a:blip r:embed="rId3">
            <a:extLst/>
          </a:blip>
          <a:srcRect/>
          <a:stretch>
            <a:fillRect/>
          </a:stretch>
        </p:blipFill>
        <p:spPr bwMode="auto">
          <a:xfrm>
            <a:off x="7848600" y="1371600"/>
            <a:ext cx="1013329" cy="137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ransition>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a:srcRect/>
          <a:stretch>
            <a:fillRect/>
          </a:stretch>
        </p:blipFill>
        <p:spPr bwMode="auto">
          <a:xfrm>
            <a:off x="457200" y="304800"/>
            <a:ext cx="4267200" cy="556087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243" name="Content Placeholder 5"/>
          <p:cNvSpPr>
            <a:spLocks noGrp="1"/>
          </p:cNvSpPr>
          <p:nvPr>
            <p:ph idx="1"/>
          </p:nvPr>
        </p:nvSpPr>
        <p:spPr>
          <a:xfrm>
            <a:off x="4953000" y="533400"/>
            <a:ext cx="4191000" cy="4708525"/>
          </a:xfrm>
        </p:spPr>
        <p:txBody>
          <a:bodyPr/>
          <a:lstStyle/>
          <a:p>
            <a:pPr algn="l" eaLnBrk="1" hangingPunct="1">
              <a:lnSpc>
                <a:spcPct val="150000"/>
              </a:lnSpc>
              <a:buFont typeface="Wingdings 2" pitchFamily="18" charset="2"/>
              <a:buNone/>
            </a:pPr>
            <a:r>
              <a:rPr lang="en-GB" altLang="en-US" b="1" dirty="0" smtClean="0"/>
              <a:t>Group 3:</a:t>
            </a:r>
            <a:r>
              <a:rPr lang="en-GB" altLang="en-US" b="1" dirty="0" smtClean="0">
                <a:solidFill>
                  <a:srgbClr val="FFFF00"/>
                </a:solidFill>
              </a:rPr>
              <a:t> (CCl4/BM-MSCs group): 6 rats received CCl4 as previous. The rats were infused with </a:t>
            </a:r>
            <a:r>
              <a:rPr lang="en-US" altLang="en-US" b="1" dirty="0" smtClean="0">
                <a:solidFill>
                  <a:srgbClr val="FFFF66"/>
                </a:solidFill>
              </a:rPr>
              <a:t>10</a:t>
            </a:r>
            <a:r>
              <a:rPr lang="en-US" altLang="en-US" b="1" baseline="30000" dirty="0" smtClean="0">
                <a:solidFill>
                  <a:srgbClr val="FFFF66"/>
                </a:solidFill>
              </a:rPr>
              <a:t>7</a:t>
            </a:r>
            <a:r>
              <a:rPr lang="en-US" altLang="en-US" baseline="30000" dirty="0" smtClean="0"/>
              <a:t> </a:t>
            </a:r>
            <a:r>
              <a:rPr lang="en-GB" altLang="en-US" b="1" dirty="0" smtClean="0">
                <a:solidFill>
                  <a:srgbClr val="FFFF00"/>
                </a:solidFill>
              </a:rPr>
              <a:t>BM-MSCs/rat IV (through tail vain) and scarified after 3 months</a:t>
            </a:r>
            <a:endParaRPr lang="ar-EG" altLang="en-US" dirty="0" smtClean="0"/>
          </a:p>
        </p:txBody>
      </p:sp>
    </p:spTree>
  </p:cSld>
  <p:clrMapOvr>
    <a:masterClrMapping/>
  </p:clrMapOvr>
  <p:transition>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304800" y="533400"/>
            <a:ext cx="4343400" cy="6003925"/>
          </a:xfrm>
        </p:spPr>
        <p:txBody>
          <a:bodyPr/>
          <a:lstStyle/>
          <a:p>
            <a:pPr algn="l" eaLnBrk="1" hangingPunct="1">
              <a:lnSpc>
                <a:spcPct val="150000"/>
              </a:lnSpc>
              <a:buFont typeface="Wingdings 2" pitchFamily="18" charset="2"/>
              <a:buNone/>
            </a:pPr>
            <a:r>
              <a:rPr lang="en-GB" altLang="en-US" b="1" smtClean="0"/>
              <a:t>Group 4</a:t>
            </a:r>
            <a:r>
              <a:rPr lang="en-GB" altLang="en-US" b="1" smtClean="0">
                <a:solidFill>
                  <a:srgbClr val="FFFF00"/>
                </a:solidFill>
              </a:rPr>
              <a:t> (CCl4/BM-MSCs group): 10 rats received CCl4 as previous and followed by injection of 10</a:t>
            </a:r>
            <a:r>
              <a:rPr lang="en-GB" altLang="en-US" b="1" baseline="30000" smtClean="0">
                <a:solidFill>
                  <a:srgbClr val="FFFF00"/>
                </a:solidFill>
              </a:rPr>
              <a:t>7</a:t>
            </a:r>
            <a:r>
              <a:rPr lang="en-GB" altLang="en-US" b="1" smtClean="0">
                <a:solidFill>
                  <a:srgbClr val="FFFF00"/>
                </a:solidFill>
              </a:rPr>
              <a:t>BM-MSCs  intrasplenic.</a:t>
            </a:r>
          </a:p>
          <a:p>
            <a:pPr algn="l" eaLnBrk="1" hangingPunct="1"/>
            <a:endParaRPr lang="ar-EG" altLang="en-US" smtClean="0"/>
          </a:p>
        </p:txBody>
      </p:sp>
      <p:pic>
        <p:nvPicPr>
          <p:cNvPr id="112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533400"/>
            <a:ext cx="3124200" cy="23341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429000"/>
            <a:ext cx="3124199" cy="2466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457200" y="533400"/>
            <a:ext cx="8229600" cy="5775325"/>
          </a:xfrm>
        </p:spPr>
        <p:txBody>
          <a:bodyPr/>
          <a:lstStyle/>
          <a:p>
            <a:pPr algn="l" eaLnBrk="1" hangingPunct="1">
              <a:lnSpc>
                <a:spcPct val="150000"/>
              </a:lnSpc>
              <a:buFont typeface="Wingdings 2" pitchFamily="18" charset="2"/>
              <a:buNone/>
            </a:pPr>
            <a:r>
              <a:rPr lang="en-GB" altLang="en-US" sz="3300" b="1" smtClean="0">
                <a:solidFill>
                  <a:srgbClr val="66FF66"/>
                </a:solidFill>
              </a:rPr>
              <a:t>Serum Biochemical Assessment</a:t>
            </a:r>
          </a:p>
          <a:p>
            <a:pPr algn="l" eaLnBrk="1" hangingPunct="1">
              <a:lnSpc>
                <a:spcPct val="150000"/>
              </a:lnSpc>
              <a:buFont typeface="Wingdings 2" pitchFamily="18" charset="2"/>
              <a:buNone/>
            </a:pPr>
            <a:r>
              <a:rPr lang="en-GB" altLang="en-US" sz="3300" smtClean="0">
                <a:solidFill>
                  <a:srgbClr val="FFFF00"/>
                </a:solidFill>
              </a:rPr>
              <a:t>Bl</a:t>
            </a:r>
            <a:r>
              <a:rPr lang="en-GB" altLang="en-US" sz="3000" smtClean="0">
                <a:solidFill>
                  <a:srgbClr val="FFFF00"/>
                </a:solidFill>
              </a:rPr>
              <a:t>ood sample was driven from rats at 4, 8 and 12 weeks. ALT and albumin were assessed</a:t>
            </a:r>
            <a:r>
              <a:rPr lang="en-US" altLang="en-US" sz="3000" smtClean="0">
                <a:solidFill>
                  <a:srgbClr val="FFFF00"/>
                </a:solidFill>
              </a:rPr>
              <a:t>.</a:t>
            </a:r>
            <a:endParaRPr lang="en-GB" altLang="en-US" sz="3000" smtClean="0">
              <a:solidFill>
                <a:srgbClr val="FFFF00"/>
              </a:solidFill>
            </a:endParaRPr>
          </a:p>
          <a:p>
            <a:pPr algn="l" eaLnBrk="1" hangingPunct="1">
              <a:lnSpc>
                <a:spcPct val="150000"/>
              </a:lnSpc>
              <a:buFont typeface="Wingdings 2" pitchFamily="18" charset="2"/>
              <a:buNone/>
            </a:pPr>
            <a:r>
              <a:rPr lang="en-GB" altLang="en-US" sz="3000" b="1" smtClean="0">
                <a:solidFill>
                  <a:srgbClr val="66FF66"/>
                </a:solidFill>
              </a:rPr>
              <a:t>Histopathological Examination</a:t>
            </a:r>
          </a:p>
          <a:p>
            <a:pPr algn="l" eaLnBrk="1" hangingPunct="1">
              <a:lnSpc>
                <a:spcPct val="150000"/>
              </a:lnSpc>
              <a:buFont typeface="Wingdings 2" pitchFamily="18" charset="2"/>
              <a:buNone/>
            </a:pPr>
            <a:r>
              <a:rPr lang="en-US" altLang="en-US" sz="3000" smtClean="0">
                <a:solidFill>
                  <a:srgbClr val="FFFF00"/>
                </a:solidFill>
              </a:rPr>
              <a:t>By  staining </a:t>
            </a:r>
            <a:r>
              <a:rPr lang="en-GB" altLang="en-US" sz="3000" smtClean="0">
                <a:solidFill>
                  <a:srgbClr val="FFFF00"/>
                </a:solidFill>
              </a:rPr>
              <a:t>liver tissues  with hematoxylin and eosin (H&amp;E) and Masson Trichrome for evaluation of fibrosis. </a:t>
            </a:r>
          </a:p>
        </p:txBody>
      </p:sp>
    </p:spTree>
  </p:cSld>
  <p:clrMapOvr>
    <a:masterClrMapping/>
  </p:clrMapOvr>
  <p:transition>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57200" y="838200"/>
            <a:ext cx="8229600" cy="5470525"/>
          </a:xfrm>
        </p:spPr>
        <p:txBody>
          <a:bodyPr/>
          <a:lstStyle/>
          <a:p>
            <a:pPr algn="l" eaLnBrk="1" hangingPunct="1">
              <a:lnSpc>
                <a:spcPct val="150000"/>
              </a:lnSpc>
              <a:buFont typeface="Wingdings 2" pitchFamily="18" charset="2"/>
              <a:buNone/>
            </a:pPr>
            <a:r>
              <a:rPr lang="en-GB" altLang="en-US" sz="2600" smtClean="0">
                <a:solidFill>
                  <a:srgbClr val="FFFF00"/>
                </a:solidFill>
              </a:rPr>
              <a:t>At 4, 8 and 12 weeks from stopping CCl4 and administration of stem cells, venous blood was collected from the retro-orbital vein to assess serum albumin and alanine transaminase (ALT). </a:t>
            </a:r>
            <a:endParaRPr lang="ar-EG" altLang="en-US" sz="2600" smtClean="0">
              <a:solidFill>
                <a:srgbClr val="FFFF00"/>
              </a:solidFill>
            </a:endParaRPr>
          </a:p>
          <a:p>
            <a:pPr algn="l" eaLnBrk="1" hangingPunct="1">
              <a:lnSpc>
                <a:spcPct val="150000"/>
              </a:lnSpc>
              <a:buFont typeface="Wingdings 2" pitchFamily="18" charset="2"/>
              <a:buNone/>
            </a:pPr>
            <a:endParaRPr lang="ar-EG" altLang="en-US" sz="2600" smtClean="0">
              <a:solidFill>
                <a:srgbClr val="FFFF00"/>
              </a:solidFill>
            </a:endParaRPr>
          </a:p>
          <a:p>
            <a:pPr algn="l" eaLnBrk="1" hangingPunct="1">
              <a:lnSpc>
                <a:spcPct val="150000"/>
              </a:lnSpc>
              <a:buFont typeface="Wingdings 2" pitchFamily="18" charset="2"/>
              <a:buNone/>
            </a:pPr>
            <a:r>
              <a:rPr lang="en-GB" altLang="en-US" sz="2600" smtClean="0">
                <a:solidFill>
                  <a:srgbClr val="FFFF00"/>
                </a:solidFill>
              </a:rPr>
              <a:t>All rats were sacrificed with CO2 narcosis, and the liver tissue was harvested for histopathological examination and real time PCR analysis</a:t>
            </a:r>
          </a:p>
          <a:p>
            <a:pPr eaLnBrk="1" hangingPunct="1"/>
            <a:endParaRPr lang="en-GB" altLang="en-US" sz="2600" smtClean="0"/>
          </a:p>
        </p:txBody>
      </p:sp>
    </p:spTree>
  </p:cSld>
  <p:clrMapOvr>
    <a:masterClrMapping/>
  </p:clrMapOvr>
  <p:transition>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304800" y="0"/>
            <a:ext cx="8229600" cy="4525963"/>
          </a:xfrm>
        </p:spPr>
        <p:txBody>
          <a:bodyPr>
            <a:normAutofit/>
          </a:bodyPr>
          <a:lstStyle/>
          <a:p>
            <a:pPr marL="548640" indent="-411480" algn="ctr" eaLnBrk="1" fontAlgn="auto" hangingPunct="1">
              <a:spcAft>
                <a:spcPts val="0"/>
              </a:spcAft>
              <a:buClr>
                <a:schemeClr val="tx1">
                  <a:shade val="95000"/>
                </a:schemeClr>
              </a:buClr>
              <a:buFont typeface="Wingdings 2" pitchFamily="18" charset="2"/>
              <a:buNone/>
              <a:defRPr/>
            </a:pPr>
            <a:r>
              <a:rPr lang="en-US" altLang="en-US" b="1" dirty="0" smtClean="0">
                <a:solidFill>
                  <a:srgbClr val="FFFF00"/>
                </a:solidFill>
              </a:rPr>
              <a:t>Rat BM-MSCs at one week of culture (a), </a:t>
            </a:r>
          </a:p>
          <a:p>
            <a:pPr marL="548640" indent="-411480" algn="ctr" eaLnBrk="1" fontAlgn="auto" hangingPunct="1">
              <a:spcAft>
                <a:spcPts val="0"/>
              </a:spcAft>
              <a:buClr>
                <a:schemeClr val="tx1">
                  <a:shade val="95000"/>
                </a:schemeClr>
              </a:buClr>
              <a:buFont typeface="Wingdings 2" pitchFamily="18" charset="2"/>
              <a:buNone/>
              <a:defRPr/>
            </a:pPr>
            <a:r>
              <a:rPr lang="en-US" altLang="en-US" b="1" dirty="0" smtClean="0">
                <a:solidFill>
                  <a:srgbClr val="FFFF00"/>
                </a:solidFill>
              </a:rPr>
              <a:t>rat BM-MSCs at two weeks of culture (80-90% confluent) (b</a:t>
            </a:r>
            <a:r>
              <a:rPr lang="en-US" altLang="en-US" dirty="0" smtClean="0">
                <a:solidFill>
                  <a:srgbClr val="FFFF00"/>
                </a:solidFill>
              </a:rPr>
              <a:t>).</a:t>
            </a:r>
            <a:endParaRPr lang="ar-EG" altLang="en-US" dirty="0" smtClean="0">
              <a:solidFill>
                <a:srgbClr val="FFFF00"/>
              </a:solidFill>
            </a:endParaRPr>
          </a:p>
        </p:txBody>
      </p:sp>
      <p:pic>
        <p:nvPicPr>
          <p:cNvPr id="21508" name="Picture 1" descr="C:\Users\User\Desktop\1.png"/>
          <p:cNvPicPr>
            <a:picLocks noChangeAspect="1" noChangeArrowheads="1"/>
          </p:cNvPicPr>
          <p:nvPr/>
        </p:nvPicPr>
        <p:blipFill>
          <a:blip r:embed="rId3">
            <a:lum bright="-10000"/>
            <a:extLst/>
          </a:blip>
          <a:srcRect/>
          <a:stretch>
            <a:fillRect/>
          </a:stretch>
        </p:blipFill>
        <p:spPr bwMode="auto">
          <a:xfrm>
            <a:off x="381000" y="1905000"/>
            <a:ext cx="7887894" cy="465351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p:spPr>
      </p:pic>
    </p:spTree>
  </p:cSld>
  <p:clrMapOvr>
    <a:masterClrMapping/>
  </p:clrMapOvr>
  <p:transition>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3"/>
          <a:srcRect/>
          <a:stretch>
            <a:fillRect/>
          </a:stretch>
        </p:blipFill>
        <p:spPr>
          <a:xfrm>
            <a:off x="371475" y="0"/>
            <a:ext cx="8651875" cy="5181600"/>
          </a:xfrm>
          <a:noFill/>
        </p:spPr>
      </p:pic>
      <p:sp>
        <p:nvSpPr>
          <p:cNvPr id="18436" name="Rectangle 3"/>
          <p:cNvSpPr>
            <a:spLocks noChangeArrowheads="1"/>
          </p:cNvSpPr>
          <p:nvPr/>
        </p:nvSpPr>
        <p:spPr bwMode="auto">
          <a:xfrm>
            <a:off x="1447800" y="4800600"/>
            <a:ext cx="5867400" cy="1477963"/>
          </a:xfrm>
          <a:prstGeom prst="rect">
            <a:avLst/>
          </a:prstGeom>
          <a:noFill/>
          <a:ln w="9525">
            <a:noFill/>
            <a:miter lim="800000"/>
            <a:headEnd/>
            <a:tailEnd/>
          </a:ln>
        </p:spPr>
        <p:txBody>
          <a:bodyPr>
            <a:spAutoFit/>
          </a:bodyPr>
          <a:lstStyle/>
          <a:p>
            <a:pPr algn="l">
              <a:defRPr/>
            </a:pPr>
            <a:r>
              <a:rPr lang="en-GB" b="1" dirty="0">
                <a:solidFill>
                  <a:schemeClr val="bg1">
                    <a:lumMod val="95000"/>
                    <a:lumOff val="5000"/>
                  </a:schemeClr>
                </a:solidFill>
              </a:rPr>
              <a:t>Fig (</a:t>
            </a:r>
            <a:r>
              <a:rPr lang="en-US" b="1" dirty="0">
                <a:solidFill>
                  <a:schemeClr val="bg1">
                    <a:lumMod val="95000"/>
                    <a:lumOff val="5000"/>
                  </a:schemeClr>
                </a:solidFill>
              </a:rPr>
              <a:t>2</a:t>
            </a:r>
            <a:r>
              <a:rPr lang="en-GB" b="1" dirty="0">
                <a:solidFill>
                  <a:schemeClr val="bg1">
                    <a:lumMod val="95000"/>
                    <a:lumOff val="5000"/>
                  </a:schemeClr>
                </a:solidFill>
              </a:rPr>
              <a:t>):  Showed in vitro culture of BM/MSCs</a:t>
            </a:r>
          </a:p>
          <a:p>
            <a:pPr algn="l">
              <a:defRPr/>
            </a:pPr>
            <a:r>
              <a:rPr lang="en-GB" b="1" dirty="0">
                <a:solidFill>
                  <a:schemeClr val="bg1">
                    <a:lumMod val="95000"/>
                    <a:lumOff val="5000"/>
                  </a:schemeClr>
                </a:solidFill>
              </a:rPr>
              <a:t>A: BMSCs at two weeks of culture (80-90% confluent)</a:t>
            </a:r>
          </a:p>
          <a:p>
            <a:pPr algn="l">
              <a:defRPr/>
            </a:pPr>
            <a:r>
              <a:rPr lang="en-GB" b="1" dirty="0">
                <a:solidFill>
                  <a:schemeClr val="bg1">
                    <a:lumMod val="95000"/>
                    <a:lumOff val="5000"/>
                  </a:schemeClr>
                </a:solidFill>
              </a:rPr>
              <a:t>B: </a:t>
            </a:r>
            <a:r>
              <a:rPr lang="en-GB" b="1" dirty="0" err="1">
                <a:solidFill>
                  <a:schemeClr val="bg1">
                    <a:lumMod val="95000"/>
                    <a:lumOff val="5000"/>
                  </a:schemeClr>
                </a:solidFill>
              </a:rPr>
              <a:t>Labeling</a:t>
            </a:r>
            <a:r>
              <a:rPr lang="en-GB" b="1" dirty="0">
                <a:solidFill>
                  <a:schemeClr val="bg1">
                    <a:lumMod val="95000"/>
                    <a:lumOff val="5000"/>
                  </a:schemeClr>
                </a:solidFill>
              </a:rPr>
              <a:t> of BMSCs with GFP fluorescent dye (in vitro)</a:t>
            </a:r>
            <a:r>
              <a:rPr lang="en-GB" dirty="0"/>
              <a:t> </a:t>
            </a:r>
          </a:p>
        </p:txBody>
      </p:sp>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686800" cy="1143000"/>
          </a:xfrm>
        </p:spPr>
        <p:txBody>
          <a:bodyPr>
            <a:noAutofit/>
          </a:bodyPr>
          <a:lstStyle/>
          <a:p>
            <a:pPr eaLnBrk="1" fontAlgn="auto" hangingPunct="1">
              <a:spcAft>
                <a:spcPts val="0"/>
              </a:spcAft>
              <a:defRPr/>
            </a:pPr>
            <a:r>
              <a:rPr lang="en-GB" sz="2800" dirty="0" smtClean="0"/>
              <a:t>Table (1): Primers</a:t>
            </a:r>
            <a:r>
              <a:rPr lang="en-US" sz="2800" dirty="0" smtClean="0"/>
              <a:t> used</a:t>
            </a:r>
            <a:r>
              <a:rPr lang="en-GB" sz="2800" dirty="0" smtClean="0"/>
              <a:t> for </a:t>
            </a:r>
            <a:br>
              <a:rPr lang="en-GB" sz="2800" dirty="0" smtClean="0"/>
            </a:br>
            <a:r>
              <a:rPr lang="en-GB" sz="2800" dirty="0" err="1" smtClean="0"/>
              <a:t>qRT</a:t>
            </a:r>
            <a:r>
              <a:rPr lang="en-GB" sz="2800" dirty="0" smtClean="0"/>
              <a:t>-PCR after total RNA extracted and reverse transcribed into </a:t>
            </a:r>
            <a:r>
              <a:rPr lang="en-GB" sz="2800" dirty="0" err="1" smtClean="0"/>
              <a:t>cDNA</a:t>
            </a:r>
            <a:r>
              <a:rPr lang="en-US" sz="2800" dirty="0" smtClean="0"/>
              <a:t> and amplified using </a:t>
            </a:r>
            <a:r>
              <a:rPr lang="ar-EG" sz="2800" dirty="0" smtClean="0"/>
              <a:t> </a:t>
            </a:r>
            <a:r>
              <a:rPr lang="en-US" sz="2800" dirty="0" smtClean="0"/>
              <a:t>SYBERGREEN</a:t>
            </a:r>
            <a:endParaRPr lang="en-GB" sz="2800" dirty="0"/>
          </a:p>
        </p:txBody>
      </p:sp>
      <p:graphicFrame>
        <p:nvGraphicFramePr>
          <p:cNvPr id="4" name="Content Placeholder 3"/>
          <p:cNvGraphicFramePr>
            <a:graphicFrameLocks noGrp="1"/>
          </p:cNvGraphicFramePr>
          <p:nvPr>
            <p:ph idx="1"/>
          </p:nvPr>
        </p:nvGraphicFramePr>
        <p:xfrm>
          <a:off x="1295400" y="2209800"/>
          <a:ext cx="6781800" cy="4348166"/>
        </p:xfrm>
        <a:graphic>
          <a:graphicData uri="http://schemas.openxmlformats.org/drawingml/2006/table">
            <a:tbl>
              <a:tblPr/>
              <a:tblGrid>
                <a:gridCol w="1574800"/>
                <a:gridCol w="5207000"/>
              </a:tblGrid>
              <a:tr h="45878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Target gene</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Primer sequence: 5`- 3`</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4293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IL-6</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Forward: </a:t>
                      </a: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CCACTTCACAAGTCGGAGGCTTA</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Reverse: GTGCATCATCGCTGTTCATACAATC</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4293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IL-1β</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Forward: </a:t>
                      </a: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GCTGTGGCAGCTACCTATGTCTTG</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Reverse: AGGTCGTCATCATCCCACGAG</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64293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CK-18</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Forward: </a:t>
                      </a: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GGACCTCAGCAAGATCATGGC</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Reverse: CCACGATCTTACGGGTAGTTG</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4293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INF-γ</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 </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Forward: </a:t>
                      </a: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AGGCCATCAGCAACAACATAAGTG</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Reverse: GACAGCTTTGTGCTGGATCTGTG</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64293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HGF</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 </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CA" altLang="en-US" sz="1400" b="1" i="0" u="none" strike="noStrike" cap="none" normalizeH="0" baseline="0" smtClean="0">
                          <a:ln>
                            <a:noFill/>
                          </a:ln>
                          <a:solidFill>
                            <a:srgbClr val="0D0D0D"/>
                          </a:solidFill>
                          <a:effectLst/>
                          <a:latin typeface="Lucida Sans Unicode" pitchFamily="34" charset="0"/>
                          <a:cs typeface="Arial" pitchFamily="34" charset="0"/>
                        </a:rPr>
                        <a:t>Forward: </a:t>
                      </a: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TGGTGTTTCACAAGCAATCCAGA</a:t>
                      </a: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Reverse: CCGTTGCAGGTCATGCATTC</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74688">
                <a:tc>
                  <a:txBody>
                    <a:bodyPr/>
                    <a:lstStyle/>
                    <a:p>
                      <a:pPr marL="0" marR="0" lvl="0" indent="0" algn="just" defTabSz="914400" rtl="0" eaLnBrk="1" fontAlgn="base" latinLnBrk="0" hangingPunct="1">
                        <a:lnSpc>
                          <a:spcPct val="115000"/>
                        </a:lnSpc>
                        <a:spcBef>
                          <a:spcPct val="0"/>
                        </a:spcBef>
                        <a:spcAft>
                          <a:spcPts val="1000"/>
                        </a:spcAft>
                        <a:buClrTx/>
                        <a:buSzTx/>
                        <a:buFontTx/>
                        <a:buNone/>
                        <a:tabLst/>
                      </a:pPr>
                      <a:r>
                        <a:rPr kumimoji="0" lang="en-US" altLang="en-US" sz="1400" b="1" i="0" u="none" strike="noStrike" cap="none" normalizeH="0" baseline="0" smtClean="0">
                          <a:ln>
                            <a:noFill/>
                          </a:ln>
                          <a:solidFill>
                            <a:srgbClr val="0D0D0D"/>
                          </a:solidFill>
                          <a:effectLst/>
                          <a:latin typeface="Lucida Sans Unicode" pitchFamily="34" charset="0"/>
                          <a:cs typeface="Arial" pitchFamily="34" charset="0"/>
                        </a:rPr>
                        <a:t>GAPDH</a:t>
                      </a:r>
                      <a:endParaRPr kumimoji="0" lang="en-GB" altLang="en-US" sz="1400" b="1" i="0" u="none" strike="noStrike" cap="none" normalizeH="0" baseline="0" smtClean="0">
                        <a:ln>
                          <a:noFill/>
                        </a:ln>
                        <a:solidFill>
                          <a:srgbClr val="0D0D0D"/>
                        </a:solidFill>
                        <a:effectLst/>
                        <a:latin typeface="Calibri" pitchFamily="34" charset="0"/>
                        <a:ea typeface="SimSun" pitchFamily="2" charset="-122"/>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smtClean="0">
                          <a:ln>
                            <a:noFill/>
                          </a:ln>
                          <a:solidFill>
                            <a:srgbClr val="0D0D0D"/>
                          </a:solidFill>
                          <a:effectLst/>
                          <a:latin typeface="Lucida Sans Unicode" pitchFamily="34" charset="0"/>
                          <a:cs typeface="Arial" pitchFamily="34" charset="0"/>
                        </a:rPr>
                        <a:t>Forward : CACCCTGTTGCTGTAGCCATATTC Reverse: GACATCAAGAAGGTGGTGAAGCAG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400" b="1" i="0" u="none" strike="noStrike" cap="none" normalizeH="0" baseline="0" smtClean="0">
                        <a:ln>
                          <a:noFill/>
                        </a:ln>
                        <a:solidFill>
                          <a:srgbClr val="0D0D0D"/>
                        </a:solidFill>
                        <a:effectLst/>
                        <a:latin typeface="Lucida Sans Unicode" pitchFamily="34" charset="0"/>
                        <a:cs typeface="Arial" pitchFamily="34" charset="0"/>
                      </a:endParaRPr>
                    </a:p>
                  </a:txBody>
                  <a:tcPr marL="40726" marR="40726"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bl>
          </a:graphicData>
        </a:graphic>
      </p:graphicFrame>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457200" y="685800"/>
            <a:ext cx="8229600" cy="5622925"/>
          </a:xfrm>
        </p:spPr>
        <p:txBody>
          <a:bodyPr/>
          <a:lstStyle/>
          <a:p>
            <a:pPr algn="l" eaLnBrk="1" hangingPunct="1">
              <a:lnSpc>
                <a:spcPct val="150000"/>
              </a:lnSpc>
              <a:buNone/>
            </a:pPr>
            <a:r>
              <a:rPr lang="en-GB" altLang="en-US" dirty="0" smtClean="0"/>
              <a:t>human SIRT-1(silent information regulator-1)( </a:t>
            </a:r>
            <a:r>
              <a:rPr lang="en-GB" altLang="en-US" dirty="0" err="1" smtClean="0"/>
              <a:t>Antifibrotic</a:t>
            </a:r>
            <a:r>
              <a:rPr lang="en-GB" altLang="en-US" dirty="0" smtClean="0"/>
              <a:t> </a:t>
            </a:r>
            <a:r>
              <a:rPr lang="en-GB" altLang="en-US" dirty="0" err="1" smtClean="0"/>
              <a:t>biomarkerby</a:t>
            </a:r>
            <a:r>
              <a:rPr lang="en-GB" altLang="en-US" dirty="0" smtClean="0"/>
              <a:t> Western blot):</a:t>
            </a:r>
          </a:p>
          <a:p>
            <a:pPr algn="l" eaLnBrk="1" hangingPunct="1">
              <a:lnSpc>
                <a:spcPct val="150000"/>
              </a:lnSpc>
              <a:buFont typeface="Wingdings 2" pitchFamily="18" charset="2"/>
              <a:buNone/>
            </a:pPr>
            <a:r>
              <a:rPr lang="en-GB" altLang="en-US" dirty="0" smtClean="0"/>
              <a:t>ELISA:</a:t>
            </a:r>
          </a:p>
          <a:p>
            <a:pPr algn="l" eaLnBrk="1" hangingPunct="1">
              <a:lnSpc>
                <a:spcPct val="150000"/>
              </a:lnSpc>
              <a:buFont typeface="Wingdings 2" pitchFamily="18" charset="2"/>
              <a:buNone/>
            </a:pPr>
            <a:r>
              <a:rPr lang="en-GB" altLang="en-US" dirty="0" smtClean="0"/>
              <a:t>Connective tissue growth factor (pg/ml) was assessed in tissue homogenate of all the studied groups using  ELISA kit</a:t>
            </a:r>
          </a:p>
          <a:p>
            <a:pPr eaLnBrk="1" hangingPunct="1"/>
            <a:endParaRPr lang="en-GB" altLang="en-US" dirty="0" smtClean="0"/>
          </a:p>
        </p:txBody>
      </p:sp>
    </p:spTree>
  </p:cSld>
  <p:clrMapOvr>
    <a:masterClrMapping/>
  </p:clrMapOvr>
  <p:transition>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457200" y="0"/>
            <a:ext cx="8229600" cy="3962400"/>
          </a:xfrm>
        </p:spPr>
        <p:txBody>
          <a:bodyPr/>
          <a:lstStyle/>
          <a:p>
            <a:pPr algn="l" eaLnBrk="1" hangingPunct="1">
              <a:lnSpc>
                <a:spcPct val="150000"/>
              </a:lnSpc>
              <a:buFont typeface="Wingdings 2" pitchFamily="18" charset="2"/>
              <a:buNone/>
            </a:pPr>
            <a:r>
              <a:rPr lang="en-GB" altLang="en-US" b="1" smtClean="0">
                <a:solidFill>
                  <a:srgbClr val="FFFF00"/>
                </a:solidFill>
              </a:rPr>
              <a:t>Isolation and Culture of BM-MSCs</a:t>
            </a:r>
          </a:p>
          <a:p>
            <a:pPr algn="l" eaLnBrk="1" hangingPunct="1">
              <a:lnSpc>
                <a:spcPct val="150000"/>
              </a:lnSpc>
              <a:buFont typeface="Wingdings 2" pitchFamily="18" charset="2"/>
              <a:buNone/>
            </a:pPr>
            <a:r>
              <a:rPr lang="en-US" altLang="en-US" smtClean="0"/>
              <a:t>BM </a:t>
            </a:r>
            <a:r>
              <a:rPr lang="en-GB" altLang="en-US" smtClean="0"/>
              <a:t>cells were flushed from tibia and fibula of rat bones with (PBS) containing 2 mM EDTA. Over 15 ml Ficoll-Paque, 35 ml of the diluted sample was carefully layered, centrifuged for 35 minutes  and the upper layer was aspirated leaving undisturbed mononuclear cell (MNC) layer at the interphase. This MNC layer was aspirated, washed twice in PBS containing 2 mM EDTA and centrifuged. </a:t>
            </a:r>
          </a:p>
        </p:txBody>
      </p:sp>
    </p:spTree>
  </p:cSld>
  <p:clrMapOvr>
    <a:masterClrMapping/>
  </p:clrMapOvr>
  <p:transition>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228600"/>
            <a:ext cx="8305800" cy="5486400"/>
          </a:xfrm>
        </p:spPr>
        <p:txBody>
          <a:bodyPr/>
          <a:lstStyle/>
          <a:p>
            <a:pPr algn="l" eaLnBrk="1" hangingPunct="1">
              <a:lnSpc>
                <a:spcPct val="160000"/>
              </a:lnSpc>
              <a:buFont typeface="Wingdings 2" pitchFamily="18" charset="2"/>
              <a:buNone/>
            </a:pPr>
            <a:r>
              <a:rPr lang="en-GB" altLang="en-US" sz="2000" b="1" dirty="0" err="1" smtClean="0">
                <a:solidFill>
                  <a:srgbClr val="FFFF00"/>
                </a:solidFill>
              </a:rPr>
              <a:t>Labeling</a:t>
            </a:r>
            <a:r>
              <a:rPr lang="en-GB" altLang="en-US" sz="2000" b="1" dirty="0" smtClean="0">
                <a:solidFill>
                  <a:srgbClr val="FFFF00"/>
                </a:solidFill>
              </a:rPr>
              <a:t> Stem Cells with GFP</a:t>
            </a:r>
            <a:r>
              <a:rPr lang="ar-EG" altLang="en-US" sz="2000" b="1" dirty="0" smtClean="0">
                <a:solidFill>
                  <a:srgbClr val="FFFF00"/>
                </a:solidFill>
              </a:rPr>
              <a:t>:</a:t>
            </a:r>
            <a:r>
              <a:rPr lang="en-GB" altLang="en-US" sz="2400" b="1" dirty="0" smtClean="0">
                <a:solidFill>
                  <a:srgbClr val="FFFF00"/>
                </a:solidFill>
              </a:rPr>
              <a:t>Cells were centrifuged, washed twice in serum free medium, </a:t>
            </a:r>
            <a:r>
              <a:rPr lang="en-GB" altLang="en-US" sz="2400" b="1" dirty="0" err="1" smtClean="0">
                <a:solidFill>
                  <a:srgbClr val="FFFF00"/>
                </a:solidFill>
              </a:rPr>
              <a:t>pelleted</a:t>
            </a:r>
            <a:r>
              <a:rPr lang="en-GB" altLang="en-US" sz="2400" b="1" dirty="0" smtClean="0">
                <a:solidFill>
                  <a:srgbClr val="FFFF00"/>
                </a:solidFill>
              </a:rPr>
              <a:t> and suspended in </a:t>
            </a:r>
            <a:r>
              <a:rPr lang="en-GB" altLang="en-US" sz="2400" b="1" dirty="0" err="1" smtClean="0">
                <a:solidFill>
                  <a:srgbClr val="FFFF00"/>
                </a:solidFill>
              </a:rPr>
              <a:t>nucleofector</a:t>
            </a:r>
            <a:r>
              <a:rPr lang="en-GB" altLang="en-US" sz="2400" b="1" dirty="0" smtClean="0">
                <a:solidFill>
                  <a:srgbClr val="FFFF00"/>
                </a:solidFill>
              </a:rPr>
              <a:t> solutions. A final concentration of 4-5x 10</a:t>
            </a:r>
            <a:r>
              <a:rPr lang="en-GB" altLang="en-US" sz="2400" b="1" baseline="30000" dirty="0" smtClean="0">
                <a:solidFill>
                  <a:srgbClr val="FFFF00"/>
                </a:solidFill>
              </a:rPr>
              <a:t>5</a:t>
            </a:r>
            <a:r>
              <a:rPr lang="en-GB" altLang="en-US" sz="2400" b="1" dirty="0" smtClean="0">
                <a:solidFill>
                  <a:srgbClr val="FFFF00"/>
                </a:solidFill>
              </a:rPr>
              <a:t> cells/100 </a:t>
            </a:r>
            <a:r>
              <a:rPr lang="en-GB" altLang="en-US" sz="2400" b="1" dirty="0" err="1" smtClean="0">
                <a:solidFill>
                  <a:srgbClr val="FFFF00"/>
                </a:solidFill>
              </a:rPr>
              <a:t>μl</a:t>
            </a:r>
            <a:r>
              <a:rPr lang="en-GB" altLang="en-US" sz="2400" b="1" dirty="0" smtClean="0">
                <a:solidFill>
                  <a:srgbClr val="FFFF00"/>
                </a:solidFill>
              </a:rPr>
              <a:t> </a:t>
            </a:r>
            <a:r>
              <a:rPr lang="en-GB" altLang="en-US" sz="2400" b="1" dirty="0" err="1" smtClean="0">
                <a:solidFill>
                  <a:srgbClr val="FFFF00"/>
                </a:solidFill>
              </a:rPr>
              <a:t>nucleofector</a:t>
            </a:r>
            <a:r>
              <a:rPr lang="en-GB" altLang="en-US" sz="2400" b="1" dirty="0" smtClean="0">
                <a:solidFill>
                  <a:srgbClr val="FFFF00"/>
                </a:solidFill>
              </a:rPr>
              <a:t> solutions was applied.</a:t>
            </a:r>
            <a:endParaRPr lang="ar-EG" altLang="en-US" sz="2400" b="1" dirty="0" smtClean="0">
              <a:solidFill>
                <a:srgbClr val="FFFF00"/>
              </a:solidFill>
            </a:endParaRPr>
          </a:p>
          <a:p>
            <a:pPr algn="l" eaLnBrk="1" hangingPunct="1">
              <a:lnSpc>
                <a:spcPct val="160000"/>
              </a:lnSpc>
              <a:buFont typeface="Wingdings 2" pitchFamily="18" charset="2"/>
              <a:buNone/>
            </a:pPr>
            <a:endParaRPr lang="ar-EG" altLang="en-US" sz="2400" b="1" dirty="0" smtClean="0">
              <a:solidFill>
                <a:srgbClr val="FFFF00"/>
              </a:solidFill>
            </a:endParaRPr>
          </a:p>
          <a:p>
            <a:pPr algn="l" eaLnBrk="1" hangingPunct="1">
              <a:lnSpc>
                <a:spcPct val="160000"/>
              </a:lnSpc>
              <a:buFont typeface="Wingdings 2" pitchFamily="18" charset="2"/>
              <a:buNone/>
            </a:pPr>
            <a:r>
              <a:rPr lang="en-GB" altLang="en-US" sz="2400" b="1" dirty="0" err="1" smtClean="0">
                <a:solidFill>
                  <a:srgbClr val="FFFF00"/>
                </a:solidFill>
              </a:rPr>
              <a:t>Labeled</a:t>
            </a:r>
            <a:r>
              <a:rPr lang="en-GB" altLang="en-US" sz="2400" b="1" dirty="0" smtClean="0">
                <a:solidFill>
                  <a:srgbClr val="FFFF00"/>
                </a:solidFill>
              </a:rPr>
              <a:t> cells were injected intravenously in rat with CCL4-induced liver fibrosis. After 12 weeks, liver tissue was examined with a fluorescence microscope (</a:t>
            </a:r>
            <a:r>
              <a:rPr lang="en-GB" altLang="en-US" sz="2400" b="1" dirty="0" err="1" smtClean="0">
                <a:solidFill>
                  <a:srgbClr val="FFFF00"/>
                </a:solidFill>
              </a:rPr>
              <a:t>Leica</a:t>
            </a:r>
            <a:r>
              <a:rPr lang="en-GB" altLang="en-US" sz="2400" b="1" dirty="0" smtClean="0">
                <a:solidFill>
                  <a:srgbClr val="FFFF00"/>
                </a:solidFill>
              </a:rPr>
              <a:t>, Germany) to detect and trace the cells stained with GFP</a:t>
            </a:r>
            <a:r>
              <a:rPr lang="en-GB" altLang="en-US" sz="2000" dirty="0" smtClean="0"/>
              <a:t>.</a:t>
            </a:r>
          </a:p>
          <a:p>
            <a:pPr eaLnBrk="1" hangingPunct="1">
              <a:lnSpc>
                <a:spcPct val="90000"/>
              </a:lnSpc>
            </a:pPr>
            <a:endParaRPr lang="en-GB" altLang="en-US" sz="2000" dirty="0" smtClean="0"/>
          </a:p>
        </p:txBody>
      </p:sp>
    </p:spTree>
  </p:cSld>
  <p:clrMapOvr>
    <a:masterClrMapping/>
  </p:clrMapOvr>
  <p:transition>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descr="C:\Users\p t\Desktop\imagesss.jpg"/>
          <p:cNvPicPr>
            <a:picLocks noChangeAspect="1" noChangeArrowheads="1"/>
          </p:cNvPicPr>
          <p:nvPr/>
        </p:nvPicPr>
        <p:blipFill>
          <a:blip r:embed="rId2"/>
          <a:srcRect/>
          <a:stretch>
            <a:fillRect/>
          </a:stretch>
        </p:blipFill>
        <p:spPr bwMode="auto">
          <a:xfrm>
            <a:off x="0" y="4114800"/>
            <a:ext cx="3124200" cy="2743200"/>
          </a:xfrm>
          <a:prstGeom prst="rect">
            <a:avLst/>
          </a:prstGeom>
          <a:noFill/>
          <a:ln w="9525">
            <a:noFill/>
            <a:miter lim="800000"/>
            <a:headEnd/>
            <a:tailEnd/>
          </a:ln>
        </p:spPr>
      </p:pic>
      <p:pic>
        <p:nvPicPr>
          <p:cNvPr id="25603" name="Picture 2" descr="C:\$Recycle.Bin\S-1-5-21-2025513288-3973376324-2221794127-1000\$RPHVK2T.jpg"/>
          <p:cNvPicPr>
            <a:picLocks noChangeAspect="1" noChangeArrowheads="1"/>
          </p:cNvPicPr>
          <p:nvPr/>
        </p:nvPicPr>
        <p:blipFill>
          <a:blip r:embed="rId3"/>
          <a:srcRect/>
          <a:stretch>
            <a:fillRect/>
          </a:stretch>
        </p:blipFill>
        <p:spPr bwMode="auto">
          <a:xfrm>
            <a:off x="3886200" y="0"/>
            <a:ext cx="3505200" cy="3733800"/>
          </a:xfrm>
          <a:prstGeom prst="rect">
            <a:avLst/>
          </a:prstGeom>
          <a:noFill/>
          <a:ln w="9525">
            <a:noFill/>
            <a:miter lim="800000"/>
            <a:headEnd/>
            <a:tailEnd/>
          </a:ln>
        </p:spPr>
      </p:pic>
      <p:sp>
        <p:nvSpPr>
          <p:cNvPr id="4" name="Curved Left Arrow 3"/>
          <p:cNvSpPr/>
          <p:nvPr/>
        </p:nvSpPr>
        <p:spPr>
          <a:xfrm>
            <a:off x="7467600" y="1905000"/>
            <a:ext cx="1676400" cy="35814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solidFill>
                <a:schemeClr val="tx1"/>
              </a:solidFill>
            </a:endParaRPr>
          </a:p>
        </p:txBody>
      </p:sp>
      <p:pic>
        <p:nvPicPr>
          <p:cNvPr id="25605" name="Picture 1" descr="C:\$Recycle.Bin\S-1-5-21-2025513288-3973376324-2221794127-1000\$RH4S02B.jpg"/>
          <p:cNvPicPr>
            <a:picLocks noChangeAspect="1" noChangeArrowheads="1"/>
          </p:cNvPicPr>
          <p:nvPr/>
        </p:nvPicPr>
        <p:blipFill>
          <a:blip r:embed="rId4"/>
          <a:srcRect/>
          <a:stretch>
            <a:fillRect/>
          </a:stretch>
        </p:blipFill>
        <p:spPr bwMode="auto">
          <a:xfrm>
            <a:off x="0" y="0"/>
            <a:ext cx="3200400" cy="3421063"/>
          </a:xfrm>
          <a:prstGeom prst="rect">
            <a:avLst/>
          </a:prstGeom>
          <a:noFill/>
          <a:ln w="9525">
            <a:noFill/>
            <a:miter lim="800000"/>
            <a:headEnd/>
            <a:tailEnd/>
          </a:ln>
        </p:spPr>
      </p:pic>
      <p:sp>
        <p:nvSpPr>
          <p:cNvPr id="6" name="Right Arrow 5"/>
          <p:cNvSpPr/>
          <p:nvPr/>
        </p:nvSpPr>
        <p:spPr>
          <a:xfrm>
            <a:off x="3276600" y="1524000"/>
            <a:ext cx="11430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sp>
        <p:nvSpPr>
          <p:cNvPr id="7" name="Left Arrow 6"/>
          <p:cNvSpPr/>
          <p:nvPr/>
        </p:nvSpPr>
        <p:spPr>
          <a:xfrm>
            <a:off x="3124200" y="5334000"/>
            <a:ext cx="1981200" cy="609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EG"/>
          </a:p>
        </p:txBody>
      </p:sp>
      <p:pic>
        <p:nvPicPr>
          <p:cNvPr id="25608" name="Picture 3" descr="C:\Users\p t\Desktop\stem-cell-differentiation-1024x768.jpg"/>
          <p:cNvPicPr>
            <a:picLocks noChangeAspect="1" noChangeArrowheads="1"/>
          </p:cNvPicPr>
          <p:nvPr/>
        </p:nvPicPr>
        <p:blipFill>
          <a:blip r:embed="rId5" cstate="print"/>
          <a:srcRect/>
          <a:stretch>
            <a:fillRect/>
          </a:stretch>
        </p:blipFill>
        <p:spPr bwMode="auto">
          <a:xfrm>
            <a:off x="4876800" y="3886200"/>
            <a:ext cx="2667000" cy="2971800"/>
          </a:xfrm>
          <a:prstGeom prst="rect">
            <a:avLst/>
          </a:prstGeom>
          <a:noFill/>
          <a:ln w="9525">
            <a:noFill/>
            <a:miter lim="800000"/>
            <a:headEnd/>
            <a:tailEnd/>
          </a:ln>
        </p:spPr>
      </p:pic>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a:xfrm>
            <a:off x="457200" y="4876800"/>
            <a:ext cx="8226425" cy="1676400"/>
          </a:xfrm>
        </p:spPr>
        <p:txBody>
          <a:bodyPr/>
          <a:lstStyle/>
          <a:p>
            <a:pPr algn="l" eaLnBrk="1" hangingPunct="1">
              <a:lnSpc>
                <a:spcPct val="80000"/>
              </a:lnSpc>
              <a:buFont typeface="Wingdings 2" pitchFamily="18" charset="2"/>
              <a:buNone/>
            </a:pPr>
            <a:r>
              <a:rPr lang="en-CA" altLang="en-US" sz="1800" smtClean="0"/>
              <a:t>Histopathological examination of liver tissue showed that stem cells have a significant anti-fibrotic effect as evidenced by decreasing liver collagen compared to the CCl</a:t>
            </a:r>
            <a:r>
              <a:rPr lang="en-CA" altLang="en-US" sz="1800" baseline="-25000" smtClean="0"/>
              <a:t>4</a:t>
            </a:r>
            <a:r>
              <a:rPr lang="en-CA" altLang="en-US" sz="1800" smtClean="0"/>
              <a:t> group. </a:t>
            </a:r>
          </a:p>
          <a:p>
            <a:pPr algn="l" eaLnBrk="1" hangingPunct="1">
              <a:lnSpc>
                <a:spcPct val="80000"/>
              </a:lnSpc>
              <a:buFont typeface="Wingdings 2" pitchFamily="18" charset="2"/>
              <a:buNone/>
            </a:pPr>
            <a:r>
              <a:rPr lang="en-US" altLang="en-US" sz="1800" smtClean="0"/>
              <a:t>Mild focal portal fibrosis was detected in </a:t>
            </a:r>
            <a:r>
              <a:rPr lang="en-CA" altLang="en-US" sz="1800" smtClean="0"/>
              <a:t>the CCl</a:t>
            </a:r>
            <a:r>
              <a:rPr lang="en-CA" altLang="en-US" sz="1800" baseline="-25000" smtClean="0"/>
              <a:t>4 </a:t>
            </a:r>
            <a:r>
              <a:rPr lang="en-CA" altLang="en-US" sz="1800" smtClean="0"/>
              <a:t>model</a:t>
            </a:r>
            <a:r>
              <a:rPr lang="en-US" altLang="en-US" sz="1800" smtClean="0"/>
              <a:t> (black arrow) </a:t>
            </a:r>
          </a:p>
          <a:p>
            <a:pPr algn="l" eaLnBrk="1" hangingPunct="1">
              <a:lnSpc>
                <a:spcPct val="80000"/>
              </a:lnSpc>
              <a:buFont typeface="Wingdings 2" pitchFamily="18" charset="2"/>
              <a:buNone/>
            </a:pPr>
            <a:r>
              <a:rPr lang="en-US" altLang="en-US" sz="1800" smtClean="0"/>
              <a:t>Normal liver was evidenced with no fibrosis after BM-MSCs injection </a:t>
            </a:r>
            <a:r>
              <a:rPr lang="en-CA" altLang="en-US" sz="1800" smtClean="0"/>
              <a:t>l</a:t>
            </a:r>
            <a:r>
              <a:rPr lang="en-US" altLang="en-US" sz="1800" smtClean="0"/>
              <a:t> c- H&amp;E x40 and d- Masson Trichrome x40. </a:t>
            </a:r>
          </a:p>
          <a:p>
            <a:pPr algn="l" eaLnBrk="1" hangingPunct="1">
              <a:lnSpc>
                <a:spcPct val="80000"/>
              </a:lnSpc>
              <a:buFont typeface="Wingdings 2" pitchFamily="18" charset="2"/>
              <a:buNone/>
            </a:pPr>
            <a:r>
              <a:rPr lang="en-US" altLang="en-US" sz="1800" smtClean="0"/>
              <a:t>Normal liver was assessed showed no fibrosis CD34</a:t>
            </a:r>
            <a:r>
              <a:rPr lang="en-US" altLang="en-US" sz="1800" baseline="30000" smtClean="0"/>
              <a:t>+</a:t>
            </a:r>
            <a:r>
              <a:rPr lang="en-US" altLang="en-US" sz="1800" smtClean="0"/>
              <a:t> injection in</a:t>
            </a:r>
            <a:r>
              <a:rPr lang="en-CA" altLang="en-US" sz="1800" smtClean="0"/>
              <a:t> CCl</a:t>
            </a:r>
            <a:r>
              <a:rPr lang="en-CA" altLang="en-US" sz="1800" baseline="-25000" smtClean="0"/>
              <a:t>4 </a:t>
            </a:r>
            <a:r>
              <a:rPr lang="en-CA" altLang="en-US" sz="1800" smtClean="0"/>
              <a:t>model</a:t>
            </a:r>
            <a:r>
              <a:rPr lang="en-US" altLang="en-US" sz="1800" smtClean="0"/>
              <a:t> e- H&amp;E x200 and f- Masson Trichrome x200.</a:t>
            </a:r>
          </a:p>
          <a:p>
            <a:pPr algn="l" eaLnBrk="1" hangingPunct="1">
              <a:lnSpc>
                <a:spcPct val="80000"/>
              </a:lnSpc>
              <a:buFont typeface="Wingdings 2" pitchFamily="18" charset="2"/>
              <a:buNone/>
            </a:pPr>
            <a:r>
              <a:rPr lang="en-US" altLang="en-US" sz="1800" smtClean="0"/>
              <a:t> </a:t>
            </a:r>
          </a:p>
          <a:p>
            <a:pPr algn="l" eaLnBrk="1" hangingPunct="1">
              <a:lnSpc>
                <a:spcPct val="80000"/>
              </a:lnSpc>
            </a:pPr>
            <a:endParaRPr lang="ar-EG" altLang="en-US" sz="1800" smtClean="0"/>
          </a:p>
        </p:txBody>
      </p:sp>
      <p:pic>
        <p:nvPicPr>
          <p:cNvPr id="14340" name="Picture 2" descr="C:\Users\User\Desktop\5.png"/>
          <p:cNvPicPr>
            <a:picLocks noChangeAspect="1" noChangeArrowheads="1"/>
          </p:cNvPicPr>
          <p:nvPr/>
        </p:nvPicPr>
        <p:blipFill>
          <a:blip r:embed="rId2"/>
          <a:srcRect/>
          <a:stretch>
            <a:fillRect/>
          </a:stretch>
        </p:blipFill>
        <p:spPr bwMode="auto">
          <a:xfrm>
            <a:off x="1447800" y="0"/>
            <a:ext cx="6248400" cy="4648200"/>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3554" name="Title 1"/>
          <p:cNvSpPr>
            <a:spLocks noGrp="1"/>
          </p:cNvSpPr>
          <p:nvPr>
            <p:ph type="title"/>
          </p:nvPr>
        </p:nvSpPr>
        <p:spPr>
          <a:xfrm>
            <a:off x="304800" y="1066800"/>
            <a:ext cx="8229600" cy="1143000"/>
          </a:xfrm>
        </p:spPr>
        <p:txBody>
          <a:bodyPr>
            <a:normAutofit fontScale="90000"/>
          </a:bodyPr>
          <a:lstStyle/>
          <a:p>
            <a:pPr algn="l" eaLnBrk="1" fontAlgn="auto" hangingPunct="1">
              <a:spcAft>
                <a:spcPts val="0"/>
              </a:spcAft>
              <a:defRPr/>
            </a:pPr>
            <a:r>
              <a:rPr lang="en-US" altLang="en-US" dirty="0" smtClean="0">
                <a:solidFill>
                  <a:schemeClr val="bg1"/>
                </a:solidFill>
              </a:rPr>
              <a:t>Labeling of BM-MSCs with GFP (in vitro) (a), </a:t>
            </a:r>
            <a:br>
              <a:rPr lang="en-US" altLang="en-US" dirty="0" smtClean="0">
                <a:solidFill>
                  <a:schemeClr val="bg1"/>
                </a:solidFill>
              </a:rPr>
            </a:br>
            <a:r>
              <a:rPr lang="en-US" altLang="en-US" dirty="0" smtClean="0">
                <a:solidFill>
                  <a:schemeClr val="bg1"/>
                </a:solidFill>
              </a:rPr>
              <a:t>homing of the injected labeled </a:t>
            </a:r>
            <a:r>
              <a:rPr lang="en-US" altLang="en-US" dirty="0" err="1" smtClean="0">
                <a:solidFill>
                  <a:schemeClr val="bg1"/>
                </a:solidFill>
              </a:rPr>
              <a:t>mesenchymal</a:t>
            </a:r>
            <a:r>
              <a:rPr lang="en-US" altLang="en-US" dirty="0" smtClean="0">
                <a:solidFill>
                  <a:schemeClr val="bg1"/>
                </a:solidFill>
              </a:rPr>
              <a:t> stem cells by GFP in the rat liver (in vivo) (b).</a:t>
            </a:r>
            <a:r>
              <a:rPr lang="en-CA" altLang="en-US" dirty="0" smtClean="0">
                <a:solidFill>
                  <a:schemeClr val="bg1"/>
                </a:solidFill>
              </a:rPr>
              <a:t> </a:t>
            </a:r>
            <a:r>
              <a:rPr lang="en-US" altLang="en-US" dirty="0" smtClean="0">
                <a:solidFill>
                  <a:srgbClr val="FFFF00"/>
                </a:solidFill>
              </a:rPr>
              <a:t/>
            </a:r>
            <a:br>
              <a:rPr lang="en-US" altLang="en-US" dirty="0" smtClean="0">
                <a:solidFill>
                  <a:srgbClr val="FFFF00"/>
                </a:solidFill>
              </a:rPr>
            </a:br>
            <a:endParaRPr lang="ar-EG" altLang="en-US" dirty="0" smtClean="0">
              <a:solidFill>
                <a:srgbClr val="FFFF00"/>
              </a:solidFill>
            </a:endParaRPr>
          </a:p>
        </p:txBody>
      </p:sp>
      <p:sp>
        <p:nvSpPr>
          <p:cNvPr id="21507" name="Content Placeholder 2"/>
          <p:cNvSpPr>
            <a:spLocks noGrp="1"/>
          </p:cNvSpPr>
          <p:nvPr>
            <p:ph idx="1"/>
          </p:nvPr>
        </p:nvSpPr>
        <p:spPr>
          <a:xfrm>
            <a:off x="0" y="3505200"/>
            <a:ext cx="8683625" cy="4953000"/>
          </a:xfrm>
        </p:spPr>
        <p:txBody>
          <a:bodyPr/>
          <a:lstStyle/>
          <a:p>
            <a:pPr eaLnBrk="1" hangingPunct="1"/>
            <a:r>
              <a:rPr lang="en-CA" altLang="en-US" b="1" smtClean="0"/>
              <a:t> </a:t>
            </a:r>
            <a:endParaRPr lang="en-US" altLang="en-US" smtClean="0"/>
          </a:p>
          <a:p>
            <a:pPr eaLnBrk="1" hangingPunct="1"/>
            <a:endParaRPr lang="ar-EG" altLang="en-US" smtClean="0"/>
          </a:p>
        </p:txBody>
      </p:sp>
      <p:pic>
        <p:nvPicPr>
          <p:cNvPr id="23556" name="Picture 3" descr="C:\Users\User\Desktop\4.png"/>
          <p:cNvPicPr>
            <a:picLocks noChangeAspect="1" noChangeArrowheads="1"/>
          </p:cNvPicPr>
          <p:nvPr/>
        </p:nvPicPr>
        <p:blipFill>
          <a:blip r:embed="rId3">
            <a:extLst/>
          </a:blip>
          <a:srcRect/>
          <a:stretch>
            <a:fillRect/>
          </a:stretch>
        </p:blipFill>
        <p:spPr bwMode="auto">
          <a:xfrm>
            <a:off x="-27754" y="2895600"/>
            <a:ext cx="8267987" cy="3657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p:spPr>
      </p:pic>
    </p:spTree>
  </p:cSld>
  <p:clrMapOvr>
    <a:masterClrMapping/>
  </p:clrMapOvr>
  <p:transition>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2" descr="C:\Users\User\Desktop\2.png"/>
          <p:cNvPicPr>
            <a:picLocks noChangeAspect="1" noChangeArrowheads="1"/>
          </p:cNvPicPr>
          <p:nvPr/>
        </p:nvPicPr>
        <p:blipFill>
          <a:blip r:embed="rId2">
            <a:extLst/>
          </a:blip>
          <a:srcRect/>
          <a:stretch>
            <a:fillRect/>
          </a:stretch>
        </p:blipFill>
        <p:spPr bwMode="auto">
          <a:xfrm>
            <a:off x="914400" y="1600200"/>
            <a:ext cx="7010400" cy="48768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p:spPr>
      </p:pic>
      <p:sp>
        <p:nvSpPr>
          <p:cNvPr id="22531" name="Rectangle 3"/>
          <p:cNvSpPr>
            <a:spLocks noChangeArrowheads="1"/>
          </p:cNvSpPr>
          <p:nvPr/>
        </p:nvSpPr>
        <p:spPr bwMode="auto">
          <a:xfrm>
            <a:off x="0" y="0"/>
            <a:ext cx="8534400" cy="1384995"/>
          </a:xfrm>
          <a:prstGeom prst="rect">
            <a:avLst/>
          </a:prstGeom>
          <a:noFill/>
          <a:ln w="9525">
            <a:noFill/>
            <a:miter lim="800000"/>
            <a:headEnd/>
            <a:tailEnd/>
          </a:ln>
        </p:spPr>
        <p:txBody>
          <a:bodyPr anchor="ctr">
            <a:spAutoFit/>
          </a:bodyPr>
          <a:lstStyle/>
          <a:p>
            <a:pPr algn="ctr"/>
            <a:r>
              <a:rPr lang="en-US" altLang="en-US" sz="2800" dirty="0" smtClean="0">
                <a:latin typeface="Arial" pitchFamily="34" charset="0"/>
                <a:cs typeface="Times New Roman" pitchFamily="18" charset="0"/>
              </a:rPr>
              <a:t>FLOW CYTOMTERIC  </a:t>
            </a:r>
            <a:r>
              <a:rPr lang="en-US" altLang="en-US" sz="2800" dirty="0">
                <a:latin typeface="Arial" pitchFamily="34" charset="0"/>
                <a:cs typeface="Times New Roman" pitchFamily="18" charset="0"/>
              </a:rPr>
              <a:t>analysis </a:t>
            </a:r>
            <a:r>
              <a:rPr lang="en-US" altLang="en-US" sz="2800" dirty="0" smtClean="0">
                <a:latin typeface="Arial" pitchFamily="34" charset="0"/>
                <a:cs typeface="Times New Roman" pitchFamily="18" charset="0"/>
              </a:rPr>
              <a:t>expressed higher levels of  CD29</a:t>
            </a:r>
            <a:r>
              <a:rPr lang="en-US" altLang="en-US" sz="2800" baseline="30000" dirty="0">
                <a:latin typeface="Arial" pitchFamily="34" charset="0"/>
                <a:cs typeface="Times New Roman" pitchFamily="18" charset="0"/>
              </a:rPr>
              <a:t>+</a:t>
            </a:r>
            <a:r>
              <a:rPr lang="en-US" altLang="en-US" sz="2800" dirty="0">
                <a:latin typeface="Arial" pitchFamily="34" charset="0"/>
                <a:cs typeface="Times New Roman" pitchFamily="18" charset="0"/>
              </a:rPr>
              <a:t> (A) and CD 44</a:t>
            </a:r>
            <a:r>
              <a:rPr lang="en-US" altLang="en-US" sz="2800" baseline="30000" dirty="0">
                <a:latin typeface="Arial" pitchFamily="34" charset="0"/>
                <a:cs typeface="Times New Roman" pitchFamily="18" charset="0"/>
              </a:rPr>
              <a:t>+</a:t>
            </a:r>
            <a:r>
              <a:rPr lang="en-US" altLang="en-US" sz="2800" dirty="0">
                <a:latin typeface="Arial" pitchFamily="34" charset="0"/>
                <a:cs typeface="Times New Roman" pitchFamily="18" charset="0"/>
              </a:rPr>
              <a:t> (B) to confirm BM-MSCs isolation.</a:t>
            </a:r>
            <a:endParaRPr lang="en-US" altLang="en-US" sz="2800" dirty="0">
              <a:latin typeface="Arial" pitchFamily="34" charset="0"/>
            </a:endParaRPr>
          </a:p>
        </p:txBody>
      </p:sp>
    </p:spTree>
  </p:cSld>
  <p:clrMapOvr>
    <a:masterClrMapping/>
  </p:clrMapOvr>
  <p:transition>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p:txBody>
          <a:bodyPr/>
          <a:lstStyle/>
          <a:p>
            <a:pPr eaLnBrk="1" hangingPunct="1">
              <a:lnSpc>
                <a:spcPct val="90000"/>
              </a:lnSpc>
            </a:pPr>
            <a:endParaRPr lang="en-GB" altLang="en-US" smtClean="0"/>
          </a:p>
          <a:p>
            <a:pPr eaLnBrk="1" hangingPunct="1">
              <a:lnSpc>
                <a:spcPct val="90000"/>
              </a:lnSpc>
            </a:pPr>
            <a:endParaRPr lang="en-GB" altLang="en-US" smtClean="0"/>
          </a:p>
          <a:p>
            <a:pPr eaLnBrk="1" hangingPunct="1">
              <a:lnSpc>
                <a:spcPct val="90000"/>
              </a:lnSpc>
            </a:pPr>
            <a:endParaRPr lang="en-GB" altLang="en-US" smtClean="0"/>
          </a:p>
          <a:p>
            <a:pPr eaLnBrk="1" hangingPunct="1">
              <a:lnSpc>
                <a:spcPct val="90000"/>
              </a:lnSpc>
            </a:pPr>
            <a:endParaRPr lang="en-GB" altLang="en-US" smtClean="0"/>
          </a:p>
          <a:p>
            <a:pPr eaLnBrk="1" hangingPunct="1">
              <a:lnSpc>
                <a:spcPct val="90000"/>
              </a:lnSpc>
            </a:pPr>
            <a:endParaRPr lang="en-GB" altLang="en-US" smtClean="0"/>
          </a:p>
          <a:p>
            <a:pPr eaLnBrk="1" hangingPunct="1">
              <a:lnSpc>
                <a:spcPct val="90000"/>
              </a:lnSpc>
            </a:pPr>
            <a:endParaRPr lang="en-GB" altLang="en-US" smtClean="0"/>
          </a:p>
          <a:p>
            <a:pPr algn="l" eaLnBrk="1" hangingPunct="1">
              <a:lnSpc>
                <a:spcPct val="90000"/>
              </a:lnSpc>
              <a:buFont typeface="Wingdings 2" pitchFamily="18" charset="2"/>
              <a:buNone/>
            </a:pPr>
            <a:r>
              <a:rPr lang="en-GB" altLang="en-US" smtClean="0"/>
              <a:t>The scanning densitometry results of VEGF versus </a:t>
            </a:r>
            <a:r>
              <a:rPr lang="el-GR" altLang="en-US" smtClean="0"/>
              <a:t>β-</a:t>
            </a:r>
            <a:r>
              <a:rPr lang="en-GB" altLang="en-US" smtClean="0"/>
              <a:t>actin protein expression in 1: Control group, 2: CCL4 group, 3: CCL4/MSCs IV and 4: CCL4/MSCs intrasplenic</a:t>
            </a:r>
          </a:p>
          <a:p>
            <a:pPr eaLnBrk="1" hangingPunct="1">
              <a:lnSpc>
                <a:spcPct val="90000"/>
              </a:lnSpc>
            </a:pPr>
            <a:endParaRPr lang="en-GB" altLang="en-US" smtClean="0"/>
          </a:p>
        </p:txBody>
      </p:sp>
      <p:pic>
        <p:nvPicPr>
          <p:cNvPr id="21507" name="Picture 2"/>
          <p:cNvPicPr>
            <a:picLocks noChangeAspect="1" noChangeArrowheads="1"/>
          </p:cNvPicPr>
          <p:nvPr/>
        </p:nvPicPr>
        <p:blipFill>
          <a:blip r:embed="rId2">
            <a:lum bright="-10000" contrast="10000"/>
          </a:blip>
          <a:srcRect/>
          <a:stretch>
            <a:fillRect/>
          </a:stretch>
        </p:blipFill>
        <p:spPr bwMode="auto">
          <a:xfrm>
            <a:off x="0" y="304800"/>
            <a:ext cx="8839200" cy="35607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ar-EG"/>
          </a:p>
        </p:txBody>
      </p:sp>
      <p:pic>
        <p:nvPicPr>
          <p:cNvPr id="22531" name="Picture 2" descr="C:\Users\p t\Desktop\srep25314-f1.jpg"/>
          <p:cNvPicPr>
            <a:picLocks noGrp="1" noChangeAspect="1" noChangeArrowheads="1"/>
          </p:cNvPicPr>
          <p:nvPr>
            <p:ph idx="1"/>
          </p:nvPr>
        </p:nvPicPr>
        <p:blipFill>
          <a:blip r:embed="rId2"/>
          <a:srcRect/>
          <a:stretch>
            <a:fillRect/>
          </a:stretch>
        </p:blipFill>
        <p:spPr>
          <a:xfrm>
            <a:off x="457199" y="175846"/>
            <a:ext cx="8092439" cy="6224954"/>
          </a:xfrm>
          <a:prstGeom prst="roundRect">
            <a:avLst>
              <a:gd name="adj" fmla="val 11111"/>
            </a:avLst>
          </a:prstGeom>
          <a:ln w="19050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fontAlgn="auto" hangingPunct="1">
              <a:spcAft>
                <a:spcPts val="0"/>
              </a:spcAft>
              <a:defRPr/>
            </a:pPr>
            <a:r>
              <a:rPr lang="en-GB" sz="6600" dirty="0" smtClean="0">
                <a:solidFill>
                  <a:schemeClr val="accent6">
                    <a:lumMod val="20000"/>
                    <a:lumOff val="80000"/>
                  </a:schemeClr>
                </a:solidFill>
                <a:cs typeface="+mn-cs"/>
              </a:rPr>
              <a:t>Conclusion</a:t>
            </a:r>
            <a:endParaRPr lang="en-GB" sz="6600" dirty="0">
              <a:solidFill>
                <a:schemeClr val="accent6">
                  <a:lumMod val="20000"/>
                  <a:lumOff val="80000"/>
                </a:schemeClr>
              </a:solidFill>
              <a:cs typeface="+mn-cs"/>
            </a:endParaRPr>
          </a:p>
        </p:txBody>
      </p:sp>
      <p:sp>
        <p:nvSpPr>
          <p:cNvPr id="2" name="Content Placeholder 1"/>
          <p:cNvSpPr>
            <a:spLocks noGrp="1"/>
          </p:cNvSpPr>
          <p:nvPr>
            <p:ph idx="1"/>
          </p:nvPr>
        </p:nvSpPr>
        <p:spPr>
          <a:xfrm>
            <a:off x="685800" y="1219200"/>
            <a:ext cx="7620000" cy="5638800"/>
          </a:xfrm>
        </p:spPr>
        <p:txBody>
          <a:bodyPr>
            <a:normAutofit fontScale="55000" lnSpcReduction="20000"/>
          </a:bodyPr>
          <a:lstStyle/>
          <a:p>
            <a:pPr marL="365760" indent="-256032" algn="l" eaLnBrk="1" fontAlgn="auto" hangingPunct="1">
              <a:lnSpc>
                <a:spcPct val="170000"/>
              </a:lnSpc>
              <a:spcAft>
                <a:spcPts val="0"/>
              </a:spcAft>
              <a:buClr>
                <a:schemeClr val="tx1">
                  <a:shade val="95000"/>
                </a:schemeClr>
              </a:buClr>
              <a:buFont typeface="Wingdings 2" pitchFamily="18" charset="2"/>
              <a:buNone/>
              <a:defRPr/>
            </a:pPr>
            <a:r>
              <a:rPr lang="en-US" sz="4500" b="1" dirty="0" smtClean="0">
                <a:solidFill>
                  <a:srgbClr val="FFFF00"/>
                </a:solidFill>
              </a:rPr>
              <a:t>T</a:t>
            </a:r>
            <a:r>
              <a:rPr lang="en-GB" sz="4500" b="1" dirty="0" smtClean="0">
                <a:solidFill>
                  <a:srgbClr val="FFFF00"/>
                </a:solidFill>
              </a:rPr>
              <a:t>here </a:t>
            </a:r>
            <a:r>
              <a:rPr lang="en-GB" sz="4500" b="1" dirty="0">
                <a:solidFill>
                  <a:srgbClr val="FFFF00"/>
                </a:solidFill>
              </a:rPr>
              <a:t>were no differences in treatment effects between intravenous  and </a:t>
            </a:r>
            <a:r>
              <a:rPr lang="en-GB" sz="4500" b="1" dirty="0" err="1">
                <a:solidFill>
                  <a:srgbClr val="FFFF00"/>
                </a:solidFill>
              </a:rPr>
              <a:t>intrasplenic</a:t>
            </a:r>
            <a:r>
              <a:rPr lang="en-GB" sz="4500" b="1" dirty="0">
                <a:solidFill>
                  <a:srgbClr val="FFFF00"/>
                </a:solidFill>
              </a:rPr>
              <a:t> administrations. </a:t>
            </a:r>
            <a:endParaRPr lang="ar-EG" sz="4500" b="1" dirty="0" smtClean="0">
              <a:solidFill>
                <a:srgbClr val="FFFF00"/>
              </a:solidFill>
            </a:endParaRPr>
          </a:p>
          <a:p>
            <a:pPr marL="365760" indent="-256032" algn="l" eaLnBrk="1" fontAlgn="auto" hangingPunct="1">
              <a:lnSpc>
                <a:spcPct val="170000"/>
              </a:lnSpc>
              <a:spcAft>
                <a:spcPts val="0"/>
              </a:spcAft>
              <a:buClr>
                <a:schemeClr val="tx1">
                  <a:shade val="95000"/>
                </a:schemeClr>
              </a:buClr>
              <a:buFont typeface="Wingdings 2" pitchFamily="18" charset="2"/>
              <a:buNone/>
              <a:defRPr/>
            </a:pPr>
            <a:r>
              <a:rPr lang="en-GB" sz="4500" b="1" dirty="0" smtClean="0">
                <a:solidFill>
                  <a:srgbClr val="FFFF00"/>
                </a:solidFill>
              </a:rPr>
              <a:t>The </a:t>
            </a:r>
            <a:r>
              <a:rPr lang="en-GB" sz="4500" b="1" dirty="0">
                <a:solidFill>
                  <a:srgbClr val="FFFF00"/>
                </a:solidFill>
              </a:rPr>
              <a:t>IV injection group had significantly different </a:t>
            </a:r>
            <a:endParaRPr lang="en-GB" sz="4500" b="1" dirty="0" smtClean="0">
              <a:solidFill>
                <a:srgbClr val="FFFF00"/>
              </a:solidFill>
            </a:endParaRPr>
          </a:p>
          <a:p>
            <a:pPr marL="365760" indent="-256032" algn="l" eaLnBrk="1" fontAlgn="auto" hangingPunct="1">
              <a:lnSpc>
                <a:spcPct val="170000"/>
              </a:lnSpc>
              <a:spcAft>
                <a:spcPts val="0"/>
              </a:spcAft>
              <a:buClr>
                <a:schemeClr val="tx1">
                  <a:shade val="95000"/>
                </a:schemeClr>
              </a:buClr>
              <a:buFont typeface="Wingdings 2" pitchFamily="18" charset="2"/>
              <a:buNone/>
              <a:defRPr/>
            </a:pPr>
            <a:r>
              <a:rPr lang="en-GB" sz="4500" b="1" dirty="0" smtClean="0">
                <a:solidFill>
                  <a:srgbClr val="FFFF00"/>
                </a:solidFill>
              </a:rPr>
              <a:t>(</a:t>
            </a:r>
            <a:r>
              <a:rPr lang="en-GB" sz="4500" b="1" dirty="0">
                <a:solidFill>
                  <a:srgbClr val="FFFF00"/>
                </a:solidFill>
              </a:rPr>
              <a:t>p &lt; 0.05) </a:t>
            </a:r>
            <a:r>
              <a:rPr lang="en-GB" sz="4500" b="1" dirty="0" smtClean="0">
                <a:solidFill>
                  <a:srgbClr val="FFFF00"/>
                </a:solidFill>
              </a:rPr>
              <a:t>serum </a:t>
            </a:r>
            <a:r>
              <a:rPr lang="en-GB" sz="4500" b="1" dirty="0">
                <a:solidFill>
                  <a:srgbClr val="FFFF00"/>
                </a:solidFill>
              </a:rPr>
              <a:t>Connective tissue growth factor levels compared with the </a:t>
            </a:r>
            <a:r>
              <a:rPr lang="en-GB" sz="4500" b="1" dirty="0" err="1">
                <a:solidFill>
                  <a:srgbClr val="FFFF00"/>
                </a:solidFill>
              </a:rPr>
              <a:t>intrasplenic</a:t>
            </a:r>
            <a:r>
              <a:rPr lang="en-GB" sz="4500" b="1" dirty="0">
                <a:solidFill>
                  <a:srgbClr val="FFFF00"/>
                </a:solidFill>
              </a:rPr>
              <a:t> injection group. However, liver serum markers and liver histology classification of both groups showed no </a:t>
            </a:r>
            <a:r>
              <a:rPr lang="en-GB" sz="4500" b="1" dirty="0" smtClean="0">
                <a:solidFill>
                  <a:srgbClr val="FFFF00"/>
                </a:solidFill>
              </a:rPr>
              <a:t>differences</a:t>
            </a:r>
            <a:r>
              <a:rPr lang="en-GB" dirty="0" smtClean="0"/>
              <a:t>.</a:t>
            </a:r>
            <a:endParaRPr lang="en-GB" dirty="0"/>
          </a:p>
        </p:txBody>
      </p:sp>
    </p:spTree>
  </p:cSld>
  <p:clrMapOvr>
    <a:masterClrMapping/>
  </p:clrMapOvr>
  <p:transition>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a:xfrm>
            <a:off x="533400" y="609600"/>
            <a:ext cx="8305800" cy="7086600"/>
          </a:xfrm>
        </p:spPr>
        <p:txBody>
          <a:bodyPr>
            <a:normAutofit/>
          </a:bodyPr>
          <a:lstStyle/>
          <a:p>
            <a:pPr marL="548640" indent="-411480" algn="l" eaLnBrk="1" fontAlgn="auto" hangingPunct="1">
              <a:lnSpc>
                <a:spcPct val="170000"/>
              </a:lnSpc>
              <a:spcAft>
                <a:spcPts val="0"/>
              </a:spcAft>
              <a:buClr>
                <a:schemeClr val="tx1">
                  <a:shade val="95000"/>
                </a:schemeClr>
              </a:buClr>
              <a:buFont typeface="Wingdings 2"/>
              <a:buNone/>
              <a:defRPr/>
            </a:pPr>
            <a:r>
              <a:rPr lang="en-GB" b="1" dirty="0" smtClean="0">
                <a:solidFill>
                  <a:srgbClr val="FFFF00"/>
                </a:solidFill>
              </a:rPr>
              <a:t>BM-MSC transfusion via a peripheral vein is a potential method for liver fibrosis treatment In consideration of safety, we suggest transfusion of bone marrow-derived </a:t>
            </a:r>
            <a:r>
              <a:rPr lang="en-GB" b="1" dirty="0" err="1" smtClean="0">
                <a:solidFill>
                  <a:srgbClr val="FFFF00"/>
                </a:solidFill>
              </a:rPr>
              <a:t>mesenchymal</a:t>
            </a:r>
            <a:r>
              <a:rPr lang="en-GB" b="1" dirty="0" smtClean="0">
                <a:solidFill>
                  <a:srgbClr val="FFFF00"/>
                </a:solidFill>
              </a:rPr>
              <a:t> stem cells via a peripheral vein as a potential method for liver fibrosis treatment in the aging process</a:t>
            </a:r>
            <a:r>
              <a:rPr lang="en-GB" dirty="0" smtClean="0"/>
              <a:t>.</a:t>
            </a:r>
          </a:p>
        </p:txBody>
      </p:sp>
    </p:spTree>
  </p:cSld>
  <p:clrMapOvr>
    <a:masterClrMapping/>
  </p:clrMapOvr>
  <p:transition>
    <p:diamon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a:p>
        </p:txBody>
      </p:sp>
      <p:pic>
        <p:nvPicPr>
          <p:cNvPr id="1026" name="Picture 2" descr="C:\Users\p t\Desktop\images (3).jpg"/>
          <p:cNvPicPr>
            <a:picLocks noGrp="1" noChangeAspect="1" noChangeArrowheads="1"/>
          </p:cNvPicPr>
          <p:nvPr>
            <p:ph idx="1"/>
          </p:nvPr>
        </p:nvPicPr>
        <p:blipFill>
          <a:blip r:embed="rId2"/>
          <a:srcRect/>
          <a:stretch>
            <a:fillRect/>
          </a:stretch>
        </p:blipFill>
        <p:spPr bwMode="auto">
          <a:xfrm>
            <a:off x="0" y="3048000"/>
            <a:ext cx="5257800" cy="3810000"/>
          </a:xfrm>
          <a:prstGeom prst="rect">
            <a:avLst/>
          </a:prstGeom>
          <a:noFill/>
        </p:spPr>
      </p:pic>
      <p:pic>
        <p:nvPicPr>
          <p:cNvPr id="1027" name="Picture 3" descr="C:\Users\p t\Desktop\download (1).jpg"/>
          <p:cNvPicPr>
            <a:picLocks noChangeAspect="1" noChangeArrowheads="1"/>
          </p:cNvPicPr>
          <p:nvPr/>
        </p:nvPicPr>
        <p:blipFill>
          <a:blip r:embed="rId3"/>
          <a:srcRect/>
          <a:stretch>
            <a:fillRect/>
          </a:stretch>
        </p:blipFill>
        <p:spPr bwMode="auto">
          <a:xfrm>
            <a:off x="0" y="0"/>
            <a:ext cx="4724400" cy="3048000"/>
          </a:xfrm>
          <a:prstGeom prst="rect">
            <a:avLst/>
          </a:prstGeom>
          <a:noFill/>
        </p:spPr>
      </p:pic>
      <p:pic>
        <p:nvPicPr>
          <p:cNvPr id="1028" name="Picture 4" descr="C:\Users\p t\Desktop\download (2).jpg"/>
          <p:cNvPicPr>
            <a:picLocks noChangeAspect="1" noChangeArrowheads="1"/>
          </p:cNvPicPr>
          <p:nvPr/>
        </p:nvPicPr>
        <p:blipFill>
          <a:blip r:embed="rId4"/>
          <a:srcRect/>
          <a:stretch>
            <a:fillRect/>
          </a:stretch>
        </p:blipFill>
        <p:spPr bwMode="auto">
          <a:xfrm>
            <a:off x="4724400" y="0"/>
            <a:ext cx="4419600" cy="3048000"/>
          </a:xfrm>
          <a:prstGeom prst="rect">
            <a:avLst/>
          </a:prstGeom>
          <a:noFill/>
        </p:spPr>
      </p:pic>
      <p:pic>
        <p:nvPicPr>
          <p:cNvPr id="1029" name="Picture 5" descr="C:\Users\p t\Desktop\images (4).jpg"/>
          <p:cNvPicPr>
            <a:picLocks noChangeAspect="1" noChangeArrowheads="1"/>
          </p:cNvPicPr>
          <p:nvPr/>
        </p:nvPicPr>
        <p:blipFill>
          <a:blip r:embed="rId5"/>
          <a:srcRect/>
          <a:stretch>
            <a:fillRect/>
          </a:stretch>
        </p:blipFill>
        <p:spPr bwMode="auto">
          <a:xfrm>
            <a:off x="5257801" y="3048000"/>
            <a:ext cx="3886200" cy="3810000"/>
          </a:xfrm>
          <a:prstGeom prst="rect">
            <a:avLst/>
          </a:prstGeom>
          <a:noFill/>
        </p:spPr>
      </p:pic>
      <p:pic>
        <p:nvPicPr>
          <p:cNvPr id="1031" name="Picture 7" descr="C:\Users\p t\Desktop\images (5).jpg"/>
          <p:cNvPicPr>
            <a:picLocks noChangeAspect="1" noChangeArrowheads="1"/>
          </p:cNvPicPr>
          <p:nvPr/>
        </p:nvPicPr>
        <p:blipFill>
          <a:blip r:embed="rId6"/>
          <a:srcRect/>
          <a:stretch>
            <a:fillRect/>
          </a:stretch>
        </p:blipFill>
        <p:spPr bwMode="auto">
          <a:xfrm>
            <a:off x="5257800" y="3200400"/>
            <a:ext cx="3886200" cy="3657600"/>
          </a:xfrm>
          <a:prstGeom prst="rect">
            <a:avLst/>
          </a:prstGeom>
          <a:noFill/>
        </p:spPr>
      </p:pic>
    </p:spTree>
  </p:cSld>
  <p:clrMapOvr>
    <a:masterClrMapping/>
  </p:clrMapOvr>
  <p:transition>
    <p:diamon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229600" cy="4708525"/>
          </a:xfrm>
        </p:spPr>
        <p:txBody>
          <a:bodyPr/>
          <a:lstStyle/>
          <a:p>
            <a:pPr marL="136525" indent="0" algn="l">
              <a:lnSpc>
                <a:spcPct val="150000"/>
              </a:lnSpc>
              <a:buFont typeface="Wingdings 2" pitchFamily="18" charset="2"/>
              <a:buNone/>
            </a:pPr>
            <a:r>
              <a:rPr lang="en-GB" sz="2400" b="1" i="1" dirty="0" smtClean="0">
                <a:solidFill>
                  <a:srgbClr val="F2F2F2"/>
                </a:solidFill>
              </a:rPr>
              <a:t>Because of their prospective for differentiation into </a:t>
            </a:r>
            <a:r>
              <a:rPr lang="en-GB" sz="2400" b="1" i="1" dirty="0" err="1" smtClean="0">
                <a:solidFill>
                  <a:srgbClr val="F2F2F2"/>
                </a:solidFill>
              </a:rPr>
              <a:t>hepatocytes</a:t>
            </a:r>
            <a:r>
              <a:rPr lang="en-GB" sz="2400" b="1" i="1" dirty="0" smtClean="0">
                <a:solidFill>
                  <a:srgbClr val="F2F2F2"/>
                </a:solidFill>
              </a:rPr>
              <a:t> as well as their </a:t>
            </a:r>
            <a:r>
              <a:rPr lang="en-GB" sz="2400" b="1" i="1" dirty="0" err="1" smtClean="0">
                <a:solidFill>
                  <a:srgbClr val="F2F2F2"/>
                </a:solidFill>
              </a:rPr>
              <a:t>immunomodulatory</a:t>
            </a:r>
            <a:r>
              <a:rPr lang="en-GB" sz="2400" b="1" i="1" dirty="0" smtClean="0">
                <a:solidFill>
                  <a:srgbClr val="F2F2F2"/>
                </a:solidFill>
              </a:rPr>
              <a:t> characteristics, MSCs are encouraging therapeutic agents for the therapy of acute liver  fibrosis. </a:t>
            </a:r>
          </a:p>
          <a:p>
            <a:pPr marL="136525" indent="0" algn="l">
              <a:lnSpc>
                <a:spcPct val="150000"/>
              </a:lnSpc>
              <a:buFont typeface="Wingdings 2" pitchFamily="18" charset="2"/>
              <a:buNone/>
            </a:pPr>
            <a:endParaRPr lang="en-GB" sz="2400" b="1" i="1" dirty="0" smtClean="0">
              <a:solidFill>
                <a:srgbClr val="F2F2F2"/>
              </a:solidFill>
            </a:endParaRPr>
          </a:p>
          <a:p>
            <a:pPr marL="136525" indent="0" algn="l">
              <a:lnSpc>
                <a:spcPct val="150000"/>
              </a:lnSpc>
              <a:buFont typeface="Wingdings 2" pitchFamily="18" charset="2"/>
              <a:buNone/>
            </a:pPr>
            <a:r>
              <a:rPr lang="en-GB" sz="2400" b="1" i="1" dirty="0" smtClean="0">
                <a:solidFill>
                  <a:srgbClr val="F2F2F2"/>
                </a:solidFill>
              </a:rPr>
              <a:t>However, there are still several complications including conflicting data regarding MSCs engraftment in the</a:t>
            </a:r>
          </a:p>
          <a:p>
            <a:pPr marL="136525" indent="0" algn="l">
              <a:lnSpc>
                <a:spcPct val="150000"/>
              </a:lnSpc>
              <a:buFont typeface="Wingdings 2" pitchFamily="18" charset="2"/>
              <a:buNone/>
            </a:pPr>
            <a:r>
              <a:rPr lang="en-GB" sz="2400" b="1" i="1" dirty="0" smtClean="0">
                <a:solidFill>
                  <a:srgbClr val="F2F2F2"/>
                </a:solidFill>
              </a:rPr>
              <a:t>liver and their long-term effectiveness, potential risk of malignant transformation, and unwanted </a:t>
            </a:r>
            <a:r>
              <a:rPr lang="en-GB" sz="2400" b="1" i="1" dirty="0" err="1" smtClean="0">
                <a:solidFill>
                  <a:srgbClr val="F2F2F2"/>
                </a:solidFill>
              </a:rPr>
              <a:t>mesenchymal</a:t>
            </a:r>
            <a:r>
              <a:rPr lang="en-GB" sz="2400" b="1" i="1" dirty="0" smtClean="0">
                <a:solidFill>
                  <a:srgbClr val="F2F2F2"/>
                </a:solidFill>
              </a:rPr>
              <a:t> extraction</a:t>
            </a:r>
            <a:r>
              <a:rPr lang="en-US" sz="2400" b="1" i="1" dirty="0" smtClean="0">
                <a:solidFill>
                  <a:srgbClr val="F2F2F2"/>
                </a:solidFill>
              </a:rPr>
              <a:t>s</a:t>
            </a:r>
            <a:r>
              <a:rPr lang="en-GB" sz="2400" b="1" i="1" dirty="0" smtClean="0">
                <a:solidFill>
                  <a:srgbClr val="F2F2F2"/>
                </a:solidFill>
              </a:rPr>
              <a:t> differentiation in vivo</a:t>
            </a:r>
            <a:r>
              <a:rPr lang="en-GB" dirty="0" smtClean="0"/>
              <a:t>.</a:t>
            </a:r>
          </a:p>
        </p:txBody>
      </p:sp>
      <p:pic>
        <p:nvPicPr>
          <p:cNvPr id="4" name="Picture 4" descr="j028491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0"/>
            <a:ext cx="3733800" cy="28857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diamon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5344</TotalTime>
  <Words>979</Words>
  <Application>Microsoft Office PowerPoint</Application>
  <PresentationFormat>On-screen Show (4:3)</PresentationFormat>
  <Paragraphs>90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Apex</vt:lpstr>
      <vt:lpstr>     Comparison of Treatment   Efficiency of Intravenous and Intrasplenic injection of  the BM-derived mesenchymal stem cell in CCL4-induced liver fibrosis in Rat.   </vt:lpstr>
      <vt:lpstr>PowerPoint Presentation</vt:lpstr>
      <vt:lpstr>Introduction </vt:lpstr>
      <vt:lpstr>PowerPoint Presentation</vt:lpstr>
      <vt:lpstr> Induction of Liver Fibrosis </vt:lpstr>
      <vt:lpstr>All animal experiments received approval from the institutional animal care committee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Table (1): Primers used for  qRT-PCR after total RNA extracted and reverse transcribed into cDNA and amplified using  SYBERGREEN</vt:lpstr>
      <vt:lpstr>PowerPoint Presentation</vt:lpstr>
      <vt:lpstr>PowerPoint Presentation</vt:lpstr>
      <vt:lpstr>PowerPoint Presentation</vt:lpstr>
      <vt:lpstr>PowerPoint Presentation</vt:lpstr>
      <vt:lpstr>PowerPoint Presentation</vt:lpstr>
      <vt:lpstr>Labeling of BM-MSCs with GFP (in vitro) (a),  homing of the injected labeled mesenchymal stem cells by GFP in the rat liver (in vivo) (b).  </vt:lpstr>
      <vt:lpstr>PowerPoint Presentation</vt:lpstr>
      <vt:lpstr>PowerPoint Presentation</vt:lpstr>
      <vt:lpstr>PowerPoint Presentation</vt:lpstr>
      <vt:lpstr>Conclusion</vt:lpstr>
      <vt:lpstr>PowerPoint Presentation</vt:lpstr>
      <vt:lpstr>PowerPoint Presentation</vt:lpstr>
      <vt:lpstr>PowerPoint Presentation</vt:lpstr>
    </vt:vector>
  </TitlesOfParts>
  <Company>I.V.R.I.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UMBILICAL CORD STEM CELLS</dc:title>
  <dc:creator>Jayanti Tokas, Puneet Tokas, Rubina Begum, Shailini Jain and Hariom Yadav</dc:creator>
  <cp:lastModifiedBy>omics</cp:lastModifiedBy>
  <cp:revision>341</cp:revision>
  <cp:lastPrinted>1601-01-01T00:00:00Z</cp:lastPrinted>
  <dcterms:created xsi:type="dcterms:W3CDTF">2005-08-16T14:47:22Z</dcterms:created>
  <dcterms:modified xsi:type="dcterms:W3CDTF">2016-08-04T12:51:24Z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TC010721461033</vt:lpwstr>
  </property>
</Properties>
</file>