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tif" ContentType="image/tiff"/>
  <Default Extension="tif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4"/>
  </p:notesMasterIdLst>
  <p:sldIdLst>
    <p:sldId id="256" r:id="rId3"/>
    <p:sldId id="342" r:id="rId4"/>
    <p:sldId id="331" r:id="rId5"/>
    <p:sldId id="333" r:id="rId6"/>
    <p:sldId id="324" r:id="rId7"/>
    <p:sldId id="326" r:id="rId8"/>
    <p:sldId id="335" r:id="rId9"/>
    <p:sldId id="339" r:id="rId10"/>
    <p:sldId id="262" r:id="rId11"/>
    <p:sldId id="345" r:id="rId12"/>
    <p:sldId id="270" r:id="rId13"/>
    <p:sldId id="290" r:id="rId14"/>
    <p:sldId id="340" r:id="rId15"/>
    <p:sldId id="293" r:id="rId16"/>
    <p:sldId id="347" r:id="rId17"/>
    <p:sldId id="295" r:id="rId18"/>
    <p:sldId id="321" r:id="rId19"/>
    <p:sldId id="320" r:id="rId20"/>
    <p:sldId id="264" r:id="rId21"/>
    <p:sldId id="349" r:id="rId22"/>
    <p:sldId id="341" r:id="rId23"/>
    <p:sldId id="355" r:id="rId24"/>
    <p:sldId id="356" r:id="rId25"/>
    <p:sldId id="291" r:id="rId26"/>
    <p:sldId id="278" r:id="rId27"/>
    <p:sldId id="268" r:id="rId28"/>
    <p:sldId id="350" r:id="rId29"/>
    <p:sldId id="354" r:id="rId30"/>
    <p:sldId id="351" r:id="rId31"/>
    <p:sldId id="352" r:id="rId32"/>
    <p:sldId id="353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034" autoAdjust="0"/>
  </p:normalViewPr>
  <p:slideViewPr>
    <p:cSldViewPr>
      <p:cViewPr varScale="1">
        <p:scale>
          <a:sx n="71" d="100"/>
          <a:sy n="71" d="100"/>
        </p:scale>
        <p:origin x="1356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98472878168064"/>
          <c:y val="2.6410180916157301E-2"/>
          <c:w val="0.89015266130763659"/>
          <c:h val="0.8289236041358184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>
              <a:solidFill>
                <a:srgbClr val="FFFF00"/>
              </a:solidFill>
            </a:ln>
          </c:spPr>
          <c:marker>
            <c:spPr>
              <a:solidFill>
                <a:srgbClr val="FFFF00"/>
              </a:solidFill>
              <a:ln>
                <a:solidFill>
                  <a:srgbClr val="FFFF00"/>
                </a:solidFill>
              </a:ln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marker>
          <c:cat>
            <c:numRef>
              <c:f>Sheet1!$A$2:$A$10</c:f>
              <c:numCache>
                <c:formatCode>General</c:formatCode>
                <c:ptCount val="9"/>
                <c:pt idx="0">
                  <c:v>1950</c:v>
                </c:pt>
                <c:pt idx="1">
                  <c:v>1960</c:v>
                </c:pt>
                <c:pt idx="2">
                  <c:v>1970</c:v>
                </c:pt>
                <c:pt idx="3">
                  <c:v>1980</c:v>
                </c:pt>
                <c:pt idx="4">
                  <c:v>1990</c:v>
                </c:pt>
                <c:pt idx="5">
                  <c:v>2000</c:v>
                </c:pt>
                <c:pt idx="6">
                  <c:v>2010</c:v>
                </c:pt>
                <c:pt idx="7">
                  <c:v>2020</c:v>
                </c:pt>
                <c:pt idx="8">
                  <c:v>2030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8.15</c:v>
                </c:pt>
                <c:pt idx="1">
                  <c:v>9.129999999999999</c:v>
                </c:pt>
                <c:pt idx="2">
                  <c:v>9.8000000000000007</c:v>
                </c:pt>
                <c:pt idx="3">
                  <c:v>11.3</c:v>
                </c:pt>
                <c:pt idx="4">
                  <c:v>12.5</c:v>
                </c:pt>
                <c:pt idx="5">
                  <c:v>12.79</c:v>
                </c:pt>
                <c:pt idx="6">
                  <c:v>13.350000000000005</c:v>
                </c:pt>
                <c:pt idx="7">
                  <c:v>16.489999999999981</c:v>
                </c:pt>
                <c:pt idx="8">
                  <c:v>20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4232432"/>
        <c:axId val="254239096"/>
      </c:lineChart>
      <c:catAx>
        <c:axId val="2542324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noFill/>
          </a:ln>
        </c:spPr>
        <c:crossAx val="254239096"/>
        <c:crosses val="autoZero"/>
        <c:auto val="1"/>
        <c:lblAlgn val="ctr"/>
        <c:lblOffset val="100"/>
        <c:noMultiLvlLbl val="0"/>
      </c:catAx>
      <c:valAx>
        <c:axId val="254239096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noFill/>
          </a:ln>
        </c:spPr>
        <c:crossAx val="25423243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g"/><Relationship Id="rId1" Type="http://schemas.openxmlformats.org/officeDocument/2006/relationships/image" Target="../media/image33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g"/><Relationship Id="rId1" Type="http://schemas.openxmlformats.org/officeDocument/2006/relationships/image" Target="../media/image3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D88A66-408E-438C-BE66-7DEBD811A7CA}" type="doc">
      <dgm:prSet loTypeId="urn:microsoft.com/office/officeart/2009/3/layout/StepUpProcess" loCatId="process" qsTypeId="urn:microsoft.com/office/officeart/2005/8/quickstyle/3d1" qsCatId="3D" csTypeId="urn:microsoft.com/office/officeart/2005/8/colors/colorful5" csCatId="colorful" phldr="1"/>
      <dgm:spPr/>
    </dgm:pt>
    <dgm:pt modelId="{582B02EF-BE79-4445-919A-56853426CB37}">
      <dgm:prSet phldrT="[Text]" custT="1"/>
      <dgm:spPr/>
      <dgm:t>
        <a:bodyPr lIns="0"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3200" dirty="0" smtClean="0"/>
            <a:t> Instrumentation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3200" dirty="0" smtClean="0"/>
            <a:t> Sensing Objects</a:t>
          </a:r>
        </a:p>
        <a:p>
          <a:pPr>
            <a:lnSpc>
              <a:spcPct val="90000"/>
            </a:lnSpc>
            <a:spcAft>
              <a:spcPct val="35000"/>
            </a:spcAft>
          </a:pPr>
          <a:endParaRPr lang="en-US" sz="3200" dirty="0" smtClean="0"/>
        </a:p>
      </dgm:t>
    </dgm:pt>
    <dgm:pt modelId="{D4F74F4E-D2A3-4316-A3DA-35D96B3A7245}" type="parTrans" cxnId="{9F9C0E95-EDFA-4FF3-9FA4-048568A16A49}">
      <dgm:prSet/>
      <dgm:spPr/>
      <dgm:t>
        <a:bodyPr/>
        <a:lstStyle/>
        <a:p>
          <a:endParaRPr lang="en-NZ"/>
        </a:p>
      </dgm:t>
    </dgm:pt>
    <dgm:pt modelId="{F0383A2C-4F46-442B-AD09-3FDB8AF243AA}" type="sibTrans" cxnId="{9F9C0E95-EDFA-4FF3-9FA4-048568A16A49}">
      <dgm:prSet/>
      <dgm:spPr/>
      <dgm:t>
        <a:bodyPr/>
        <a:lstStyle/>
        <a:p>
          <a:endParaRPr lang="en-NZ"/>
        </a:p>
      </dgm:t>
    </dgm:pt>
    <dgm:pt modelId="{392931EE-F67C-41F0-98AD-707D4B5FC52F}">
      <dgm:prSet phldrT="[Text]" custT="1"/>
      <dgm:spPr/>
      <dgm:t>
        <a:bodyPr lIns="0" tIns="0" rIns="0" bIns="0"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3200" dirty="0" smtClean="0"/>
            <a:t>Wireless</a:t>
          </a:r>
          <a:endParaRPr lang="en-NZ" sz="3200" dirty="0" smtClean="0"/>
        </a:p>
        <a:p>
          <a:pPr defTabSz="1422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3200" dirty="0" smtClean="0"/>
            <a:t>Communication</a:t>
          </a:r>
        </a:p>
      </dgm:t>
    </dgm:pt>
    <dgm:pt modelId="{2E0CCD61-0328-4671-BF52-EB0AF08D557D}" type="parTrans" cxnId="{BDAE0BBC-750E-44AA-864F-AF7093D79A9F}">
      <dgm:prSet/>
      <dgm:spPr/>
      <dgm:t>
        <a:bodyPr/>
        <a:lstStyle/>
        <a:p>
          <a:endParaRPr lang="en-NZ"/>
        </a:p>
      </dgm:t>
    </dgm:pt>
    <dgm:pt modelId="{3BBF1137-1171-4298-80F7-E64BBF74F8FE}" type="sibTrans" cxnId="{BDAE0BBC-750E-44AA-864F-AF7093D79A9F}">
      <dgm:prSet/>
      <dgm:spPr/>
      <dgm:t>
        <a:bodyPr/>
        <a:lstStyle/>
        <a:p>
          <a:endParaRPr lang="en-NZ"/>
        </a:p>
      </dgm:t>
    </dgm:pt>
    <dgm:pt modelId="{FF11B318-1BE9-4842-9C3A-70BD49E27AA1}">
      <dgm:prSet phldrT="[Text]"/>
      <dgm:spPr/>
      <dgm:t>
        <a:bodyPr/>
        <a:lstStyle/>
        <a:p>
          <a:r>
            <a:rPr lang="en-US" dirty="0" smtClean="0"/>
            <a:t>Information Processing</a:t>
          </a:r>
          <a:endParaRPr lang="en-NZ" dirty="0"/>
        </a:p>
      </dgm:t>
    </dgm:pt>
    <dgm:pt modelId="{FDC62A77-96B5-4E2E-AB01-5D4DF32EDDDF}" type="parTrans" cxnId="{9D76141A-FE58-4D60-89CA-35CAD82C8366}">
      <dgm:prSet/>
      <dgm:spPr/>
      <dgm:t>
        <a:bodyPr/>
        <a:lstStyle/>
        <a:p>
          <a:endParaRPr lang="en-NZ"/>
        </a:p>
      </dgm:t>
    </dgm:pt>
    <dgm:pt modelId="{02E6DA04-8E45-4346-A64D-B42C9624E772}" type="sibTrans" cxnId="{9D76141A-FE58-4D60-89CA-35CAD82C8366}">
      <dgm:prSet/>
      <dgm:spPr/>
      <dgm:t>
        <a:bodyPr/>
        <a:lstStyle/>
        <a:p>
          <a:endParaRPr lang="en-NZ"/>
        </a:p>
      </dgm:t>
    </dgm:pt>
    <dgm:pt modelId="{FAF49A34-E23D-4EE5-BFE6-D23DD95733FF}" type="pres">
      <dgm:prSet presAssocID="{7AD88A66-408E-438C-BE66-7DEBD811A7CA}" presName="rootnode" presStyleCnt="0">
        <dgm:presLayoutVars>
          <dgm:chMax/>
          <dgm:chPref/>
          <dgm:dir/>
          <dgm:animLvl val="lvl"/>
        </dgm:presLayoutVars>
      </dgm:prSet>
      <dgm:spPr/>
    </dgm:pt>
    <dgm:pt modelId="{8F1CC634-EA42-4707-B4A6-A31C39B1B7FC}" type="pres">
      <dgm:prSet presAssocID="{582B02EF-BE79-4445-919A-56853426CB37}" presName="composite" presStyleCnt="0"/>
      <dgm:spPr/>
    </dgm:pt>
    <dgm:pt modelId="{3AE116F1-9285-4B29-9B5B-7D5A8AD6D18D}" type="pres">
      <dgm:prSet presAssocID="{582B02EF-BE79-4445-919A-56853426CB37}" presName="LShape" presStyleLbl="alignNode1" presStyleIdx="0" presStyleCnt="5" custLinFactNeighborX="-10409" custLinFactNeighborY="-8443"/>
      <dgm:spPr/>
    </dgm:pt>
    <dgm:pt modelId="{177CBCD6-45BB-4B43-8D28-27441B8D5965}" type="pres">
      <dgm:prSet presAssocID="{582B02EF-BE79-4445-919A-56853426CB37}" presName="ParentText" presStyleLbl="revTx" presStyleIdx="0" presStyleCnt="3" custScaleX="152942" custScaleY="50143" custLinFactNeighborX="11931" custLinFactNeighborY="-3023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NZ"/>
        </a:p>
      </dgm:t>
    </dgm:pt>
    <dgm:pt modelId="{DC714AB8-7BF9-4AA4-A6D5-B5517075A65D}" type="pres">
      <dgm:prSet presAssocID="{582B02EF-BE79-4445-919A-56853426CB37}" presName="Triangle" presStyleLbl="alignNode1" presStyleIdx="1" presStyleCnt="5" custLinFactX="6017" custLinFactNeighborX="100000" custLinFactNeighborY="3716"/>
      <dgm:spPr/>
    </dgm:pt>
    <dgm:pt modelId="{720FF80A-A6A0-41ED-80A0-C42808C83DA2}" type="pres">
      <dgm:prSet presAssocID="{F0383A2C-4F46-442B-AD09-3FDB8AF243AA}" presName="sibTrans" presStyleCnt="0"/>
      <dgm:spPr/>
    </dgm:pt>
    <dgm:pt modelId="{EDA4862A-839E-4423-8448-F9273BC8DC82}" type="pres">
      <dgm:prSet presAssocID="{F0383A2C-4F46-442B-AD09-3FDB8AF243AA}" presName="space" presStyleCnt="0"/>
      <dgm:spPr/>
    </dgm:pt>
    <dgm:pt modelId="{5BF840B9-D306-45B0-83D0-672BEED2E56F}" type="pres">
      <dgm:prSet presAssocID="{392931EE-F67C-41F0-98AD-707D4B5FC52F}" presName="composite" presStyleCnt="0"/>
      <dgm:spPr/>
    </dgm:pt>
    <dgm:pt modelId="{2AF273B1-8B84-4171-A91A-18A3849334FF}" type="pres">
      <dgm:prSet presAssocID="{392931EE-F67C-41F0-98AD-707D4B5FC52F}" presName="LShape" presStyleLbl="alignNode1" presStyleIdx="2" presStyleCnt="5" custLinFactNeighborX="-7013" custLinFactNeighborY="-38422"/>
      <dgm:spPr/>
    </dgm:pt>
    <dgm:pt modelId="{95D7AFF1-871E-413A-9002-5FFC9C1744C7}" type="pres">
      <dgm:prSet presAssocID="{392931EE-F67C-41F0-98AD-707D4B5FC52F}" presName="ParentText" presStyleLbl="revTx" presStyleIdx="1" presStyleCnt="3" custScaleX="143752" custScaleY="49056" custLinFactNeighborX="15087" custLinFactNeighborY="-4899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NZ"/>
        </a:p>
      </dgm:t>
    </dgm:pt>
    <dgm:pt modelId="{4B02E0E3-EB50-4091-A341-011291D06E56}" type="pres">
      <dgm:prSet presAssocID="{392931EE-F67C-41F0-98AD-707D4B5FC52F}" presName="Triangle" presStyleLbl="alignNode1" presStyleIdx="3" presStyleCnt="5" custLinFactX="4814" custLinFactY="-2053" custLinFactNeighborX="100000" custLinFactNeighborY="-100000"/>
      <dgm:spPr/>
    </dgm:pt>
    <dgm:pt modelId="{1BA6434B-922E-45FE-8DF7-14079E7C5608}" type="pres">
      <dgm:prSet presAssocID="{3BBF1137-1171-4298-80F7-E64BBF74F8FE}" presName="sibTrans" presStyleCnt="0"/>
      <dgm:spPr/>
    </dgm:pt>
    <dgm:pt modelId="{379D7248-4190-470A-BD49-F15F04665DE5}" type="pres">
      <dgm:prSet presAssocID="{3BBF1137-1171-4298-80F7-E64BBF74F8FE}" presName="space" presStyleCnt="0"/>
      <dgm:spPr/>
    </dgm:pt>
    <dgm:pt modelId="{0717E4BC-828D-4835-B14D-0316E333DACF}" type="pres">
      <dgm:prSet presAssocID="{FF11B318-1BE9-4842-9C3A-70BD49E27AA1}" presName="composite" presStyleCnt="0"/>
      <dgm:spPr/>
    </dgm:pt>
    <dgm:pt modelId="{853E55C7-6A35-441B-9BFE-7E9062636D05}" type="pres">
      <dgm:prSet presAssocID="{FF11B318-1BE9-4842-9C3A-70BD49E27AA1}" presName="LShape" presStyleLbl="alignNode1" presStyleIdx="4" presStyleCnt="5" custScaleX="101662" custLinFactNeighborX="-9902" custLinFactNeighborY="-34860"/>
      <dgm:spPr/>
    </dgm:pt>
    <dgm:pt modelId="{9F6B2547-23E1-4A5A-BF5F-69D8ABC0CBE6}" type="pres">
      <dgm:prSet presAssocID="{FF11B318-1BE9-4842-9C3A-70BD49E27AA1}" presName="ParentText" presStyleLbl="revTx" presStyleIdx="2" presStyleCnt="3" custScaleX="124554" custLinFactNeighborX="-1701" custLinFactNeighborY="-2536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NZ"/>
        </a:p>
      </dgm:t>
    </dgm:pt>
  </dgm:ptLst>
  <dgm:cxnLst>
    <dgm:cxn modelId="{9D76141A-FE58-4D60-89CA-35CAD82C8366}" srcId="{7AD88A66-408E-438C-BE66-7DEBD811A7CA}" destId="{FF11B318-1BE9-4842-9C3A-70BD49E27AA1}" srcOrd="2" destOrd="0" parTransId="{FDC62A77-96B5-4E2E-AB01-5D4DF32EDDDF}" sibTransId="{02E6DA04-8E45-4346-A64D-B42C9624E772}"/>
    <dgm:cxn modelId="{55CBE684-927B-4DB1-B34C-C16E7629E0A4}" type="presOf" srcId="{FF11B318-1BE9-4842-9C3A-70BD49E27AA1}" destId="{9F6B2547-23E1-4A5A-BF5F-69D8ABC0CBE6}" srcOrd="0" destOrd="0" presId="urn:microsoft.com/office/officeart/2009/3/layout/StepUpProcess"/>
    <dgm:cxn modelId="{2B50D454-AF27-46F5-89A7-CCBBF1FF016C}" type="presOf" srcId="{7AD88A66-408E-438C-BE66-7DEBD811A7CA}" destId="{FAF49A34-E23D-4EE5-BFE6-D23DD95733FF}" srcOrd="0" destOrd="0" presId="urn:microsoft.com/office/officeart/2009/3/layout/StepUpProcess"/>
    <dgm:cxn modelId="{9F9C0E95-EDFA-4FF3-9FA4-048568A16A49}" srcId="{7AD88A66-408E-438C-BE66-7DEBD811A7CA}" destId="{582B02EF-BE79-4445-919A-56853426CB37}" srcOrd="0" destOrd="0" parTransId="{D4F74F4E-D2A3-4316-A3DA-35D96B3A7245}" sibTransId="{F0383A2C-4F46-442B-AD09-3FDB8AF243AA}"/>
    <dgm:cxn modelId="{BDAE0BBC-750E-44AA-864F-AF7093D79A9F}" srcId="{7AD88A66-408E-438C-BE66-7DEBD811A7CA}" destId="{392931EE-F67C-41F0-98AD-707D4B5FC52F}" srcOrd="1" destOrd="0" parTransId="{2E0CCD61-0328-4671-BF52-EB0AF08D557D}" sibTransId="{3BBF1137-1171-4298-80F7-E64BBF74F8FE}"/>
    <dgm:cxn modelId="{6ABC7773-54FE-42AB-BFC8-1638872D7F41}" type="presOf" srcId="{582B02EF-BE79-4445-919A-56853426CB37}" destId="{177CBCD6-45BB-4B43-8D28-27441B8D5965}" srcOrd="0" destOrd="0" presId="urn:microsoft.com/office/officeart/2009/3/layout/StepUpProcess"/>
    <dgm:cxn modelId="{EC077E58-DFE0-4420-AF3D-42105C150A77}" type="presOf" srcId="{392931EE-F67C-41F0-98AD-707D4B5FC52F}" destId="{95D7AFF1-871E-413A-9002-5FFC9C1744C7}" srcOrd="0" destOrd="0" presId="urn:microsoft.com/office/officeart/2009/3/layout/StepUpProcess"/>
    <dgm:cxn modelId="{72F82038-0D1A-4CB4-8B2A-438E1DAB34AB}" type="presParOf" srcId="{FAF49A34-E23D-4EE5-BFE6-D23DD95733FF}" destId="{8F1CC634-EA42-4707-B4A6-A31C39B1B7FC}" srcOrd="0" destOrd="0" presId="urn:microsoft.com/office/officeart/2009/3/layout/StepUpProcess"/>
    <dgm:cxn modelId="{4FB67E77-3996-408A-9E30-F71B389293E3}" type="presParOf" srcId="{8F1CC634-EA42-4707-B4A6-A31C39B1B7FC}" destId="{3AE116F1-9285-4B29-9B5B-7D5A8AD6D18D}" srcOrd="0" destOrd="0" presId="urn:microsoft.com/office/officeart/2009/3/layout/StepUpProcess"/>
    <dgm:cxn modelId="{51BE663E-6BB1-4520-9CFD-624BD4C2B083}" type="presParOf" srcId="{8F1CC634-EA42-4707-B4A6-A31C39B1B7FC}" destId="{177CBCD6-45BB-4B43-8D28-27441B8D5965}" srcOrd="1" destOrd="0" presId="urn:microsoft.com/office/officeart/2009/3/layout/StepUpProcess"/>
    <dgm:cxn modelId="{ADA43A0B-9BCF-42FE-AE25-D84DA7870238}" type="presParOf" srcId="{8F1CC634-EA42-4707-B4A6-A31C39B1B7FC}" destId="{DC714AB8-7BF9-4AA4-A6D5-B5517075A65D}" srcOrd="2" destOrd="0" presId="urn:microsoft.com/office/officeart/2009/3/layout/StepUpProcess"/>
    <dgm:cxn modelId="{65876674-97CA-45FC-AD5B-FF73B855D67E}" type="presParOf" srcId="{FAF49A34-E23D-4EE5-BFE6-D23DD95733FF}" destId="{720FF80A-A6A0-41ED-80A0-C42808C83DA2}" srcOrd="1" destOrd="0" presId="urn:microsoft.com/office/officeart/2009/3/layout/StepUpProcess"/>
    <dgm:cxn modelId="{92DEAE9D-EE82-488E-8EB4-2151DF7EFF48}" type="presParOf" srcId="{720FF80A-A6A0-41ED-80A0-C42808C83DA2}" destId="{EDA4862A-839E-4423-8448-F9273BC8DC82}" srcOrd="0" destOrd="0" presId="urn:microsoft.com/office/officeart/2009/3/layout/StepUpProcess"/>
    <dgm:cxn modelId="{C6F3D4BF-7A7D-44A3-80C8-16483F133F9D}" type="presParOf" srcId="{FAF49A34-E23D-4EE5-BFE6-D23DD95733FF}" destId="{5BF840B9-D306-45B0-83D0-672BEED2E56F}" srcOrd="2" destOrd="0" presId="urn:microsoft.com/office/officeart/2009/3/layout/StepUpProcess"/>
    <dgm:cxn modelId="{89C99146-3BAB-4A3B-9925-30B981B31999}" type="presParOf" srcId="{5BF840B9-D306-45B0-83D0-672BEED2E56F}" destId="{2AF273B1-8B84-4171-A91A-18A3849334FF}" srcOrd="0" destOrd="0" presId="urn:microsoft.com/office/officeart/2009/3/layout/StepUpProcess"/>
    <dgm:cxn modelId="{B0A7DF43-412C-42C7-B31C-BAE1071CD8F1}" type="presParOf" srcId="{5BF840B9-D306-45B0-83D0-672BEED2E56F}" destId="{95D7AFF1-871E-413A-9002-5FFC9C1744C7}" srcOrd="1" destOrd="0" presId="urn:microsoft.com/office/officeart/2009/3/layout/StepUpProcess"/>
    <dgm:cxn modelId="{BAA7C5BB-8ABE-4819-A692-C2784D381596}" type="presParOf" srcId="{5BF840B9-D306-45B0-83D0-672BEED2E56F}" destId="{4B02E0E3-EB50-4091-A341-011291D06E56}" srcOrd="2" destOrd="0" presId="urn:microsoft.com/office/officeart/2009/3/layout/StepUpProcess"/>
    <dgm:cxn modelId="{7254A010-7C2F-4DB1-BEFD-15B172B753A7}" type="presParOf" srcId="{FAF49A34-E23D-4EE5-BFE6-D23DD95733FF}" destId="{1BA6434B-922E-45FE-8DF7-14079E7C5608}" srcOrd="3" destOrd="0" presId="urn:microsoft.com/office/officeart/2009/3/layout/StepUpProcess"/>
    <dgm:cxn modelId="{5874889E-93B8-4E38-8BF3-E0CF46842917}" type="presParOf" srcId="{1BA6434B-922E-45FE-8DF7-14079E7C5608}" destId="{379D7248-4190-470A-BD49-F15F04665DE5}" srcOrd="0" destOrd="0" presId="urn:microsoft.com/office/officeart/2009/3/layout/StepUpProcess"/>
    <dgm:cxn modelId="{0159C79F-C99F-4C50-B95A-551178886D4E}" type="presParOf" srcId="{FAF49A34-E23D-4EE5-BFE6-D23DD95733FF}" destId="{0717E4BC-828D-4835-B14D-0316E333DACF}" srcOrd="4" destOrd="0" presId="urn:microsoft.com/office/officeart/2009/3/layout/StepUpProcess"/>
    <dgm:cxn modelId="{53CA8289-40AB-49B6-B324-8A2E624C33AD}" type="presParOf" srcId="{0717E4BC-828D-4835-B14D-0316E333DACF}" destId="{853E55C7-6A35-441B-9BFE-7E9062636D05}" srcOrd="0" destOrd="0" presId="urn:microsoft.com/office/officeart/2009/3/layout/StepUpProcess"/>
    <dgm:cxn modelId="{80C9010E-B8F7-4146-9F40-85C014897ADF}" type="presParOf" srcId="{0717E4BC-828D-4835-B14D-0316E333DACF}" destId="{9F6B2547-23E1-4A5A-BF5F-69D8ABC0CBE6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BDEFA42-0913-4CEB-9D89-EB9CB0B224B1}" type="doc">
      <dgm:prSet loTypeId="urn:microsoft.com/office/officeart/2008/layout/AscendingPictureAccentProcess" loCatId="picture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n-NZ"/>
        </a:p>
      </dgm:t>
    </dgm:pt>
    <dgm:pt modelId="{3ECEC26F-4552-4177-8846-3198E58BB0E4}">
      <dgm:prSet phldrT="[Text]" custT="1"/>
      <dgm:spPr/>
      <dgm:t>
        <a:bodyPr/>
        <a:lstStyle/>
        <a:p>
          <a:r>
            <a:rPr lang="en-NZ" sz="2800" b="0" dirty="0" smtClean="0"/>
            <a:t>    Sensor </a:t>
          </a:r>
          <a:r>
            <a:rPr lang="en-NZ" sz="2800" b="0" dirty="0"/>
            <a:t>Event </a:t>
          </a:r>
          <a:endParaRPr lang="en-NZ" sz="2800" b="0" dirty="0" smtClean="0"/>
        </a:p>
        <a:p>
          <a:r>
            <a:rPr lang="en-NZ" sz="2800" b="0" dirty="0" smtClean="0"/>
            <a:t>        Level-0 </a:t>
          </a:r>
          <a:endParaRPr lang="en-NZ" sz="2800" b="0" dirty="0"/>
        </a:p>
      </dgm:t>
    </dgm:pt>
    <dgm:pt modelId="{88DC2C7E-7D22-4268-B671-7F84552B618A}" type="parTrans" cxnId="{F59A1F0E-7779-4F17-9660-42452D7C433F}">
      <dgm:prSet/>
      <dgm:spPr/>
      <dgm:t>
        <a:bodyPr/>
        <a:lstStyle/>
        <a:p>
          <a:endParaRPr lang="en-NZ"/>
        </a:p>
      </dgm:t>
    </dgm:pt>
    <dgm:pt modelId="{8F0BA804-5B2E-4F4A-AB16-C324D6BF5DF4}" type="sibTrans" cxnId="{F59A1F0E-7779-4F17-9660-42452D7C433F}">
      <dgm:prSet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NZ"/>
        </a:p>
      </dgm:t>
    </dgm:pt>
    <dgm:pt modelId="{C953B91C-7BD6-4A62-9159-35099B14A341}">
      <dgm:prSet phldrT="[Text]" custT="1"/>
      <dgm:spPr/>
      <dgm:t>
        <a:bodyPr lIns="324000"/>
        <a:lstStyle/>
        <a:p>
          <a:r>
            <a:rPr lang="en-NZ" sz="2800" b="1" dirty="0" smtClean="0"/>
            <a:t>C Context </a:t>
          </a:r>
          <a:r>
            <a:rPr lang="en-NZ" sz="2800" b="1" dirty="0"/>
            <a:t>Recognition</a:t>
          </a:r>
        </a:p>
        <a:p>
          <a:r>
            <a:rPr lang="en-NZ" sz="2800" b="1" dirty="0"/>
            <a:t> </a:t>
          </a:r>
          <a:r>
            <a:rPr lang="en-NZ" sz="2800" b="1" dirty="0" smtClean="0"/>
            <a:t>           Level-1</a:t>
          </a:r>
          <a:endParaRPr lang="en-NZ" sz="2800" b="1" dirty="0"/>
        </a:p>
      </dgm:t>
    </dgm:pt>
    <dgm:pt modelId="{8CAC7481-DA31-4E43-BFE1-F290E637AAC3}" type="parTrans" cxnId="{EEDB062D-B5F5-405F-B750-909781032BC7}">
      <dgm:prSet/>
      <dgm:spPr/>
      <dgm:t>
        <a:bodyPr/>
        <a:lstStyle/>
        <a:p>
          <a:endParaRPr lang="en-NZ"/>
        </a:p>
      </dgm:t>
    </dgm:pt>
    <dgm:pt modelId="{6D9AE261-B555-40DC-84E0-DD296737B64F}" type="sibTrans" cxnId="{EEDB062D-B5F5-405F-B750-909781032BC7}">
      <dgm:prSet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</dgm:spPr>
      <dgm:t>
        <a:bodyPr/>
        <a:lstStyle/>
        <a:p>
          <a:endParaRPr lang="en-NZ"/>
        </a:p>
      </dgm:t>
    </dgm:pt>
    <dgm:pt modelId="{5546B9A5-0DA7-4A4D-BCE5-08B6177F4E2C}">
      <dgm:prSet custT="1"/>
      <dgm:spPr/>
      <dgm:t>
        <a:bodyPr/>
        <a:lstStyle/>
        <a:p>
          <a:r>
            <a:rPr lang="en-NZ" sz="2800" b="1" dirty="0" smtClean="0"/>
            <a:t>   ADL </a:t>
          </a:r>
          <a:r>
            <a:rPr lang="en-NZ" sz="2800" b="1" dirty="0"/>
            <a:t>Recognition </a:t>
          </a:r>
        </a:p>
        <a:p>
          <a:r>
            <a:rPr lang="en-NZ" sz="2800" b="1" dirty="0" smtClean="0"/>
            <a:t>         Level-2</a:t>
          </a:r>
          <a:endParaRPr lang="en-NZ" sz="2800" b="1" dirty="0"/>
        </a:p>
      </dgm:t>
    </dgm:pt>
    <dgm:pt modelId="{917AFDD1-FE02-43D3-88D0-970E5568E7D1}" type="parTrans" cxnId="{5F8E5A66-BF17-4F31-B5F0-4BC5607EB05A}">
      <dgm:prSet/>
      <dgm:spPr/>
      <dgm:t>
        <a:bodyPr/>
        <a:lstStyle/>
        <a:p>
          <a:endParaRPr lang="en-NZ"/>
        </a:p>
      </dgm:t>
    </dgm:pt>
    <dgm:pt modelId="{308AAF57-BDFD-47D8-8DED-7B09B68FE25A}" type="sibTrans" cxnId="{5F8E5A66-BF17-4F31-B5F0-4BC5607EB05A}">
      <dgm:prSet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NZ"/>
        </a:p>
      </dgm:t>
    </dgm:pt>
    <dgm:pt modelId="{8F993A01-CB67-471F-B208-02C70D79FBB1}" type="pres">
      <dgm:prSet presAssocID="{CBDEFA42-0913-4CEB-9D89-EB9CB0B224B1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NZ"/>
        </a:p>
      </dgm:t>
    </dgm:pt>
    <dgm:pt modelId="{6DE9C79F-FD48-4204-B022-7E09B4B627FF}" type="pres">
      <dgm:prSet presAssocID="{CBDEFA42-0913-4CEB-9D89-EB9CB0B224B1}" presName="dot1" presStyleLbl="alignNode1" presStyleIdx="0" presStyleCnt="12"/>
      <dgm:spPr/>
    </dgm:pt>
    <dgm:pt modelId="{C04E9406-8EAA-4EF2-99E3-16393A90A567}" type="pres">
      <dgm:prSet presAssocID="{CBDEFA42-0913-4CEB-9D89-EB9CB0B224B1}" presName="dot2" presStyleLbl="alignNode1" presStyleIdx="1" presStyleCnt="12"/>
      <dgm:spPr/>
    </dgm:pt>
    <dgm:pt modelId="{09C1F4F1-3492-4C0E-8154-935709FD5EAA}" type="pres">
      <dgm:prSet presAssocID="{CBDEFA42-0913-4CEB-9D89-EB9CB0B224B1}" presName="dot3" presStyleLbl="alignNode1" presStyleIdx="2" presStyleCnt="12"/>
      <dgm:spPr/>
    </dgm:pt>
    <dgm:pt modelId="{388CB038-A60C-4E9C-9F8A-B48AF9F45FFD}" type="pres">
      <dgm:prSet presAssocID="{CBDEFA42-0913-4CEB-9D89-EB9CB0B224B1}" presName="dot4" presStyleLbl="alignNode1" presStyleIdx="3" presStyleCnt="12"/>
      <dgm:spPr/>
    </dgm:pt>
    <dgm:pt modelId="{22A1668F-DF37-46FB-B4CD-25642C748DA2}" type="pres">
      <dgm:prSet presAssocID="{CBDEFA42-0913-4CEB-9D89-EB9CB0B224B1}" presName="dot5" presStyleLbl="alignNode1" presStyleIdx="4" presStyleCnt="12"/>
      <dgm:spPr/>
    </dgm:pt>
    <dgm:pt modelId="{E0DDE5DB-4B9B-4367-8A8F-0764A341C3A1}" type="pres">
      <dgm:prSet presAssocID="{CBDEFA42-0913-4CEB-9D89-EB9CB0B224B1}" presName="dotArrow1" presStyleLbl="alignNode1" presStyleIdx="5" presStyleCnt="12"/>
      <dgm:spPr/>
    </dgm:pt>
    <dgm:pt modelId="{3425CAE1-F918-4EFB-B0D2-25A6B23AD9C2}" type="pres">
      <dgm:prSet presAssocID="{CBDEFA42-0913-4CEB-9D89-EB9CB0B224B1}" presName="dotArrow2" presStyleLbl="alignNode1" presStyleIdx="6" presStyleCnt="12"/>
      <dgm:spPr/>
    </dgm:pt>
    <dgm:pt modelId="{3C1F0101-5124-4C4F-B749-579C6F29768D}" type="pres">
      <dgm:prSet presAssocID="{CBDEFA42-0913-4CEB-9D89-EB9CB0B224B1}" presName="dotArrow3" presStyleLbl="alignNode1" presStyleIdx="7" presStyleCnt="12"/>
      <dgm:spPr/>
    </dgm:pt>
    <dgm:pt modelId="{67A92612-25E7-4C0E-8035-5DA22FE100A2}" type="pres">
      <dgm:prSet presAssocID="{CBDEFA42-0913-4CEB-9D89-EB9CB0B224B1}" presName="dotArrow4" presStyleLbl="alignNode1" presStyleIdx="8" presStyleCnt="12"/>
      <dgm:spPr/>
    </dgm:pt>
    <dgm:pt modelId="{BEFFD5A2-FD11-4198-A842-C7662423E3FB}" type="pres">
      <dgm:prSet presAssocID="{CBDEFA42-0913-4CEB-9D89-EB9CB0B224B1}" presName="dotArrow5" presStyleLbl="alignNode1" presStyleIdx="9" presStyleCnt="12"/>
      <dgm:spPr/>
    </dgm:pt>
    <dgm:pt modelId="{8A94D5FC-E8CE-433D-90E0-0279A256AD54}" type="pres">
      <dgm:prSet presAssocID="{CBDEFA42-0913-4CEB-9D89-EB9CB0B224B1}" presName="dotArrow6" presStyleLbl="alignNode1" presStyleIdx="10" presStyleCnt="12"/>
      <dgm:spPr/>
    </dgm:pt>
    <dgm:pt modelId="{74329E24-57A7-433C-8AC9-AC56A8458C33}" type="pres">
      <dgm:prSet presAssocID="{CBDEFA42-0913-4CEB-9D89-EB9CB0B224B1}" presName="dotArrow7" presStyleLbl="alignNode1" presStyleIdx="11" presStyleCnt="12"/>
      <dgm:spPr/>
    </dgm:pt>
    <dgm:pt modelId="{FB6C03CE-C564-44DF-A180-8A7956EF33B3}" type="pres">
      <dgm:prSet presAssocID="{3ECEC26F-4552-4177-8846-3198E58BB0E4}" presName="parTx1" presStyleLbl="node1" presStyleIdx="0" presStyleCnt="3" custScaleX="120229"/>
      <dgm:spPr/>
      <dgm:t>
        <a:bodyPr/>
        <a:lstStyle/>
        <a:p>
          <a:endParaRPr lang="en-NZ"/>
        </a:p>
      </dgm:t>
    </dgm:pt>
    <dgm:pt modelId="{C7EE3BD8-1AE1-4472-9AA8-21818B1559C0}" type="pres">
      <dgm:prSet presAssocID="{8F0BA804-5B2E-4F4A-AB16-C324D6BF5DF4}" presName="picture1" presStyleCnt="0"/>
      <dgm:spPr/>
    </dgm:pt>
    <dgm:pt modelId="{F54D14FF-7103-42D2-839F-4A8C5776DB26}" type="pres">
      <dgm:prSet presAssocID="{8F0BA804-5B2E-4F4A-AB16-C324D6BF5DF4}" presName="imageRepeatNode" presStyleLbl="fgImgPlace1" presStyleIdx="0" presStyleCnt="3"/>
      <dgm:spPr/>
      <dgm:t>
        <a:bodyPr/>
        <a:lstStyle/>
        <a:p>
          <a:endParaRPr lang="en-NZ"/>
        </a:p>
      </dgm:t>
    </dgm:pt>
    <dgm:pt modelId="{485E30B9-527F-40A4-A67C-8CFF58639E32}" type="pres">
      <dgm:prSet presAssocID="{C953B91C-7BD6-4A62-9159-35099B14A341}" presName="parTx2" presStyleLbl="node1" presStyleIdx="1" presStyleCnt="3" custScaleX="122927" custScaleY="129816" custLinFactNeighborX="10961" custLinFactNeighborY="-4906"/>
      <dgm:spPr/>
      <dgm:t>
        <a:bodyPr/>
        <a:lstStyle/>
        <a:p>
          <a:endParaRPr lang="en-NZ"/>
        </a:p>
      </dgm:t>
    </dgm:pt>
    <dgm:pt modelId="{45E94FB9-8796-4ECF-94F7-7C8CFE3FFD05}" type="pres">
      <dgm:prSet presAssocID="{6D9AE261-B555-40DC-84E0-DD296737B64F}" presName="picture2" presStyleCnt="0"/>
      <dgm:spPr/>
    </dgm:pt>
    <dgm:pt modelId="{736855DE-C4D2-4CD6-87EE-5A07018A724E}" type="pres">
      <dgm:prSet presAssocID="{6D9AE261-B555-40DC-84E0-DD296737B64F}" presName="imageRepeatNode" presStyleLbl="fgImgPlace1" presStyleIdx="1" presStyleCnt="3"/>
      <dgm:spPr/>
      <dgm:t>
        <a:bodyPr/>
        <a:lstStyle/>
        <a:p>
          <a:endParaRPr lang="en-NZ"/>
        </a:p>
      </dgm:t>
    </dgm:pt>
    <dgm:pt modelId="{C3C59142-A154-401C-A53D-B7399E78DB61}" type="pres">
      <dgm:prSet presAssocID="{5546B9A5-0DA7-4A4D-BCE5-08B6177F4E2C}" presName="parTx3" presStyleLbl="node1" presStyleIdx="2" presStyleCnt="3" custScaleX="112487"/>
      <dgm:spPr/>
      <dgm:t>
        <a:bodyPr/>
        <a:lstStyle/>
        <a:p>
          <a:endParaRPr lang="en-NZ"/>
        </a:p>
      </dgm:t>
    </dgm:pt>
    <dgm:pt modelId="{299096FB-4EF1-482A-A0A8-0673DE105D19}" type="pres">
      <dgm:prSet presAssocID="{308AAF57-BDFD-47D8-8DED-7B09B68FE25A}" presName="picture3" presStyleCnt="0"/>
      <dgm:spPr/>
    </dgm:pt>
    <dgm:pt modelId="{30EEE2D4-A1D7-439C-B5B2-697C4BFA1904}" type="pres">
      <dgm:prSet presAssocID="{308AAF57-BDFD-47D8-8DED-7B09B68FE25A}" presName="imageRepeatNode" presStyleLbl="fgImgPlace1" presStyleIdx="2" presStyleCnt="3"/>
      <dgm:spPr/>
      <dgm:t>
        <a:bodyPr/>
        <a:lstStyle/>
        <a:p>
          <a:endParaRPr lang="en-NZ"/>
        </a:p>
      </dgm:t>
    </dgm:pt>
  </dgm:ptLst>
  <dgm:cxnLst>
    <dgm:cxn modelId="{E47ADEE8-9489-4924-9F07-1C7B7541EAB0}" type="presOf" srcId="{3ECEC26F-4552-4177-8846-3198E58BB0E4}" destId="{FB6C03CE-C564-44DF-A180-8A7956EF33B3}" srcOrd="0" destOrd="0" presId="urn:microsoft.com/office/officeart/2008/layout/AscendingPictureAccentProcess"/>
    <dgm:cxn modelId="{79F27C21-9596-4EC0-A0EE-58DE46B6657F}" type="presOf" srcId="{6D9AE261-B555-40DC-84E0-DD296737B64F}" destId="{736855DE-C4D2-4CD6-87EE-5A07018A724E}" srcOrd="0" destOrd="0" presId="urn:microsoft.com/office/officeart/2008/layout/AscendingPictureAccentProcess"/>
    <dgm:cxn modelId="{75B7C07C-F5E1-452E-9B14-0259270927DE}" type="presOf" srcId="{308AAF57-BDFD-47D8-8DED-7B09B68FE25A}" destId="{30EEE2D4-A1D7-439C-B5B2-697C4BFA1904}" srcOrd="0" destOrd="0" presId="urn:microsoft.com/office/officeart/2008/layout/AscendingPictureAccentProcess"/>
    <dgm:cxn modelId="{FD916062-EF41-43F8-A334-AA198BC55B6B}" type="presOf" srcId="{CBDEFA42-0913-4CEB-9D89-EB9CB0B224B1}" destId="{8F993A01-CB67-471F-B208-02C70D79FBB1}" srcOrd="0" destOrd="0" presId="urn:microsoft.com/office/officeart/2008/layout/AscendingPictureAccentProcess"/>
    <dgm:cxn modelId="{DF241C9F-11BB-4271-8734-4593B3E8358E}" type="presOf" srcId="{5546B9A5-0DA7-4A4D-BCE5-08B6177F4E2C}" destId="{C3C59142-A154-401C-A53D-B7399E78DB61}" srcOrd="0" destOrd="0" presId="urn:microsoft.com/office/officeart/2008/layout/AscendingPictureAccentProcess"/>
    <dgm:cxn modelId="{1A6DED2C-6C9B-4197-958F-529FC4417588}" type="presOf" srcId="{C953B91C-7BD6-4A62-9159-35099B14A341}" destId="{485E30B9-527F-40A4-A67C-8CFF58639E32}" srcOrd="0" destOrd="0" presId="urn:microsoft.com/office/officeart/2008/layout/AscendingPictureAccentProcess"/>
    <dgm:cxn modelId="{F59A1F0E-7779-4F17-9660-42452D7C433F}" srcId="{CBDEFA42-0913-4CEB-9D89-EB9CB0B224B1}" destId="{3ECEC26F-4552-4177-8846-3198E58BB0E4}" srcOrd="0" destOrd="0" parTransId="{88DC2C7E-7D22-4268-B671-7F84552B618A}" sibTransId="{8F0BA804-5B2E-4F4A-AB16-C324D6BF5DF4}"/>
    <dgm:cxn modelId="{FCA8A470-B3A3-4B5E-A85B-51AE28B119AE}" type="presOf" srcId="{8F0BA804-5B2E-4F4A-AB16-C324D6BF5DF4}" destId="{F54D14FF-7103-42D2-839F-4A8C5776DB26}" srcOrd="0" destOrd="0" presId="urn:microsoft.com/office/officeart/2008/layout/AscendingPictureAccentProcess"/>
    <dgm:cxn modelId="{5F8E5A66-BF17-4F31-B5F0-4BC5607EB05A}" srcId="{CBDEFA42-0913-4CEB-9D89-EB9CB0B224B1}" destId="{5546B9A5-0DA7-4A4D-BCE5-08B6177F4E2C}" srcOrd="2" destOrd="0" parTransId="{917AFDD1-FE02-43D3-88D0-970E5568E7D1}" sibTransId="{308AAF57-BDFD-47D8-8DED-7B09B68FE25A}"/>
    <dgm:cxn modelId="{EEDB062D-B5F5-405F-B750-909781032BC7}" srcId="{CBDEFA42-0913-4CEB-9D89-EB9CB0B224B1}" destId="{C953B91C-7BD6-4A62-9159-35099B14A341}" srcOrd="1" destOrd="0" parTransId="{8CAC7481-DA31-4E43-BFE1-F290E637AAC3}" sibTransId="{6D9AE261-B555-40DC-84E0-DD296737B64F}"/>
    <dgm:cxn modelId="{F1A05CA7-0825-4DF7-A47E-78F37B5AA9D2}" type="presParOf" srcId="{8F993A01-CB67-471F-B208-02C70D79FBB1}" destId="{6DE9C79F-FD48-4204-B022-7E09B4B627FF}" srcOrd="0" destOrd="0" presId="urn:microsoft.com/office/officeart/2008/layout/AscendingPictureAccentProcess"/>
    <dgm:cxn modelId="{29B66A28-276D-4CD2-A468-3882987D2FB1}" type="presParOf" srcId="{8F993A01-CB67-471F-B208-02C70D79FBB1}" destId="{C04E9406-8EAA-4EF2-99E3-16393A90A567}" srcOrd="1" destOrd="0" presId="urn:microsoft.com/office/officeart/2008/layout/AscendingPictureAccentProcess"/>
    <dgm:cxn modelId="{EA174BD7-C4C8-4285-9F7C-F35EB043D890}" type="presParOf" srcId="{8F993A01-CB67-471F-B208-02C70D79FBB1}" destId="{09C1F4F1-3492-4C0E-8154-935709FD5EAA}" srcOrd="2" destOrd="0" presId="urn:microsoft.com/office/officeart/2008/layout/AscendingPictureAccentProcess"/>
    <dgm:cxn modelId="{2492BC40-FC1E-4558-98C4-94A275C8BD29}" type="presParOf" srcId="{8F993A01-CB67-471F-B208-02C70D79FBB1}" destId="{388CB038-A60C-4E9C-9F8A-B48AF9F45FFD}" srcOrd="3" destOrd="0" presId="urn:microsoft.com/office/officeart/2008/layout/AscendingPictureAccentProcess"/>
    <dgm:cxn modelId="{01BC1551-B623-427C-A788-AEB0CCD132BB}" type="presParOf" srcId="{8F993A01-CB67-471F-B208-02C70D79FBB1}" destId="{22A1668F-DF37-46FB-B4CD-25642C748DA2}" srcOrd="4" destOrd="0" presId="urn:microsoft.com/office/officeart/2008/layout/AscendingPictureAccentProcess"/>
    <dgm:cxn modelId="{9D9DE703-FC03-4C47-AE45-AEDBE1D50305}" type="presParOf" srcId="{8F993A01-CB67-471F-B208-02C70D79FBB1}" destId="{E0DDE5DB-4B9B-4367-8A8F-0764A341C3A1}" srcOrd="5" destOrd="0" presId="urn:microsoft.com/office/officeart/2008/layout/AscendingPictureAccentProcess"/>
    <dgm:cxn modelId="{0356B0FF-4E88-460E-894C-A473654AE1E1}" type="presParOf" srcId="{8F993A01-CB67-471F-B208-02C70D79FBB1}" destId="{3425CAE1-F918-4EFB-B0D2-25A6B23AD9C2}" srcOrd="6" destOrd="0" presId="urn:microsoft.com/office/officeart/2008/layout/AscendingPictureAccentProcess"/>
    <dgm:cxn modelId="{03498DAC-D371-4C03-A013-A5A307BAF426}" type="presParOf" srcId="{8F993A01-CB67-471F-B208-02C70D79FBB1}" destId="{3C1F0101-5124-4C4F-B749-579C6F29768D}" srcOrd="7" destOrd="0" presId="urn:microsoft.com/office/officeart/2008/layout/AscendingPictureAccentProcess"/>
    <dgm:cxn modelId="{67A3C20D-A026-49C9-B35D-AC89B14837AB}" type="presParOf" srcId="{8F993A01-CB67-471F-B208-02C70D79FBB1}" destId="{67A92612-25E7-4C0E-8035-5DA22FE100A2}" srcOrd="8" destOrd="0" presId="urn:microsoft.com/office/officeart/2008/layout/AscendingPictureAccentProcess"/>
    <dgm:cxn modelId="{FD2B66C3-E96E-4D35-8DA1-2DCA373EE5C7}" type="presParOf" srcId="{8F993A01-CB67-471F-B208-02C70D79FBB1}" destId="{BEFFD5A2-FD11-4198-A842-C7662423E3FB}" srcOrd="9" destOrd="0" presId="urn:microsoft.com/office/officeart/2008/layout/AscendingPictureAccentProcess"/>
    <dgm:cxn modelId="{689EB048-A747-479E-B969-730AF26BA866}" type="presParOf" srcId="{8F993A01-CB67-471F-B208-02C70D79FBB1}" destId="{8A94D5FC-E8CE-433D-90E0-0279A256AD54}" srcOrd="10" destOrd="0" presId="urn:microsoft.com/office/officeart/2008/layout/AscendingPictureAccentProcess"/>
    <dgm:cxn modelId="{5ACEE951-CEB8-43F6-9C79-91F7A947394E}" type="presParOf" srcId="{8F993A01-CB67-471F-B208-02C70D79FBB1}" destId="{74329E24-57A7-433C-8AC9-AC56A8458C33}" srcOrd="11" destOrd="0" presId="urn:microsoft.com/office/officeart/2008/layout/AscendingPictureAccentProcess"/>
    <dgm:cxn modelId="{8AD40F35-7CF8-447C-96BC-9989C95A4117}" type="presParOf" srcId="{8F993A01-CB67-471F-B208-02C70D79FBB1}" destId="{FB6C03CE-C564-44DF-A180-8A7956EF33B3}" srcOrd="12" destOrd="0" presId="urn:microsoft.com/office/officeart/2008/layout/AscendingPictureAccentProcess"/>
    <dgm:cxn modelId="{4B9B8869-4D18-4DAC-ACF2-5D1BC15C34E4}" type="presParOf" srcId="{8F993A01-CB67-471F-B208-02C70D79FBB1}" destId="{C7EE3BD8-1AE1-4472-9AA8-21818B1559C0}" srcOrd="13" destOrd="0" presId="urn:microsoft.com/office/officeart/2008/layout/AscendingPictureAccentProcess"/>
    <dgm:cxn modelId="{B2542054-01AE-48CB-9F00-5D2E2CE7CDC4}" type="presParOf" srcId="{C7EE3BD8-1AE1-4472-9AA8-21818B1559C0}" destId="{F54D14FF-7103-42D2-839F-4A8C5776DB26}" srcOrd="0" destOrd="0" presId="urn:microsoft.com/office/officeart/2008/layout/AscendingPictureAccentProcess"/>
    <dgm:cxn modelId="{8DB91074-E481-4502-A8E9-63BC6ADA97CE}" type="presParOf" srcId="{8F993A01-CB67-471F-B208-02C70D79FBB1}" destId="{485E30B9-527F-40A4-A67C-8CFF58639E32}" srcOrd="14" destOrd="0" presId="urn:microsoft.com/office/officeart/2008/layout/AscendingPictureAccentProcess"/>
    <dgm:cxn modelId="{49EFBC1C-C13D-4B85-8501-DE6E8909EF0F}" type="presParOf" srcId="{8F993A01-CB67-471F-B208-02C70D79FBB1}" destId="{45E94FB9-8796-4ECF-94F7-7C8CFE3FFD05}" srcOrd="15" destOrd="0" presId="urn:microsoft.com/office/officeart/2008/layout/AscendingPictureAccentProcess"/>
    <dgm:cxn modelId="{F07DC64E-000F-4293-9E1B-A7CC990515BC}" type="presParOf" srcId="{45E94FB9-8796-4ECF-94F7-7C8CFE3FFD05}" destId="{736855DE-C4D2-4CD6-87EE-5A07018A724E}" srcOrd="0" destOrd="0" presId="urn:microsoft.com/office/officeart/2008/layout/AscendingPictureAccentProcess"/>
    <dgm:cxn modelId="{5A7EE41C-9FBF-4F7F-89CA-4415EA15A960}" type="presParOf" srcId="{8F993A01-CB67-471F-B208-02C70D79FBB1}" destId="{C3C59142-A154-401C-A53D-B7399E78DB61}" srcOrd="16" destOrd="0" presId="urn:microsoft.com/office/officeart/2008/layout/AscendingPictureAccentProcess"/>
    <dgm:cxn modelId="{B8F8718B-783A-4C1B-9C56-4B076496D078}" type="presParOf" srcId="{8F993A01-CB67-471F-B208-02C70D79FBB1}" destId="{299096FB-4EF1-482A-A0A8-0673DE105D19}" srcOrd="17" destOrd="0" presId="urn:microsoft.com/office/officeart/2008/layout/AscendingPictureAccentProcess"/>
    <dgm:cxn modelId="{A979B245-1754-4AA1-A91B-8CF09DCE80C3}" type="presParOf" srcId="{299096FB-4EF1-482A-A0A8-0673DE105D19}" destId="{30EEE2D4-A1D7-439C-B5B2-697C4BFA1904}" srcOrd="0" destOrd="0" presId="urn:microsoft.com/office/officeart/2008/layout/AscendingPictureAccent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FEEBA2F-BCE6-419F-816B-1953A6D15D41}" type="doc">
      <dgm:prSet loTypeId="urn:microsoft.com/office/officeart/2008/layout/RadialCluster" loCatId="cycle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n-NZ"/>
        </a:p>
      </dgm:t>
    </dgm:pt>
    <dgm:pt modelId="{A2807880-8EFF-43DB-ADCF-73801EA610C5}">
      <dgm:prSet phldrT="[Text]"/>
      <dgm:spPr/>
      <dgm:t>
        <a:bodyPr/>
        <a:lstStyle/>
        <a:p>
          <a:r>
            <a:rPr lang="en-US" dirty="0" smtClean="0"/>
            <a:t>Behaviour Detection</a:t>
          </a:r>
          <a:endParaRPr lang="en-NZ" dirty="0"/>
        </a:p>
      </dgm:t>
    </dgm:pt>
    <dgm:pt modelId="{576C4887-CB2A-4297-B6AE-35EAFE5C9545}" type="parTrans" cxnId="{21D7BC8F-3116-4C9F-A121-7BFE32CA2829}">
      <dgm:prSet/>
      <dgm:spPr/>
      <dgm:t>
        <a:bodyPr/>
        <a:lstStyle/>
        <a:p>
          <a:endParaRPr lang="en-NZ"/>
        </a:p>
      </dgm:t>
    </dgm:pt>
    <dgm:pt modelId="{DF402977-0F35-4259-84A7-279FD45F8C0F}" type="sibTrans" cxnId="{21D7BC8F-3116-4C9F-A121-7BFE32CA2829}">
      <dgm:prSet/>
      <dgm:spPr/>
      <dgm:t>
        <a:bodyPr/>
        <a:lstStyle/>
        <a:p>
          <a:endParaRPr lang="en-NZ"/>
        </a:p>
      </dgm:t>
    </dgm:pt>
    <dgm:pt modelId="{8A304C3F-41F2-4210-BE02-D7596C8C0F49}">
      <dgm:prSet phldrT="[Text]" custT="1"/>
      <dgm:spPr/>
      <dgm:t>
        <a:bodyPr/>
        <a:lstStyle/>
        <a:p>
          <a:r>
            <a:rPr lang="en-US" sz="3200" dirty="0" smtClean="0"/>
            <a:t>Regular or Irregular</a:t>
          </a:r>
          <a:r>
            <a:rPr lang="en-US" sz="2800" dirty="0" smtClean="0"/>
            <a:t> </a:t>
          </a:r>
          <a:endParaRPr lang="en-NZ" sz="2800" dirty="0"/>
        </a:p>
      </dgm:t>
    </dgm:pt>
    <dgm:pt modelId="{D15B214A-F4E6-4816-9CC8-F433A321DAA2}" type="parTrans" cxnId="{6C0E5F84-3038-4F89-B58A-D5F1C1CB05D5}">
      <dgm:prSet/>
      <dgm:spPr/>
      <dgm:t>
        <a:bodyPr/>
        <a:lstStyle/>
        <a:p>
          <a:endParaRPr lang="en-NZ"/>
        </a:p>
      </dgm:t>
    </dgm:pt>
    <dgm:pt modelId="{02F391E0-4FDC-4BAB-8EE6-5DE4DE70485E}" type="sibTrans" cxnId="{6C0E5F84-3038-4F89-B58A-D5F1C1CB05D5}">
      <dgm:prSet/>
      <dgm:spPr/>
      <dgm:t>
        <a:bodyPr/>
        <a:lstStyle/>
        <a:p>
          <a:endParaRPr lang="en-NZ"/>
        </a:p>
      </dgm:t>
    </dgm:pt>
    <dgm:pt modelId="{8F4288C7-FFAD-43C5-9BD7-52E3997767AC}">
      <dgm:prSet phldrT="[Text]" custT="1"/>
      <dgm:spPr/>
      <dgm:t>
        <a:bodyPr/>
        <a:lstStyle/>
        <a:p>
          <a:r>
            <a:rPr lang="en-US" sz="3200" dirty="0" smtClean="0"/>
            <a:t>Sensor Activity Pattern</a:t>
          </a:r>
          <a:endParaRPr lang="en-NZ" sz="3200" dirty="0"/>
        </a:p>
      </dgm:t>
    </dgm:pt>
    <dgm:pt modelId="{7FA9EAFE-6598-4938-ACB3-CA4993048091}" type="parTrans" cxnId="{5EC4B834-30BF-4AAB-A0A1-28D9C70130B5}">
      <dgm:prSet/>
      <dgm:spPr/>
      <dgm:t>
        <a:bodyPr/>
        <a:lstStyle/>
        <a:p>
          <a:endParaRPr lang="en-NZ"/>
        </a:p>
      </dgm:t>
    </dgm:pt>
    <dgm:pt modelId="{EF8609FC-7DDF-4D4C-9D0F-EEA4CE06D436}" type="sibTrans" cxnId="{5EC4B834-30BF-4AAB-A0A1-28D9C70130B5}">
      <dgm:prSet/>
      <dgm:spPr/>
      <dgm:t>
        <a:bodyPr/>
        <a:lstStyle/>
        <a:p>
          <a:endParaRPr lang="en-NZ"/>
        </a:p>
      </dgm:t>
    </dgm:pt>
    <dgm:pt modelId="{9B18DB1E-1097-4012-8FC3-802608FC0B1E}">
      <dgm:prSet phldrT="[Text]" custT="1"/>
      <dgm:spPr/>
      <dgm:t>
        <a:bodyPr/>
        <a:lstStyle/>
        <a:p>
          <a:r>
            <a:rPr lang="en-US" sz="3200" dirty="0" smtClean="0"/>
            <a:t>Forecasting</a:t>
          </a:r>
          <a:endParaRPr lang="en-NZ" sz="3200" dirty="0"/>
        </a:p>
      </dgm:t>
    </dgm:pt>
    <dgm:pt modelId="{7F1D5298-715D-4A1A-8C20-D16FED5E7F83}" type="parTrans" cxnId="{E5443B18-1CBE-461E-AB29-546959BC6825}">
      <dgm:prSet/>
      <dgm:spPr/>
      <dgm:t>
        <a:bodyPr/>
        <a:lstStyle/>
        <a:p>
          <a:endParaRPr lang="en-NZ"/>
        </a:p>
      </dgm:t>
    </dgm:pt>
    <dgm:pt modelId="{C9D19B3E-E8C3-4B02-9162-69F5862DA605}" type="sibTrans" cxnId="{E5443B18-1CBE-461E-AB29-546959BC6825}">
      <dgm:prSet/>
      <dgm:spPr/>
      <dgm:t>
        <a:bodyPr/>
        <a:lstStyle/>
        <a:p>
          <a:endParaRPr lang="en-NZ"/>
        </a:p>
      </dgm:t>
    </dgm:pt>
    <dgm:pt modelId="{89DDB918-0913-4D97-8643-20056E52DF1E}">
      <dgm:prSet/>
      <dgm:spPr/>
      <dgm:t>
        <a:bodyPr/>
        <a:lstStyle/>
        <a:p>
          <a:r>
            <a:rPr lang="en-US" b="1" dirty="0" smtClean="0"/>
            <a:t>Wellness Indices</a:t>
          </a:r>
          <a:endParaRPr lang="en-NZ" b="1" dirty="0"/>
        </a:p>
      </dgm:t>
    </dgm:pt>
    <dgm:pt modelId="{BB2A5DE2-E34D-4CEE-AB20-AF9D588BFBD7}" type="parTrans" cxnId="{B66E270D-CB8C-4199-884B-3AC00BE5E0A8}">
      <dgm:prSet/>
      <dgm:spPr/>
      <dgm:t>
        <a:bodyPr/>
        <a:lstStyle/>
        <a:p>
          <a:endParaRPr lang="en-NZ"/>
        </a:p>
      </dgm:t>
    </dgm:pt>
    <dgm:pt modelId="{5DAF1578-7E8D-4160-8EF7-8454DBD0D800}" type="sibTrans" cxnId="{B66E270D-CB8C-4199-884B-3AC00BE5E0A8}">
      <dgm:prSet/>
      <dgm:spPr/>
      <dgm:t>
        <a:bodyPr/>
        <a:lstStyle/>
        <a:p>
          <a:endParaRPr lang="en-NZ"/>
        </a:p>
      </dgm:t>
    </dgm:pt>
    <dgm:pt modelId="{7860DF7F-FC12-480D-A4C2-36F2E95326D7}" type="pres">
      <dgm:prSet presAssocID="{FFEEBA2F-BCE6-419F-816B-1953A6D15D4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NZ"/>
        </a:p>
      </dgm:t>
    </dgm:pt>
    <dgm:pt modelId="{3DA728A3-CE51-4298-9428-D2B06867BE13}" type="pres">
      <dgm:prSet presAssocID="{A2807880-8EFF-43DB-ADCF-73801EA610C5}" presName="singleCycle" presStyleCnt="0"/>
      <dgm:spPr/>
    </dgm:pt>
    <dgm:pt modelId="{7520D146-9A5C-4159-9E67-3DE97B02CAC3}" type="pres">
      <dgm:prSet presAssocID="{A2807880-8EFF-43DB-ADCF-73801EA610C5}" presName="singleCenter" presStyleLbl="node1" presStyleIdx="0" presStyleCnt="5" custScaleX="202034" custScaleY="37319" custLinFactNeighborX="1714" custLinFactNeighborY="-19823">
        <dgm:presLayoutVars>
          <dgm:chMax val="7"/>
          <dgm:chPref val="7"/>
        </dgm:presLayoutVars>
      </dgm:prSet>
      <dgm:spPr/>
      <dgm:t>
        <a:bodyPr/>
        <a:lstStyle/>
        <a:p>
          <a:endParaRPr lang="en-NZ"/>
        </a:p>
      </dgm:t>
    </dgm:pt>
    <dgm:pt modelId="{ABD27E19-5057-4EC1-B018-C733BA1A8DB8}" type="pres">
      <dgm:prSet presAssocID="{D15B214A-F4E6-4816-9CC8-F433A321DAA2}" presName="Name56" presStyleLbl="parChTrans1D2" presStyleIdx="0" presStyleCnt="4"/>
      <dgm:spPr/>
      <dgm:t>
        <a:bodyPr/>
        <a:lstStyle/>
        <a:p>
          <a:endParaRPr lang="en-NZ"/>
        </a:p>
      </dgm:t>
    </dgm:pt>
    <dgm:pt modelId="{37376292-C3E9-4379-AF78-34D89336640D}" type="pres">
      <dgm:prSet presAssocID="{8A304C3F-41F2-4210-BE02-D7596C8C0F49}" presName="text0" presStyleLbl="node1" presStyleIdx="1" presStyleCnt="5" custScaleX="332109" custScaleY="71656">
        <dgm:presLayoutVars>
          <dgm:bulletEnabled val="1"/>
        </dgm:presLayoutVars>
      </dgm:prSet>
      <dgm:spPr/>
      <dgm:t>
        <a:bodyPr/>
        <a:lstStyle/>
        <a:p>
          <a:endParaRPr lang="en-NZ"/>
        </a:p>
      </dgm:t>
    </dgm:pt>
    <dgm:pt modelId="{1202B6FA-7588-4420-A88B-E5237CCF05DB}" type="pres">
      <dgm:prSet presAssocID="{7FA9EAFE-6598-4938-ACB3-CA4993048091}" presName="Name56" presStyleLbl="parChTrans1D2" presStyleIdx="1" presStyleCnt="4"/>
      <dgm:spPr/>
      <dgm:t>
        <a:bodyPr/>
        <a:lstStyle/>
        <a:p>
          <a:endParaRPr lang="en-NZ"/>
        </a:p>
      </dgm:t>
    </dgm:pt>
    <dgm:pt modelId="{0E4FEA9D-25F4-490B-BDE9-5F4A04D03D3B}" type="pres">
      <dgm:prSet presAssocID="{8F4288C7-FFAD-43C5-9BD7-52E3997767AC}" presName="text0" presStyleLbl="node1" presStyleIdx="2" presStyleCnt="5" custScaleX="302888" custRadScaleRad="195861" custRadScaleInc="66147">
        <dgm:presLayoutVars>
          <dgm:bulletEnabled val="1"/>
        </dgm:presLayoutVars>
      </dgm:prSet>
      <dgm:spPr/>
      <dgm:t>
        <a:bodyPr/>
        <a:lstStyle/>
        <a:p>
          <a:endParaRPr lang="en-NZ"/>
        </a:p>
      </dgm:t>
    </dgm:pt>
    <dgm:pt modelId="{A02FF5CB-D139-40C6-9AC3-F394C2E1EFB3}" type="pres">
      <dgm:prSet presAssocID="{7F1D5298-715D-4A1A-8C20-D16FED5E7F83}" presName="Name56" presStyleLbl="parChTrans1D2" presStyleIdx="2" presStyleCnt="4"/>
      <dgm:spPr/>
      <dgm:t>
        <a:bodyPr/>
        <a:lstStyle/>
        <a:p>
          <a:endParaRPr lang="en-NZ"/>
        </a:p>
      </dgm:t>
    </dgm:pt>
    <dgm:pt modelId="{F7744975-9627-4298-AD43-79CEF822091C}" type="pres">
      <dgm:prSet presAssocID="{9B18DB1E-1097-4012-8FC3-802608FC0B1E}" presName="text0" presStyleLbl="node1" presStyleIdx="3" presStyleCnt="5" custScaleX="202811" custRadScaleRad="97173" custRadScaleInc="12632">
        <dgm:presLayoutVars>
          <dgm:bulletEnabled val="1"/>
        </dgm:presLayoutVars>
      </dgm:prSet>
      <dgm:spPr/>
      <dgm:t>
        <a:bodyPr/>
        <a:lstStyle/>
        <a:p>
          <a:endParaRPr lang="en-NZ"/>
        </a:p>
      </dgm:t>
    </dgm:pt>
    <dgm:pt modelId="{DA9B5454-77A1-4252-B45C-F70EB1F0600E}" type="pres">
      <dgm:prSet presAssocID="{BB2A5DE2-E34D-4CEE-AB20-AF9D588BFBD7}" presName="Name56" presStyleLbl="parChTrans1D2" presStyleIdx="3" presStyleCnt="4"/>
      <dgm:spPr/>
      <dgm:t>
        <a:bodyPr/>
        <a:lstStyle/>
        <a:p>
          <a:endParaRPr lang="en-NZ"/>
        </a:p>
      </dgm:t>
    </dgm:pt>
    <dgm:pt modelId="{4A93859B-C9DA-4375-BE27-8893B4B6A233}" type="pres">
      <dgm:prSet presAssocID="{89DDB918-0913-4D97-8643-20056E52DF1E}" presName="text0" presStyleLbl="node1" presStyleIdx="4" presStyleCnt="5" custScaleX="235686" custRadScaleRad="178322" custRadScaleInc="-73432">
        <dgm:presLayoutVars>
          <dgm:bulletEnabled val="1"/>
        </dgm:presLayoutVars>
      </dgm:prSet>
      <dgm:spPr/>
      <dgm:t>
        <a:bodyPr/>
        <a:lstStyle/>
        <a:p>
          <a:endParaRPr lang="en-NZ"/>
        </a:p>
      </dgm:t>
    </dgm:pt>
  </dgm:ptLst>
  <dgm:cxnLst>
    <dgm:cxn modelId="{C1A99F47-FFAD-43E8-8A00-DC933E0C7271}" type="presOf" srcId="{A2807880-8EFF-43DB-ADCF-73801EA610C5}" destId="{7520D146-9A5C-4159-9E67-3DE97B02CAC3}" srcOrd="0" destOrd="0" presId="urn:microsoft.com/office/officeart/2008/layout/RadialCluster"/>
    <dgm:cxn modelId="{4C567CD7-9DF3-4D99-ABF8-BCC724CC8ED0}" type="presOf" srcId="{7F1D5298-715D-4A1A-8C20-D16FED5E7F83}" destId="{A02FF5CB-D139-40C6-9AC3-F394C2E1EFB3}" srcOrd="0" destOrd="0" presId="urn:microsoft.com/office/officeart/2008/layout/RadialCluster"/>
    <dgm:cxn modelId="{31E5DA5B-DCE9-471A-817B-6D8C33843EF1}" type="presOf" srcId="{FFEEBA2F-BCE6-419F-816B-1953A6D15D41}" destId="{7860DF7F-FC12-480D-A4C2-36F2E95326D7}" srcOrd="0" destOrd="0" presId="urn:microsoft.com/office/officeart/2008/layout/RadialCluster"/>
    <dgm:cxn modelId="{C974E56A-D2F1-406D-87F8-9ABD0FE2D9C1}" type="presOf" srcId="{89DDB918-0913-4D97-8643-20056E52DF1E}" destId="{4A93859B-C9DA-4375-BE27-8893B4B6A233}" srcOrd="0" destOrd="0" presId="urn:microsoft.com/office/officeart/2008/layout/RadialCluster"/>
    <dgm:cxn modelId="{18F36CB5-30F7-465B-82C6-7F2B00765716}" type="presOf" srcId="{D15B214A-F4E6-4816-9CC8-F433A321DAA2}" destId="{ABD27E19-5057-4EC1-B018-C733BA1A8DB8}" srcOrd="0" destOrd="0" presId="urn:microsoft.com/office/officeart/2008/layout/RadialCluster"/>
    <dgm:cxn modelId="{5EC4B834-30BF-4AAB-A0A1-28D9C70130B5}" srcId="{A2807880-8EFF-43DB-ADCF-73801EA610C5}" destId="{8F4288C7-FFAD-43C5-9BD7-52E3997767AC}" srcOrd="1" destOrd="0" parTransId="{7FA9EAFE-6598-4938-ACB3-CA4993048091}" sibTransId="{EF8609FC-7DDF-4D4C-9D0F-EEA4CE06D436}"/>
    <dgm:cxn modelId="{21D7BC8F-3116-4C9F-A121-7BFE32CA2829}" srcId="{FFEEBA2F-BCE6-419F-816B-1953A6D15D41}" destId="{A2807880-8EFF-43DB-ADCF-73801EA610C5}" srcOrd="0" destOrd="0" parTransId="{576C4887-CB2A-4297-B6AE-35EAFE5C9545}" sibTransId="{DF402977-0F35-4259-84A7-279FD45F8C0F}"/>
    <dgm:cxn modelId="{C4C376E3-7A2E-4CAD-80D4-4E579C4B2887}" type="presOf" srcId="{9B18DB1E-1097-4012-8FC3-802608FC0B1E}" destId="{F7744975-9627-4298-AD43-79CEF822091C}" srcOrd="0" destOrd="0" presId="urn:microsoft.com/office/officeart/2008/layout/RadialCluster"/>
    <dgm:cxn modelId="{817264C4-2010-4E48-A593-2884C7736D6D}" type="presOf" srcId="{BB2A5DE2-E34D-4CEE-AB20-AF9D588BFBD7}" destId="{DA9B5454-77A1-4252-B45C-F70EB1F0600E}" srcOrd="0" destOrd="0" presId="urn:microsoft.com/office/officeart/2008/layout/RadialCluster"/>
    <dgm:cxn modelId="{E5443B18-1CBE-461E-AB29-546959BC6825}" srcId="{A2807880-8EFF-43DB-ADCF-73801EA610C5}" destId="{9B18DB1E-1097-4012-8FC3-802608FC0B1E}" srcOrd="2" destOrd="0" parTransId="{7F1D5298-715D-4A1A-8C20-D16FED5E7F83}" sibTransId="{C9D19B3E-E8C3-4B02-9162-69F5862DA605}"/>
    <dgm:cxn modelId="{5B9BDADF-A2ED-4229-AD8A-CE024AFFE5BA}" type="presOf" srcId="{8F4288C7-FFAD-43C5-9BD7-52E3997767AC}" destId="{0E4FEA9D-25F4-490B-BDE9-5F4A04D03D3B}" srcOrd="0" destOrd="0" presId="urn:microsoft.com/office/officeart/2008/layout/RadialCluster"/>
    <dgm:cxn modelId="{AB8AA5E5-4436-4715-8DAD-9BF38A6C8D46}" type="presOf" srcId="{8A304C3F-41F2-4210-BE02-D7596C8C0F49}" destId="{37376292-C3E9-4379-AF78-34D89336640D}" srcOrd="0" destOrd="0" presId="urn:microsoft.com/office/officeart/2008/layout/RadialCluster"/>
    <dgm:cxn modelId="{B66E270D-CB8C-4199-884B-3AC00BE5E0A8}" srcId="{A2807880-8EFF-43DB-ADCF-73801EA610C5}" destId="{89DDB918-0913-4D97-8643-20056E52DF1E}" srcOrd="3" destOrd="0" parTransId="{BB2A5DE2-E34D-4CEE-AB20-AF9D588BFBD7}" sibTransId="{5DAF1578-7E8D-4160-8EF7-8454DBD0D800}"/>
    <dgm:cxn modelId="{6C0E5F84-3038-4F89-B58A-D5F1C1CB05D5}" srcId="{A2807880-8EFF-43DB-ADCF-73801EA610C5}" destId="{8A304C3F-41F2-4210-BE02-D7596C8C0F49}" srcOrd="0" destOrd="0" parTransId="{D15B214A-F4E6-4816-9CC8-F433A321DAA2}" sibTransId="{02F391E0-4FDC-4BAB-8EE6-5DE4DE70485E}"/>
    <dgm:cxn modelId="{A5FE7D77-D961-4270-8164-E6DA6238E6BD}" type="presOf" srcId="{7FA9EAFE-6598-4938-ACB3-CA4993048091}" destId="{1202B6FA-7588-4420-A88B-E5237CCF05DB}" srcOrd="0" destOrd="0" presId="urn:microsoft.com/office/officeart/2008/layout/RadialCluster"/>
    <dgm:cxn modelId="{6B6DCB36-202F-4CCA-9ADF-F9E7CAF8EB9F}" type="presParOf" srcId="{7860DF7F-FC12-480D-A4C2-36F2E95326D7}" destId="{3DA728A3-CE51-4298-9428-D2B06867BE13}" srcOrd="0" destOrd="0" presId="urn:microsoft.com/office/officeart/2008/layout/RadialCluster"/>
    <dgm:cxn modelId="{EFED1A93-4854-4AF6-9720-ACE0F60A3B69}" type="presParOf" srcId="{3DA728A3-CE51-4298-9428-D2B06867BE13}" destId="{7520D146-9A5C-4159-9E67-3DE97B02CAC3}" srcOrd="0" destOrd="0" presId="urn:microsoft.com/office/officeart/2008/layout/RadialCluster"/>
    <dgm:cxn modelId="{1D3A2BF9-03ED-4DD6-9E8B-E086288B6B91}" type="presParOf" srcId="{3DA728A3-CE51-4298-9428-D2B06867BE13}" destId="{ABD27E19-5057-4EC1-B018-C733BA1A8DB8}" srcOrd="1" destOrd="0" presId="urn:microsoft.com/office/officeart/2008/layout/RadialCluster"/>
    <dgm:cxn modelId="{6D3351A4-0D14-45D1-BDE0-738E0CA514E5}" type="presParOf" srcId="{3DA728A3-CE51-4298-9428-D2B06867BE13}" destId="{37376292-C3E9-4379-AF78-34D89336640D}" srcOrd="2" destOrd="0" presId="urn:microsoft.com/office/officeart/2008/layout/RadialCluster"/>
    <dgm:cxn modelId="{F684CE1C-AD6E-490F-AD8C-0B6EF34C6BBF}" type="presParOf" srcId="{3DA728A3-CE51-4298-9428-D2B06867BE13}" destId="{1202B6FA-7588-4420-A88B-E5237CCF05DB}" srcOrd="3" destOrd="0" presId="urn:microsoft.com/office/officeart/2008/layout/RadialCluster"/>
    <dgm:cxn modelId="{8BF81B56-8120-44A5-BA58-1BFFF2FABE75}" type="presParOf" srcId="{3DA728A3-CE51-4298-9428-D2B06867BE13}" destId="{0E4FEA9D-25F4-490B-BDE9-5F4A04D03D3B}" srcOrd="4" destOrd="0" presId="urn:microsoft.com/office/officeart/2008/layout/RadialCluster"/>
    <dgm:cxn modelId="{C6440D25-C2D6-49A1-AE28-CACE309B5BB1}" type="presParOf" srcId="{3DA728A3-CE51-4298-9428-D2B06867BE13}" destId="{A02FF5CB-D139-40C6-9AC3-F394C2E1EFB3}" srcOrd="5" destOrd="0" presId="urn:microsoft.com/office/officeart/2008/layout/RadialCluster"/>
    <dgm:cxn modelId="{50BB589C-64E7-4E80-AADF-AF32FE1C225C}" type="presParOf" srcId="{3DA728A3-CE51-4298-9428-D2B06867BE13}" destId="{F7744975-9627-4298-AD43-79CEF822091C}" srcOrd="6" destOrd="0" presId="urn:microsoft.com/office/officeart/2008/layout/RadialCluster"/>
    <dgm:cxn modelId="{4C7A88FD-3689-47DF-8E56-C3B5BF37631C}" type="presParOf" srcId="{3DA728A3-CE51-4298-9428-D2B06867BE13}" destId="{DA9B5454-77A1-4252-B45C-F70EB1F0600E}" srcOrd="7" destOrd="0" presId="urn:microsoft.com/office/officeart/2008/layout/RadialCluster"/>
    <dgm:cxn modelId="{7075B3EF-630B-4BDA-A969-5FC169049EFD}" type="presParOf" srcId="{3DA728A3-CE51-4298-9428-D2B06867BE13}" destId="{4A93859B-C9DA-4375-BE27-8893B4B6A233}" srcOrd="8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E116F1-9285-4B29-9B5B-7D5A8AD6D18D}">
      <dsp:nvSpPr>
        <dsp:cNvPr id="0" name=""/>
        <dsp:cNvSpPr/>
      </dsp:nvSpPr>
      <dsp:spPr>
        <a:xfrm rot="5400000">
          <a:off x="500757" y="1084067"/>
          <a:ext cx="1270871" cy="2114701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77CBCD6-45BB-4B43-8D28-27441B8D5965}">
      <dsp:nvSpPr>
        <dsp:cNvPr id="0" name=""/>
        <dsp:cNvSpPr/>
      </dsp:nvSpPr>
      <dsp:spPr>
        <a:xfrm>
          <a:off x="231144" y="1734437"/>
          <a:ext cx="2919914" cy="8391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3200" kern="1200" dirty="0" smtClean="0"/>
            <a:t> Instrumentation</a:t>
          </a:r>
        </a:p>
        <a:p>
          <a:pPr lvl="0" algn="l" defTabSz="1422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3200" kern="1200" dirty="0" smtClean="0"/>
            <a:t> Sensing Objects</a:t>
          </a:r>
        </a:p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kern="1200" dirty="0" smtClean="0"/>
        </a:p>
      </dsp:txBody>
      <dsp:txXfrm>
        <a:off x="231144" y="1734437"/>
        <a:ext cx="2919914" cy="839140"/>
      </dsp:txXfrm>
    </dsp:sp>
    <dsp:sp modelId="{DC714AB8-7BF9-4AA4-A6D5-B5517075A65D}">
      <dsp:nvSpPr>
        <dsp:cNvPr id="0" name=""/>
        <dsp:cNvSpPr/>
      </dsp:nvSpPr>
      <dsp:spPr>
        <a:xfrm>
          <a:off x="2439576" y="1049066"/>
          <a:ext cx="360219" cy="360219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5">
                <a:hueOff val="-2483469"/>
                <a:satOff val="9953"/>
                <a:lumOff val="2157"/>
                <a:alphaOff val="0"/>
                <a:shade val="51000"/>
                <a:satMod val="130000"/>
              </a:schemeClr>
            </a:gs>
            <a:gs pos="80000">
              <a:schemeClr val="accent5">
                <a:hueOff val="-2483469"/>
                <a:satOff val="9953"/>
                <a:lumOff val="2157"/>
                <a:alphaOff val="0"/>
                <a:shade val="93000"/>
                <a:satMod val="130000"/>
              </a:schemeClr>
            </a:gs>
            <a:gs pos="100000">
              <a:schemeClr val="accent5">
                <a:hueOff val="-2483469"/>
                <a:satOff val="9953"/>
                <a:lumOff val="2157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-2483469"/>
              <a:satOff val="9953"/>
              <a:lumOff val="215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AF273B1-8B84-4171-A91A-18A3849334FF}">
      <dsp:nvSpPr>
        <dsp:cNvPr id="0" name=""/>
        <dsp:cNvSpPr/>
      </dsp:nvSpPr>
      <dsp:spPr>
        <a:xfrm rot="5400000">
          <a:off x="3623012" y="551005"/>
          <a:ext cx="1270871" cy="2114701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shade val="51000"/>
                <a:satMod val="130000"/>
              </a:schemeClr>
            </a:gs>
            <a:gs pos="80000">
              <a:schemeClr val="accent5">
                <a:hueOff val="-4966938"/>
                <a:satOff val="19906"/>
                <a:lumOff val="4314"/>
                <a:alphaOff val="0"/>
                <a:shade val="93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5D7AFF1-871E-413A-9002-5FFC9C1744C7}">
      <dsp:nvSpPr>
        <dsp:cNvPr id="0" name=""/>
        <dsp:cNvSpPr/>
      </dsp:nvSpPr>
      <dsp:spPr>
        <a:xfrm>
          <a:off x="3429563" y="1277517"/>
          <a:ext cx="2744462" cy="8209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3200" kern="1200" dirty="0" smtClean="0"/>
            <a:t>Wireless</a:t>
          </a:r>
          <a:endParaRPr lang="en-NZ" sz="3200" kern="1200" dirty="0" smtClean="0"/>
        </a:p>
        <a:p>
          <a:pPr lvl="0" algn="l" defTabSz="1422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3200" kern="1200" dirty="0" smtClean="0"/>
            <a:t>Communication</a:t>
          </a:r>
        </a:p>
      </dsp:txBody>
      <dsp:txXfrm>
        <a:off x="3429563" y="1277517"/>
        <a:ext cx="2744462" cy="820949"/>
      </dsp:txXfrm>
    </dsp:sp>
    <dsp:sp modelId="{4B02E0E3-EB50-4091-A341-011291D06E56}">
      <dsp:nvSpPr>
        <dsp:cNvPr id="0" name=""/>
        <dsp:cNvSpPr/>
      </dsp:nvSpPr>
      <dsp:spPr>
        <a:xfrm>
          <a:off x="5485682" y="515997"/>
          <a:ext cx="360219" cy="360219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5">
                <a:hueOff val="-7450407"/>
                <a:satOff val="29858"/>
                <a:lumOff val="6471"/>
                <a:alphaOff val="0"/>
                <a:shade val="51000"/>
                <a:satMod val="130000"/>
              </a:schemeClr>
            </a:gs>
            <a:gs pos="80000">
              <a:schemeClr val="accent5">
                <a:hueOff val="-7450407"/>
                <a:satOff val="29858"/>
                <a:lumOff val="6471"/>
                <a:alphaOff val="0"/>
                <a:shade val="93000"/>
                <a:satMod val="130000"/>
              </a:schemeClr>
            </a:gs>
            <a:gs pos="100000">
              <a:schemeClr val="accent5">
                <a:hueOff val="-7450407"/>
                <a:satOff val="29858"/>
                <a:lumOff val="6471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-7450407"/>
              <a:satOff val="29858"/>
              <a:lumOff val="6471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53E55C7-6A35-441B-9BFE-7E9062636D05}">
      <dsp:nvSpPr>
        <dsp:cNvPr id="0" name=""/>
        <dsp:cNvSpPr/>
      </dsp:nvSpPr>
      <dsp:spPr>
        <a:xfrm rot="5400000">
          <a:off x="6516823" y="360"/>
          <a:ext cx="1270871" cy="2149848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F6B2547-23E1-4A5A-BF5F-69D8ABC0CBE6}">
      <dsp:nvSpPr>
        <dsp:cNvPr id="0" name=""/>
        <dsp:cNvSpPr/>
      </dsp:nvSpPr>
      <dsp:spPr>
        <a:xfrm>
          <a:off x="6247218" y="668301"/>
          <a:ext cx="2377941" cy="16734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Information Processing</a:t>
          </a:r>
          <a:endParaRPr lang="en-NZ" sz="3400" kern="1200" dirty="0"/>
        </a:p>
      </dsp:txBody>
      <dsp:txXfrm>
        <a:off x="6247218" y="668301"/>
        <a:ext cx="2377941" cy="167349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E9C79F-FD48-4204-B022-7E09B4B627FF}">
      <dsp:nvSpPr>
        <dsp:cNvPr id="0" name=""/>
        <dsp:cNvSpPr/>
      </dsp:nvSpPr>
      <dsp:spPr>
        <a:xfrm>
          <a:off x="2417680" y="4465917"/>
          <a:ext cx="156731" cy="15673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04E9406-8EAA-4EF2-99E3-16393A90A567}">
      <dsp:nvSpPr>
        <dsp:cNvPr id="0" name=""/>
        <dsp:cNvSpPr/>
      </dsp:nvSpPr>
      <dsp:spPr>
        <a:xfrm>
          <a:off x="2122242" y="4608138"/>
          <a:ext cx="156731" cy="15673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9C1F4F1-3492-4C0E-8154-935709FD5EAA}">
      <dsp:nvSpPr>
        <dsp:cNvPr id="0" name=""/>
        <dsp:cNvSpPr/>
      </dsp:nvSpPr>
      <dsp:spPr>
        <a:xfrm>
          <a:off x="1812698" y="4720476"/>
          <a:ext cx="156731" cy="15673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88CB038-A60C-4E9C-9F8A-B48AF9F45FFD}">
      <dsp:nvSpPr>
        <dsp:cNvPr id="0" name=""/>
        <dsp:cNvSpPr/>
      </dsp:nvSpPr>
      <dsp:spPr>
        <a:xfrm>
          <a:off x="3836096" y="2819582"/>
          <a:ext cx="156731" cy="15673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2A1668F-DF37-46FB-B4CD-25642C748DA2}">
      <dsp:nvSpPr>
        <dsp:cNvPr id="0" name=""/>
        <dsp:cNvSpPr/>
      </dsp:nvSpPr>
      <dsp:spPr>
        <a:xfrm>
          <a:off x="3716980" y="3109005"/>
          <a:ext cx="156731" cy="156731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0DDE5DB-4B9B-4367-8A8F-0764A341C3A1}">
      <dsp:nvSpPr>
        <dsp:cNvPr id="0" name=""/>
        <dsp:cNvSpPr/>
      </dsp:nvSpPr>
      <dsp:spPr>
        <a:xfrm>
          <a:off x="3632346" y="640887"/>
          <a:ext cx="156731" cy="15673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425CAE1-F918-4EFB-B0D2-25A6B23AD9C2}">
      <dsp:nvSpPr>
        <dsp:cNvPr id="0" name=""/>
        <dsp:cNvSpPr/>
      </dsp:nvSpPr>
      <dsp:spPr>
        <a:xfrm>
          <a:off x="3850202" y="502539"/>
          <a:ext cx="156731" cy="15673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C1F0101-5124-4C4F-B749-579C6F29768D}">
      <dsp:nvSpPr>
        <dsp:cNvPr id="0" name=""/>
        <dsp:cNvSpPr/>
      </dsp:nvSpPr>
      <dsp:spPr>
        <a:xfrm>
          <a:off x="4068058" y="364192"/>
          <a:ext cx="156731" cy="15673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7A92612-25E7-4C0E-8035-5DA22FE100A2}">
      <dsp:nvSpPr>
        <dsp:cNvPr id="0" name=""/>
        <dsp:cNvSpPr/>
      </dsp:nvSpPr>
      <dsp:spPr>
        <a:xfrm>
          <a:off x="4285914" y="502539"/>
          <a:ext cx="156731" cy="15673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EFFD5A2-FD11-4198-A842-C7662423E3FB}">
      <dsp:nvSpPr>
        <dsp:cNvPr id="0" name=""/>
        <dsp:cNvSpPr/>
      </dsp:nvSpPr>
      <dsp:spPr>
        <a:xfrm>
          <a:off x="4503770" y="640887"/>
          <a:ext cx="156731" cy="156731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A94D5FC-E8CE-433D-90E0-0279A256AD54}">
      <dsp:nvSpPr>
        <dsp:cNvPr id="0" name=""/>
        <dsp:cNvSpPr/>
      </dsp:nvSpPr>
      <dsp:spPr>
        <a:xfrm>
          <a:off x="4068058" y="655828"/>
          <a:ext cx="156731" cy="15673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4329E24-57A7-433C-8AC9-AC56A8458C33}">
      <dsp:nvSpPr>
        <dsp:cNvPr id="0" name=""/>
        <dsp:cNvSpPr/>
      </dsp:nvSpPr>
      <dsp:spPr>
        <a:xfrm>
          <a:off x="4068058" y="948018"/>
          <a:ext cx="156731" cy="15673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B6C03CE-C564-44DF-A180-8A7956EF33B3}">
      <dsp:nvSpPr>
        <dsp:cNvPr id="0" name=""/>
        <dsp:cNvSpPr/>
      </dsp:nvSpPr>
      <dsp:spPr>
        <a:xfrm>
          <a:off x="706694" y="5053955"/>
          <a:ext cx="4064568" cy="90645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5579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NZ" sz="2800" b="0" kern="1200" dirty="0" smtClean="0"/>
            <a:t>    Sensor </a:t>
          </a:r>
          <a:r>
            <a:rPr lang="en-NZ" sz="2800" b="0" kern="1200" dirty="0"/>
            <a:t>Event </a:t>
          </a:r>
          <a:endParaRPr lang="en-NZ" sz="2800" b="0" kern="1200" dirty="0" smtClean="0"/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NZ" sz="2800" b="0" kern="1200" dirty="0" smtClean="0"/>
            <a:t>        Level-0 </a:t>
          </a:r>
          <a:endParaRPr lang="en-NZ" sz="2800" b="0" kern="1200" dirty="0"/>
        </a:p>
      </dsp:txBody>
      <dsp:txXfrm>
        <a:off x="750943" y="5098204"/>
        <a:ext cx="3976070" cy="817954"/>
      </dsp:txXfrm>
    </dsp:sp>
    <dsp:sp modelId="{F54D14FF-7103-42D2-839F-4A8C5776DB26}">
      <dsp:nvSpPr>
        <dsp:cNvPr id="0" name=""/>
        <dsp:cNvSpPr/>
      </dsp:nvSpPr>
      <dsp:spPr>
        <a:xfrm>
          <a:off x="111383" y="4165211"/>
          <a:ext cx="1567310" cy="1567199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85E30B9-527F-40A4-A67C-8CFF58639E32}">
      <dsp:nvSpPr>
        <dsp:cNvPr id="0" name=""/>
        <dsp:cNvSpPr/>
      </dsp:nvSpPr>
      <dsp:spPr>
        <a:xfrm>
          <a:off x="3206290" y="3697290"/>
          <a:ext cx="4155779" cy="11767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400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NZ" sz="2800" b="1" kern="1200" dirty="0" smtClean="0"/>
            <a:t>C Context </a:t>
          </a:r>
          <a:r>
            <a:rPr lang="en-NZ" sz="2800" b="1" kern="1200" dirty="0"/>
            <a:t>Recognition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NZ" sz="2800" b="1" kern="1200" dirty="0"/>
            <a:t> </a:t>
          </a:r>
          <a:r>
            <a:rPr lang="en-NZ" sz="2800" b="1" kern="1200" dirty="0" smtClean="0"/>
            <a:t>           Level-1</a:t>
          </a:r>
          <a:endParaRPr lang="en-NZ" sz="2800" b="1" kern="1200" dirty="0"/>
        </a:p>
      </dsp:txBody>
      <dsp:txXfrm>
        <a:off x="3263733" y="3754733"/>
        <a:ext cx="4040893" cy="1061834"/>
      </dsp:txXfrm>
    </dsp:sp>
    <dsp:sp modelId="{736855DE-C4D2-4CD6-87EE-5A07018A724E}">
      <dsp:nvSpPr>
        <dsp:cNvPr id="0" name=""/>
        <dsp:cNvSpPr/>
      </dsp:nvSpPr>
      <dsp:spPr>
        <a:xfrm>
          <a:off x="2286026" y="2988151"/>
          <a:ext cx="1567310" cy="1567199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3C59142-A154-401C-A53D-B7399E78DB61}">
      <dsp:nvSpPr>
        <dsp:cNvPr id="0" name=""/>
        <dsp:cNvSpPr/>
      </dsp:nvSpPr>
      <dsp:spPr>
        <a:xfrm>
          <a:off x="4010581" y="2091659"/>
          <a:ext cx="3802835" cy="90645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5579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NZ" sz="2800" b="1" kern="1200" dirty="0" smtClean="0"/>
            <a:t>   ADL </a:t>
          </a:r>
          <a:r>
            <a:rPr lang="en-NZ" sz="2800" b="1" kern="1200" dirty="0"/>
            <a:t>Recognition 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NZ" sz="2800" b="1" kern="1200" dirty="0" smtClean="0"/>
            <a:t>         Level-2</a:t>
          </a:r>
          <a:endParaRPr lang="en-NZ" sz="2800" b="1" kern="1200" dirty="0"/>
        </a:p>
      </dsp:txBody>
      <dsp:txXfrm>
        <a:off x="4054830" y="2135908"/>
        <a:ext cx="3714337" cy="817954"/>
      </dsp:txXfrm>
    </dsp:sp>
    <dsp:sp modelId="{30EEE2D4-A1D7-439C-B5B2-697C4BFA1904}">
      <dsp:nvSpPr>
        <dsp:cNvPr id="0" name=""/>
        <dsp:cNvSpPr/>
      </dsp:nvSpPr>
      <dsp:spPr>
        <a:xfrm>
          <a:off x="3284403" y="1202915"/>
          <a:ext cx="1567310" cy="1567199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20D146-9A5C-4159-9E67-3DE97B02CAC3}">
      <dsp:nvSpPr>
        <dsp:cNvPr id="0" name=""/>
        <dsp:cNvSpPr/>
      </dsp:nvSpPr>
      <dsp:spPr>
        <a:xfrm>
          <a:off x="2772234" y="1447791"/>
          <a:ext cx="3232948" cy="59717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Behaviour Detection</a:t>
          </a:r>
          <a:endParaRPr lang="en-NZ" sz="2800" kern="1200" dirty="0"/>
        </a:p>
      </dsp:txBody>
      <dsp:txXfrm>
        <a:off x="2801386" y="1476943"/>
        <a:ext cx="3174644" cy="538874"/>
      </dsp:txXfrm>
    </dsp:sp>
    <dsp:sp modelId="{ABD27E19-5057-4EC1-B018-C733BA1A8DB8}">
      <dsp:nvSpPr>
        <dsp:cNvPr id="0" name=""/>
        <dsp:cNvSpPr/>
      </dsp:nvSpPr>
      <dsp:spPr>
        <a:xfrm rot="16004952">
          <a:off x="4052578" y="1146234"/>
          <a:ext cx="60408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04085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376292-C3E9-4379-AF78-34D89336640D}">
      <dsp:nvSpPr>
        <dsp:cNvPr id="0" name=""/>
        <dsp:cNvSpPr/>
      </dsp:nvSpPr>
      <dsp:spPr>
        <a:xfrm>
          <a:off x="2535349" y="76429"/>
          <a:ext cx="3560653" cy="768248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Regular or Irregular</a:t>
          </a:r>
          <a:r>
            <a:rPr lang="en-US" sz="2800" kern="1200" dirty="0" smtClean="0"/>
            <a:t> </a:t>
          </a:r>
          <a:endParaRPr lang="en-NZ" sz="2800" kern="1200" dirty="0"/>
        </a:p>
      </dsp:txBody>
      <dsp:txXfrm>
        <a:off x="2572852" y="113932"/>
        <a:ext cx="3485647" cy="693242"/>
      </dsp:txXfrm>
    </dsp:sp>
    <dsp:sp modelId="{1202B6FA-7588-4420-A88B-E5237CCF05DB}">
      <dsp:nvSpPr>
        <dsp:cNvPr id="0" name=""/>
        <dsp:cNvSpPr/>
      </dsp:nvSpPr>
      <dsp:spPr>
        <a:xfrm rot="2663298">
          <a:off x="4269122" y="3085774"/>
          <a:ext cx="297577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975778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4FEA9D-25F4-490B-BDE9-5F4A04D03D3B}">
      <dsp:nvSpPr>
        <dsp:cNvPr id="0" name=""/>
        <dsp:cNvSpPr/>
      </dsp:nvSpPr>
      <dsp:spPr>
        <a:xfrm>
          <a:off x="5744234" y="4126579"/>
          <a:ext cx="3247365" cy="1072134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Sensor Activity Pattern</a:t>
          </a:r>
          <a:endParaRPr lang="en-NZ" sz="3200" kern="1200" dirty="0"/>
        </a:p>
      </dsp:txBody>
      <dsp:txXfrm>
        <a:off x="5796571" y="4178916"/>
        <a:ext cx="3142691" cy="967460"/>
      </dsp:txXfrm>
    </dsp:sp>
    <dsp:sp modelId="{A02FF5CB-D139-40C6-9AC3-F394C2E1EFB3}">
      <dsp:nvSpPr>
        <dsp:cNvPr id="0" name=""/>
        <dsp:cNvSpPr/>
      </dsp:nvSpPr>
      <dsp:spPr>
        <a:xfrm rot="5728119">
          <a:off x="3221271" y="3079998"/>
          <a:ext cx="207952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79522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744975-9627-4298-AD43-79CEF822091C}">
      <dsp:nvSpPr>
        <dsp:cNvPr id="0" name=""/>
        <dsp:cNvSpPr/>
      </dsp:nvSpPr>
      <dsp:spPr>
        <a:xfrm>
          <a:off x="3023417" y="4115027"/>
          <a:ext cx="2174405" cy="1072134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Forecasting</a:t>
          </a:r>
          <a:endParaRPr lang="en-NZ" sz="3200" kern="1200" dirty="0"/>
        </a:p>
      </dsp:txBody>
      <dsp:txXfrm>
        <a:off x="3075754" y="4167364"/>
        <a:ext cx="2069731" cy="967460"/>
      </dsp:txXfrm>
    </dsp:sp>
    <dsp:sp modelId="{DA9B5454-77A1-4252-B45C-F70EB1F0600E}">
      <dsp:nvSpPr>
        <dsp:cNvPr id="0" name=""/>
        <dsp:cNvSpPr/>
      </dsp:nvSpPr>
      <dsp:spPr>
        <a:xfrm rot="8218887">
          <a:off x="1427746" y="3085770"/>
          <a:ext cx="305114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51149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93859B-C9DA-4375-BE27-8893B4B6A233}">
      <dsp:nvSpPr>
        <dsp:cNvPr id="0" name=""/>
        <dsp:cNvSpPr/>
      </dsp:nvSpPr>
      <dsp:spPr>
        <a:xfrm>
          <a:off x="0" y="4126570"/>
          <a:ext cx="2526869" cy="1072134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Wellness Indices</a:t>
          </a:r>
          <a:endParaRPr lang="en-NZ" sz="2800" b="1" kern="1200" dirty="0"/>
        </a:p>
      </dsp:txBody>
      <dsp:txXfrm>
        <a:off x="52337" y="4178907"/>
        <a:ext cx="2422195" cy="9674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DD20DB-DD95-4055-BA02-45670358FECC}" type="datetimeFigureOut">
              <a:rPr lang="en-NZ" smtClean="0"/>
              <a:t>4/10/2015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4F1534-3A85-4866-A269-0718DF945F5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18572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</a:t>
            </a:r>
            <a:r>
              <a:rPr lang="en-US" baseline="0" dirty="0" smtClean="0"/>
              <a:t> Aging World-Report::</a:t>
            </a:r>
            <a:r>
              <a:rPr lang="en-US" dirty="0" smtClean="0"/>
              <a:t>Within next decade “</a:t>
            </a:r>
            <a:r>
              <a:rPr lang="en-N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elderly people will be more than children”;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Elderly people are estimated to rise by 2050 to 19.3% worldwide;</a:t>
            </a:r>
            <a:endParaRPr lang="en-US" sz="1200" b="1" dirty="0" smtClean="0">
              <a:solidFill>
                <a:srgbClr val="0070C0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 smtClean="0">
                <a:solidFill>
                  <a:srgbClr val="0070C0"/>
                </a:solidFill>
              </a:rPr>
              <a:t>By 2061, 1 in 4 NZ’s will be age 65 or older;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life expectancy is projected to grow for individuals ;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 smtClean="0">
              <a:solidFill>
                <a:srgbClr val="0070C0"/>
              </a:solidFill>
            </a:endParaRPr>
          </a:p>
          <a:p>
            <a:endParaRPr lang="en-NZ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F1534-3A85-4866-A269-0718DF945F5D}" type="slidenum">
              <a:rPr lang="en-NZ" smtClean="0"/>
              <a:t>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123992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elderly population who spend most of their time at home is growing rapidly;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health center environments rarely provide inhabitants with substantial physical home setting environments;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Our ageing population expects that this better longevity will help them to lead an independent and quality life in their own home;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4837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main concerns are the increased cost of providing healthcare services and the sustainability of the services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F1534-3A85-4866-A269-0718DF945F5D}" type="slidenum">
              <a:rPr lang="en-NZ" smtClean="0"/>
              <a:t>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2836486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health information exchange has changed and millions now look online for apt health information;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Today’s online users are not only “people in poor health who want to get healthy, but also healthy people who want to remain healthy;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assist the elderly with their health information in real-time, Pervasive Sensor Networks (PSN) were deployed in home environments to prompt appropriate actions when irregular ADL events were happening;</a:t>
            </a:r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development of intelligent systems to recognize elderly Activities of Daily Living (ADL),health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monitoring, etc.,</a:t>
            </a:r>
          </a:p>
          <a:p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3014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wide range of research on smart homes is carried out world-wide;</a:t>
            </a:r>
          </a:p>
          <a:p>
            <a:r>
              <a:rPr lang="en-US" dirty="0" smtClean="0"/>
              <a:t>Sensors</a:t>
            </a:r>
            <a:r>
              <a:rPr lang="en-US" baseline="0" dirty="0" smtClean="0"/>
              <a:t> integrated into everyday objects;</a:t>
            </a:r>
          </a:p>
          <a:p>
            <a:r>
              <a:rPr lang="en-US" baseline="0" dirty="0" smtClean="0"/>
              <a:t>Knowledge acquisition about the inhabitant;</a:t>
            </a:r>
          </a:p>
          <a:p>
            <a:r>
              <a:rPr lang="en-N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AAL technology is emerging as a vital role in improving the quality of life for the general public;</a:t>
            </a:r>
          </a:p>
          <a:p>
            <a:r>
              <a:rPr lang="en-N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sensing technologies can be deployed at feasible points in a home and assess the inhabitant in the vicinity of the situation;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“Ubiquitous Monitoring” systems might be more readily adopted by the elderly if the monitoring systems were designed and developed as a custom-made tool;</a:t>
            </a:r>
            <a:endParaRPr lang="en-NZ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N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camera or vision based system has a very low acceptability among the inhabitants especially among the elderly;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there is a need for low-cost and sustainable arrangement of healthcare;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2658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was also observed that inhabitants do not like to make alterations to their houses for investigation purposes</a:t>
            </a:r>
            <a:endParaRPr lang="en-US" dirty="0" smtClean="0"/>
          </a:p>
          <a:p>
            <a:r>
              <a:rPr lang="en-US" dirty="0" smtClean="0"/>
              <a:t>Functional blocks</a:t>
            </a:r>
            <a:r>
              <a:rPr lang="en-US" baseline="0" dirty="0" smtClean="0"/>
              <a:t> of the health informatics system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F1534-3A85-4866-A269-0718DF945F5D}" type="slidenum">
              <a:rPr lang="en-NZ" smtClean="0"/>
              <a:t>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646873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F1534-3A85-4866-A269-0718DF945F5D}" type="slidenum">
              <a:rPr lang="en-NZ" smtClean="0"/>
              <a:t>13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484679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β1’ inactive usages of household appliances, indicating the status of inactivity of daily living, ii) ‘β2’, excess usages of household appliances, indicating abnormal activity of daily living conditions, and iii) ‘τ’- the trend in usage of household appliances indicating the conduct of ADL;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collection of longitudinal data will help the healthcare providers to know the past behavior </a:t>
            </a:r>
            <a:r>
              <a:rPr lang="en-US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 elderly</a:t>
            </a:r>
            <a:endParaRPr lang="en-US" dirty="0" smtClean="0"/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F1534-3A85-4866-A269-0718DF945F5D}" type="slidenum">
              <a:rPr lang="en-NZ" smtClean="0"/>
              <a:t>21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380378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F1534-3A85-4866-A269-0718DF945F5D}" type="slidenum">
              <a:rPr lang="en-NZ" smtClean="0"/>
              <a:t>22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993791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4F1534-3A85-4866-A269-0718DF945F5D}" type="slidenum">
              <a:rPr lang="en-NZ" smtClean="0"/>
              <a:t>23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87956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A7700-3C40-4E0E-A953-5EE4B5CA2EBB}" type="datetimeFigureOut">
              <a:rPr lang="en-NZ" smtClean="0"/>
              <a:t>4/10/2015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32735-0A5D-4E40-8117-E5D7FDBF24A4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819095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A7700-3C40-4E0E-A953-5EE4B5CA2EBB}" type="datetimeFigureOut">
              <a:rPr lang="en-NZ" smtClean="0"/>
              <a:t>4/10/2015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32735-0A5D-4E40-8117-E5D7FDBF24A4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752898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A7700-3C40-4E0E-A953-5EE4B5CA2EBB}" type="datetimeFigureOut">
              <a:rPr lang="en-NZ" smtClean="0"/>
              <a:t>4/10/2015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32735-0A5D-4E40-8117-E5D7FDBF24A4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058131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A7700-3C40-4E0E-A953-5EE4B5CA2EBB}" type="datetimeFigureOut">
              <a:rPr lang="en-NZ" smtClean="0"/>
              <a:t>4/10/2015</a:t>
            </a:fld>
            <a:endParaRPr lang="en-N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32735-0A5D-4E40-8117-E5D7FDBF24A4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435797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A7700-3C40-4E0E-A953-5EE4B5CA2EBB}" type="datetimeFigureOut">
              <a:rPr lang="en-NZ" smtClean="0"/>
              <a:t>4/10/2015</a:t>
            </a:fld>
            <a:endParaRPr lang="en-NZ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32735-0A5D-4E40-8117-E5D7FDBF24A4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80684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A7700-3C40-4E0E-A953-5EE4B5CA2EBB}" type="datetimeFigureOut">
              <a:rPr lang="en-NZ" smtClean="0"/>
              <a:t>4/10/2015</a:t>
            </a:fld>
            <a:endParaRPr lang="en-N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32735-0A5D-4E40-8117-E5D7FDBF24A4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072940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A7700-3C40-4E0E-A953-5EE4B5CA2EBB}" type="datetimeFigureOut">
              <a:rPr lang="en-NZ" smtClean="0"/>
              <a:t>4/10/2015</a:t>
            </a:fld>
            <a:endParaRPr lang="en-NZ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32735-0A5D-4E40-8117-E5D7FDBF24A4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518250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A7700-3C40-4E0E-A953-5EE4B5CA2EBB}" type="datetimeFigureOut">
              <a:rPr lang="en-NZ" smtClean="0"/>
              <a:t>4/10/2015</a:t>
            </a:fld>
            <a:endParaRPr lang="en-N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32735-0A5D-4E40-8117-E5D7FDBF24A4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890504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A7700-3C40-4E0E-A953-5EE4B5CA2EBB}" type="datetimeFigureOut">
              <a:rPr lang="en-NZ" smtClean="0"/>
              <a:t>4/10/2015</a:t>
            </a:fld>
            <a:endParaRPr lang="en-N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32735-0A5D-4E40-8117-E5D7FDBF24A4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294810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A7700-3C40-4E0E-A953-5EE4B5CA2EBB}" type="datetimeFigureOut">
              <a:rPr lang="en-NZ" smtClean="0"/>
              <a:t>4/10/2015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32735-0A5D-4E40-8117-E5D7FDBF24A4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499837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A7700-3C40-4E0E-A953-5EE4B5CA2EBB}" type="datetimeFigureOut">
              <a:rPr lang="en-NZ" smtClean="0"/>
              <a:t>4/10/2015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32735-0A5D-4E40-8117-E5D7FDBF24A4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3424244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1A9BA-63E6-4F2C-82FB-E691A782DD4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NZ" smtClean="0">
                <a:solidFill>
                  <a:prstClr val="black">
                    <a:tint val="75000"/>
                  </a:prstClr>
                </a:solidFill>
              </a:rPr>
              <a:t>EICS Seminsr, 20th August 2013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E61BA-26DF-40FB-8462-9D50921AB29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495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20D307-9364-4088-A2CD-F84CCD3501F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NZ" smtClean="0">
                <a:solidFill>
                  <a:prstClr val="black">
                    <a:tint val="75000"/>
                  </a:prstClr>
                </a:solidFill>
              </a:rPr>
              <a:t>EICS Seminsr, 20th August 2013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8E9A5C-3D30-45A2-A663-2D3ED4586E9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7756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A5EE97-D80F-463B-AF97-165EC21DF78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NZ" smtClean="0">
                <a:solidFill>
                  <a:prstClr val="black">
                    <a:tint val="75000"/>
                  </a:prstClr>
                </a:solidFill>
              </a:rPr>
              <a:t>EICS Seminsr, 20th August 2013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CB3F4B-B24A-4C4C-9ED4-9A1D30E9600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1682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EBBA31-B585-4017-85AE-952F3115F84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NZ" smtClean="0">
                <a:solidFill>
                  <a:prstClr val="black">
                    <a:tint val="75000"/>
                  </a:prstClr>
                </a:solidFill>
              </a:rPr>
              <a:t>EICS Seminsr, 20th August 2013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DDFDBC-87DE-46B8-B6DA-3407E023086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0820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2F41A2-FEAD-4586-B4F8-64D56FA6044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NZ" smtClean="0">
                <a:solidFill>
                  <a:prstClr val="black">
                    <a:tint val="75000"/>
                  </a:prstClr>
                </a:solidFill>
              </a:rPr>
              <a:t>EICS Seminsr, 20th August 2013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9C0CBC-96EB-4E60-B7AC-651A5A8D5E9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9805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7A3DF1-D54B-4A49-BCBF-0657A5CB013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NZ" smtClean="0">
                <a:solidFill>
                  <a:prstClr val="black">
                    <a:tint val="75000"/>
                  </a:prstClr>
                </a:solidFill>
              </a:rPr>
              <a:t>EICS Seminsr, 20th August 2013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60408B-AA2A-4129-B823-A703CA53A93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7523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4CFC7B-018D-4FA3-8F3C-110231D5E88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NZ" smtClean="0">
                <a:solidFill>
                  <a:prstClr val="black">
                    <a:tint val="75000"/>
                  </a:prstClr>
                </a:solidFill>
              </a:rPr>
              <a:t>EICS Seminsr, 20th August 2013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57DCD4-4585-4823-ADE0-CEA1B6A67F3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1320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52D2D-1A20-4183-BB8A-09E70A11236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NZ" smtClean="0">
                <a:solidFill>
                  <a:prstClr val="black">
                    <a:tint val="75000"/>
                  </a:prstClr>
                </a:solidFill>
              </a:rPr>
              <a:t>EICS Seminsr, 20th August 2013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841B1E-BE38-4178-8C4B-5D926A77F85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7295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D0796-8E8B-40CF-B6E9-6B87397592F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NZ" smtClean="0">
                <a:solidFill>
                  <a:prstClr val="black">
                    <a:tint val="75000"/>
                  </a:prstClr>
                </a:solidFill>
              </a:rPr>
              <a:t>EICS Seminsr, 20th August 2013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C01B2E-6E8E-4C67-BA3B-AB723F1634F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8500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0B58E1-7409-4CB6-80E9-3366D14DAA6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NZ" smtClean="0">
                <a:solidFill>
                  <a:prstClr val="black">
                    <a:tint val="75000"/>
                  </a:prstClr>
                </a:solidFill>
              </a:rPr>
              <a:t>EICS Seminsr, 20th August 2013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416E53-B982-4039-9EA5-5DB5123340E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3560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E7B37C-7D80-4F31-B8C9-D5AE90E7966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NZ" smtClean="0">
                <a:solidFill>
                  <a:prstClr val="black">
                    <a:tint val="75000"/>
                  </a:prstClr>
                </a:solidFill>
              </a:rPr>
              <a:t>EICS Seminsr, 20th August 2013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7EE020-9D9F-4E01-AE3F-AAFE8896477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1088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42913" y="103188"/>
            <a:ext cx="8243887" cy="5953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651415-A74D-4791-9E05-2DC3F128A17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NZ" smtClean="0">
                <a:solidFill>
                  <a:prstClr val="black">
                    <a:tint val="75000"/>
                  </a:prstClr>
                </a:solidFill>
              </a:rPr>
              <a:t>EICS Seminsr, 20th August 2013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75A979-6CE0-4357-9BA9-4D872039A9E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9306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2592388" y="596900"/>
            <a:ext cx="6551612" cy="7016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8313" y="1484313"/>
            <a:ext cx="4038600" cy="2371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59313" y="1484313"/>
            <a:ext cx="4038600" cy="2371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8313" y="4008438"/>
            <a:ext cx="4038600" cy="23733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9313" y="4008438"/>
            <a:ext cx="4038600" cy="23733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250825" y="6453188"/>
            <a:ext cx="2895600" cy="2603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NZ" smtClean="0">
                <a:solidFill>
                  <a:prstClr val="black">
                    <a:tint val="75000"/>
                  </a:prstClr>
                </a:solidFill>
              </a:rPr>
              <a:t>EICS Seminsr, 20th August 2013</a:t>
            </a:r>
            <a:endParaRPr lang="en-N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8172450" y="6472238"/>
            <a:ext cx="730250" cy="2492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212F08-B405-4B90-B609-A41BBC13753C}" type="slidenum">
              <a:rPr lang="en-N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N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8177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388" y="596900"/>
            <a:ext cx="6551612" cy="7016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484313"/>
            <a:ext cx="4038600" cy="48974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59313" y="1484313"/>
            <a:ext cx="4038600" cy="2371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59313" y="4008438"/>
            <a:ext cx="4038600" cy="23733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250825" y="6453188"/>
            <a:ext cx="2895600" cy="2603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NZ" smtClean="0">
                <a:solidFill>
                  <a:prstClr val="black">
                    <a:tint val="75000"/>
                  </a:prstClr>
                </a:solidFill>
              </a:rPr>
              <a:t>EICS Seminsr, 20th August 2013</a:t>
            </a:r>
            <a:endParaRPr lang="en-N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172450" y="6472238"/>
            <a:ext cx="730250" cy="2492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BAF029-145B-4E23-A684-D4A873EEED42}" type="slidenum">
              <a:rPr lang="en-N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N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242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6A7700-3C40-4E0E-A953-5EE4B5CA2EBB}" type="datetimeFigureOut">
              <a:rPr lang="en-NZ" smtClean="0"/>
              <a:t>4/10/2015</a:t>
            </a:fld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32735-0A5D-4E40-8117-E5D7FDBF24A4}" type="slidenum">
              <a:rPr lang="en-NZ" smtClean="0"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785853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1B8058F-3DF2-46AC-A3ED-54E7EF9EA47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10/4/2015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NZ" smtClean="0">
                <a:solidFill>
                  <a:prstClr val="black">
                    <a:tint val="75000"/>
                  </a:prstClr>
                </a:solidFill>
              </a:rPr>
              <a:t>EICS Seminsr, 20th August 2013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76339BC-474F-4639-AEC9-F2B5A5180CB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341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Relationship Id="rId9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0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t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t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40632" y="76200"/>
            <a:ext cx="92964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3200" b="1" dirty="0">
                <a:solidFill>
                  <a:srgbClr val="0070C0"/>
                </a:solidFill>
              </a:rPr>
              <a:t>Ambient </a:t>
            </a:r>
            <a:r>
              <a:rPr lang="en-IN" sz="3200" b="1" dirty="0" smtClean="0">
                <a:solidFill>
                  <a:srgbClr val="0070C0"/>
                </a:solidFill>
              </a:rPr>
              <a:t>Assisted </a:t>
            </a:r>
            <a:r>
              <a:rPr lang="en-IN" sz="3200" b="1" dirty="0">
                <a:solidFill>
                  <a:srgbClr val="0070C0"/>
                </a:solidFill>
              </a:rPr>
              <a:t>L</a:t>
            </a:r>
            <a:r>
              <a:rPr lang="en-IN" sz="3200" b="1" dirty="0" smtClean="0">
                <a:solidFill>
                  <a:srgbClr val="0070C0"/>
                </a:solidFill>
              </a:rPr>
              <a:t>iving </a:t>
            </a:r>
            <a:r>
              <a:rPr lang="en-IN" sz="3200" b="1" dirty="0">
                <a:solidFill>
                  <a:srgbClr val="0070C0"/>
                </a:solidFill>
              </a:rPr>
              <a:t>(AAL) setup to determine the wellness of a person living alone in their own home </a:t>
            </a:r>
            <a:endParaRPr lang="en-NZ" sz="3200" b="1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81687" y="3721680"/>
            <a:ext cx="42092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</a:rPr>
              <a:t>Dr. N. K. Suryadevara</a:t>
            </a:r>
            <a:endParaRPr lang="en-NZ" sz="3600" b="1" dirty="0">
              <a:solidFill>
                <a:srgbClr val="C00000"/>
              </a:solidFill>
            </a:endParaRPr>
          </a:p>
        </p:txBody>
      </p:sp>
      <p:pic>
        <p:nvPicPr>
          <p:cNvPr id="10" name="Picture 5" descr="WSN_HM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004" y="1295400"/>
            <a:ext cx="4732415" cy="2309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56439" y="4876800"/>
            <a:ext cx="8061246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Senior Member IEEE</a:t>
            </a:r>
          </a:p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Professor and Head-Computer Science &amp; Engineering</a:t>
            </a:r>
          </a:p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Geethanjali College of Engineering &amp; Technology</a:t>
            </a:r>
            <a:endParaRPr lang="en-IN" sz="2800" b="1" dirty="0" smtClean="0">
              <a:solidFill>
                <a:srgbClr val="FF0000"/>
              </a:solidFill>
            </a:endParaRPr>
          </a:p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Hyderabad-India</a:t>
            </a:r>
          </a:p>
        </p:txBody>
      </p:sp>
    </p:spTree>
    <p:extLst>
      <p:ext uri="{BB962C8B-B14F-4D97-AF65-F5344CB8AC3E}">
        <p14:creationId xmlns:p14="http://schemas.microsoft.com/office/powerpoint/2010/main" val="2680969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images.nationalgeographic.com/wpf/media-content/graphic/NGM2013_May_CV2c-grid-cb13663271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"/>
            <a:ext cx="5722495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 Callout 7"/>
          <p:cNvSpPr/>
          <p:nvPr/>
        </p:nvSpPr>
        <p:spPr>
          <a:xfrm>
            <a:off x="6019800" y="292387"/>
            <a:ext cx="2971799" cy="2883188"/>
          </a:xfrm>
          <a:prstGeom prst="wedgeEllipseCallout">
            <a:avLst>
              <a:gd name="adj1" fmla="val -70719"/>
              <a:gd name="adj2" fmla="val 9225"/>
            </a:avLst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en-US" sz="2800" b="1" dirty="0" smtClean="0">
                <a:solidFill>
                  <a:srgbClr val="0070C0"/>
                </a:solidFill>
              </a:rPr>
              <a:t>It’s not just hype</a:t>
            </a:r>
          </a:p>
          <a:p>
            <a:pPr algn="ctr"/>
            <a:r>
              <a:rPr lang="en-US" sz="2800" b="1" dirty="0" smtClean="0">
                <a:solidFill>
                  <a:srgbClr val="0070C0"/>
                </a:solidFill>
              </a:rPr>
              <a:t>New Science could lead to very long lives</a:t>
            </a:r>
            <a:endParaRPr lang="en-NZ" sz="2800" b="1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76600" y="0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B050"/>
                </a:solidFill>
              </a:rPr>
              <a:t>Good News</a:t>
            </a:r>
            <a:endParaRPr lang="en-NZ" sz="3200" dirty="0">
              <a:solidFill>
                <a:srgbClr val="00B050"/>
              </a:solidFill>
            </a:endParaRPr>
          </a:p>
        </p:txBody>
      </p:sp>
      <p:pic>
        <p:nvPicPr>
          <p:cNvPr id="11" name="Picture 2" descr="https://timedotcom.files.wordpress.com/2015/02/baby-final.jpg?quality=65&amp;strip=color&amp;w=84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352800"/>
            <a:ext cx="3124201" cy="2525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0" y="5842337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400" b="1" dirty="0"/>
              <a:t>This Baby Will Live to Be 120. National Geographic May 2013</a:t>
            </a:r>
          </a:p>
          <a:p>
            <a:pPr algn="ctr"/>
            <a:endParaRPr lang="en-IN" sz="1200" b="1" dirty="0"/>
          </a:p>
          <a:p>
            <a:pPr algn="ctr"/>
            <a:r>
              <a:rPr lang="en-IN" sz="2400" b="1" dirty="0"/>
              <a:t>This Baby Could Live to Be </a:t>
            </a:r>
            <a:r>
              <a:rPr lang="en-IN" sz="2400" b="1" dirty="0" smtClean="0"/>
              <a:t>142 (TIME) </a:t>
            </a:r>
            <a:r>
              <a:rPr lang="en-IN" sz="2400" b="1" dirty="0"/>
              <a:t>March 2015</a:t>
            </a:r>
          </a:p>
        </p:txBody>
      </p:sp>
    </p:spTree>
    <p:extLst>
      <p:ext uri="{BB962C8B-B14F-4D97-AF65-F5344CB8AC3E}">
        <p14:creationId xmlns:p14="http://schemas.microsoft.com/office/powerpoint/2010/main" val="3864871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3196"/>
            <a:ext cx="8229600" cy="881204"/>
          </a:xfrm>
        </p:spPr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Importance of Research</a:t>
            </a:r>
            <a:endParaRPr lang="en-NZ" b="1" dirty="0">
              <a:solidFill>
                <a:srgbClr val="7030A0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69192" y="1252938"/>
            <a:ext cx="8625037" cy="5189194"/>
            <a:chOff x="1716873" y="3124200"/>
            <a:chExt cx="5331628" cy="3489467"/>
          </a:xfrm>
        </p:grpSpPr>
        <p:grpSp>
          <p:nvGrpSpPr>
            <p:cNvPr id="5" name="Group 4"/>
            <p:cNvGrpSpPr/>
            <p:nvPr/>
          </p:nvGrpSpPr>
          <p:grpSpPr>
            <a:xfrm>
              <a:off x="1840538" y="3124200"/>
              <a:ext cx="5207963" cy="3352800"/>
              <a:chOff x="87938" y="3429000"/>
              <a:chExt cx="5207963" cy="3352800"/>
            </a:xfr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grpSpPr>
          <p:pic>
            <p:nvPicPr>
              <p:cNvPr id="8" name="Picture 1" descr="C:\Users\vboydo\My Documents\0 val work\0 Active Jobs\2045 Innov Schmitter-Edgecombe\seniors walking park_000003256214Large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lum bright="10000" contrast="-10000"/>
              </a:blip>
              <a:srcRect/>
              <a:stretch>
                <a:fillRect/>
              </a:stretch>
            </p:blipFill>
            <p:spPr bwMode="auto">
              <a:xfrm>
                <a:off x="609600" y="3429000"/>
                <a:ext cx="4421415" cy="2947988"/>
              </a:xfrm>
              <a:prstGeom prst="roundRect">
                <a:avLst>
                  <a:gd name="adj" fmla="val 4167"/>
                </a:avLst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pic>
          <p:graphicFrame>
            <p:nvGraphicFramePr>
              <p:cNvPr id="9" name="Chart 4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542058971"/>
                  </p:ext>
                </p:extLst>
              </p:nvPr>
            </p:nvGraphicFramePr>
            <p:xfrm>
              <a:off x="87938" y="3429000"/>
              <a:ext cx="5207963" cy="33528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</p:grpSp>
        <p:sp>
          <p:nvSpPr>
            <p:cNvPr id="6" name="TextBox 5"/>
            <p:cNvSpPr txBox="1"/>
            <p:nvPr/>
          </p:nvSpPr>
          <p:spPr>
            <a:xfrm>
              <a:off x="4191001" y="6344614"/>
              <a:ext cx="609600" cy="269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prstClr val="black"/>
                  </a:solidFill>
                </a:rPr>
                <a:t>Year</a:t>
              </a:r>
              <a:endParaRPr lang="en-US" sz="2000" b="1" dirty="0">
                <a:solidFill>
                  <a:prstClr val="black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 rot="16200000">
              <a:off x="278439" y="4562634"/>
              <a:ext cx="3124200" cy="247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prstClr val="black"/>
                  </a:solidFill>
                </a:rPr>
                <a:t>Old Population % </a:t>
              </a:r>
              <a:endParaRPr lang="en-US" sz="2000" b="1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3111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089"/>
            <a:ext cx="8229600" cy="899311"/>
          </a:xfrm>
        </p:spPr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Independent Life</a:t>
            </a:r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6147" name="Picture 3" descr="C:\Users\parisa\AppData\Local\Microsoft\Windows\Temporary Internet Files\Content.IE5\ZBTTLFFC\MP900443920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0032">
            <a:off x="1749434" y="1583031"/>
            <a:ext cx="1869731" cy="27815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parisa\AppData\Local\Microsoft\Windows\Temporary Internet Files\Content.IE5\ZBTTLFFC\MP900407007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34712">
            <a:off x="288549" y="1535085"/>
            <a:ext cx="2074585" cy="31103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ridingbike_000006142353Large.jpg"/>
          <p:cNvPicPr>
            <a:picLocks noChangeAspect="1"/>
          </p:cNvPicPr>
          <p:nvPr/>
        </p:nvPicPr>
        <p:blipFill>
          <a:blip r:embed="rId5" cstate="print"/>
          <a:srcRect l="7591"/>
          <a:stretch>
            <a:fillRect/>
          </a:stretch>
        </p:blipFill>
        <p:spPr bwMode="auto">
          <a:xfrm rot="425582">
            <a:off x="4957198" y="3200684"/>
            <a:ext cx="3846655" cy="27748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6" name="Picture 5" descr="C:\Users\vboydo\My Documents\0 val work\0 Active Jobs\2045 Innov Schmitter-Edgecombe\couple cooking_000008975495Large.jpg"/>
          <p:cNvPicPr>
            <a:picLocks noChangeAspect="1" noChangeArrowheads="1"/>
          </p:cNvPicPr>
          <p:nvPr/>
        </p:nvPicPr>
        <p:blipFill>
          <a:blip r:embed="rId6" cstate="print"/>
          <a:srcRect t="9181" r="10188" b="9744"/>
          <a:stretch>
            <a:fillRect/>
          </a:stretch>
        </p:blipFill>
        <p:spPr bwMode="auto">
          <a:xfrm rot="21268364">
            <a:off x="4323515" y="4355974"/>
            <a:ext cx="3056634" cy="219324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4059912" y="2743200"/>
            <a:ext cx="7406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/>
              <a:t>?</a:t>
            </a:r>
            <a:endParaRPr lang="en-US" sz="6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3991088" y="6250163"/>
            <a:ext cx="1161826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8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021"/>
    </mc:Choice>
    <mc:Fallback xmlns="">
      <p:transition spd="slow" advTm="3502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Need Assistance…….</a:t>
            </a:r>
            <a:endParaRPr lang="en-NZ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7800"/>
            <a:ext cx="45720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637230"/>
            <a:ext cx="3619500" cy="2458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447800"/>
            <a:ext cx="36195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8155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Elder_News_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3909" y="609600"/>
            <a:ext cx="8915400" cy="6096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132" y="0"/>
            <a:ext cx="9220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</a:rPr>
              <a:t>How does someone die alone in their home without anyone realising?</a:t>
            </a:r>
            <a:endParaRPr lang="en-NZ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810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400" y="4724400"/>
            <a:ext cx="4876800" cy="1144720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>
                <a:solidFill>
                  <a:srgbClr val="C00000"/>
                </a:solidFill>
              </a:rPr>
              <a:t>Reducing the </a:t>
            </a:r>
            <a:r>
              <a:rPr lang="en-US" b="1" dirty="0">
                <a:solidFill>
                  <a:srgbClr val="C00000"/>
                </a:solidFill>
              </a:rPr>
              <a:t>burden from </a:t>
            </a:r>
            <a:r>
              <a:rPr lang="en-US" b="1" dirty="0" smtClean="0">
                <a:solidFill>
                  <a:srgbClr val="C00000"/>
                </a:solidFill>
              </a:rPr>
              <a:t>Caregiver</a:t>
            </a:r>
            <a:endParaRPr lang="en-US" b="1" dirty="0">
              <a:solidFill>
                <a:srgbClr val="C00000"/>
              </a:solidFill>
            </a:endParaRPr>
          </a:p>
          <a:p>
            <a:endParaRPr lang="en-US" b="1" dirty="0" smtClean="0">
              <a:solidFill>
                <a:srgbClr val="C00000"/>
              </a:solidFill>
            </a:endParaRPr>
          </a:p>
          <a:p>
            <a:endParaRPr lang="en-US" b="1" dirty="0" smtClean="0">
              <a:solidFill>
                <a:srgbClr val="C00000"/>
              </a:solidFill>
            </a:endParaRPr>
          </a:p>
          <a:p>
            <a:endParaRPr lang="en-US" b="1" dirty="0" smtClean="0">
              <a:solidFill>
                <a:srgbClr val="C00000"/>
              </a:solidFill>
            </a:endParaRPr>
          </a:p>
          <a:p>
            <a:endParaRPr lang="en-US" b="1" dirty="0">
              <a:solidFill>
                <a:srgbClr val="C00000"/>
              </a:solidFill>
            </a:endParaRPr>
          </a:p>
          <a:p>
            <a:endParaRPr lang="en-US" b="1" dirty="0" smtClean="0">
              <a:solidFill>
                <a:srgbClr val="C00000"/>
              </a:solidFill>
            </a:endParaRPr>
          </a:p>
          <a:p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87298" y="0"/>
            <a:ext cx="8229600" cy="838200"/>
          </a:xfrm>
        </p:spPr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</a:rPr>
              <a:t>Their Needs</a:t>
            </a:r>
            <a:endParaRPr lang="en-US" b="1" dirty="0">
              <a:solidFill>
                <a:srgbClr val="0070C0"/>
              </a:solidFill>
            </a:endParaRPr>
          </a:p>
        </p:txBody>
      </p:sp>
      <p:pic>
        <p:nvPicPr>
          <p:cNvPr id="6" name="Picture 3" descr="exercise_000014339071Medium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10"/>
          <a:stretch>
            <a:fillRect/>
          </a:stretch>
        </p:blipFill>
        <p:spPr bwMode="auto">
          <a:xfrm>
            <a:off x="5105401" y="4572000"/>
            <a:ext cx="3918474" cy="16224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meds_000010907962Large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25" r="7088"/>
          <a:stretch>
            <a:fillRect/>
          </a:stretch>
        </p:blipFill>
        <p:spPr bwMode="auto">
          <a:xfrm>
            <a:off x="5029200" y="2590800"/>
            <a:ext cx="4105747" cy="160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on phone_000007125172Large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6" b="4057"/>
          <a:stretch>
            <a:fillRect/>
          </a:stretch>
        </p:blipFill>
        <p:spPr bwMode="auto">
          <a:xfrm>
            <a:off x="5638800" y="914400"/>
            <a:ext cx="3253315" cy="1524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76200" y="925717"/>
            <a:ext cx="5410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Help </a:t>
            </a:r>
            <a:r>
              <a:rPr lang="en-US" sz="3200" b="1" dirty="0">
                <a:solidFill>
                  <a:srgbClr val="C00000"/>
                </a:solidFill>
              </a:rPr>
              <a:t>with</a:t>
            </a:r>
          </a:p>
          <a:p>
            <a:pPr algn="ctr"/>
            <a:r>
              <a:rPr lang="en-US" sz="3200" b="1" dirty="0">
                <a:solidFill>
                  <a:srgbClr val="C00000"/>
                </a:solidFill>
              </a:rPr>
              <a:t>Activities of Daily Living (ADL)</a:t>
            </a:r>
          </a:p>
        </p:txBody>
      </p:sp>
      <p:sp>
        <p:nvSpPr>
          <p:cNvPr id="9" name="Rectangle 8"/>
          <p:cNvSpPr/>
          <p:nvPr/>
        </p:nvSpPr>
        <p:spPr>
          <a:xfrm>
            <a:off x="304800" y="2819400"/>
            <a:ext cx="4648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NZ" sz="3600" b="1" dirty="0">
                <a:solidFill>
                  <a:srgbClr val="0070C0"/>
                </a:solidFill>
              </a:rPr>
              <a:t>Health </a:t>
            </a:r>
            <a:r>
              <a:rPr lang="en-NZ" sz="3600" b="1" dirty="0" smtClean="0">
                <a:solidFill>
                  <a:srgbClr val="0070C0"/>
                </a:solidFill>
              </a:rPr>
              <a:t>Monitoring</a:t>
            </a:r>
            <a:endParaRPr lang="en-NZ" sz="3600" b="1" dirty="0">
              <a:solidFill>
                <a:srgbClr val="0070C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2697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275"/>
    </mc:Choice>
    <mc:Fallback xmlns="">
      <p:transition spd="slow" advTm="136275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6049" y="45720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Smart Home Monitoring System </a:t>
            </a:r>
            <a:endParaRPr lang="en-US" b="1" dirty="0">
              <a:solidFill>
                <a:srgbClr val="7030A0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81000" y="1728984"/>
            <a:ext cx="8458200" cy="4648200"/>
            <a:chOff x="1294991" y="2341210"/>
            <a:chExt cx="8183626" cy="4144004"/>
          </a:xfrm>
        </p:grpSpPr>
        <p:sp>
          <p:nvSpPr>
            <p:cNvPr id="5" name="Curved Down Arrow 4"/>
            <p:cNvSpPr/>
            <p:nvPr/>
          </p:nvSpPr>
          <p:spPr>
            <a:xfrm rot="10800000">
              <a:off x="2939771" y="5176581"/>
              <a:ext cx="4448316" cy="1308633"/>
            </a:xfrm>
            <a:prstGeom prst="curvedDownArrow">
              <a:avLst/>
            </a:prstGeom>
            <a:ln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6" name="Picture 20" descr="house_000006894254Medium.jpg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604" t="2930" r="6276" b="7950"/>
            <a:stretch>
              <a:fillRect/>
            </a:stretch>
          </p:blipFill>
          <p:spPr bwMode="auto">
            <a:xfrm>
              <a:off x="6110011" y="3758896"/>
              <a:ext cx="2214563" cy="1660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Curved Down Arrow 6"/>
            <p:cNvSpPr/>
            <p:nvPr/>
          </p:nvSpPr>
          <p:spPr>
            <a:xfrm>
              <a:off x="2939774" y="2341210"/>
              <a:ext cx="4837457" cy="1537317"/>
            </a:xfrm>
            <a:prstGeom prst="curvedDownArrow">
              <a:avLst/>
            </a:prstGeom>
            <a:ln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8" name="Picture 74" descr="j043390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558695" y="4304159"/>
              <a:ext cx="838200" cy="838200"/>
            </a:xfrm>
            <a:prstGeom prst="rect">
              <a:avLst/>
            </a:prstGeom>
            <a:noFill/>
          </p:spPr>
        </p:pic>
        <p:pic>
          <p:nvPicPr>
            <p:cNvPr id="9" name="Picture 75" descr="j0433867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792817" y="3867949"/>
              <a:ext cx="685800" cy="685800"/>
            </a:xfrm>
            <a:prstGeom prst="rect">
              <a:avLst/>
            </a:prstGeom>
            <a:noFill/>
          </p:spPr>
        </p:pic>
        <p:graphicFrame>
          <p:nvGraphicFramePr>
            <p:cNvPr id="10" name="Object 76"/>
            <p:cNvGraphicFramePr>
              <a:graphicFrameLocks noChangeAspect="1"/>
            </p:cNvGraphicFramePr>
            <p:nvPr/>
          </p:nvGraphicFramePr>
          <p:xfrm>
            <a:off x="8324574" y="4086054"/>
            <a:ext cx="457200" cy="457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4" name="Visio" r:id="rId7" imgW="1471803" imgH="1471612" progId="Visio.Drawing.11">
                    <p:embed/>
                  </p:oleObj>
                </mc:Choice>
                <mc:Fallback>
                  <p:oleObj name="Visio" r:id="rId7" imgW="1471803" imgH="1471612" progId="Visio.Drawing.11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324574" y="4086054"/>
                          <a:ext cx="457200" cy="457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1" name="Picture 5" descr="lady-doorway_000005290530Medium.jpg"/>
            <p:cNvPicPr>
              <a:picLocks noChangeAspect="1"/>
            </p:cNvPicPr>
            <p:nvPr/>
          </p:nvPicPr>
          <p:blipFill>
            <a:blip r:embed="rId9" cstate="print"/>
            <a:srcRect l="1768" r="20860"/>
            <a:stretch>
              <a:fillRect/>
            </a:stretch>
          </p:blipFill>
          <p:spPr bwMode="auto">
            <a:xfrm>
              <a:off x="2305949" y="3460164"/>
              <a:ext cx="1994421" cy="172402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2" name="TextBox 6"/>
            <p:cNvSpPr txBox="1">
              <a:spLocks noChangeArrowheads="1"/>
            </p:cNvSpPr>
            <p:nvPr/>
          </p:nvSpPr>
          <p:spPr bwMode="auto">
            <a:xfrm>
              <a:off x="1294991" y="3019693"/>
              <a:ext cx="1990036" cy="3567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2000" dirty="0">
                  <a:latin typeface="Lucida Sans" pitchFamily="34" charset="0"/>
                </a:rPr>
                <a:t>Environment</a:t>
              </a:r>
            </a:p>
          </p:txBody>
        </p:sp>
        <p:sp>
          <p:nvSpPr>
            <p:cNvPr id="13" name="TextBox 7"/>
            <p:cNvSpPr txBox="1">
              <a:spLocks noChangeArrowheads="1"/>
            </p:cNvSpPr>
            <p:nvPr/>
          </p:nvSpPr>
          <p:spPr bwMode="auto">
            <a:xfrm>
              <a:off x="7695987" y="3322685"/>
              <a:ext cx="1579561" cy="6311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000" dirty="0" smtClean="0">
                  <a:latin typeface="Lucida Sans" pitchFamily="34" charset="0"/>
                </a:rPr>
                <a:t>Smart Home</a:t>
              </a:r>
              <a:endParaRPr lang="en-US" sz="2000" dirty="0">
                <a:latin typeface="Lucida Sans" pitchFamily="34" charset="0"/>
              </a:endParaRPr>
            </a:p>
          </p:txBody>
        </p:sp>
        <p:sp>
          <p:nvSpPr>
            <p:cNvPr id="14" name="TextBox 9"/>
            <p:cNvSpPr txBox="1">
              <a:spLocks noChangeArrowheads="1"/>
            </p:cNvSpPr>
            <p:nvPr/>
          </p:nvSpPr>
          <p:spPr bwMode="auto">
            <a:xfrm>
              <a:off x="4461565" y="2464832"/>
              <a:ext cx="1755912" cy="5762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dirty="0" smtClean="0">
                  <a:latin typeface="Lucida Sans" pitchFamily="34" charset="0"/>
                </a:rPr>
                <a:t>Perceptions </a:t>
              </a:r>
              <a:r>
                <a:rPr lang="en-US" dirty="0">
                  <a:latin typeface="Lucida Sans" pitchFamily="34" charset="0"/>
                </a:rPr>
                <a:t>(sensors)</a:t>
              </a:r>
            </a:p>
          </p:txBody>
        </p:sp>
        <p:sp>
          <p:nvSpPr>
            <p:cNvPr id="15" name="TextBox 11"/>
            <p:cNvSpPr txBox="1">
              <a:spLocks noChangeArrowheads="1"/>
            </p:cNvSpPr>
            <p:nvPr/>
          </p:nvSpPr>
          <p:spPr bwMode="auto">
            <a:xfrm>
              <a:off x="4154899" y="5612792"/>
              <a:ext cx="2179640" cy="6311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000" dirty="0">
                  <a:latin typeface="Lucida Sans" pitchFamily="34" charset="0"/>
                </a:rPr>
                <a:t>Actions (controllers)</a:t>
              </a:r>
            </a:p>
          </p:txBody>
        </p:sp>
      </p:grp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7" name="Title 2"/>
          <p:cNvSpPr txBox="1">
            <a:spLocks/>
          </p:cNvSpPr>
          <p:nvPr/>
        </p:nvSpPr>
        <p:spPr bwMode="auto">
          <a:xfrm>
            <a:off x="0" y="-1524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b="1" dirty="0" smtClean="0">
                <a:solidFill>
                  <a:srgbClr val="FF0000"/>
                </a:solidFill>
              </a:rPr>
              <a:t>Ambient Assisted Living Setup 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561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719"/>
    </mc:Choice>
    <mc:Fallback xmlns="">
      <p:transition spd="slow" advTm="74719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17078" y="0"/>
            <a:ext cx="781236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2060"/>
                </a:solidFill>
              </a:rPr>
              <a:t>My Research</a:t>
            </a:r>
            <a:endParaRPr lang="en-NZ" sz="4400" b="1" dirty="0">
              <a:solidFill>
                <a:srgbClr val="002060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32812" y="685800"/>
            <a:ext cx="8715375" cy="6467473"/>
            <a:chOff x="250825" y="92075"/>
            <a:chExt cx="8715375" cy="6216649"/>
          </a:xfrm>
        </p:grpSpPr>
        <p:grpSp>
          <p:nvGrpSpPr>
            <p:cNvPr id="67589" name="Group 5"/>
            <p:cNvGrpSpPr>
              <a:grpSpLocks noChangeAspect="1"/>
            </p:cNvGrpSpPr>
            <p:nvPr/>
          </p:nvGrpSpPr>
          <p:grpSpPr bwMode="auto">
            <a:xfrm>
              <a:off x="250825" y="92075"/>
              <a:ext cx="8715375" cy="6216649"/>
              <a:chOff x="158" y="58"/>
              <a:chExt cx="5490" cy="3916"/>
            </a:xfrm>
          </p:grpSpPr>
          <p:sp>
            <p:nvSpPr>
              <p:cNvPr id="67588" name="AutoShape 4"/>
              <p:cNvSpPr>
                <a:spLocks noChangeAspect="1" noChangeArrowheads="1" noTextEdit="1"/>
              </p:cNvSpPr>
              <p:nvPr/>
            </p:nvSpPr>
            <p:spPr bwMode="auto">
              <a:xfrm>
                <a:off x="158" y="73"/>
                <a:ext cx="5375" cy="39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NZ" b="1"/>
              </a:p>
            </p:txBody>
          </p:sp>
          <p:sp>
            <p:nvSpPr>
              <p:cNvPr id="67590" name="Rectangle 6"/>
              <p:cNvSpPr>
                <a:spLocks noChangeArrowheads="1"/>
              </p:cNvSpPr>
              <p:nvPr/>
            </p:nvSpPr>
            <p:spPr bwMode="auto">
              <a:xfrm>
                <a:off x="5612" y="3644"/>
                <a:ext cx="36" cy="1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</a:rPr>
                  <a:t> </a:t>
                </a:r>
                <a:endParaRPr kumimoji="0" 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67591" name="Freeform 7"/>
              <p:cNvSpPr>
                <a:spLocks/>
              </p:cNvSpPr>
              <p:nvPr/>
            </p:nvSpPr>
            <p:spPr bwMode="auto">
              <a:xfrm>
                <a:off x="1094" y="499"/>
                <a:ext cx="1818" cy="1426"/>
              </a:xfrm>
              <a:custGeom>
                <a:avLst/>
                <a:gdLst/>
                <a:ahLst/>
                <a:cxnLst>
                  <a:cxn ang="0">
                    <a:pos x="0" y="12932"/>
                  </a:cxn>
                  <a:cxn ang="0">
                    <a:pos x="12932" y="0"/>
                  </a:cxn>
                  <a:cxn ang="0">
                    <a:pos x="12932" y="1200"/>
                  </a:cxn>
                  <a:cxn ang="0">
                    <a:pos x="1200" y="12932"/>
                  </a:cxn>
                  <a:cxn ang="0">
                    <a:pos x="0" y="12932"/>
                  </a:cxn>
                </a:cxnLst>
                <a:rect l="0" t="0" r="r" b="b"/>
                <a:pathLst>
                  <a:path w="12932" h="12932">
                    <a:moveTo>
                      <a:pt x="0" y="12932"/>
                    </a:moveTo>
                    <a:cubicBezTo>
                      <a:pt x="0" y="5790"/>
                      <a:pt x="5790" y="0"/>
                      <a:pt x="12932" y="0"/>
                    </a:cubicBezTo>
                    <a:lnTo>
                      <a:pt x="12932" y="1200"/>
                    </a:lnTo>
                    <a:cubicBezTo>
                      <a:pt x="6453" y="1200"/>
                      <a:pt x="1200" y="6453"/>
                      <a:pt x="1200" y="12932"/>
                    </a:cubicBezTo>
                    <a:lnTo>
                      <a:pt x="0" y="12932"/>
                    </a:lnTo>
                    <a:close/>
                  </a:path>
                </a:pathLst>
              </a:custGeom>
              <a:solidFill>
                <a:srgbClr val="9BBB59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NZ" b="1"/>
              </a:p>
            </p:txBody>
          </p:sp>
          <p:sp>
            <p:nvSpPr>
              <p:cNvPr id="67592" name="Freeform 8"/>
              <p:cNvSpPr>
                <a:spLocks/>
              </p:cNvSpPr>
              <p:nvPr/>
            </p:nvSpPr>
            <p:spPr bwMode="auto">
              <a:xfrm>
                <a:off x="1094" y="1925"/>
                <a:ext cx="1818" cy="1426"/>
              </a:xfrm>
              <a:custGeom>
                <a:avLst/>
                <a:gdLst/>
                <a:ahLst/>
                <a:cxnLst>
                  <a:cxn ang="0">
                    <a:pos x="12932" y="12932"/>
                  </a:cxn>
                  <a:cxn ang="0">
                    <a:pos x="0" y="0"/>
                  </a:cxn>
                  <a:cxn ang="0">
                    <a:pos x="1200" y="0"/>
                  </a:cxn>
                  <a:cxn ang="0">
                    <a:pos x="12932" y="11733"/>
                  </a:cxn>
                  <a:cxn ang="0">
                    <a:pos x="12932" y="12932"/>
                  </a:cxn>
                </a:cxnLst>
                <a:rect l="0" t="0" r="r" b="b"/>
                <a:pathLst>
                  <a:path w="12932" h="12932">
                    <a:moveTo>
                      <a:pt x="12932" y="12932"/>
                    </a:moveTo>
                    <a:cubicBezTo>
                      <a:pt x="5790" y="12932"/>
                      <a:pt x="0" y="7143"/>
                      <a:pt x="0" y="0"/>
                    </a:cubicBezTo>
                    <a:lnTo>
                      <a:pt x="1200" y="0"/>
                    </a:lnTo>
                    <a:cubicBezTo>
                      <a:pt x="1200" y="6480"/>
                      <a:pt x="6453" y="11733"/>
                      <a:pt x="12932" y="11733"/>
                    </a:cubicBezTo>
                    <a:lnTo>
                      <a:pt x="12932" y="12932"/>
                    </a:lnTo>
                    <a:close/>
                  </a:path>
                </a:pathLst>
              </a:custGeom>
              <a:solidFill>
                <a:srgbClr val="BDB255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NZ" b="1"/>
              </a:p>
            </p:txBody>
          </p:sp>
          <p:sp>
            <p:nvSpPr>
              <p:cNvPr id="67593" name="Freeform 9"/>
              <p:cNvSpPr>
                <a:spLocks/>
              </p:cNvSpPr>
              <p:nvPr/>
            </p:nvSpPr>
            <p:spPr bwMode="auto">
              <a:xfrm>
                <a:off x="2912" y="1925"/>
                <a:ext cx="1817" cy="1426"/>
              </a:xfrm>
              <a:custGeom>
                <a:avLst/>
                <a:gdLst/>
                <a:ahLst/>
                <a:cxnLst>
                  <a:cxn ang="0">
                    <a:pos x="12932" y="0"/>
                  </a:cxn>
                  <a:cxn ang="0">
                    <a:pos x="0" y="12933"/>
                  </a:cxn>
                  <a:cxn ang="0">
                    <a:pos x="0" y="11733"/>
                  </a:cxn>
                  <a:cxn ang="0">
                    <a:pos x="11733" y="0"/>
                  </a:cxn>
                  <a:cxn ang="0">
                    <a:pos x="12932" y="0"/>
                  </a:cxn>
                </a:cxnLst>
                <a:rect l="0" t="0" r="r" b="b"/>
                <a:pathLst>
                  <a:path w="12932" h="12933">
                    <a:moveTo>
                      <a:pt x="12932" y="0"/>
                    </a:moveTo>
                    <a:cubicBezTo>
                      <a:pt x="12932" y="7143"/>
                      <a:pt x="7143" y="12933"/>
                      <a:pt x="0" y="12933"/>
                    </a:cubicBezTo>
                    <a:lnTo>
                      <a:pt x="0" y="11733"/>
                    </a:lnTo>
                    <a:cubicBezTo>
                      <a:pt x="6480" y="11733"/>
                      <a:pt x="11733" y="6480"/>
                      <a:pt x="11733" y="0"/>
                    </a:cubicBezTo>
                    <a:lnTo>
                      <a:pt x="12932" y="0"/>
                    </a:lnTo>
                    <a:close/>
                  </a:path>
                </a:pathLst>
              </a:custGeom>
              <a:solidFill>
                <a:srgbClr val="BE8351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NZ" b="1"/>
              </a:p>
            </p:txBody>
          </p:sp>
          <p:sp>
            <p:nvSpPr>
              <p:cNvPr id="67594" name="Freeform 10"/>
              <p:cNvSpPr>
                <a:spLocks/>
              </p:cNvSpPr>
              <p:nvPr/>
            </p:nvSpPr>
            <p:spPr bwMode="auto">
              <a:xfrm>
                <a:off x="2912" y="499"/>
                <a:ext cx="1817" cy="14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932" y="12932"/>
                  </a:cxn>
                  <a:cxn ang="0">
                    <a:pos x="11733" y="12932"/>
                  </a:cxn>
                  <a:cxn ang="0">
                    <a:pos x="0" y="1200"/>
                  </a:cxn>
                  <a:cxn ang="0">
                    <a:pos x="0" y="0"/>
                  </a:cxn>
                </a:cxnLst>
                <a:rect l="0" t="0" r="r" b="b"/>
                <a:pathLst>
                  <a:path w="12932" h="12932">
                    <a:moveTo>
                      <a:pt x="0" y="0"/>
                    </a:moveTo>
                    <a:cubicBezTo>
                      <a:pt x="7143" y="0"/>
                      <a:pt x="12932" y="5790"/>
                      <a:pt x="12932" y="12932"/>
                    </a:cubicBezTo>
                    <a:lnTo>
                      <a:pt x="11733" y="12932"/>
                    </a:lnTo>
                    <a:cubicBezTo>
                      <a:pt x="11733" y="6453"/>
                      <a:pt x="6480" y="1200"/>
                      <a:pt x="0" y="120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504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NZ" b="1"/>
              </a:p>
            </p:txBody>
          </p:sp>
          <p:sp>
            <p:nvSpPr>
              <p:cNvPr id="67595" name="Oval 11"/>
              <p:cNvSpPr>
                <a:spLocks noChangeArrowheads="1"/>
              </p:cNvSpPr>
              <p:nvPr/>
            </p:nvSpPr>
            <p:spPr bwMode="auto">
              <a:xfrm>
                <a:off x="2076" y="1269"/>
                <a:ext cx="1672" cy="1312"/>
              </a:xfrm>
              <a:prstGeom prst="ellipse">
                <a:avLst/>
              </a:prstGeom>
              <a:solidFill>
                <a:srgbClr val="4F81B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NZ" b="1"/>
              </a:p>
            </p:txBody>
          </p:sp>
          <p:sp>
            <p:nvSpPr>
              <p:cNvPr id="67596" name="Freeform 12"/>
              <p:cNvSpPr>
                <a:spLocks noEditPoints="1"/>
              </p:cNvSpPr>
              <p:nvPr/>
            </p:nvSpPr>
            <p:spPr bwMode="auto">
              <a:xfrm>
                <a:off x="2057" y="1254"/>
                <a:ext cx="1710" cy="1341"/>
              </a:xfrm>
              <a:custGeom>
                <a:avLst/>
                <a:gdLst/>
                <a:ahLst/>
                <a:cxnLst>
                  <a:cxn ang="0">
                    <a:pos x="17" y="536"/>
                  </a:cxn>
                  <a:cxn ang="0">
                    <a:pos x="84" y="380"/>
                  </a:cxn>
                  <a:cxn ang="0">
                    <a:pos x="195" y="244"/>
                  </a:cxn>
                  <a:cxn ang="0">
                    <a:pos x="343" y="133"/>
                  </a:cxn>
                  <a:cxn ang="0">
                    <a:pos x="522" y="53"/>
                  </a:cxn>
                  <a:cxn ang="0">
                    <a:pos x="724" y="8"/>
                  </a:cxn>
                  <a:cxn ang="0">
                    <a:pos x="942" y="4"/>
                  </a:cxn>
                  <a:cxn ang="0">
                    <a:pos x="1148" y="41"/>
                  </a:cxn>
                  <a:cxn ang="0">
                    <a:pos x="1332" y="114"/>
                  </a:cxn>
                  <a:cxn ang="0">
                    <a:pos x="1487" y="220"/>
                  </a:cxn>
                  <a:cxn ang="0">
                    <a:pos x="1606" y="351"/>
                  </a:cxn>
                  <a:cxn ang="0">
                    <a:pos x="1683" y="503"/>
                  </a:cxn>
                  <a:cxn ang="0">
                    <a:pos x="1710" y="670"/>
                  </a:cxn>
                  <a:cxn ang="0">
                    <a:pos x="1683" y="838"/>
                  </a:cxn>
                  <a:cxn ang="0">
                    <a:pos x="1607" y="990"/>
                  </a:cxn>
                  <a:cxn ang="0">
                    <a:pos x="1488" y="1121"/>
                  </a:cxn>
                  <a:cxn ang="0">
                    <a:pos x="1333" y="1227"/>
                  </a:cxn>
                  <a:cxn ang="0">
                    <a:pos x="1149" y="1301"/>
                  </a:cxn>
                  <a:cxn ang="0">
                    <a:pos x="942" y="1338"/>
                  </a:cxn>
                  <a:cxn ang="0">
                    <a:pos x="725" y="1334"/>
                  </a:cxn>
                  <a:cxn ang="0">
                    <a:pos x="522" y="1289"/>
                  </a:cxn>
                  <a:cxn ang="0">
                    <a:pos x="343" y="1208"/>
                  </a:cxn>
                  <a:cxn ang="0">
                    <a:pos x="195" y="1098"/>
                  </a:cxn>
                  <a:cxn ang="0">
                    <a:pos x="84" y="962"/>
                  </a:cxn>
                  <a:cxn ang="0">
                    <a:pos x="17" y="806"/>
                  </a:cxn>
                  <a:cxn ang="0">
                    <a:pos x="38" y="703"/>
                  </a:cxn>
                  <a:cxn ang="0">
                    <a:pos x="74" y="861"/>
                  </a:cxn>
                  <a:cxn ang="0">
                    <a:pos x="155" y="1003"/>
                  </a:cxn>
                  <a:cxn ang="0">
                    <a:pos x="276" y="1124"/>
                  </a:cxn>
                  <a:cxn ang="0">
                    <a:pos x="430" y="1219"/>
                  </a:cxn>
                  <a:cxn ang="0">
                    <a:pos x="611" y="1283"/>
                  </a:cxn>
                  <a:cxn ang="0">
                    <a:pos x="812" y="1311"/>
                  </a:cxn>
                  <a:cxn ang="0">
                    <a:pos x="1019" y="1299"/>
                  </a:cxn>
                  <a:cxn ang="0">
                    <a:pos x="1209" y="1249"/>
                  </a:cxn>
                  <a:cxn ang="0">
                    <a:pos x="1374" y="1166"/>
                  </a:cxn>
                  <a:cxn ang="0">
                    <a:pos x="1509" y="1055"/>
                  </a:cxn>
                  <a:cxn ang="0">
                    <a:pos x="1608" y="921"/>
                  </a:cxn>
                  <a:cxn ang="0">
                    <a:pos x="1663" y="769"/>
                  </a:cxn>
                  <a:cxn ang="0">
                    <a:pos x="1668" y="605"/>
                  </a:cxn>
                  <a:cxn ang="0">
                    <a:pos x="1623" y="450"/>
                  </a:cxn>
                  <a:cxn ang="0">
                    <a:pos x="1533" y="312"/>
                  </a:cxn>
                  <a:cxn ang="0">
                    <a:pos x="1405" y="196"/>
                  </a:cxn>
                  <a:cxn ang="0">
                    <a:pos x="1245" y="107"/>
                  </a:cxn>
                  <a:cxn ang="0">
                    <a:pos x="1060" y="50"/>
                  </a:cxn>
                  <a:cxn ang="0">
                    <a:pos x="855" y="29"/>
                  </a:cxn>
                  <a:cxn ang="0">
                    <a:pos x="651" y="50"/>
                  </a:cxn>
                  <a:cxn ang="0">
                    <a:pos x="465" y="107"/>
                  </a:cxn>
                  <a:cxn ang="0">
                    <a:pos x="305" y="196"/>
                  </a:cxn>
                  <a:cxn ang="0">
                    <a:pos x="177" y="312"/>
                  </a:cxn>
                  <a:cxn ang="0">
                    <a:pos x="87" y="450"/>
                  </a:cxn>
                  <a:cxn ang="0">
                    <a:pos x="42" y="605"/>
                  </a:cxn>
                </a:cxnLst>
                <a:rect l="0" t="0" r="r" b="b"/>
                <a:pathLst>
                  <a:path w="1710" h="1341">
                    <a:moveTo>
                      <a:pt x="0" y="671"/>
                    </a:moveTo>
                    <a:lnTo>
                      <a:pt x="1" y="637"/>
                    </a:lnTo>
                    <a:lnTo>
                      <a:pt x="4" y="602"/>
                    </a:lnTo>
                    <a:lnTo>
                      <a:pt x="10" y="569"/>
                    </a:lnTo>
                    <a:lnTo>
                      <a:pt x="17" y="536"/>
                    </a:lnTo>
                    <a:lnTo>
                      <a:pt x="27" y="503"/>
                    </a:lnTo>
                    <a:lnTo>
                      <a:pt x="38" y="472"/>
                    </a:lnTo>
                    <a:lnTo>
                      <a:pt x="52" y="440"/>
                    </a:lnTo>
                    <a:lnTo>
                      <a:pt x="67" y="410"/>
                    </a:lnTo>
                    <a:lnTo>
                      <a:pt x="84" y="380"/>
                    </a:lnTo>
                    <a:lnTo>
                      <a:pt x="103" y="351"/>
                    </a:lnTo>
                    <a:lnTo>
                      <a:pt x="123" y="323"/>
                    </a:lnTo>
                    <a:lnTo>
                      <a:pt x="146" y="296"/>
                    </a:lnTo>
                    <a:lnTo>
                      <a:pt x="169" y="270"/>
                    </a:lnTo>
                    <a:lnTo>
                      <a:pt x="195" y="244"/>
                    </a:lnTo>
                    <a:lnTo>
                      <a:pt x="222" y="220"/>
                    </a:lnTo>
                    <a:lnTo>
                      <a:pt x="250" y="197"/>
                    </a:lnTo>
                    <a:lnTo>
                      <a:pt x="280" y="174"/>
                    </a:lnTo>
                    <a:lnTo>
                      <a:pt x="310" y="153"/>
                    </a:lnTo>
                    <a:lnTo>
                      <a:pt x="343" y="133"/>
                    </a:lnTo>
                    <a:lnTo>
                      <a:pt x="376" y="115"/>
                    </a:lnTo>
                    <a:lnTo>
                      <a:pt x="411" y="97"/>
                    </a:lnTo>
                    <a:lnTo>
                      <a:pt x="447" y="81"/>
                    </a:lnTo>
                    <a:lnTo>
                      <a:pt x="483" y="66"/>
                    </a:lnTo>
                    <a:lnTo>
                      <a:pt x="522" y="53"/>
                    </a:lnTo>
                    <a:lnTo>
                      <a:pt x="560" y="41"/>
                    </a:lnTo>
                    <a:lnTo>
                      <a:pt x="600" y="30"/>
                    </a:lnTo>
                    <a:lnTo>
                      <a:pt x="640" y="21"/>
                    </a:lnTo>
                    <a:lnTo>
                      <a:pt x="682" y="14"/>
                    </a:lnTo>
                    <a:lnTo>
                      <a:pt x="724" y="8"/>
                    </a:lnTo>
                    <a:lnTo>
                      <a:pt x="767" y="3"/>
                    </a:lnTo>
                    <a:lnTo>
                      <a:pt x="810" y="1"/>
                    </a:lnTo>
                    <a:lnTo>
                      <a:pt x="854" y="0"/>
                    </a:lnTo>
                    <a:lnTo>
                      <a:pt x="898" y="1"/>
                    </a:lnTo>
                    <a:lnTo>
                      <a:pt x="942" y="4"/>
                    </a:lnTo>
                    <a:lnTo>
                      <a:pt x="984" y="8"/>
                    </a:lnTo>
                    <a:lnTo>
                      <a:pt x="1026" y="14"/>
                    </a:lnTo>
                    <a:lnTo>
                      <a:pt x="1068" y="21"/>
                    </a:lnTo>
                    <a:lnTo>
                      <a:pt x="1108" y="30"/>
                    </a:lnTo>
                    <a:lnTo>
                      <a:pt x="1148" y="41"/>
                    </a:lnTo>
                    <a:lnTo>
                      <a:pt x="1187" y="53"/>
                    </a:lnTo>
                    <a:lnTo>
                      <a:pt x="1225" y="66"/>
                    </a:lnTo>
                    <a:lnTo>
                      <a:pt x="1262" y="81"/>
                    </a:lnTo>
                    <a:lnTo>
                      <a:pt x="1298" y="97"/>
                    </a:lnTo>
                    <a:lnTo>
                      <a:pt x="1332" y="114"/>
                    </a:lnTo>
                    <a:lnTo>
                      <a:pt x="1366" y="133"/>
                    </a:lnTo>
                    <a:lnTo>
                      <a:pt x="1398" y="153"/>
                    </a:lnTo>
                    <a:lnTo>
                      <a:pt x="1429" y="174"/>
                    </a:lnTo>
                    <a:lnTo>
                      <a:pt x="1459" y="196"/>
                    </a:lnTo>
                    <a:lnTo>
                      <a:pt x="1487" y="220"/>
                    </a:lnTo>
                    <a:lnTo>
                      <a:pt x="1514" y="244"/>
                    </a:lnTo>
                    <a:lnTo>
                      <a:pt x="1539" y="269"/>
                    </a:lnTo>
                    <a:lnTo>
                      <a:pt x="1563" y="295"/>
                    </a:lnTo>
                    <a:lnTo>
                      <a:pt x="1586" y="323"/>
                    </a:lnTo>
                    <a:lnTo>
                      <a:pt x="1606" y="351"/>
                    </a:lnTo>
                    <a:lnTo>
                      <a:pt x="1625" y="380"/>
                    </a:lnTo>
                    <a:lnTo>
                      <a:pt x="1642" y="409"/>
                    </a:lnTo>
                    <a:lnTo>
                      <a:pt x="1658" y="440"/>
                    </a:lnTo>
                    <a:lnTo>
                      <a:pt x="1671" y="471"/>
                    </a:lnTo>
                    <a:lnTo>
                      <a:pt x="1683" y="503"/>
                    </a:lnTo>
                    <a:lnTo>
                      <a:pt x="1692" y="535"/>
                    </a:lnTo>
                    <a:lnTo>
                      <a:pt x="1700" y="568"/>
                    </a:lnTo>
                    <a:lnTo>
                      <a:pt x="1705" y="602"/>
                    </a:lnTo>
                    <a:lnTo>
                      <a:pt x="1708" y="636"/>
                    </a:lnTo>
                    <a:lnTo>
                      <a:pt x="1710" y="670"/>
                    </a:lnTo>
                    <a:lnTo>
                      <a:pt x="1708" y="705"/>
                    </a:lnTo>
                    <a:lnTo>
                      <a:pt x="1705" y="739"/>
                    </a:lnTo>
                    <a:lnTo>
                      <a:pt x="1700" y="772"/>
                    </a:lnTo>
                    <a:lnTo>
                      <a:pt x="1692" y="805"/>
                    </a:lnTo>
                    <a:lnTo>
                      <a:pt x="1683" y="838"/>
                    </a:lnTo>
                    <a:lnTo>
                      <a:pt x="1671" y="870"/>
                    </a:lnTo>
                    <a:lnTo>
                      <a:pt x="1658" y="901"/>
                    </a:lnTo>
                    <a:lnTo>
                      <a:pt x="1643" y="931"/>
                    </a:lnTo>
                    <a:lnTo>
                      <a:pt x="1625" y="961"/>
                    </a:lnTo>
                    <a:lnTo>
                      <a:pt x="1607" y="990"/>
                    </a:lnTo>
                    <a:lnTo>
                      <a:pt x="1586" y="1018"/>
                    </a:lnTo>
                    <a:lnTo>
                      <a:pt x="1564" y="1045"/>
                    </a:lnTo>
                    <a:lnTo>
                      <a:pt x="1540" y="1072"/>
                    </a:lnTo>
                    <a:lnTo>
                      <a:pt x="1515" y="1097"/>
                    </a:lnTo>
                    <a:lnTo>
                      <a:pt x="1488" y="1121"/>
                    </a:lnTo>
                    <a:lnTo>
                      <a:pt x="1460" y="1145"/>
                    </a:lnTo>
                    <a:lnTo>
                      <a:pt x="1430" y="1167"/>
                    </a:lnTo>
                    <a:lnTo>
                      <a:pt x="1399" y="1188"/>
                    </a:lnTo>
                    <a:lnTo>
                      <a:pt x="1367" y="1208"/>
                    </a:lnTo>
                    <a:lnTo>
                      <a:pt x="1333" y="1227"/>
                    </a:lnTo>
                    <a:lnTo>
                      <a:pt x="1298" y="1244"/>
                    </a:lnTo>
                    <a:lnTo>
                      <a:pt x="1263" y="1260"/>
                    </a:lnTo>
                    <a:lnTo>
                      <a:pt x="1226" y="1275"/>
                    </a:lnTo>
                    <a:lnTo>
                      <a:pt x="1188" y="1289"/>
                    </a:lnTo>
                    <a:lnTo>
                      <a:pt x="1149" y="1301"/>
                    </a:lnTo>
                    <a:lnTo>
                      <a:pt x="1109" y="1311"/>
                    </a:lnTo>
                    <a:lnTo>
                      <a:pt x="1069" y="1320"/>
                    </a:lnTo>
                    <a:lnTo>
                      <a:pt x="1027" y="1328"/>
                    </a:lnTo>
                    <a:lnTo>
                      <a:pt x="985" y="1334"/>
                    </a:lnTo>
                    <a:lnTo>
                      <a:pt x="942" y="1338"/>
                    </a:lnTo>
                    <a:lnTo>
                      <a:pt x="899" y="1340"/>
                    </a:lnTo>
                    <a:lnTo>
                      <a:pt x="855" y="1341"/>
                    </a:lnTo>
                    <a:lnTo>
                      <a:pt x="811" y="1340"/>
                    </a:lnTo>
                    <a:lnTo>
                      <a:pt x="768" y="1338"/>
                    </a:lnTo>
                    <a:lnTo>
                      <a:pt x="725" y="1334"/>
                    </a:lnTo>
                    <a:lnTo>
                      <a:pt x="683" y="1328"/>
                    </a:lnTo>
                    <a:lnTo>
                      <a:pt x="641" y="1320"/>
                    </a:lnTo>
                    <a:lnTo>
                      <a:pt x="601" y="1311"/>
                    </a:lnTo>
                    <a:lnTo>
                      <a:pt x="561" y="1301"/>
                    </a:lnTo>
                    <a:lnTo>
                      <a:pt x="522" y="1289"/>
                    </a:lnTo>
                    <a:lnTo>
                      <a:pt x="484" y="1275"/>
                    </a:lnTo>
                    <a:lnTo>
                      <a:pt x="448" y="1261"/>
                    </a:lnTo>
                    <a:lnTo>
                      <a:pt x="412" y="1244"/>
                    </a:lnTo>
                    <a:lnTo>
                      <a:pt x="377" y="1227"/>
                    </a:lnTo>
                    <a:lnTo>
                      <a:pt x="343" y="1208"/>
                    </a:lnTo>
                    <a:lnTo>
                      <a:pt x="311" y="1188"/>
                    </a:lnTo>
                    <a:lnTo>
                      <a:pt x="280" y="1167"/>
                    </a:lnTo>
                    <a:lnTo>
                      <a:pt x="251" y="1145"/>
                    </a:lnTo>
                    <a:lnTo>
                      <a:pt x="222" y="1122"/>
                    </a:lnTo>
                    <a:lnTo>
                      <a:pt x="195" y="1098"/>
                    </a:lnTo>
                    <a:lnTo>
                      <a:pt x="170" y="1072"/>
                    </a:lnTo>
                    <a:lnTo>
                      <a:pt x="146" y="1046"/>
                    </a:lnTo>
                    <a:lnTo>
                      <a:pt x="124" y="1019"/>
                    </a:lnTo>
                    <a:lnTo>
                      <a:pt x="103" y="991"/>
                    </a:lnTo>
                    <a:lnTo>
                      <a:pt x="84" y="962"/>
                    </a:lnTo>
                    <a:lnTo>
                      <a:pt x="67" y="932"/>
                    </a:lnTo>
                    <a:lnTo>
                      <a:pt x="52" y="902"/>
                    </a:lnTo>
                    <a:lnTo>
                      <a:pt x="38" y="870"/>
                    </a:lnTo>
                    <a:lnTo>
                      <a:pt x="27" y="839"/>
                    </a:lnTo>
                    <a:lnTo>
                      <a:pt x="17" y="806"/>
                    </a:lnTo>
                    <a:lnTo>
                      <a:pt x="10" y="773"/>
                    </a:lnTo>
                    <a:lnTo>
                      <a:pt x="4" y="740"/>
                    </a:lnTo>
                    <a:lnTo>
                      <a:pt x="1" y="706"/>
                    </a:lnTo>
                    <a:lnTo>
                      <a:pt x="0" y="671"/>
                    </a:lnTo>
                    <a:close/>
                    <a:moveTo>
                      <a:pt x="38" y="703"/>
                    </a:moveTo>
                    <a:lnTo>
                      <a:pt x="41" y="736"/>
                    </a:lnTo>
                    <a:lnTo>
                      <a:pt x="47" y="768"/>
                    </a:lnTo>
                    <a:lnTo>
                      <a:pt x="54" y="800"/>
                    </a:lnTo>
                    <a:lnTo>
                      <a:pt x="63" y="831"/>
                    </a:lnTo>
                    <a:lnTo>
                      <a:pt x="74" y="861"/>
                    </a:lnTo>
                    <a:lnTo>
                      <a:pt x="87" y="891"/>
                    </a:lnTo>
                    <a:lnTo>
                      <a:pt x="101" y="920"/>
                    </a:lnTo>
                    <a:lnTo>
                      <a:pt x="118" y="948"/>
                    </a:lnTo>
                    <a:lnTo>
                      <a:pt x="136" y="976"/>
                    </a:lnTo>
                    <a:lnTo>
                      <a:pt x="155" y="1003"/>
                    </a:lnTo>
                    <a:lnTo>
                      <a:pt x="177" y="1029"/>
                    </a:lnTo>
                    <a:lnTo>
                      <a:pt x="199" y="1054"/>
                    </a:lnTo>
                    <a:lnTo>
                      <a:pt x="224" y="1078"/>
                    </a:lnTo>
                    <a:lnTo>
                      <a:pt x="249" y="1102"/>
                    </a:lnTo>
                    <a:lnTo>
                      <a:pt x="276" y="1124"/>
                    </a:lnTo>
                    <a:lnTo>
                      <a:pt x="305" y="1145"/>
                    </a:lnTo>
                    <a:lnTo>
                      <a:pt x="334" y="1165"/>
                    </a:lnTo>
                    <a:lnTo>
                      <a:pt x="365" y="1184"/>
                    </a:lnTo>
                    <a:lnTo>
                      <a:pt x="397" y="1202"/>
                    </a:lnTo>
                    <a:lnTo>
                      <a:pt x="430" y="1219"/>
                    </a:lnTo>
                    <a:lnTo>
                      <a:pt x="465" y="1234"/>
                    </a:lnTo>
                    <a:lnTo>
                      <a:pt x="500" y="1248"/>
                    </a:lnTo>
                    <a:lnTo>
                      <a:pt x="536" y="1261"/>
                    </a:lnTo>
                    <a:lnTo>
                      <a:pt x="573" y="1273"/>
                    </a:lnTo>
                    <a:lnTo>
                      <a:pt x="611" y="1283"/>
                    </a:lnTo>
                    <a:lnTo>
                      <a:pt x="650" y="1292"/>
                    </a:lnTo>
                    <a:lnTo>
                      <a:pt x="689" y="1299"/>
                    </a:lnTo>
                    <a:lnTo>
                      <a:pt x="730" y="1304"/>
                    </a:lnTo>
                    <a:lnTo>
                      <a:pt x="771" y="1309"/>
                    </a:lnTo>
                    <a:lnTo>
                      <a:pt x="812" y="1311"/>
                    </a:lnTo>
                    <a:lnTo>
                      <a:pt x="854" y="1312"/>
                    </a:lnTo>
                    <a:lnTo>
                      <a:pt x="896" y="1311"/>
                    </a:lnTo>
                    <a:lnTo>
                      <a:pt x="938" y="1309"/>
                    </a:lnTo>
                    <a:lnTo>
                      <a:pt x="979" y="1305"/>
                    </a:lnTo>
                    <a:lnTo>
                      <a:pt x="1019" y="1299"/>
                    </a:lnTo>
                    <a:lnTo>
                      <a:pt x="1059" y="1292"/>
                    </a:lnTo>
                    <a:lnTo>
                      <a:pt x="1097" y="1283"/>
                    </a:lnTo>
                    <a:lnTo>
                      <a:pt x="1135" y="1273"/>
                    </a:lnTo>
                    <a:lnTo>
                      <a:pt x="1172" y="1262"/>
                    </a:lnTo>
                    <a:lnTo>
                      <a:pt x="1209" y="1249"/>
                    </a:lnTo>
                    <a:lnTo>
                      <a:pt x="1244" y="1235"/>
                    </a:lnTo>
                    <a:lnTo>
                      <a:pt x="1278" y="1219"/>
                    </a:lnTo>
                    <a:lnTo>
                      <a:pt x="1311" y="1203"/>
                    </a:lnTo>
                    <a:lnTo>
                      <a:pt x="1343" y="1185"/>
                    </a:lnTo>
                    <a:lnTo>
                      <a:pt x="1374" y="1166"/>
                    </a:lnTo>
                    <a:lnTo>
                      <a:pt x="1404" y="1146"/>
                    </a:lnTo>
                    <a:lnTo>
                      <a:pt x="1432" y="1124"/>
                    </a:lnTo>
                    <a:lnTo>
                      <a:pt x="1460" y="1102"/>
                    </a:lnTo>
                    <a:lnTo>
                      <a:pt x="1485" y="1079"/>
                    </a:lnTo>
                    <a:lnTo>
                      <a:pt x="1509" y="1055"/>
                    </a:lnTo>
                    <a:lnTo>
                      <a:pt x="1532" y="1029"/>
                    </a:lnTo>
                    <a:lnTo>
                      <a:pt x="1554" y="1003"/>
                    </a:lnTo>
                    <a:lnTo>
                      <a:pt x="1573" y="977"/>
                    </a:lnTo>
                    <a:lnTo>
                      <a:pt x="1591" y="949"/>
                    </a:lnTo>
                    <a:lnTo>
                      <a:pt x="1608" y="921"/>
                    </a:lnTo>
                    <a:lnTo>
                      <a:pt x="1622" y="892"/>
                    </a:lnTo>
                    <a:lnTo>
                      <a:pt x="1635" y="862"/>
                    </a:lnTo>
                    <a:lnTo>
                      <a:pt x="1646" y="831"/>
                    </a:lnTo>
                    <a:lnTo>
                      <a:pt x="1655" y="800"/>
                    </a:lnTo>
                    <a:lnTo>
                      <a:pt x="1663" y="769"/>
                    </a:lnTo>
                    <a:lnTo>
                      <a:pt x="1668" y="737"/>
                    </a:lnTo>
                    <a:lnTo>
                      <a:pt x="1671" y="704"/>
                    </a:lnTo>
                    <a:lnTo>
                      <a:pt x="1672" y="671"/>
                    </a:lnTo>
                    <a:lnTo>
                      <a:pt x="1671" y="638"/>
                    </a:lnTo>
                    <a:lnTo>
                      <a:pt x="1668" y="605"/>
                    </a:lnTo>
                    <a:lnTo>
                      <a:pt x="1663" y="573"/>
                    </a:lnTo>
                    <a:lnTo>
                      <a:pt x="1655" y="542"/>
                    </a:lnTo>
                    <a:lnTo>
                      <a:pt x="1646" y="511"/>
                    </a:lnTo>
                    <a:lnTo>
                      <a:pt x="1636" y="480"/>
                    </a:lnTo>
                    <a:lnTo>
                      <a:pt x="1623" y="450"/>
                    </a:lnTo>
                    <a:lnTo>
                      <a:pt x="1608" y="421"/>
                    </a:lnTo>
                    <a:lnTo>
                      <a:pt x="1592" y="393"/>
                    </a:lnTo>
                    <a:lnTo>
                      <a:pt x="1574" y="365"/>
                    </a:lnTo>
                    <a:lnTo>
                      <a:pt x="1554" y="338"/>
                    </a:lnTo>
                    <a:lnTo>
                      <a:pt x="1533" y="312"/>
                    </a:lnTo>
                    <a:lnTo>
                      <a:pt x="1510" y="287"/>
                    </a:lnTo>
                    <a:lnTo>
                      <a:pt x="1486" y="263"/>
                    </a:lnTo>
                    <a:lnTo>
                      <a:pt x="1460" y="240"/>
                    </a:lnTo>
                    <a:lnTo>
                      <a:pt x="1433" y="218"/>
                    </a:lnTo>
                    <a:lnTo>
                      <a:pt x="1405" y="196"/>
                    </a:lnTo>
                    <a:lnTo>
                      <a:pt x="1375" y="176"/>
                    </a:lnTo>
                    <a:lnTo>
                      <a:pt x="1344" y="157"/>
                    </a:lnTo>
                    <a:lnTo>
                      <a:pt x="1312" y="139"/>
                    </a:lnTo>
                    <a:lnTo>
                      <a:pt x="1279" y="122"/>
                    </a:lnTo>
                    <a:lnTo>
                      <a:pt x="1245" y="107"/>
                    </a:lnTo>
                    <a:lnTo>
                      <a:pt x="1209" y="93"/>
                    </a:lnTo>
                    <a:lnTo>
                      <a:pt x="1173" y="80"/>
                    </a:lnTo>
                    <a:lnTo>
                      <a:pt x="1136" y="69"/>
                    </a:lnTo>
                    <a:lnTo>
                      <a:pt x="1098" y="58"/>
                    </a:lnTo>
                    <a:lnTo>
                      <a:pt x="1060" y="50"/>
                    </a:lnTo>
                    <a:lnTo>
                      <a:pt x="1020" y="43"/>
                    </a:lnTo>
                    <a:lnTo>
                      <a:pt x="980" y="37"/>
                    </a:lnTo>
                    <a:lnTo>
                      <a:pt x="939" y="33"/>
                    </a:lnTo>
                    <a:lnTo>
                      <a:pt x="897" y="30"/>
                    </a:lnTo>
                    <a:lnTo>
                      <a:pt x="855" y="29"/>
                    </a:lnTo>
                    <a:lnTo>
                      <a:pt x="813" y="30"/>
                    </a:lnTo>
                    <a:lnTo>
                      <a:pt x="771" y="33"/>
                    </a:lnTo>
                    <a:lnTo>
                      <a:pt x="731" y="37"/>
                    </a:lnTo>
                    <a:lnTo>
                      <a:pt x="690" y="42"/>
                    </a:lnTo>
                    <a:lnTo>
                      <a:pt x="651" y="50"/>
                    </a:lnTo>
                    <a:lnTo>
                      <a:pt x="612" y="58"/>
                    </a:lnTo>
                    <a:lnTo>
                      <a:pt x="574" y="68"/>
                    </a:lnTo>
                    <a:lnTo>
                      <a:pt x="537" y="80"/>
                    </a:lnTo>
                    <a:lnTo>
                      <a:pt x="501" y="92"/>
                    </a:lnTo>
                    <a:lnTo>
                      <a:pt x="465" y="107"/>
                    </a:lnTo>
                    <a:lnTo>
                      <a:pt x="431" y="122"/>
                    </a:lnTo>
                    <a:lnTo>
                      <a:pt x="398" y="139"/>
                    </a:lnTo>
                    <a:lnTo>
                      <a:pt x="366" y="157"/>
                    </a:lnTo>
                    <a:lnTo>
                      <a:pt x="335" y="176"/>
                    </a:lnTo>
                    <a:lnTo>
                      <a:pt x="305" y="196"/>
                    </a:lnTo>
                    <a:lnTo>
                      <a:pt x="277" y="217"/>
                    </a:lnTo>
                    <a:lnTo>
                      <a:pt x="250" y="239"/>
                    </a:lnTo>
                    <a:lnTo>
                      <a:pt x="224" y="262"/>
                    </a:lnTo>
                    <a:lnTo>
                      <a:pt x="200" y="287"/>
                    </a:lnTo>
                    <a:lnTo>
                      <a:pt x="177" y="312"/>
                    </a:lnTo>
                    <a:lnTo>
                      <a:pt x="156" y="338"/>
                    </a:lnTo>
                    <a:lnTo>
                      <a:pt x="136" y="365"/>
                    </a:lnTo>
                    <a:lnTo>
                      <a:pt x="118" y="392"/>
                    </a:lnTo>
                    <a:lnTo>
                      <a:pt x="102" y="421"/>
                    </a:lnTo>
                    <a:lnTo>
                      <a:pt x="87" y="450"/>
                    </a:lnTo>
                    <a:lnTo>
                      <a:pt x="74" y="480"/>
                    </a:lnTo>
                    <a:lnTo>
                      <a:pt x="63" y="510"/>
                    </a:lnTo>
                    <a:lnTo>
                      <a:pt x="54" y="541"/>
                    </a:lnTo>
                    <a:lnTo>
                      <a:pt x="47" y="573"/>
                    </a:lnTo>
                    <a:lnTo>
                      <a:pt x="42" y="605"/>
                    </a:lnTo>
                    <a:lnTo>
                      <a:pt x="38" y="637"/>
                    </a:lnTo>
                    <a:lnTo>
                      <a:pt x="37" y="670"/>
                    </a:lnTo>
                    <a:lnTo>
                      <a:pt x="38" y="703"/>
                    </a:lnTo>
                    <a:close/>
                  </a:path>
                </a:pathLst>
              </a:cu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NZ" b="1"/>
              </a:p>
            </p:txBody>
          </p:sp>
          <p:sp>
            <p:nvSpPr>
              <p:cNvPr id="67597" name="Rectangle 13"/>
              <p:cNvSpPr>
                <a:spLocks noChangeArrowheads="1"/>
              </p:cNvSpPr>
              <p:nvPr/>
            </p:nvSpPr>
            <p:spPr bwMode="auto">
              <a:xfrm>
                <a:off x="2712" y="1587"/>
                <a:ext cx="579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itchFamily="34" charset="0"/>
                  </a:rPr>
                  <a:t>Health </a:t>
                </a:r>
                <a:endParaRPr kumimoji="0" lang="en-US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67598" name="Rectangle 14"/>
              <p:cNvSpPr>
                <a:spLocks noChangeArrowheads="1"/>
              </p:cNvSpPr>
              <p:nvPr/>
            </p:nvSpPr>
            <p:spPr bwMode="auto">
              <a:xfrm>
                <a:off x="2532" y="1797"/>
                <a:ext cx="954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itchFamily="34" charset="0"/>
                  </a:rPr>
                  <a:t>Informatics </a:t>
                </a:r>
                <a:endParaRPr kumimoji="0" lang="en-US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67599" name="Rectangle 15"/>
              <p:cNvSpPr>
                <a:spLocks noChangeArrowheads="1"/>
              </p:cNvSpPr>
              <p:nvPr/>
            </p:nvSpPr>
            <p:spPr bwMode="auto">
              <a:xfrm>
                <a:off x="2692" y="2007"/>
                <a:ext cx="576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itchFamily="34" charset="0"/>
                  </a:rPr>
                  <a:t>System</a:t>
                </a:r>
                <a:endParaRPr kumimoji="0" lang="en-US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67600" name="Oval 16"/>
              <p:cNvSpPr>
                <a:spLocks noChangeArrowheads="1"/>
              </p:cNvSpPr>
              <p:nvPr/>
            </p:nvSpPr>
            <p:spPr bwMode="auto">
              <a:xfrm>
                <a:off x="2226" y="73"/>
                <a:ext cx="1372" cy="918"/>
              </a:xfrm>
              <a:prstGeom prst="ellipse">
                <a:avLst/>
              </a:prstGeom>
              <a:solidFill>
                <a:srgbClr val="C0504D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NZ" b="1"/>
              </a:p>
            </p:txBody>
          </p:sp>
          <p:sp>
            <p:nvSpPr>
              <p:cNvPr id="67601" name="Freeform 17"/>
              <p:cNvSpPr>
                <a:spLocks noEditPoints="1"/>
              </p:cNvSpPr>
              <p:nvPr/>
            </p:nvSpPr>
            <p:spPr bwMode="auto">
              <a:xfrm>
                <a:off x="2207" y="58"/>
                <a:ext cx="1409" cy="948"/>
              </a:xfrm>
              <a:custGeom>
                <a:avLst/>
                <a:gdLst/>
                <a:ahLst/>
                <a:cxnLst>
                  <a:cxn ang="0">
                    <a:pos x="14" y="378"/>
                  </a:cxn>
                  <a:cxn ang="0">
                    <a:pos x="70" y="268"/>
                  </a:cxn>
                  <a:cxn ang="0">
                    <a:pos x="161" y="172"/>
                  </a:cxn>
                  <a:cxn ang="0">
                    <a:pos x="284" y="94"/>
                  </a:cxn>
                  <a:cxn ang="0">
                    <a:pos x="431" y="37"/>
                  </a:cxn>
                  <a:cxn ang="0">
                    <a:pos x="597" y="5"/>
                  </a:cxn>
                  <a:cxn ang="0">
                    <a:pos x="776" y="2"/>
                  </a:cxn>
                  <a:cxn ang="0">
                    <a:pos x="946" y="28"/>
                  </a:cxn>
                  <a:cxn ang="0">
                    <a:pos x="1097" y="80"/>
                  </a:cxn>
                  <a:cxn ang="0">
                    <a:pos x="1225" y="154"/>
                  </a:cxn>
                  <a:cxn ang="0">
                    <a:pos x="1323" y="247"/>
                  </a:cxn>
                  <a:cxn ang="0">
                    <a:pos x="1387" y="354"/>
                  </a:cxn>
                  <a:cxn ang="0">
                    <a:pos x="1409" y="473"/>
                  </a:cxn>
                  <a:cxn ang="0">
                    <a:pos x="1387" y="592"/>
                  </a:cxn>
                  <a:cxn ang="0">
                    <a:pos x="1324" y="700"/>
                  </a:cxn>
                  <a:cxn ang="0">
                    <a:pos x="1226" y="793"/>
                  </a:cxn>
                  <a:cxn ang="0">
                    <a:pos x="1098" y="867"/>
                  </a:cxn>
                  <a:cxn ang="0">
                    <a:pos x="946" y="919"/>
                  </a:cxn>
                  <a:cxn ang="0">
                    <a:pos x="777" y="945"/>
                  </a:cxn>
                  <a:cxn ang="0">
                    <a:pos x="598" y="942"/>
                  </a:cxn>
                  <a:cxn ang="0">
                    <a:pos x="432" y="911"/>
                  </a:cxn>
                  <a:cxn ang="0">
                    <a:pos x="285" y="854"/>
                  </a:cxn>
                  <a:cxn ang="0">
                    <a:pos x="162" y="776"/>
                  </a:cxn>
                  <a:cxn ang="0">
                    <a:pos x="70" y="680"/>
                  </a:cxn>
                  <a:cxn ang="0">
                    <a:pos x="15" y="570"/>
                  </a:cxn>
                  <a:cxn ang="0">
                    <a:pos x="38" y="496"/>
                  </a:cxn>
                  <a:cxn ang="0">
                    <a:pos x="67" y="605"/>
                  </a:cxn>
                  <a:cxn ang="0">
                    <a:pos x="133" y="703"/>
                  </a:cxn>
                  <a:cxn ang="0">
                    <a:pos x="231" y="787"/>
                  </a:cxn>
                  <a:cxn ang="0">
                    <a:pos x="357" y="853"/>
                  </a:cxn>
                  <a:cxn ang="0">
                    <a:pos x="505" y="898"/>
                  </a:cxn>
                  <a:cxn ang="0">
                    <a:pos x="670" y="918"/>
                  </a:cxn>
                  <a:cxn ang="0">
                    <a:pos x="839" y="909"/>
                  </a:cxn>
                  <a:cxn ang="0">
                    <a:pos x="995" y="874"/>
                  </a:cxn>
                  <a:cxn ang="0">
                    <a:pos x="1130" y="816"/>
                  </a:cxn>
                  <a:cxn ang="0">
                    <a:pos x="1240" y="739"/>
                  </a:cxn>
                  <a:cxn ang="0">
                    <a:pos x="1320" y="646"/>
                  </a:cxn>
                  <a:cxn ang="0">
                    <a:pos x="1364" y="542"/>
                  </a:cxn>
                  <a:cxn ang="0">
                    <a:pos x="1369" y="429"/>
                  </a:cxn>
                  <a:cxn ang="0">
                    <a:pos x="1332" y="322"/>
                  </a:cxn>
                  <a:cxn ang="0">
                    <a:pos x="1259" y="226"/>
                  </a:cxn>
                  <a:cxn ang="0">
                    <a:pos x="1155" y="146"/>
                  </a:cxn>
                  <a:cxn ang="0">
                    <a:pos x="1024" y="84"/>
                  </a:cxn>
                  <a:cxn ang="0">
                    <a:pos x="873" y="43"/>
                  </a:cxn>
                  <a:cxn ang="0">
                    <a:pos x="705" y="29"/>
                  </a:cxn>
                  <a:cxn ang="0">
                    <a:pos x="538" y="43"/>
                  </a:cxn>
                  <a:cxn ang="0">
                    <a:pos x="386" y="83"/>
                  </a:cxn>
                  <a:cxn ang="0">
                    <a:pos x="255" y="145"/>
                  </a:cxn>
                  <a:cxn ang="0">
                    <a:pos x="151" y="226"/>
                  </a:cxn>
                  <a:cxn ang="0">
                    <a:pos x="78" y="321"/>
                  </a:cxn>
                  <a:cxn ang="0">
                    <a:pos x="41" y="428"/>
                  </a:cxn>
                </a:cxnLst>
                <a:rect l="0" t="0" r="r" b="b"/>
                <a:pathLst>
                  <a:path w="1409" h="948">
                    <a:moveTo>
                      <a:pt x="0" y="474"/>
                    </a:moveTo>
                    <a:lnTo>
                      <a:pt x="1" y="450"/>
                    </a:lnTo>
                    <a:lnTo>
                      <a:pt x="4" y="426"/>
                    </a:lnTo>
                    <a:lnTo>
                      <a:pt x="8" y="402"/>
                    </a:lnTo>
                    <a:lnTo>
                      <a:pt x="14" y="378"/>
                    </a:lnTo>
                    <a:lnTo>
                      <a:pt x="22" y="355"/>
                    </a:lnTo>
                    <a:lnTo>
                      <a:pt x="32" y="333"/>
                    </a:lnTo>
                    <a:lnTo>
                      <a:pt x="43" y="310"/>
                    </a:lnTo>
                    <a:lnTo>
                      <a:pt x="56" y="289"/>
                    </a:lnTo>
                    <a:lnTo>
                      <a:pt x="70" y="268"/>
                    </a:lnTo>
                    <a:lnTo>
                      <a:pt x="85" y="247"/>
                    </a:lnTo>
                    <a:lnTo>
                      <a:pt x="103" y="227"/>
                    </a:lnTo>
                    <a:lnTo>
                      <a:pt x="121" y="208"/>
                    </a:lnTo>
                    <a:lnTo>
                      <a:pt x="141" y="190"/>
                    </a:lnTo>
                    <a:lnTo>
                      <a:pt x="161" y="172"/>
                    </a:lnTo>
                    <a:lnTo>
                      <a:pt x="184" y="154"/>
                    </a:lnTo>
                    <a:lnTo>
                      <a:pt x="207" y="138"/>
                    </a:lnTo>
                    <a:lnTo>
                      <a:pt x="232" y="123"/>
                    </a:lnTo>
                    <a:lnTo>
                      <a:pt x="257" y="108"/>
                    </a:lnTo>
                    <a:lnTo>
                      <a:pt x="284" y="94"/>
                    </a:lnTo>
                    <a:lnTo>
                      <a:pt x="312" y="80"/>
                    </a:lnTo>
                    <a:lnTo>
                      <a:pt x="340" y="68"/>
                    </a:lnTo>
                    <a:lnTo>
                      <a:pt x="369" y="57"/>
                    </a:lnTo>
                    <a:lnTo>
                      <a:pt x="400" y="46"/>
                    </a:lnTo>
                    <a:lnTo>
                      <a:pt x="431" y="37"/>
                    </a:lnTo>
                    <a:lnTo>
                      <a:pt x="463" y="29"/>
                    </a:lnTo>
                    <a:lnTo>
                      <a:pt x="495" y="21"/>
                    </a:lnTo>
                    <a:lnTo>
                      <a:pt x="529" y="15"/>
                    </a:lnTo>
                    <a:lnTo>
                      <a:pt x="563" y="10"/>
                    </a:lnTo>
                    <a:lnTo>
                      <a:pt x="597" y="5"/>
                    </a:lnTo>
                    <a:lnTo>
                      <a:pt x="632" y="2"/>
                    </a:lnTo>
                    <a:lnTo>
                      <a:pt x="668" y="0"/>
                    </a:lnTo>
                    <a:lnTo>
                      <a:pt x="704" y="0"/>
                    </a:lnTo>
                    <a:lnTo>
                      <a:pt x="740" y="0"/>
                    </a:lnTo>
                    <a:lnTo>
                      <a:pt x="776" y="2"/>
                    </a:lnTo>
                    <a:lnTo>
                      <a:pt x="811" y="5"/>
                    </a:lnTo>
                    <a:lnTo>
                      <a:pt x="846" y="9"/>
                    </a:lnTo>
                    <a:lnTo>
                      <a:pt x="880" y="15"/>
                    </a:lnTo>
                    <a:lnTo>
                      <a:pt x="913" y="21"/>
                    </a:lnTo>
                    <a:lnTo>
                      <a:pt x="946" y="28"/>
                    </a:lnTo>
                    <a:lnTo>
                      <a:pt x="978" y="37"/>
                    </a:lnTo>
                    <a:lnTo>
                      <a:pt x="1009" y="46"/>
                    </a:lnTo>
                    <a:lnTo>
                      <a:pt x="1039" y="57"/>
                    </a:lnTo>
                    <a:lnTo>
                      <a:pt x="1069" y="68"/>
                    </a:lnTo>
                    <a:lnTo>
                      <a:pt x="1097" y="80"/>
                    </a:lnTo>
                    <a:lnTo>
                      <a:pt x="1125" y="93"/>
                    </a:lnTo>
                    <a:lnTo>
                      <a:pt x="1152" y="107"/>
                    </a:lnTo>
                    <a:lnTo>
                      <a:pt x="1177" y="122"/>
                    </a:lnTo>
                    <a:lnTo>
                      <a:pt x="1201" y="138"/>
                    </a:lnTo>
                    <a:lnTo>
                      <a:pt x="1225" y="154"/>
                    </a:lnTo>
                    <a:lnTo>
                      <a:pt x="1247" y="171"/>
                    </a:lnTo>
                    <a:lnTo>
                      <a:pt x="1268" y="189"/>
                    </a:lnTo>
                    <a:lnTo>
                      <a:pt x="1288" y="208"/>
                    </a:lnTo>
                    <a:lnTo>
                      <a:pt x="1306" y="227"/>
                    </a:lnTo>
                    <a:lnTo>
                      <a:pt x="1323" y="247"/>
                    </a:lnTo>
                    <a:lnTo>
                      <a:pt x="1339" y="267"/>
                    </a:lnTo>
                    <a:lnTo>
                      <a:pt x="1353" y="288"/>
                    </a:lnTo>
                    <a:lnTo>
                      <a:pt x="1366" y="310"/>
                    </a:lnTo>
                    <a:lnTo>
                      <a:pt x="1377" y="332"/>
                    </a:lnTo>
                    <a:lnTo>
                      <a:pt x="1387" y="354"/>
                    </a:lnTo>
                    <a:lnTo>
                      <a:pt x="1395" y="377"/>
                    </a:lnTo>
                    <a:lnTo>
                      <a:pt x="1401" y="401"/>
                    </a:lnTo>
                    <a:lnTo>
                      <a:pt x="1406" y="425"/>
                    </a:lnTo>
                    <a:lnTo>
                      <a:pt x="1408" y="449"/>
                    </a:lnTo>
                    <a:lnTo>
                      <a:pt x="1409" y="473"/>
                    </a:lnTo>
                    <a:lnTo>
                      <a:pt x="1409" y="498"/>
                    </a:lnTo>
                    <a:lnTo>
                      <a:pt x="1406" y="522"/>
                    </a:lnTo>
                    <a:lnTo>
                      <a:pt x="1401" y="546"/>
                    </a:lnTo>
                    <a:lnTo>
                      <a:pt x="1395" y="569"/>
                    </a:lnTo>
                    <a:lnTo>
                      <a:pt x="1387" y="592"/>
                    </a:lnTo>
                    <a:lnTo>
                      <a:pt x="1378" y="615"/>
                    </a:lnTo>
                    <a:lnTo>
                      <a:pt x="1366" y="637"/>
                    </a:lnTo>
                    <a:lnTo>
                      <a:pt x="1354" y="659"/>
                    </a:lnTo>
                    <a:lnTo>
                      <a:pt x="1340" y="680"/>
                    </a:lnTo>
                    <a:lnTo>
                      <a:pt x="1324" y="700"/>
                    </a:lnTo>
                    <a:lnTo>
                      <a:pt x="1307" y="720"/>
                    </a:lnTo>
                    <a:lnTo>
                      <a:pt x="1288" y="739"/>
                    </a:lnTo>
                    <a:lnTo>
                      <a:pt x="1269" y="758"/>
                    </a:lnTo>
                    <a:lnTo>
                      <a:pt x="1248" y="776"/>
                    </a:lnTo>
                    <a:lnTo>
                      <a:pt x="1226" y="793"/>
                    </a:lnTo>
                    <a:lnTo>
                      <a:pt x="1202" y="809"/>
                    </a:lnTo>
                    <a:lnTo>
                      <a:pt x="1178" y="825"/>
                    </a:lnTo>
                    <a:lnTo>
                      <a:pt x="1152" y="840"/>
                    </a:lnTo>
                    <a:lnTo>
                      <a:pt x="1126" y="854"/>
                    </a:lnTo>
                    <a:lnTo>
                      <a:pt x="1098" y="867"/>
                    </a:lnTo>
                    <a:lnTo>
                      <a:pt x="1069" y="879"/>
                    </a:lnTo>
                    <a:lnTo>
                      <a:pt x="1040" y="891"/>
                    </a:lnTo>
                    <a:lnTo>
                      <a:pt x="1010" y="901"/>
                    </a:lnTo>
                    <a:lnTo>
                      <a:pt x="979" y="911"/>
                    </a:lnTo>
                    <a:lnTo>
                      <a:pt x="946" y="919"/>
                    </a:lnTo>
                    <a:lnTo>
                      <a:pt x="914" y="926"/>
                    </a:lnTo>
                    <a:lnTo>
                      <a:pt x="881" y="933"/>
                    </a:lnTo>
                    <a:lnTo>
                      <a:pt x="847" y="938"/>
                    </a:lnTo>
                    <a:lnTo>
                      <a:pt x="812" y="942"/>
                    </a:lnTo>
                    <a:lnTo>
                      <a:pt x="777" y="945"/>
                    </a:lnTo>
                    <a:lnTo>
                      <a:pt x="741" y="947"/>
                    </a:lnTo>
                    <a:lnTo>
                      <a:pt x="705" y="948"/>
                    </a:lnTo>
                    <a:lnTo>
                      <a:pt x="669" y="947"/>
                    </a:lnTo>
                    <a:lnTo>
                      <a:pt x="633" y="945"/>
                    </a:lnTo>
                    <a:lnTo>
                      <a:pt x="598" y="942"/>
                    </a:lnTo>
                    <a:lnTo>
                      <a:pt x="564" y="938"/>
                    </a:lnTo>
                    <a:lnTo>
                      <a:pt x="530" y="933"/>
                    </a:lnTo>
                    <a:lnTo>
                      <a:pt x="496" y="927"/>
                    </a:lnTo>
                    <a:lnTo>
                      <a:pt x="464" y="919"/>
                    </a:lnTo>
                    <a:lnTo>
                      <a:pt x="432" y="911"/>
                    </a:lnTo>
                    <a:lnTo>
                      <a:pt x="400" y="901"/>
                    </a:lnTo>
                    <a:lnTo>
                      <a:pt x="370" y="891"/>
                    </a:lnTo>
                    <a:lnTo>
                      <a:pt x="341" y="880"/>
                    </a:lnTo>
                    <a:lnTo>
                      <a:pt x="312" y="867"/>
                    </a:lnTo>
                    <a:lnTo>
                      <a:pt x="285" y="854"/>
                    </a:lnTo>
                    <a:lnTo>
                      <a:pt x="258" y="840"/>
                    </a:lnTo>
                    <a:lnTo>
                      <a:pt x="232" y="825"/>
                    </a:lnTo>
                    <a:lnTo>
                      <a:pt x="208" y="810"/>
                    </a:lnTo>
                    <a:lnTo>
                      <a:pt x="184" y="793"/>
                    </a:lnTo>
                    <a:lnTo>
                      <a:pt x="162" y="776"/>
                    </a:lnTo>
                    <a:lnTo>
                      <a:pt x="141" y="759"/>
                    </a:lnTo>
                    <a:lnTo>
                      <a:pt x="121" y="740"/>
                    </a:lnTo>
                    <a:lnTo>
                      <a:pt x="103" y="721"/>
                    </a:lnTo>
                    <a:lnTo>
                      <a:pt x="86" y="701"/>
                    </a:lnTo>
                    <a:lnTo>
                      <a:pt x="70" y="680"/>
                    </a:lnTo>
                    <a:lnTo>
                      <a:pt x="56" y="659"/>
                    </a:lnTo>
                    <a:lnTo>
                      <a:pt x="43" y="638"/>
                    </a:lnTo>
                    <a:lnTo>
                      <a:pt x="32" y="616"/>
                    </a:lnTo>
                    <a:lnTo>
                      <a:pt x="22" y="593"/>
                    </a:lnTo>
                    <a:lnTo>
                      <a:pt x="15" y="570"/>
                    </a:lnTo>
                    <a:lnTo>
                      <a:pt x="8" y="547"/>
                    </a:lnTo>
                    <a:lnTo>
                      <a:pt x="4" y="523"/>
                    </a:lnTo>
                    <a:lnTo>
                      <a:pt x="1" y="499"/>
                    </a:lnTo>
                    <a:lnTo>
                      <a:pt x="0" y="474"/>
                    </a:lnTo>
                    <a:close/>
                    <a:moveTo>
                      <a:pt x="38" y="496"/>
                    </a:moveTo>
                    <a:lnTo>
                      <a:pt x="41" y="519"/>
                    </a:lnTo>
                    <a:lnTo>
                      <a:pt x="45" y="541"/>
                    </a:lnTo>
                    <a:lnTo>
                      <a:pt x="51" y="562"/>
                    </a:lnTo>
                    <a:lnTo>
                      <a:pt x="58" y="584"/>
                    </a:lnTo>
                    <a:lnTo>
                      <a:pt x="67" y="605"/>
                    </a:lnTo>
                    <a:lnTo>
                      <a:pt x="77" y="626"/>
                    </a:lnTo>
                    <a:lnTo>
                      <a:pt x="89" y="646"/>
                    </a:lnTo>
                    <a:lnTo>
                      <a:pt x="102" y="665"/>
                    </a:lnTo>
                    <a:lnTo>
                      <a:pt x="117" y="684"/>
                    </a:lnTo>
                    <a:lnTo>
                      <a:pt x="133" y="703"/>
                    </a:lnTo>
                    <a:lnTo>
                      <a:pt x="150" y="721"/>
                    </a:lnTo>
                    <a:lnTo>
                      <a:pt x="169" y="739"/>
                    </a:lnTo>
                    <a:lnTo>
                      <a:pt x="188" y="755"/>
                    </a:lnTo>
                    <a:lnTo>
                      <a:pt x="210" y="772"/>
                    </a:lnTo>
                    <a:lnTo>
                      <a:pt x="231" y="787"/>
                    </a:lnTo>
                    <a:lnTo>
                      <a:pt x="255" y="802"/>
                    </a:lnTo>
                    <a:lnTo>
                      <a:pt x="279" y="816"/>
                    </a:lnTo>
                    <a:lnTo>
                      <a:pt x="304" y="829"/>
                    </a:lnTo>
                    <a:lnTo>
                      <a:pt x="330" y="842"/>
                    </a:lnTo>
                    <a:lnTo>
                      <a:pt x="357" y="853"/>
                    </a:lnTo>
                    <a:lnTo>
                      <a:pt x="385" y="864"/>
                    </a:lnTo>
                    <a:lnTo>
                      <a:pt x="414" y="874"/>
                    </a:lnTo>
                    <a:lnTo>
                      <a:pt x="444" y="883"/>
                    </a:lnTo>
                    <a:lnTo>
                      <a:pt x="474" y="891"/>
                    </a:lnTo>
                    <a:lnTo>
                      <a:pt x="505" y="898"/>
                    </a:lnTo>
                    <a:lnTo>
                      <a:pt x="537" y="904"/>
                    </a:lnTo>
                    <a:lnTo>
                      <a:pt x="569" y="909"/>
                    </a:lnTo>
                    <a:lnTo>
                      <a:pt x="602" y="913"/>
                    </a:lnTo>
                    <a:lnTo>
                      <a:pt x="636" y="916"/>
                    </a:lnTo>
                    <a:lnTo>
                      <a:pt x="670" y="918"/>
                    </a:lnTo>
                    <a:lnTo>
                      <a:pt x="704" y="918"/>
                    </a:lnTo>
                    <a:lnTo>
                      <a:pt x="739" y="918"/>
                    </a:lnTo>
                    <a:lnTo>
                      <a:pt x="773" y="916"/>
                    </a:lnTo>
                    <a:lnTo>
                      <a:pt x="806" y="913"/>
                    </a:lnTo>
                    <a:lnTo>
                      <a:pt x="839" y="909"/>
                    </a:lnTo>
                    <a:lnTo>
                      <a:pt x="872" y="904"/>
                    </a:lnTo>
                    <a:lnTo>
                      <a:pt x="903" y="898"/>
                    </a:lnTo>
                    <a:lnTo>
                      <a:pt x="935" y="891"/>
                    </a:lnTo>
                    <a:lnTo>
                      <a:pt x="965" y="883"/>
                    </a:lnTo>
                    <a:lnTo>
                      <a:pt x="995" y="874"/>
                    </a:lnTo>
                    <a:lnTo>
                      <a:pt x="1023" y="864"/>
                    </a:lnTo>
                    <a:lnTo>
                      <a:pt x="1051" y="853"/>
                    </a:lnTo>
                    <a:lnTo>
                      <a:pt x="1079" y="842"/>
                    </a:lnTo>
                    <a:lnTo>
                      <a:pt x="1105" y="830"/>
                    </a:lnTo>
                    <a:lnTo>
                      <a:pt x="1130" y="816"/>
                    </a:lnTo>
                    <a:lnTo>
                      <a:pt x="1154" y="802"/>
                    </a:lnTo>
                    <a:lnTo>
                      <a:pt x="1177" y="787"/>
                    </a:lnTo>
                    <a:lnTo>
                      <a:pt x="1199" y="772"/>
                    </a:lnTo>
                    <a:lnTo>
                      <a:pt x="1220" y="756"/>
                    </a:lnTo>
                    <a:lnTo>
                      <a:pt x="1240" y="739"/>
                    </a:lnTo>
                    <a:lnTo>
                      <a:pt x="1259" y="722"/>
                    </a:lnTo>
                    <a:lnTo>
                      <a:pt x="1276" y="704"/>
                    </a:lnTo>
                    <a:lnTo>
                      <a:pt x="1292" y="685"/>
                    </a:lnTo>
                    <a:lnTo>
                      <a:pt x="1307" y="666"/>
                    </a:lnTo>
                    <a:lnTo>
                      <a:pt x="1320" y="646"/>
                    </a:lnTo>
                    <a:lnTo>
                      <a:pt x="1332" y="626"/>
                    </a:lnTo>
                    <a:lnTo>
                      <a:pt x="1342" y="606"/>
                    </a:lnTo>
                    <a:lnTo>
                      <a:pt x="1351" y="585"/>
                    </a:lnTo>
                    <a:lnTo>
                      <a:pt x="1358" y="563"/>
                    </a:lnTo>
                    <a:lnTo>
                      <a:pt x="1364" y="542"/>
                    </a:lnTo>
                    <a:lnTo>
                      <a:pt x="1369" y="519"/>
                    </a:lnTo>
                    <a:lnTo>
                      <a:pt x="1371" y="497"/>
                    </a:lnTo>
                    <a:lnTo>
                      <a:pt x="1372" y="474"/>
                    </a:lnTo>
                    <a:lnTo>
                      <a:pt x="1371" y="451"/>
                    </a:lnTo>
                    <a:lnTo>
                      <a:pt x="1369" y="429"/>
                    </a:lnTo>
                    <a:lnTo>
                      <a:pt x="1364" y="407"/>
                    </a:lnTo>
                    <a:lnTo>
                      <a:pt x="1359" y="385"/>
                    </a:lnTo>
                    <a:lnTo>
                      <a:pt x="1351" y="364"/>
                    </a:lnTo>
                    <a:lnTo>
                      <a:pt x="1343" y="343"/>
                    </a:lnTo>
                    <a:lnTo>
                      <a:pt x="1332" y="322"/>
                    </a:lnTo>
                    <a:lnTo>
                      <a:pt x="1320" y="302"/>
                    </a:lnTo>
                    <a:lnTo>
                      <a:pt x="1307" y="282"/>
                    </a:lnTo>
                    <a:lnTo>
                      <a:pt x="1292" y="263"/>
                    </a:lnTo>
                    <a:lnTo>
                      <a:pt x="1276" y="245"/>
                    </a:lnTo>
                    <a:lnTo>
                      <a:pt x="1259" y="226"/>
                    </a:lnTo>
                    <a:lnTo>
                      <a:pt x="1241" y="209"/>
                    </a:lnTo>
                    <a:lnTo>
                      <a:pt x="1221" y="192"/>
                    </a:lnTo>
                    <a:lnTo>
                      <a:pt x="1200" y="176"/>
                    </a:lnTo>
                    <a:lnTo>
                      <a:pt x="1178" y="160"/>
                    </a:lnTo>
                    <a:lnTo>
                      <a:pt x="1155" y="146"/>
                    </a:lnTo>
                    <a:lnTo>
                      <a:pt x="1131" y="132"/>
                    </a:lnTo>
                    <a:lnTo>
                      <a:pt x="1105" y="118"/>
                    </a:lnTo>
                    <a:lnTo>
                      <a:pt x="1079" y="106"/>
                    </a:lnTo>
                    <a:lnTo>
                      <a:pt x="1052" y="94"/>
                    </a:lnTo>
                    <a:lnTo>
                      <a:pt x="1024" y="84"/>
                    </a:lnTo>
                    <a:lnTo>
                      <a:pt x="995" y="74"/>
                    </a:lnTo>
                    <a:lnTo>
                      <a:pt x="966" y="65"/>
                    </a:lnTo>
                    <a:lnTo>
                      <a:pt x="935" y="57"/>
                    </a:lnTo>
                    <a:lnTo>
                      <a:pt x="904" y="50"/>
                    </a:lnTo>
                    <a:lnTo>
                      <a:pt x="873" y="43"/>
                    </a:lnTo>
                    <a:lnTo>
                      <a:pt x="840" y="38"/>
                    </a:lnTo>
                    <a:lnTo>
                      <a:pt x="807" y="35"/>
                    </a:lnTo>
                    <a:lnTo>
                      <a:pt x="774" y="32"/>
                    </a:lnTo>
                    <a:lnTo>
                      <a:pt x="740" y="30"/>
                    </a:lnTo>
                    <a:lnTo>
                      <a:pt x="705" y="29"/>
                    </a:lnTo>
                    <a:lnTo>
                      <a:pt x="671" y="30"/>
                    </a:lnTo>
                    <a:lnTo>
                      <a:pt x="637" y="32"/>
                    </a:lnTo>
                    <a:lnTo>
                      <a:pt x="603" y="34"/>
                    </a:lnTo>
                    <a:lnTo>
                      <a:pt x="570" y="38"/>
                    </a:lnTo>
                    <a:lnTo>
                      <a:pt x="538" y="43"/>
                    </a:lnTo>
                    <a:lnTo>
                      <a:pt x="506" y="49"/>
                    </a:lnTo>
                    <a:lnTo>
                      <a:pt x="475" y="56"/>
                    </a:lnTo>
                    <a:lnTo>
                      <a:pt x="444" y="64"/>
                    </a:lnTo>
                    <a:lnTo>
                      <a:pt x="415" y="73"/>
                    </a:lnTo>
                    <a:lnTo>
                      <a:pt x="386" y="83"/>
                    </a:lnTo>
                    <a:lnTo>
                      <a:pt x="358" y="94"/>
                    </a:lnTo>
                    <a:lnTo>
                      <a:pt x="331" y="106"/>
                    </a:lnTo>
                    <a:lnTo>
                      <a:pt x="305" y="118"/>
                    </a:lnTo>
                    <a:lnTo>
                      <a:pt x="280" y="131"/>
                    </a:lnTo>
                    <a:lnTo>
                      <a:pt x="255" y="145"/>
                    </a:lnTo>
                    <a:lnTo>
                      <a:pt x="232" y="160"/>
                    </a:lnTo>
                    <a:lnTo>
                      <a:pt x="210" y="176"/>
                    </a:lnTo>
                    <a:lnTo>
                      <a:pt x="189" y="192"/>
                    </a:lnTo>
                    <a:lnTo>
                      <a:pt x="169" y="208"/>
                    </a:lnTo>
                    <a:lnTo>
                      <a:pt x="151" y="226"/>
                    </a:lnTo>
                    <a:lnTo>
                      <a:pt x="134" y="244"/>
                    </a:lnTo>
                    <a:lnTo>
                      <a:pt x="118" y="262"/>
                    </a:lnTo>
                    <a:lnTo>
                      <a:pt x="103" y="282"/>
                    </a:lnTo>
                    <a:lnTo>
                      <a:pt x="90" y="301"/>
                    </a:lnTo>
                    <a:lnTo>
                      <a:pt x="78" y="321"/>
                    </a:lnTo>
                    <a:lnTo>
                      <a:pt x="67" y="342"/>
                    </a:lnTo>
                    <a:lnTo>
                      <a:pt x="58" y="363"/>
                    </a:lnTo>
                    <a:lnTo>
                      <a:pt x="51" y="384"/>
                    </a:lnTo>
                    <a:lnTo>
                      <a:pt x="45" y="406"/>
                    </a:lnTo>
                    <a:lnTo>
                      <a:pt x="41" y="428"/>
                    </a:lnTo>
                    <a:lnTo>
                      <a:pt x="38" y="451"/>
                    </a:lnTo>
                    <a:lnTo>
                      <a:pt x="37" y="473"/>
                    </a:lnTo>
                    <a:lnTo>
                      <a:pt x="38" y="496"/>
                    </a:lnTo>
                    <a:close/>
                  </a:path>
                </a:pathLst>
              </a:cu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NZ" b="1"/>
              </a:p>
            </p:txBody>
          </p:sp>
          <p:sp>
            <p:nvSpPr>
              <p:cNvPr id="67602" name="Rectangle 18"/>
              <p:cNvSpPr>
                <a:spLocks noChangeArrowheads="1"/>
              </p:cNvSpPr>
              <p:nvPr/>
            </p:nvSpPr>
            <p:spPr bwMode="auto">
              <a:xfrm>
                <a:off x="2510" y="299"/>
                <a:ext cx="703" cy="1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itchFamily="34" charset="0"/>
                  </a:rPr>
                  <a:t>Activities of </a:t>
                </a:r>
                <a:endParaRPr kumimoji="0" lang="en-US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67603" name="Rectangle 19"/>
              <p:cNvSpPr>
                <a:spLocks noChangeArrowheads="1"/>
              </p:cNvSpPr>
              <p:nvPr/>
            </p:nvSpPr>
            <p:spPr bwMode="auto">
              <a:xfrm>
                <a:off x="2528" y="444"/>
                <a:ext cx="677" cy="1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itchFamily="34" charset="0"/>
                  </a:rPr>
                  <a:t>Daily Living </a:t>
                </a:r>
                <a:endParaRPr kumimoji="0" lang="en-US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67604" name="Rectangle 20"/>
              <p:cNvSpPr>
                <a:spLocks noChangeArrowheads="1"/>
              </p:cNvSpPr>
              <p:nvPr/>
            </p:nvSpPr>
            <p:spPr bwMode="auto">
              <a:xfrm>
                <a:off x="2528" y="590"/>
                <a:ext cx="641" cy="1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itchFamily="34" charset="0"/>
                  </a:rPr>
                  <a:t>Monitoring</a:t>
                </a:r>
                <a:endParaRPr kumimoji="0" lang="en-US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67605" name="Oval 21"/>
              <p:cNvSpPr>
                <a:spLocks noChangeArrowheads="1"/>
              </p:cNvSpPr>
              <p:nvPr/>
            </p:nvSpPr>
            <p:spPr bwMode="auto">
              <a:xfrm>
                <a:off x="3998" y="1465"/>
                <a:ext cx="1378" cy="919"/>
              </a:xfrm>
              <a:prstGeom prst="ellipse">
                <a:avLst/>
              </a:prstGeom>
              <a:solidFill>
                <a:srgbClr val="BE8351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NZ" b="1"/>
              </a:p>
            </p:txBody>
          </p:sp>
          <p:sp>
            <p:nvSpPr>
              <p:cNvPr id="67606" name="Freeform 22"/>
              <p:cNvSpPr>
                <a:spLocks noEditPoints="1"/>
              </p:cNvSpPr>
              <p:nvPr/>
            </p:nvSpPr>
            <p:spPr bwMode="auto">
              <a:xfrm>
                <a:off x="3979" y="1451"/>
                <a:ext cx="1416" cy="948"/>
              </a:xfrm>
              <a:custGeom>
                <a:avLst/>
                <a:gdLst/>
                <a:ahLst/>
                <a:cxnLst>
                  <a:cxn ang="0">
                    <a:pos x="15" y="378"/>
                  </a:cxn>
                  <a:cxn ang="0">
                    <a:pos x="71" y="268"/>
                  </a:cxn>
                  <a:cxn ang="0">
                    <a:pos x="163" y="172"/>
                  </a:cxn>
                  <a:cxn ang="0">
                    <a:pos x="286" y="94"/>
                  </a:cxn>
                  <a:cxn ang="0">
                    <a:pos x="433" y="37"/>
                  </a:cxn>
                  <a:cxn ang="0">
                    <a:pos x="601" y="5"/>
                  </a:cxn>
                  <a:cxn ang="0">
                    <a:pos x="780" y="2"/>
                  </a:cxn>
                  <a:cxn ang="0">
                    <a:pos x="951" y="28"/>
                  </a:cxn>
                  <a:cxn ang="0">
                    <a:pos x="1103" y="80"/>
                  </a:cxn>
                  <a:cxn ang="0">
                    <a:pos x="1231" y="154"/>
                  </a:cxn>
                  <a:cxn ang="0">
                    <a:pos x="1330" y="247"/>
                  </a:cxn>
                  <a:cxn ang="0">
                    <a:pos x="1394" y="354"/>
                  </a:cxn>
                  <a:cxn ang="0">
                    <a:pos x="1416" y="473"/>
                  </a:cxn>
                  <a:cxn ang="0">
                    <a:pos x="1394" y="592"/>
                  </a:cxn>
                  <a:cxn ang="0">
                    <a:pos x="1330" y="700"/>
                  </a:cxn>
                  <a:cxn ang="0">
                    <a:pos x="1232" y="793"/>
                  </a:cxn>
                  <a:cxn ang="0">
                    <a:pos x="1103" y="867"/>
                  </a:cxn>
                  <a:cxn ang="0">
                    <a:pos x="951" y="919"/>
                  </a:cxn>
                  <a:cxn ang="0">
                    <a:pos x="781" y="945"/>
                  </a:cxn>
                  <a:cxn ang="0">
                    <a:pos x="601" y="942"/>
                  </a:cxn>
                  <a:cxn ang="0">
                    <a:pos x="434" y="911"/>
                  </a:cxn>
                  <a:cxn ang="0">
                    <a:pos x="286" y="854"/>
                  </a:cxn>
                  <a:cxn ang="0">
                    <a:pos x="163" y="776"/>
                  </a:cxn>
                  <a:cxn ang="0">
                    <a:pos x="71" y="680"/>
                  </a:cxn>
                  <a:cxn ang="0">
                    <a:pos x="15" y="570"/>
                  </a:cxn>
                  <a:cxn ang="0">
                    <a:pos x="38" y="496"/>
                  </a:cxn>
                  <a:cxn ang="0">
                    <a:pos x="67" y="605"/>
                  </a:cxn>
                  <a:cxn ang="0">
                    <a:pos x="134" y="703"/>
                  </a:cxn>
                  <a:cxn ang="0">
                    <a:pos x="233" y="787"/>
                  </a:cxn>
                  <a:cxn ang="0">
                    <a:pos x="359" y="853"/>
                  </a:cxn>
                  <a:cxn ang="0">
                    <a:pos x="508" y="898"/>
                  </a:cxn>
                  <a:cxn ang="0">
                    <a:pos x="673" y="918"/>
                  </a:cxn>
                  <a:cxn ang="0">
                    <a:pos x="844" y="909"/>
                  </a:cxn>
                  <a:cxn ang="0">
                    <a:pos x="1000" y="874"/>
                  </a:cxn>
                  <a:cxn ang="0">
                    <a:pos x="1136" y="816"/>
                  </a:cxn>
                  <a:cxn ang="0">
                    <a:pos x="1246" y="739"/>
                  </a:cxn>
                  <a:cxn ang="0">
                    <a:pos x="1327" y="646"/>
                  </a:cxn>
                  <a:cxn ang="0">
                    <a:pos x="1371" y="542"/>
                  </a:cxn>
                  <a:cxn ang="0">
                    <a:pos x="1375" y="429"/>
                  </a:cxn>
                  <a:cxn ang="0">
                    <a:pos x="1339" y="322"/>
                  </a:cxn>
                  <a:cxn ang="0">
                    <a:pos x="1266" y="226"/>
                  </a:cxn>
                  <a:cxn ang="0">
                    <a:pos x="1161" y="146"/>
                  </a:cxn>
                  <a:cxn ang="0">
                    <a:pos x="1029" y="83"/>
                  </a:cxn>
                  <a:cxn ang="0">
                    <a:pos x="877" y="43"/>
                  </a:cxn>
                  <a:cxn ang="0">
                    <a:pos x="709" y="29"/>
                  </a:cxn>
                  <a:cxn ang="0">
                    <a:pos x="541" y="43"/>
                  </a:cxn>
                  <a:cxn ang="0">
                    <a:pos x="388" y="83"/>
                  </a:cxn>
                  <a:cxn ang="0">
                    <a:pos x="257" y="145"/>
                  </a:cxn>
                  <a:cxn ang="0">
                    <a:pos x="152" y="226"/>
                  </a:cxn>
                  <a:cxn ang="0">
                    <a:pos x="78" y="321"/>
                  </a:cxn>
                  <a:cxn ang="0">
                    <a:pos x="41" y="428"/>
                  </a:cxn>
                </a:cxnLst>
                <a:rect l="0" t="0" r="r" b="b"/>
                <a:pathLst>
                  <a:path w="1416" h="948">
                    <a:moveTo>
                      <a:pt x="0" y="474"/>
                    </a:moveTo>
                    <a:lnTo>
                      <a:pt x="1" y="450"/>
                    </a:lnTo>
                    <a:lnTo>
                      <a:pt x="4" y="426"/>
                    </a:lnTo>
                    <a:lnTo>
                      <a:pt x="9" y="401"/>
                    </a:lnTo>
                    <a:lnTo>
                      <a:pt x="15" y="378"/>
                    </a:lnTo>
                    <a:lnTo>
                      <a:pt x="23" y="355"/>
                    </a:lnTo>
                    <a:lnTo>
                      <a:pt x="32" y="332"/>
                    </a:lnTo>
                    <a:lnTo>
                      <a:pt x="44" y="310"/>
                    </a:lnTo>
                    <a:lnTo>
                      <a:pt x="56" y="289"/>
                    </a:lnTo>
                    <a:lnTo>
                      <a:pt x="71" y="268"/>
                    </a:lnTo>
                    <a:lnTo>
                      <a:pt x="86" y="247"/>
                    </a:lnTo>
                    <a:lnTo>
                      <a:pt x="103" y="227"/>
                    </a:lnTo>
                    <a:lnTo>
                      <a:pt x="122" y="208"/>
                    </a:lnTo>
                    <a:lnTo>
                      <a:pt x="142" y="190"/>
                    </a:lnTo>
                    <a:lnTo>
                      <a:pt x="163" y="172"/>
                    </a:lnTo>
                    <a:lnTo>
                      <a:pt x="185" y="154"/>
                    </a:lnTo>
                    <a:lnTo>
                      <a:pt x="209" y="138"/>
                    </a:lnTo>
                    <a:lnTo>
                      <a:pt x="233" y="122"/>
                    </a:lnTo>
                    <a:lnTo>
                      <a:pt x="259" y="108"/>
                    </a:lnTo>
                    <a:lnTo>
                      <a:pt x="286" y="94"/>
                    </a:lnTo>
                    <a:lnTo>
                      <a:pt x="313" y="80"/>
                    </a:lnTo>
                    <a:lnTo>
                      <a:pt x="342" y="68"/>
                    </a:lnTo>
                    <a:lnTo>
                      <a:pt x="372" y="57"/>
                    </a:lnTo>
                    <a:lnTo>
                      <a:pt x="402" y="46"/>
                    </a:lnTo>
                    <a:lnTo>
                      <a:pt x="433" y="37"/>
                    </a:lnTo>
                    <a:lnTo>
                      <a:pt x="466" y="29"/>
                    </a:lnTo>
                    <a:lnTo>
                      <a:pt x="498" y="21"/>
                    </a:lnTo>
                    <a:lnTo>
                      <a:pt x="532" y="15"/>
                    </a:lnTo>
                    <a:lnTo>
                      <a:pt x="566" y="9"/>
                    </a:lnTo>
                    <a:lnTo>
                      <a:pt x="601" y="5"/>
                    </a:lnTo>
                    <a:lnTo>
                      <a:pt x="636" y="2"/>
                    </a:lnTo>
                    <a:lnTo>
                      <a:pt x="672" y="0"/>
                    </a:lnTo>
                    <a:lnTo>
                      <a:pt x="708" y="0"/>
                    </a:lnTo>
                    <a:lnTo>
                      <a:pt x="744" y="0"/>
                    </a:lnTo>
                    <a:lnTo>
                      <a:pt x="780" y="2"/>
                    </a:lnTo>
                    <a:lnTo>
                      <a:pt x="815" y="5"/>
                    </a:lnTo>
                    <a:lnTo>
                      <a:pt x="850" y="9"/>
                    </a:lnTo>
                    <a:lnTo>
                      <a:pt x="884" y="15"/>
                    </a:lnTo>
                    <a:lnTo>
                      <a:pt x="918" y="21"/>
                    </a:lnTo>
                    <a:lnTo>
                      <a:pt x="951" y="28"/>
                    </a:lnTo>
                    <a:lnTo>
                      <a:pt x="982" y="37"/>
                    </a:lnTo>
                    <a:lnTo>
                      <a:pt x="1014" y="46"/>
                    </a:lnTo>
                    <a:lnTo>
                      <a:pt x="1044" y="57"/>
                    </a:lnTo>
                    <a:lnTo>
                      <a:pt x="1074" y="68"/>
                    </a:lnTo>
                    <a:lnTo>
                      <a:pt x="1103" y="80"/>
                    </a:lnTo>
                    <a:lnTo>
                      <a:pt x="1130" y="93"/>
                    </a:lnTo>
                    <a:lnTo>
                      <a:pt x="1157" y="107"/>
                    </a:lnTo>
                    <a:lnTo>
                      <a:pt x="1183" y="122"/>
                    </a:lnTo>
                    <a:lnTo>
                      <a:pt x="1207" y="138"/>
                    </a:lnTo>
                    <a:lnTo>
                      <a:pt x="1231" y="154"/>
                    </a:lnTo>
                    <a:lnTo>
                      <a:pt x="1253" y="171"/>
                    </a:lnTo>
                    <a:lnTo>
                      <a:pt x="1274" y="189"/>
                    </a:lnTo>
                    <a:lnTo>
                      <a:pt x="1294" y="208"/>
                    </a:lnTo>
                    <a:lnTo>
                      <a:pt x="1313" y="227"/>
                    </a:lnTo>
                    <a:lnTo>
                      <a:pt x="1330" y="247"/>
                    </a:lnTo>
                    <a:lnTo>
                      <a:pt x="1346" y="267"/>
                    </a:lnTo>
                    <a:lnTo>
                      <a:pt x="1360" y="288"/>
                    </a:lnTo>
                    <a:lnTo>
                      <a:pt x="1373" y="310"/>
                    </a:lnTo>
                    <a:lnTo>
                      <a:pt x="1384" y="332"/>
                    </a:lnTo>
                    <a:lnTo>
                      <a:pt x="1394" y="354"/>
                    </a:lnTo>
                    <a:lnTo>
                      <a:pt x="1402" y="377"/>
                    </a:lnTo>
                    <a:lnTo>
                      <a:pt x="1408" y="401"/>
                    </a:lnTo>
                    <a:lnTo>
                      <a:pt x="1413" y="424"/>
                    </a:lnTo>
                    <a:lnTo>
                      <a:pt x="1415" y="449"/>
                    </a:lnTo>
                    <a:lnTo>
                      <a:pt x="1416" y="473"/>
                    </a:lnTo>
                    <a:lnTo>
                      <a:pt x="1415" y="498"/>
                    </a:lnTo>
                    <a:lnTo>
                      <a:pt x="1413" y="522"/>
                    </a:lnTo>
                    <a:lnTo>
                      <a:pt x="1408" y="546"/>
                    </a:lnTo>
                    <a:lnTo>
                      <a:pt x="1402" y="569"/>
                    </a:lnTo>
                    <a:lnTo>
                      <a:pt x="1394" y="592"/>
                    </a:lnTo>
                    <a:lnTo>
                      <a:pt x="1384" y="615"/>
                    </a:lnTo>
                    <a:lnTo>
                      <a:pt x="1373" y="637"/>
                    </a:lnTo>
                    <a:lnTo>
                      <a:pt x="1360" y="659"/>
                    </a:lnTo>
                    <a:lnTo>
                      <a:pt x="1346" y="680"/>
                    </a:lnTo>
                    <a:lnTo>
                      <a:pt x="1330" y="700"/>
                    </a:lnTo>
                    <a:lnTo>
                      <a:pt x="1313" y="720"/>
                    </a:lnTo>
                    <a:lnTo>
                      <a:pt x="1295" y="739"/>
                    </a:lnTo>
                    <a:lnTo>
                      <a:pt x="1275" y="758"/>
                    </a:lnTo>
                    <a:lnTo>
                      <a:pt x="1254" y="776"/>
                    </a:lnTo>
                    <a:lnTo>
                      <a:pt x="1232" y="793"/>
                    </a:lnTo>
                    <a:lnTo>
                      <a:pt x="1208" y="809"/>
                    </a:lnTo>
                    <a:lnTo>
                      <a:pt x="1183" y="825"/>
                    </a:lnTo>
                    <a:lnTo>
                      <a:pt x="1158" y="840"/>
                    </a:lnTo>
                    <a:lnTo>
                      <a:pt x="1131" y="854"/>
                    </a:lnTo>
                    <a:lnTo>
                      <a:pt x="1103" y="867"/>
                    </a:lnTo>
                    <a:lnTo>
                      <a:pt x="1075" y="879"/>
                    </a:lnTo>
                    <a:lnTo>
                      <a:pt x="1045" y="891"/>
                    </a:lnTo>
                    <a:lnTo>
                      <a:pt x="1015" y="901"/>
                    </a:lnTo>
                    <a:lnTo>
                      <a:pt x="984" y="911"/>
                    </a:lnTo>
                    <a:lnTo>
                      <a:pt x="951" y="919"/>
                    </a:lnTo>
                    <a:lnTo>
                      <a:pt x="919" y="927"/>
                    </a:lnTo>
                    <a:lnTo>
                      <a:pt x="885" y="933"/>
                    </a:lnTo>
                    <a:lnTo>
                      <a:pt x="851" y="938"/>
                    </a:lnTo>
                    <a:lnTo>
                      <a:pt x="816" y="942"/>
                    </a:lnTo>
                    <a:lnTo>
                      <a:pt x="781" y="945"/>
                    </a:lnTo>
                    <a:lnTo>
                      <a:pt x="745" y="947"/>
                    </a:lnTo>
                    <a:lnTo>
                      <a:pt x="709" y="948"/>
                    </a:lnTo>
                    <a:lnTo>
                      <a:pt x="673" y="947"/>
                    </a:lnTo>
                    <a:lnTo>
                      <a:pt x="637" y="945"/>
                    </a:lnTo>
                    <a:lnTo>
                      <a:pt x="601" y="942"/>
                    </a:lnTo>
                    <a:lnTo>
                      <a:pt x="567" y="938"/>
                    </a:lnTo>
                    <a:lnTo>
                      <a:pt x="533" y="933"/>
                    </a:lnTo>
                    <a:lnTo>
                      <a:pt x="499" y="927"/>
                    </a:lnTo>
                    <a:lnTo>
                      <a:pt x="466" y="919"/>
                    </a:lnTo>
                    <a:lnTo>
                      <a:pt x="434" y="911"/>
                    </a:lnTo>
                    <a:lnTo>
                      <a:pt x="403" y="901"/>
                    </a:lnTo>
                    <a:lnTo>
                      <a:pt x="372" y="891"/>
                    </a:lnTo>
                    <a:lnTo>
                      <a:pt x="343" y="880"/>
                    </a:lnTo>
                    <a:lnTo>
                      <a:pt x="314" y="867"/>
                    </a:lnTo>
                    <a:lnTo>
                      <a:pt x="286" y="854"/>
                    </a:lnTo>
                    <a:lnTo>
                      <a:pt x="260" y="840"/>
                    </a:lnTo>
                    <a:lnTo>
                      <a:pt x="234" y="826"/>
                    </a:lnTo>
                    <a:lnTo>
                      <a:pt x="209" y="810"/>
                    </a:lnTo>
                    <a:lnTo>
                      <a:pt x="186" y="793"/>
                    </a:lnTo>
                    <a:lnTo>
                      <a:pt x="163" y="776"/>
                    </a:lnTo>
                    <a:lnTo>
                      <a:pt x="142" y="759"/>
                    </a:lnTo>
                    <a:lnTo>
                      <a:pt x="123" y="740"/>
                    </a:lnTo>
                    <a:lnTo>
                      <a:pt x="104" y="721"/>
                    </a:lnTo>
                    <a:lnTo>
                      <a:pt x="87" y="701"/>
                    </a:lnTo>
                    <a:lnTo>
                      <a:pt x="71" y="680"/>
                    </a:lnTo>
                    <a:lnTo>
                      <a:pt x="57" y="659"/>
                    </a:lnTo>
                    <a:lnTo>
                      <a:pt x="44" y="638"/>
                    </a:lnTo>
                    <a:lnTo>
                      <a:pt x="33" y="616"/>
                    </a:lnTo>
                    <a:lnTo>
                      <a:pt x="23" y="593"/>
                    </a:lnTo>
                    <a:lnTo>
                      <a:pt x="15" y="570"/>
                    </a:lnTo>
                    <a:lnTo>
                      <a:pt x="9" y="547"/>
                    </a:lnTo>
                    <a:lnTo>
                      <a:pt x="4" y="523"/>
                    </a:lnTo>
                    <a:lnTo>
                      <a:pt x="1" y="499"/>
                    </a:lnTo>
                    <a:lnTo>
                      <a:pt x="0" y="474"/>
                    </a:lnTo>
                    <a:close/>
                    <a:moveTo>
                      <a:pt x="38" y="496"/>
                    </a:moveTo>
                    <a:lnTo>
                      <a:pt x="41" y="518"/>
                    </a:lnTo>
                    <a:lnTo>
                      <a:pt x="46" y="541"/>
                    </a:lnTo>
                    <a:lnTo>
                      <a:pt x="51" y="562"/>
                    </a:lnTo>
                    <a:lnTo>
                      <a:pt x="58" y="584"/>
                    </a:lnTo>
                    <a:lnTo>
                      <a:pt x="67" y="605"/>
                    </a:lnTo>
                    <a:lnTo>
                      <a:pt x="78" y="626"/>
                    </a:lnTo>
                    <a:lnTo>
                      <a:pt x="90" y="646"/>
                    </a:lnTo>
                    <a:lnTo>
                      <a:pt x="103" y="665"/>
                    </a:lnTo>
                    <a:lnTo>
                      <a:pt x="118" y="684"/>
                    </a:lnTo>
                    <a:lnTo>
                      <a:pt x="134" y="703"/>
                    </a:lnTo>
                    <a:lnTo>
                      <a:pt x="151" y="721"/>
                    </a:lnTo>
                    <a:lnTo>
                      <a:pt x="170" y="738"/>
                    </a:lnTo>
                    <a:lnTo>
                      <a:pt x="190" y="755"/>
                    </a:lnTo>
                    <a:lnTo>
                      <a:pt x="211" y="772"/>
                    </a:lnTo>
                    <a:lnTo>
                      <a:pt x="233" y="787"/>
                    </a:lnTo>
                    <a:lnTo>
                      <a:pt x="256" y="802"/>
                    </a:lnTo>
                    <a:lnTo>
                      <a:pt x="280" y="816"/>
                    </a:lnTo>
                    <a:lnTo>
                      <a:pt x="306" y="829"/>
                    </a:lnTo>
                    <a:lnTo>
                      <a:pt x="332" y="842"/>
                    </a:lnTo>
                    <a:lnTo>
                      <a:pt x="359" y="853"/>
                    </a:lnTo>
                    <a:lnTo>
                      <a:pt x="387" y="864"/>
                    </a:lnTo>
                    <a:lnTo>
                      <a:pt x="416" y="874"/>
                    </a:lnTo>
                    <a:lnTo>
                      <a:pt x="446" y="883"/>
                    </a:lnTo>
                    <a:lnTo>
                      <a:pt x="477" y="891"/>
                    </a:lnTo>
                    <a:lnTo>
                      <a:pt x="508" y="898"/>
                    </a:lnTo>
                    <a:lnTo>
                      <a:pt x="540" y="904"/>
                    </a:lnTo>
                    <a:lnTo>
                      <a:pt x="572" y="909"/>
                    </a:lnTo>
                    <a:lnTo>
                      <a:pt x="605" y="913"/>
                    </a:lnTo>
                    <a:lnTo>
                      <a:pt x="639" y="916"/>
                    </a:lnTo>
                    <a:lnTo>
                      <a:pt x="673" y="918"/>
                    </a:lnTo>
                    <a:lnTo>
                      <a:pt x="708" y="918"/>
                    </a:lnTo>
                    <a:lnTo>
                      <a:pt x="742" y="918"/>
                    </a:lnTo>
                    <a:lnTo>
                      <a:pt x="777" y="916"/>
                    </a:lnTo>
                    <a:lnTo>
                      <a:pt x="810" y="913"/>
                    </a:lnTo>
                    <a:lnTo>
                      <a:pt x="844" y="909"/>
                    </a:lnTo>
                    <a:lnTo>
                      <a:pt x="876" y="904"/>
                    </a:lnTo>
                    <a:lnTo>
                      <a:pt x="908" y="898"/>
                    </a:lnTo>
                    <a:lnTo>
                      <a:pt x="939" y="891"/>
                    </a:lnTo>
                    <a:lnTo>
                      <a:pt x="970" y="883"/>
                    </a:lnTo>
                    <a:lnTo>
                      <a:pt x="1000" y="874"/>
                    </a:lnTo>
                    <a:lnTo>
                      <a:pt x="1029" y="864"/>
                    </a:lnTo>
                    <a:lnTo>
                      <a:pt x="1057" y="854"/>
                    </a:lnTo>
                    <a:lnTo>
                      <a:pt x="1084" y="842"/>
                    </a:lnTo>
                    <a:lnTo>
                      <a:pt x="1110" y="829"/>
                    </a:lnTo>
                    <a:lnTo>
                      <a:pt x="1136" y="816"/>
                    </a:lnTo>
                    <a:lnTo>
                      <a:pt x="1160" y="802"/>
                    </a:lnTo>
                    <a:lnTo>
                      <a:pt x="1183" y="787"/>
                    </a:lnTo>
                    <a:lnTo>
                      <a:pt x="1205" y="772"/>
                    </a:lnTo>
                    <a:lnTo>
                      <a:pt x="1227" y="756"/>
                    </a:lnTo>
                    <a:lnTo>
                      <a:pt x="1246" y="739"/>
                    </a:lnTo>
                    <a:lnTo>
                      <a:pt x="1265" y="722"/>
                    </a:lnTo>
                    <a:lnTo>
                      <a:pt x="1282" y="704"/>
                    </a:lnTo>
                    <a:lnTo>
                      <a:pt x="1298" y="685"/>
                    </a:lnTo>
                    <a:lnTo>
                      <a:pt x="1313" y="666"/>
                    </a:lnTo>
                    <a:lnTo>
                      <a:pt x="1327" y="646"/>
                    </a:lnTo>
                    <a:lnTo>
                      <a:pt x="1338" y="626"/>
                    </a:lnTo>
                    <a:lnTo>
                      <a:pt x="1349" y="605"/>
                    </a:lnTo>
                    <a:lnTo>
                      <a:pt x="1358" y="585"/>
                    </a:lnTo>
                    <a:lnTo>
                      <a:pt x="1365" y="563"/>
                    </a:lnTo>
                    <a:lnTo>
                      <a:pt x="1371" y="542"/>
                    </a:lnTo>
                    <a:lnTo>
                      <a:pt x="1375" y="519"/>
                    </a:lnTo>
                    <a:lnTo>
                      <a:pt x="1378" y="497"/>
                    </a:lnTo>
                    <a:lnTo>
                      <a:pt x="1379" y="474"/>
                    </a:lnTo>
                    <a:lnTo>
                      <a:pt x="1378" y="451"/>
                    </a:lnTo>
                    <a:lnTo>
                      <a:pt x="1375" y="429"/>
                    </a:lnTo>
                    <a:lnTo>
                      <a:pt x="1371" y="407"/>
                    </a:lnTo>
                    <a:lnTo>
                      <a:pt x="1365" y="385"/>
                    </a:lnTo>
                    <a:lnTo>
                      <a:pt x="1358" y="364"/>
                    </a:lnTo>
                    <a:lnTo>
                      <a:pt x="1349" y="343"/>
                    </a:lnTo>
                    <a:lnTo>
                      <a:pt x="1339" y="322"/>
                    </a:lnTo>
                    <a:lnTo>
                      <a:pt x="1327" y="302"/>
                    </a:lnTo>
                    <a:lnTo>
                      <a:pt x="1314" y="282"/>
                    </a:lnTo>
                    <a:lnTo>
                      <a:pt x="1299" y="263"/>
                    </a:lnTo>
                    <a:lnTo>
                      <a:pt x="1283" y="244"/>
                    </a:lnTo>
                    <a:lnTo>
                      <a:pt x="1266" y="226"/>
                    </a:lnTo>
                    <a:lnTo>
                      <a:pt x="1247" y="209"/>
                    </a:lnTo>
                    <a:lnTo>
                      <a:pt x="1227" y="192"/>
                    </a:lnTo>
                    <a:lnTo>
                      <a:pt x="1206" y="176"/>
                    </a:lnTo>
                    <a:lnTo>
                      <a:pt x="1184" y="160"/>
                    </a:lnTo>
                    <a:lnTo>
                      <a:pt x="1161" y="146"/>
                    </a:lnTo>
                    <a:lnTo>
                      <a:pt x="1136" y="132"/>
                    </a:lnTo>
                    <a:lnTo>
                      <a:pt x="1111" y="118"/>
                    </a:lnTo>
                    <a:lnTo>
                      <a:pt x="1085" y="106"/>
                    </a:lnTo>
                    <a:lnTo>
                      <a:pt x="1058" y="94"/>
                    </a:lnTo>
                    <a:lnTo>
                      <a:pt x="1029" y="83"/>
                    </a:lnTo>
                    <a:lnTo>
                      <a:pt x="1000" y="74"/>
                    </a:lnTo>
                    <a:lnTo>
                      <a:pt x="971" y="64"/>
                    </a:lnTo>
                    <a:lnTo>
                      <a:pt x="940" y="57"/>
                    </a:lnTo>
                    <a:lnTo>
                      <a:pt x="909" y="50"/>
                    </a:lnTo>
                    <a:lnTo>
                      <a:pt x="877" y="43"/>
                    </a:lnTo>
                    <a:lnTo>
                      <a:pt x="844" y="38"/>
                    </a:lnTo>
                    <a:lnTo>
                      <a:pt x="811" y="35"/>
                    </a:lnTo>
                    <a:lnTo>
                      <a:pt x="778" y="32"/>
                    </a:lnTo>
                    <a:lnTo>
                      <a:pt x="744" y="30"/>
                    </a:lnTo>
                    <a:lnTo>
                      <a:pt x="709" y="29"/>
                    </a:lnTo>
                    <a:lnTo>
                      <a:pt x="674" y="30"/>
                    </a:lnTo>
                    <a:lnTo>
                      <a:pt x="640" y="31"/>
                    </a:lnTo>
                    <a:lnTo>
                      <a:pt x="606" y="34"/>
                    </a:lnTo>
                    <a:lnTo>
                      <a:pt x="573" y="38"/>
                    </a:lnTo>
                    <a:lnTo>
                      <a:pt x="541" y="43"/>
                    </a:lnTo>
                    <a:lnTo>
                      <a:pt x="509" y="49"/>
                    </a:lnTo>
                    <a:lnTo>
                      <a:pt x="477" y="56"/>
                    </a:lnTo>
                    <a:lnTo>
                      <a:pt x="447" y="64"/>
                    </a:lnTo>
                    <a:lnTo>
                      <a:pt x="417" y="73"/>
                    </a:lnTo>
                    <a:lnTo>
                      <a:pt x="388" y="83"/>
                    </a:lnTo>
                    <a:lnTo>
                      <a:pt x="360" y="94"/>
                    </a:lnTo>
                    <a:lnTo>
                      <a:pt x="333" y="106"/>
                    </a:lnTo>
                    <a:lnTo>
                      <a:pt x="306" y="118"/>
                    </a:lnTo>
                    <a:lnTo>
                      <a:pt x="281" y="131"/>
                    </a:lnTo>
                    <a:lnTo>
                      <a:pt x="257" y="145"/>
                    </a:lnTo>
                    <a:lnTo>
                      <a:pt x="233" y="160"/>
                    </a:lnTo>
                    <a:lnTo>
                      <a:pt x="211" y="175"/>
                    </a:lnTo>
                    <a:lnTo>
                      <a:pt x="190" y="192"/>
                    </a:lnTo>
                    <a:lnTo>
                      <a:pt x="170" y="209"/>
                    </a:lnTo>
                    <a:lnTo>
                      <a:pt x="152" y="226"/>
                    </a:lnTo>
                    <a:lnTo>
                      <a:pt x="134" y="244"/>
                    </a:lnTo>
                    <a:lnTo>
                      <a:pt x="118" y="262"/>
                    </a:lnTo>
                    <a:lnTo>
                      <a:pt x="104" y="282"/>
                    </a:lnTo>
                    <a:lnTo>
                      <a:pt x="90" y="301"/>
                    </a:lnTo>
                    <a:lnTo>
                      <a:pt x="78" y="321"/>
                    </a:lnTo>
                    <a:lnTo>
                      <a:pt x="68" y="342"/>
                    </a:lnTo>
                    <a:lnTo>
                      <a:pt x="59" y="363"/>
                    </a:lnTo>
                    <a:lnTo>
                      <a:pt x="51" y="384"/>
                    </a:lnTo>
                    <a:lnTo>
                      <a:pt x="46" y="406"/>
                    </a:lnTo>
                    <a:lnTo>
                      <a:pt x="41" y="428"/>
                    </a:lnTo>
                    <a:lnTo>
                      <a:pt x="39" y="450"/>
                    </a:lnTo>
                    <a:lnTo>
                      <a:pt x="38" y="473"/>
                    </a:lnTo>
                    <a:lnTo>
                      <a:pt x="38" y="496"/>
                    </a:lnTo>
                    <a:close/>
                  </a:path>
                </a:pathLst>
              </a:cu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NZ" b="1"/>
              </a:p>
            </p:txBody>
          </p:sp>
          <p:sp>
            <p:nvSpPr>
              <p:cNvPr id="67607" name="Rectangle 23"/>
              <p:cNvSpPr>
                <a:spLocks noChangeArrowheads="1"/>
              </p:cNvSpPr>
              <p:nvPr/>
            </p:nvSpPr>
            <p:spPr bwMode="auto">
              <a:xfrm>
                <a:off x="4247" y="1765"/>
                <a:ext cx="763" cy="1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itchFamily="34" charset="0"/>
                  </a:rPr>
                  <a:t>Physiological </a:t>
                </a:r>
                <a:endParaRPr kumimoji="0" 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67608" name="Rectangle 24"/>
              <p:cNvSpPr>
                <a:spLocks noChangeArrowheads="1"/>
              </p:cNvSpPr>
              <p:nvPr/>
            </p:nvSpPr>
            <p:spPr bwMode="auto">
              <a:xfrm>
                <a:off x="4303" y="1911"/>
                <a:ext cx="672" cy="1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itchFamily="34" charset="0"/>
                  </a:rPr>
                  <a:t>Monitoring </a:t>
                </a:r>
                <a:endParaRPr kumimoji="0" 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67609" name="Oval 25"/>
              <p:cNvSpPr>
                <a:spLocks noChangeArrowheads="1"/>
              </p:cNvSpPr>
              <p:nvPr/>
            </p:nvSpPr>
            <p:spPr bwMode="auto">
              <a:xfrm>
                <a:off x="2173" y="2858"/>
                <a:ext cx="1477" cy="919"/>
              </a:xfrm>
              <a:prstGeom prst="ellipse">
                <a:avLst/>
              </a:prstGeom>
              <a:solidFill>
                <a:srgbClr val="BDB255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NZ" b="1"/>
              </a:p>
            </p:txBody>
          </p:sp>
          <p:sp>
            <p:nvSpPr>
              <p:cNvPr id="67610" name="Freeform 26"/>
              <p:cNvSpPr>
                <a:spLocks noEditPoints="1"/>
              </p:cNvSpPr>
              <p:nvPr/>
            </p:nvSpPr>
            <p:spPr bwMode="auto">
              <a:xfrm>
                <a:off x="2155" y="2844"/>
                <a:ext cx="1514" cy="948"/>
              </a:xfrm>
              <a:custGeom>
                <a:avLst/>
                <a:gdLst/>
                <a:ahLst/>
                <a:cxnLst>
                  <a:cxn ang="0">
                    <a:pos x="15" y="378"/>
                  </a:cxn>
                  <a:cxn ang="0">
                    <a:pos x="75" y="267"/>
                  </a:cxn>
                  <a:cxn ang="0">
                    <a:pos x="174" y="171"/>
                  </a:cxn>
                  <a:cxn ang="0">
                    <a:pos x="305" y="93"/>
                  </a:cxn>
                  <a:cxn ang="0">
                    <a:pos x="463" y="37"/>
                  </a:cxn>
                  <a:cxn ang="0">
                    <a:pos x="642" y="5"/>
                  </a:cxn>
                  <a:cxn ang="0">
                    <a:pos x="833" y="2"/>
                  </a:cxn>
                  <a:cxn ang="0">
                    <a:pos x="1015" y="28"/>
                  </a:cxn>
                  <a:cxn ang="0">
                    <a:pos x="1178" y="80"/>
                  </a:cxn>
                  <a:cxn ang="0">
                    <a:pos x="1315" y="154"/>
                  </a:cxn>
                  <a:cxn ang="0">
                    <a:pos x="1421" y="246"/>
                  </a:cxn>
                  <a:cxn ang="0">
                    <a:pos x="1489" y="354"/>
                  </a:cxn>
                  <a:cxn ang="0">
                    <a:pos x="1514" y="473"/>
                  </a:cxn>
                  <a:cxn ang="0">
                    <a:pos x="1490" y="592"/>
                  </a:cxn>
                  <a:cxn ang="0">
                    <a:pos x="1422" y="700"/>
                  </a:cxn>
                  <a:cxn ang="0">
                    <a:pos x="1316" y="793"/>
                  </a:cxn>
                  <a:cxn ang="0">
                    <a:pos x="1179" y="867"/>
                  </a:cxn>
                  <a:cxn ang="0">
                    <a:pos x="1016" y="919"/>
                  </a:cxn>
                  <a:cxn ang="0">
                    <a:pos x="834" y="945"/>
                  </a:cxn>
                  <a:cxn ang="0">
                    <a:pos x="642" y="942"/>
                  </a:cxn>
                  <a:cxn ang="0">
                    <a:pos x="464" y="911"/>
                  </a:cxn>
                  <a:cxn ang="0">
                    <a:pos x="306" y="855"/>
                  </a:cxn>
                  <a:cxn ang="0">
                    <a:pos x="174" y="776"/>
                  </a:cxn>
                  <a:cxn ang="0">
                    <a:pos x="76" y="681"/>
                  </a:cxn>
                  <a:cxn ang="0">
                    <a:pos x="16" y="570"/>
                  </a:cxn>
                  <a:cxn ang="0">
                    <a:pos x="38" y="496"/>
                  </a:cxn>
                  <a:cxn ang="0">
                    <a:pos x="69" y="604"/>
                  </a:cxn>
                  <a:cxn ang="0">
                    <a:pos x="140" y="702"/>
                  </a:cxn>
                  <a:cxn ang="0">
                    <a:pos x="246" y="787"/>
                  </a:cxn>
                  <a:cxn ang="0">
                    <a:pos x="382" y="853"/>
                  </a:cxn>
                  <a:cxn ang="0">
                    <a:pos x="541" y="898"/>
                  </a:cxn>
                  <a:cxn ang="0">
                    <a:pos x="719" y="918"/>
                  </a:cxn>
                  <a:cxn ang="0">
                    <a:pos x="902" y="909"/>
                  </a:cxn>
                  <a:cxn ang="0">
                    <a:pos x="1070" y="874"/>
                  </a:cxn>
                  <a:cxn ang="0">
                    <a:pos x="1216" y="816"/>
                  </a:cxn>
                  <a:cxn ang="0">
                    <a:pos x="1334" y="739"/>
                  </a:cxn>
                  <a:cxn ang="0">
                    <a:pos x="1420" y="646"/>
                  </a:cxn>
                  <a:cxn ang="0">
                    <a:pos x="1468" y="541"/>
                  </a:cxn>
                  <a:cxn ang="0">
                    <a:pos x="1473" y="429"/>
                  </a:cxn>
                  <a:cxn ang="0">
                    <a:pos x="1434" y="322"/>
                  </a:cxn>
                  <a:cxn ang="0">
                    <a:pos x="1355" y="227"/>
                  </a:cxn>
                  <a:cxn ang="0">
                    <a:pos x="1243" y="146"/>
                  </a:cxn>
                  <a:cxn ang="0">
                    <a:pos x="1101" y="84"/>
                  </a:cxn>
                  <a:cxn ang="0">
                    <a:pos x="938" y="43"/>
                  </a:cxn>
                  <a:cxn ang="0">
                    <a:pos x="757" y="29"/>
                  </a:cxn>
                  <a:cxn ang="0">
                    <a:pos x="576" y="43"/>
                  </a:cxn>
                  <a:cxn ang="0">
                    <a:pos x="413" y="83"/>
                  </a:cxn>
                  <a:cxn ang="0">
                    <a:pos x="272" y="146"/>
                  </a:cxn>
                  <a:cxn ang="0">
                    <a:pos x="159" y="226"/>
                  </a:cxn>
                  <a:cxn ang="0">
                    <a:pos x="80" y="322"/>
                  </a:cxn>
                  <a:cxn ang="0">
                    <a:pos x="41" y="428"/>
                  </a:cxn>
                </a:cxnLst>
                <a:rect l="0" t="0" r="r" b="b"/>
                <a:pathLst>
                  <a:path w="1514" h="948">
                    <a:moveTo>
                      <a:pt x="0" y="474"/>
                    </a:moveTo>
                    <a:lnTo>
                      <a:pt x="1" y="450"/>
                    </a:lnTo>
                    <a:lnTo>
                      <a:pt x="4" y="425"/>
                    </a:lnTo>
                    <a:lnTo>
                      <a:pt x="9" y="401"/>
                    </a:lnTo>
                    <a:lnTo>
                      <a:pt x="15" y="378"/>
                    </a:lnTo>
                    <a:lnTo>
                      <a:pt x="24" y="355"/>
                    </a:lnTo>
                    <a:lnTo>
                      <a:pt x="34" y="332"/>
                    </a:lnTo>
                    <a:lnTo>
                      <a:pt x="46" y="310"/>
                    </a:lnTo>
                    <a:lnTo>
                      <a:pt x="60" y="288"/>
                    </a:lnTo>
                    <a:lnTo>
                      <a:pt x="75" y="267"/>
                    </a:lnTo>
                    <a:lnTo>
                      <a:pt x="92" y="247"/>
                    </a:lnTo>
                    <a:lnTo>
                      <a:pt x="110" y="227"/>
                    </a:lnTo>
                    <a:lnTo>
                      <a:pt x="130" y="208"/>
                    </a:lnTo>
                    <a:lnTo>
                      <a:pt x="151" y="189"/>
                    </a:lnTo>
                    <a:lnTo>
                      <a:pt x="174" y="171"/>
                    </a:lnTo>
                    <a:lnTo>
                      <a:pt x="198" y="154"/>
                    </a:lnTo>
                    <a:lnTo>
                      <a:pt x="223" y="138"/>
                    </a:lnTo>
                    <a:lnTo>
                      <a:pt x="249" y="122"/>
                    </a:lnTo>
                    <a:lnTo>
                      <a:pt x="276" y="107"/>
                    </a:lnTo>
                    <a:lnTo>
                      <a:pt x="305" y="93"/>
                    </a:lnTo>
                    <a:lnTo>
                      <a:pt x="335" y="80"/>
                    </a:lnTo>
                    <a:lnTo>
                      <a:pt x="366" y="68"/>
                    </a:lnTo>
                    <a:lnTo>
                      <a:pt x="397" y="56"/>
                    </a:lnTo>
                    <a:lnTo>
                      <a:pt x="430" y="46"/>
                    </a:lnTo>
                    <a:lnTo>
                      <a:pt x="463" y="37"/>
                    </a:lnTo>
                    <a:lnTo>
                      <a:pt x="497" y="28"/>
                    </a:lnTo>
                    <a:lnTo>
                      <a:pt x="532" y="21"/>
                    </a:lnTo>
                    <a:lnTo>
                      <a:pt x="568" y="15"/>
                    </a:lnTo>
                    <a:lnTo>
                      <a:pt x="605" y="9"/>
                    </a:lnTo>
                    <a:lnTo>
                      <a:pt x="642" y="5"/>
                    </a:lnTo>
                    <a:lnTo>
                      <a:pt x="679" y="2"/>
                    </a:lnTo>
                    <a:lnTo>
                      <a:pt x="717" y="0"/>
                    </a:lnTo>
                    <a:lnTo>
                      <a:pt x="756" y="0"/>
                    </a:lnTo>
                    <a:lnTo>
                      <a:pt x="795" y="0"/>
                    </a:lnTo>
                    <a:lnTo>
                      <a:pt x="833" y="2"/>
                    </a:lnTo>
                    <a:lnTo>
                      <a:pt x="871" y="5"/>
                    </a:lnTo>
                    <a:lnTo>
                      <a:pt x="908" y="9"/>
                    </a:lnTo>
                    <a:lnTo>
                      <a:pt x="945" y="14"/>
                    </a:lnTo>
                    <a:lnTo>
                      <a:pt x="980" y="21"/>
                    </a:lnTo>
                    <a:lnTo>
                      <a:pt x="1015" y="28"/>
                    </a:lnTo>
                    <a:lnTo>
                      <a:pt x="1050" y="36"/>
                    </a:lnTo>
                    <a:lnTo>
                      <a:pt x="1083" y="46"/>
                    </a:lnTo>
                    <a:lnTo>
                      <a:pt x="1116" y="56"/>
                    </a:lnTo>
                    <a:lnTo>
                      <a:pt x="1147" y="67"/>
                    </a:lnTo>
                    <a:lnTo>
                      <a:pt x="1178" y="80"/>
                    </a:lnTo>
                    <a:lnTo>
                      <a:pt x="1208" y="93"/>
                    </a:lnTo>
                    <a:lnTo>
                      <a:pt x="1236" y="107"/>
                    </a:lnTo>
                    <a:lnTo>
                      <a:pt x="1264" y="121"/>
                    </a:lnTo>
                    <a:lnTo>
                      <a:pt x="1290" y="137"/>
                    </a:lnTo>
                    <a:lnTo>
                      <a:pt x="1315" y="154"/>
                    </a:lnTo>
                    <a:lnTo>
                      <a:pt x="1339" y="171"/>
                    </a:lnTo>
                    <a:lnTo>
                      <a:pt x="1362" y="189"/>
                    </a:lnTo>
                    <a:lnTo>
                      <a:pt x="1383" y="207"/>
                    </a:lnTo>
                    <a:lnTo>
                      <a:pt x="1403" y="226"/>
                    </a:lnTo>
                    <a:lnTo>
                      <a:pt x="1421" y="246"/>
                    </a:lnTo>
                    <a:lnTo>
                      <a:pt x="1438" y="267"/>
                    </a:lnTo>
                    <a:lnTo>
                      <a:pt x="1453" y="288"/>
                    </a:lnTo>
                    <a:lnTo>
                      <a:pt x="1467" y="309"/>
                    </a:lnTo>
                    <a:lnTo>
                      <a:pt x="1479" y="331"/>
                    </a:lnTo>
                    <a:lnTo>
                      <a:pt x="1489" y="354"/>
                    </a:lnTo>
                    <a:lnTo>
                      <a:pt x="1498" y="377"/>
                    </a:lnTo>
                    <a:lnTo>
                      <a:pt x="1505" y="400"/>
                    </a:lnTo>
                    <a:lnTo>
                      <a:pt x="1510" y="424"/>
                    </a:lnTo>
                    <a:lnTo>
                      <a:pt x="1513" y="449"/>
                    </a:lnTo>
                    <a:lnTo>
                      <a:pt x="1514" y="473"/>
                    </a:lnTo>
                    <a:lnTo>
                      <a:pt x="1513" y="498"/>
                    </a:lnTo>
                    <a:lnTo>
                      <a:pt x="1510" y="522"/>
                    </a:lnTo>
                    <a:lnTo>
                      <a:pt x="1505" y="546"/>
                    </a:lnTo>
                    <a:lnTo>
                      <a:pt x="1498" y="569"/>
                    </a:lnTo>
                    <a:lnTo>
                      <a:pt x="1490" y="592"/>
                    </a:lnTo>
                    <a:lnTo>
                      <a:pt x="1480" y="615"/>
                    </a:lnTo>
                    <a:lnTo>
                      <a:pt x="1468" y="637"/>
                    </a:lnTo>
                    <a:lnTo>
                      <a:pt x="1454" y="659"/>
                    </a:lnTo>
                    <a:lnTo>
                      <a:pt x="1439" y="680"/>
                    </a:lnTo>
                    <a:lnTo>
                      <a:pt x="1422" y="700"/>
                    </a:lnTo>
                    <a:lnTo>
                      <a:pt x="1403" y="720"/>
                    </a:lnTo>
                    <a:lnTo>
                      <a:pt x="1383" y="740"/>
                    </a:lnTo>
                    <a:lnTo>
                      <a:pt x="1362" y="758"/>
                    </a:lnTo>
                    <a:lnTo>
                      <a:pt x="1340" y="776"/>
                    </a:lnTo>
                    <a:lnTo>
                      <a:pt x="1316" y="793"/>
                    </a:lnTo>
                    <a:lnTo>
                      <a:pt x="1291" y="810"/>
                    </a:lnTo>
                    <a:lnTo>
                      <a:pt x="1265" y="825"/>
                    </a:lnTo>
                    <a:lnTo>
                      <a:pt x="1237" y="840"/>
                    </a:lnTo>
                    <a:lnTo>
                      <a:pt x="1208" y="854"/>
                    </a:lnTo>
                    <a:lnTo>
                      <a:pt x="1179" y="867"/>
                    </a:lnTo>
                    <a:lnTo>
                      <a:pt x="1148" y="879"/>
                    </a:lnTo>
                    <a:lnTo>
                      <a:pt x="1116" y="891"/>
                    </a:lnTo>
                    <a:lnTo>
                      <a:pt x="1084" y="901"/>
                    </a:lnTo>
                    <a:lnTo>
                      <a:pt x="1050" y="911"/>
                    </a:lnTo>
                    <a:lnTo>
                      <a:pt x="1016" y="919"/>
                    </a:lnTo>
                    <a:lnTo>
                      <a:pt x="981" y="926"/>
                    </a:lnTo>
                    <a:lnTo>
                      <a:pt x="945" y="933"/>
                    </a:lnTo>
                    <a:lnTo>
                      <a:pt x="909" y="938"/>
                    </a:lnTo>
                    <a:lnTo>
                      <a:pt x="872" y="942"/>
                    </a:lnTo>
                    <a:lnTo>
                      <a:pt x="834" y="945"/>
                    </a:lnTo>
                    <a:lnTo>
                      <a:pt x="796" y="947"/>
                    </a:lnTo>
                    <a:lnTo>
                      <a:pt x="757" y="948"/>
                    </a:lnTo>
                    <a:lnTo>
                      <a:pt x="718" y="947"/>
                    </a:lnTo>
                    <a:lnTo>
                      <a:pt x="680" y="945"/>
                    </a:lnTo>
                    <a:lnTo>
                      <a:pt x="642" y="942"/>
                    </a:lnTo>
                    <a:lnTo>
                      <a:pt x="605" y="938"/>
                    </a:lnTo>
                    <a:lnTo>
                      <a:pt x="569" y="933"/>
                    </a:lnTo>
                    <a:lnTo>
                      <a:pt x="533" y="927"/>
                    </a:lnTo>
                    <a:lnTo>
                      <a:pt x="498" y="919"/>
                    </a:lnTo>
                    <a:lnTo>
                      <a:pt x="464" y="911"/>
                    </a:lnTo>
                    <a:lnTo>
                      <a:pt x="430" y="901"/>
                    </a:lnTo>
                    <a:lnTo>
                      <a:pt x="398" y="891"/>
                    </a:lnTo>
                    <a:lnTo>
                      <a:pt x="366" y="880"/>
                    </a:lnTo>
                    <a:lnTo>
                      <a:pt x="335" y="868"/>
                    </a:lnTo>
                    <a:lnTo>
                      <a:pt x="306" y="855"/>
                    </a:lnTo>
                    <a:lnTo>
                      <a:pt x="277" y="840"/>
                    </a:lnTo>
                    <a:lnTo>
                      <a:pt x="250" y="826"/>
                    </a:lnTo>
                    <a:lnTo>
                      <a:pt x="223" y="810"/>
                    </a:lnTo>
                    <a:lnTo>
                      <a:pt x="198" y="794"/>
                    </a:lnTo>
                    <a:lnTo>
                      <a:pt x="174" y="776"/>
                    </a:lnTo>
                    <a:lnTo>
                      <a:pt x="152" y="759"/>
                    </a:lnTo>
                    <a:lnTo>
                      <a:pt x="131" y="740"/>
                    </a:lnTo>
                    <a:lnTo>
                      <a:pt x="111" y="721"/>
                    </a:lnTo>
                    <a:lnTo>
                      <a:pt x="92" y="701"/>
                    </a:lnTo>
                    <a:lnTo>
                      <a:pt x="76" y="681"/>
                    </a:lnTo>
                    <a:lnTo>
                      <a:pt x="60" y="660"/>
                    </a:lnTo>
                    <a:lnTo>
                      <a:pt x="46" y="638"/>
                    </a:lnTo>
                    <a:lnTo>
                      <a:pt x="34" y="616"/>
                    </a:lnTo>
                    <a:lnTo>
                      <a:pt x="24" y="593"/>
                    </a:lnTo>
                    <a:lnTo>
                      <a:pt x="16" y="570"/>
                    </a:lnTo>
                    <a:lnTo>
                      <a:pt x="9" y="547"/>
                    </a:lnTo>
                    <a:lnTo>
                      <a:pt x="4" y="523"/>
                    </a:lnTo>
                    <a:lnTo>
                      <a:pt x="1" y="499"/>
                    </a:lnTo>
                    <a:lnTo>
                      <a:pt x="0" y="474"/>
                    </a:lnTo>
                    <a:close/>
                    <a:moveTo>
                      <a:pt x="38" y="496"/>
                    </a:moveTo>
                    <a:lnTo>
                      <a:pt x="41" y="518"/>
                    </a:lnTo>
                    <a:lnTo>
                      <a:pt x="45" y="540"/>
                    </a:lnTo>
                    <a:lnTo>
                      <a:pt x="52" y="562"/>
                    </a:lnTo>
                    <a:lnTo>
                      <a:pt x="59" y="583"/>
                    </a:lnTo>
                    <a:lnTo>
                      <a:pt x="69" y="604"/>
                    </a:lnTo>
                    <a:lnTo>
                      <a:pt x="80" y="625"/>
                    </a:lnTo>
                    <a:lnTo>
                      <a:pt x="93" y="645"/>
                    </a:lnTo>
                    <a:lnTo>
                      <a:pt x="107" y="665"/>
                    </a:lnTo>
                    <a:lnTo>
                      <a:pt x="123" y="684"/>
                    </a:lnTo>
                    <a:lnTo>
                      <a:pt x="140" y="702"/>
                    </a:lnTo>
                    <a:lnTo>
                      <a:pt x="158" y="720"/>
                    </a:lnTo>
                    <a:lnTo>
                      <a:pt x="179" y="738"/>
                    </a:lnTo>
                    <a:lnTo>
                      <a:pt x="200" y="755"/>
                    </a:lnTo>
                    <a:lnTo>
                      <a:pt x="222" y="771"/>
                    </a:lnTo>
                    <a:lnTo>
                      <a:pt x="246" y="787"/>
                    </a:lnTo>
                    <a:lnTo>
                      <a:pt x="271" y="801"/>
                    </a:lnTo>
                    <a:lnTo>
                      <a:pt x="297" y="816"/>
                    </a:lnTo>
                    <a:lnTo>
                      <a:pt x="324" y="829"/>
                    </a:lnTo>
                    <a:lnTo>
                      <a:pt x="353" y="841"/>
                    </a:lnTo>
                    <a:lnTo>
                      <a:pt x="382" y="853"/>
                    </a:lnTo>
                    <a:lnTo>
                      <a:pt x="412" y="864"/>
                    </a:lnTo>
                    <a:lnTo>
                      <a:pt x="443" y="874"/>
                    </a:lnTo>
                    <a:lnTo>
                      <a:pt x="475" y="883"/>
                    </a:lnTo>
                    <a:lnTo>
                      <a:pt x="508" y="891"/>
                    </a:lnTo>
                    <a:lnTo>
                      <a:pt x="541" y="898"/>
                    </a:lnTo>
                    <a:lnTo>
                      <a:pt x="576" y="904"/>
                    </a:lnTo>
                    <a:lnTo>
                      <a:pt x="611" y="909"/>
                    </a:lnTo>
                    <a:lnTo>
                      <a:pt x="646" y="913"/>
                    </a:lnTo>
                    <a:lnTo>
                      <a:pt x="682" y="916"/>
                    </a:lnTo>
                    <a:lnTo>
                      <a:pt x="719" y="918"/>
                    </a:lnTo>
                    <a:lnTo>
                      <a:pt x="756" y="918"/>
                    </a:lnTo>
                    <a:lnTo>
                      <a:pt x="793" y="917"/>
                    </a:lnTo>
                    <a:lnTo>
                      <a:pt x="830" y="916"/>
                    </a:lnTo>
                    <a:lnTo>
                      <a:pt x="866" y="913"/>
                    </a:lnTo>
                    <a:lnTo>
                      <a:pt x="902" y="909"/>
                    </a:lnTo>
                    <a:lnTo>
                      <a:pt x="937" y="904"/>
                    </a:lnTo>
                    <a:lnTo>
                      <a:pt x="971" y="898"/>
                    </a:lnTo>
                    <a:lnTo>
                      <a:pt x="1005" y="891"/>
                    </a:lnTo>
                    <a:lnTo>
                      <a:pt x="1038" y="883"/>
                    </a:lnTo>
                    <a:lnTo>
                      <a:pt x="1070" y="874"/>
                    </a:lnTo>
                    <a:lnTo>
                      <a:pt x="1101" y="864"/>
                    </a:lnTo>
                    <a:lnTo>
                      <a:pt x="1131" y="853"/>
                    </a:lnTo>
                    <a:lnTo>
                      <a:pt x="1160" y="842"/>
                    </a:lnTo>
                    <a:lnTo>
                      <a:pt x="1189" y="829"/>
                    </a:lnTo>
                    <a:lnTo>
                      <a:pt x="1216" y="816"/>
                    </a:lnTo>
                    <a:lnTo>
                      <a:pt x="1242" y="802"/>
                    </a:lnTo>
                    <a:lnTo>
                      <a:pt x="1267" y="787"/>
                    </a:lnTo>
                    <a:lnTo>
                      <a:pt x="1290" y="771"/>
                    </a:lnTo>
                    <a:lnTo>
                      <a:pt x="1313" y="755"/>
                    </a:lnTo>
                    <a:lnTo>
                      <a:pt x="1334" y="739"/>
                    </a:lnTo>
                    <a:lnTo>
                      <a:pt x="1355" y="721"/>
                    </a:lnTo>
                    <a:lnTo>
                      <a:pt x="1373" y="703"/>
                    </a:lnTo>
                    <a:lnTo>
                      <a:pt x="1390" y="685"/>
                    </a:lnTo>
                    <a:lnTo>
                      <a:pt x="1406" y="665"/>
                    </a:lnTo>
                    <a:lnTo>
                      <a:pt x="1420" y="646"/>
                    </a:lnTo>
                    <a:lnTo>
                      <a:pt x="1433" y="626"/>
                    </a:lnTo>
                    <a:lnTo>
                      <a:pt x="1444" y="605"/>
                    </a:lnTo>
                    <a:lnTo>
                      <a:pt x="1454" y="584"/>
                    </a:lnTo>
                    <a:lnTo>
                      <a:pt x="1462" y="563"/>
                    </a:lnTo>
                    <a:lnTo>
                      <a:pt x="1468" y="541"/>
                    </a:lnTo>
                    <a:lnTo>
                      <a:pt x="1473" y="519"/>
                    </a:lnTo>
                    <a:lnTo>
                      <a:pt x="1475" y="497"/>
                    </a:lnTo>
                    <a:lnTo>
                      <a:pt x="1476" y="474"/>
                    </a:lnTo>
                    <a:lnTo>
                      <a:pt x="1475" y="451"/>
                    </a:lnTo>
                    <a:lnTo>
                      <a:pt x="1473" y="429"/>
                    </a:lnTo>
                    <a:lnTo>
                      <a:pt x="1468" y="407"/>
                    </a:lnTo>
                    <a:lnTo>
                      <a:pt x="1462" y="385"/>
                    </a:lnTo>
                    <a:lnTo>
                      <a:pt x="1454" y="364"/>
                    </a:lnTo>
                    <a:lnTo>
                      <a:pt x="1445" y="343"/>
                    </a:lnTo>
                    <a:lnTo>
                      <a:pt x="1434" y="322"/>
                    </a:lnTo>
                    <a:lnTo>
                      <a:pt x="1421" y="302"/>
                    </a:lnTo>
                    <a:lnTo>
                      <a:pt x="1407" y="282"/>
                    </a:lnTo>
                    <a:lnTo>
                      <a:pt x="1391" y="264"/>
                    </a:lnTo>
                    <a:lnTo>
                      <a:pt x="1374" y="245"/>
                    </a:lnTo>
                    <a:lnTo>
                      <a:pt x="1355" y="227"/>
                    </a:lnTo>
                    <a:lnTo>
                      <a:pt x="1335" y="209"/>
                    </a:lnTo>
                    <a:lnTo>
                      <a:pt x="1314" y="193"/>
                    </a:lnTo>
                    <a:lnTo>
                      <a:pt x="1291" y="176"/>
                    </a:lnTo>
                    <a:lnTo>
                      <a:pt x="1267" y="161"/>
                    </a:lnTo>
                    <a:lnTo>
                      <a:pt x="1243" y="146"/>
                    </a:lnTo>
                    <a:lnTo>
                      <a:pt x="1216" y="132"/>
                    </a:lnTo>
                    <a:lnTo>
                      <a:pt x="1189" y="118"/>
                    </a:lnTo>
                    <a:lnTo>
                      <a:pt x="1161" y="106"/>
                    </a:lnTo>
                    <a:lnTo>
                      <a:pt x="1132" y="94"/>
                    </a:lnTo>
                    <a:lnTo>
                      <a:pt x="1101" y="84"/>
                    </a:lnTo>
                    <a:lnTo>
                      <a:pt x="1070" y="74"/>
                    </a:lnTo>
                    <a:lnTo>
                      <a:pt x="1039" y="65"/>
                    </a:lnTo>
                    <a:lnTo>
                      <a:pt x="1006" y="56"/>
                    </a:lnTo>
                    <a:lnTo>
                      <a:pt x="972" y="49"/>
                    </a:lnTo>
                    <a:lnTo>
                      <a:pt x="938" y="43"/>
                    </a:lnTo>
                    <a:lnTo>
                      <a:pt x="903" y="38"/>
                    </a:lnTo>
                    <a:lnTo>
                      <a:pt x="867" y="34"/>
                    </a:lnTo>
                    <a:lnTo>
                      <a:pt x="831" y="32"/>
                    </a:lnTo>
                    <a:lnTo>
                      <a:pt x="794" y="30"/>
                    </a:lnTo>
                    <a:lnTo>
                      <a:pt x="757" y="29"/>
                    </a:lnTo>
                    <a:lnTo>
                      <a:pt x="720" y="30"/>
                    </a:lnTo>
                    <a:lnTo>
                      <a:pt x="683" y="31"/>
                    </a:lnTo>
                    <a:lnTo>
                      <a:pt x="647" y="34"/>
                    </a:lnTo>
                    <a:lnTo>
                      <a:pt x="611" y="38"/>
                    </a:lnTo>
                    <a:lnTo>
                      <a:pt x="576" y="43"/>
                    </a:lnTo>
                    <a:lnTo>
                      <a:pt x="542" y="49"/>
                    </a:lnTo>
                    <a:lnTo>
                      <a:pt x="508" y="56"/>
                    </a:lnTo>
                    <a:lnTo>
                      <a:pt x="476" y="64"/>
                    </a:lnTo>
                    <a:lnTo>
                      <a:pt x="444" y="73"/>
                    </a:lnTo>
                    <a:lnTo>
                      <a:pt x="413" y="83"/>
                    </a:lnTo>
                    <a:lnTo>
                      <a:pt x="382" y="94"/>
                    </a:lnTo>
                    <a:lnTo>
                      <a:pt x="353" y="106"/>
                    </a:lnTo>
                    <a:lnTo>
                      <a:pt x="325" y="118"/>
                    </a:lnTo>
                    <a:lnTo>
                      <a:pt x="298" y="131"/>
                    </a:lnTo>
                    <a:lnTo>
                      <a:pt x="272" y="146"/>
                    </a:lnTo>
                    <a:lnTo>
                      <a:pt x="247" y="160"/>
                    </a:lnTo>
                    <a:lnTo>
                      <a:pt x="223" y="176"/>
                    </a:lnTo>
                    <a:lnTo>
                      <a:pt x="201" y="192"/>
                    </a:lnTo>
                    <a:lnTo>
                      <a:pt x="179" y="209"/>
                    </a:lnTo>
                    <a:lnTo>
                      <a:pt x="159" y="226"/>
                    </a:lnTo>
                    <a:lnTo>
                      <a:pt x="141" y="244"/>
                    </a:lnTo>
                    <a:lnTo>
                      <a:pt x="123" y="263"/>
                    </a:lnTo>
                    <a:lnTo>
                      <a:pt x="107" y="282"/>
                    </a:lnTo>
                    <a:lnTo>
                      <a:pt x="93" y="301"/>
                    </a:lnTo>
                    <a:lnTo>
                      <a:pt x="80" y="322"/>
                    </a:lnTo>
                    <a:lnTo>
                      <a:pt x="69" y="342"/>
                    </a:lnTo>
                    <a:lnTo>
                      <a:pt x="60" y="363"/>
                    </a:lnTo>
                    <a:lnTo>
                      <a:pt x="52" y="384"/>
                    </a:lnTo>
                    <a:lnTo>
                      <a:pt x="46" y="406"/>
                    </a:lnTo>
                    <a:lnTo>
                      <a:pt x="41" y="428"/>
                    </a:lnTo>
                    <a:lnTo>
                      <a:pt x="38" y="451"/>
                    </a:lnTo>
                    <a:lnTo>
                      <a:pt x="37" y="473"/>
                    </a:lnTo>
                    <a:lnTo>
                      <a:pt x="38" y="496"/>
                    </a:lnTo>
                    <a:close/>
                  </a:path>
                </a:pathLst>
              </a:cu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NZ" b="1"/>
              </a:p>
            </p:txBody>
          </p:sp>
          <p:sp>
            <p:nvSpPr>
              <p:cNvPr id="67611" name="Rectangle 27"/>
              <p:cNvSpPr>
                <a:spLocks noChangeArrowheads="1"/>
              </p:cNvSpPr>
              <p:nvPr/>
            </p:nvSpPr>
            <p:spPr bwMode="auto">
              <a:xfrm>
                <a:off x="2410" y="3157"/>
                <a:ext cx="862" cy="1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itchFamily="34" charset="0"/>
                  </a:rPr>
                  <a:t>Environmental </a:t>
                </a:r>
                <a:endParaRPr kumimoji="0" 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67612" name="Rectangle 28"/>
              <p:cNvSpPr>
                <a:spLocks noChangeArrowheads="1"/>
              </p:cNvSpPr>
              <p:nvPr/>
            </p:nvSpPr>
            <p:spPr bwMode="auto">
              <a:xfrm>
                <a:off x="2527" y="3304"/>
                <a:ext cx="641" cy="1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itchFamily="34" charset="0"/>
                  </a:rPr>
                  <a:t>Monitoring</a:t>
                </a:r>
                <a:endParaRPr kumimoji="0" 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67613" name="Oval 29"/>
              <p:cNvSpPr>
                <a:spLocks noChangeArrowheads="1"/>
              </p:cNvSpPr>
              <p:nvPr/>
            </p:nvSpPr>
            <p:spPr bwMode="auto">
              <a:xfrm>
                <a:off x="391" y="1465"/>
                <a:ext cx="1490" cy="919"/>
              </a:xfrm>
              <a:prstGeom prst="ellipse">
                <a:avLst/>
              </a:prstGeom>
              <a:solidFill>
                <a:srgbClr val="9BBB59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NZ" b="1"/>
              </a:p>
            </p:txBody>
          </p:sp>
          <p:sp>
            <p:nvSpPr>
              <p:cNvPr id="67614" name="Freeform 30"/>
              <p:cNvSpPr>
                <a:spLocks noEditPoints="1"/>
              </p:cNvSpPr>
              <p:nvPr/>
            </p:nvSpPr>
            <p:spPr bwMode="auto">
              <a:xfrm>
                <a:off x="372" y="1451"/>
                <a:ext cx="1528" cy="948"/>
              </a:xfrm>
              <a:custGeom>
                <a:avLst/>
                <a:gdLst/>
                <a:ahLst/>
                <a:cxnLst>
                  <a:cxn ang="0">
                    <a:pos x="16" y="378"/>
                  </a:cxn>
                  <a:cxn ang="0">
                    <a:pos x="77" y="267"/>
                  </a:cxn>
                  <a:cxn ang="0">
                    <a:pos x="176" y="171"/>
                  </a:cxn>
                  <a:cxn ang="0">
                    <a:pos x="309" y="93"/>
                  </a:cxn>
                  <a:cxn ang="0">
                    <a:pos x="468" y="37"/>
                  </a:cxn>
                  <a:cxn ang="0">
                    <a:pos x="648" y="5"/>
                  </a:cxn>
                  <a:cxn ang="0">
                    <a:pos x="841" y="2"/>
                  </a:cxn>
                  <a:cxn ang="0">
                    <a:pos x="1025" y="28"/>
                  </a:cxn>
                  <a:cxn ang="0">
                    <a:pos x="1189" y="80"/>
                  </a:cxn>
                  <a:cxn ang="0">
                    <a:pos x="1327" y="153"/>
                  </a:cxn>
                  <a:cxn ang="0">
                    <a:pos x="1434" y="246"/>
                  </a:cxn>
                  <a:cxn ang="0">
                    <a:pos x="1503" y="354"/>
                  </a:cxn>
                  <a:cxn ang="0">
                    <a:pos x="1528" y="473"/>
                  </a:cxn>
                  <a:cxn ang="0">
                    <a:pos x="1503" y="593"/>
                  </a:cxn>
                  <a:cxn ang="0">
                    <a:pos x="1435" y="701"/>
                  </a:cxn>
                  <a:cxn ang="0">
                    <a:pos x="1328" y="793"/>
                  </a:cxn>
                  <a:cxn ang="0">
                    <a:pos x="1190" y="867"/>
                  </a:cxn>
                  <a:cxn ang="0">
                    <a:pos x="1026" y="919"/>
                  </a:cxn>
                  <a:cxn ang="0">
                    <a:pos x="842" y="945"/>
                  </a:cxn>
                  <a:cxn ang="0">
                    <a:pos x="649" y="942"/>
                  </a:cxn>
                  <a:cxn ang="0">
                    <a:pos x="469" y="911"/>
                  </a:cxn>
                  <a:cxn ang="0">
                    <a:pos x="309" y="854"/>
                  </a:cxn>
                  <a:cxn ang="0">
                    <a:pos x="177" y="777"/>
                  </a:cxn>
                  <a:cxn ang="0">
                    <a:pos x="77" y="681"/>
                  </a:cxn>
                  <a:cxn ang="0">
                    <a:pos x="16" y="570"/>
                  </a:cxn>
                  <a:cxn ang="0">
                    <a:pos x="39" y="496"/>
                  </a:cxn>
                  <a:cxn ang="0">
                    <a:pos x="70" y="604"/>
                  </a:cxn>
                  <a:cxn ang="0">
                    <a:pos x="142" y="702"/>
                  </a:cxn>
                  <a:cxn ang="0">
                    <a:pos x="249" y="787"/>
                  </a:cxn>
                  <a:cxn ang="0">
                    <a:pos x="386" y="853"/>
                  </a:cxn>
                  <a:cxn ang="0">
                    <a:pos x="547" y="898"/>
                  </a:cxn>
                  <a:cxn ang="0">
                    <a:pos x="726" y="918"/>
                  </a:cxn>
                  <a:cxn ang="0">
                    <a:pos x="911" y="909"/>
                  </a:cxn>
                  <a:cxn ang="0">
                    <a:pos x="1080" y="874"/>
                  </a:cxn>
                  <a:cxn ang="0">
                    <a:pos x="1227" y="816"/>
                  </a:cxn>
                  <a:cxn ang="0">
                    <a:pos x="1347" y="739"/>
                  </a:cxn>
                  <a:cxn ang="0">
                    <a:pos x="1434" y="646"/>
                  </a:cxn>
                  <a:cxn ang="0">
                    <a:pos x="1482" y="541"/>
                  </a:cxn>
                  <a:cxn ang="0">
                    <a:pos x="1486" y="429"/>
                  </a:cxn>
                  <a:cxn ang="0">
                    <a:pos x="1447" y="322"/>
                  </a:cxn>
                  <a:cxn ang="0">
                    <a:pos x="1368" y="227"/>
                  </a:cxn>
                  <a:cxn ang="0">
                    <a:pos x="1254" y="146"/>
                  </a:cxn>
                  <a:cxn ang="0">
                    <a:pos x="1112" y="84"/>
                  </a:cxn>
                  <a:cxn ang="0">
                    <a:pos x="947" y="43"/>
                  </a:cxn>
                  <a:cxn ang="0">
                    <a:pos x="764" y="29"/>
                  </a:cxn>
                  <a:cxn ang="0">
                    <a:pos x="582" y="43"/>
                  </a:cxn>
                  <a:cxn ang="0">
                    <a:pos x="417" y="83"/>
                  </a:cxn>
                  <a:cxn ang="0">
                    <a:pos x="274" y="146"/>
                  </a:cxn>
                  <a:cxn ang="0">
                    <a:pos x="161" y="226"/>
                  </a:cxn>
                  <a:cxn ang="0">
                    <a:pos x="82" y="322"/>
                  </a:cxn>
                  <a:cxn ang="0">
                    <a:pos x="42" y="428"/>
                  </a:cxn>
                </a:cxnLst>
                <a:rect l="0" t="0" r="r" b="b"/>
                <a:pathLst>
                  <a:path w="1528" h="948">
                    <a:moveTo>
                      <a:pt x="0" y="474"/>
                    </a:moveTo>
                    <a:lnTo>
                      <a:pt x="1" y="450"/>
                    </a:lnTo>
                    <a:lnTo>
                      <a:pt x="4" y="425"/>
                    </a:lnTo>
                    <a:lnTo>
                      <a:pt x="9" y="401"/>
                    </a:lnTo>
                    <a:lnTo>
                      <a:pt x="16" y="378"/>
                    </a:lnTo>
                    <a:lnTo>
                      <a:pt x="25" y="355"/>
                    </a:lnTo>
                    <a:lnTo>
                      <a:pt x="35" y="332"/>
                    </a:lnTo>
                    <a:lnTo>
                      <a:pt x="47" y="310"/>
                    </a:lnTo>
                    <a:lnTo>
                      <a:pt x="61" y="288"/>
                    </a:lnTo>
                    <a:lnTo>
                      <a:pt x="77" y="267"/>
                    </a:lnTo>
                    <a:lnTo>
                      <a:pt x="94" y="247"/>
                    </a:lnTo>
                    <a:lnTo>
                      <a:pt x="112" y="227"/>
                    </a:lnTo>
                    <a:lnTo>
                      <a:pt x="132" y="208"/>
                    </a:lnTo>
                    <a:lnTo>
                      <a:pt x="153" y="189"/>
                    </a:lnTo>
                    <a:lnTo>
                      <a:pt x="176" y="171"/>
                    </a:lnTo>
                    <a:lnTo>
                      <a:pt x="200" y="154"/>
                    </a:lnTo>
                    <a:lnTo>
                      <a:pt x="226" y="138"/>
                    </a:lnTo>
                    <a:lnTo>
                      <a:pt x="252" y="122"/>
                    </a:lnTo>
                    <a:lnTo>
                      <a:pt x="280" y="107"/>
                    </a:lnTo>
                    <a:lnTo>
                      <a:pt x="309" y="93"/>
                    </a:lnTo>
                    <a:lnTo>
                      <a:pt x="339" y="80"/>
                    </a:lnTo>
                    <a:lnTo>
                      <a:pt x="370" y="68"/>
                    </a:lnTo>
                    <a:lnTo>
                      <a:pt x="401" y="57"/>
                    </a:lnTo>
                    <a:lnTo>
                      <a:pt x="434" y="46"/>
                    </a:lnTo>
                    <a:lnTo>
                      <a:pt x="468" y="37"/>
                    </a:lnTo>
                    <a:lnTo>
                      <a:pt x="502" y="28"/>
                    </a:lnTo>
                    <a:lnTo>
                      <a:pt x="538" y="21"/>
                    </a:lnTo>
                    <a:lnTo>
                      <a:pt x="574" y="15"/>
                    </a:lnTo>
                    <a:lnTo>
                      <a:pt x="611" y="9"/>
                    </a:lnTo>
                    <a:lnTo>
                      <a:pt x="648" y="5"/>
                    </a:lnTo>
                    <a:lnTo>
                      <a:pt x="686" y="2"/>
                    </a:lnTo>
                    <a:lnTo>
                      <a:pt x="725" y="0"/>
                    </a:lnTo>
                    <a:lnTo>
                      <a:pt x="764" y="0"/>
                    </a:lnTo>
                    <a:lnTo>
                      <a:pt x="803" y="0"/>
                    </a:lnTo>
                    <a:lnTo>
                      <a:pt x="841" y="2"/>
                    </a:lnTo>
                    <a:lnTo>
                      <a:pt x="879" y="5"/>
                    </a:lnTo>
                    <a:lnTo>
                      <a:pt x="917" y="9"/>
                    </a:lnTo>
                    <a:lnTo>
                      <a:pt x="953" y="14"/>
                    </a:lnTo>
                    <a:lnTo>
                      <a:pt x="990" y="21"/>
                    </a:lnTo>
                    <a:lnTo>
                      <a:pt x="1025" y="28"/>
                    </a:lnTo>
                    <a:lnTo>
                      <a:pt x="1060" y="36"/>
                    </a:lnTo>
                    <a:lnTo>
                      <a:pt x="1093" y="46"/>
                    </a:lnTo>
                    <a:lnTo>
                      <a:pt x="1126" y="56"/>
                    </a:lnTo>
                    <a:lnTo>
                      <a:pt x="1158" y="68"/>
                    </a:lnTo>
                    <a:lnTo>
                      <a:pt x="1189" y="80"/>
                    </a:lnTo>
                    <a:lnTo>
                      <a:pt x="1219" y="93"/>
                    </a:lnTo>
                    <a:lnTo>
                      <a:pt x="1248" y="107"/>
                    </a:lnTo>
                    <a:lnTo>
                      <a:pt x="1276" y="122"/>
                    </a:lnTo>
                    <a:lnTo>
                      <a:pt x="1302" y="137"/>
                    </a:lnTo>
                    <a:lnTo>
                      <a:pt x="1327" y="153"/>
                    </a:lnTo>
                    <a:lnTo>
                      <a:pt x="1352" y="171"/>
                    </a:lnTo>
                    <a:lnTo>
                      <a:pt x="1374" y="189"/>
                    </a:lnTo>
                    <a:lnTo>
                      <a:pt x="1396" y="207"/>
                    </a:lnTo>
                    <a:lnTo>
                      <a:pt x="1416" y="226"/>
                    </a:lnTo>
                    <a:lnTo>
                      <a:pt x="1434" y="246"/>
                    </a:lnTo>
                    <a:lnTo>
                      <a:pt x="1451" y="267"/>
                    </a:lnTo>
                    <a:lnTo>
                      <a:pt x="1467" y="288"/>
                    </a:lnTo>
                    <a:lnTo>
                      <a:pt x="1480" y="309"/>
                    </a:lnTo>
                    <a:lnTo>
                      <a:pt x="1493" y="331"/>
                    </a:lnTo>
                    <a:lnTo>
                      <a:pt x="1503" y="354"/>
                    </a:lnTo>
                    <a:lnTo>
                      <a:pt x="1512" y="377"/>
                    </a:lnTo>
                    <a:lnTo>
                      <a:pt x="1519" y="400"/>
                    </a:lnTo>
                    <a:lnTo>
                      <a:pt x="1523" y="424"/>
                    </a:lnTo>
                    <a:lnTo>
                      <a:pt x="1527" y="448"/>
                    </a:lnTo>
                    <a:lnTo>
                      <a:pt x="1528" y="473"/>
                    </a:lnTo>
                    <a:lnTo>
                      <a:pt x="1527" y="498"/>
                    </a:lnTo>
                    <a:lnTo>
                      <a:pt x="1524" y="522"/>
                    </a:lnTo>
                    <a:lnTo>
                      <a:pt x="1519" y="546"/>
                    </a:lnTo>
                    <a:lnTo>
                      <a:pt x="1512" y="569"/>
                    </a:lnTo>
                    <a:lnTo>
                      <a:pt x="1503" y="593"/>
                    </a:lnTo>
                    <a:lnTo>
                      <a:pt x="1493" y="615"/>
                    </a:lnTo>
                    <a:lnTo>
                      <a:pt x="1481" y="637"/>
                    </a:lnTo>
                    <a:lnTo>
                      <a:pt x="1467" y="659"/>
                    </a:lnTo>
                    <a:lnTo>
                      <a:pt x="1452" y="680"/>
                    </a:lnTo>
                    <a:lnTo>
                      <a:pt x="1435" y="701"/>
                    </a:lnTo>
                    <a:lnTo>
                      <a:pt x="1416" y="720"/>
                    </a:lnTo>
                    <a:lnTo>
                      <a:pt x="1396" y="740"/>
                    </a:lnTo>
                    <a:lnTo>
                      <a:pt x="1375" y="758"/>
                    </a:lnTo>
                    <a:lnTo>
                      <a:pt x="1352" y="776"/>
                    </a:lnTo>
                    <a:lnTo>
                      <a:pt x="1328" y="793"/>
                    </a:lnTo>
                    <a:lnTo>
                      <a:pt x="1303" y="810"/>
                    </a:lnTo>
                    <a:lnTo>
                      <a:pt x="1276" y="825"/>
                    </a:lnTo>
                    <a:lnTo>
                      <a:pt x="1249" y="840"/>
                    </a:lnTo>
                    <a:lnTo>
                      <a:pt x="1220" y="854"/>
                    </a:lnTo>
                    <a:lnTo>
                      <a:pt x="1190" y="867"/>
                    </a:lnTo>
                    <a:lnTo>
                      <a:pt x="1159" y="880"/>
                    </a:lnTo>
                    <a:lnTo>
                      <a:pt x="1127" y="891"/>
                    </a:lnTo>
                    <a:lnTo>
                      <a:pt x="1094" y="901"/>
                    </a:lnTo>
                    <a:lnTo>
                      <a:pt x="1060" y="911"/>
                    </a:lnTo>
                    <a:lnTo>
                      <a:pt x="1026" y="919"/>
                    </a:lnTo>
                    <a:lnTo>
                      <a:pt x="990" y="926"/>
                    </a:lnTo>
                    <a:lnTo>
                      <a:pt x="954" y="933"/>
                    </a:lnTo>
                    <a:lnTo>
                      <a:pt x="918" y="938"/>
                    </a:lnTo>
                    <a:lnTo>
                      <a:pt x="880" y="942"/>
                    </a:lnTo>
                    <a:lnTo>
                      <a:pt x="842" y="945"/>
                    </a:lnTo>
                    <a:lnTo>
                      <a:pt x="804" y="947"/>
                    </a:lnTo>
                    <a:lnTo>
                      <a:pt x="764" y="948"/>
                    </a:lnTo>
                    <a:lnTo>
                      <a:pt x="725" y="947"/>
                    </a:lnTo>
                    <a:lnTo>
                      <a:pt x="687" y="945"/>
                    </a:lnTo>
                    <a:lnTo>
                      <a:pt x="649" y="942"/>
                    </a:lnTo>
                    <a:lnTo>
                      <a:pt x="611" y="938"/>
                    </a:lnTo>
                    <a:lnTo>
                      <a:pt x="575" y="933"/>
                    </a:lnTo>
                    <a:lnTo>
                      <a:pt x="539" y="927"/>
                    </a:lnTo>
                    <a:lnTo>
                      <a:pt x="503" y="919"/>
                    </a:lnTo>
                    <a:lnTo>
                      <a:pt x="469" y="911"/>
                    </a:lnTo>
                    <a:lnTo>
                      <a:pt x="435" y="901"/>
                    </a:lnTo>
                    <a:lnTo>
                      <a:pt x="402" y="891"/>
                    </a:lnTo>
                    <a:lnTo>
                      <a:pt x="370" y="880"/>
                    </a:lnTo>
                    <a:lnTo>
                      <a:pt x="339" y="868"/>
                    </a:lnTo>
                    <a:lnTo>
                      <a:pt x="309" y="854"/>
                    </a:lnTo>
                    <a:lnTo>
                      <a:pt x="281" y="841"/>
                    </a:lnTo>
                    <a:lnTo>
                      <a:pt x="253" y="826"/>
                    </a:lnTo>
                    <a:lnTo>
                      <a:pt x="226" y="810"/>
                    </a:lnTo>
                    <a:lnTo>
                      <a:pt x="201" y="794"/>
                    </a:lnTo>
                    <a:lnTo>
                      <a:pt x="177" y="777"/>
                    </a:lnTo>
                    <a:lnTo>
                      <a:pt x="154" y="759"/>
                    </a:lnTo>
                    <a:lnTo>
                      <a:pt x="133" y="740"/>
                    </a:lnTo>
                    <a:lnTo>
                      <a:pt x="113" y="721"/>
                    </a:lnTo>
                    <a:lnTo>
                      <a:pt x="94" y="701"/>
                    </a:lnTo>
                    <a:lnTo>
                      <a:pt x="77" y="681"/>
                    </a:lnTo>
                    <a:lnTo>
                      <a:pt x="62" y="660"/>
                    </a:lnTo>
                    <a:lnTo>
                      <a:pt x="48" y="638"/>
                    </a:lnTo>
                    <a:lnTo>
                      <a:pt x="35" y="616"/>
                    </a:lnTo>
                    <a:lnTo>
                      <a:pt x="25" y="593"/>
                    </a:lnTo>
                    <a:lnTo>
                      <a:pt x="16" y="570"/>
                    </a:lnTo>
                    <a:lnTo>
                      <a:pt x="10" y="547"/>
                    </a:lnTo>
                    <a:lnTo>
                      <a:pt x="5" y="523"/>
                    </a:lnTo>
                    <a:lnTo>
                      <a:pt x="2" y="499"/>
                    </a:lnTo>
                    <a:lnTo>
                      <a:pt x="0" y="474"/>
                    </a:lnTo>
                    <a:close/>
                    <a:moveTo>
                      <a:pt x="39" y="496"/>
                    </a:moveTo>
                    <a:lnTo>
                      <a:pt x="42" y="518"/>
                    </a:lnTo>
                    <a:lnTo>
                      <a:pt x="46" y="540"/>
                    </a:lnTo>
                    <a:lnTo>
                      <a:pt x="52" y="562"/>
                    </a:lnTo>
                    <a:lnTo>
                      <a:pt x="60" y="583"/>
                    </a:lnTo>
                    <a:lnTo>
                      <a:pt x="70" y="604"/>
                    </a:lnTo>
                    <a:lnTo>
                      <a:pt x="81" y="625"/>
                    </a:lnTo>
                    <a:lnTo>
                      <a:pt x="94" y="645"/>
                    </a:lnTo>
                    <a:lnTo>
                      <a:pt x="108" y="665"/>
                    </a:lnTo>
                    <a:lnTo>
                      <a:pt x="124" y="684"/>
                    </a:lnTo>
                    <a:lnTo>
                      <a:pt x="142" y="702"/>
                    </a:lnTo>
                    <a:lnTo>
                      <a:pt x="160" y="721"/>
                    </a:lnTo>
                    <a:lnTo>
                      <a:pt x="181" y="738"/>
                    </a:lnTo>
                    <a:lnTo>
                      <a:pt x="202" y="755"/>
                    </a:lnTo>
                    <a:lnTo>
                      <a:pt x="225" y="771"/>
                    </a:lnTo>
                    <a:lnTo>
                      <a:pt x="249" y="787"/>
                    </a:lnTo>
                    <a:lnTo>
                      <a:pt x="274" y="801"/>
                    </a:lnTo>
                    <a:lnTo>
                      <a:pt x="300" y="816"/>
                    </a:lnTo>
                    <a:lnTo>
                      <a:pt x="328" y="829"/>
                    </a:lnTo>
                    <a:lnTo>
                      <a:pt x="356" y="841"/>
                    </a:lnTo>
                    <a:lnTo>
                      <a:pt x="386" y="853"/>
                    </a:lnTo>
                    <a:lnTo>
                      <a:pt x="416" y="864"/>
                    </a:lnTo>
                    <a:lnTo>
                      <a:pt x="447" y="874"/>
                    </a:lnTo>
                    <a:lnTo>
                      <a:pt x="480" y="883"/>
                    </a:lnTo>
                    <a:lnTo>
                      <a:pt x="513" y="891"/>
                    </a:lnTo>
                    <a:lnTo>
                      <a:pt x="547" y="898"/>
                    </a:lnTo>
                    <a:lnTo>
                      <a:pt x="581" y="904"/>
                    </a:lnTo>
                    <a:lnTo>
                      <a:pt x="617" y="909"/>
                    </a:lnTo>
                    <a:lnTo>
                      <a:pt x="652" y="913"/>
                    </a:lnTo>
                    <a:lnTo>
                      <a:pt x="689" y="916"/>
                    </a:lnTo>
                    <a:lnTo>
                      <a:pt x="726" y="918"/>
                    </a:lnTo>
                    <a:lnTo>
                      <a:pt x="764" y="918"/>
                    </a:lnTo>
                    <a:lnTo>
                      <a:pt x="801" y="918"/>
                    </a:lnTo>
                    <a:lnTo>
                      <a:pt x="838" y="916"/>
                    </a:lnTo>
                    <a:lnTo>
                      <a:pt x="875" y="913"/>
                    </a:lnTo>
                    <a:lnTo>
                      <a:pt x="911" y="909"/>
                    </a:lnTo>
                    <a:lnTo>
                      <a:pt x="946" y="904"/>
                    </a:lnTo>
                    <a:lnTo>
                      <a:pt x="981" y="898"/>
                    </a:lnTo>
                    <a:lnTo>
                      <a:pt x="1015" y="891"/>
                    </a:lnTo>
                    <a:lnTo>
                      <a:pt x="1048" y="883"/>
                    </a:lnTo>
                    <a:lnTo>
                      <a:pt x="1080" y="874"/>
                    </a:lnTo>
                    <a:lnTo>
                      <a:pt x="1111" y="864"/>
                    </a:lnTo>
                    <a:lnTo>
                      <a:pt x="1142" y="853"/>
                    </a:lnTo>
                    <a:lnTo>
                      <a:pt x="1171" y="842"/>
                    </a:lnTo>
                    <a:lnTo>
                      <a:pt x="1200" y="829"/>
                    </a:lnTo>
                    <a:lnTo>
                      <a:pt x="1227" y="816"/>
                    </a:lnTo>
                    <a:lnTo>
                      <a:pt x="1254" y="802"/>
                    </a:lnTo>
                    <a:lnTo>
                      <a:pt x="1279" y="787"/>
                    </a:lnTo>
                    <a:lnTo>
                      <a:pt x="1303" y="772"/>
                    </a:lnTo>
                    <a:lnTo>
                      <a:pt x="1326" y="755"/>
                    </a:lnTo>
                    <a:lnTo>
                      <a:pt x="1347" y="739"/>
                    </a:lnTo>
                    <a:lnTo>
                      <a:pt x="1367" y="721"/>
                    </a:lnTo>
                    <a:lnTo>
                      <a:pt x="1386" y="703"/>
                    </a:lnTo>
                    <a:lnTo>
                      <a:pt x="1403" y="685"/>
                    </a:lnTo>
                    <a:lnTo>
                      <a:pt x="1419" y="665"/>
                    </a:lnTo>
                    <a:lnTo>
                      <a:pt x="1434" y="646"/>
                    </a:lnTo>
                    <a:lnTo>
                      <a:pt x="1447" y="626"/>
                    </a:lnTo>
                    <a:lnTo>
                      <a:pt x="1458" y="605"/>
                    </a:lnTo>
                    <a:lnTo>
                      <a:pt x="1467" y="584"/>
                    </a:lnTo>
                    <a:lnTo>
                      <a:pt x="1476" y="563"/>
                    </a:lnTo>
                    <a:lnTo>
                      <a:pt x="1482" y="541"/>
                    </a:lnTo>
                    <a:lnTo>
                      <a:pt x="1486" y="519"/>
                    </a:lnTo>
                    <a:lnTo>
                      <a:pt x="1489" y="497"/>
                    </a:lnTo>
                    <a:lnTo>
                      <a:pt x="1490" y="474"/>
                    </a:lnTo>
                    <a:lnTo>
                      <a:pt x="1489" y="451"/>
                    </a:lnTo>
                    <a:lnTo>
                      <a:pt x="1486" y="429"/>
                    </a:lnTo>
                    <a:lnTo>
                      <a:pt x="1482" y="407"/>
                    </a:lnTo>
                    <a:lnTo>
                      <a:pt x="1476" y="385"/>
                    </a:lnTo>
                    <a:lnTo>
                      <a:pt x="1468" y="364"/>
                    </a:lnTo>
                    <a:lnTo>
                      <a:pt x="1458" y="343"/>
                    </a:lnTo>
                    <a:lnTo>
                      <a:pt x="1447" y="322"/>
                    </a:lnTo>
                    <a:lnTo>
                      <a:pt x="1434" y="302"/>
                    </a:lnTo>
                    <a:lnTo>
                      <a:pt x="1420" y="283"/>
                    </a:lnTo>
                    <a:lnTo>
                      <a:pt x="1404" y="263"/>
                    </a:lnTo>
                    <a:lnTo>
                      <a:pt x="1387" y="245"/>
                    </a:lnTo>
                    <a:lnTo>
                      <a:pt x="1368" y="227"/>
                    </a:lnTo>
                    <a:lnTo>
                      <a:pt x="1348" y="209"/>
                    </a:lnTo>
                    <a:lnTo>
                      <a:pt x="1326" y="193"/>
                    </a:lnTo>
                    <a:lnTo>
                      <a:pt x="1304" y="176"/>
                    </a:lnTo>
                    <a:lnTo>
                      <a:pt x="1279" y="161"/>
                    </a:lnTo>
                    <a:lnTo>
                      <a:pt x="1254" y="146"/>
                    </a:lnTo>
                    <a:lnTo>
                      <a:pt x="1228" y="132"/>
                    </a:lnTo>
                    <a:lnTo>
                      <a:pt x="1201" y="119"/>
                    </a:lnTo>
                    <a:lnTo>
                      <a:pt x="1172" y="106"/>
                    </a:lnTo>
                    <a:lnTo>
                      <a:pt x="1143" y="94"/>
                    </a:lnTo>
                    <a:lnTo>
                      <a:pt x="1112" y="84"/>
                    </a:lnTo>
                    <a:lnTo>
                      <a:pt x="1081" y="74"/>
                    </a:lnTo>
                    <a:lnTo>
                      <a:pt x="1049" y="65"/>
                    </a:lnTo>
                    <a:lnTo>
                      <a:pt x="1015" y="57"/>
                    </a:lnTo>
                    <a:lnTo>
                      <a:pt x="982" y="50"/>
                    </a:lnTo>
                    <a:lnTo>
                      <a:pt x="947" y="43"/>
                    </a:lnTo>
                    <a:lnTo>
                      <a:pt x="912" y="38"/>
                    </a:lnTo>
                    <a:lnTo>
                      <a:pt x="876" y="34"/>
                    </a:lnTo>
                    <a:lnTo>
                      <a:pt x="839" y="32"/>
                    </a:lnTo>
                    <a:lnTo>
                      <a:pt x="802" y="30"/>
                    </a:lnTo>
                    <a:lnTo>
                      <a:pt x="764" y="29"/>
                    </a:lnTo>
                    <a:lnTo>
                      <a:pt x="727" y="30"/>
                    </a:lnTo>
                    <a:lnTo>
                      <a:pt x="690" y="31"/>
                    </a:lnTo>
                    <a:lnTo>
                      <a:pt x="653" y="34"/>
                    </a:lnTo>
                    <a:lnTo>
                      <a:pt x="617" y="38"/>
                    </a:lnTo>
                    <a:lnTo>
                      <a:pt x="582" y="43"/>
                    </a:lnTo>
                    <a:lnTo>
                      <a:pt x="547" y="49"/>
                    </a:lnTo>
                    <a:lnTo>
                      <a:pt x="514" y="56"/>
                    </a:lnTo>
                    <a:lnTo>
                      <a:pt x="481" y="64"/>
                    </a:lnTo>
                    <a:lnTo>
                      <a:pt x="448" y="73"/>
                    </a:lnTo>
                    <a:lnTo>
                      <a:pt x="417" y="83"/>
                    </a:lnTo>
                    <a:lnTo>
                      <a:pt x="386" y="94"/>
                    </a:lnTo>
                    <a:lnTo>
                      <a:pt x="357" y="106"/>
                    </a:lnTo>
                    <a:lnTo>
                      <a:pt x="328" y="118"/>
                    </a:lnTo>
                    <a:lnTo>
                      <a:pt x="301" y="132"/>
                    </a:lnTo>
                    <a:lnTo>
                      <a:pt x="274" y="146"/>
                    </a:lnTo>
                    <a:lnTo>
                      <a:pt x="249" y="160"/>
                    </a:lnTo>
                    <a:lnTo>
                      <a:pt x="225" y="176"/>
                    </a:lnTo>
                    <a:lnTo>
                      <a:pt x="203" y="192"/>
                    </a:lnTo>
                    <a:lnTo>
                      <a:pt x="181" y="209"/>
                    </a:lnTo>
                    <a:lnTo>
                      <a:pt x="161" y="226"/>
                    </a:lnTo>
                    <a:lnTo>
                      <a:pt x="142" y="244"/>
                    </a:lnTo>
                    <a:lnTo>
                      <a:pt x="125" y="263"/>
                    </a:lnTo>
                    <a:lnTo>
                      <a:pt x="109" y="282"/>
                    </a:lnTo>
                    <a:lnTo>
                      <a:pt x="95" y="301"/>
                    </a:lnTo>
                    <a:lnTo>
                      <a:pt x="82" y="322"/>
                    </a:lnTo>
                    <a:lnTo>
                      <a:pt x="70" y="342"/>
                    </a:lnTo>
                    <a:lnTo>
                      <a:pt x="61" y="363"/>
                    </a:lnTo>
                    <a:lnTo>
                      <a:pt x="53" y="384"/>
                    </a:lnTo>
                    <a:lnTo>
                      <a:pt x="46" y="406"/>
                    </a:lnTo>
                    <a:lnTo>
                      <a:pt x="42" y="428"/>
                    </a:lnTo>
                    <a:lnTo>
                      <a:pt x="39" y="451"/>
                    </a:lnTo>
                    <a:lnTo>
                      <a:pt x="38" y="473"/>
                    </a:lnTo>
                    <a:lnTo>
                      <a:pt x="39" y="496"/>
                    </a:lnTo>
                    <a:close/>
                  </a:path>
                </a:pathLst>
              </a:custGeom>
              <a:solidFill>
                <a:srgbClr val="FFFFFF"/>
              </a:solidFill>
              <a:ln w="0" cap="flat">
                <a:solidFill>
                  <a:srgbClr val="FFFFFF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NZ" b="1"/>
              </a:p>
            </p:txBody>
          </p:sp>
          <p:sp>
            <p:nvSpPr>
              <p:cNvPr id="67615" name="Rectangle 31"/>
              <p:cNvSpPr>
                <a:spLocks noChangeArrowheads="1"/>
              </p:cNvSpPr>
              <p:nvPr/>
            </p:nvSpPr>
            <p:spPr bwMode="auto">
              <a:xfrm>
                <a:off x="830" y="1765"/>
                <a:ext cx="537" cy="1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itchFamily="34" charset="0"/>
                  </a:rPr>
                  <a:t>Wellness </a:t>
                </a:r>
                <a:endParaRPr kumimoji="0" 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67616" name="Rectangle 32"/>
              <p:cNvSpPr>
                <a:spLocks noChangeArrowheads="1"/>
              </p:cNvSpPr>
              <p:nvPr/>
            </p:nvSpPr>
            <p:spPr bwMode="auto">
              <a:xfrm>
                <a:off x="636" y="1911"/>
                <a:ext cx="831" cy="1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Calibri" pitchFamily="34" charset="0"/>
                  </a:rPr>
                  <a:t>Determination</a:t>
                </a:r>
                <a:endParaRPr kumimoji="0" 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67617" name="Rectangle 33"/>
              <p:cNvSpPr>
                <a:spLocks noChangeArrowheads="1"/>
              </p:cNvSpPr>
              <p:nvPr/>
            </p:nvSpPr>
            <p:spPr bwMode="auto">
              <a:xfrm>
                <a:off x="3466" y="2388"/>
                <a:ext cx="31" cy="1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</a:rPr>
                  <a:t> </a:t>
                </a:r>
                <a:endParaRPr kumimoji="0" 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67618" name="Rectangle 34"/>
              <p:cNvSpPr>
                <a:spLocks noChangeArrowheads="1"/>
              </p:cNvSpPr>
              <p:nvPr/>
            </p:nvSpPr>
            <p:spPr bwMode="auto">
              <a:xfrm>
                <a:off x="3504" y="2388"/>
                <a:ext cx="235" cy="1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</a:rPr>
                  <a:t>Non</a:t>
                </a:r>
                <a:endParaRPr kumimoji="0" lang="en-US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67619" name="Rectangle 35"/>
              <p:cNvSpPr>
                <a:spLocks noChangeArrowheads="1"/>
              </p:cNvSpPr>
              <p:nvPr/>
            </p:nvSpPr>
            <p:spPr bwMode="auto">
              <a:xfrm>
                <a:off x="3786" y="2388"/>
                <a:ext cx="42" cy="1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</a:rPr>
                  <a:t>-</a:t>
                </a:r>
                <a:endParaRPr kumimoji="0" lang="en-US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67620" name="Rectangle 36"/>
              <p:cNvSpPr>
                <a:spLocks noChangeArrowheads="1"/>
              </p:cNvSpPr>
              <p:nvPr/>
            </p:nvSpPr>
            <p:spPr bwMode="auto">
              <a:xfrm>
                <a:off x="3837" y="2388"/>
                <a:ext cx="464" cy="1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</a:rPr>
                  <a:t>Invasive</a:t>
                </a:r>
                <a:endParaRPr kumimoji="0" 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67621" name="Rectangle 37"/>
              <p:cNvSpPr>
                <a:spLocks noChangeArrowheads="1"/>
              </p:cNvSpPr>
              <p:nvPr/>
            </p:nvSpPr>
            <p:spPr bwMode="auto">
              <a:xfrm>
                <a:off x="4388" y="2388"/>
                <a:ext cx="31" cy="1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</a:rPr>
                  <a:t> </a:t>
                </a:r>
                <a:endParaRPr kumimoji="0" 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67622" name="Rectangle 38"/>
              <p:cNvSpPr>
                <a:spLocks noChangeArrowheads="1"/>
              </p:cNvSpPr>
              <p:nvPr/>
            </p:nvSpPr>
            <p:spPr bwMode="auto">
              <a:xfrm>
                <a:off x="1429" y="2427"/>
                <a:ext cx="63" cy="1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</a:rPr>
                  <a:t>  </a:t>
                </a:r>
                <a:endParaRPr kumimoji="0" 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67623" name="Rectangle 39"/>
              <p:cNvSpPr>
                <a:spLocks noChangeArrowheads="1"/>
              </p:cNvSpPr>
              <p:nvPr/>
            </p:nvSpPr>
            <p:spPr bwMode="auto">
              <a:xfrm>
                <a:off x="1505" y="2313"/>
                <a:ext cx="1466" cy="4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</a:rPr>
                  <a:t>Wearable and </a:t>
                </a:r>
              </a:p>
              <a:p>
                <a:r>
                  <a:rPr lang="en-US" sz="1700" b="1" i="1" dirty="0">
                    <a:solidFill>
                      <a:srgbClr val="000000"/>
                    </a:solidFill>
                    <a:latin typeface="Calibri" pitchFamily="34" charset="0"/>
                  </a:rPr>
                  <a:t>Non-Wearable</a:t>
                </a:r>
                <a:endParaRPr lang="en-US" b="1" dirty="0">
                  <a:latin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700" b="1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</a:endParaRPr>
              </a:p>
            </p:txBody>
          </p:sp>
          <p:sp>
            <p:nvSpPr>
              <p:cNvPr id="67624" name="Rectangle 40"/>
              <p:cNvSpPr>
                <a:spLocks noChangeArrowheads="1"/>
              </p:cNvSpPr>
              <p:nvPr/>
            </p:nvSpPr>
            <p:spPr bwMode="auto">
              <a:xfrm>
                <a:off x="1786" y="2427"/>
                <a:ext cx="42" cy="1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</a:rPr>
                  <a:t>-</a:t>
                </a:r>
                <a:endParaRPr kumimoji="0" 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67625" name="Rectangle 41"/>
              <p:cNvSpPr>
                <a:spLocks noChangeArrowheads="1"/>
              </p:cNvSpPr>
              <p:nvPr/>
            </p:nvSpPr>
            <p:spPr bwMode="auto">
              <a:xfrm>
                <a:off x="1838" y="2427"/>
                <a:ext cx="1360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67626" name="Rectangle 42"/>
              <p:cNvSpPr>
                <a:spLocks noChangeArrowheads="1"/>
              </p:cNvSpPr>
              <p:nvPr/>
            </p:nvSpPr>
            <p:spPr bwMode="auto">
              <a:xfrm>
                <a:off x="2506" y="2427"/>
                <a:ext cx="31" cy="1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</a:rPr>
                  <a:t> </a:t>
                </a:r>
                <a:endParaRPr kumimoji="0" 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67627" name="Rectangle 43"/>
              <p:cNvSpPr>
                <a:spLocks noChangeArrowheads="1"/>
              </p:cNvSpPr>
              <p:nvPr/>
            </p:nvSpPr>
            <p:spPr bwMode="auto">
              <a:xfrm>
                <a:off x="2483" y="984"/>
                <a:ext cx="814" cy="1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b="1" i="1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</a:rPr>
                  <a:t>Unobtrusive</a:t>
                </a:r>
                <a:endParaRPr kumimoji="0" 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67628" name="Rectangle 44"/>
              <p:cNvSpPr>
                <a:spLocks noChangeArrowheads="1"/>
              </p:cNvSpPr>
              <p:nvPr/>
            </p:nvSpPr>
            <p:spPr bwMode="auto">
              <a:xfrm>
                <a:off x="3498" y="984"/>
                <a:ext cx="36" cy="1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</a:rPr>
                  <a:t> </a:t>
                </a:r>
                <a:endParaRPr kumimoji="0" lang="en-US" sz="18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</p:grpSp>
        <p:sp>
          <p:nvSpPr>
            <p:cNvPr id="2" name="Line Callout 1 (Border and Accent Bar) 1"/>
            <p:cNvSpPr/>
            <p:nvPr/>
          </p:nvSpPr>
          <p:spPr>
            <a:xfrm>
              <a:off x="6091238" y="630301"/>
              <a:ext cx="2084231" cy="612648"/>
            </a:xfrm>
            <a:prstGeom prst="accentBorderCallout1">
              <a:avLst>
                <a:gd name="adj1" fmla="val 18750"/>
                <a:gd name="adj2" fmla="val -8333"/>
                <a:gd name="adj3" fmla="val 272675"/>
                <a:gd name="adj4" fmla="val -31483"/>
              </a:avLst>
            </a:prstGeom>
            <a:noFill/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rgbClr val="0070C0"/>
                  </a:solidFill>
                </a:rPr>
                <a:t>Provide Assistance/Advise</a:t>
              </a:r>
              <a:endParaRPr lang="en-NZ" b="1" dirty="0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07087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102" y="152400"/>
            <a:ext cx="9112897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600" dirty="0" smtClean="0">
                <a:solidFill>
                  <a:srgbClr val="C00000"/>
                </a:solidFill>
              </a:rPr>
              <a:t>Health Informatics System </a:t>
            </a:r>
            <a:r>
              <a:rPr lang="en-US" sz="3600" dirty="0" smtClean="0">
                <a:solidFill>
                  <a:srgbClr val="C00000"/>
                </a:solidFill>
              </a:rPr>
              <a:t>collects </a:t>
            </a:r>
            <a:r>
              <a:rPr lang="en-US" sz="3600" dirty="0">
                <a:solidFill>
                  <a:srgbClr val="C00000"/>
                </a:solidFill>
              </a:rPr>
              <a:t>more </a:t>
            </a:r>
            <a:r>
              <a:rPr lang="en-US" sz="3600" dirty="0" smtClean="0">
                <a:solidFill>
                  <a:srgbClr val="C00000"/>
                </a:solidFill>
              </a:rPr>
              <a:t>data</a:t>
            </a:r>
          </a:p>
          <a:p>
            <a:endParaRPr lang="en-US" sz="1600" dirty="0" smtClean="0">
              <a:solidFill>
                <a:srgbClr val="C0000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dirty="0" smtClean="0"/>
              <a:t> </a:t>
            </a:r>
            <a:r>
              <a:rPr lang="en-US" sz="3200" b="1" dirty="0" smtClean="0">
                <a:solidFill>
                  <a:srgbClr val="00B050"/>
                </a:solidFill>
              </a:rPr>
              <a:t>Plenty of Data Collection methods/tools</a:t>
            </a:r>
          </a:p>
          <a:p>
            <a:endParaRPr lang="en-US" sz="1600" b="1" dirty="0" smtClean="0">
              <a:solidFill>
                <a:srgbClr val="00B05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3000" dirty="0"/>
              <a:t> </a:t>
            </a:r>
            <a:r>
              <a:rPr lang="en-US" sz="3000" dirty="0" smtClean="0"/>
              <a:t>  </a:t>
            </a:r>
            <a:r>
              <a:rPr lang="en-US" sz="3000" b="1" dirty="0" smtClean="0">
                <a:solidFill>
                  <a:srgbClr val="0070C0"/>
                </a:solidFill>
              </a:rPr>
              <a:t>More resources are required for Analyzing the data</a:t>
            </a:r>
          </a:p>
          <a:p>
            <a:endParaRPr lang="en-US" sz="1000" b="1" dirty="0" smtClean="0">
              <a:solidFill>
                <a:srgbClr val="0070C0"/>
              </a:solidFill>
            </a:endParaRPr>
          </a:p>
          <a:p>
            <a:pPr marL="515938">
              <a:buFont typeface="Wingdings" panose="05000000000000000000" pitchFamily="2" charset="2"/>
              <a:buChar char="Ø"/>
            </a:pPr>
            <a:r>
              <a:rPr lang="en-US" sz="2800" dirty="0" smtClean="0"/>
              <a:t>Proper Information can be gained </a:t>
            </a:r>
            <a:r>
              <a:rPr lang="en-US" sz="2800" dirty="0"/>
              <a:t>from the </a:t>
            </a:r>
            <a:r>
              <a:rPr lang="en-US" sz="2800" dirty="0" smtClean="0"/>
              <a:t>analysis</a:t>
            </a:r>
          </a:p>
          <a:p>
            <a:pPr marL="515938"/>
            <a:r>
              <a:rPr lang="en-US" sz="2800" dirty="0"/>
              <a:t> </a:t>
            </a:r>
            <a:r>
              <a:rPr lang="en-US" sz="2800" dirty="0" smtClean="0"/>
              <a:t>   (translation) </a:t>
            </a:r>
            <a:r>
              <a:rPr lang="en-US" sz="2800" dirty="0"/>
              <a:t>of </a:t>
            </a:r>
            <a:r>
              <a:rPr lang="en-US" sz="2800" dirty="0" smtClean="0"/>
              <a:t>data</a:t>
            </a:r>
          </a:p>
          <a:p>
            <a:pPr marL="515938"/>
            <a:endParaRPr lang="en-US" dirty="0" smtClean="0"/>
          </a:p>
          <a:p>
            <a:pPr marL="515938">
              <a:buFont typeface="Wingdings" panose="05000000000000000000" pitchFamily="2" charset="2"/>
              <a:buChar char="Ø"/>
            </a:pPr>
            <a:r>
              <a:rPr lang="en-US" sz="2800" dirty="0" smtClean="0"/>
              <a:t>Important indications </a:t>
            </a:r>
            <a:r>
              <a:rPr lang="en-US" sz="2800" dirty="0"/>
              <a:t>for proper </a:t>
            </a:r>
            <a:r>
              <a:rPr lang="en-US" sz="2800" dirty="0" smtClean="0"/>
              <a:t>decision-making</a:t>
            </a:r>
          </a:p>
          <a:p>
            <a:pPr marL="515938">
              <a:buFont typeface="Wingdings" panose="05000000000000000000" pitchFamily="2" charset="2"/>
              <a:buChar char="Ø"/>
            </a:pPr>
            <a:endParaRPr lang="en-US" dirty="0"/>
          </a:p>
          <a:p>
            <a:pPr marL="515938">
              <a:buFont typeface="Wingdings" panose="05000000000000000000" pitchFamily="2" charset="2"/>
              <a:buChar char="Ø"/>
            </a:pPr>
            <a:r>
              <a:rPr lang="en-US" sz="2800" dirty="0"/>
              <a:t>Notify policy </a:t>
            </a:r>
            <a:r>
              <a:rPr lang="en-US" sz="2800" dirty="0" smtClean="0"/>
              <a:t>development</a:t>
            </a:r>
          </a:p>
          <a:p>
            <a:pPr marL="515938"/>
            <a:endParaRPr lang="en-US" sz="2800" dirty="0" smtClean="0"/>
          </a:p>
          <a:p>
            <a:pPr algn="ctr"/>
            <a:r>
              <a:rPr lang="en-US" sz="3200" b="1" dirty="0" smtClean="0">
                <a:solidFill>
                  <a:srgbClr val="0070C0"/>
                </a:solidFill>
              </a:rPr>
              <a:t>Our Solution:</a:t>
            </a:r>
          </a:p>
          <a:p>
            <a:r>
              <a:rPr lang="en-US" sz="3200" b="1" dirty="0" smtClean="0">
                <a:solidFill>
                  <a:srgbClr val="C00000"/>
                </a:solidFill>
              </a:rPr>
              <a:t>Web-based </a:t>
            </a:r>
            <a:r>
              <a:rPr lang="en-US" sz="3200" b="1" dirty="0">
                <a:solidFill>
                  <a:srgbClr val="C00000"/>
                </a:solidFill>
              </a:rPr>
              <a:t>reporting tool to </a:t>
            </a:r>
            <a:r>
              <a:rPr lang="en-US" sz="3200" b="1" dirty="0" smtClean="0">
                <a:solidFill>
                  <a:srgbClr val="C00000"/>
                </a:solidFill>
              </a:rPr>
              <a:t>analyze and infer right decisions</a:t>
            </a:r>
            <a:endParaRPr lang="en-NZ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62782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0" y="587009"/>
            <a:ext cx="9144000" cy="6269856"/>
            <a:chOff x="0" y="587009"/>
            <a:chExt cx="9144000" cy="6269856"/>
          </a:xfrm>
        </p:grpSpPr>
        <p:sp>
          <p:nvSpPr>
            <p:cNvPr id="5" name="Left-Right Arrow 4"/>
            <p:cNvSpPr/>
            <p:nvPr/>
          </p:nvSpPr>
          <p:spPr>
            <a:xfrm>
              <a:off x="0" y="2204864"/>
              <a:ext cx="9144000" cy="1174154"/>
            </a:xfrm>
            <a:prstGeom prst="leftRightArrow">
              <a:avLst/>
            </a:prstGeom>
            <a:gradFill rotWithShape="1">
              <a:gsLst>
                <a:gs pos="0">
                  <a:srgbClr val="C0504D">
                    <a:tint val="50000"/>
                    <a:satMod val="300000"/>
                  </a:srgbClr>
                </a:gs>
                <a:gs pos="35000">
                  <a:srgbClr val="C0504D">
                    <a:tint val="37000"/>
                    <a:satMod val="300000"/>
                  </a:srgbClr>
                </a:gs>
                <a:gs pos="100000">
                  <a:srgbClr val="C0504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Times New Roman"/>
                  <a:ea typeface="SimSun"/>
                </a:rPr>
                <a:t>Smart Home Monitoring System</a:t>
              </a:r>
              <a:endParaRPr kumimoji="0" lang="en-NZ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SimSun"/>
              </a:endParaRPr>
            </a:p>
          </p:txBody>
        </p:sp>
        <p:sp>
          <p:nvSpPr>
            <p:cNvPr id="6" name="Flowchart: Multidocument 5"/>
            <p:cNvSpPr/>
            <p:nvPr/>
          </p:nvSpPr>
          <p:spPr>
            <a:xfrm>
              <a:off x="251520" y="587009"/>
              <a:ext cx="2304256" cy="1345044"/>
            </a:xfrm>
            <a:prstGeom prst="flowChartMultidocument">
              <a:avLst/>
            </a:prstGeom>
            <a:gradFill rotWithShape="1">
              <a:gsLst>
                <a:gs pos="0">
                  <a:srgbClr val="4BACC6">
                    <a:tint val="50000"/>
                    <a:satMod val="300000"/>
                  </a:srgbClr>
                </a:gs>
                <a:gs pos="35000">
                  <a:srgbClr val="4BACC6">
                    <a:tint val="37000"/>
                    <a:satMod val="300000"/>
                  </a:srgbClr>
                </a:gs>
                <a:gs pos="100000">
                  <a:srgbClr val="4BACC6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BACC6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Times New Roman"/>
                  <a:ea typeface="SimSun"/>
                </a:rPr>
                <a:t>AAL 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Times New Roman"/>
                  <a:ea typeface="SimSun"/>
                </a:rPr>
                <a:t>Services</a:t>
              </a:r>
              <a:endParaRPr kumimoji="0" lang="en-NZ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SimSun"/>
              </a:endParaRPr>
            </a:p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Times New Roman"/>
                  <a:ea typeface="SimSun"/>
                </a:rPr>
                <a:t>(Energy Consumption)</a:t>
              </a:r>
              <a:endParaRPr kumimoji="0" lang="en-NZ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SimSun"/>
              </a:endParaRPr>
            </a:p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Times New Roman"/>
                  <a:ea typeface="SimSun"/>
                </a:rPr>
                <a:t>(Human Physiological)</a:t>
              </a:r>
              <a:endParaRPr kumimoji="0" lang="en-NZ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SimSun"/>
              </a:endParaRPr>
            </a:p>
          </p:txBody>
        </p:sp>
        <p:sp>
          <p:nvSpPr>
            <p:cNvPr id="7" name="Flowchart: Document 6"/>
            <p:cNvSpPr/>
            <p:nvPr/>
          </p:nvSpPr>
          <p:spPr>
            <a:xfrm>
              <a:off x="2743676" y="691682"/>
              <a:ext cx="1972340" cy="1135697"/>
            </a:xfrm>
            <a:prstGeom prst="flowChartDocument">
              <a:avLst/>
            </a:prstGeom>
            <a:gradFill rotWithShape="1">
              <a:gsLst>
                <a:gs pos="0">
                  <a:srgbClr val="F79646">
                    <a:tint val="50000"/>
                    <a:satMod val="300000"/>
                  </a:srgbClr>
                </a:gs>
                <a:gs pos="35000">
                  <a:srgbClr val="F79646">
                    <a:tint val="37000"/>
                    <a:satMod val="300000"/>
                  </a:srgbClr>
                </a:gs>
                <a:gs pos="100000">
                  <a:srgbClr val="F79646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F79646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2000" b="1" u="sng" kern="0" dirty="0" smtClean="0">
                <a:solidFill>
                  <a:srgbClr val="C00000"/>
                </a:solidFill>
                <a:latin typeface="Times New Roman"/>
                <a:ea typeface="SimSun"/>
              </a:endParaRPr>
            </a:p>
            <a:p>
              <a:pPr marL="0" marR="0" lvl="0" indent="0" algn="ctr" defTabSz="91440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/>
                  <a:ea typeface="SimSun"/>
                </a:rPr>
                <a:t>Recognition 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/>
                  <a:ea typeface="SimSun"/>
                </a:rPr>
                <a:t>of Human ADL’s</a:t>
              </a:r>
              <a:endParaRPr kumimoji="0" lang="en-NZ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SimSun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Z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SimSun"/>
              </a:endParaRPr>
            </a:p>
          </p:txBody>
        </p:sp>
        <p:sp>
          <p:nvSpPr>
            <p:cNvPr id="8" name="Hexagon 7"/>
            <p:cNvSpPr/>
            <p:nvPr/>
          </p:nvSpPr>
          <p:spPr>
            <a:xfrm>
              <a:off x="4788024" y="647049"/>
              <a:ext cx="2088232" cy="1224964"/>
            </a:xfrm>
            <a:prstGeom prst="hexagon">
              <a:avLst/>
            </a:prstGeom>
            <a:gradFill rotWithShape="1">
              <a:gsLst>
                <a:gs pos="0">
                  <a:srgbClr val="9BBB59">
                    <a:tint val="50000"/>
                    <a:satMod val="300000"/>
                  </a:srgbClr>
                </a:gs>
                <a:gs pos="35000">
                  <a:srgbClr val="9BBB59">
                    <a:tint val="37000"/>
                    <a:satMod val="300000"/>
                  </a:srgbClr>
                </a:gs>
                <a:gs pos="100000">
                  <a:srgbClr val="9BBB59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9BBB59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i="0" u="sng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  <a:ea typeface="SimSun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Times New Roman"/>
                  <a:ea typeface="SimSun"/>
                </a:rPr>
                <a:t> </a:t>
              </a: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Times New Roman"/>
                  <a:ea typeface="SimSun"/>
                </a:rPr>
                <a:t>Human </a:t>
              </a: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Times New Roman"/>
                  <a:ea typeface="SimSun"/>
                </a:rPr>
                <a:t>Wellness Determination</a:t>
              </a:r>
              <a:endParaRPr kumimoji="0" lang="en-NZ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SimSun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Times New Roman"/>
                  <a:ea typeface="SimSun"/>
                </a:rPr>
                <a:t>β</a:t>
              </a:r>
              <a:r>
                <a:rPr kumimoji="0" lang="en-US" sz="2000" b="1" i="0" u="none" strike="noStrike" kern="0" cap="none" spc="0" normalizeH="0" baseline="-2500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Times New Roman"/>
                  <a:ea typeface="SimSun"/>
                </a:rPr>
                <a:t>1,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Times New Roman"/>
                  <a:ea typeface="SimSun"/>
                </a:rPr>
                <a:t> β</a:t>
              </a:r>
              <a:r>
                <a:rPr kumimoji="0" lang="en-US" sz="2000" b="1" i="0" u="none" strike="noStrike" kern="0" cap="none" spc="0" normalizeH="0" baseline="-2500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Times New Roman"/>
                  <a:ea typeface="SimSun"/>
                </a:rPr>
                <a:t>2</a:t>
              </a:r>
              <a:endParaRPr kumimoji="0" lang="en-NZ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SimSun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Times New Roman"/>
                  <a:ea typeface="SimSun"/>
                </a:rPr>
                <a:t> </a:t>
              </a:r>
              <a:endParaRPr kumimoji="0" lang="en-NZ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SimSun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Times New Roman"/>
                  <a:ea typeface="SimSun"/>
                </a:rPr>
                <a:t> </a:t>
              </a:r>
              <a:endParaRPr kumimoji="0" lang="en-NZ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SimSun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6876257" y="691682"/>
              <a:ext cx="2160239" cy="1093757"/>
            </a:xfrm>
            <a:prstGeom prst="roundRect">
              <a:avLst/>
            </a:prstGeom>
            <a:gradFill rotWithShape="1">
              <a:gsLst>
                <a:gs pos="0">
                  <a:srgbClr val="C0504D">
                    <a:tint val="50000"/>
                    <a:satMod val="300000"/>
                  </a:srgbClr>
                </a:gs>
                <a:gs pos="35000">
                  <a:srgbClr val="C0504D">
                    <a:tint val="37000"/>
                    <a:satMod val="300000"/>
                  </a:srgbClr>
                </a:gs>
                <a:gs pos="100000">
                  <a:srgbClr val="C0504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/>
                  <a:ea typeface="SimSun"/>
                </a:rPr>
                <a:t> </a:t>
              </a:r>
              <a:endParaRPr kumimoji="0" lang="en-NZ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SimSun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/>
                  <a:ea typeface="SimSun"/>
                </a:rPr>
                <a:t> </a:t>
              </a:r>
              <a:endParaRPr kumimoji="0" lang="en-NZ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SimSun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/>
                  <a:ea typeface="SimSun"/>
                </a:rPr>
                <a:t> </a:t>
              </a:r>
              <a:endParaRPr kumimoji="0" lang="en-NZ" sz="1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SimSun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b="1" kern="0" dirty="0">
                  <a:solidFill>
                    <a:srgbClr val="2848EA"/>
                  </a:solidFill>
                  <a:latin typeface="Times New Roman"/>
                  <a:ea typeface="SimSun"/>
                </a:rPr>
                <a:t>Domestic Objects usage Trend through </a:t>
              </a:r>
              <a:endParaRPr lang="en-NZ" sz="1600" b="1" kern="0" dirty="0">
                <a:solidFill>
                  <a:srgbClr val="2848EA"/>
                </a:solidFill>
                <a:latin typeface="Times New Roman"/>
                <a:ea typeface="SimSun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" b="1" i="0" u="none" strike="noStrike" kern="0" cap="none" spc="0" normalizeH="0" baseline="0" noProof="0" dirty="0">
                  <a:ln>
                    <a:noFill/>
                  </a:ln>
                  <a:solidFill>
                    <a:srgbClr val="2848EA"/>
                  </a:solidFill>
                  <a:effectLst/>
                  <a:uLnTx/>
                  <a:uFillTx/>
                  <a:latin typeface="Times New Roman"/>
                  <a:ea typeface="SimSun"/>
                </a:rPr>
                <a:t> </a:t>
              </a:r>
              <a:endParaRPr kumimoji="0" lang="en-NZ" sz="1000" b="1" i="0" u="none" strike="noStrike" kern="0" cap="none" spc="0" normalizeH="0" baseline="0" noProof="0" dirty="0">
                <a:ln>
                  <a:noFill/>
                </a:ln>
                <a:solidFill>
                  <a:srgbClr val="2848EA"/>
                </a:solidFill>
                <a:effectLst/>
                <a:uLnTx/>
                <a:uFillTx/>
                <a:latin typeface="Times New Roman"/>
                <a:ea typeface="SimSun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848EA"/>
                  </a:solidFill>
                  <a:effectLst/>
                  <a:uLnTx/>
                  <a:uFillTx/>
                  <a:latin typeface="Times New Roman"/>
                  <a:ea typeface="SimSun"/>
                </a:rPr>
                <a:t>  </a:t>
              </a:r>
              <a:r>
                <a:rPr lang="en-US" sz="1600" b="1" kern="0" dirty="0">
                  <a:solidFill>
                    <a:srgbClr val="2848EA"/>
                  </a:solidFill>
                  <a:latin typeface="Times New Roman"/>
                  <a:ea typeface="SimSun"/>
                </a:rPr>
                <a:t>Time Series Data Mining</a:t>
              </a:r>
              <a:endParaRPr lang="en-NZ" sz="1600" b="1" kern="0" dirty="0">
                <a:solidFill>
                  <a:srgbClr val="2848EA"/>
                </a:solidFill>
                <a:latin typeface="Times New Roman"/>
                <a:ea typeface="SimSun"/>
              </a:endParaRPr>
            </a:p>
          </p:txBody>
        </p:sp>
        <p:sp>
          <p:nvSpPr>
            <p:cNvPr id="10" name="Flowchart: Multidocument 9"/>
            <p:cNvSpPr/>
            <p:nvPr/>
          </p:nvSpPr>
          <p:spPr>
            <a:xfrm>
              <a:off x="250429" y="3472089"/>
              <a:ext cx="2304256" cy="1656184"/>
            </a:xfrm>
            <a:prstGeom prst="flowChartMultidocument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Times New Roman"/>
                  <a:ea typeface="SimSun"/>
                </a:rPr>
                <a:t>Sensors 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Times New Roman"/>
                  <a:ea typeface="SimSun"/>
                </a:rPr>
                <a:t>Data Acquisition</a:t>
              </a:r>
              <a:endParaRPr kumimoji="0" lang="en-NZ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SimSun"/>
              </a:endParaRPr>
            </a:p>
          </p:txBody>
        </p:sp>
        <p:sp>
          <p:nvSpPr>
            <p:cNvPr id="11" name="Line Callout 1 10"/>
            <p:cNvSpPr/>
            <p:nvPr/>
          </p:nvSpPr>
          <p:spPr>
            <a:xfrm rot="5400000">
              <a:off x="3275855" y="3068961"/>
              <a:ext cx="1224137" cy="2088232"/>
            </a:xfrm>
            <a:prstGeom prst="borderCallout1">
              <a:avLst>
                <a:gd name="adj1" fmla="val 18750"/>
                <a:gd name="adj2" fmla="val -8333"/>
                <a:gd name="adj3" fmla="val 114448"/>
                <a:gd name="adj4" fmla="val -31935"/>
              </a:avLst>
            </a:prstGeom>
            <a:gradFill rotWithShape="1">
              <a:gsLst>
                <a:gs pos="0">
                  <a:srgbClr val="8064A2">
                    <a:tint val="50000"/>
                    <a:satMod val="300000"/>
                  </a:srgbClr>
                </a:gs>
                <a:gs pos="35000">
                  <a:srgbClr val="8064A2">
                    <a:tint val="37000"/>
                    <a:satMod val="300000"/>
                  </a:srgbClr>
                </a:gs>
                <a:gs pos="100000">
                  <a:srgbClr val="8064A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8064A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ot="0" spcFirstLastPara="0" vert="vert270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2000" b="1" kern="0" dirty="0" smtClean="0">
                  <a:solidFill>
                    <a:srgbClr val="2848EA"/>
                  </a:solidFill>
                  <a:latin typeface="Times New Roman"/>
                  <a:ea typeface="SimSun"/>
                </a:rPr>
                <a:t>Remote </a:t>
              </a:r>
              <a:r>
                <a:rPr lang="en-US" sz="2000" b="1" kern="0" dirty="0">
                  <a:solidFill>
                    <a:srgbClr val="2848EA"/>
                  </a:solidFill>
                  <a:latin typeface="Times New Roman"/>
                  <a:ea typeface="SimSun"/>
                </a:rPr>
                <a:t>Interoperability</a:t>
              </a:r>
              <a:endParaRPr lang="en-NZ" sz="2000" b="1" kern="0" dirty="0">
                <a:solidFill>
                  <a:srgbClr val="2848EA"/>
                </a:solidFill>
                <a:latin typeface="Times New Roman"/>
                <a:ea typeface="SimSun"/>
              </a:endParaRPr>
            </a:p>
          </p:txBody>
        </p:sp>
        <p:sp>
          <p:nvSpPr>
            <p:cNvPr id="12" name="Cloud 11"/>
            <p:cNvSpPr/>
            <p:nvPr/>
          </p:nvSpPr>
          <p:spPr>
            <a:xfrm>
              <a:off x="5328084" y="3462943"/>
              <a:ext cx="3206316" cy="1268123"/>
            </a:xfrm>
            <a:prstGeom prst="cloud">
              <a:avLst/>
            </a:prstGeom>
            <a:gradFill rotWithShape="1">
              <a:gsLst>
                <a:gs pos="0">
                  <a:srgbClr val="4BACC6">
                    <a:tint val="50000"/>
                    <a:satMod val="300000"/>
                  </a:srgbClr>
                </a:gs>
                <a:gs pos="35000">
                  <a:srgbClr val="4BACC6">
                    <a:tint val="37000"/>
                    <a:satMod val="300000"/>
                  </a:srgbClr>
                </a:gs>
                <a:gs pos="100000">
                  <a:srgbClr val="4BACC6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BACC6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algn="just">
                <a:spcBef>
                  <a:spcPts val="0"/>
                </a:spcBef>
                <a:spcAft>
                  <a:spcPts val="0"/>
                </a:spcAft>
              </a:pPr>
              <a:r>
                <a:rPr lang="en-US" sz="1100" b="1" dirty="0">
                  <a:solidFill>
                    <a:srgbClr val="0070C0"/>
                  </a:solidFill>
                  <a:effectLst/>
                  <a:latin typeface="Times New Roman"/>
                  <a:ea typeface="SimSun"/>
                </a:rPr>
                <a:t>        </a:t>
              </a:r>
              <a:r>
                <a:rPr lang="en-US" sz="1100" b="1" dirty="0" smtClean="0">
                  <a:solidFill>
                    <a:srgbClr val="0070C0"/>
                  </a:solidFill>
                  <a:effectLst/>
                  <a:latin typeface="Times New Roman"/>
                  <a:ea typeface="SimSun"/>
                </a:rPr>
                <a:t>        </a:t>
              </a:r>
              <a:r>
                <a:rPr lang="en-US" sz="2400" b="1" dirty="0" smtClean="0">
                  <a:solidFill>
                    <a:srgbClr val="0070C0"/>
                  </a:solidFill>
                  <a:effectLst/>
                  <a:latin typeface="Times New Roman"/>
                  <a:ea typeface="SimSun"/>
                </a:rPr>
                <a:t>Internet</a:t>
              </a:r>
              <a:endParaRPr lang="en-NZ" sz="2400" b="1" dirty="0">
                <a:effectLst/>
                <a:latin typeface="Times New Roman"/>
                <a:ea typeface="SimSun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endParaRPr lang="en-NZ" sz="2400" b="1" dirty="0">
                <a:effectLst/>
                <a:latin typeface="Times New Roman"/>
                <a:ea typeface="SimSun"/>
              </a:endParaRPr>
            </a:p>
          </p:txBody>
        </p:sp>
        <p:cxnSp>
          <p:nvCxnSpPr>
            <p:cNvPr id="13" name="Curved Connector 12"/>
            <p:cNvCxnSpPr/>
            <p:nvPr/>
          </p:nvCxnSpPr>
          <p:spPr>
            <a:xfrm flipV="1">
              <a:off x="4916599" y="3776306"/>
              <a:ext cx="785014" cy="320698"/>
            </a:xfrm>
            <a:prstGeom prst="curvedConnector3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headEnd type="arrow"/>
              <a:tailEnd type="arrow"/>
            </a:ln>
            <a:effectLst/>
          </p:spPr>
        </p:cxnSp>
        <p:sp>
          <p:nvSpPr>
            <p:cNvPr id="14" name="Flowchart: Predefined Process 13"/>
            <p:cNvSpPr/>
            <p:nvPr/>
          </p:nvSpPr>
          <p:spPr>
            <a:xfrm>
              <a:off x="7092280" y="5125566"/>
              <a:ext cx="1944216" cy="1039738"/>
            </a:xfrm>
            <a:prstGeom prst="flowChartPredefinedProcess">
              <a:avLst/>
            </a:prstGeom>
            <a:gradFill rotWithShape="1">
              <a:gsLst>
                <a:gs pos="0">
                  <a:srgbClr val="F79646">
                    <a:tint val="50000"/>
                    <a:satMod val="300000"/>
                  </a:srgbClr>
                </a:gs>
                <a:gs pos="35000">
                  <a:srgbClr val="F79646">
                    <a:tint val="37000"/>
                    <a:satMod val="300000"/>
                  </a:srgbClr>
                </a:gs>
                <a:gs pos="100000">
                  <a:srgbClr val="F79646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F79646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/>
                  <a:ea typeface="SimSun"/>
                </a:rPr>
                <a:t>Health Care Provider/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/>
                  <a:ea typeface="SimSun"/>
                </a:rPr>
                <a:t>Relatives/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/>
                  <a:ea typeface="SimSun"/>
                </a:rPr>
                <a:t>Tele-Care</a:t>
              </a:r>
              <a:r>
                <a:rPr kumimoji="0" lang="en-US" sz="1400" b="1" i="0" u="none" strike="noStrike" kern="0" cap="none" spc="0" normalizeH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/>
                  <a:ea typeface="SimSun"/>
                </a:rPr>
                <a:t> </a:t>
              </a: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/>
                  <a:ea typeface="SimSun"/>
                </a:rPr>
                <a:t>Services</a:t>
              </a:r>
              <a:endParaRPr kumimoji="0" lang="en-NZ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SimSun"/>
              </a:endParaRPr>
            </a:p>
          </p:txBody>
        </p:sp>
        <p:sp>
          <p:nvSpPr>
            <p:cNvPr id="15" name="Flowchart: Magnetic Disk 14"/>
            <p:cNvSpPr/>
            <p:nvPr/>
          </p:nvSpPr>
          <p:spPr>
            <a:xfrm>
              <a:off x="6372200" y="5125566"/>
              <a:ext cx="720080" cy="1039738"/>
            </a:xfrm>
            <a:prstGeom prst="flowChartMagneticDisk">
              <a:avLst/>
            </a:prstGeom>
            <a:solidFill>
              <a:srgbClr val="F79646"/>
            </a:solidFill>
            <a:ln w="25400" cap="flat" cmpd="sng" algn="ctr">
              <a:solidFill>
                <a:srgbClr val="F79646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Times New Roman"/>
                  <a:ea typeface="SimSun"/>
                </a:rPr>
                <a:t>Data Base</a:t>
              </a:r>
              <a:endParaRPr kumimoji="0" lang="en-NZ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ea typeface="SimSun"/>
              </a:endParaRPr>
            </a:p>
          </p:txBody>
        </p:sp>
        <p:cxnSp>
          <p:nvCxnSpPr>
            <p:cNvPr id="16" name="Curved Connector 15"/>
            <p:cNvCxnSpPr/>
            <p:nvPr/>
          </p:nvCxnSpPr>
          <p:spPr>
            <a:xfrm rot="5400000" flipH="1" flipV="1">
              <a:off x="7470323" y="4423487"/>
              <a:ext cx="828092" cy="576066"/>
            </a:xfrm>
            <a:prstGeom prst="curvedConnector3">
              <a:avLst>
                <a:gd name="adj1" fmla="val 50000"/>
              </a:avLst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headEnd type="arrow"/>
              <a:tailEnd type="arrow"/>
            </a:ln>
            <a:effectLst/>
          </p:spPr>
        </p:cxnSp>
        <p:grpSp>
          <p:nvGrpSpPr>
            <p:cNvPr id="19" name="Group 18"/>
            <p:cNvGrpSpPr/>
            <p:nvPr/>
          </p:nvGrpSpPr>
          <p:grpSpPr>
            <a:xfrm>
              <a:off x="1470406" y="5155175"/>
              <a:ext cx="2259440" cy="1656184"/>
              <a:chOff x="811301" y="3472896"/>
              <a:chExt cx="1019405" cy="866317"/>
            </a:xfrm>
          </p:grpSpPr>
          <p:sp>
            <p:nvSpPr>
              <p:cNvPr id="20" name="Oval 19"/>
              <p:cNvSpPr/>
              <p:nvPr/>
            </p:nvSpPr>
            <p:spPr>
              <a:xfrm>
                <a:off x="1176745" y="3472896"/>
                <a:ext cx="197442" cy="162177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Z"/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1633264" y="3569557"/>
                <a:ext cx="197442" cy="162177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Z"/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1167201" y="3861048"/>
                <a:ext cx="197442" cy="162177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Z"/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1599906" y="4014859"/>
                <a:ext cx="197442" cy="162177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Z"/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1008743" y="4177036"/>
                <a:ext cx="197442" cy="162177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Z"/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811301" y="3717068"/>
                <a:ext cx="197442" cy="162177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Z"/>
              </a:p>
            </p:txBody>
          </p:sp>
          <p:cxnSp>
            <p:nvCxnSpPr>
              <p:cNvPr id="26" name="Straight Connector 25"/>
              <p:cNvCxnSpPr>
                <a:stCxn id="20" idx="4"/>
                <a:endCxn id="22" idx="0"/>
              </p:cNvCxnSpPr>
              <p:nvPr/>
            </p:nvCxnSpPr>
            <p:spPr>
              <a:xfrm flipH="1">
                <a:off x="1265922" y="3635073"/>
                <a:ext cx="9544" cy="22597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>
                <a:stCxn id="23" idx="6"/>
                <a:endCxn id="21" idx="5"/>
              </p:cNvCxnSpPr>
              <p:nvPr/>
            </p:nvCxnSpPr>
            <p:spPr>
              <a:xfrm flipV="1">
                <a:off x="1797348" y="3707984"/>
                <a:ext cx="4443" cy="38796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>
                <a:stCxn id="24" idx="6"/>
                <a:endCxn id="22" idx="3"/>
              </p:cNvCxnSpPr>
              <p:nvPr/>
            </p:nvCxnSpPr>
            <p:spPr>
              <a:xfrm flipH="1" flipV="1">
                <a:off x="1196116" y="3999475"/>
                <a:ext cx="10069" cy="25865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>
                <a:stCxn id="20" idx="6"/>
                <a:endCxn id="21" idx="2"/>
              </p:cNvCxnSpPr>
              <p:nvPr/>
            </p:nvCxnSpPr>
            <p:spPr>
              <a:xfrm>
                <a:off x="1374187" y="3553985"/>
                <a:ext cx="259077" cy="9666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>
                <a:stCxn id="25" idx="0"/>
                <a:endCxn id="20" idx="3"/>
              </p:cNvCxnSpPr>
              <p:nvPr/>
            </p:nvCxnSpPr>
            <p:spPr>
              <a:xfrm flipV="1">
                <a:off x="910022" y="3611323"/>
                <a:ext cx="295638" cy="10574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Left-Up Arrow 30"/>
            <p:cNvSpPr/>
            <p:nvPr/>
          </p:nvSpPr>
          <p:spPr>
            <a:xfrm rot="5400000">
              <a:off x="280992" y="5156880"/>
              <a:ext cx="1158852" cy="1219977"/>
            </a:xfrm>
            <a:prstGeom prst="leftUpArrow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NZ" sz="2400"/>
            </a:p>
          </p:txBody>
        </p:sp>
        <p:sp>
          <p:nvSpPr>
            <p:cNvPr id="32" name="Up-Down Arrow 31"/>
            <p:cNvSpPr/>
            <p:nvPr/>
          </p:nvSpPr>
          <p:spPr>
            <a:xfrm>
              <a:off x="990886" y="1889118"/>
              <a:ext cx="360040" cy="560843"/>
            </a:xfrm>
            <a:prstGeom prst="up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34" name="Up-Down Arrow 33"/>
            <p:cNvSpPr/>
            <p:nvPr/>
          </p:nvSpPr>
          <p:spPr>
            <a:xfrm>
              <a:off x="3292230" y="1898542"/>
              <a:ext cx="360040" cy="560843"/>
            </a:xfrm>
            <a:prstGeom prst="up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35" name="Up-Down Arrow 34"/>
            <p:cNvSpPr/>
            <p:nvPr/>
          </p:nvSpPr>
          <p:spPr>
            <a:xfrm>
              <a:off x="5521593" y="1917592"/>
              <a:ext cx="360040" cy="560843"/>
            </a:xfrm>
            <a:prstGeom prst="up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36" name="Up-Down Arrow 35"/>
            <p:cNvSpPr/>
            <p:nvPr/>
          </p:nvSpPr>
          <p:spPr>
            <a:xfrm>
              <a:off x="7657990" y="1879492"/>
              <a:ext cx="360040" cy="560843"/>
            </a:xfrm>
            <a:prstGeom prst="up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37" name="Up-Down Arrow 36"/>
            <p:cNvSpPr/>
            <p:nvPr/>
          </p:nvSpPr>
          <p:spPr>
            <a:xfrm>
              <a:off x="1178807" y="3098596"/>
              <a:ext cx="360040" cy="560843"/>
            </a:xfrm>
            <a:prstGeom prst="up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393966" y="6487533"/>
              <a:ext cx="8243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WSN</a:t>
              </a:r>
              <a:endParaRPr lang="en-NZ" b="1" dirty="0"/>
            </a:p>
          </p:txBody>
        </p:sp>
      </p:grpSp>
      <p:sp>
        <p:nvSpPr>
          <p:cNvPr id="40" name="Rectangle 39"/>
          <p:cNvSpPr/>
          <p:nvPr/>
        </p:nvSpPr>
        <p:spPr>
          <a:xfrm>
            <a:off x="827222" y="7545"/>
            <a:ext cx="781236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2060"/>
                </a:solidFill>
              </a:rPr>
              <a:t>My Research</a:t>
            </a:r>
            <a:endParaRPr lang="en-NZ" sz="4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181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262252"/>
            <a:ext cx="58004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</a:rPr>
              <a:t>Better Solution-Technologies </a:t>
            </a:r>
            <a:endParaRPr lang="en-NZ" sz="3600" b="1" dirty="0">
              <a:solidFill>
                <a:srgbClr val="0070C0"/>
              </a:solidFill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256796090"/>
              </p:ext>
            </p:extLst>
          </p:nvPr>
        </p:nvGraphicFramePr>
        <p:xfrm>
          <a:off x="304800" y="1524000"/>
          <a:ext cx="8660996" cy="396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88421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3"/>
          <a:stretch>
            <a:fillRect/>
          </a:stretch>
        </p:blipFill>
        <p:spPr>
          <a:xfrm>
            <a:off x="304800" y="1143000"/>
            <a:ext cx="8534400" cy="5486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94030" y="150889"/>
            <a:ext cx="81026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C00000"/>
                </a:solidFill>
              </a:rPr>
              <a:t>Sensors </a:t>
            </a:r>
            <a:r>
              <a:rPr lang="en-US" sz="3600" b="1" dirty="0" smtClean="0">
                <a:solidFill>
                  <a:srgbClr val="C00000"/>
                </a:solidFill>
              </a:rPr>
              <a:t>Integrated with Everyday Objects</a:t>
            </a:r>
            <a:endParaRPr lang="en-US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89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Sensing Units-HMS</a:t>
            </a:r>
            <a:endParaRPr lang="en-NZ" b="1" dirty="0">
              <a:solidFill>
                <a:srgbClr val="0070C0"/>
              </a:solidFill>
            </a:endParaRPr>
          </a:p>
        </p:txBody>
      </p:sp>
      <p:pic>
        <p:nvPicPr>
          <p:cNvPr id="4" name="Picture 3" descr="F:\cvt_M2U00811_Xvid_000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753207"/>
            <a:ext cx="2286000" cy="205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F:\cvt_M2U00807_Xvid_000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4699309"/>
            <a:ext cx="2667000" cy="213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410" y="838200"/>
            <a:ext cx="501619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3" descr="C:\Documents and Settings\GT\Desktop\DSC00739.JPG"/>
          <p:cNvPicPr>
            <a:picLocks noGrp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981200"/>
            <a:ext cx="3276599" cy="304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524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</a:rPr>
              <a:t>Monitoring Basic ADL</a:t>
            </a:r>
            <a:endParaRPr lang="en-NZ" b="1" dirty="0">
              <a:solidFill>
                <a:srgbClr val="0070C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2623535"/>
              </p:ext>
            </p:extLst>
          </p:nvPr>
        </p:nvGraphicFramePr>
        <p:xfrm>
          <a:off x="5334000" y="1230969"/>
          <a:ext cx="3657600" cy="43452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</a:tblGrid>
              <a:tr h="1484569">
                <a:tc>
                  <a:txBody>
                    <a:bodyPr/>
                    <a:lstStyle/>
                    <a:p>
                      <a:r>
                        <a:rPr lang="en-US" sz="2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Microwave, Water Kettle, Toaster</a:t>
                      </a:r>
                      <a:r>
                        <a:rPr lang="en-US" sz="28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or (any other item used regularly in Kitchen)</a:t>
                      </a:r>
                      <a:endParaRPr lang="en-NZ" sz="2800" dirty="0"/>
                    </a:p>
                  </a:txBody>
                  <a:tcPr/>
                </a:tc>
              </a:tr>
              <a:tr h="5656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Room Heater</a:t>
                      </a:r>
                      <a:endParaRPr lang="en-NZ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27757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Television/Radio</a:t>
                      </a:r>
                      <a:endParaRPr lang="en-NZ" sz="2800" dirty="0"/>
                    </a:p>
                  </a:txBody>
                  <a:tcPr/>
                </a:tc>
              </a:tr>
              <a:tr h="427757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Bed, Couch, Chair, Toilet</a:t>
                      </a:r>
                      <a:endParaRPr lang="en-NZ" sz="2800" dirty="0"/>
                    </a:p>
                  </a:txBody>
                  <a:tcPr/>
                </a:tc>
              </a:tr>
              <a:tr h="780028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Any other appliance used</a:t>
                      </a:r>
                      <a:r>
                        <a:rPr lang="en-US" sz="2800" baseline="0" dirty="0" smtClean="0"/>
                        <a:t> as habitual</a:t>
                      </a:r>
                      <a:endParaRPr lang="en-NZ" sz="2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6864952"/>
              </p:ext>
            </p:extLst>
          </p:nvPr>
        </p:nvGraphicFramePr>
        <p:xfrm>
          <a:off x="381000" y="1295400"/>
          <a:ext cx="3886200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0"/>
              </a:tblGrid>
              <a:tr h="883816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Preparation of Food</a:t>
                      </a:r>
                    </a:p>
                    <a:p>
                      <a:r>
                        <a:rPr lang="en-US" sz="2800" dirty="0" smtClean="0"/>
                        <a:t>(Breakfast,Lunch,Dinner)</a:t>
                      </a:r>
                      <a:endParaRPr lang="en-NZ" sz="2800" dirty="0"/>
                    </a:p>
                  </a:txBody>
                  <a:tcPr/>
                </a:tc>
              </a:tr>
              <a:tr h="484673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Sleeping</a:t>
                      </a:r>
                      <a:endParaRPr lang="en-NZ" sz="2800" dirty="0"/>
                    </a:p>
                  </a:txBody>
                  <a:tcPr/>
                </a:tc>
              </a:tr>
              <a:tr h="4846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Toileting, Self Grooming</a:t>
                      </a:r>
                      <a:endParaRPr lang="en-NZ" sz="2800" dirty="0" smtClean="0"/>
                    </a:p>
                  </a:txBody>
                  <a:tcPr/>
                </a:tc>
              </a:tr>
              <a:tr h="484673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Dinning</a:t>
                      </a:r>
                      <a:endParaRPr lang="en-NZ" sz="2800" dirty="0"/>
                    </a:p>
                  </a:txBody>
                  <a:tcPr/>
                </a:tc>
              </a:tr>
              <a:tr h="484673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Relax</a:t>
                      </a:r>
                      <a:endParaRPr lang="en-NZ" sz="2800" dirty="0"/>
                    </a:p>
                  </a:txBody>
                  <a:tcPr/>
                </a:tc>
              </a:tr>
              <a:tr h="883816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Watching TV(while sitting on Couch)</a:t>
                      </a:r>
                      <a:endParaRPr lang="en-NZ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Left-Right Arrow 5"/>
          <p:cNvSpPr/>
          <p:nvPr/>
        </p:nvSpPr>
        <p:spPr>
          <a:xfrm>
            <a:off x="4267200" y="3581400"/>
            <a:ext cx="1066800" cy="578667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6099325"/>
              </p:ext>
            </p:extLst>
          </p:nvPr>
        </p:nvGraphicFramePr>
        <p:xfrm>
          <a:off x="304800" y="685800"/>
          <a:ext cx="8763000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63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                  ADL       </a:t>
                      </a:r>
                      <a:r>
                        <a:rPr lang="el-GR" sz="3200" dirty="0" smtClean="0"/>
                        <a:t>α</a:t>
                      </a:r>
                      <a:r>
                        <a:rPr lang="en-US" sz="3200" dirty="0" smtClean="0"/>
                        <a:t>          Household</a:t>
                      </a:r>
                      <a:r>
                        <a:rPr lang="en-US" sz="3200" baseline="0" dirty="0" smtClean="0"/>
                        <a:t> Appliance Usage</a:t>
                      </a:r>
                      <a:endParaRPr lang="en-NZ" sz="32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-30935" y="6123863"/>
            <a:ext cx="9220200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N.K.Suryadevara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, S. C. Mukhopadhyay, R. Wang, R.K. Rayudu, “Forecasting the behavior of an elderly using  wireless sensors data in a smart home”, </a:t>
            </a:r>
            <a:r>
              <a:rPr kumimoji="0" lang="en-US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Elsevier: Engineering Applications of Artificial Intelligence,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Available online 12 September 2013, ISSN 0952-1976, http://dx.doi.org/10.1016/j.engappai.2013.08.004.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381000" y="5638800"/>
            <a:ext cx="8610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Passive Infra Red(PIR) Sensors</a:t>
            </a:r>
            <a:r>
              <a:rPr lang="en-US" sz="2400" b="1" dirty="0" smtClean="0">
                <a:solidFill>
                  <a:srgbClr val="FF0000"/>
                </a:solidFill>
              </a:rPr>
              <a:t>:</a:t>
            </a:r>
            <a:r>
              <a:rPr lang="en-US" sz="2400" dirty="0" smtClean="0"/>
              <a:t>  </a:t>
            </a:r>
            <a:r>
              <a:rPr lang="en-US" sz="2400" dirty="0"/>
              <a:t>Mobility(Movements monitoring)</a:t>
            </a:r>
          </a:p>
        </p:txBody>
      </p:sp>
    </p:spTree>
    <p:extLst>
      <p:ext uri="{BB962C8B-B14F-4D97-AF65-F5344CB8AC3E}">
        <p14:creationId xmlns:p14="http://schemas.microsoft.com/office/powerpoint/2010/main" val="3317977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772"/>
            <a:ext cx="8229600" cy="910628"/>
          </a:xfrm>
        </p:spPr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Smart Sensor Deployment Layout</a:t>
            </a:r>
            <a:endParaRPr lang="en-NZ" b="1" dirty="0">
              <a:solidFill>
                <a:srgbClr val="7030A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063"/>
          <a:stretch/>
        </p:blipFill>
        <p:spPr bwMode="auto">
          <a:xfrm>
            <a:off x="0" y="990600"/>
            <a:ext cx="9144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6110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067800" cy="1066800"/>
          </a:xfrm>
        </p:spPr>
        <p:txBody>
          <a:bodyPr>
            <a:normAutofit fontScale="90000"/>
          </a:bodyPr>
          <a:lstStyle/>
          <a:p>
            <a:r>
              <a:rPr lang="en-GB" sz="3600" b="1" dirty="0" smtClean="0">
                <a:solidFill>
                  <a:srgbClr val="0070C0"/>
                </a:solidFill>
              </a:rPr>
              <a:t>Human Emotion </a:t>
            </a:r>
            <a:r>
              <a:rPr lang="en-GB" sz="3600" b="1" dirty="0">
                <a:solidFill>
                  <a:srgbClr val="0070C0"/>
                </a:solidFill>
              </a:rPr>
              <a:t>and ADL recognitions</a:t>
            </a:r>
            <a:r>
              <a:rPr lang="en-GB" sz="3200" b="1" dirty="0"/>
              <a:t> </a:t>
            </a:r>
            <a:r>
              <a:rPr lang="en-NZ" sz="3200" dirty="0"/>
              <a:t/>
            </a:r>
            <a:br>
              <a:rPr lang="en-NZ" sz="3200" dirty="0"/>
            </a:br>
            <a:endParaRPr lang="en-NZ" sz="3200" b="1" dirty="0">
              <a:solidFill>
                <a:srgbClr val="FF0000"/>
              </a:solidFill>
            </a:endParaRPr>
          </a:p>
        </p:txBody>
      </p:sp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>
          <a:blip r:embed="rId2" cstate="print"/>
          <a:srcRect r="18808" b="21852"/>
          <a:stretch>
            <a:fillRect/>
          </a:stretch>
        </p:blipFill>
        <p:spPr>
          <a:xfrm>
            <a:off x="152400" y="762000"/>
            <a:ext cx="8839200" cy="4895671"/>
          </a:xfrm>
          <a:prstGeom prst="rect">
            <a:avLst/>
          </a:prstGeom>
          <a:noFill/>
          <a:ln/>
        </p:spPr>
      </p:pic>
      <p:sp>
        <p:nvSpPr>
          <p:cNvPr id="3" name="Rectangle 2"/>
          <p:cNvSpPr/>
          <p:nvPr/>
        </p:nvSpPr>
        <p:spPr>
          <a:xfrm>
            <a:off x="3748" y="5657671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err="1"/>
              <a:t>Quazi</a:t>
            </a:r>
            <a:r>
              <a:rPr lang="en-US" dirty="0"/>
              <a:t>, M.T.; </a:t>
            </a:r>
            <a:r>
              <a:rPr lang="en-US" dirty="0" err="1"/>
              <a:t>Mukhopadhyay</a:t>
            </a:r>
            <a:r>
              <a:rPr lang="en-US" dirty="0"/>
              <a:t>, S.C.; </a:t>
            </a:r>
            <a:r>
              <a:rPr lang="en-US" b="1" u="sng" dirty="0" err="1"/>
              <a:t>Suryadevara</a:t>
            </a:r>
            <a:r>
              <a:rPr lang="en-US" b="1" u="sng" dirty="0"/>
              <a:t> N.K</a:t>
            </a:r>
            <a:r>
              <a:rPr lang="en-US" dirty="0"/>
              <a:t>.; Huang, Y.M. “Towards the smart sensors based human emotion recognition</a:t>
            </a:r>
            <a:r>
              <a:rPr lang="en-US" dirty="0" smtClean="0"/>
              <a:t>”, Proceedings </a:t>
            </a:r>
            <a:r>
              <a:rPr lang="en-US" dirty="0"/>
              <a:t>of IEEE International Conference Instrumentation and Measurement Technology (I2MTC)-Austria-2012,Page(s):2365 – 2370, . ISBN: 9781457717710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5906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196"/>
            <a:ext cx="8229600" cy="881204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Human Emotional State Recognition </a:t>
            </a:r>
            <a:r>
              <a:rPr lang="en-GB" sz="3600" dirty="0" smtClean="0">
                <a:solidFill>
                  <a:srgbClr val="FF0000"/>
                </a:solidFill>
              </a:rPr>
              <a:t>Unit</a:t>
            </a:r>
            <a:endParaRPr lang="en-NZ" sz="3600" dirty="0">
              <a:solidFill>
                <a:srgbClr val="FF0000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79248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0" y="5657671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err="1"/>
              <a:t>Quazi</a:t>
            </a:r>
            <a:r>
              <a:rPr lang="en-US" dirty="0"/>
              <a:t>, M.T.; </a:t>
            </a:r>
            <a:r>
              <a:rPr lang="en-US" dirty="0" err="1"/>
              <a:t>Mukhopadhyay</a:t>
            </a:r>
            <a:r>
              <a:rPr lang="en-US" dirty="0"/>
              <a:t>, S.C.; </a:t>
            </a:r>
            <a:r>
              <a:rPr lang="en-US" b="1" u="sng" dirty="0" err="1"/>
              <a:t>Suryadevara</a:t>
            </a:r>
            <a:r>
              <a:rPr lang="en-US" b="1" u="sng" dirty="0"/>
              <a:t> N.K</a:t>
            </a:r>
            <a:r>
              <a:rPr lang="en-US" dirty="0"/>
              <a:t>.; Huang, Y.M. “Towards the smart sensors based human emotion recognition</a:t>
            </a:r>
            <a:r>
              <a:rPr lang="en-US" dirty="0" smtClean="0"/>
              <a:t>”, Proceedings </a:t>
            </a:r>
            <a:r>
              <a:rPr lang="en-US" dirty="0"/>
              <a:t>of IEEE International Conference Instrumentation and Measurement Technology (I2MTC)-Austria-2012,Page(s):2365 – 2370, . ISBN: 9781457717710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56796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8" name="Rectangle 14"/>
          <p:cNvSpPr>
            <a:spLocks noGrp="1" noChangeArrowheads="1"/>
          </p:cNvSpPr>
          <p:nvPr>
            <p:ph type="title" sz="quarter" idx="4294967295"/>
          </p:nvPr>
        </p:nvSpPr>
        <p:spPr>
          <a:xfrm>
            <a:off x="395288" y="-315913"/>
            <a:ext cx="8229600" cy="1143001"/>
          </a:xfrm>
        </p:spPr>
        <p:txBody>
          <a:bodyPr rtlCol="0" anchorCtr="1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Sensor activity status</a:t>
            </a:r>
            <a:r>
              <a:rPr lang="en-NZ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sp>
        <p:nvSpPr>
          <p:cNvPr id="35846" name="Text Box 8"/>
          <p:cNvSpPr txBox="1">
            <a:spLocks noChangeArrowheads="1"/>
          </p:cNvSpPr>
          <p:nvPr/>
        </p:nvSpPr>
        <p:spPr bwMode="auto">
          <a:xfrm>
            <a:off x="755650" y="3644900"/>
            <a:ext cx="2663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>
              <a:latin typeface="Calibri" pitchFamily="34" charset="0"/>
            </a:endParaRPr>
          </a:p>
        </p:txBody>
      </p:sp>
      <p:pic>
        <p:nvPicPr>
          <p:cNvPr id="35916" name="Picture 7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392" y="527423"/>
            <a:ext cx="4355976" cy="2672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917" name="Picture 7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7" y="527423"/>
            <a:ext cx="4392489" cy="2676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918" name="Picture 7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392" y="3511431"/>
            <a:ext cx="4355976" cy="2697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919" name="Picture 7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7" y="3511415"/>
            <a:ext cx="4392488" cy="272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7" name="Text Box 9"/>
          <p:cNvSpPr txBox="1">
            <a:spLocks noChangeArrowheads="1"/>
          </p:cNvSpPr>
          <p:nvPr/>
        </p:nvSpPr>
        <p:spPr bwMode="auto">
          <a:xfrm>
            <a:off x="1219200" y="3144703"/>
            <a:ext cx="1295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NZ" b="1" dirty="0">
                <a:solidFill>
                  <a:srgbClr val="002060"/>
                </a:solidFill>
                <a:latin typeface="Calibri" pitchFamily="34" charset="0"/>
              </a:rPr>
              <a:t>Subject #1</a:t>
            </a:r>
          </a:p>
        </p:txBody>
      </p:sp>
      <p:sp>
        <p:nvSpPr>
          <p:cNvPr id="35848" name="Text Box 10"/>
          <p:cNvSpPr txBox="1">
            <a:spLocks noChangeArrowheads="1"/>
          </p:cNvSpPr>
          <p:nvPr/>
        </p:nvSpPr>
        <p:spPr bwMode="auto">
          <a:xfrm>
            <a:off x="5715000" y="3144703"/>
            <a:ext cx="1295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NZ" b="1" dirty="0">
                <a:solidFill>
                  <a:srgbClr val="002060"/>
                </a:solidFill>
                <a:latin typeface="Calibri" pitchFamily="34" charset="0"/>
              </a:rPr>
              <a:t>Subject #2</a:t>
            </a:r>
          </a:p>
        </p:txBody>
      </p:sp>
      <p:sp>
        <p:nvSpPr>
          <p:cNvPr id="35849" name="Text Box 11"/>
          <p:cNvSpPr txBox="1">
            <a:spLocks noChangeArrowheads="1"/>
          </p:cNvSpPr>
          <p:nvPr/>
        </p:nvSpPr>
        <p:spPr bwMode="auto">
          <a:xfrm>
            <a:off x="1216937" y="5906513"/>
            <a:ext cx="1295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NZ" b="1" dirty="0">
                <a:solidFill>
                  <a:srgbClr val="002060"/>
                </a:solidFill>
                <a:latin typeface="Calibri" pitchFamily="34" charset="0"/>
              </a:rPr>
              <a:t>Subject #3</a:t>
            </a:r>
          </a:p>
        </p:txBody>
      </p:sp>
      <p:sp>
        <p:nvSpPr>
          <p:cNvPr id="35850" name="Text Box 12"/>
          <p:cNvSpPr txBox="1">
            <a:spLocks noChangeArrowheads="1"/>
          </p:cNvSpPr>
          <p:nvPr/>
        </p:nvSpPr>
        <p:spPr bwMode="auto">
          <a:xfrm>
            <a:off x="5867400" y="5977907"/>
            <a:ext cx="1295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NZ" b="1" dirty="0">
                <a:solidFill>
                  <a:srgbClr val="002060"/>
                </a:solidFill>
                <a:latin typeface="Calibri" pitchFamily="34" charset="0"/>
              </a:rPr>
              <a:t>Subject #4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07" y="6273225"/>
            <a:ext cx="922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600" i="1" dirty="0"/>
              <a:t>Suryadevara N.K, Mukhopadhyay S.C, “Wireless Sensor Network based Home Monitoring System for </a:t>
            </a:r>
            <a:r>
              <a:rPr lang="en-NZ" sz="1600" i="1" dirty="0" smtClean="0"/>
              <a:t>Wellness </a:t>
            </a:r>
            <a:r>
              <a:rPr lang="en-NZ" sz="1600" i="1" dirty="0"/>
              <a:t>Determination of Elderly”, IEEE Sensors Journal-2012, </a:t>
            </a:r>
            <a:r>
              <a:rPr lang="en-NZ" sz="1600" i="1" dirty="0" err="1"/>
              <a:t>Vol</a:t>
            </a:r>
            <a:r>
              <a:rPr lang="en-NZ" sz="1600" i="1" dirty="0"/>
              <a:t>: 12 Issue: 6, Page(s): 1965 – 1972</a:t>
            </a:r>
          </a:p>
        </p:txBody>
      </p:sp>
    </p:spTree>
    <p:extLst>
      <p:ext uri="{BB962C8B-B14F-4D97-AF65-F5344CB8AC3E}">
        <p14:creationId xmlns:p14="http://schemas.microsoft.com/office/powerpoint/2010/main" val="1378937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9574" y="152400"/>
            <a:ext cx="8915400" cy="60555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 pitchFamily="34" charset="0"/>
              <a:buChar char="•"/>
            </a:pPr>
            <a:r>
              <a:rPr lang="en-NZ" sz="3600" b="1" dirty="0" smtClean="0">
                <a:solidFill>
                  <a:srgbClr val="C00000"/>
                </a:solidFill>
              </a:rPr>
              <a:t>Domestic objects are </a:t>
            </a:r>
            <a:r>
              <a:rPr lang="en-NZ" sz="3600" b="1" dirty="0">
                <a:solidFill>
                  <a:srgbClr val="C00000"/>
                </a:solidFill>
              </a:rPr>
              <a:t>used </a:t>
            </a:r>
            <a:r>
              <a:rPr lang="en-NZ" sz="3600" b="1" dirty="0" smtClean="0">
                <a:solidFill>
                  <a:srgbClr val="C00000"/>
                </a:solidFill>
              </a:rPr>
              <a:t>at regular </a:t>
            </a:r>
            <a:r>
              <a:rPr lang="en-NZ" sz="3600" b="1" dirty="0">
                <a:solidFill>
                  <a:srgbClr val="C00000"/>
                </a:solidFill>
              </a:rPr>
              <a:t>time intervals in the day to day </a:t>
            </a:r>
            <a:r>
              <a:rPr lang="en-NZ" sz="3600" b="1" dirty="0" smtClean="0">
                <a:solidFill>
                  <a:srgbClr val="C00000"/>
                </a:solidFill>
              </a:rPr>
              <a:t>life</a:t>
            </a:r>
          </a:p>
          <a:p>
            <a:pPr marL="457200" indent="-457200" algn="just">
              <a:buFont typeface="Arial" pitchFamily="34" charset="0"/>
              <a:buChar char="•"/>
            </a:pPr>
            <a:endParaRPr lang="en-NZ" b="1" dirty="0" smtClean="0">
              <a:solidFill>
                <a:srgbClr val="0070C0"/>
              </a:solidFill>
            </a:endParaRPr>
          </a:p>
          <a:p>
            <a:pPr marL="457200" indent="-457200" algn="just">
              <a:buFont typeface="Arial" pitchFamily="34" charset="0"/>
              <a:buChar char="•"/>
            </a:pPr>
            <a:endParaRPr lang="en-NZ" sz="100" b="1" dirty="0" smtClean="0">
              <a:solidFill>
                <a:srgbClr val="0070C0"/>
              </a:solidFill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en-NZ" sz="3600" b="1" dirty="0" smtClean="0">
                <a:solidFill>
                  <a:srgbClr val="0070C0"/>
                </a:solidFill>
              </a:rPr>
              <a:t>Usage </a:t>
            </a:r>
            <a:r>
              <a:rPr lang="en-NZ" sz="3600" b="1" dirty="0">
                <a:solidFill>
                  <a:srgbClr val="0070C0"/>
                </a:solidFill>
              </a:rPr>
              <a:t>durations and the frequency of use are </a:t>
            </a:r>
            <a:r>
              <a:rPr lang="en-NZ" sz="3600" b="1" dirty="0" smtClean="0">
                <a:solidFill>
                  <a:srgbClr val="0070C0"/>
                </a:solidFill>
              </a:rPr>
              <a:t>varied</a:t>
            </a:r>
          </a:p>
          <a:p>
            <a:pPr marL="457200" indent="-457200" algn="just">
              <a:buFont typeface="Arial" pitchFamily="34" charset="0"/>
              <a:buChar char="•"/>
            </a:pPr>
            <a:endParaRPr lang="en-US" sz="1050" dirty="0" smtClean="0"/>
          </a:p>
          <a:p>
            <a:pPr marL="457200" indent="-457200">
              <a:buFont typeface="Arial" pitchFamily="34" charset="0"/>
              <a:buChar char="•"/>
            </a:pPr>
            <a:endParaRPr lang="en-NZ" sz="700" dirty="0" smtClean="0"/>
          </a:p>
          <a:p>
            <a:pPr marL="457200" indent="-457200" algn="just">
              <a:buFont typeface="Arial" pitchFamily="34" charset="0"/>
              <a:buChar char="•"/>
            </a:pPr>
            <a:r>
              <a:rPr lang="en-NZ" sz="3200" b="1" i="1" dirty="0" smtClean="0">
                <a:solidFill>
                  <a:srgbClr val="C00000"/>
                </a:solidFill>
              </a:rPr>
              <a:t>“Human behaviours </a:t>
            </a:r>
            <a:r>
              <a:rPr lang="en-NZ" sz="3200" b="1" i="1" dirty="0">
                <a:solidFill>
                  <a:srgbClr val="C00000"/>
                </a:solidFill>
              </a:rPr>
              <a:t>in constant contexts </a:t>
            </a:r>
            <a:r>
              <a:rPr lang="en-NZ" sz="3200" b="1" i="1" dirty="0" smtClean="0">
                <a:solidFill>
                  <a:srgbClr val="C00000"/>
                </a:solidFill>
              </a:rPr>
              <a:t>recur, </a:t>
            </a:r>
            <a:r>
              <a:rPr lang="en-NZ" sz="3200" b="1" i="1" dirty="0">
                <a:solidFill>
                  <a:srgbClr val="C00000"/>
                </a:solidFill>
              </a:rPr>
              <a:t>because the processing that initiates and controls their performance becomes </a:t>
            </a:r>
            <a:r>
              <a:rPr lang="en-NZ" sz="3200" b="1" i="1" dirty="0" smtClean="0">
                <a:solidFill>
                  <a:srgbClr val="C00000"/>
                </a:solidFill>
              </a:rPr>
              <a:t>automatic”</a:t>
            </a:r>
          </a:p>
          <a:p>
            <a:pPr marL="457200" indent="-457200" algn="just">
              <a:buFont typeface="Arial" pitchFamily="34" charset="0"/>
              <a:buChar char="•"/>
            </a:pPr>
            <a:endParaRPr lang="en-NZ" sz="1100" b="1" i="1" dirty="0" smtClean="0">
              <a:solidFill>
                <a:srgbClr val="C00000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endParaRPr lang="en-US" sz="400" b="1" i="1" dirty="0">
              <a:solidFill>
                <a:srgbClr val="C00000"/>
              </a:solidFill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en-NZ" sz="3200" b="1" i="1" dirty="0" smtClean="0">
                <a:solidFill>
                  <a:srgbClr val="0070C0"/>
                </a:solidFill>
              </a:rPr>
              <a:t>“Frequency </a:t>
            </a:r>
            <a:r>
              <a:rPr lang="en-NZ" sz="3200" b="1" i="1" dirty="0">
                <a:solidFill>
                  <a:srgbClr val="0070C0"/>
                </a:solidFill>
              </a:rPr>
              <a:t>of past behaviour reflects the habit strength and has a direct effect on future </a:t>
            </a:r>
            <a:r>
              <a:rPr lang="en-NZ" sz="3200" b="1" i="1" dirty="0" smtClean="0">
                <a:solidFill>
                  <a:srgbClr val="0070C0"/>
                </a:solidFill>
              </a:rPr>
              <a:t>performance”</a:t>
            </a:r>
          </a:p>
        </p:txBody>
      </p:sp>
    </p:spTree>
    <p:extLst>
      <p:ext uri="{BB962C8B-B14F-4D97-AF65-F5344CB8AC3E}">
        <p14:creationId xmlns:p14="http://schemas.microsoft.com/office/powerpoint/2010/main" val="554108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6200" y="76200"/>
            <a:ext cx="3886200" cy="14859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 algn="ctr" hangingPunct="0">
              <a:spcAft>
                <a:spcPts val="0"/>
              </a:spcAft>
            </a:pPr>
            <a:r>
              <a:rPr lang="en-NZ" sz="2800" dirty="0">
                <a:effectLst/>
                <a:latin typeface="Times"/>
                <a:ea typeface="Times New Roman"/>
                <a:cs typeface="Times New Roman"/>
              </a:rPr>
              <a:t>Wellness </a:t>
            </a:r>
            <a:r>
              <a:rPr lang="en-NZ" sz="2800" dirty="0" smtClean="0">
                <a:effectLst/>
                <a:latin typeface="Times"/>
                <a:ea typeface="Times New Roman"/>
                <a:cs typeface="Times New Roman"/>
              </a:rPr>
              <a:t>Determination</a:t>
            </a:r>
          </a:p>
          <a:p>
            <a:pPr algn="ctr" hangingPunct="0">
              <a:spcAft>
                <a:spcPts val="0"/>
              </a:spcAft>
            </a:pPr>
            <a:r>
              <a:rPr lang="el-GR" sz="2800" dirty="0" smtClean="0">
                <a:latin typeface="Times"/>
                <a:ea typeface="Times New Roman"/>
                <a:cs typeface="Times New Roman"/>
              </a:rPr>
              <a:t>β</a:t>
            </a:r>
            <a:r>
              <a:rPr lang="el-GR" sz="2800" baseline="-25000" dirty="0" smtClean="0">
                <a:latin typeface="Times"/>
                <a:ea typeface="Times New Roman"/>
                <a:cs typeface="Times New Roman"/>
              </a:rPr>
              <a:t>(1,</a:t>
            </a:r>
            <a:r>
              <a:rPr lang="en-NZ" sz="2800" baseline="-25000" dirty="0" smtClean="0">
                <a:latin typeface="Times"/>
                <a:ea typeface="Times New Roman"/>
                <a:cs typeface="Times New Roman"/>
              </a:rPr>
              <a:t>old) </a:t>
            </a:r>
            <a:r>
              <a:rPr lang="en-NZ" sz="2800" dirty="0" smtClean="0">
                <a:latin typeface="Times"/>
                <a:ea typeface="Times New Roman"/>
                <a:cs typeface="Times New Roman"/>
              </a:rPr>
              <a:t>= (1- t / T)</a:t>
            </a:r>
          </a:p>
          <a:p>
            <a:pPr algn="ctr" hangingPunct="0"/>
            <a:r>
              <a:rPr lang="el-GR" sz="2800" dirty="0" smtClean="0">
                <a:latin typeface="Times"/>
                <a:ea typeface="Times New Roman"/>
                <a:cs typeface="Times New Roman"/>
              </a:rPr>
              <a:t>β</a:t>
            </a:r>
            <a:r>
              <a:rPr lang="el-GR" sz="2800" baseline="-25000" dirty="0" smtClean="0">
                <a:latin typeface="Times"/>
                <a:ea typeface="Times New Roman"/>
                <a:cs typeface="Times New Roman"/>
              </a:rPr>
              <a:t>(</a:t>
            </a:r>
            <a:r>
              <a:rPr lang="en-US" sz="2800" baseline="-25000" dirty="0" smtClean="0">
                <a:latin typeface="Times"/>
                <a:ea typeface="Times New Roman"/>
                <a:cs typeface="Times New Roman"/>
              </a:rPr>
              <a:t>2</a:t>
            </a:r>
            <a:r>
              <a:rPr lang="el-GR" sz="2800" baseline="-25000" dirty="0" smtClean="0">
                <a:latin typeface="Times"/>
                <a:ea typeface="Times New Roman"/>
                <a:cs typeface="Times New Roman"/>
              </a:rPr>
              <a:t>,</a:t>
            </a:r>
            <a:r>
              <a:rPr lang="en-NZ" sz="2800" baseline="-25000" dirty="0">
                <a:latin typeface="Times"/>
                <a:ea typeface="Times New Roman"/>
                <a:cs typeface="Times New Roman"/>
              </a:rPr>
              <a:t>old) </a:t>
            </a:r>
            <a:r>
              <a:rPr lang="en-NZ" sz="2800" dirty="0" smtClean="0">
                <a:latin typeface="Times"/>
                <a:ea typeface="Times New Roman"/>
                <a:cs typeface="Times New Roman"/>
              </a:rPr>
              <a:t>= 1+(1- t</a:t>
            </a:r>
            <a:r>
              <a:rPr lang="en-NZ" sz="2800" baseline="-25000" dirty="0" smtClean="0">
                <a:latin typeface="Times"/>
                <a:ea typeface="Times New Roman"/>
                <a:cs typeface="Times New Roman"/>
              </a:rPr>
              <a:t>a</a:t>
            </a:r>
            <a:r>
              <a:rPr lang="en-NZ" sz="2800" dirty="0" smtClean="0">
                <a:latin typeface="Times"/>
                <a:ea typeface="Times New Roman"/>
                <a:cs typeface="Times New Roman"/>
              </a:rPr>
              <a:t> </a:t>
            </a:r>
            <a:r>
              <a:rPr lang="en-NZ" sz="2800" dirty="0">
                <a:latin typeface="Times"/>
                <a:ea typeface="Times New Roman"/>
                <a:cs typeface="Times New Roman"/>
              </a:rPr>
              <a:t>/ </a:t>
            </a:r>
            <a:r>
              <a:rPr lang="en-NZ" sz="2800" dirty="0" err="1" smtClean="0">
                <a:latin typeface="Times"/>
                <a:ea typeface="Times New Roman"/>
                <a:cs typeface="Times New Roman"/>
              </a:rPr>
              <a:t>T</a:t>
            </a:r>
            <a:r>
              <a:rPr lang="en-NZ" sz="2800" baseline="-25000" dirty="0" err="1">
                <a:latin typeface="Times"/>
                <a:ea typeface="Times New Roman"/>
                <a:cs typeface="Times New Roman"/>
              </a:rPr>
              <a:t>n</a:t>
            </a:r>
            <a:r>
              <a:rPr lang="en-NZ" sz="2800" dirty="0" smtClean="0">
                <a:latin typeface="Times"/>
                <a:ea typeface="Times New Roman"/>
                <a:cs typeface="Times New Roman"/>
              </a:rPr>
              <a:t>)</a:t>
            </a:r>
          </a:p>
          <a:p>
            <a:pPr algn="ctr" hangingPunct="0"/>
            <a:r>
              <a:rPr lang="en-NZ" sz="2800" dirty="0" smtClean="0"/>
              <a:t> </a:t>
            </a:r>
            <a:endParaRPr lang="en-NZ" sz="2800" dirty="0">
              <a:latin typeface="Times"/>
              <a:ea typeface="Times New Roman"/>
              <a:cs typeface="Times New Roman"/>
            </a:endParaRPr>
          </a:p>
          <a:p>
            <a:pPr algn="ctr" hangingPunct="0">
              <a:spcAft>
                <a:spcPts val="0"/>
              </a:spcAft>
            </a:pPr>
            <a:r>
              <a:rPr lang="en-US" sz="2800" baseline="-25000" dirty="0" smtClean="0"/>
              <a:t> </a:t>
            </a:r>
          </a:p>
          <a:p>
            <a:pPr algn="ctr" hangingPunct="0">
              <a:spcAft>
                <a:spcPts val="0"/>
              </a:spcAft>
            </a:pPr>
            <a:endParaRPr lang="en-US" sz="2800" baseline="-25000" dirty="0">
              <a:latin typeface="Times"/>
              <a:ea typeface="Times New Roman"/>
              <a:cs typeface="Times New Roman"/>
            </a:endParaRPr>
          </a:p>
          <a:p>
            <a:pPr algn="ctr" hangingPunct="0">
              <a:spcAft>
                <a:spcPts val="0"/>
              </a:spcAft>
            </a:pPr>
            <a:endParaRPr lang="en-NZ" sz="2800" dirty="0" smtClean="0">
              <a:latin typeface="Times"/>
              <a:ea typeface="Times New Roman"/>
              <a:cs typeface="Times New Roman"/>
            </a:endParaRPr>
          </a:p>
          <a:p>
            <a:pPr algn="ctr" hangingPunct="0">
              <a:spcAft>
                <a:spcPts val="0"/>
              </a:spcAft>
            </a:pPr>
            <a:r>
              <a:rPr lang="en-NZ" sz="2800" dirty="0">
                <a:latin typeface="Times"/>
                <a:ea typeface="Times New Roman"/>
                <a:cs typeface="Times New Roman"/>
              </a:rPr>
              <a:t>	 </a:t>
            </a:r>
            <a:endParaRPr lang="en-NZ" sz="2800" dirty="0">
              <a:effectLst/>
              <a:latin typeface="Times"/>
              <a:ea typeface="Times New Roman"/>
              <a:cs typeface="Times New Roman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917308577"/>
              </p:ext>
            </p:extLst>
          </p:nvPr>
        </p:nvGraphicFramePr>
        <p:xfrm>
          <a:off x="762000" y="152400"/>
          <a:ext cx="7924800" cy="632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Box 2"/>
              <p:cNvSpPr txBox="1">
                <a:spLocks noChangeArrowheads="1"/>
              </p:cNvSpPr>
              <p:nvPr/>
            </p:nvSpPr>
            <p:spPr bwMode="auto">
              <a:xfrm>
                <a:off x="5715000" y="152400"/>
                <a:ext cx="3352800" cy="1524000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 hangingPunct="0"/>
                <a14:m>
                  <m:oMath xmlns:m="http://schemas.openxmlformats.org/officeDocument/2006/math">
                    <m:sSup>
                      <m:sSupPr>
                        <m:ctrlPr>
                          <a:rPr lang="en-NZ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NZ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NZ" sz="2800">
                                <a:latin typeface="Cambria Math"/>
                              </a:rPr>
                              <m:t>β</m:t>
                            </m:r>
                          </m:e>
                          <m:sub>
                            <m:r>
                              <a:rPr lang="en-NZ" sz="2800">
                                <a:latin typeface="Cambria Math"/>
                              </a:rPr>
                              <m:t>1,</m:t>
                            </m:r>
                            <m:r>
                              <m:rPr>
                                <m:sty m:val="p"/>
                              </m:rPr>
                              <a:rPr lang="en-NZ" sz="2800">
                                <a:latin typeface="Cambria Math"/>
                              </a:rPr>
                              <m:t>new</m:t>
                            </m:r>
                          </m:sub>
                        </m:sSub>
                        <m:r>
                          <a:rPr lang="en-NZ" sz="2800">
                            <a:latin typeface="Cambria Math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NZ" sz="2800">
                            <a:latin typeface="Cambria Math"/>
                          </a:rPr>
                          <m:t>e</m:t>
                        </m:r>
                      </m:e>
                      <m:sup>
                        <m:f>
                          <m:fPr>
                            <m:type m:val="skw"/>
                            <m:ctrlPr>
                              <a:rPr lang="en-NZ" sz="2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NZ" sz="2800" i="1">
                                <a:latin typeface="Cambria Math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NZ" sz="2800">
                                <a:latin typeface="Cambria Math"/>
                              </a:rPr>
                              <m:t>t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n-NZ" sz="2800">
                                <a:latin typeface="Cambria Math"/>
                              </a:rPr>
                              <m:t>T</m:t>
                            </m:r>
                          </m:den>
                        </m:f>
                      </m:sup>
                    </m:sSup>
                  </m:oMath>
                </a14:m>
                <a:r>
                  <a:rPr lang="en-NZ" sz="2800" dirty="0"/>
                  <a:t> </a:t>
                </a:r>
                <a:endParaRPr lang="en-NZ" sz="2800" dirty="0" smtClean="0"/>
              </a:p>
              <a:p>
                <a:pPr algn="ctr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NZ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NZ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NZ" sz="2800">
                                  <a:latin typeface="Cambria Math"/>
                                </a:rPr>
                                <m:t>β</m:t>
                              </m:r>
                            </m:e>
                            <m:sub>
                              <m:r>
                                <a:rPr lang="en-NZ" sz="2800">
                                  <a:latin typeface="Cambria Math"/>
                                </a:rPr>
                                <m:t>2,</m:t>
                              </m:r>
                              <m:r>
                                <m:rPr>
                                  <m:sty m:val="p"/>
                                </m:rPr>
                                <a:rPr lang="en-NZ" sz="2800">
                                  <a:latin typeface="Cambria Math"/>
                                </a:rPr>
                                <m:t>new</m:t>
                              </m:r>
                            </m:sub>
                          </m:sSub>
                          <m:r>
                            <a:rPr lang="en-NZ" sz="2800">
                              <a:latin typeface="Cambria Math"/>
                            </a:rPr>
                            <m:t>=</m:t>
                          </m:r>
                          <m:r>
                            <m:rPr>
                              <m:sty m:val="p"/>
                            </m:rPr>
                            <a:rPr lang="en-NZ" sz="2800">
                              <a:latin typeface="Cambria Math"/>
                            </a:rPr>
                            <m:t>e</m:t>
                          </m:r>
                        </m:e>
                        <m:sup>
                          <m:f>
                            <m:fPr>
                              <m:ctrlPr>
                                <a:rPr lang="en-NZ" sz="2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ctrlPr>
                                    <a:rPr lang="en-NZ" sz="2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NZ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NZ" sz="2800">
                                          <a:latin typeface="Cambria Math"/>
                                        </a:rPr>
                                        <m:t>T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NZ" sz="2800">
                                          <a:latin typeface="Cambria Math"/>
                                        </a:rPr>
                                        <m:t>n</m:t>
                                      </m:r>
                                      <m:r>
                                        <a:rPr lang="en-NZ" sz="2800" i="1">
                                          <a:latin typeface="Cambria Math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NZ" sz="2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NZ" sz="2800">
                                              <a:latin typeface="Cambria Math"/>
                                            </a:rPr>
                                            <m:t>T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NZ" sz="2800">
                                              <a:latin typeface="Cambria Math"/>
                                            </a:rPr>
                                            <m:t>a</m:t>
                                          </m:r>
                                        </m:sub>
                                      </m:sSub>
                                    </m:sub>
                                  </m:sSub>
                                </m:e>
                              </m:d>
                            </m:num>
                            <m:den>
                              <m:sSub>
                                <m:sSubPr>
                                  <m:ctrlPr>
                                    <a:rPr lang="en-NZ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NZ" sz="2800">
                                      <a:latin typeface="Cambria Math"/>
                                    </a:rPr>
                                    <m:t>T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NZ" sz="2800">
                                      <a:latin typeface="Cambria Math"/>
                                    </a:rPr>
                                    <m:t>n</m:t>
                                  </m:r>
                                </m:sub>
                              </m:sSub>
                            </m:den>
                          </m:f>
                        </m:sup>
                      </m:sSup>
                    </m:oMath>
                  </m:oMathPara>
                </a14:m>
                <a:endParaRPr lang="en-NZ" sz="2800" dirty="0">
                  <a:effectLst/>
                  <a:latin typeface="Times"/>
                  <a:ea typeface="Times New Roman"/>
                  <a:cs typeface="Times New Roman"/>
                </a:endParaRPr>
              </a:p>
            </p:txBody>
          </p:sp>
        </mc:Choice>
        <mc:Fallback xmlns="">
          <p:sp>
            <p:nvSpPr>
              <p:cNvPr id="4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5000" y="152400"/>
                <a:ext cx="3352800" cy="152400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headEnd/>
                <a:tailEnd/>
              </a:ln>
            </p:spPr>
            <p:txBody>
              <a:bodyPr/>
              <a:lstStyle/>
              <a:p>
                <a:r>
                  <a:rPr lang="en-NZ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1421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NZ" dirty="0" smtClean="0">
                <a:solidFill>
                  <a:srgbClr val="FF0000"/>
                </a:solidFill>
              </a:rPr>
              <a:t>Improved Wellness Function (</a:t>
            </a:r>
            <a:r>
              <a:rPr lang="en-NZ" b="1" dirty="0" smtClean="0">
                <a:solidFill>
                  <a:srgbClr val="FF0000"/>
                </a:solidFill>
              </a:rPr>
              <a:t>β</a:t>
            </a:r>
            <a:r>
              <a:rPr lang="en-NZ" b="1" baseline="-25000" dirty="0" smtClean="0">
                <a:solidFill>
                  <a:srgbClr val="FF0000"/>
                </a:solidFill>
              </a:rPr>
              <a:t>1, new</a:t>
            </a:r>
            <a:r>
              <a:rPr lang="en-NZ" dirty="0" smtClean="0">
                <a:solidFill>
                  <a:srgbClr val="FF0000"/>
                </a:solidFill>
              </a:rPr>
              <a:t>)</a:t>
            </a:r>
            <a:br>
              <a:rPr lang="en-NZ" dirty="0" smtClean="0">
                <a:solidFill>
                  <a:srgbClr val="FF0000"/>
                </a:solidFill>
              </a:rPr>
            </a:br>
            <a:endParaRPr lang="en-NZ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838200"/>
                <a:ext cx="8229600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NZ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NZ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NZ">
                                <a:latin typeface="Cambria Math"/>
                              </a:rPr>
                              <m:t>β</m:t>
                            </m:r>
                          </m:e>
                          <m:sub>
                            <m:r>
                              <a:rPr lang="en-NZ">
                                <a:latin typeface="Cambria Math"/>
                              </a:rPr>
                              <m:t>1,</m:t>
                            </m:r>
                            <m:r>
                              <m:rPr>
                                <m:sty m:val="p"/>
                              </m:rPr>
                              <a:rPr lang="en-NZ">
                                <a:latin typeface="Cambria Math"/>
                              </a:rPr>
                              <m:t>new</m:t>
                            </m:r>
                          </m:sub>
                        </m:sSub>
                        <m:r>
                          <a:rPr lang="en-NZ">
                            <a:latin typeface="Cambria Math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NZ">
                            <a:latin typeface="Cambria Math"/>
                          </a:rPr>
                          <m:t>e</m:t>
                        </m:r>
                      </m:e>
                      <m:sup>
                        <m:f>
                          <m:fPr>
                            <m:type m:val="skw"/>
                            <m:ctrlPr>
                              <a:rPr lang="en-NZ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NZ" i="1">
                                <a:latin typeface="Cambria Math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NZ">
                                <a:latin typeface="Cambria Math"/>
                              </a:rPr>
                              <m:t>t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n-NZ">
                                <a:latin typeface="Cambria Math"/>
                              </a:rPr>
                              <m:t>T</m:t>
                            </m:r>
                          </m:den>
                        </m:f>
                      </m:sup>
                    </m:sSup>
                  </m:oMath>
                </a14:m>
                <a:r>
                  <a:rPr lang="en-NZ" dirty="0"/>
                  <a:t> </a:t>
                </a:r>
                <a:r>
                  <a:rPr lang="en-NZ" dirty="0" smtClean="0"/>
                  <a:t> </a:t>
                </a:r>
              </a:p>
              <a:p>
                <a:endParaRPr lang="en-NZ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838200"/>
                <a:ext cx="8229600" cy="4525963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NZ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0"/>
            <a:ext cx="8686800" cy="4800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211669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 err="1"/>
              <a:t>Suryadevara</a:t>
            </a:r>
            <a:r>
              <a:rPr lang="en-US" b="1" u="sng" dirty="0"/>
              <a:t> N.K</a:t>
            </a:r>
            <a:r>
              <a:rPr lang="en-US" dirty="0"/>
              <a:t>, </a:t>
            </a:r>
            <a:r>
              <a:rPr lang="en-US" dirty="0" err="1"/>
              <a:t>Mukhopadhyay</a:t>
            </a:r>
            <a:r>
              <a:rPr lang="en-US" dirty="0"/>
              <a:t> S.C, “Determining Wellness through an  Ambient Assisted Living Environment,”  </a:t>
            </a:r>
            <a:r>
              <a:rPr lang="en-US" b="1" dirty="0"/>
              <a:t>IEEE Intelligent Systems</a:t>
            </a:r>
            <a:r>
              <a:rPr lang="en-US" dirty="0"/>
              <a:t>-May 2014,Page(s):30-37, ISSN:1541-1672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7270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14:flash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>
            <a:noAutofit/>
          </a:bodyPr>
          <a:lstStyle/>
          <a:p>
            <a:pPr lvl="0"/>
            <a:r>
              <a:rPr lang="en-NZ" sz="3600" dirty="0"/>
              <a:t>Improved Wellness Function (</a:t>
            </a:r>
            <a:r>
              <a:rPr lang="en-NZ" sz="3600" b="1" dirty="0"/>
              <a:t>β</a:t>
            </a:r>
            <a:r>
              <a:rPr lang="en-NZ" sz="3600" b="1" baseline="-25000" dirty="0"/>
              <a:t>2, new</a:t>
            </a:r>
            <a:r>
              <a:rPr lang="en-NZ" sz="3600" dirty="0"/>
              <a:t>):</a:t>
            </a:r>
            <a:br>
              <a:rPr lang="en-NZ" sz="3600" dirty="0"/>
            </a:br>
            <a:endParaRPr lang="en-NZ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95300" y="457200"/>
                <a:ext cx="8229600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NZ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NZ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NZ">
                                <a:latin typeface="Cambria Math"/>
                              </a:rPr>
                              <m:t>β</m:t>
                            </m:r>
                          </m:e>
                          <m:sub>
                            <m:r>
                              <a:rPr lang="en-NZ">
                                <a:latin typeface="Cambria Math"/>
                              </a:rPr>
                              <m:t>2,</m:t>
                            </m:r>
                            <m:r>
                              <m:rPr>
                                <m:sty m:val="p"/>
                              </m:rPr>
                              <a:rPr lang="en-NZ">
                                <a:latin typeface="Cambria Math"/>
                              </a:rPr>
                              <m:t>new</m:t>
                            </m:r>
                          </m:sub>
                        </m:sSub>
                        <m:r>
                          <a:rPr lang="en-NZ">
                            <a:latin typeface="Cambria Math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NZ">
                            <a:latin typeface="Cambria Math"/>
                          </a:rPr>
                          <m:t>e</m:t>
                        </m:r>
                      </m:e>
                      <m:sup>
                        <m:f>
                          <m:fPr>
                            <m:ctrlPr>
                              <a:rPr lang="en-NZ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d>
                              <m:dPr>
                                <m:ctrlPr>
                                  <a:rPr lang="en-NZ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NZ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NZ">
                                        <a:latin typeface="Cambria Math"/>
                                      </a:rPr>
                                      <m:t>T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NZ">
                                        <a:latin typeface="Cambria Math"/>
                                      </a:rPr>
                                      <m:t>n</m:t>
                                    </m:r>
                                    <m:r>
                                      <a:rPr lang="en-NZ" i="1">
                                        <a:latin typeface="Cambria Math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NZ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NZ">
                                            <a:latin typeface="Cambria Math"/>
                                          </a:rPr>
                                          <m:t>T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NZ">
                                            <a:latin typeface="Cambria Math"/>
                                          </a:rPr>
                                          <m:t>a</m:t>
                                        </m:r>
                                      </m:sub>
                                    </m:sSub>
                                  </m:sub>
                                </m:sSub>
                              </m:e>
                            </m:d>
                          </m:num>
                          <m:den>
                            <m:sSub>
                              <m:sSubPr>
                                <m:ctrlPr>
                                  <a:rPr lang="en-NZ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NZ">
                                    <a:latin typeface="Cambria Math"/>
                                  </a:rPr>
                                  <m:t>T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NZ">
                                    <a:latin typeface="Cambria Math"/>
                                  </a:rPr>
                                  <m:t>n</m:t>
                                </m:r>
                              </m:sub>
                            </m:sSub>
                          </m:den>
                        </m:f>
                      </m:sup>
                    </m:sSup>
                  </m:oMath>
                </a14:m>
                <a:r>
                  <a:rPr lang="en-NZ" dirty="0"/>
                  <a:t> </a:t>
                </a:r>
                <a:endParaRPr lang="en-NZ" dirty="0" smtClean="0"/>
              </a:p>
              <a:p>
                <a:pPr marL="0" indent="0">
                  <a:buNone/>
                </a:pPr>
                <a:endParaRPr lang="en-NZ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457200"/>
                <a:ext cx="8229600" cy="4525963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NZ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" t="9301"/>
          <a:stretch/>
        </p:blipFill>
        <p:spPr bwMode="auto">
          <a:xfrm>
            <a:off x="108636" y="1447800"/>
            <a:ext cx="8955388" cy="4876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angle 4"/>
          <p:cNvSpPr/>
          <p:nvPr/>
        </p:nvSpPr>
        <p:spPr>
          <a:xfrm>
            <a:off x="14330" y="6211669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 err="1"/>
              <a:t>Suryadevara</a:t>
            </a:r>
            <a:r>
              <a:rPr lang="en-US" b="1" u="sng" dirty="0"/>
              <a:t> N.K</a:t>
            </a:r>
            <a:r>
              <a:rPr lang="en-US" dirty="0"/>
              <a:t>, </a:t>
            </a:r>
            <a:r>
              <a:rPr lang="en-US" dirty="0" err="1"/>
              <a:t>Mukhopadhyay</a:t>
            </a:r>
            <a:r>
              <a:rPr lang="en-US" dirty="0"/>
              <a:t> S.C, “Determining Wellness through an  Ambient Assisted Living Environment,”  </a:t>
            </a:r>
            <a:r>
              <a:rPr lang="en-US" b="1" dirty="0"/>
              <a:t>IEEE Intelligent Systems</a:t>
            </a:r>
            <a:r>
              <a:rPr lang="en-US" dirty="0"/>
              <a:t>-May 2014,Page(s):30-37, ISSN:1541-1672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577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ash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946432"/>
              </p:ext>
            </p:extLst>
          </p:nvPr>
        </p:nvGraphicFramePr>
        <p:xfrm>
          <a:off x="152400" y="381000"/>
          <a:ext cx="89916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8" name="Straight Arrow Connector 7"/>
          <p:cNvCxnSpPr/>
          <p:nvPr/>
        </p:nvCxnSpPr>
        <p:spPr>
          <a:xfrm flipV="1">
            <a:off x="3390900" y="3472004"/>
            <a:ext cx="533400" cy="4572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4953000" y="3495392"/>
            <a:ext cx="587721" cy="49039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lowchart: Or 14"/>
          <p:cNvSpPr/>
          <p:nvPr/>
        </p:nvSpPr>
        <p:spPr>
          <a:xfrm>
            <a:off x="2712079" y="4899434"/>
            <a:ext cx="419100" cy="390808"/>
          </a:xfrm>
          <a:prstGeom prst="flowChar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6" name="TextBox 15"/>
          <p:cNvSpPr txBox="1"/>
          <p:nvPr/>
        </p:nvSpPr>
        <p:spPr>
          <a:xfrm>
            <a:off x="1981200" y="3495392"/>
            <a:ext cx="4953000" cy="584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To Minimize “False Alarms”</a:t>
            </a:r>
            <a:endParaRPr lang="en-NZ" sz="3200" dirty="0"/>
          </a:p>
        </p:txBody>
      </p:sp>
      <p:sp>
        <p:nvSpPr>
          <p:cNvPr id="18" name="Flowchart: Or 17"/>
          <p:cNvSpPr/>
          <p:nvPr/>
        </p:nvSpPr>
        <p:spPr>
          <a:xfrm>
            <a:off x="5410200" y="4922068"/>
            <a:ext cx="381000" cy="368174"/>
          </a:xfrm>
          <a:prstGeom prst="flowChar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-27159" y="6119336"/>
            <a:ext cx="9220200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N.K.Suryadevara, S. C. Mukhopadhyay, R. Wang, R.K. Rayudu, Forecasting the behavior of an elderly using wireless sensors data in a smart home, </a:t>
            </a:r>
            <a:r>
              <a:rPr kumimoji="0" lang="en-US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Elsevier: Engineering Applications of Artificial Intelligence,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Available online 12 September 2013, ISSN 0952-1976, http://dx.doi.org/10.1016/j.engappai.2013.08.004.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8647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1151" y="0"/>
            <a:ext cx="9144000" cy="914400"/>
          </a:xfrm>
        </p:spPr>
        <p:txBody>
          <a:bodyPr>
            <a:normAutofit/>
          </a:bodyPr>
          <a:lstStyle/>
          <a:p>
            <a:r>
              <a:rPr lang="en-NZ" sz="3200" b="1" dirty="0">
                <a:solidFill>
                  <a:srgbClr val="C00000"/>
                </a:solidFill>
              </a:rPr>
              <a:t>Tracking </a:t>
            </a:r>
            <a:r>
              <a:rPr lang="en-NZ" sz="3200" b="1" dirty="0" smtClean="0">
                <a:solidFill>
                  <a:srgbClr val="C00000"/>
                </a:solidFill>
              </a:rPr>
              <a:t>System</a:t>
            </a:r>
            <a:endParaRPr lang="en-NZ" sz="3200" b="1" dirty="0">
              <a:solidFill>
                <a:srgbClr val="C00000"/>
              </a:solidFill>
            </a:endParaRPr>
          </a:p>
        </p:txBody>
      </p:sp>
      <p:grpSp>
        <p:nvGrpSpPr>
          <p:cNvPr id="5" name="Canvas 3"/>
          <p:cNvGrpSpPr/>
          <p:nvPr/>
        </p:nvGrpSpPr>
        <p:grpSpPr>
          <a:xfrm>
            <a:off x="0" y="798903"/>
            <a:ext cx="9067800" cy="3505200"/>
            <a:chOff x="0" y="0"/>
            <a:chExt cx="5486400" cy="2912110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5486400" cy="2912110"/>
            </a:xfrm>
            <a:prstGeom prst="rect">
              <a:avLst/>
            </a:prstGeom>
          </p:spPr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0" y="878189"/>
              <a:ext cx="5486400" cy="2003126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4"/>
            <a:srcRect b="43711"/>
            <a:stretch/>
          </p:blipFill>
          <p:spPr>
            <a:xfrm>
              <a:off x="5286" y="4761"/>
              <a:ext cx="5481114" cy="1228726"/>
            </a:xfrm>
            <a:prstGeom prst="rect">
              <a:avLst/>
            </a:prstGeom>
          </p:spPr>
        </p:pic>
      </p:grp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35790"/>
            <a:ext cx="9144000" cy="2522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933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00"/>
            <a:ext cx="9067800" cy="5638800"/>
          </a:xfr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-38100" y="-152400"/>
            <a:ext cx="9144000" cy="11430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</a:rPr>
              <a:t>Wellness Determination</a:t>
            </a:r>
            <a:endParaRPr lang="en-NZ" sz="3600" b="1" dirty="0">
              <a:solidFill>
                <a:srgbClr val="0070C0"/>
              </a:solidFill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-15843" y="6119336"/>
            <a:ext cx="9220200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N.K.Suryadevara, S. C. Mukhopadhyay, R. Wang, R.K. Rayudu, Forecasting the behavior of an elderly using wireless sensors data in a smart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home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, </a:t>
            </a:r>
            <a:r>
              <a:rPr kumimoji="0" lang="en-US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Elsevier: Engineering Applications of Artificial Intelligence,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Available online 12 September 2013, ISSN 0952-1976, http://dx.doi.org/10.1016/j.engappai.2013.08.004.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44098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3" name="Picture 4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Rectangle 1"/>
          <p:cNvSpPr>
            <a:spLocks noChangeArrowheads="1"/>
          </p:cNvSpPr>
          <p:nvPr/>
        </p:nvSpPr>
        <p:spPr bwMode="auto">
          <a:xfrm>
            <a:off x="-30935" y="6123863"/>
            <a:ext cx="9220200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N.K.Suryadevara, S. C. Mukhopadhyay, R. Wang, R.K. Rayudu, Forecasting the behavior of an elderly using wireless sensors data in a smart home, </a:t>
            </a:r>
            <a:r>
              <a:rPr kumimoji="0" lang="en-US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Elsevier: Engineering Applications of Artificial Intelligence,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  <a:cs typeface="Arial" pitchFamily="34" charset="0"/>
              </a:rPr>
              <a:t>Available online 12 September 2013, ISSN 0952-1976, http://dx.doi.org/10.1016/j.engappai.2013.08.004.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236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Sensor Activity Pattern</a:t>
            </a:r>
            <a:endParaRPr lang="en-NZ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413095" y="756719"/>
            <a:ext cx="6096000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/>
              <a:t>Discovering Interesting Patterns in Data</a:t>
            </a:r>
            <a:endParaRPr lang="en-NZ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791200" y="1482454"/>
            <a:ext cx="3078178" cy="120032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Perform Classification of New Data based on Training Data</a:t>
            </a:r>
            <a:endParaRPr lang="en-NZ" sz="2400" dirty="0"/>
          </a:p>
        </p:txBody>
      </p:sp>
      <p:sp>
        <p:nvSpPr>
          <p:cNvPr id="9" name="Multiply 8"/>
          <p:cNvSpPr/>
          <p:nvPr/>
        </p:nvSpPr>
        <p:spPr>
          <a:xfrm>
            <a:off x="7815024" y="573954"/>
            <a:ext cx="1346703" cy="9144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b="1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10" name="Bent Arrow 9"/>
          <p:cNvSpPr/>
          <p:nvPr/>
        </p:nvSpPr>
        <p:spPr>
          <a:xfrm rot="5400000">
            <a:off x="7532105" y="873475"/>
            <a:ext cx="533400" cy="508503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71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chemeClr val="tx1"/>
              </a:solidFill>
            </a:endParaRPr>
          </a:p>
        </p:txBody>
      </p:sp>
      <p:sp>
        <p:nvSpPr>
          <p:cNvPr id="11" name="Bent-Up Arrow 10"/>
          <p:cNvSpPr/>
          <p:nvPr/>
        </p:nvSpPr>
        <p:spPr>
          <a:xfrm rot="10800000">
            <a:off x="518220" y="971844"/>
            <a:ext cx="894873" cy="2457156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2" name="TextBox 11"/>
          <p:cNvSpPr txBox="1"/>
          <p:nvPr/>
        </p:nvSpPr>
        <p:spPr>
          <a:xfrm>
            <a:off x="472616" y="3429000"/>
            <a:ext cx="7452184" cy="9541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Sequential Patterns/Rules</a:t>
            </a:r>
          </a:p>
          <a:p>
            <a:pPr algn="ctr"/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Finding 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inherent regularities in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data)</a:t>
            </a:r>
            <a:endParaRPr lang="en-NZ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2307789" y="4419600"/>
            <a:ext cx="3483411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/>
              <a:t>With Time Constraints</a:t>
            </a:r>
            <a:endParaRPr lang="en-NZ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1215091" y="1513050"/>
            <a:ext cx="3200399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Cluster of Similar Instances</a:t>
            </a:r>
            <a:endParaRPr lang="en-NZ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1228719" y="2634419"/>
            <a:ext cx="3200399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Associations</a:t>
            </a:r>
            <a:endParaRPr lang="en-NZ" sz="2400" dirty="0"/>
          </a:p>
        </p:txBody>
      </p:sp>
      <p:sp>
        <p:nvSpPr>
          <p:cNvPr id="16" name="Right Arrow 15"/>
          <p:cNvSpPr/>
          <p:nvPr/>
        </p:nvSpPr>
        <p:spPr>
          <a:xfrm>
            <a:off x="913171" y="1824243"/>
            <a:ext cx="283012" cy="2583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7" name="Right Arrow 16"/>
          <p:cNvSpPr/>
          <p:nvPr/>
        </p:nvSpPr>
        <p:spPr>
          <a:xfrm>
            <a:off x="913171" y="2736063"/>
            <a:ext cx="279947" cy="2583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8" name="TextBox 17"/>
          <p:cNvSpPr txBox="1"/>
          <p:nvPr/>
        </p:nvSpPr>
        <p:spPr>
          <a:xfrm>
            <a:off x="2162999" y="5333999"/>
            <a:ext cx="4071418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Top-K Sequential Rule Mining</a:t>
            </a:r>
          </a:p>
          <a:p>
            <a:r>
              <a:rPr lang="en-US" sz="2400" dirty="0" smtClean="0"/>
              <a:t>(Redundant/Non-Redundant)</a:t>
            </a:r>
            <a:endParaRPr lang="en-NZ" sz="2400" dirty="0"/>
          </a:p>
        </p:txBody>
      </p:sp>
    </p:spTree>
    <p:extLst>
      <p:ext uri="{BB962C8B-B14F-4D97-AF65-F5344CB8AC3E}">
        <p14:creationId xmlns:p14="http://schemas.microsoft.com/office/powerpoint/2010/main" val="1386585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2E334F-126E-4773-A93A-B0245BC2A87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1508" name="TextBox 3"/>
          <p:cNvSpPr txBox="1">
            <a:spLocks noChangeArrowheads="1"/>
          </p:cNvSpPr>
          <p:nvPr/>
        </p:nvSpPr>
        <p:spPr bwMode="auto">
          <a:xfrm>
            <a:off x="396875" y="674688"/>
            <a:ext cx="8351838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NZ" sz="3200" b="1" dirty="0">
                <a:solidFill>
                  <a:srgbClr val="FF0066"/>
                </a:solidFill>
              </a:rPr>
              <a:t>WSN Assisted Intelligent Integrated  Healthcare Platform for Wellbeing and Independent Living</a:t>
            </a:r>
            <a:endParaRPr lang="en-US" sz="3200" b="1" dirty="0">
              <a:solidFill>
                <a:srgbClr val="FF006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2526" y="1752600"/>
            <a:ext cx="7991475" cy="467820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NZ" sz="3200" b="1" dirty="0">
                <a:solidFill>
                  <a:srgbClr val="002060"/>
                </a:solidFill>
              </a:rPr>
              <a:t>The </a:t>
            </a:r>
            <a:r>
              <a:rPr lang="en-NZ" sz="3200" b="1" dirty="0" smtClean="0">
                <a:solidFill>
                  <a:srgbClr val="002060"/>
                </a:solidFill>
              </a:rPr>
              <a:t>healthcare platform </a:t>
            </a:r>
            <a:r>
              <a:rPr lang="en-NZ" sz="3200" b="1" dirty="0">
                <a:solidFill>
                  <a:srgbClr val="002060"/>
                </a:solidFill>
              </a:rPr>
              <a:t>consists of</a:t>
            </a:r>
          </a:p>
          <a:p>
            <a:pPr>
              <a:defRPr/>
            </a:pPr>
            <a:endParaRPr lang="en-NZ" sz="1050" b="1" dirty="0">
              <a:solidFill>
                <a:prstClr val="black"/>
              </a:solidFill>
            </a:endParaRPr>
          </a:p>
          <a:p>
            <a:pPr marL="342900" indent="-342900">
              <a:buFontTx/>
              <a:buAutoNum type="arabicPeriod"/>
              <a:defRPr/>
            </a:pPr>
            <a:r>
              <a:rPr lang="en-NZ" sz="2800" b="1" dirty="0">
                <a:solidFill>
                  <a:srgbClr val="7030A0"/>
                </a:solidFill>
              </a:rPr>
              <a:t>Appliances Monitoring Unit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NZ" sz="2800" b="1" dirty="0">
                <a:solidFill>
                  <a:srgbClr val="7030A0"/>
                </a:solidFill>
              </a:rPr>
              <a:t>Physiological parameters monitoring unit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NZ" sz="2800" b="1" dirty="0">
                <a:solidFill>
                  <a:srgbClr val="7030A0"/>
                </a:solidFill>
              </a:rPr>
              <a:t>Human Posture and Position Detection Unit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NZ" sz="2800" b="1" dirty="0">
                <a:solidFill>
                  <a:srgbClr val="7030A0"/>
                </a:solidFill>
              </a:rPr>
              <a:t>Human Emotion Recognition Unit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NZ" sz="2800" b="1" dirty="0">
                <a:solidFill>
                  <a:srgbClr val="7030A0"/>
                </a:solidFill>
              </a:rPr>
              <a:t>Automatic Medicine Dispenser Unit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NZ" sz="2800" b="1" dirty="0">
                <a:solidFill>
                  <a:srgbClr val="7030A0"/>
                </a:solidFill>
              </a:rPr>
              <a:t>Power Management Unit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NZ" sz="2800" b="1" dirty="0">
                <a:solidFill>
                  <a:srgbClr val="7030A0"/>
                </a:solidFill>
              </a:rPr>
              <a:t>Robust Supervisory Control Unit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NZ" sz="2800" b="1" dirty="0">
                <a:solidFill>
                  <a:srgbClr val="7030A0"/>
                </a:solidFill>
              </a:rPr>
              <a:t>Safety Box Unit</a:t>
            </a:r>
          </a:p>
          <a:p>
            <a:pPr marL="342900" indent="-342900">
              <a:buFontTx/>
              <a:buAutoNum type="arabicPeriod"/>
              <a:defRPr/>
            </a:pPr>
            <a:endParaRPr lang="en-NZ" sz="2800" b="1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71800" y="152400"/>
            <a:ext cx="20409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Conclusion</a:t>
            </a:r>
            <a:endParaRPr lang="en-NZ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759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0" y="32393"/>
            <a:ext cx="9144000" cy="6924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-342900" algn="dec"/>
                <a:tab pos="144463" algn="dec"/>
                <a:tab pos="457200" algn="dec"/>
              </a:tabLst>
            </a:pPr>
            <a:r>
              <a:rPr lang="en-US" sz="2400" b="1" dirty="0" smtClean="0">
                <a:solidFill>
                  <a:srgbClr val="000099"/>
                </a:solidFill>
              </a:rPr>
              <a:t> </a:t>
            </a:r>
            <a:r>
              <a:rPr lang="en-US" sz="3600" b="1" dirty="0">
                <a:solidFill>
                  <a:srgbClr val="000099"/>
                </a:solidFill>
              </a:rPr>
              <a:t>A </a:t>
            </a:r>
            <a:r>
              <a:rPr lang="en-US" sz="3600" b="1" dirty="0" smtClean="0">
                <a:solidFill>
                  <a:srgbClr val="000099"/>
                </a:solidFill>
              </a:rPr>
              <a:t>WSN </a:t>
            </a:r>
            <a:r>
              <a:rPr lang="en-US" sz="3600" b="1" dirty="0">
                <a:solidFill>
                  <a:srgbClr val="000099"/>
                </a:solidFill>
              </a:rPr>
              <a:t>Assisted </a:t>
            </a:r>
            <a:r>
              <a:rPr lang="en-US" sz="3600" b="1" dirty="0" smtClean="0">
                <a:solidFill>
                  <a:srgbClr val="000099"/>
                </a:solidFill>
              </a:rPr>
              <a:t>and Embedded Processing based smart </a:t>
            </a:r>
            <a:r>
              <a:rPr lang="en-US" sz="3600" b="1" dirty="0">
                <a:solidFill>
                  <a:srgbClr val="000099"/>
                </a:solidFill>
              </a:rPr>
              <a:t>home to care elderly people.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-342900" algn="dec"/>
                <a:tab pos="144463" algn="dec"/>
                <a:tab pos="457200" algn="dec"/>
              </a:tabLst>
            </a:pPr>
            <a:endParaRPr lang="en-US" b="1" dirty="0">
              <a:solidFill>
                <a:srgbClr val="FF0000"/>
              </a:solidFill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-342900" algn="dec"/>
                <a:tab pos="144463" algn="dec"/>
                <a:tab pos="457200" algn="dec"/>
              </a:tabLst>
            </a:pPr>
            <a:r>
              <a:rPr lang="en-US" sz="3600" b="1" dirty="0">
                <a:solidFill>
                  <a:srgbClr val="00B0F0"/>
                </a:solidFill>
              </a:rPr>
              <a:t> The integrated system is able to support people who wish to live independently.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-342900" algn="dec"/>
                <a:tab pos="144463" algn="dec"/>
                <a:tab pos="457200" algn="dec"/>
              </a:tabLst>
            </a:pPr>
            <a:endParaRPr lang="en-NZ" sz="1600" b="1" dirty="0">
              <a:solidFill>
                <a:srgbClr val="000099"/>
              </a:solidFill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-342900" algn="dec"/>
                <a:tab pos="144463" algn="dec"/>
                <a:tab pos="457200" algn="dec"/>
              </a:tabLst>
            </a:pPr>
            <a:r>
              <a:rPr lang="en-NZ" sz="3600" b="1" dirty="0" smtClean="0">
                <a:solidFill>
                  <a:srgbClr val="7030A0"/>
                </a:solidFill>
              </a:rPr>
              <a:t> </a:t>
            </a:r>
            <a:r>
              <a:rPr lang="en-US" sz="3600" b="1" dirty="0">
                <a:solidFill>
                  <a:srgbClr val="FF0066"/>
                </a:solidFill>
              </a:rPr>
              <a:t>The developed system is robust and is possible to develop at a low </a:t>
            </a:r>
            <a:r>
              <a:rPr lang="en-US" sz="3600" b="1" dirty="0" smtClean="0">
                <a:solidFill>
                  <a:srgbClr val="FF0066"/>
                </a:solidFill>
              </a:rPr>
              <a:t>cost due to </a:t>
            </a:r>
            <a:r>
              <a:rPr lang="en-US" sz="3600" b="1" dirty="0" smtClean="0">
                <a:solidFill>
                  <a:srgbClr val="FF0066"/>
                </a:solidFill>
              </a:rPr>
              <a:t>indigenous </a:t>
            </a:r>
            <a:r>
              <a:rPr lang="en-US" sz="3600" b="1" dirty="0" smtClean="0">
                <a:solidFill>
                  <a:srgbClr val="FF0066"/>
                </a:solidFill>
              </a:rPr>
              <a:t>development.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tabLst>
                <a:tab pos="-342900" algn="dec"/>
                <a:tab pos="144463" algn="dec"/>
                <a:tab pos="457200" algn="dec"/>
              </a:tabLst>
            </a:pPr>
            <a:endParaRPr lang="en-US" sz="1400" b="1" dirty="0" smtClean="0">
              <a:solidFill>
                <a:srgbClr val="FF0066"/>
              </a:solidFill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-342900" algn="dec"/>
                <a:tab pos="144463" algn="dec"/>
                <a:tab pos="457200" algn="dec"/>
              </a:tabLst>
            </a:pPr>
            <a:r>
              <a:rPr lang="en-NZ" sz="3600" b="1" dirty="0" smtClean="0">
                <a:solidFill>
                  <a:srgbClr val="0070C0"/>
                </a:solidFill>
                <a:latin typeface="Calibri" pitchFamily="34" charset="0"/>
              </a:rPr>
              <a:t>The </a:t>
            </a:r>
            <a:r>
              <a:rPr lang="en-NZ" sz="3600" b="1" dirty="0">
                <a:solidFill>
                  <a:srgbClr val="0070C0"/>
                </a:solidFill>
                <a:latin typeface="Calibri" pitchFamily="34" charset="0"/>
              </a:rPr>
              <a:t>technology assisted home will alert the caregiver in advance about the trend of the health status, so that necessary precaution can be taken</a:t>
            </a:r>
            <a:r>
              <a:rPr lang="en-NZ" sz="3600" b="1" dirty="0" smtClean="0">
                <a:solidFill>
                  <a:srgbClr val="0070C0"/>
                </a:solidFill>
                <a:latin typeface="Calibri" pitchFamily="34" charset="0"/>
              </a:rPr>
              <a:t>.</a:t>
            </a:r>
            <a:endParaRPr lang="en-US" sz="3600" b="1" dirty="0">
              <a:solidFill>
                <a:srgbClr val="0070C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AAE2C5-DA2A-4FE0-BCD0-40EA64F65DC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705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3200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Thank you </a:t>
            </a:r>
          </a:p>
          <a:p>
            <a:pPr marL="0" indent="0" algn="ctr">
              <a:buNone/>
            </a:pPr>
            <a:endParaRPr 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0070C0"/>
                </a:solidFill>
              </a:rPr>
              <a:t>suryadevara99@gmail.com</a:t>
            </a:r>
            <a:endParaRPr 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901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|17.9|13.3|17.8|24.8|3.5|8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32486</TotalTime>
  <Words>1527</Words>
  <Application>Microsoft Office PowerPoint</Application>
  <PresentationFormat>On-screen Show (4:3)</PresentationFormat>
  <Paragraphs>249</Paragraphs>
  <Slides>31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3" baseType="lpstr">
      <vt:lpstr>Arial Unicode MS</vt:lpstr>
      <vt:lpstr>SimSun</vt:lpstr>
      <vt:lpstr>Arial</vt:lpstr>
      <vt:lpstr>Calibri</vt:lpstr>
      <vt:lpstr>Cambria Math</vt:lpstr>
      <vt:lpstr>Lucida Sans</vt:lpstr>
      <vt:lpstr>Times</vt:lpstr>
      <vt:lpstr>Times New Roman</vt:lpstr>
      <vt:lpstr>Wingdings</vt:lpstr>
      <vt:lpstr>Office Theme</vt:lpstr>
      <vt:lpstr>1_Office Theme</vt:lpstr>
      <vt:lpstr>Visio</vt:lpstr>
      <vt:lpstr>PowerPoint Presentation</vt:lpstr>
      <vt:lpstr>PowerPoint Presentation</vt:lpstr>
      <vt:lpstr>Importance of Research</vt:lpstr>
      <vt:lpstr>Independent Life</vt:lpstr>
      <vt:lpstr>Need Assistance…….</vt:lpstr>
      <vt:lpstr>PowerPoint Presentation</vt:lpstr>
      <vt:lpstr>Their Needs</vt:lpstr>
      <vt:lpstr>Smart Home Monitoring System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Sensing Units-HMS</vt:lpstr>
      <vt:lpstr>Monitoring Basic ADL</vt:lpstr>
      <vt:lpstr>Smart Sensor Deployment Layout</vt:lpstr>
      <vt:lpstr>Human Emotion and ADL recognitions  </vt:lpstr>
      <vt:lpstr>Human Emotional State Recognition Unit</vt:lpstr>
      <vt:lpstr>Sensor activity status </vt:lpstr>
      <vt:lpstr>PowerPoint Presentation</vt:lpstr>
      <vt:lpstr>PowerPoint Presentation</vt:lpstr>
      <vt:lpstr>Improved Wellness Function (β1, new) </vt:lpstr>
      <vt:lpstr>Improved Wellness Function (β2, new): </vt:lpstr>
      <vt:lpstr>PowerPoint Presentation</vt:lpstr>
      <vt:lpstr>Tracking System</vt:lpstr>
      <vt:lpstr>Wellness Determination</vt:lpstr>
      <vt:lpstr>PowerPoint Presentation</vt:lpstr>
      <vt:lpstr>Sensor Activity Pattern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Suryadevara, Nagender</dc:creator>
  <cp:lastModifiedBy>nagender suryadevara</cp:lastModifiedBy>
  <cp:revision>273</cp:revision>
  <dcterms:created xsi:type="dcterms:W3CDTF">2013-09-08T22:56:16Z</dcterms:created>
  <dcterms:modified xsi:type="dcterms:W3CDTF">2015-10-04T08:00:38Z</dcterms:modified>
</cp:coreProperties>
</file>