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2" r:id="rId1"/>
  </p:sldMasterIdLst>
  <p:notesMasterIdLst>
    <p:notesMasterId r:id="rId22"/>
  </p:notesMasterIdLst>
  <p:handoutMasterIdLst>
    <p:handoutMasterId r:id="rId23"/>
  </p:handoutMasterIdLst>
  <p:sldIdLst>
    <p:sldId id="287" r:id="rId2"/>
    <p:sldId id="284" r:id="rId3"/>
    <p:sldId id="296" r:id="rId4"/>
    <p:sldId id="295" r:id="rId5"/>
    <p:sldId id="294" r:id="rId6"/>
    <p:sldId id="293" r:id="rId7"/>
    <p:sldId id="292" r:id="rId8"/>
    <p:sldId id="291" r:id="rId9"/>
    <p:sldId id="290" r:id="rId10"/>
    <p:sldId id="289" r:id="rId11"/>
    <p:sldId id="288" r:id="rId12"/>
    <p:sldId id="297" r:id="rId13"/>
    <p:sldId id="298" r:id="rId14"/>
    <p:sldId id="299" r:id="rId15"/>
    <p:sldId id="300" r:id="rId16"/>
    <p:sldId id="301" r:id="rId17"/>
    <p:sldId id="302" r:id="rId18"/>
    <p:sldId id="303" r:id="rId19"/>
    <p:sldId id="304" r:id="rId20"/>
    <p:sldId id="305" r:id="rId21"/>
  </p:sldIdLst>
  <p:sldSz cx="9144000" cy="6858000" type="screen4x3"/>
  <p:notesSz cx="6858000" cy="9144000"/>
  <p:defaultTextStyle>
    <a:defPPr>
      <a:defRPr lang="en-US"/>
    </a:defPPr>
    <a:lvl1pPr algn="l" rtl="0" fontAlgn="base">
      <a:spcBef>
        <a:spcPct val="0"/>
      </a:spcBef>
      <a:spcAft>
        <a:spcPct val="0"/>
      </a:spcAft>
      <a:defRPr sz="2000"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sz="2000"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sz="2000"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sz="2000"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sz="20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20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20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20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20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56" autoAdjust="0"/>
    <p:restoredTop sz="93837" autoAdjust="0"/>
  </p:normalViewPr>
  <p:slideViewPr>
    <p:cSldViewPr snapToGrid="0">
      <p:cViewPr>
        <p:scale>
          <a:sx n="91" d="100"/>
          <a:sy n="91" d="100"/>
        </p:scale>
        <p:origin x="-984" y="-72"/>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_rels/data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 Id="rId5" Type="http://schemas.openxmlformats.org/officeDocument/2006/relationships/image" Target="../media/image22.png"/><Relationship Id="rId4" Type="http://schemas.openxmlformats.org/officeDocument/2006/relationships/image" Target="../media/image21.png"/></Relationships>
</file>

<file path=ppt/diagrams/_rels/data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png"/><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2B96EC-664C-4781-BAD7-E15C7BA84E29}"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9B45C53C-107A-4623-BE8F-88A871FF3048}">
      <dgm:prSet custT="1"/>
      <dgm:spPr>
        <a:xfrm>
          <a:off x="0" y="1296"/>
          <a:ext cx="9920177" cy="1006725"/>
        </a:xfrm>
        <a:prstGeom prst="roundRect">
          <a:avLst/>
        </a:prstGeom>
        <a:solidFill>
          <a:srgbClr val="FE801A">
            <a:hueOff val="0"/>
            <a:satOff val="0"/>
            <a:lumOff val="0"/>
            <a:alphaOff val="0"/>
          </a:srgbClr>
        </a:solidFill>
        <a:ln w="12700" cap="flat" cmpd="sng" algn="ctr">
          <a:solidFill>
            <a:sysClr val="window" lastClr="FFFFFF">
              <a:hueOff val="0"/>
              <a:satOff val="0"/>
              <a:lumOff val="0"/>
              <a:alphaOff val="0"/>
            </a:sysClr>
          </a:solidFill>
          <a:prstDash val="solid"/>
        </a:ln>
        <a:effectLst/>
      </dgm:spPr>
      <dgm:t>
        <a:bodyPr/>
        <a:lstStyle/>
        <a:p>
          <a:pPr rtl="0"/>
          <a:r>
            <a:rPr lang="en-US" sz="1800" smtClean="0">
              <a:solidFill>
                <a:srgbClr val="454545">
                  <a:lumMod val="50000"/>
                </a:srgbClr>
              </a:solidFill>
              <a:latin typeface="Century Gothic" panose="020B0502020202020204"/>
              <a:ea typeface="+mn-ea"/>
              <a:cs typeface="+mn-cs"/>
            </a:rPr>
            <a:t>HHV-6 genome has the capacity of to be maintained in a nuclear latent form or to drive a low-level productive infection in some cells while inducing a fully lytic infection in other cells.</a:t>
          </a:r>
          <a:endParaRPr lang="en-US" sz="1800">
            <a:solidFill>
              <a:srgbClr val="454545">
                <a:lumMod val="50000"/>
              </a:srgbClr>
            </a:solidFill>
            <a:latin typeface="Century Gothic" panose="020B0502020202020204"/>
            <a:ea typeface="+mn-ea"/>
            <a:cs typeface="+mn-cs"/>
          </a:endParaRPr>
        </a:p>
      </dgm:t>
    </dgm:pt>
    <dgm:pt modelId="{BE53B353-67FA-4447-A6D6-3F765556186B}" type="parTrans" cxnId="{BCD702C5-40A1-408B-BFCB-14DEAB94024B}">
      <dgm:prSet/>
      <dgm:spPr/>
      <dgm:t>
        <a:bodyPr/>
        <a:lstStyle/>
        <a:p>
          <a:endParaRPr lang="en-US" sz="1800">
            <a:solidFill>
              <a:schemeClr val="bg2">
                <a:lumMod val="50000"/>
              </a:schemeClr>
            </a:solidFill>
          </a:endParaRPr>
        </a:p>
      </dgm:t>
    </dgm:pt>
    <dgm:pt modelId="{792660A7-FC1C-46A9-A514-8A005E37CB45}" type="sibTrans" cxnId="{BCD702C5-40A1-408B-BFCB-14DEAB94024B}">
      <dgm:prSet/>
      <dgm:spPr/>
      <dgm:t>
        <a:bodyPr/>
        <a:lstStyle/>
        <a:p>
          <a:endParaRPr lang="en-US" sz="1800">
            <a:solidFill>
              <a:schemeClr val="bg2">
                <a:lumMod val="50000"/>
              </a:schemeClr>
            </a:solidFill>
          </a:endParaRPr>
        </a:p>
      </dgm:t>
    </dgm:pt>
    <dgm:pt modelId="{3C0BFCB8-A2A6-41C4-A624-25619E90F675}">
      <dgm:prSet custT="1"/>
      <dgm:spPr>
        <a:xfrm>
          <a:off x="0" y="1021788"/>
          <a:ext cx="9920177" cy="1006725"/>
        </a:xfrm>
        <a:prstGeom prst="roundRect">
          <a:avLst/>
        </a:prstGeom>
        <a:solidFill>
          <a:srgbClr val="E9BF35">
            <a:hueOff val="0"/>
            <a:satOff val="0"/>
            <a:lumOff val="0"/>
            <a:alphaOff val="0"/>
          </a:srgbClr>
        </a:solidFill>
        <a:ln w="12700" cap="flat" cmpd="sng" algn="ctr">
          <a:solidFill>
            <a:sysClr val="window" lastClr="FFFFFF">
              <a:hueOff val="0"/>
              <a:satOff val="0"/>
              <a:lumOff val="0"/>
              <a:alphaOff val="0"/>
            </a:sysClr>
          </a:solidFill>
          <a:prstDash val="solid"/>
        </a:ln>
        <a:effectLst/>
      </dgm:spPr>
      <dgm:t>
        <a:bodyPr/>
        <a:lstStyle/>
        <a:p>
          <a:pPr rtl="0"/>
          <a:r>
            <a:rPr lang="en-US" sz="1800" dirty="0" smtClean="0">
              <a:solidFill>
                <a:srgbClr val="454545">
                  <a:lumMod val="50000"/>
                </a:srgbClr>
              </a:solidFill>
              <a:latin typeface="Century Gothic" panose="020B0502020202020204"/>
              <a:ea typeface="+mn-ea"/>
              <a:cs typeface="+mn-cs"/>
            </a:rPr>
            <a:t>Latency sites: brain, tonsils, salivary glands, kidneys, liver, lymph nodes, endothelial cells, monocytes/macrophages, bone marrow progenitors and CNS cells.</a:t>
          </a:r>
          <a:endParaRPr lang="en-US" sz="1800" dirty="0">
            <a:solidFill>
              <a:srgbClr val="454545">
                <a:lumMod val="50000"/>
              </a:srgbClr>
            </a:solidFill>
            <a:latin typeface="Century Gothic" panose="020B0502020202020204"/>
            <a:ea typeface="+mn-ea"/>
            <a:cs typeface="+mn-cs"/>
          </a:endParaRPr>
        </a:p>
      </dgm:t>
    </dgm:pt>
    <dgm:pt modelId="{E4FA735D-83DF-4444-9876-D80B06281E5C}" type="parTrans" cxnId="{94EBAAA4-4A5E-4AE7-9BBE-F4BCB36D0A2F}">
      <dgm:prSet/>
      <dgm:spPr/>
      <dgm:t>
        <a:bodyPr/>
        <a:lstStyle/>
        <a:p>
          <a:endParaRPr lang="en-US" sz="1800">
            <a:solidFill>
              <a:schemeClr val="bg2">
                <a:lumMod val="50000"/>
              </a:schemeClr>
            </a:solidFill>
          </a:endParaRPr>
        </a:p>
      </dgm:t>
    </dgm:pt>
    <dgm:pt modelId="{6F2538C0-68DC-4638-A2FB-C65AD14434CA}" type="sibTrans" cxnId="{94EBAAA4-4A5E-4AE7-9BBE-F4BCB36D0A2F}">
      <dgm:prSet/>
      <dgm:spPr/>
      <dgm:t>
        <a:bodyPr/>
        <a:lstStyle/>
        <a:p>
          <a:endParaRPr lang="en-US" sz="1800">
            <a:solidFill>
              <a:schemeClr val="bg2">
                <a:lumMod val="50000"/>
              </a:schemeClr>
            </a:solidFill>
          </a:endParaRPr>
        </a:p>
      </dgm:t>
    </dgm:pt>
    <dgm:pt modelId="{B7CD3749-28DA-475F-B23A-C551C72A54B5}">
      <dgm:prSet custT="1"/>
      <dgm:spPr>
        <a:xfrm>
          <a:off x="0" y="2042281"/>
          <a:ext cx="9920177" cy="1006725"/>
        </a:xfrm>
        <a:prstGeom prst="roundRect">
          <a:avLst/>
        </a:prstGeom>
        <a:solidFill>
          <a:srgbClr val="81BB42">
            <a:hueOff val="0"/>
            <a:satOff val="0"/>
            <a:lumOff val="0"/>
            <a:alphaOff val="0"/>
          </a:srgbClr>
        </a:solidFill>
        <a:ln w="12700" cap="flat" cmpd="sng" algn="ctr">
          <a:solidFill>
            <a:sysClr val="window" lastClr="FFFFFF">
              <a:hueOff val="0"/>
              <a:satOff val="0"/>
              <a:lumOff val="0"/>
              <a:alphaOff val="0"/>
            </a:sysClr>
          </a:solidFill>
          <a:prstDash val="solid"/>
        </a:ln>
        <a:effectLst/>
      </dgm:spPr>
      <dgm:t>
        <a:bodyPr/>
        <a:lstStyle/>
        <a:p>
          <a:pPr rtl="0"/>
          <a:r>
            <a:rPr lang="en-US" sz="1800" smtClean="0">
              <a:solidFill>
                <a:srgbClr val="454545">
                  <a:lumMod val="50000"/>
                </a:srgbClr>
              </a:solidFill>
              <a:latin typeface="Century Gothic" panose="020B0502020202020204"/>
              <a:ea typeface="+mn-ea"/>
              <a:cs typeface="+mn-cs"/>
            </a:rPr>
            <a:t>The U94 gene play a major role in the establishment and maintenance of intracellular latency.</a:t>
          </a:r>
          <a:endParaRPr lang="en-US" sz="1800">
            <a:solidFill>
              <a:srgbClr val="454545">
                <a:lumMod val="50000"/>
              </a:srgbClr>
            </a:solidFill>
            <a:latin typeface="Century Gothic" panose="020B0502020202020204"/>
            <a:ea typeface="+mn-ea"/>
            <a:cs typeface="+mn-cs"/>
          </a:endParaRPr>
        </a:p>
      </dgm:t>
    </dgm:pt>
    <dgm:pt modelId="{99E5AFAB-DB0E-4A85-9621-4BD24B4D0552}" type="parTrans" cxnId="{3F099E68-5DE9-4E2C-8D5F-4D3D38F4F52B}">
      <dgm:prSet/>
      <dgm:spPr/>
      <dgm:t>
        <a:bodyPr/>
        <a:lstStyle/>
        <a:p>
          <a:endParaRPr lang="en-US" sz="1800">
            <a:solidFill>
              <a:schemeClr val="bg2">
                <a:lumMod val="50000"/>
              </a:schemeClr>
            </a:solidFill>
          </a:endParaRPr>
        </a:p>
      </dgm:t>
    </dgm:pt>
    <dgm:pt modelId="{A4A519E6-7A35-4D29-816B-1291FAE2D4AF}" type="sibTrans" cxnId="{3F099E68-5DE9-4E2C-8D5F-4D3D38F4F52B}">
      <dgm:prSet/>
      <dgm:spPr/>
      <dgm:t>
        <a:bodyPr/>
        <a:lstStyle/>
        <a:p>
          <a:endParaRPr lang="en-US" sz="1800">
            <a:solidFill>
              <a:schemeClr val="bg2">
                <a:lumMod val="50000"/>
              </a:schemeClr>
            </a:solidFill>
          </a:endParaRPr>
        </a:p>
      </dgm:t>
    </dgm:pt>
    <dgm:pt modelId="{6F15252A-9CB9-4EBA-B0B7-9ACD528C3253}">
      <dgm:prSet custT="1"/>
      <dgm:spPr>
        <a:xfrm>
          <a:off x="0" y="3062774"/>
          <a:ext cx="9920177" cy="1006725"/>
        </a:xfrm>
        <a:prstGeom prst="roundRect">
          <a:avLst/>
        </a:prstGeom>
        <a:solidFill>
          <a:srgbClr val="32C7A9">
            <a:hueOff val="0"/>
            <a:satOff val="0"/>
            <a:lumOff val="0"/>
            <a:alphaOff val="0"/>
          </a:srgbClr>
        </a:solidFill>
        <a:ln w="12700" cap="flat" cmpd="sng" algn="ctr">
          <a:solidFill>
            <a:sysClr val="window" lastClr="FFFFFF">
              <a:hueOff val="0"/>
              <a:satOff val="0"/>
              <a:lumOff val="0"/>
              <a:alphaOff val="0"/>
            </a:sysClr>
          </a:solidFill>
          <a:prstDash val="solid"/>
        </a:ln>
        <a:effectLst/>
      </dgm:spPr>
      <dgm:t>
        <a:bodyPr/>
        <a:lstStyle/>
        <a:p>
          <a:pPr rtl="0"/>
          <a:r>
            <a:rPr lang="en-US" sz="1800" smtClean="0">
              <a:solidFill>
                <a:srgbClr val="454545">
                  <a:lumMod val="50000"/>
                </a:srgbClr>
              </a:solidFill>
              <a:latin typeface="Century Gothic" panose="020B0502020202020204"/>
              <a:ea typeface="+mn-ea"/>
              <a:cs typeface="+mn-cs"/>
            </a:rPr>
            <a:t>Reactivation: transcription of IE genes in the IE1 and IE2 regions following the transactivation effect of cellular and/or viral factors whose nature is still unknown. </a:t>
          </a:r>
          <a:endParaRPr lang="en-US" sz="1800">
            <a:solidFill>
              <a:srgbClr val="454545">
                <a:lumMod val="50000"/>
              </a:srgbClr>
            </a:solidFill>
            <a:latin typeface="Century Gothic" panose="020B0502020202020204"/>
            <a:ea typeface="+mn-ea"/>
            <a:cs typeface="+mn-cs"/>
          </a:endParaRPr>
        </a:p>
      </dgm:t>
    </dgm:pt>
    <dgm:pt modelId="{759B847B-4A42-48BC-95E8-B246A323DE1A}" type="parTrans" cxnId="{2AC1B336-C7EF-41B9-B725-F0E6CE9B06E9}">
      <dgm:prSet/>
      <dgm:spPr/>
      <dgm:t>
        <a:bodyPr/>
        <a:lstStyle/>
        <a:p>
          <a:endParaRPr lang="en-US" sz="1800">
            <a:solidFill>
              <a:schemeClr val="bg2">
                <a:lumMod val="50000"/>
              </a:schemeClr>
            </a:solidFill>
          </a:endParaRPr>
        </a:p>
      </dgm:t>
    </dgm:pt>
    <dgm:pt modelId="{480241EF-AD82-4730-A774-35A878B5700C}" type="sibTrans" cxnId="{2AC1B336-C7EF-41B9-B725-F0E6CE9B06E9}">
      <dgm:prSet/>
      <dgm:spPr/>
      <dgm:t>
        <a:bodyPr/>
        <a:lstStyle/>
        <a:p>
          <a:endParaRPr lang="en-US" sz="1800">
            <a:solidFill>
              <a:schemeClr val="bg2">
                <a:lumMod val="50000"/>
              </a:schemeClr>
            </a:solidFill>
          </a:endParaRPr>
        </a:p>
      </dgm:t>
    </dgm:pt>
    <dgm:pt modelId="{3AD4010F-5619-456E-A9B6-5F2CA3254993}">
      <dgm:prSet custT="1"/>
      <dgm:spPr>
        <a:xfrm>
          <a:off x="0" y="4083267"/>
          <a:ext cx="9920177" cy="1006725"/>
        </a:xfrm>
        <a:prstGeom prst="roundRect">
          <a:avLst/>
        </a:prstGeom>
        <a:solidFill>
          <a:srgbClr val="4A9BDC">
            <a:hueOff val="0"/>
            <a:satOff val="0"/>
            <a:lumOff val="0"/>
            <a:alphaOff val="0"/>
          </a:srgbClr>
        </a:solidFill>
        <a:ln w="12700" cap="flat" cmpd="sng" algn="ctr">
          <a:solidFill>
            <a:sysClr val="window" lastClr="FFFFFF">
              <a:hueOff val="0"/>
              <a:satOff val="0"/>
              <a:lumOff val="0"/>
              <a:alphaOff val="0"/>
            </a:sysClr>
          </a:solidFill>
          <a:prstDash val="solid"/>
        </a:ln>
        <a:effectLst/>
      </dgm:spPr>
      <dgm:t>
        <a:bodyPr/>
        <a:lstStyle/>
        <a:p>
          <a:pPr rtl="0"/>
          <a:r>
            <a:rPr lang="en-US" sz="1800" smtClean="0">
              <a:solidFill>
                <a:srgbClr val="454545">
                  <a:lumMod val="50000"/>
                </a:srgbClr>
              </a:solidFill>
              <a:latin typeface="Century Gothic" panose="020B0502020202020204"/>
              <a:ea typeface="+mn-ea"/>
              <a:cs typeface="+mn-cs"/>
            </a:rPr>
            <a:t>Reactivation results in the induction of a replication cycle and eventually cytopathic effect</a:t>
          </a:r>
          <a:endParaRPr lang="en-US" sz="1800">
            <a:solidFill>
              <a:srgbClr val="454545">
                <a:lumMod val="50000"/>
              </a:srgbClr>
            </a:solidFill>
            <a:latin typeface="Century Gothic" panose="020B0502020202020204"/>
            <a:ea typeface="+mn-ea"/>
            <a:cs typeface="+mn-cs"/>
          </a:endParaRPr>
        </a:p>
      </dgm:t>
    </dgm:pt>
    <dgm:pt modelId="{805A2B52-B182-44D9-A7DA-9E3938691B48}" type="parTrans" cxnId="{66D2A291-93A1-4982-95C6-E6586013EEAE}">
      <dgm:prSet/>
      <dgm:spPr/>
      <dgm:t>
        <a:bodyPr/>
        <a:lstStyle/>
        <a:p>
          <a:endParaRPr lang="en-US" sz="1800">
            <a:solidFill>
              <a:schemeClr val="bg2">
                <a:lumMod val="50000"/>
              </a:schemeClr>
            </a:solidFill>
          </a:endParaRPr>
        </a:p>
      </dgm:t>
    </dgm:pt>
    <dgm:pt modelId="{75971ABD-A3E0-454A-9FF0-0FD2E9FE5C80}" type="sibTrans" cxnId="{66D2A291-93A1-4982-95C6-E6586013EEAE}">
      <dgm:prSet/>
      <dgm:spPr/>
      <dgm:t>
        <a:bodyPr/>
        <a:lstStyle/>
        <a:p>
          <a:endParaRPr lang="en-US" sz="1800">
            <a:solidFill>
              <a:schemeClr val="bg2">
                <a:lumMod val="50000"/>
              </a:schemeClr>
            </a:solidFill>
          </a:endParaRPr>
        </a:p>
      </dgm:t>
    </dgm:pt>
    <dgm:pt modelId="{8E86A7CF-1020-45B3-A0F1-849DAA766F17}" type="pres">
      <dgm:prSet presAssocID="{532B96EC-664C-4781-BAD7-E15C7BA84E29}" presName="linear" presStyleCnt="0">
        <dgm:presLayoutVars>
          <dgm:animLvl val="lvl"/>
          <dgm:resizeHandles val="exact"/>
        </dgm:presLayoutVars>
      </dgm:prSet>
      <dgm:spPr/>
      <dgm:t>
        <a:bodyPr/>
        <a:lstStyle/>
        <a:p>
          <a:endParaRPr lang="en-US"/>
        </a:p>
      </dgm:t>
    </dgm:pt>
    <dgm:pt modelId="{39278D0E-5F56-48FD-BCC9-5401B0243677}" type="pres">
      <dgm:prSet presAssocID="{9B45C53C-107A-4623-BE8F-88A871FF3048}" presName="parentText" presStyleLbl="node1" presStyleIdx="0" presStyleCnt="5">
        <dgm:presLayoutVars>
          <dgm:chMax val="0"/>
          <dgm:bulletEnabled val="1"/>
        </dgm:presLayoutVars>
      </dgm:prSet>
      <dgm:spPr/>
      <dgm:t>
        <a:bodyPr/>
        <a:lstStyle/>
        <a:p>
          <a:endParaRPr lang="en-US"/>
        </a:p>
      </dgm:t>
    </dgm:pt>
    <dgm:pt modelId="{4159CBBA-7A37-4FD6-AFC7-AD1DE06CF1B8}" type="pres">
      <dgm:prSet presAssocID="{792660A7-FC1C-46A9-A514-8A005E37CB45}" presName="spacer" presStyleCnt="0"/>
      <dgm:spPr/>
    </dgm:pt>
    <dgm:pt modelId="{C25DB35D-C96D-4E95-8229-851CE6810585}" type="pres">
      <dgm:prSet presAssocID="{3C0BFCB8-A2A6-41C4-A624-25619E90F675}" presName="parentText" presStyleLbl="node1" presStyleIdx="1" presStyleCnt="5">
        <dgm:presLayoutVars>
          <dgm:chMax val="0"/>
          <dgm:bulletEnabled val="1"/>
        </dgm:presLayoutVars>
      </dgm:prSet>
      <dgm:spPr/>
      <dgm:t>
        <a:bodyPr/>
        <a:lstStyle/>
        <a:p>
          <a:endParaRPr lang="en-US"/>
        </a:p>
      </dgm:t>
    </dgm:pt>
    <dgm:pt modelId="{9BA90847-DD4F-48C8-86AE-46BD164D4D96}" type="pres">
      <dgm:prSet presAssocID="{6F2538C0-68DC-4638-A2FB-C65AD14434CA}" presName="spacer" presStyleCnt="0"/>
      <dgm:spPr/>
    </dgm:pt>
    <dgm:pt modelId="{4A5471EF-D9A8-4086-9FEB-BE8B40A3E6AC}" type="pres">
      <dgm:prSet presAssocID="{B7CD3749-28DA-475F-B23A-C551C72A54B5}" presName="parentText" presStyleLbl="node1" presStyleIdx="2" presStyleCnt="5">
        <dgm:presLayoutVars>
          <dgm:chMax val="0"/>
          <dgm:bulletEnabled val="1"/>
        </dgm:presLayoutVars>
      </dgm:prSet>
      <dgm:spPr/>
      <dgm:t>
        <a:bodyPr/>
        <a:lstStyle/>
        <a:p>
          <a:endParaRPr lang="en-US"/>
        </a:p>
      </dgm:t>
    </dgm:pt>
    <dgm:pt modelId="{8C63D2D3-7975-4479-A8EF-95A0CECCD128}" type="pres">
      <dgm:prSet presAssocID="{A4A519E6-7A35-4D29-816B-1291FAE2D4AF}" presName="spacer" presStyleCnt="0"/>
      <dgm:spPr/>
    </dgm:pt>
    <dgm:pt modelId="{11A9ECEA-2628-4F58-B8B2-6A47AD590BF5}" type="pres">
      <dgm:prSet presAssocID="{6F15252A-9CB9-4EBA-B0B7-9ACD528C3253}" presName="parentText" presStyleLbl="node1" presStyleIdx="3" presStyleCnt="5">
        <dgm:presLayoutVars>
          <dgm:chMax val="0"/>
          <dgm:bulletEnabled val="1"/>
        </dgm:presLayoutVars>
      </dgm:prSet>
      <dgm:spPr/>
      <dgm:t>
        <a:bodyPr/>
        <a:lstStyle/>
        <a:p>
          <a:endParaRPr lang="en-US"/>
        </a:p>
      </dgm:t>
    </dgm:pt>
    <dgm:pt modelId="{9EECB0DF-2C81-41AB-AC26-4EE8B4D21C9B}" type="pres">
      <dgm:prSet presAssocID="{480241EF-AD82-4730-A774-35A878B5700C}" presName="spacer" presStyleCnt="0"/>
      <dgm:spPr/>
    </dgm:pt>
    <dgm:pt modelId="{9E28053E-123E-4C15-B55B-22F6CEC45FD3}" type="pres">
      <dgm:prSet presAssocID="{3AD4010F-5619-456E-A9B6-5F2CA3254993}" presName="parentText" presStyleLbl="node1" presStyleIdx="4" presStyleCnt="5">
        <dgm:presLayoutVars>
          <dgm:chMax val="0"/>
          <dgm:bulletEnabled val="1"/>
        </dgm:presLayoutVars>
      </dgm:prSet>
      <dgm:spPr/>
      <dgm:t>
        <a:bodyPr/>
        <a:lstStyle/>
        <a:p>
          <a:endParaRPr lang="en-US"/>
        </a:p>
      </dgm:t>
    </dgm:pt>
  </dgm:ptLst>
  <dgm:cxnLst>
    <dgm:cxn modelId="{696B0D8A-5639-448C-BB05-5B44F14C89CC}" type="presOf" srcId="{3C0BFCB8-A2A6-41C4-A624-25619E90F675}" destId="{C25DB35D-C96D-4E95-8229-851CE6810585}" srcOrd="0" destOrd="0" presId="urn:microsoft.com/office/officeart/2005/8/layout/vList2"/>
    <dgm:cxn modelId="{2AC1B336-C7EF-41B9-B725-F0E6CE9B06E9}" srcId="{532B96EC-664C-4781-BAD7-E15C7BA84E29}" destId="{6F15252A-9CB9-4EBA-B0B7-9ACD528C3253}" srcOrd="3" destOrd="0" parTransId="{759B847B-4A42-48BC-95E8-B246A323DE1A}" sibTransId="{480241EF-AD82-4730-A774-35A878B5700C}"/>
    <dgm:cxn modelId="{99127D1E-A76A-4DF7-88A8-31EDA9AE21B6}" type="presOf" srcId="{9B45C53C-107A-4623-BE8F-88A871FF3048}" destId="{39278D0E-5F56-48FD-BCC9-5401B0243677}" srcOrd="0" destOrd="0" presId="urn:microsoft.com/office/officeart/2005/8/layout/vList2"/>
    <dgm:cxn modelId="{AB0A8156-16CF-427F-A5DA-08085C5240F6}" type="presOf" srcId="{6F15252A-9CB9-4EBA-B0B7-9ACD528C3253}" destId="{11A9ECEA-2628-4F58-B8B2-6A47AD590BF5}" srcOrd="0" destOrd="0" presId="urn:microsoft.com/office/officeart/2005/8/layout/vList2"/>
    <dgm:cxn modelId="{3F099E68-5DE9-4E2C-8D5F-4D3D38F4F52B}" srcId="{532B96EC-664C-4781-BAD7-E15C7BA84E29}" destId="{B7CD3749-28DA-475F-B23A-C551C72A54B5}" srcOrd="2" destOrd="0" parTransId="{99E5AFAB-DB0E-4A85-9621-4BD24B4D0552}" sibTransId="{A4A519E6-7A35-4D29-816B-1291FAE2D4AF}"/>
    <dgm:cxn modelId="{94EBAAA4-4A5E-4AE7-9BBE-F4BCB36D0A2F}" srcId="{532B96EC-664C-4781-BAD7-E15C7BA84E29}" destId="{3C0BFCB8-A2A6-41C4-A624-25619E90F675}" srcOrd="1" destOrd="0" parTransId="{E4FA735D-83DF-4444-9876-D80B06281E5C}" sibTransId="{6F2538C0-68DC-4638-A2FB-C65AD14434CA}"/>
    <dgm:cxn modelId="{66D2A291-93A1-4982-95C6-E6586013EEAE}" srcId="{532B96EC-664C-4781-BAD7-E15C7BA84E29}" destId="{3AD4010F-5619-456E-A9B6-5F2CA3254993}" srcOrd="4" destOrd="0" parTransId="{805A2B52-B182-44D9-A7DA-9E3938691B48}" sibTransId="{75971ABD-A3E0-454A-9FF0-0FD2E9FE5C80}"/>
    <dgm:cxn modelId="{89B67947-0A08-4CBA-A7B1-070C8FCB0732}" type="presOf" srcId="{532B96EC-664C-4781-BAD7-E15C7BA84E29}" destId="{8E86A7CF-1020-45B3-A0F1-849DAA766F17}" srcOrd="0" destOrd="0" presId="urn:microsoft.com/office/officeart/2005/8/layout/vList2"/>
    <dgm:cxn modelId="{BCD702C5-40A1-408B-BFCB-14DEAB94024B}" srcId="{532B96EC-664C-4781-BAD7-E15C7BA84E29}" destId="{9B45C53C-107A-4623-BE8F-88A871FF3048}" srcOrd="0" destOrd="0" parTransId="{BE53B353-67FA-4447-A6D6-3F765556186B}" sibTransId="{792660A7-FC1C-46A9-A514-8A005E37CB45}"/>
    <dgm:cxn modelId="{9059257F-7698-42C8-8118-67A1E1CD5023}" type="presOf" srcId="{3AD4010F-5619-456E-A9B6-5F2CA3254993}" destId="{9E28053E-123E-4C15-B55B-22F6CEC45FD3}" srcOrd="0" destOrd="0" presId="urn:microsoft.com/office/officeart/2005/8/layout/vList2"/>
    <dgm:cxn modelId="{CFEA0E30-920D-470F-9C87-7B775D230821}" type="presOf" srcId="{B7CD3749-28DA-475F-B23A-C551C72A54B5}" destId="{4A5471EF-D9A8-4086-9FEB-BE8B40A3E6AC}" srcOrd="0" destOrd="0" presId="urn:microsoft.com/office/officeart/2005/8/layout/vList2"/>
    <dgm:cxn modelId="{BFCD1DD3-6F53-403D-B2D5-424A2FF6126B}" type="presParOf" srcId="{8E86A7CF-1020-45B3-A0F1-849DAA766F17}" destId="{39278D0E-5F56-48FD-BCC9-5401B0243677}" srcOrd="0" destOrd="0" presId="urn:microsoft.com/office/officeart/2005/8/layout/vList2"/>
    <dgm:cxn modelId="{CD20F43B-BEC7-4110-9671-6566F11643F5}" type="presParOf" srcId="{8E86A7CF-1020-45B3-A0F1-849DAA766F17}" destId="{4159CBBA-7A37-4FD6-AFC7-AD1DE06CF1B8}" srcOrd="1" destOrd="0" presId="urn:microsoft.com/office/officeart/2005/8/layout/vList2"/>
    <dgm:cxn modelId="{45BD4FCE-AAD6-42CE-95AF-D292C49D74BA}" type="presParOf" srcId="{8E86A7CF-1020-45B3-A0F1-849DAA766F17}" destId="{C25DB35D-C96D-4E95-8229-851CE6810585}" srcOrd="2" destOrd="0" presId="urn:microsoft.com/office/officeart/2005/8/layout/vList2"/>
    <dgm:cxn modelId="{0733B802-D1A3-4D52-B159-B23DCE032845}" type="presParOf" srcId="{8E86A7CF-1020-45B3-A0F1-849DAA766F17}" destId="{9BA90847-DD4F-48C8-86AE-46BD164D4D96}" srcOrd="3" destOrd="0" presId="urn:microsoft.com/office/officeart/2005/8/layout/vList2"/>
    <dgm:cxn modelId="{DC11B7C4-6E4E-4CDB-9840-DF3E974CC0F3}" type="presParOf" srcId="{8E86A7CF-1020-45B3-A0F1-849DAA766F17}" destId="{4A5471EF-D9A8-4086-9FEB-BE8B40A3E6AC}" srcOrd="4" destOrd="0" presId="urn:microsoft.com/office/officeart/2005/8/layout/vList2"/>
    <dgm:cxn modelId="{190D35FD-5E39-4245-B1E1-DBF4F604B076}" type="presParOf" srcId="{8E86A7CF-1020-45B3-A0F1-849DAA766F17}" destId="{8C63D2D3-7975-4479-A8EF-95A0CECCD128}" srcOrd="5" destOrd="0" presId="urn:microsoft.com/office/officeart/2005/8/layout/vList2"/>
    <dgm:cxn modelId="{292A1A55-BB8D-45EA-952B-BC622719977D}" type="presParOf" srcId="{8E86A7CF-1020-45B3-A0F1-849DAA766F17}" destId="{11A9ECEA-2628-4F58-B8B2-6A47AD590BF5}" srcOrd="6" destOrd="0" presId="urn:microsoft.com/office/officeart/2005/8/layout/vList2"/>
    <dgm:cxn modelId="{A87F9DDB-BD40-4548-A247-5DA9CFA1D5D1}" type="presParOf" srcId="{8E86A7CF-1020-45B3-A0F1-849DAA766F17}" destId="{9EECB0DF-2C81-41AB-AC26-4EE8B4D21C9B}" srcOrd="7" destOrd="0" presId="urn:microsoft.com/office/officeart/2005/8/layout/vList2"/>
    <dgm:cxn modelId="{68DB002F-B960-434A-BE72-1F60C7F48A3A}" type="presParOf" srcId="{8E86A7CF-1020-45B3-A0F1-849DAA766F17}" destId="{9E28053E-123E-4C15-B55B-22F6CEC45FD3}" srcOrd="8"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2926D8-1D0C-4776-A0BD-B7D9ACF6D861}" type="doc">
      <dgm:prSet loTypeId="urn:microsoft.com/office/officeart/2005/8/layout/vList2" loCatId="list" qsTypeId="urn:microsoft.com/office/officeart/2005/8/quickstyle/simple1" qsCatId="simple" csTypeId="urn:microsoft.com/office/officeart/2005/8/colors/accent1_3" csCatId="accent1"/>
      <dgm:spPr/>
      <dgm:t>
        <a:bodyPr/>
        <a:lstStyle/>
        <a:p>
          <a:endParaRPr lang="en-US"/>
        </a:p>
      </dgm:t>
    </dgm:pt>
    <dgm:pt modelId="{B2787678-7D6E-437C-8A5F-FBEC35E4CCAC}">
      <dgm:prSet custT="1"/>
      <dgm:spPr>
        <a:xfrm>
          <a:off x="0" y="1715"/>
          <a:ext cx="11698309" cy="765378"/>
        </a:xfrm>
        <a:prstGeom prst="roundRect">
          <a:avLst/>
        </a:prstGeom>
        <a:solidFill>
          <a:srgbClr val="DF2E28">
            <a:shade val="80000"/>
            <a:hueOff val="0"/>
            <a:satOff val="0"/>
            <a:lumOff val="0"/>
            <a:alphaOff val="0"/>
          </a:srgbClr>
        </a:solidFill>
        <a:ln w="12700" cap="flat" cmpd="sng" algn="ctr">
          <a:solidFill>
            <a:sysClr val="window" lastClr="FFFFFF">
              <a:hueOff val="0"/>
              <a:satOff val="0"/>
              <a:lumOff val="0"/>
              <a:alphaOff val="0"/>
            </a:sysClr>
          </a:solidFill>
          <a:prstDash val="solid"/>
        </a:ln>
        <a:effectLst/>
      </dgm:spPr>
      <dgm:t>
        <a:bodyPr/>
        <a:lstStyle/>
        <a:p>
          <a:pPr rtl="0"/>
          <a:r>
            <a:rPr lang="en-US" sz="1400" b="1" smtClean="0">
              <a:solidFill>
                <a:sysClr val="windowText" lastClr="000000"/>
              </a:solidFill>
              <a:latin typeface="Century Gothic" panose="020B0502020202020204"/>
              <a:ea typeface="+mn-ea"/>
              <a:cs typeface="+mn-cs"/>
            </a:rPr>
            <a:t>HHV-6 is able to persist in latent state by naturally integrating into regions of the host's chromosome</a:t>
          </a:r>
          <a:endParaRPr lang="en-US" sz="1400" b="1">
            <a:solidFill>
              <a:sysClr val="windowText" lastClr="000000"/>
            </a:solidFill>
            <a:latin typeface="Century Gothic" panose="020B0502020202020204"/>
            <a:ea typeface="+mn-ea"/>
            <a:cs typeface="+mn-cs"/>
          </a:endParaRPr>
        </a:p>
      </dgm:t>
    </dgm:pt>
    <dgm:pt modelId="{CD89ED86-CDED-4C14-BB4D-E1D8F03A9B93}" type="parTrans" cxnId="{D9A1B6DD-20A1-4953-A0EF-2E9AD0A0BD64}">
      <dgm:prSet/>
      <dgm:spPr/>
      <dgm:t>
        <a:bodyPr/>
        <a:lstStyle/>
        <a:p>
          <a:endParaRPr lang="en-US" sz="1400" b="1">
            <a:solidFill>
              <a:schemeClr val="bg1"/>
            </a:solidFill>
          </a:endParaRPr>
        </a:p>
      </dgm:t>
    </dgm:pt>
    <dgm:pt modelId="{CA9B1ABD-DC2B-47AA-8008-33AD67CFAB18}" type="sibTrans" cxnId="{D9A1B6DD-20A1-4953-A0EF-2E9AD0A0BD64}">
      <dgm:prSet/>
      <dgm:spPr/>
      <dgm:t>
        <a:bodyPr/>
        <a:lstStyle/>
        <a:p>
          <a:endParaRPr lang="en-US" sz="1400" b="1">
            <a:solidFill>
              <a:schemeClr val="bg1"/>
            </a:solidFill>
          </a:endParaRPr>
        </a:p>
      </dgm:t>
    </dgm:pt>
    <dgm:pt modelId="{DA8CDDA2-1BBC-4843-AC21-8EB76A91ABD2}">
      <dgm:prSet custT="1"/>
      <dgm:spPr>
        <a:xfrm>
          <a:off x="0" y="778723"/>
          <a:ext cx="11698309" cy="765378"/>
        </a:xfrm>
        <a:prstGeom prst="roundRect">
          <a:avLst/>
        </a:prstGeom>
        <a:solidFill>
          <a:srgbClr val="DF2E28">
            <a:shade val="80000"/>
            <a:hueOff val="-19104"/>
            <a:satOff val="-1320"/>
            <a:lumOff val="7266"/>
            <a:alphaOff val="0"/>
          </a:srgbClr>
        </a:solidFill>
        <a:ln w="12700" cap="flat" cmpd="sng" algn="ctr">
          <a:solidFill>
            <a:sysClr val="window" lastClr="FFFFFF">
              <a:hueOff val="0"/>
              <a:satOff val="0"/>
              <a:lumOff val="0"/>
              <a:alphaOff val="0"/>
            </a:sysClr>
          </a:solidFill>
          <a:prstDash val="solid"/>
        </a:ln>
        <a:effectLst/>
      </dgm:spPr>
      <dgm:t>
        <a:bodyPr/>
        <a:lstStyle/>
        <a:p>
          <a:pPr rtl="0"/>
          <a:r>
            <a:rPr lang="en-US" sz="1400" b="1" smtClean="0">
              <a:solidFill>
                <a:sysClr val="windowText" lastClr="000000"/>
              </a:solidFill>
              <a:latin typeface="Century Gothic" panose="020B0502020202020204"/>
              <a:ea typeface="+mn-ea"/>
              <a:cs typeface="+mn-cs"/>
            </a:rPr>
            <a:t>Chromosomally integrated HHV-6” (ciHHV-6) is an inherited condition in which the complete HHV-6 genome is integrated into the telomere of every chromosome resulting in individuals harboring the integrated virus in their germ line and transmitting it to their offspring</a:t>
          </a:r>
          <a:endParaRPr lang="en-US" sz="1400" b="1">
            <a:solidFill>
              <a:sysClr val="windowText" lastClr="000000"/>
            </a:solidFill>
            <a:latin typeface="Century Gothic" panose="020B0502020202020204"/>
            <a:ea typeface="+mn-ea"/>
            <a:cs typeface="+mn-cs"/>
          </a:endParaRPr>
        </a:p>
      </dgm:t>
    </dgm:pt>
    <dgm:pt modelId="{5F58B92C-F853-4DEC-9D71-F79D08B95A5A}" type="parTrans" cxnId="{6CA5524E-4E98-4A82-9FDA-91DF9A0751BA}">
      <dgm:prSet/>
      <dgm:spPr/>
      <dgm:t>
        <a:bodyPr/>
        <a:lstStyle/>
        <a:p>
          <a:endParaRPr lang="en-US" sz="1400" b="1">
            <a:solidFill>
              <a:schemeClr val="bg1"/>
            </a:solidFill>
          </a:endParaRPr>
        </a:p>
      </dgm:t>
    </dgm:pt>
    <dgm:pt modelId="{55F9176D-1EFB-4A0C-99C8-5DD3E202CCC9}" type="sibTrans" cxnId="{6CA5524E-4E98-4A82-9FDA-91DF9A0751BA}">
      <dgm:prSet/>
      <dgm:spPr/>
      <dgm:t>
        <a:bodyPr/>
        <a:lstStyle/>
        <a:p>
          <a:endParaRPr lang="en-US" sz="1400" b="1">
            <a:solidFill>
              <a:schemeClr val="bg1"/>
            </a:solidFill>
          </a:endParaRPr>
        </a:p>
      </dgm:t>
    </dgm:pt>
    <dgm:pt modelId="{7569AF17-BBB6-4089-9EB8-C2EEB99990E3}">
      <dgm:prSet custT="1"/>
      <dgm:spPr>
        <a:xfrm>
          <a:off x="0" y="1555732"/>
          <a:ext cx="11698309" cy="765378"/>
        </a:xfrm>
        <a:prstGeom prst="roundRect">
          <a:avLst/>
        </a:prstGeom>
        <a:solidFill>
          <a:srgbClr val="DF2E28">
            <a:shade val="80000"/>
            <a:hueOff val="-38209"/>
            <a:satOff val="-2639"/>
            <a:lumOff val="14533"/>
            <a:alphaOff val="0"/>
          </a:srgbClr>
        </a:solidFill>
        <a:ln w="12700" cap="flat" cmpd="sng" algn="ctr">
          <a:solidFill>
            <a:sysClr val="window" lastClr="FFFFFF">
              <a:hueOff val="0"/>
              <a:satOff val="0"/>
              <a:lumOff val="0"/>
              <a:alphaOff val="0"/>
            </a:sysClr>
          </a:solidFill>
          <a:prstDash val="solid"/>
        </a:ln>
        <a:effectLst/>
      </dgm:spPr>
      <dgm:t>
        <a:bodyPr/>
        <a:lstStyle/>
        <a:p>
          <a:pPr rtl="0"/>
          <a:r>
            <a:rPr lang="en-US" sz="1400" b="1" dirty="0" smtClean="0">
              <a:solidFill>
                <a:sysClr val="windowText" lastClr="000000"/>
              </a:solidFill>
              <a:latin typeface="Century Gothic" panose="020B0502020202020204"/>
              <a:ea typeface="+mn-ea"/>
              <a:cs typeface="+mn-cs"/>
            </a:rPr>
            <a:t>This phenomenon occurs in 0.2 to 1% of the general population in developed countries and is often causes high levels of viral DNA in host serum and plasma </a:t>
          </a:r>
          <a:r>
            <a:rPr lang="en-US" sz="1400" b="1" i="1" dirty="0" smtClean="0">
              <a:solidFill>
                <a:sysClr val="windowText" lastClr="000000"/>
              </a:solidFill>
              <a:latin typeface="Century Gothic" panose="020B0502020202020204"/>
              <a:ea typeface="+mn-ea"/>
              <a:cs typeface="+mn-cs"/>
            </a:rPr>
            <a:t>(</a:t>
          </a:r>
          <a:r>
            <a:rPr lang="en-US" sz="1400" b="1" i="1" dirty="0" err="1" smtClean="0">
              <a:solidFill>
                <a:sysClr val="windowText" lastClr="000000"/>
              </a:solidFill>
              <a:latin typeface="Century Gothic" panose="020B0502020202020204"/>
              <a:ea typeface="+mn-ea"/>
              <a:cs typeface="+mn-cs"/>
            </a:rPr>
            <a:t>Pellett</a:t>
          </a:r>
          <a:r>
            <a:rPr lang="en-US" sz="1400" b="1" i="1" dirty="0" smtClean="0">
              <a:solidFill>
                <a:sysClr val="windowText" lastClr="000000"/>
              </a:solidFill>
              <a:latin typeface="Century Gothic" panose="020B0502020202020204"/>
              <a:ea typeface="+mn-ea"/>
              <a:cs typeface="+mn-cs"/>
            </a:rPr>
            <a:t> 2012)</a:t>
          </a:r>
          <a:endParaRPr lang="en-US" sz="1400" b="1" dirty="0">
            <a:solidFill>
              <a:sysClr val="windowText" lastClr="000000"/>
            </a:solidFill>
            <a:latin typeface="Century Gothic" panose="020B0502020202020204"/>
            <a:ea typeface="+mn-ea"/>
            <a:cs typeface="+mn-cs"/>
          </a:endParaRPr>
        </a:p>
      </dgm:t>
    </dgm:pt>
    <dgm:pt modelId="{33A35978-6ABF-4C53-ACD0-0F95ACB98C21}" type="parTrans" cxnId="{8B189DFF-5C88-4C8D-8705-7CFC7C067D4D}">
      <dgm:prSet/>
      <dgm:spPr/>
      <dgm:t>
        <a:bodyPr/>
        <a:lstStyle/>
        <a:p>
          <a:endParaRPr lang="en-US" sz="1400" b="1">
            <a:solidFill>
              <a:schemeClr val="bg1"/>
            </a:solidFill>
          </a:endParaRPr>
        </a:p>
      </dgm:t>
    </dgm:pt>
    <dgm:pt modelId="{E86BAC76-0DC5-4EF3-B943-E21741634C0C}" type="sibTrans" cxnId="{8B189DFF-5C88-4C8D-8705-7CFC7C067D4D}">
      <dgm:prSet/>
      <dgm:spPr/>
      <dgm:t>
        <a:bodyPr/>
        <a:lstStyle/>
        <a:p>
          <a:endParaRPr lang="en-US" sz="1400" b="1">
            <a:solidFill>
              <a:schemeClr val="bg1"/>
            </a:solidFill>
          </a:endParaRPr>
        </a:p>
      </dgm:t>
    </dgm:pt>
    <dgm:pt modelId="{53F4A128-FF67-4845-B134-C23C91270B51}">
      <dgm:prSet custT="1"/>
      <dgm:spPr>
        <a:xfrm>
          <a:off x="0" y="2332740"/>
          <a:ext cx="11698309" cy="765378"/>
        </a:xfrm>
        <a:prstGeom prst="roundRect">
          <a:avLst/>
        </a:prstGeom>
        <a:solidFill>
          <a:srgbClr val="DF2E28">
            <a:shade val="80000"/>
            <a:hueOff val="-57313"/>
            <a:satOff val="-3959"/>
            <a:lumOff val="21799"/>
            <a:alphaOff val="0"/>
          </a:srgbClr>
        </a:solidFill>
        <a:ln w="12700" cap="flat" cmpd="sng" algn="ctr">
          <a:solidFill>
            <a:sysClr val="window" lastClr="FFFFFF">
              <a:hueOff val="0"/>
              <a:satOff val="0"/>
              <a:lumOff val="0"/>
              <a:alphaOff val="0"/>
            </a:sysClr>
          </a:solidFill>
          <a:prstDash val="solid"/>
        </a:ln>
        <a:effectLst/>
      </dgm:spPr>
      <dgm:t>
        <a:bodyPr/>
        <a:lstStyle/>
        <a:p>
          <a:pPr rtl="0"/>
          <a:r>
            <a:rPr lang="en-US" sz="1400" b="1" smtClean="0">
              <a:solidFill>
                <a:sysClr val="windowText" lastClr="000000"/>
              </a:solidFill>
              <a:latin typeface="Century Gothic" panose="020B0502020202020204"/>
              <a:ea typeface="+mn-ea"/>
              <a:cs typeface="+mn-cs"/>
            </a:rPr>
            <a:t>ciHHV-6 might lead directly to reactivation, as reflected by the production of viral transcripts, proteins, and even transmissible virions </a:t>
          </a:r>
          <a:endParaRPr lang="en-US" sz="1400" b="1">
            <a:solidFill>
              <a:sysClr val="windowText" lastClr="000000"/>
            </a:solidFill>
            <a:latin typeface="Century Gothic" panose="020B0502020202020204"/>
            <a:ea typeface="+mn-ea"/>
            <a:cs typeface="+mn-cs"/>
          </a:endParaRPr>
        </a:p>
      </dgm:t>
    </dgm:pt>
    <dgm:pt modelId="{89B205BE-DFD8-4772-A26A-7B0D7C505915}" type="parTrans" cxnId="{27E053A5-C112-479E-B7AE-8BAA9170E38F}">
      <dgm:prSet/>
      <dgm:spPr/>
      <dgm:t>
        <a:bodyPr/>
        <a:lstStyle/>
        <a:p>
          <a:endParaRPr lang="en-US" sz="1400" b="1">
            <a:solidFill>
              <a:schemeClr val="bg1"/>
            </a:solidFill>
          </a:endParaRPr>
        </a:p>
      </dgm:t>
    </dgm:pt>
    <dgm:pt modelId="{D08568D2-AAE9-4BBB-BD3D-0EED72DA7168}" type="sibTrans" cxnId="{27E053A5-C112-479E-B7AE-8BAA9170E38F}">
      <dgm:prSet/>
      <dgm:spPr/>
      <dgm:t>
        <a:bodyPr/>
        <a:lstStyle/>
        <a:p>
          <a:endParaRPr lang="en-US" sz="1400" b="1">
            <a:solidFill>
              <a:schemeClr val="bg1"/>
            </a:solidFill>
          </a:endParaRPr>
        </a:p>
      </dgm:t>
    </dgm:pt>
    <dgm:pt modelId="{EFF87D7C-0490-4042-8F1C-08D4874DD0E8}">
      <dgm:prSet custT="1"/>
      <dgm:spPr>
        <a:xfrm>
          <a:off x="0" y="3109749"/>
          <a:ext cx="11698309" cy="765378"/>
        </a:xfrm>
        <a:prstGeom prst="roundRect">
          <a:avLst/>
        </a:prstGeom>
        <a:solidFill>
          <a:srgbClr val="DF2E28">
            <a:shade val="80000"/>
            <a:hueOff val="-76418"/>
            <a:satOff val="-5279"/>
            <a:lumOff val="29066"/>
            <a:alphaOff val="0"/>
          </a:srgbClr>
        </a:solidFill>
        <a:ln w="12700" cap="flat" cmpd="sng" algn="ctr">
          <a:solidFill>
            <a:sysClr val="window" lastClr="FFFFFF">
              <a:hueOff val="0"/>
              <a:satOff val="0"/>
              <a:lumOff val="0"/>
              <a:alphaOff val="0"/>
            </a:sysClr>
          </a:solidFill>
          <a:prstDash val="solid"/>
        </a:ln>
        <a:effectLst/>
      </dgm:spPr>
      <dgm:t>
        <a:bodyPr/>
        <a:lstStyle/>
        <a:p>
          <a:pPr rtl="0"/>
          <a:r>
            <a:rPr lang="en-US" sz="1400" b="1" dirty="0" smtClean="0">
              <a:solidFill>
                <a:sysClr val="windowText" lastClr="000000"/>
              </a:solidFill>
              <a:latin typeface="Century Gothic" panose="020B0502020202020204"/>
              <a:ea typeface="+mn-ea"/>
              <a:cs typeface="+mn-cs"/>
            </a:rPr>
            <a:t>It  is unique feature among human herpesviruses and raises numerous novel questions regarding both pathophysiology and diagnosis.</a:t>
          </a:r>
          <a:endParaRPr lang="en-US" sz="1400" b="1" dirty="0">
            <a:solidFill>
              <a:sysClr val="windowText" lastClr="000000"/>
            </a:solidFill>
            <a:latin typeface="Century Gothic" panose="020B0502020202020204"/>
            <a:ea typeface="+mn-ea"/>
            <a:cs typeface="+mn-cs"/>
          </a:endParaRPr>
        </a:p>
      </dgm:t>
    </dgm:pt>
    <dgm:pt modelId="{311EFA05-E5CC-44EE-AA1E-03130C8C39EE}" type="parTrans" cxnId="{56A911E5-CE4D-4AAA-93EF-5A62141D3936}">
      <dgm:prSet/>
      <dgm:spPr/>
      <dgm:t>
        <a:bodyPr/>
        <a:lstStyle/>
        <a:p>
          <a:endParaRPr lang="en-US" sz="1400" b="1">
            <a:solidFill>
              <a:schemeClr val="bg1"/>
            </a:solidFill>
          </a:endParaRPr>
        </a:p>
      </dgm:t>
    </dgm:pt>
    <dgm:pt modelId="{F9E6D9D0-67B7-46F4-BC3A-915065190633}" type="sibTrans" cxnId="{56A911E5-CE4D-4AAA-93EF-5A62141D3936}">
      <dgm:prSet/>
      <dgm:spPr/>
      <dgm:t>
        <a:bodyPr/>
        <a:lstStyle/>
        <a:p>
          <a:endParaRPr lang="en-US" sz="1400" b="1">
            <a:solidFill>
              <a:schemeClr val="bg1"/>
            </a:solidFill>
          </a:endParaRPr>
        </a:p>
      </dgm:t>
    </dgm:pt>
    <dgm:pt modelId="{58A7A518-AB3E-4F74-BA2D-C9ED46299F17}" type="pres">
      <dgm:prSet presAssocID="{912926D8-1D0C-4776-A0BD-B7D9ACF6D861}" presName="linear" presStyleCnt="0">
        <dgm:presLayoutVars>
          <dgm:animLvl val="lvl"/>
          <dgm:resizeHandles val="exact"/>
        </dgm:presLayoutVars>
      </dgm:prSet>
      <dgm:spPr/>
      <dgm:t>
        <a:bodyPr/>
        <a:lstStyle/>
        <a:p>
          <a:endParaRPr lang="en-US"/>
        </a:p>
      </dgm:t>
    </dgm:pt>
    <dgm:pt modelId="{F55A89E3-6DCA-4366-8E61-6A143F6417BB}" type="pres">
      <dgm:prSet presAssocID="{B2787678-7D6E-437C-8A5F-FBEC35E4CCAC}" presName="parentText" presStyleLbl="node1" presStyleIdx="0" presStyleCnt="5">
        <dgm:presLayoutVars>
          <dgm:chMax val="0"/>
          <dgm:bulletEnabled val="1"/>
        </dgm:presLayoutVars>
      </dgm:prSet>
      <dgm:spPr/>
      <dgm:t>
        <a:bodyPr/>
        <a:lstStyle/>
        <a:p>
          <a:endParaRPr lang="en-US"/>
        </a:p>
      </dgm:t>
    </dgm:pt>
    <dgm:pt modelId="{1B6F0AE4-0A89-401D-BACC-206A26FF7CE8}" type="pres">
      <dgm:prSet presAssocID="{CA9B1ABD-DC2B-47AA-8008-33AD67CFAB18}" presName="spacer" presStyleCnt="0"/>
      <dgm:spPr/>
    </dgm:pt>
    <dgm:pt modelId="{A9D95E1D-6A9C-4550-97C0-8D3682B5AAB6}" type="pres">
      <dgm:prSet presAssocID="{DA8CDDA2-1BBC-4843-AC21-8EB76A91ABD2}" presName="parentText" presStyleLbl="node1" presStyleIdx="1" presStyleCnt="5">
        <dgm:presLayoutVars>
          <dgm:chMax val="0"/>
          <dgm:bulletEnabled val="1"/>
        </dgm:presLayoutVars>
      </dgm:prSet>
      <dgm:spPr/>
      <dgm:t>
        <a:bodyPr/>
        <a:lstStyle/>
        <a:p>
          <a:endParaRPr lang="en-US"/>
        </a:p>
      </dgm:t>
    </dgm:pt>
    <dgm:pt modelId="{E5E72661-6057-415F-9990-841F848231CA}" type="pres">
      <dgm:prSet presAssocID="{55F9176D-1EFB-4A0C-99C8-5DD3E202CCC9}" presName="spacer" presStyleCnt="0"/>
      <dgm:spPr/>
    </dgm:pt>
    <dgm:pt modelId="{6418B097-EDF0-436F-A1B8-D3F16E56D778}" type="pres">
      <dgm:prSet presAssocID="{7569AF17-BBB6-4089-9EB8-C2EEB99990E3}" presName="parentText" presStyleLbl="node1" presStyleIdx="2" presStyleCnt="5">
        <dgm:presLayoutVars>
          <dgm:chMax val="0"/>
          <dgm:bulletEnabled val="1"/>
        </dgm:presLayoutVars>
      </dgm:prSet>
      <dgm:spPr/>
      <dgm:t>
        <a:bodyPr/>
        <a:lstStyle/>
        <a:p>
          <a:endParaRPr lang="en-US"/>
        </a:p>
      </dgm:t>
    </dgm:pt>
    <dgm:pt modelId="{C54CFDCD-DCB0-4F15-A4F5-068B71B49F36}" type="pres">
      <dgm:prSet presAssocID="{E86BAC76-0DC5-4EF3-B943-E21741634C0C}" presName="spacer" presStyleCnt="0"/>
      <dgm:spPr/>
    </dgm:pt>
    <dgm:pt modelId="{FEB428FF-3A78-4601-AA8E-1517E551562C}" type="pres">
      <dgm:prSet presAssocID="{53F4A128-FF67-4845-B134-C23C91270B51}" presName="parentText" presStyleLbl="node1" presStyleIdx="3" presStyleCnt="5">
        <dgm:presLayoutVars>
          <dgm:chMax val="0"/>
          <dgm:bulletEnabled val="1"/>
        </dgm:presLayoutVars>
      </dgm:prSet>
      <dgm:spPr/>
      <dgm:t>
        <a:bodyPr/>
        <a:lstStyle/>
        <a:p>
          <a:endParaRPr lang="en-US"/>
        </a:p>
      </dgm:t>
    </dgm:pt>
    <dgm:pt modelId="{00309A7D-6917-419C-BEC9-2E63F630EE50}" type="pres">
      <dgm:prSet presAssocID="{D08568D2-AAE9-4BBB-BD3D-0EED72DA7168}" presName="spacer" presStyleCnt="0"/>
      <dgm:spPr/>
    </dgm:pt>
    <dgm:pt modelId="{F94BF74D-4EA5-48EE-8D25-9B74A03BDC68}" type="pres">
      <dgm:prSet presAssocID="{EFF87D7C-0490-4042-8F1C-08D4874DD0E8}" presName="parentText" presStyleLbl="node1" presStyleIdx="4" presStyleCnt="5">
        <dgm:presLayoutVars>
          <dgm:chMax val="0"/>
          <dgm:bulletEnabled val="1"/>
        </dgm:presLayoutVars>
      </dgm:prSet>
      <dgm:spPr/>
      <dgm:t>
        <a:bodyPr/>
        <a:lstStyle/>
        <a:p>
          <a:endParaRPr lang="en-US"/>
        </a:p>
      </dgm:t>
    </dgm:pt>
  </dgm:ptLst>
  <dgm:cxnLst>
    <dgm:cxn modelId="{8B189DFF-5C88-4C8D-8705-7CFC7C067D4D}" srcId="{912926D8-1D0C-4776-A0BD-B7D9ACF6D861}" destId="{7569AF17-BBB6-4089-9EB8-C2EEB99990E3}" srcOrd="2" destOrd="0" parTransId="{33A35978-6ABF-4C53-ACD0-0F95ACB98C21}" sibTransId="{E86BAC76-0DC5-4EF3-B943-E21741634C0C}"/>
    <dgm:cxn modelId="{3BCAB16A-F4A4-4C11-A63B-34C4320A9025}" type="presOf" srcId="{DA8CDDA2-1BBC-4843-AC21-8EB76A91ABD2}" destId="{A9D95E1D-6A9C-4550-97C0-8D3682B5AAB6}" srcOrd="0" destOrd="0" presId="urn:microsoft.com/office/officeart/2005/8/layout/vList2"/>
    <dgm:cxn modelId="{63497A10-5991-410E-941B-5AD7E3D36462}" type="presOf" srcId="{B2787678-7D6E-437C-8A5F-FBEC35E4CCAC}" destId="{F55A89E3-6DCA-4366-8E61-6A143F6417BB}" srcOrd="0" destOrd="0" presId="urn:microsoft.com/office/officeart/2005/8/layout/vList2"/>
    <dgm:cxn modelId="{6CA5524E-4E98-4A82-9FDA-91DF9A0751BA}" srcId="{912926D8-1D0C-4776-A0BD-B7D9ACF6D861}" destId="{DA8CDDA2-1BBC-4843-AC21-8EB76A91ABD2}" srcOrd="1" destOrd="0" parTransId="{5F58B92C-F853-4DEC-9D71-F79D08B95A5A}" sibTransId="{55F9176D-1EFB-4A0C-99C8-5DD3E202CCC9}"/>
    <dgm:cxn modelId="{56A911E5-CE4D-4AAA-93EF-5A62141D3936}" srcId="{912926D8-1D0C-4776-A0BD-B7D9ACF6D861}" destId="{EFF87D7C-0490-4042-8F1C-08D4874DD0E8}" srcOrd="4" destOrd="0" parTransId="{311EFA05-E5CC-44EE-AA1E-03130C8C39EE}" sibTransId="{F9E6D9D0-67B7-46F4-BC3A-915065190633}"/>
    <dgm:cxn modelId="{D9A1B6DD-20A1-4953-A0EF-2E9AD0A0BD64}" srcId="{912926D8-1D0C-4776-A0BD-B7D9ACF6D861}" destId="{B2787678-7D6E-437C-8A5F-FBEC35E4CCAC}" srcOrd="0" destOrd="0" parTransId="{CD89ED86-CDED-4C14-BB4D-E1D8F03A9B93}" sibTransId="{CA9B1ABD-DC2B-47AA-8008-33AD67CFAB18}"/>
    <dgm:cxn modelId="{B0910730-0AF4-4DFE-9489-27E276CBAEE3}" type="presOf" srcId="{EFF87D7C-0490-4042-8F1C-08D4874DD0E8}" destId="{F94BF74D-4EA5-48EE-8D25-9B74A03BDC68}" srcOrd="0" destOrd="0" presId="urn:microsoft.com/office/officeart/2005/8/layout/vList2"/>
    <dgm:cxn modelId="{27E053A5-C112-479E-B7AE-8BAA9170E38F}" srcId="{912926D8-1D0C-4776-A0BD-B7D9ACF6D861}" destId="{53F4A128-FF67-4845-B134-C23C91270B51}" srcOrd="3" destOrd="0" parTransId="{89B205BE-DFD8-4772-A26A-7B0D7C505915}" sibTransId="{D08568D2-AAE9-4BBB-BD3D-0EED72DA7168}"/>
    <dgm:cxn modelId="{7AD4A0B1-E13F-4514-9C91-9E3097067E72}" type="presOf" srcId="{53F4A128-FF67-4845-B134-C23C91270B51}" destId="{FEB428FF-3A78-4601-AA8E-1517E551562C}" srcOrd="0" destOrd="0" presId="urn:microsoft.com/office/officeart/2005/8/layout/vList2"/>
    <dgm:cxn modelId="{F15ECC6B-7A91-4E00-8F62-6174DA59EA45}" type="presOf" srcId="{912926D8-1D0C-4776-A0BD-B7D9ACF6D861}" destId="{58A7A518-AB3E-4F74-BA2D-C9ED46299F17}" srcOrd="0" destOrd="0" presId="urn:microsoft.com/office/officeart/2005/8/layout/vList2"/>
    <dgm:cxn modelId="{749A0696-EFBE-43FE-AD34-3507E13B7EA4}" type="presOf" srcId="{7569AF17-BBB6-4089-9EB8-C2EEB99990E3}" destId="{6418B097-EDF0-436F-A1B8-D3F16E56D778}" srcOrd="0" destOrd="0" presId="urn:microsoft.com/office/officeart/2005/8/layout/vList2"/>
    <dgm:cxn modelId="{8DB8A1F4-BAB9-4EF5-98C3-0740D3DA3998}" type="presParOf" srcId="{58A7A518-AB3E-4F74-BA2D-C9ED46299F17}" destId="{F55A89E3-6DCA-4366-8E61-6A143F6417BB}" srcOrd="0" destOrd="0" presId="urn:microsoft.com/office/officeart/2005/8/layout/vList2"/>
    <dgm:cxn modelId="{D25191F7-84B7-4AEA-AF7B-749D00BB1269}" type="presParOf" srcId="{58A7A518-AB3E-4F74-BA2D-C9ED46299F17}" destId="{1B6F0AE4-0A89-401D-BACC-206A26FF7CE8}" srcOrd="1" destOrd="0" presId="urn:microsoft.com/office/officeart/2005/8/layout/vList2"/>
    <dgm:cxn modelId="{6773AD49-3423-4803-912C-3CD834FB2EAE}" type="presParOf" srcId="{58A7A518-AB3E-4F74-BA2D-C9ED46299F17}" destId="{A9D95E1D-6A9C-4550-97C0-8D3682B5AAB6}" srcOrd="2" destOrd="0" presId="urn:microsoft.com/office/officeart/2005/8/layout/vList2"/>
    <dgm:cxn modelId="{5600D745-604C-44DE-B00B-1AA1A8AC3E5B}" type="presParOf" srcId="{58A7A518-AB3E-4F74-BA2D-C9ED46299F17}" destId="{E5E72661-6057-415F-9990-841F848231CA}" srcOrd="3" destOrd="0" presId="urn:microsoft.com/office/officeart/2005/8/layout/vList2"/>
    <dgm:cxn modelId="{663EE835-E04B-4DDB-85B6-AB1DAFA26734}" type="presParOf" srcId="{58A7A518-AB3E-4F74-BA2D-C9ED46299F17}" destId="{6418B097-EDF0-436F-A1B8-D3F16E56D778}" srcOrd="4" destOrd="0" presId="urn:microsoft.com/office/officeart/2005/8/layout/vList2"/>
    <dgm:cxn modelId="{63EAACF4-D8A7-4596-A741-803C446FD198}" type="presParOf" srcId="{58A7A518-AB3E-4F74-BA2D-C9ED46299F17}" destId="{C54CFDCD-DCB0-4F15-A4F5-068B71B49F36}" srcOrd="5" destOrd="0" presId="urn:microsoft.com/office/officeart/2005/8/layout/vList2"/>
    <dgm:cxn modelId="{AC4036A8-6BEA-4003-B73E-803A385998AF}" type="presParOf" srcId="{58A7A518-AB3E-4F74-BA2D-C9ED46299F17}" destId="{FEB428FF-3A78-4601-AA8E-1517E551562C}" srcOrd="6" destOrd="0" presId="urn:microsoft.com/office/officeart/2005/8/layout/vList2"/>
    <dgm:cxn modelId="{7B62FDAE-0907-4A38-ACB8-E749A12C05A7}" type="presParOf" srcId="{58A7A518-AB3E-4F74-BA2D-C9ED46299F17}" destId="{00309A7D-6917-419C-BEC9-2E63F630EE50}" srcOrd="7" destOrd="0" presId="urn:microsoft.com/office/officeart/2005/8/layout/vList2"/>
    <dgm:cxn modelId="{87329E9C-396F-45EC-92E6-3FC08B458455}" type="presParOf" srcId="{58A7A518-AB3E-4F74-BA2D-C9ED46299F17}" destId="{F94BF74D-4EA5-48EE-8D25-9B74A03BDC68}" srcOrd="8" destOrd="0" presId="urn:microsoft.com/office/officeart/2005/8/layout/vList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5451738-1B44-4EAD-BA62-144FD271B6E9}" type="doc">
      <dgm:prSet loTypeId="urn:microsoft.com/office/officeart/2005/8/layout/vList2" loCatId="list" qsTypeId="urn:microsoft.com/office/officeart/2005/8/quickstyle/simple4" qsCatId="simple" csTypeId="urn:microsoft.com/office/officeart/2005/8/colors/accent6_3" csCatId="accent6" phldr="1"/>
      <dgm:spPr/>
      <dgm:t>
        <a:bodyPr/>
        <a:lstStyle/>
        <a:p>
          <a:endParaRPr lang="en-US"/>
        </a:p>
      </dgm:t>
    </dgm:pt>
    <dgm:pt modelId="{F148A5C6-8918-4EA7-92CD-91CDA305D836}">
      <dgm:prSet custT="1"/>
      <dgm:spPr>
        <a:xfrm>
          <a:off x="0" y="32159"/>
          <a:ext cx="5411972" cy="836550"/>
        </a:xfrm>
        <a:prstGeom prst="roundRect">
          <a:avLst/>
        </a:prstGeom>
      </dgm:spPr>
      <dgm:t>
        <a:bodyPr/>
        <a:lstStyle/>
        <a:p>
          <a:pPr rtl="0"/>
          <a:r>
            <a:rPr lang="en-US" sz="1400" smtClean="0">
              <a:latin typeface="Century Gothic" panose="020B0502020202020204"/>
              <a:ea typeface="+mn-ea"/>
              <a:cs typeface="+mn-cs"/>
            </a:rPr>
            <a:t>Account for 10 to 20% of febrile illnesses while mostly are asymptomatic </a:t>
          </a:r>
          <a:endParaRPr lang="en-US" sz="1400" dirty="0">
            <a:latin typeface="Century Gothic" panose="020B0502020202020204"/>
            <a:ea typeface="+mn-ea"/>
            <a:cs typeface="+mn-cs"/>
          </a:endParaRPr>
        </a:p>
      </dgm:t>
    </dgm:pt>
    <dgm:pt modelId="{8AB20F6F-DC5C-40FE-B01F-E4297D28F688}" type="parTrans" cxnId="{E45F7C9F-B901-4CB3-B7A4-AADEDDCB7829}">
      <dgm:prSet/>
      <dgm:spPr/>
      <dgm:t>
        <a:bodyPr/>
        <a:lstStyle/>
        <a:p>
          <a:endParaRPr lang="en-US" sz="1400">
            <a:solidFill>
              <a:schemeClr val="tx1">
                <a:lumMod val="75000"/>
                <a:lumOff val="25000"/>
              </a:schemeClr>
            </a:solidFill>
          </a:endParaRPr>
        </a:p>
      </dgm:t>
    </dgm:pt>
    <dgm:pt modelId="{BC82D63C-1F1D-4F8D-8447-032704B2AC3D}" type="sibTrans" cxnId="{E45F7C9F-B901-4CB3-B7A4-AADEDDCB7829}">
      <dgm:prSet/>
      <dgm:spPr/>
      <dgm:t>
        <a:bodyPr/>
        <a:lstStyle/>
        <a:p>
          <a:endParaRPr lang="en-US" sz="1400">
            <a:solidFill>
              <a:schemeClr val="tx1">
                <a:lumMod val="75000"/>
                <a:lumOff val="25000"/>
              </a:schemeClr>
            </a:solidFill>
          </a:endParaRPr>
        </a:p>
      </dgm:t>
    </dgm:pt>
    <dgm:pt modelId="{F6737CE3-A9DA-4D24-8BCB-AA5DA12A8447}">
      <dgm:prSet custT="1"/>
      <dgm:spPr>
        <a:xfrm>
          <a:off x="0" y="943589"/>
          <a:ext cx="5411972" cy="836550"/>
        </a:xfrm>
        <a:prstGeom prst="roundRect">
          <a:avLst/>
        </a:prstGeom>
      </dgm:spPr>
      <dgm:t>
        <a:bodyPr/>
        <a:lstStyle/>
        <a:p>
          <a:pPr rtl="0"/>
          <a:r>
            <a:rPr lang="en-US" sz="1400" dirty="0" smtClean="0">
              <a:latin typeface="Century Gothic" panose="020B0502020202020204"/>
              <a:ea typeface="+mn-ea"/>
              <a:cs typeface="+mn-cs"/>
            </a:rPr>
            <a:t>The rate of exanthema </a:t>
          </a:r>
          <a:r>
            <a:rPr lang="en-US" sz="1400" dirty="0" err="1" smtClean="0">
              <a:latin typeface="Century Gothic" panose="020B0502020202020204"/>
              <a:ea typeface="+mn-ea"/>
              <a:cs typeface="+mn-cs"/>
            </a:rPr>
            <a:t>subitum</a:t>
          </a:r>
          <a:r>
            <a:rPr lang="en-US" sz="1400" dirty="0" smtClean="0">
              <a:latin typeface="Century Gothic" panose="020B0502020202020204"/>
              <a:ea typeface="+mn-ea"/>
              <a:cs typeface="+mn-cs"/>
            </a:rPr>
            <a:t> is higher in Japan than in the United States, the responsible variant was HHV-6B in most cases </a:t>
          </a:r>
          <a:r>
            <a:rPr lang="en-US" sz="1400" i="1" dirty="0" smtClean="0">
              <a:latin typeface="Century Gothic" panose="020B0502020202020204"/>
              <a:ea typeface="+mn-ea"/>
              <a:cs typeface="+mn-cs"/>
            </a:rPr>
            <a:t>(Descamps V et al., 2014)</a:t>
          </a:r>
          <a:endParaRPr lang="en-US" sz="1400" dirty="0">
            <a:latin typeface="Century Gothic" panose="020B0502020202020204"/>
            <a:ea typeface="+mn-ea"/>
            <a:cs typeface="+mn-cs"/>
          </a:endParaRPr>
        </a:p>
      </dgm:t>
    </dgm:pt>
    <dgm:pt modelId="{A9DA73F0-7373-4DBE-BCC9-6702962097B8}" type="parTrans" cxnId="{E95014D0-AE79-4FA7-8F46-1A891D1E5C07}">
      <dgm:prSet/>
      <dgm:spPr/>
      <dgm:t>
        <a:bodyPr/>
        <a:lstStyle/>
        <a:p>
          <a:endParaRPr lang="en-US" sz="1400">
            <a:solidFill>
              <a:schemeClr val="tx1">
                <a:lumMod val="75000"/>
                <a:lumOff val="25000"/>
              </a:schemeClr>
            </a:solidFill>
          </a:endParaRPr>
        </a:p>
      </dgm:t>
    </dgm:pt>
    <dgm:pt modelId="{A7D7DDD7-D50F-417F-B8F4-2B1813B10B14}" type="sibTrans" cxnId="{E95014D0-AE79-4FA7-8F46-1A891D1E5C07}">
      <dgm:prSet/>
      <dgm:spPr/>
      <dgm:t>
        <a:bodyPr/>
        <a:lstStyle/>
        <a:p>
          <a:endParaRPr lang="en-US" sz="1400">
            <a:solidFill>
              <a:schemeClr val="tx1">
                <a:lumMod val="75000"/>
                <a:lumOff val="25000"/>
              </a:schemeClr>
            </a:solidFill>
          </a:endParaRPr>
        </a:p>
      </dgm:t>
    </dgm:pt>
    <dgm:pt modelId="{13C72C79-FB91-41DE-9635-3A0FBD104441}">
      <dgm:prSet custT="1"/>
      <dgm:spPr>
        <a:xfrm>
          <a:off x="0" y="1855019"/>
          <a:ext cx="5411972" cy="836550"/>
        </a:xfrm>
        <a:prstGeom prst="roundRect">
          <a:avLst/>
        </a:prstGeom>
      </dgm:spPr>
      <dgm:t>
        <a:bodyPr/>
        <a:lstStyle/>
        <a:p>
          <a:pPr rtl="0"/>
          <a:r>
            <a:rPr lang="en-US" sz="1400" smtClean="0">
              <a:latin typeface="Century Gothic" panose="020B0502020202020204"/>
              <a:ea typeface="+mn-ea"/>
              <a:cs typeface="+mn-cs"/>
            </a:rPr>
            <a:t>A nationwide survey in Japan showed an unexpectedly poor prognosis for exanthema subitum-associated encephalitis </a:t>
          </a:r>
          <a:r>
            <a:rPr lang="en-US" sz="1400" i="1" smtClean="0">
              <a:latin typeface="Century Gothic" panose="020B0502020202020204"/>
              <a:ea typeface="+mn-ea"/>
              <a:cs typeface="+mn-cs"/>
            </a:rPr>
            <a:t>(Yoshikawa T et al., 2009)</a:t>
          </a:r>
          <a:endParaRPr lang="en-US" sz="1400" dirty="0">
            <a:latin typeface="Century Gothic" panose="020B0502020202020204"/>
            <a:ea typeface="+mn-ea"/>
            <a:cs typeface="+mn-cs"/>
          </a:endParaRPr>
        </a:p>
      </dgm:t>
    </dgm:pt>
    <dgm:pt modelId="{5CE3D020-579B-45FA-AFE9-0557011BDA16}" type="parTrans" cxnId="{1229D475-4784-4FA2-B30C-583BA456B7C6}">
      <dgm:prSet/>
      <dgm:spPr/>
      <dgm:t>
        <a:bodyPr/>
        <a:lstStyle/>
        <a:p>
          <a:endParaRPr lang="en-US" sz="1400">
            <a:solidFill>
              <a:schemeClr val="tx1">
                <a:lumMod val="75000"/>
                <a:lumOff val="25000"/>
              </a:schemeClr>
            </a:solidFill>
          </a:endParaRPr>
        </a:p>
      </dgm:t>
    </dgm:pt>
    <dgm:pt modelId="{6D9A22A3-D542-4667-BE13-EF2257B89DB9}" type="sibTrans" cxnId="{1229D475-4784-4FA2-B30C-583BA456B7C6}">
      <dgm:prSet/>
      <dgm:spPr/>
      <dgm:t>
        <a:bodyPr/>
        <a:lstStyle/>
        <a:p>
          <a:endParaRPr lang="en-US" sz="1400">
            <a:solidFill>
              <a:schemeClr val="tx1">
                <a:lumMod val="75000"/>
                <a:lumOff val="25000"/>
              </a:schemeClr>
            </a:solidFill>
          </a:endParaRPr>
        </a:p>
      </dgm:t>
    </dgm:pt>
    <dgm:pt modelId="{22E38149-0A39-4A00-B1AC-5AB4DE7B67E6}">
      <dgm:prSet custT="1"/>
      <dgm:spPr>
        <a:xfrm>
          <a:off x="0" y="2766449"/>
          <a:ext cx="5411972" cy="836550"/>
        </a:xfrm>
        <a:prstGeom prst="roundRect">
          <a:avLst/>
        </a:prstGeom>
      </dgm:spPr>
      <dgm:t>
        <a:bodyPr/>
        <a:lstStyle/>
        <a:p>
          <a:pPr rtl="0"/>
          <a:r>
            <a:rPr lang="en-US" sz="1400" smtClean="0">
              <a:latin typeface="Century Gothic" panose="020B0502020202020204"/>
              <a:ea typeface="+mn-ea"/>
              <a:cs typeface="+mn-cs"/>
            </a:rPr>
            <a:t>Fatal cases of encephalopathy following acute HHV-6 infection were reported for two children with underlying genetic mitochondrial disorders </a:t>
          </a:r>
          <a:r>
            <a:rPr lang="en-US" sz="1400" i="1" smtClean="0">
              <a:latin typeface="Century Gothic" panose="020B0502020202020204"/>
              <a:ea typeface="+mn-ea"/>
              <a:cs typeface="+mn-cs"/>
            </a:rPr>
            <a:t>(Al-Zubeidi D et al., 2014)</a:t>
          </a:r>
          <a:endParaRPr lang="en-US" sz="1400" dirty="0">
            <a:latin typeface="Century Gothic" panose="020B0502020202020204"/>
            <a:ea typeface="+mn-ea"/>
            <a:cs typeface="+mn-cs"/>
          </a:endParaRPr>
        </a:p>
      </dgm:t>
    </dgm:pt>
    <dgm:pt modelId="{0BB4914C-EE7A-48F0-8B38-E836A7BE6BE8}" type="parTrans" cxnId="{733964B7-87BB-42D1-B2B8-E43BDF57A9EA}">
      <dgm:prSet/>
      <dgm:spPr/>
      <dgm:t>
        <a:bodyPr/>
        <a:lstStyle/>
        <a:p>
          <a:endParaRPr lang="en-US" sz="1400">
            <a:solidFill>
              <a:schemeClr val="tx1">
                <a:lumMod val="75000"/>
                <a:lumOff val="25000"/>
              </a:schemeClr>
            </a:solidFill>
          </a:endParaRPr>
        </a:p>
      </dgm:t>
    </dgm:pt>
    <dgm:pt modelId="{9B05F4D1-1902-412A-98A5-173888DDC362}" type="sibTrans" cxnId="{733964B7-87BB-42D1-B2B8-E43BDF57A9EA}">
      <dgm:prSet/>
      <dgm:spPr/>
      <dgm:t>
        <a:bodyPr/>
        <a:lstStyle/>
        <a:p>
          <a:endParaRPr lang="en-US" sz="1400">
            <a:solidFill>
              <a:schemeClr val="tx1">
                <a:lumMod val="75000"/>
                <a:lumOff val="25000"/>
              </a:schemeClr>
            </a:solidFill>
          </a:endParaRPr>
        </a:p>
      </dgm:t>
    </dgm:pt>
    <dgm:pt modelId="{CEFB1131-B4B8-4BC4-98DE-3A8413B40398}">
      <dgm:prSet custT="1"/>
      <dgm:spPr>
        <a:xfrm>
          <a:off x="0" y="3677879"/>
          <a:ext cx="5411972" cy="836550"/>
        </a:xfrm>
        <a:prstGeom prst="roundRect">
          <a:avLst/>
        </a:prstGeom>
      </dgm:spPr>
      <dgm:t>
        <a:bodyPr/>
        <a:lstStyle/>
        <a:p>
          <a:pPr rtl="0"/>
          <a:r>
            <a:rPr lang="en-US" sz="1400" smtClean="0">
              <a:latin typeface="Century Gothic" panose="020B0502020202020204"/>
              <a:ea typeface="+mn-ea"/>
              <a:cs typeface="+mn-cs"/>
            </a:rPr>
            <a:t>Congenital HHV-6 infection following primary infection during pregnancy has been found to occur in about 1% of children .</a:t>
          </a:r>
          <a:endParaRPr lang="en-US" sz="1400">
            <a:latin typeface="Century Gothic" panose="020B0502020202020204"/>
            <a:ea typeface="+mn-ea"/>
            <a:cs typeface="+mn-cs"/>
          </a:endParaRPr>
        </a:p>
      </dgm:t>
    </dgm:pt>
    <dgm:pt modelId="{66A7A93D-C782-4393-976A-003971748639}" type="parTrans" cxnId="{61CF7FD9-85B5-4702-826E-2F1A3551CC9D}">
      <dgm:prSet/>
      <dgm:spPr/>
      <dgm:t>
        <a:bodyPr/>
        <a:lstStyle/>
        <a:p>
          <a:endParaRPr lang="en-US" sz="1400">
            <a:solidFill>
              <a:schemeClr val="tx1">
                <a:lumMod val="75000"/>
                <a:lumOff val="25000"/>
              </a:schemeClr>
            </a:solidFill>
          </a:endParaRPr>
        </a:p>
      </dgm:t>
    </dgm:pt>
    <dgm:pt modelId="{EAF8B170-6957-417A-93D0-586BE1CA2E6F}" type="sibTrans" cxnId="{61CF7FD9-85B5-4702-826E-2F1A3551CC9D}">
      <dgm:prSet/>
      <dgm:spPr/>
      <dgm:t>
        <a:bodyPr/>
        <a:lstStyle/>
        <a:p>
          <a:endParaRPr lang="en-US" sz="1400">
            <a:solidFill>
              <a:schemeClr val="tx1">
                <a:lumMod val="75000"/>
                <a:lumOff val="25000"/>
              </a:schemeClr>
            </a:solidFill>
          </a:endParaRPr>
        </a:p>
      </dgm:t>
    </dgm:pt>
    <dgm:pt modelId="{38368C68-69F9-4894-ADFC-79BB37E2C47C}">
      <dgm:prSet custT="1"/>
      <dgm:spPr>
        <a:xfrm>
          <a:off x="0" y="4589309"/>
          <a:ext cx="5411972" cy="836550"/>
        </a:xfrm>
        <a:prstGeom prst="roundRect">
          <a:avLst/>
        </a:prstGeom>
      </dgm:spPr>
      <dgm:t>
        <a:bodyPr/>
        <a:lstStyle/>
        <a:p>
          <a:pPr rtl="0"/>
          <a:r>
            <a:rPr lang="en-US" sz="1400" smtClean="0">
              <a:latin typeface="Century Gothic" panose="020B0502020202020204"/>
              <a:ea typeface="+mn-ea"/>
              <a:cs typeface="+mn-cs"/>
            </a:rPr>
            <a:t>ciHHV-6 was found to be the predominant context associated with congenital HHV-6 infection </a:t>
          </a:r>
          <a:r>
            <a:rPr lang="en-US" sz="1400" i="1" smtClean="0">
              <a:latin typeface="Century Gothic" panose="020B0502020202020204"/>
              <a:ea typeface="+mn-ea"/>
              <a:cs typeface="+mn-cs"/>
            </a:rPr>
            <a:t>(Hall CB et al., 2008)</a:t>
          </a:r>
          <a:endParaRPr lang="en-US" sz="1400" dirty="0">
            <a:latin typeface="Century Gothic" panose="020B0502020202020204"/>
            <a:ea typeface="+mn-ea"/>
            <a:cs typeface="+mn-cs"/>
          </a:endParaRPr>
        </a:p>
      </dgm:t>
    </dgm:pt>
    <dgm:pt modelId="{CCDE70B8-4E07-4095-8FA5-C6AD0980D0E7}" type="parTrans" cxnId="{EE37E9F4-FFF9-4846-B92E-BEE667AB4A5B}">
      <dgm:prSet/>
      <dgm:spPr/>
      <dgm:t>
        <a:bodyPr/>
        <a:lstStyle/>
        <a:p>
          <a:endParaRPr lang="en-US" sz="1400">
            <a:solidFill>
              <a:schemeClr val="tx1">
                <a:lumMod val="75000"/>
                <a:lumOff val="25000"/>
              </a:schemeClr>
            </a:solidFill>
          </a:endParaRPr>
        </a:p>
      </dgm:t>
    </dgm:pt>
    <dgm:pt modelId="{FDBDDFDB-DBB1-455E-B795-061E00AE25E2}" type="sibTrans" cxnId="{EE37E9F4-FFF9-4846-B92E-BEE667AB4A5B}">
      <dgm:prSet/>
      <dgm:spPr/>
      <dgm:t>
        <a:bodyPr/>
        <a:lstStyle/>
        <a:p>
          <a:endParaRPr lang="en-US" sz="1400">
            <a:solidFill>
              <a:schemeClr val="tx1">
                <a:lumMod val="75000"/>
                <a:lumOff val="25000"/>
              </a:schemeClr>
            </a:solidFill>
          </a:endParaRPr>
        </a:p>
      </dgm:t>
    </dgm:pt>
    <dgm:pt modelId="{72B9E12D-8703-4BCE-A817-5FC0542F6F45}" type="pres">
      <dgm:prSet presAssocID="{D5451738-1B44-4EAD-BA62-144FD271B6E9}" presName="linear" presStyleCnt="0">
        <dgm:presLayoutVars>
          <dgm:animLvl val="lvl"/>
          <dgm:resizeHandles val="exact"/>
        </dgm:presLayoutVars>
      </dgm:prSet>
      <dgm:spPr/>
      <dgm:t>
        <a:bodyPr/>
        <a:lstStyle/>
        <a:p>
          <a:endParaRPr lang="en-US"/>
        </a:p>
      </dgm:t>
    </dgm:pt>
    <dgm:pt modelId="{19DD0E5F-B55B-47C0-A6FD-BE6D7BFC2233}" type="pres">
      <dgm:prSet presAssocID="{F148A5C6-8918-4EA7-92CD-91CDA305D836}" presName="parentText" presStyleLbl="node1" presStyleIdx="0" presStyleCnt="6">
        <dgm:presLayoutVars>
          <dgm:chMax val="0"/>
          <dgm:bulletEnabled val="1"/>
        </dgm:presLayoutVars>
      </dgm:prSet>
      <dgm:spPr/>
      <dgm:t>
        <a:bodyPr/>
        <a:lstStyle/>
        <a:p>
          <a:endParaRPr lang="en-US"/>
        </a:p>
      </dgm:t>
    </dgm:pt>
    <dgm:pt modelId="{E8E46CCA-AD7D-4D9A-A091-57BC159D818C}" type="pres">
      <dgm:prSet presAssocID="{BC82D63C-1F1D-4F8D-8447-032704B2AC3D}" presName="spacer" presStyleCnt="0"/>
      <dgm:spPr/>
      <dgm:t>
        <a:bodyPr/>
        <a:lstStyle/>
        <a:p>
          <a:endParaRPr lang="en-US"/>
        </a:p>
      </dgm:t>
    </dgm:pt>
    <dgm:pt modelId="{64520F94-633B-40CF-9F6E-7F1BFD1E652D}" type="pres">
      <dgm:prSet presAssocID="{F6737CE3-A9DA-4D24-8BCB-AA5DA12A8447}" presName="parentText" presStyleLbl="node1" presStyleIdx="1" presStyleCnt="6">
        <dgm:presLayoutVars>
          <dgm:chMax val="0"/>
          <dgm:bulletEnabled val="1"/>
        </dgm:presLayoutVars>
      </dgm:prSet>
      <dgm:spPr/>
      <dgm:t>
        <a:bodyPr/>
        <a:lstStyle/>
        <a:p>
          <a:endParaRPr lang="en-US"/>
        </a:p>
      </dgm:t>
    </dgm:pt>
    <dgm:pt modelId="{DD5CB4DA-61C8-4819-B419-C476EA813A69}" type="pres">
      <dgm:prSet presAssocID="{A7D7DDD7-D50F-417F-B8F4-2B1813B10B14}" presName="spacer" presStyleCnt="0"/>
      <dgm:spPr/>
      <dgm:t>
        <a:bodyPr/>
        <a:lstStyle/>
        <a:p>
          <a:endParaRPr lang="en-US"/>
        </a:p>
      </dgm:t>
    </dgm:pt>
    <dgm:pt modelId="{C4A15023-9B72-460C-8CB9-31562F3FA377}" type="pres">
      <dgm:prSet presAssocID="{13C72C79-FB91-41DE-9635-3A0FBD104441}" presName="parentText" presStyleLbl="node1" presStyleIdx="2" presStyleCnt="6">
        <dgm:presLayoutVars>
          <dgm:chMax val="0"/>
          <dgm:bulletEnabled val="1"/>
        </dgm:presLayoutVars>
      </dgm:prSet>
      <dgm:spPr/>
      <dgm:t>
        <a:bodyPr/>
        <a:lstStyle/>
        <a:p>
          <a:endParaRPr lang="en-US"/>
        </a:p>
      </dgm:t>
    </dgm:pt>
    <dgm:pt modelId="{B1899580-453C-4698-AFCD-FBF7B24189C8}" type="pres">
      <dgm:prSet presAssocID="{6D9A22A3-D542-4667-BE13-EF2257B89DB9}" presName="spacer" presStyleCnt="0"/>
      <dgm:spPr/>
      <dgm:t>
        <a:bodyPr/>
        <a:lstStyle/>
        <a:p>
          <a:endParaRPr lang="en-US"/>
        </a:p>
      </dgm:t>
    </dgm:pt>
    <dgm:pt modelId="{5C9D3019-801F-4759-A797-8DD5043650CC}" type="pres">
      <dgm:prSet presAssocID="{22E38149-0A39-4A00-B1AC-5AB4DE7B67E6}" presName="parentText" presStyleLbl="node1" presStyleIdx="3" presStyleCnt="6">
        <dgm:presLayoutVars>
          <dgm:chMax val="0"/>
          <dgm:bulletEnabled val="1"/>
        </dgm:presLayoutVars>
      </dgm:prSet>
      <dgm:spPr/>
      <dgm:t>
        <a:bodyPr/>
        <a:lstStyle/>
        <a:p>
          <a:endParaRPr lang="en-US"/>
        </a:p>
      </dgm:t>
    </dgm:pt>
    <dgm:pt modelId="{E85E89B9-CEB3-40B5-9ACA-B67078803F44}" type="pres">
      <dgm:prSet presAssocID="{9B05F4D1-1902-412A-98A5-173888DDC362}" presName="spacer" presStyleCnt="0"/>
      <dgm:spPr/>
      <dgm:t>
        <a:bodyPr/>
        <a:lstStyle/>
        <a:p>
          <a:endParaRPr lang="en-US"/>
        </a:p>
      </dgm:t>
    </dgm:pt>
    <dgm:pt modelId="{266F1603-0052-4654-B522-A1B800D02923}" type="pres">
      <dgm:prSet presAssocID="{CEFB1131-B4B8-4BC4-98DE-3A8413B40398}" presName="parentText" presStyleLbl="node1" presStyleIdx="4" presStyleCnt="6">
        <dgm:presLayoutVars>
          <dgm:chMax val="0"/>
          <dgm:bulletEnabled val="1"/>
        </dgm:presLayoutVars>
      </dgm:prSet>
      <dgm:spPr/>
      <dgm:t>
        <a:bodyPr/>
        <a:lstStyle/>
        <a:p>
          <a:endParaRPr lang="en-US"/>
        </a:p>
      </dgm:t>
    </dgm:pt>
    <dgm:pt modelId="{443786AD-F439-4327-BD2A-8692167DE01D}" type="pres">
      <dgm:prSet presAssocID="{EAF8B170-6957-417A-93D0-586BE1CA2E6F}" presName="spacer" presStyleCnt="0"/>
      <dgm:spPr/>
      <dgm:t>
        <a:bodyPr/>
        <a:lstStyle/>
        <a:p>
          <a:endParaRPr lang="en-US"/>
        </a:p>
      </dgm:t>
    </dgm:pt>
    <dgm:pt modelId="{3F3B3754-9F83-4A36-852F-0D46BE4626A4}" type="pres">
      <dgm:prSet presAssocID="{38368C68-69F9-4894-ADFC-79BB37E2C47C}" presName="parentText" presStyleLbl="node1" presStyleIdx="5" presStyleCnt="6">
        <dgm:presLayoutVars>
          <dgm:chMax val="0"/>
          <dgm:bulletEnabled val="1"/>
        </dgm:presLayoutVars>
      </dgm:prSet>
      <dgm:spPr/>
      <dgm:t>
        <a:bodyPr/>
        <a:lstStyle/>
        <a:p>
          <a:endParaRPr lang="en-US"/>
        </a:p>
      </dgm:t>
    </dgm:pt>
  </dgm:ptLst>
  <dgm:cxnLst>
    <dgm:cxn modelId="{41467B9D-E895-4387-8606-055D4191A60B}" type="presOf" srcId="{38368C68-69F9-4894-ADFC-79BB37E2C47C}" destId="{3F3B3754-9F83-4A36-852F-0D46BE4626A4}" srcOrd="0" destOrd="0" presId="urn:microsoft.com/office/officeart/2005/8/layout/vList2"/>
    <dgm:cxn modelId="{E45F7C9F-B901-4CB3-B7A4-AADEDDCB7829}" srcId="{D5451738-1B44-4EAD-BA62-144FD271B6E9}" destId="{F148A5C6-8918-4EA7-92CD-91CDA305D836}" srcOrd="0" destOrd="0" parTransId="{8AB20F6F-DC5C-40FE-B01F-E4297D28F688}" sibTransId="{BC82D63C-1F1D-4F8D-8447-032704B2AC3D}"/>
    <dgm:cxn modelId="{1229D475-4784-4FA2-B30C-583BA456B7C6}" srcId="{D5451738-1B44-4EAD-BA62-144FD271B6E9}" destId="{13C72C79-FB91-41DE-9635-3A0FBD104441}" srcOrd="2" destOrd="0" parTransId="{5CE3D020-579B-45FA-AFE9-0557011BDA16}" sibTransId="{6D9A22A3-D542-4667-BE13-EF2257B89DB9}"/>
    <dgm:cxn modelId="{EE37E9F4-FFF9-4846-B92E-BEE667AB4A5B}" srcId="{D5451738-1B44-4EAD-BA62-144FD271B6E9}" destId="{38368C68-69F9-4894-ADFC-79BB37E2C47C}" srcOrd="5" destOrd="0" parTransId="{CCDE70B8-4E07-4095-8FA5-C6AD0980D0E7}" sibTransId="{FDBDDFDB-DBB1-455E-B795-061E00AE25E2}"/>
    <dgm:cxn modelId="{E3A84383-B096-4429-A8E0-390571DE121F}" type="presOf" srcId="{22E38149-0A39-4A00-B1AC-5AB4DE7B67E6}" destId="{5C9D3019-801F-4759-A797-8DD5043650CC}" srcOrd="0" destOrd="0" presId="urn:microsoft.com/office/officeart/2005/8/layout/vList2"/>
    <dgm:cxn modelId="{6BC4CC80-103A-4F4D-A68E-F32FD41DAA37}" type="presOf" srcId="{13C72C79-FB91-41DE-9635-3A0FBD104441}" destId="{C4A15023-9B72-460C-8CB9-31562F3FA377}" srcOrd="0" destOrd="0" presId="urn:microsoft.com/office/officeart/2005/8/layout/vList2"/>
    <dgm:cxn modelId="{61CF7FD9-85B5-4702-826E-2F1A3551CC9D}" srcId="{D5451738-1B44-4EAD-BA62-144FD271B6E9}" destId="{CEFB1131-B4B8-4BC4-98DE-3A8413B40398}" srcOrd="4" destOrd="0" parTransId="{66A7A93D-C782-4393-976A-003971748639}" sibTransId="{EAF8B170-6957-417A-93D0-586BE1CA2E6F}"/>
    <dgm:cxn modelId="{733964B7-87BB-42D1-B2B8-E43BDF57A9EA}" srcId="{D5451738-1B44-4EAD-BA62-144FD271B6E9}" destId="{22E38149-0A39-4A00-B1AC-5AB4DE7B67E6}" srcOrd="3" destOrd="0" parTransId="{0BB4914C-EE7A-48F0-8B38-E836A7BE6BE8}" sibTransId="{9B05F4D1-1902-412A-98A5-173888DDC362}"/>
    <dgm:cxn modelId="{A4A3FD4C-6D1A-4D29-82EC-2F701DA1A5F8}" type="presOf" srcId="{F148A5C6-8918-4EA7-92CD-91CDA305D836}" destId="{19DD0E5F-B55B-47C0-A6FD-BE6D7BFC2233}" srcOrd="0" destOrd="0" presId="urn:microsoft.com/office/officeart/2005/8/layout/vList2"/>
    <dgm:cxn modelId="{B4028398-43F5-421B-9B27-E926F4F0623E}" type="presOf" srcId="{D5451738-1B44-4EAD-BA62-144FD271B6E9}" destId="{72B9E12D-8703-4BCE-A817-5FC0542F6F45}" srcOrd="0" destOrd="0" presId="urn:microsoft.com/office/officeart/2005/8/layout/vList2"/>
    <dgm:cxn modelId="{4E50C3C0-E7D9-442B-A968-A59DFA62FC1C}" type="presOf" srcId="{F6737CE3-A9DA-4D24-8BCB-AA5DA12A8447}" destId="{64520F94-633B-40CF-9F6E-7F1BFD1E652D}" srcOrd="0" destOrd="0" presId="urn:microsoft.com/office/officeart/2005/8/layout/vList2"/>
    <dgm:cxn modelId="{7246FFAD-8607-4CE7-B3A4-A578FF45CE84}" type="presOf" srcId="{CEFB1131-B4B8-4BC4-98DE-3A8413B40398}" destId="{266F1603-0052-4654-B522-A1B800D02923}" srcOrd="0" destOrd="0" presId="urn:microsoft.com/office/officeart/2005/8/layout/vList2"/>
    <dgm:cxn modelId="{E95014D0-AE79-4FA7-8F46-1A891D1E5C07}" srcId="{D5451738-1B44-4EAD-BA62-144FD271B6E9}" destId="{F6737CE3-A9DA-4D24-8BCB-AA5DA12A8447}" srcOrd="1" destOrd="0" parTransId="{A9DA73F0-7373-4DBE-BCC9-6702962097B8}" sibTransId="{A7D7DDD7-D50F-417F-B8F4-2B1813B10B14}"/>
    <dgm:cxn modelId="{494EF07A-B15B-499A-A237-C41F8F0B8FD5}" type="presParOf" srcId="{72B9E12D-8703-4BCE-A817-5FC0542F6F45}" destId="{19DD0E5F-B55B-47C0-A6FD-BE6D7BFC2233}" srcOrd="0" destOrd="0" presId="urn:microsoft.com/office/officeart/2005/8/layout/vList2"/>
    <dgm:cxn modelId="{44134F70-E493-459C-AD46-4A6DAD7D91D3}" type="presParOf" srcId="{72B9E12D-8703-4BCE-A817-5FC0542F6F45}" destId="{E8E46CCA-AD7D-4D9A-A091-57BC159D818C}" srcOrd="1" destOrd="0" presId="urn:microsoft.com/office/officeart/2005/8/layout/vList2"/>
    <dgm:cxn modelId="{A9C0DC54-C7A0-4A9C-A79B-E7EDAA5A1E00}" type="presParOf" srcId="{72B9E12D-8703-4BCE-A817-5FC0542F6F45}" destId="{64520F94-633B-40CF-9F6E-7F1BFD1E652D}" srcOrd="2" destOrd="0" presId="urn:microsoft.com/office/officeart/2005/8/layout/vList2"/>
    <dgm:cxn modelId="{FE8983C9-521C-4DCB-8F4A-B0EB395B8B86}" type="presParOf" srcId="{72B9E12D-8703-4BCE-A817-5FC0542F6F45}" destId="{DD5CB4DA-61C8-4819-B419-C476EA813A69}" srcOrd="3" destOrd="0" presId="urn:microsoft.com/office/officeart/2005/8/layout/vList2"/>
    <dgm:cxn modelId="{05EFF08B-4C38-4BE6-8867-2F2639BBCB53}" type="presParOf" srcId="{72B9E12D-8703-4BCE-A817-5FC0542F6F45}" destId="{C4A15023-9B72-460C-8CB9-31562F3FA377}" srcOrd="4" destOrd="0" presId="urn:microsoft.com/office/officeart/2005/8/layout/vList2"/>
    <dgm:cxn modelId="{251AA7E8-9B2B-42EA-BF82-02C6D6FA3576}" type="presParOf" srcId="{72B9E12D-8703-4BCE-A817-5FC0542F6F45}" destId="{B1899580-453C-4698-AFCD-FBF7B24189C8}" srcOrd="5" destOrd="0" presId="urn:microsoft.com/office/officeart/2005/8/layout/vList2"/>
    <dgm:cxn modelId="{6E15293A-9B14-42AC-982E-091F0F9115B7}" type="presParOf" srcId="{72B9E12D-8703-4BCE-A817-5FC0542F6F45}" destId="{5C9D3019-801F-4759-A797-8DD5043650CC}" srcOrd="6" destOrd="0" presId="urn:microsoft.com/office/officeart/2005/8/layout/vList2"/>
    <dgm:cxn modelId="{7AF51798-2006-4FBF-9C1B-09CB264C3420}" type="presParOf" srcId="{72B9E12D-8703-4BCE-A817-5FC0542F6F45}" destId="{E85E89B9-CEB3-40B5-9ACA-B67078803F44}" srcOrd="7" destOrd="0" presId="urn:microsoft.com/office/officeart/2005/8/layout/vList2"/>
    <dgm:cxn modelId="{254DAA56-A6A6-4759-AC8D-D9895A6A2500}" type="presParOf" srcId="{72B9E12D-8703-4BCE-A817-5FC0542F6F45}" destId="{266F1603-0052-4654-B522-A1B800D02923}" srcOrd="8" destOrd="0" presId="urn:microsoft.com/office/officeart/2005/8/layout/vList2"/>
    <dgm:cxn modelId="{D830837F-B5BB-488B-87D3-CCFAD719C037}" type="presParOf" srcId="{72B9E12D-8703-4BCE-A817-5FC0542F6F45}" destId="{443786AD-F439-4327-BD2A-8692167DE01D}" srcOrd="9" destOrd="0" presId="urn:microsoft.com/office/officeart/2005/8/layout/vList2"/>
    <dgm:cxn modelId="{D6BB7219-771D-41BC-BCCD-D535D58BDA56}" type="presParOf" srcId="{72B9E12D-8703-4BCE-A817-5FC0542F6F45}" destId="{3F3B3754-9F83-4A36-852F-0D46BE4626A4}" srcOrd="10"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C7CAFE68-8371-4313-81FB-4413D62AF47B}" type="doc">
      <dgm:prSet loTypeId="urn:microsoft.com/office/officeart/2005/8/layout/vList3" loCatId="list" qsTypeId="urn:microsoft.com/office/officeart/2005/8/quickstyle/simple1" qsCatId="simple" csTypeId="urn:microsoft.com/office/officeart/2005/8/colors/accent6_5" csCatId="accent6" phldr="1"/>
      <dgm:spPr/>
      <dgm:t>
        <a:bodyPr/>
        <a:lstStyle/>
        <a:p>
          <a:endParaRPr lang="en-US"/>
        </a:p>
      </dgm:t>
    </dgm:pt>
    <dgm:pt modelId="{8B87EABA-F059-4E55-9DE4-D58A9513C555}">
      <dgm:prSet custT="1"/>
      <dgm:spPr>
        <a:xfrm rot="10800000">
          <a:off x="1557447" y="3301"/>
          <a:ext cx="5267634" cy="922547"/>
        </a:xfrm>
        <a:prstGeom prst="homePlate">
          <a:avLst/>
        </a:prstGeom>
        <a:solidFill>
          <a:srgbClr val="4A9BDC">
            <a:alpha val="90000"/>
            <a:hueOff val="0"/>
            <a:satOff val="0"/>
            <a:lumOff val="0"/>
            <a:alphaOff val="0"/>
          </a:srgbClr>
        </a:solidFill>
        <a:ln w="12700" cap="flat" cmpd="sng" algn="ctr">
          <a:solidFill>
            <a:sysClr val="window" lastClr="FFFFFF">
              <a:hueOff val="0"/>
              <a:satOff val="0"/>
              <a:lumOff val="0"/>
              <a:alphaOff val="0"/>
            </a:sysClr>
          </a:solidFill>
          <a:prstDash val="solid"/>
        </a:ln>
        <a:effectLst/>
      </dgm:spPr>
      <dgm:t>
        <a:bodyPr/>
        <a:lstStyle/>
        <a:p>
          <a:pPr algn="l" rtl="0"/>
          <a:r>
            <a:rPr lang="en-US" sz="1400" dirty="0" smtClean="0">
              <a:solidFill>
                <a:srgbClr val="C00000"/>
              </a:solidFill>
              <a:latin typeface="Century Gothic" panose="020B0502020202020204"/>
              <a:ea typeface="+mn-ea"/>
              <a:cs typeface="+mn-cs"/>
            </a:rPr>
            <a:t>HHV-6 reactivations in transplant recipients occur in a minority of patients but are involved in a wide spectrum of syndromes</a:t>
          </a:r>
          <a:endParaRPr lang="en-US" sz="1400" dirty="0">
            <a:solidFill>
              <a:srgbClr val="C00000"/>
            </a:solidFill>
            <a:latin typeface="Century Gothic" panose="020B0502020202020204"/>
            <a:ea typeface="+mn-ea"/>
            <a:cs typeface="+mn-cs"/>
          </a:endParaRPr>
        </a:p>
      </dgm:t>
    </dgm:pt>
    <dgm:pt modelId="{09F945C5-C9CA-4176-A914-26F2E95ACC68}" type="parTrans" cxnId="{F814396A-164A-4B9F-8FA4-B54627A25997}">
      <dgm:prSet/>
      <dgm:spPr/>
      <dgm:t>
        <a:bodyPr/>
        <a:lstStyle/>
        <a:p>
          <a:pPr algn="l"/>
          <a:endParaRPr lang="en-US" sz="1400">
            <a:solidFill>
              <a:srgbClr val="C00000"/>
            </a:solidFill>
          </a:endParaRPr>
        </a:p>
      </dgm:t>
    </dgm:pt>
    <dgm:pt modelId="{94E85D74-2CE7-4F6D-80C3-CFA0BEFCAF59}" type="sibTrans" cxnId="{F814396A-164A-4B9F-8FA4-B54627A25997}">
      <dgm:prSet/>
      <dgm:spPr/>
      <dgm:t>
        <a:bodyPr/>
        <a:lstStyle/>
        <a:p>
          <a:pPr algn="l"/>
          <a:endParaRPr lang="en-US" sz="1400">
            <a:solidFill>
              <a:srgbClr val="C00000"/>
            </a:solidFill>
          </a:endParaRPr>
        </a:p>
      </dgm:t>
    </dgm:pt>
    <dgm:pt modelId="{21484EAD-8AF4-485E-BB5C-CD6B3782DFD0}">
      <dgm:prSet custT="1"/>
      <dgm:spPr>
        <a:xfrm rot="10800000">
          <a:off x="1557447" y="1201237"/>
          <a:ext cx="5267634" cy="922547"/>
        </a:xfrm>
        <a:prstGeom prst="homePlate">
          <a:avLst/>
        </a:prstGeom>
        <a:solidFill>
          <a:srgbClr val="4A9BDC">
            <a:alpha val="90000"/>
            <a:hueOff val="0"/>
            <a:satOff val="0"/>
            <a:lumOff val="0"/>
            <a:alphaOff val="-10000"/>
          </a:srgbClr>
        </a:solidFill>
        <a:ln w="12700" cap="flat" cmpd="sng" algn="ctr">
          <a:solidFill>
            <a:sysClr val="window" lastClr="FFFFFF">
              <a:hueOff val="0"/>
              <a:satOff val="0"/>
              <a:lumOff val="0"/>
              <a:alphaOff val="0"/>
            </a:sysClr>
          </a:solidFill>
          <a:prstDash val="solid"/>
        </a:ln>
        <a:effectLst/>
      </dgm:spPr>
      <dgm:t>
        <a:bodyPr/>
        <a:lstStyle/>
        <a:p>
          <a:pPr algn="l" rtl="0"/>
          <a:r>
            <a:rPr lang="en-US" sz="1400" dirty="0" smtClean="0">
              <a:solidFill>
                <a:srgbClr val="C00000"/>
              </a:solidFill>
              <a:latin typeface="Century Gothic" panose="020B0502020202020204"/>
              <a:ea typeface="+mn-ea"/>
              <a:cs typeface="+mn-cs"/>
            </a:rPr>
            <a:t>Reactivation occurs in 33-48% of patients undergoing hematopoietic stem-cell transplantation result in life-threatening illness concerning the CNS and/or bone marrow, two well-known sites of HHV-6 latency</a:t>
          </a:r>
          <a:endParaRPr lang="en-US" sz="1400" dirty="0">
            <a:solidFill>
              <a:srgbClr val="C00000"/>
            </a:solidFill>
            <a:latin typeface="Century Gothic" panose="020B0502020202020204"/>
            <a:ea typeface="+mn-ea"/>
            <a:cs typeface="+mn-cs"/>
          </a:endParaRPr>
        </a:p>
      </dgm:t>
    </dgm:pt>
    <dgm:pt modelId="{FF79630E-A3A1-4A6C-8385-8E92BB4DE4A1}" type="parTrans" cxnId="{02C0C5DF-62F0-41AE-B98D-207C04E29232}">
      <dgm:prSet/>
      <dgm:spPr/>
      <dgm:t>
        <a:bodyPr/>
        <a:lstStyle/>
        <a:p>
          <a:pPr algn="l"/>
          <a:endParaRPr lang="en-US" sz="1400">
            <a:solidFill>
              <a:srgbClr val="C00000"/>
            </a:solidFill>
          </a:endParaRPr>
        </a:p>
      </dgm:t>
    </dgm:pt>
    <dgm:pt modelId="{AFF14607-ED21-4743-B3F1-75FBCF516F1A}" type="sibTrans" cxnId="{02C0C5DF-62F0-41AE-B98D-207C04E29232}">
      <dgm:prSet/>
      <dgm:spPr/>
      <dgm:t>
        <a:bodyPr/>
        <a:lstStyle/>
        <a:p>
          <a:pPr algn="l"/>
          <a:endParaRPr lang="en-US" sz="1400">
            <a:solidFill>
              <a:srgbClr val="C00000"/>
            </a:solidFill>
          </a:endParaRPr>
        </a:p>
      </dgm:t>
    </dgm:pt>
    <dgm:pt modelId="{05AAED9E-4E09-4E52-8499-6B6E5F5D3D36}">
      <dgm:prSet custT="1"/>
      <dgm:spPr>
        <a:xfrm rot="10800000">
          <a:off x="1557447" y="2399172"/>
          <a:ext cx="5267634" cy="922547"/>
        </a:xfrm>
        <a:prstGeom prst="homePlate">
          <a:avLst/>
        </a:prstGeom>
        <a:solidFill>
          <a:srgbClr val="4A9BDC">
            <a:alpha val="90000"/>
            <a:hueOff val="0"/>
            <a:satOff val="0"/>
            <a:lumOff val="0"/>
            <a:alphaOff val="-20000"/>
          </a:srgbClr>
        </a:solidFill>
        <a:ln w="12700" cap="flat" cmpd="sng" algn="ctr">
          <a:solidFill>
            <a:sysClr val="window" lastClr="FFFFFF">
              <a:hueOff val="0"/>
              <a:satOff val="0"/>
              <a:lumOff val="0"/>
              <a:alphaOff val="0"/>
            </a:sysClr>
          </a:solidFill>
          <a:prstDash val="solid"/>
        </a:ln>
        <a:effectLst/>
      </dgm:spPr>
      <dgm:t>
        <a:bodyPr/>
        <a:lstStyle/>
        <a:p>
          <a:pPr algn="l" rtl="0"/>
          <a:r>
            <a:rPr lang="en-US" sz="1400" dirty="0" smtClean="0">
              <a:solidFill>
                <a:srgbClr val="C00000"/>
              </a:solidFill>
              <a:latin typeface="Century Gothic" panose="020B0502020202020204"/>
              <a:ea typeface="+mn-ea"/>
              <a:cs typeface="+mn-cs"/>
            </a:rPr>
            <a:t>Encephalitis develops in only a small proportion of patients and the majority of cases are due to HHV-6B</a:t>
          </a:r>
          <a:endParaRPr lang="en-US" sz="1400" dirty="0">
            <a:solidFill>
              <a:srgbClr val="C00000"/>
            </a:solidFill>
            <a:latin typeface="Century Gothic" panose="020B0502020202020204"/>
            <a:ea typeface="+mn-ea"/>
            <a:cs typeface="+mn-cs"/>
          </a:endParaRPr>
        </a:p>
      </dgm:t>
    </dgm:pt>
    <dgm:pt modelId="{05207AFE-CD00-4F3C-8A3A-F0ED225EA728}" type="parTrans" cxnId="{A75F4C55-2E3B-4F5C-8D8D-9719916CB088}">
      <dgm:prSet/>
      <dgm:spPr/>
      <dgm:t>
        <a:bodyPr/>
        <a:lstStyle/>
        <a:p>
          <a:pPr algn="l"/>
          <a:endParaRPr lang="en-US" sz="1400">
            <a:solidFill>
              <a:srgbClr val="C00000"/>
            </a:solidFill>
          </a:endParaRPr>
        </a:p>
      </dgm:t>
    </dgm:pt>
    <dgm:pt modelId="{23D0CEB3-C6DF-4373-8850-D53368B2F5DC}" type="sibTrans" cxnId="{A75F4C55-2E3B-4F5C-8D8D-9719916CB088}">
      <dgm:prSet/>
      <dgm:spPr/>
      <dgm:t>
        <a:bodyPr/>
        <a:lstStyle/>
        <a:p>
          <a:pPr algn="l"/>
          <a:endParaRPr lang="en-US" sz="1400">
            <a:solidFill>
              <a:srgbClr val="C00000"/>
            </a:solidFill>
          </a:endParaRPr>
        </a:p>
      </dgm:t>
    </dgm:pt>
    <dgm:pt modelId="{5B88DFFD-66AC-42C4-A02F-ACC33CC5A47E}">
      <dgm:prSet custT="1"/>
      <dgm:spPr>
        <a:xfrm rot="10800000">
          <a:off x="1557447" y="3597107"/>
          <a:ext cx="5267634" cy="922547"/>
        </a:xfrm>
        <a:prstGeom prst="homePlate">
          <a:avLst/>
        </a:prstGeom>
        <a:solidFill>
          <a:srgbClr val="4A9BDC">
            <a:alpha val="90000"/>
            <a:hueOff val="0"/>
            <a:satOff val="0"/>
            <a:lumOff val="0"/>
            <a:alphaOff val="-30000"/>
          </a:srgbClr>
        </a:solidFill>
        <a:ln w="12700" cap="flat" cmpd="sng" algn="ctr">
          <a:solidFill>
            <a:sysClr val="window" lastClr="FFFFFF">
              <a:hueOff val="0"/>
              <a:satOff val="0"/>
              <a:lumOff val="0"/>
              <a:alphaOff val="0"/>
            </a:sysClr>
          </a:solidFill>
          <a:prstDash val="solid"/>
        </a:ln>
        <a:effectLst/>
      </dgm:spPr>
      <dgm:t>
        <a:bodyPr/>
        <a:lstStyle/>
        <a:p>
          <a:pPr algn="l" rtl="0"/>
          <a:r>
            <a:rPr lang="en-US" sz="1400" dirty="0" smtClean="0">
              <a:solidFill>
                <a:srgbClr val="C00000"/>
              </a:solidFill>
              <a:latin typeface="Century Gothic" panose="020B0502020202020204"/>
              <a:ea typeface="+mn-ea"/>
              <a:cs typeface="+mn-cs"/>
            </a:rPr>
            <a:t>In renal transplant recipients, the spectrum of clinical manifestations  is limited, whereas hepatitis, pneumonitis, bone marrow suppression, and encephalitis have been reported for liver, lung, and heart transplant patients</a:t>
          </a:r>
          <a:endParaRPr lang="en-US" sz="1400" dirty="0">
            <a:solidFill>
              <a:srgbClr val="C00000"/>
            </a:solidFill>
            <a:latin typeface="Century Gothic" panose="020B0502020202020204"/>
            <a:ea typeface="+mn-ea"/>
            <a:cs typeface="+mn-cs"/>
          </a:endParaRPr>
        </a:p>
      </dgm:t>
    </dgm:pt>
    <dgm:pt modelId="{F5C6D4C6-4171-4D90-A236-A905C12B589C}" type="parTrans" cxnId="{67C8B796-D642-4AC7-85A2-FD0E731E69A0}">
      <dgm:prSet/>
      <dgm:spPr/>
      <dgm:t>
        <a:bodyPr/>
        <a:lstStyle/>
        <a:p>
          <a:pPr algn="l"/>
          <a:endParaRPr lang="en-US" sz="1400">
            <a:solidFill>
              <a:srgbClr val="C00000"/>
            </a:solidFill>
          </a:endParaRPr>
        </a:p>
      </dgm:t>
    </dgm:pt>
    <dgm:pt modelId="{FDA82ABA-D1A1-4C28-8F86-73A469DE1309}" type="sibTrans" cxnId="{67C8B796-D642-4AC7-85A2-FD0E731E69A0}">
      <dgm:prSet/>
      <dgm:spPr/>
      <dgm:t>
        <a:bodyPr/>
        <a:lstStyle/>
        <a:p>
          <a:pPr algn="l"/>
          <a:endParaRPr lang="en-US" sz="1400">
            <a:solidFill>
              <a:srgbClr val="C00000"/>
            </a:solidFill>
          </a:endParaRPr>
        </a:p>
      </dgm:t>
    </dgm:pt>
    <dgm:pt modelId="{8BEFF2AD-6E41-4972-B308-06002D5F27DA}">
      <dgm:prSet custT="1"/>
      <dgm:spPr>
        <a:xfrm rot="10800000">
          <a:off x="1557447" y="4795042"/>
          <a:ext cx="5267634" cy="922547"/>
        </a:xfrm>
        <a:prstGeom prst="homePlate">
          <a:avLst/>
        </a:prstGeom>
        <a:solidFill>
          <a:srgbClr val="4A9BDC">
            <a:alpha val="90000"/>
            <a:hueOff val="0"/>
            <a:satOff val="0"/>
            <a:lumOff val="0"/>
            <a:alphaOff val="-40000"/>
          </a:srgbClr>
        </a:solidFill>
        <a:ln w="12700" cap="flat" cmpd="sng" algn="ctr">
          <a:solidFill>
            <a:sysClr val="window" lastClr="FFFFFF">
              <a:hueOff val="0"/>
              <a:satOff val="0"/>
              <a:lumOff val="0"/>
              <a:alphaOff val="0"/>
            </a:sysClr>
          </a:solidFill>
          <a:prstDash val="solid"/>
        </a:ln>
        <a:effectLst/>
      </dgm:spPr>
      <dgm:t>
        <a:bodyPr/>
        <a:lstStyle/>
        <a:p>
          <a:pPr algn="l" rtl="0"/>
          <a:r>
            <a:rPr lang="en-US" sz="1400" dirty="0" smtClean="0">
              <a:solidFill>
                <a:srgbClr val="C00000"/>
              </a:solidFill>
              <a:latin typeface="Century Gothic" panose="020B0502020202020204"/>
              <a:ea typeface="+mn-ea"/>
              <a:cs typeface="+mn-cs"/>
            </a:rPr>
            <a:t>The capability of HHV-6 to accelerate the progression to AIDS remains controversial, reports showed cases of encephalitis, pneumonitis, and retinitis </a:t>
          </a:r>
          <a:r>
            <a:rPr lang="en-US" sz="1400" i="1" dirty="0" smtClean="0">
              <a:solidFill>
                <a:srgbClr val="C00000"/>
              </a:solidFill>
              <a:latin typeface="Century Gothic" panose="020B0502020202020204"/>
              <a:ea typeface="+mn-ea"/>
              <a:cs typeface="+mn-cs"/>
            </a:rPr>
            <a:t>(</a:t>
          </a:r>
          <a:r>
            <a:rPr lang="en-US" sz="1400" i="1" dirty="0" err="1" smtClean="0">
              <a:solidFill>
                <a:srgbClr val="C00000"/>
              </a:solidFill>
              <a:latin typeface="Century Gothic" panose="020B0502020202020204"/>
              <a:ea typeface="+mn-ea"/>
              <a:cs typeface="+mn-cs"/>
            </a:rPr>
            <a:t>Lusso</a:t>
          </a:r>
          <a:r>
            <a:rPr lang="en-US" sz="1400" i="1" dirty="0" smtClean="0">
              <a:solidFill>
                <a:srgbClr val="C00000"/>
              </a:solidFill>
              <a:latin typeface="Century Gothic" panose="020B0502020202020204"/>
              <a:ea typeface="+mn-ea"/>
              <a:cs typeface="+mn-cs"/>
            </a:rPr>
            <a:t> P et al., 1994)</a:t>
          </a:r>
          <a:endParaRPr lang="en-US" sz="1400" dirty="0">
            <a:solidFill>
              <a:srgbClr val="C00000"/>
            </a:solidFill>
            <a:latin typeface="Century Gothic" panose="020B0502020202020204"/>
            <a:ea typeface="+mn-ea"/>
            <a:cs typeface="+mn-cs"/>
          </a:endParaRPr>
        </a:p>
      </dgm:t>
    </dgm:pt>
    <dgm:pt modelId="{C3D01783-53AF-4B17-9C2F-0A772A25B472}" type="parTrans" cxnId="{56FDFBE9-751A-43F1-B204-2C7AD277B8AC}">
      <dgm:prSet/>
      <dgm:spPr/>
      <dgm:t>
        <a:bodyPr/>
        <a:lstStyle/>
        <a:p>
          <a:pPr algn="l"/>
          <a:endParaRPr lang="en-US" sz="1400">
            <a:solidFill>
              <a:srgbClr val="C00000"/>
            </a:solidFill>
          </a:endParaRPr>
        </a:p>
      </dgm:t>
    </dgm:pt>
    <dgm:pt modelId="{4D7F4EF0-DDAA-4D09-A80A-3884D7968EA5}" type="sibTrans" cxnId="{56FDFBE9-751A-43F1-B204-2C7AD277B8AC}">
      <dgm:prSet/>
      <dgm:spPr/>
      <dgm:t>
        <a:bodyPr/>
        <a:lstStyle/>
        <a:p>
          <a:pPr algn="l"/>
          <a:endParaRPr lang="en-US" sz="1400">
            <a:solidFill>
              <a:srgbClr val="C00000"/>
            </a:solidFill>
          </a:endParaRPr>
        </a:p>
      </dgm:t>
    </dgm:pt>
    <dgm:pt modelId="{EEAC05C8-5CCB-46ED-A133-FB6A7C9B3F19}" type="pres">
      <dgm:prSet presAssocID="{C7CAFE68-8371-4313-81FB-4413D62AF47B}" presName="linearFlow" presStyleCnt="0">
        <dgm:presLayoutVars>
          <dgm:dir/>
          <dgm:resizeHandles val="exact"/>
        </dgm:presLayoutVars>
      </dgm:prSet>
      <dgm:spPr/>
      <dgm:t>
        <a:bodyPr/>
        <a:lstStyle/>
        <a:p>
          <a:endParaRPr lang="en-US"/>
        </a:p>
      </dgm:t>
    </dgm:pt>
    <dgm:pt modelId="{DB314D00-DF74-4BE9-9BB9-563C1B0B30C3}" type="pres">
      <dgm:prSet presAssocID="{8B87EABA-F059-4E55-9DE4-D58A9513C555}" presName="composite" presStyleCnt="0"/>
      <dgm:spPr/>
    </dgm:pt>
    <dgm:pt modelId="{C398F870-106C-4C3B-9EE8-381964CD2501}" type="pres">
      <dgm:prSet presAssocID="{8B87EABA-F059-4E55-9DE4-D58A9513C555}" presName="imgShp" presStyleLbl="fgImgPlace1" presStyleIdx="0" presStyleCnt="5"/>
      <dgm:spPr>
        <a:xfrm>
          <a:off x="1096173" y="3301"/>
          <a:ext cx="922547" cy="922547"/>
        </a:xfrm>
        <a:prstGeom prst="ellipse">
          <a:avLst/>
        </a:prstGeom>
        <a:blipFill rotWithShape="1">
          <a:blip xmlns:r="http://schemas.openxmlformats.org/officeDocument/2006/relationships" r:embed="rId1"/>
          <a:stretch>
            <a:fillRect/>
          </a:stretch>
        </a:blipFill>
        <a:ln w="12700" cap="flat" cmpd="sng" algn="ctr">
          <a:solidFill>
            <a:sysClr val="window" lastClr="FFFFFF">
              <a:hueOff val="0"/>
              <a:satOff val="0"/>
              <a:lumOff val="0"/>
              <a:alphaOff val="0"/>
            </a:sysClr>
          </a:solidFill>
          <a:prstDash val="solid"/>
        </a:ln>
        <a:effectLst/>
      </dgm:spPr>
      <dgm:t>
        <a:bodyPr/>
        <a:lstStyle/>
        <a:p>
          <a:endParaRPr lang="en-US"/>
        </a:p>
      </dgm:t>
    </dgm:pt>
    <dgm:pt modelId="{6AB7C23D-9E2C-46D1-A985-383C1309BDFE}" type="pres">
      <dgm:prSet presAssocID="{8B87EABA-F059-4E55-9DE4-D58A9513C555}" presName="txShp" presStyleLbl="node1" presStyleIdx="0" presStyleCnt="5">
        <dgm:presLayoutVars>
          <dgm:bulletEnabled val="1"/>
        </dgm:presLayoutVars>
      </dgm:prSet>
      <dgm:spPr/>
      <dgm:t>
        <a:bodyPr/>
        <a:lstStyle/>
        <a:p>
          <a:endParaRPr lang="en-US"/>
        </a:p>
      </dgm:t>
    </dgm:pt>
    <dgm:pt modelId="{380303EF-BAB1-4D94-9141-2611714D612A}" type="pres">
      <dgm:prSet presAssocID="{94E85D74-2CE7-4F6D-80C3-CFA0BEFCAF59}" presName="spacing" presStyleCnt="0"/>
      <dgm:spPr/>
    </dgm:pt>
    <dgm:pt modelId="{9947E191-1D35-4DDC-A240-7E3A31D76B47}" type="pres">
      <dgm:prSet presAssocID="{21484EAD-8AF4-485E-BB5C-CD6B3782DFD0}" presName="composite" presStyleCnt="0"/>
      <dgm:spPr/>
    </dgm:pt>
    <dgm:pt modelId="{CAA0BAD5-4720-4C6E-8B5F-5BAF7DCBA022}" type="pres">
      <dgm:prSet presAssocID="{21484EAD-8AF4-485E-BB5C-CD6B3782DFD0}" presName="imgShp" presStyleLbl="fgImgPlace1" presStyleIdx="1" presStyleCnt="5"/>
      <dgm:spPr>
        <a:xfrm>
          <a:off x="1096173" y="1201237"/>
          <a:ext cx="922547" cy="922547"/>
        </a:xfrm>
        <a:prstGeom prst="ellipse">
          <a:avLst/>
        </a:prstGeom>
        <a:blipFill rotWithShape="1">
          <a:blip xmlns:r="http://schemas.openxmlformats.org/officeDocument/2006/relationships" r:embed="rId2"/>
          <a:stretch>
            <a:fillRect/>
          </a:stretch>
        </a:blipFill>
        <a:ln w="12700" cap="flat" cmpd="sng" algn="ctr">
          <a:solidFill>
            <a:sysClr val="window" lastClr="FFFFFF">
              <a:hueOff val="0"/>
              <a:satOff val="0"/>
              <a:lumOff val="0"/>
              <a:alphaOff val="0"/>
            </a:sysClr>
          </a:solidFill>
          <a:prstDash val="solid"/>
        </a:ln>
        <a:effectLst/>
      </dgm:spPr>
      <dgm:t>
        <a:bodyPr/>
        <a:lstStyle/>
        <a:p>
          <a:endParaRPr lang="en-US"/>
        </a:p>
      </dgm:t>
    </dgm:pt>
    <dgm:pt modelId="{76BC5E55-375D-4FE9-A73F-835D625F8E2C}" type="pres">
      <dgm:prSet presAssocID="{21484EAD-8AF4-485E-BB5C-CD6B3782DFD0}" presName="txShp" presStyleLbl="node1" presStyleIdx="1" presStyleCnt="5" custScaleY="162386">
        <dgm:presLayoutVars>
          <dgm:bulletEnabled val="1"/>
        </dgm:presLayoutVars>
      </dgm:prSet>
      <dgm:spPr/>
      <dgm:t>
        <a:bodyPr/>
        <a:lstStyle/>
        <a:p>
          <a:endParaRPr lang="en-US"/>
        </a:p>
      </dgm:t>
    </dgm:pt>
    <dgm:pt modelId="{049636C2-7664-4F37-BD70-A96193EF2871}" type="pres">
      <dgm:prSet presAssocID="{AFF14607-ED21-4743-B3F1-75FBCF516F1A}" presName="spacing" presStyleCnt="0"/>
      <dgm:spPr/>
    </dgm:pt>
    <dgm:pt modelId="{2D123052-4D8F-4E09-8546-814B96ED4478}" type="pres">
      <dgm:prSet presAssocID="{05AAED9E-4E09-4E52-8499-6B6E5F5D3D36}" presName="composite" presStyleCnt="0"/>
      <dgm:spPr/>
    </dgm:pt>
    <dgm:pt modelId="{C0C52E70-DC1C-4FA4-A07D-AB1DDCEF52C9}" type="pres">
      <dgm:prSet presAssocID="{05AAED9E-4E09-4E52-8499-6B6E5F5D3D36}" presName="imgShp" presStyleLbl="fgImgPlace1" presStyleIdx="2" presStyleCnt="5"/>
      <dgm:spPr>
        <a:xfrm>
          <a:off x="1096173" y="2399172"/>
          <a:ext cx="922547" cy="922547"/>
        </a:xfrm>
        <a:prstGeom prst="ellipse">
          <a:avLst/>
        </a:prstGeom>
        <a:blipFill rotWithShape="1">
          <a:blip xmlns:r="http://schemas.openxmlformats.org/officeDocument/2006/relationships" r:embed="rId3"/>
          <a:stretch>
            <a:fillRect/>
          </a:stretch>
        </a:blipFill>
        <a:ln w="12700" cap="flat" cmpd="sng" algn="ctr">
          <a:solidFill>
            <a:sysClr val="window" lastClr="FFFFFF">
              <a:hueOff val="0"/>
              <a:satOff val="0"/>
              <a:lumOff val="0"/>
              <a:alphaOff val="0"/>
            </a:sysClr>
          </a:solidFill>
          <a:prstDash val="solid"/>
        </a:ln>
        <a:effectLst/>
      </dgm:spPr>
      <dgm:t>
        <a:bodyPr/>
        <a:lstStyle/>
        <a:p>
          <a:endParaRPr lang="en-US"/>
        </a:p>
      </dgm:t>
    </dgm:pt>
    <dgm:pt modelId="{84E85D29-A812-4326-992D-012F314ED9AE}" type="pres">
      <dgm:prSet presAssocID="{05AAED9E-4E09-4E52-8499-6B6E5F5D3D36}" presName="txShp" presStyleLbl="node1" presStyleIdx="2" presStyleCnt="5">
        <dgm:presLayoutVars>
          <dgm:bulletEnabled val="1"/>
        </dgm:presLayoutVars>
      </dgm:prSet>
      <dgm:spPr/>
      <dgm:t>
        <a:bodyPr/>
        <a:lstStyle/>
        <a:p>
          <a:endParaRPr lang="en-US"/>
        </a:p>
      </dgm:t>
    </dgm:pt>
    <dgm:pt modelId="{2E42AC84-E9B9-469C-86CF-0F751EE691DC}" type="pres">
      <dgm:prSet presAssocID="{23D0CEB3-C6DF-4373-8850-D53368B2F5DC}" presName="spacing" presStyleCnt="0"/>
      <dgm:spPr/>
    </dgm:pt>
    <dgm:pt modelId="{3FE16C2D-980F-4A5C-90BD-52977441AE98}" type="pres">
      <dgm:prSet presAssocID="{5B88DFFD-66AC-42C4-A02F-ACC33CC5A47E}" presName="composite" presStyleCnt="0"/>
      <dgm:spPr/>
    </dgm:pt>
    <dgm:pt modelId="{961AE994-790C-4B34-B791-FCA99F514E76}" type="pres">
      <dgm:prSet presAssocID="{5B88DFFD-66AC-42C4-A02F-ACC33CC5A47E}" presName="imgShp" presStyleLbl="fgImgPlace1" presStyleIdx="3" presStyleCnt="5"/>
      <dgm:spPr>
        <a:xfrm>
          <a:off x="1096173" y="3597107"/>
          <a:ext cx="922547" cy="922547"/>
        </a:xfrm>
        <a:prstGeom prst="ellipse">
          <a:avLst/>
        </a:prstGeom>
        <a:blipFill rotWithShape="1">
          <a:blip xmlns:r="http://schemas.openxmlformats.org/officeDocument/2006/relationships" r:embed="rId4"/>
          <a:stretch>
            <a:fillRect/>
          </a:stretch>
        </a:blipFill>
        <a:ln w="12700" cap="flat" cmpd="sng" algn="ctr">
          <a:solidFill>
            <a:sysClr val="window" lastClr="FFFFFF">
              <a:hueOff val="0"/>
              <a:satOff val="0"/>
              <a:lumOff val="0"/>
              <a:alphaOff val="0"/>
            </a:sysClr>
          </a:solidFill>
          <a:prstDash val="solid"/>
        </a:ln>
        <a:effectLst/>
      </dgm:spPr>
      <dgm:t>
        <a:bodyPr/>
        <a:lstStyle/>
        <a:p>
          <a:endParaRPr lang="en-US"/>
        </a:p>
      </dgm:t>
    </dgm:pt>
    <dgm:pt modelId="{A51CDF96-BC13-4706-83EE-5E97A76FA19B}" type="pres">
      <dgm:prSet presAssocID="{5B88DFFD-66AC-42C4-A02F-ACC33CC5A47E}" presName="txShp" presStyleLbl="node1" presStyleIdx="3" presStyleCnt="5" custScaleY="185804">
        <dgm:presLayoutVars>
          <dgm:bulletEnabled val="1"/>
        </dgm:presLayoutVars>
      </dgm:prSet>
      <dgm:spPr/>
      <dgm:t>
        <a:bodyPr/>
        <a:lstStyle/>
        <a:p>
          <a:endParaRPr lang="en-US"/>
        </a:p>
      </dgm:t>
    </dgm:pt>
    <dgm:pt modelId="{2D4C0DA9-B72A-4CC1-A1A5-A9ACA6D5DD80}" type="pres">
      <dgm:prSet presAssocID="{FDA82ABA-D1A1-4C28-8F86-73A469DE1309}" presName="spacing" presStyleCnt="0"/>
      <dgm:spPr/>
    </dgm:pt>
    <dgm:pt modelId="{5DA5E11A-1ECF-4E8E-A0B3-119D97714EB3}" type="pres">
      <dgm:prSet presAssocID="{8BEFF2AD-6E41-4972-B308-06002D5F27DA}" presName="composite" presStyleCnt="0"/>
      <dgm:spPr/>
    </dgm:pt>
    <dgm:pt modelId="{B6CF6F8F-DEE7-44F5-B756-1E8EA3030C79}" type="pres">
      <dgm:prSet presAssocID="{8BEFF2AD-6E41-4972-B308-06002D5F27DA}" presName="imgShp" presStyleLbl="fgImgPlace1" presStyleIdx="4" presStyleCnt="5"/>
      <dgm:spPr>
        <a:xfrm>
          <a:off x="1096173" y="4795042"/>
          <a:ext cx="922547" cy="922547"/>
        </a:xfrm>
        <a:prstGeom prst="ellipse">
          <a:avLst/>
        </a:prstGeom>
        <a:blipFill rotWithShape="1">
          <a:blip xmlns:r="http://schemas.openxmlformats.org/officeDocument/2006/relationships" r:embed="rId5"/>
          <a:stretch>
            <a:fillRect/>
          </a:stretch>
        </a:blipFill>
        <a:ln w="12700" cap="flat" cmpd="sng" algn="ctr">
          <a:solidFill>
            <a:sysClr val="window" lastClr="FFFFFF">
              <a:hueOff val="0"/>
              <a:satOff val="0"/>
              <a:lumOff val="0"/>
              <a:alphaOff val="0"/>
            </a:sysClr>
          </a:solidFill>
          <a:prstDash val="solid"/>
        </a:ln>
        <a:effectLst/>
      </dgm:spPr>
      <dgm:t>
        <a:bodyPr/>
        <a:lstStyle/>
        <a:p>
          <a:endParaRPr lang="en-US"/>
        </a:p>
      </dgm:t>
    </dgm:pt>
    <dgm:pt modelId="{D2F1BB74-6336-4A52-8E80-C9D2BB7D6F62}" type="pres">
      <dgm:prSet presAssocID="{8BEFF2AD-6E41-4972-B308-06002D5F27DA}" presName="txShp" presStyleLbl="node1" presStyleIdx="4" presStyleCnt="5" custScaleY="146356">
        <dgm:presLayoutVars>
          <dgm:bulletEnabled val="1"/>
        </dgm:presLayoutVars>
      </dgm:prSet>
      <dgm:spPr/>
      <dgm:t>
        <a:bodyPr/>
        <a:lstStyle/>
        <a:p>
          <a:endParaRPr lang="en-US"/>
        </a:p>
      </dgm:t>
    </dgm:pt>
  </dgm:ptLst>
  <dgm:cxnLst>
    <dgm:cxn modelId="{3F7F0C6F-95A4-4A84-B8F3-3C9A51A951F9}" type="presOf" srcId="{8BEFF2AD-6E41-4972-B308-06002D5F27DA}" destId="{D2F1BB74-6336-4A52-8E80-C9D2BB7D6F62}" srcOrd="0" destOrd="0" presId="urn:microsoft.com/office/officeart/2005/8/layout/vList3"/>
    <dgm:cxn modelId="{A98B001D-106A-4103-A24C-50B89B3B915C}" type="presOf" srcId="{21484EAD-8AF4-485E-BB5C-CD6B3782DFD0}" destId="{76BC5E55-375D-4FE9-A73F-835D625F8E2C}" srcOrd="0" destOrd="0" presId="urn:microsoft.com/office/officeart/2005/8/layout/vList3"/>
    <dgm:cxn modelId="{6D2B026D-4A30-4340-88DB-0678C38209DF}" type="presOf" srcId="{05AAED9E-4E09-4E52-8499-6B6E5F5D3D36}" destId="{84E85D29-A812-4326-992D-012F314ED9AE}" srcOrd="0" destOrd="0" presId="urn:microsoft.com/office/officeart/2005/8/layout/vList3"/>
    <dgm:cxn modelId="{A75F4C55-2E3B-4F5C-8D8D-9719916CB088}" srcId="{C7CAFE68-8371-4313-81FB-4413D62AF47B}" destId="{05AAED9E-4E09-4E52-8499-6B6E5F5D3D36}" srcOrd="2" destOrd="0" parTransId="{05207AFE-CD00-4F3C-8A3A-F0ED225EA728}" sibTransId="{23D0CEB3-C6DF-4373-8850-D53368B2F5DC}"/>
    <dgm:cxn modelId="{56FDFBE9-751A-43F1-B204-2C7AD277B8AC}" srcId="{C7CAFE68-8371-4313-81FB-4413D62AF47B}" destId="{8BEFF2AD-6E41-4972-B308-06002D5F27DA}" srcOrd="4" destOrd="0" parTransId="{C3D01783-53AF-4B17-9C2F-0A772A25B472}" sibTransId="{4D7F4EF0-DDAA-4D09-A80A-3884D7968EA5}"/>
    <dgm:cxn modelId="{67C8B796-D642-4AC7-85A2-FD0E731E69A0}" srcId="{C7CAFE68-8371-4313-81FB-4413D62AF47B}" destId="{5B88DFFD-66AC-42C4-A02F-ACC33CC5A47E}" srcOrd="3" destOrd="0" parTransId="{F5C6D4C6-4171-4D90-A236-A905C12B589C}" sibTransId="{FDA82ABA-D1A1-4C28-8F86-73A469DE1309}"/>
    <dgm:cxn modelId="{02C0C5DF-62F0-41AE-B98D-207C04E29232}" srcId="{C7CAFE68-8371-4313-81FB-4413D62AF47B}" destId="{21484EAD-8AF4-485E-BB5C-CD6B3782DFD0}" srcOrd="1" destOrd="0" parTransId="{FF79630E-A3A1-4A6C-8385-8E92BB4DE4A1}" sibTransId="{AFF14607-ED21-4743-B3F1-75FBCF516F1A}"/>
    <dgm:cxn modelId="{F814396A-164A-4B9F-8FA4-B54627A25997}" srcId="{C7CAFE68-8371-4313-81FB-4413D62AF47B}" destId="{8B87EABA-F059-4E55-9DE4-D58A9513C555}" srcOrd="0" destOrd="0" parTransId="{09F945C5-C9CA-4176-A914-26F2E95ACC68}" sibTransId="{94E85D74-2CE7-4F6D-80C3-CFA0BEFCAF59}"/>
    <dgm:cxn modelId="{690A6173-1BD3-4D05-BDFF-F0A3DBFEF9B0}" type="presOf" srcId="{8B87EABA-F059-4E55-9DE4-D58A9513C555}" destId="{6AB7C23D-9E2C-46D1-A985-383C1309BDFE}" srcOrd="0" destOrd="0" presId="urn:microsoft.com/office/officeart/2005/8/layout/vList3"/>
    <dgm:cxn modelId="{DC9F0300-351B-4368-B734-51F0E4307EDA}" type="presOf" srcId="{5B88DFFD-66AC-42C4-A02F-ACC33CC5A47E}" destId="{A51CDF96-BC13-4706-83EE-5E97A76FA19B}" srcOrd="0" destOrd="0" presId="urn:microsoft.com/office/officeart/2005/8/layout/vList3"/>
    <dgm:cxn modelId="{17B550AE-FBC2-4A3B-B343-B137069C1FF9}" type="presOf" srcId="{C7CAFE68-8371-4313-81FB-4413D62AF47B}" destId="{EEAC05C8-5CCB-46ED-A133-FB6A7C9B3F19}" srcOrd="0" destOrd="0" presId="urn:microsoft.com/office/officeart/2005/8/layout/vList3"/>
    <dgm:cxn modelId="{C53D287D-9788-42D4-8068-5C7334482CEA}" type="presParOf" srcId="{EEAC05C8-5CCB-46ED-A133-FB6A7C9B3F19}" destId="{DB314D00-DF74-4BE9-9BB9-563C1B0B30C3}" srcOrd="0" destOrd="0" presId="urn:microsoft.com/office/officeart/2005/8/layout/vList3"/>
    <dgm:cxn modelId="{1C4863FB-6204-4ED3-9AB6-50719B64F623}" type="presParOf" srcId="{DB314D00-DF74-4BE9-9BB9-563C1B0B30C3}" destId="{C398F870-106C-4C3B-9EE8-381964CD2501}" srcOrd="0" destOrd="0" presId="urn:microsoft.com/office/officeart/2005/8/layout/vList3"/>
    <dgm:cxn modelId="{4E892F70-C522-45DD-98C8-9CC951FCE4AA}" type="presParOf" srcId="{DB314D00-DF74-4BE9-9BB9-563C1B0B30C3}" destId="{6AB7C23D-9E2C-46D1-A985-383C1309BDFE}" srcOrd="1" destOrd="0" presId="urn:microsoft.com/office/officeart/2005/8/layout/vList3"/>
    <dgm:cxn modelId="{9486BDA8-23A4-4C4E-A0C7-709FFA2E014C}" type="presParOf" srcId="{EEAC05C8-5CCB-46ED-A133-FB6A7C9B3F19}" destId="{380303EF-BAB1-4D94-9141-2611714D612A}" srcOrd="1" destOrd="0" presId="urn:microsoft.com/office/officeart/2005/8/layout/vList3"/>
    <dgm:cxn modelId="{8A4EF933-DDAB-4441-A0D4-81357647055B}" type="presParOf" srcId="{EEAC05C8-5CCB-46ED-A133-FB6A7C9B3F19}" destId="{9947E191-1D35-4DDC-A240-7E3A31D76B47}" srcOrd="2" destOrd="0" presId="urn:microsoft.com/office/officeart/2005/8/layout/vList3"/>
    <dgm:cxn modelId="{99D3B785-E078-4369-9A8C-CF248D4BBD3F}" type="presParOf" srcId="{9947E191-1D35-4DDC-A240-7E3A31D76B47}" destId="{CAA0BAD5-4720-4C6E-8B5F-5BAF7DCBA022}" srcOrd="0" destOrd="0" presId="urn:microsoft.com/office/officeart/2005/8/layout/vList3"/>
    <dgm:cxn modelId="{C6476DBE-C347-4910-974B-8542EE69BD87}" type="presParOf" srcId="{9947E191-1D35-4DDC-A240-7E3A31D76B47}" destId="{76BC5E55-375D-4FE9-A73F-835D625F8E2C}" srcOrd="1" destOrd="0" presId="urn:microsoft.com/office/officeart/2005/8/layout/vList3"/>
    <dgm:cxn modelId="{727E7A57-DC42-4FE5-A081-5B7D291198EF}" type="presParOf" srcId="{EEAC05C8-5CCB-46ED-A133-FB6A7C9B3F19}" destId="{049636C2-7664-4F37-BD70-A96193EF2871}" srcOrd="3" destOrd="0" presId="urn:microsoft.com/office/officeart/2005/8/layout/vList3"/>
    <dgm:cxn modelId="{3301E6C1-567A-4CE7-899C-C71E1AADA08E}" type="presParOf" srcId="{EEAC05C8-5CCB-46ED-A133-FB6A7C9B3F19}" destId="{2D123052-4D8F-4E09-8546-814B96ED4478}" srcOrd="4" destOrd="0" presId="urn:microsoft.com/office/officeart/2005/8/layout/vList3"/>
    <dgm:cxn modelId="{166545A3-A8D4-42BB-8884-2CCDDCFA30C7}" type="presParOf" srcId="{2D123052-4D8F-4E09-8546-814B96ED4478}" destId="{C0C52E70-DC1C-4FA4-A07D-AB1DDCEF52C9}" srcOrd="0" destOrd="0" presId="urn:microsoft.com/office/officeart/2005/8/layout/vList3"/>
    <dgm:cxn modelId="{0BD446FA-AA03-4B48-B8A0-34148BD53711}" type="presParOf" srcId="{2D123052-4D8F-4E09-8546-814B96ED4478}" destId="{84E85D29-A812-4326-992D-012F314ED9AE}" srcOrd="1" destOrd="0" presId="urn:microsoft.com/office/officeart/2005/8/layout/vList3"/>
    <dgm:cxn modelId="{1C499A47-75AE-42F7-A2E5-79A13BDCD8F1}" type="presParOf" srcId="{EEAC05C8-5CCB-46ED-A133-FB6A7C9B3F19}" destId="{2E42AC84-E9B9-469C-86CF-0F751EE691DC}" srcOrd="5" destOrd="0" presId="urn:microsoft.com/office/officeart/2005/8/layout/vList3"/>
    <dgm:cxn modelId="{F2A6BA3B-0B42-4021-AB5A-423B61028DE8}" type="presParOf" srcId="{EEAC05C8-5CCB-46ED-A133-FB6A7C9B3F19}" destId="{3FE16C2D-980F-4A5C-90BD-52977441AE98}" srcOrd="6" destOrd="0" presId="urn:microsoft.com/office/officeart/2005/8/layout/vList3"/>
    <dgm:cxn modelId="{E97D6848-DB62-4360-841B-C302C7B35E04}" type="presParOf" srcId="{3FE16C2D-980F-4A5C-90BD-52977441AE98}" destId="{961AE994-790C-4B34-B791-FCA99F514E76}" srcOrd="0" destOrd="0" presId="urn:microsoft.com/office/officeart/2005/8/layout/vList3"/>
    <dgm:cxn modelId="{2BA666B9-E914-4A76-8D16-5298A5EAA2A4}" type="presParOf" srcId="{3FE16C2D-980F-4A5C-90BD-52977441AE98}" destId="{A51CDF96-BC13-4706-83EE-5E97A76FA19B}" srcOrd="1" destOrd="0" presId="urn:microsoft.com/office/officeart/2005/8/layout/vList3"/>
    <dgm:cxn modelId="{81BD6334-996D-4663-AB50-18C4F9872E9F}" type="presParOf" srcId="{EEAC05C8-5CCB-46ED-A133-FB6A7C9B3F19}" destId="{2D4C0DA9-B72A-4CC1-A1A5-A9ACA6D5DD80}" srcOrd="7" destOrd="0" presId="urn:microsoft.com/office/officeart/2005/8/layout/vList3"/>
    <dgm:cxn modelId="{B498FC89-96CA-42A8-BD4D-841A885B514F}" type="presParOf" srcId="{EEAC05C8-5CCB-46ED-A133-FB6A7C9B3F19}" destId="{5DA5E11A-1ECF-4E8E-A0B3-119D97714EB3}" srcOrd="8" destOrd="0" presId="urn:microsoft.com/office/officeart/2005/8/layout/vList3"/>
    <dgm:cxn modelId="{18AFAB9F-AD04-4220-B134-7044526D3581}" type="presParOf" srcId="{5DA5E11A-1ECF-4E8E-A0B3-119D97714EB3}" destId="{B6CF6F8F-DEE7-44F5-B756-1E8EA3030C79}" srcOrd="0" destOrd="0" presId="urn:microsoft.com/office/officeart/2005/8/layout/vList3"/>
    <dgm:cxn modelId="{D7598DBE-6E8F-4B92-977F-91B49132D690}" type="presParOf" srcId="{5DA5E11A-1ECF-4E8E-A0B3-119D97714EB3}" destId="{D2F1BB74-6336-4A52-8E80-C9D2BB7D6F62}" srcOrd="1" destOrd="0" presId="urn:microsoft.com/office/officeart/2005/8/layout/vList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D4073AF-70CA-4A69-9DDB-7112656D7BC9}"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2CCC9469-0AA2-444B-8BFA-5EBA11582F1B}">
      <dgm:prSet custT="1"/>
      <dgm:spPr>
        <a:xfrm rot="10800000">
          <a:off x="2820542" y="1837"/>
          <a:ext cx="10450422" cy="753172"/>
        </a:xfrm>
        <a:prstGeom prst="homePlate">
          <a:avLst/>
        </a:prstGeom>
        <a:solidFill>
          <a:srgbClr val="DF2E28">
            <a:hueOff val="0"/>
            <a:satOff val="0"/>
            <a:lumOff val="0"/>
            <a:alphaOff val="0"/>
          </a:srgbClr>
        </a:solidFill>
        <a:ln w="12700" cap="flat" cmpd="sng" algn="ctr">
          <a:solidFill>
            <a:sysClr val="window" lastClr="FFFFFF">
              <a:hueOff val="0"/>
              <a:satOff val="0"/>
              <a:lumOff val="0"/>
              <a:alphaOff val="0"/>
            </a:sysClr>
          </a:solidFill>
          <a:prstDash val="solid"/>
        </a:ln>
        <a:effectLst/>
      </dgm:spPr>
      <dgm:t>
        <a:bodyPr/>
        <a:lstStyle/>
        <a:p>
          <a:pPr algn="l" rtl="0"/>
          <a:r>
            <a:rPr lang="en-US" sz="1600" dirty="0" smtClean="0">
              <a:solidFill>
                <a:sysClr val="window" lastClr="FFFFFF"/>
              </a:solidFill>
              <a:latin typeface="Century Gothic" panose="020B0502020202020204"/>
              <a:ea typeface="+mn-ea"/>
              <a:cs typeface="+mn-cs"/>
            </a:rPr>
            <a:t>The chronic clinical manifestations that can be related to the persistence of HHV-6 in the body is challenging to proof. </a:t>
          </a:r>
          <a:endParaRPr lang="en-US" sz="1600" dirty="0">
            <a:solidFill>
              <a:sysClr val="window" lastClr="FFFFFF"/>
            </a:solidFill>
            <a:latin typeface="Century Gothic" panose="020B0502020202020204"/>
            <a:ea typeface="+mn-ea"/>
            <a:cs typeface="+mn-cs"/>
          </a:endParaRPr>
        </a:p>
      </dgm:t>
    </dgm:pt>
    <dgm:pt modelId="{FF52038C-D863-4163-89C9-137CDE689324}" type="parTrans" cxnId="{A29D77F0-E024-4A30-9261-BA74F8C8CC5A}">
      <dgm:prSet/>
      <dgm:spPr/>
      <dgm:t>
        <a:bodyPr/>
        <a:lstStyle/>
        <a:p>
          <a:pPr algn="l"/>
          <a:endParaRPr lang="en-US" sz="1600"/>
        </a:p>
      </dgm:t>
    </dgm:pt>
    <dgm:pt modelId="{F7AFE543-C30F-44BC-B2E2-DCB13DA5DB24}" type="sibTrans" cxnId="{A29D77F0-E024-4A30-9261-BA74F8C8CC5A}">
      <dgm:prSet/>
      <dgm:spPr/>
      <dgm:t>
        <a:bodyPr/>
        <a:lstStyle/>
        <a:p>
          <a:pPr algn="l"/>
          <a:endParaRPr lang="en-US" sz="1600"/>
        </a:p>
      </dgm:t>
    </dgm:pt>
    <dgm:pt modelId="{9C449731-E3DD-484A-8AFA-C1FBFE51A13B}">
      <dgm:prSet custT="1"/>
      <dgm:spPr>
        <a:xfrm rot="10800000">
          <a:off x="2820542" y="952001"/>
          <a:ext cx="10450422" cy="753172"/>
        </a:xfrm>
        <a:prstGeom prst="homePlate">
          <a:avLst/>
        </a:prstGeom>
        <a:solidFill>
          <a:srgbClr val="DF2E28">
            <a:hueOff val="0"/>
            <a:satOff val="0"/>
            <a:lumOff val="0"/>
            <a:alphaOff val="0"/>
          </a:srgbClr>
        </a:solidFill>
        <a:ln w="12700" cap="flat" cmpd="sng" algn="ctr">
          <a:solidFill>
            <a:sysClr val="window" lastClr="FFFFFF">
              <a:hueOff val="0"/>
              <a:satOff val="0"/>
              <a:lumOff val="0"/>
              <a:alphaOff val="0"/>
            </a:sysClr>
          </a:solidFill>
          <a:prstDash val="solid"/>
        </a:ln>
        <a:effectLst/>
      </dgm:spPr>
      <dgm:t>
        <a:bodyPr/>
        <a:lstStyle/>
        <a:p>
          <a:pPr algn="l" rtl="0"/>
          <a:r>
            <a:rPr lang="en-US" sz="1600" dirty="0" smtClean="0">
              <a:solidFill>
                <a:sysClr val="window" lastClr="FFFFFF"/>
              </a:solidFill>
              <a:latin typeface="Century Gothic" panose="020B0502020202020204"/>
              <a:ea typeface="+mn-ea"/>
              <a:cs typeface="+mn-cs"/>
            </a:rPr>
            <a:t>The demonstration of HHV-6 as the cause of diseases are extremely difficult</a:t>
          </a:r>
          <a:endParaRPr lang="en-US" sz="1600" dirty="0">
            <a:solidFill>
              <a:sysClr val="window" lastClr="FFFFFF"/>
            </a:solidFill>
            <a:latin typeface="Century Gothic" panose="020B0502020202020204"/>
            <a:ea typeface="+mn-ea"/>
            <a:cs typeface="+mn-cs"/>
          </a:endParaRPr>
        </a:p>
      </dgm:t>
    </dgm:pt>
    <dgm:pt modelId="{54B367C2-AE1A-492A-ABE2-AC31BDC0634C}" type="parTrans" cxnId="{4CFFA8C9-9E1C-47F0-8178-7801FEDA1AE0}">
      <dgm:prSet/>
      <dgm:spPr/>
      <dgm:t>
        <a:bodyPr/>
        <a:lstStyle/>
        <a:p>
          <a:pPr algn="l"/>
          <a:endParaRPr lang="en-US" sz="1600"/>
        </a:p>
      </dgm:t>
    </dgm:pt>
    <dgm:pt modelId="{EAFDFA53-4D27-4010-AEF6-17D39A56BBCE}" type="sibTrans" cxnId="{4CFFA8C9-9E1C-47F0-8178-7801FEDA1AE0}">
      <dgm:prSet/>
      <dgm:spPr/>
      <dgm:t>
        <a:bodyPr/>
        <a:lstStyle/>
        <a:p>
          <a:pPr algn="l"/>
          <a:endParaRPr lang="en-US" sz="1600"/>
        </a:p>
      </dgm:t>
    </dgm:pt>
    <dgm:pt modelId="{6075EE6E-819C-4BC7-97D3-0DDF697FEBD0}">
      <dgm:prSet custT="1"/>
      <dgm:spPr>
        <a:xfrm rot="10800000">
          <a:off x="2820542" y="1902164"/>
          <a:ext cx="10450422" cy="753172"/>
        </a:xfrm>
        <a:prstGeom prst="homePlate">
          <a:avLst/>
        </a:prstGeom>
        <a:solidFill>
          <a:srgbClr val="DF2E28">
            <a:hueOff val="0"/>
            <a:satOff val="0"/>
            <a:lumOff val="0"/>
            <a:alphaOff val="0"/>
          </a:srgbClr>
        </a:solidFill>
        <a:ln w="12700" cap="flat" cmpd="sng" algn="ctr">
          <a:solidFill>
            <a:sysClr val="window" lastClr="FFFFFF">
              <a:hueOff val="0"/>
              <a:satOff val="0"/>
              <a:lumOff val="0"/>
              <a:alphaOff val="0"/>
            </a:sysClr>
          </a:solidFill>
          <a:prstDash val="solid"/>
        </a:ln>
        <a:effectLst/>
      </dgm:spPr>
      <dgm:t>
        <a:bodyPr/>
        <a:lstStyle/>
        <a:p>
          <a:pPr algn="l" rtl="0"/>
          <a:r>
            <a:rPr lang="en-US" sz="1600" smtClean="0">
              <a:solidFill>
                <a:sysClr val="window" lastClr="FFFFFF"/>
              </a:solidFill>
              <a:latin typeface="Century Gothic" panose="020B0502020202020204"/>
              <a:ea typeface="+mn-ea"/>
              <a:cs typeface="+mn-cs"/>
            </a:rPr>
            <a:t>HHV-6 is one of the most serious infectious trigger candidate of multiple sclerosis, on the basis of immunological, virological, and experimental data</a:t>
          </a:r>
          <a:r>
            <a:rPr lang="en-US" sz="1600" i="1" smtClean="0">
              <a:solidFill>
                <a:sysClr val="window" lastClr="FFFFFF"/>
              </a:solidFill>
              <a:latin typeface="Century Gothic" panose="020B0502020202020204"/>
              <a:ea typeface="+mn-ea"/>
              <a:cs typeface="+mn-cs"/>
            </a:rPr>
            <a:t> (Yao K et al., 2010)</a:t>
          </a:r>
          <a:endParaRPr lang="en-US" sz="1600">
            <a:solidFill>
              <a:sysClr val="window" lastClr="FFFFFF"/>
            </a:solidFill>
            <a:latin typeface="Century Gothic" panose="020B0502020202020204"/>
            <a:ea typeface="+mn-ea"/>
            <a:cs typeface="+mn-cs"/>
          </a:endParaRPr>
        </a:p>
      </dgm:t>
    </dgm:pt>
    <dgm:pt modelId="{31C44420-C023-4943-9F76-93AC6B3BAC0C}" type="parTrans" cxnId="{2FB5E0A3-9286-43EE-A308-4D7A215EE913}">
      <dgm:prSet/>
      <dgm:spPr/>
      <dgm:t>
        <a:bodyPr/>
        <a:lstStyle/>
        <a:p>
          <a:pPr algn="l"/>
          <a:endParaRPr lang="en-US" sz="1600"/>
        </a:p>
      </dgm:t>
    </dgm:pt>
    <dgm:pt modelId="{72434680-E8D5-4248-923F-BB535E9BD2F4}" type="sibTrans" cxnId="{2FB5E0A3-9286-43EE-A308-4D7A215EE913}">
      <dgm:prSet/>
      <dgm:spPr/>
      <dgm:t>
        <a:bodyPr/>
        <a:lstStyle/>
        <a:p>
          <a:pPr algn="l"/>
          <a:endParaRPr lang="en-US" sz="1600"/>
        </a:p>
      </dgm:t>
    </dgm:pt>
    <dgm:pt modelId="{21C8E492-963F-41D0-BC64-82040CC0D69B}">
      <dgm:prSet custT="1"/>
      <dgm:spPr>
        <a:xfrm rot="10800000">
          <a:off x="2820542" y="2852327"/>
          <a:ext cx="10450422" cy="753172"/>
        </a:xfrm>
        <a:prstGeom prst="homePlate">
          <a:avLst/>
        </a:prstGeom>
        <a:solidFill>
          <a:srgbClr val="DF2E28">
            <a:hueOff val="0"/>
            <a:satOff val="0"/>
            <a:lumOff val="0"/>
            <a:alphaOff val="0"/>
          </a:srgbClr>
        </a:solidFill>
        <a:ln w="12700" cap="flat" cmpd="sng" algn="ctr">
          <a:solidFill>
            <a:sysClr val="window" lastClr="FFFFFF">
              <a:hueOff val="0"/>
              <a:satOff val="0"/>
              <a:lumOff val="0"/>
              <a:alphaOff val="0"/>
            </a:sysClr>
          </a:solidFill>
          <a:prstDash val="solid"/>
        </a:ln>
        <a:effectLst/>
      </dgm:spPr>
      <dgm:t>
        <a:bodyPr/>
        <a:lstStyle/>
        <a:p>
          <a:pPr algn="l" rtl="0"/>
          <a:r>
            <a:rPr lang="en-US" sz="1600" dirty="0" smtClean="0">
              <a:solidFill>
                <a:sysClr val="window" lastClr="FFFFFF"/>
              </a:solidFill>
              <a:latin typeface="Century Gothic" panose="020B0502020202020204"/>
              <a:ea typeface="+mn-ea"/>
              <a:cs typeface="+mn-cs"/>
            </a:rPr>
            <a:t>Recent study suggested the putative role of HHV-6A infection in Hashimoto’s thyroiditis as s environmental triggers </a:t>
          </a:r>
          <a:r>
            <a:rPr lang="en-US" sz="1600" i="1" dirty="0" smtClean="0">
              <a:solidFill>
                <a:sysClr val="window" lastClr="FFFFFF"/>
              </a:solidFill>
              <a:latin typeface="Century Gothic" panose="020B0502020202020204"/>
              <a:ea typeface="+mn-ea"/>
              <a:cs typeface="+mn-cs"/>
            </a:rPr>
            <a:t>(Caselli E et al., 2012)</a:t>
          </a:r>
          <a:endParaRPr lang="en-US" sz="1600" dirty="0">
            <a:solidFill>
              <a:sysClr val="window" lastClr="FFFFFF"/>
            </a:solidFill>
            <a:latin typeface="Century Gothic" panose="020B0502020202020204"/>
            <a:ea typeface="+mn-ea"/>
            <a:cs typeface="+mn-cs"/>
          </a:endParaRPr>
        </a:p>
      </dgm:t>
    </dgm:pt>
    <dgm:pt modelId="{91DEBC22-EB9C-447C-BB71-A87FF3F200C6}" type="parTrans" cxnId="{B82E1334-E74A-4E08-A03C-2F623B284109}">
      <dgm:prSet/>
      <dgm:spPr/>
      <dgm:t>
        <a:bodyPr/>
        <a:lstStyle/>
        <a:p>
          <a:pPr algn="l"/>
          <a:endParaRPr lang="en-US" sz="1600"/>
        </a:p>
      </dgm:t>
    </dgm:pt>
    <dgm:pt modelId="{90E8051D-581E-4816-8939-72EE22B8BF6B}" type="sibTrans" cxnId="{B82E1334-E74A-4E08-A03C-2F623B284109}">
      <dgm:prSet/>
      <dgm:spPr/>
      <dgm:t>
        <a:bodyPr/>
        <a:lstStyle/>
        <a:p>
          <a:pPr algn="l"/>
          <a:endParaRPr lang="en-US" sz="1600"/>
        </a:p>
      </dgm:t>
    </dgm:pt>
    <dgm:pt modelId="{1EE4D573-F4F0-4DA8-8D96-8ED2A9A4D9CF}">
      <dgm:prSet custT="1"/>
      <dgm:spPr>
        <a:xfrm rot="10800000">
          <a:off x="2820542" y="3802491"/>
          <a:ext cx="10450422" cy="753172"/>
        </a:xfrm>
        <a:prstGeom prst="homePlate">
          <a:avLst/>
        </a:prstGeom>
        <a:solidFill>
          <a:srgbClr val="DF2E28">
            <a:hueOff val="0"/>
            <a:satOff val="0"/>
            <a:lumOff val="0"/>
            <a:alphaOff val="0"/>
          </a:srgbClr>
        </a:solidFill>
        <a:ln w="12700" cap="flat" cmpd="sng" algn="ctr">
          <a:solidFill>
            <a:sysClr val="window" lastClr="FFFFFF">
              <a:hueOff val="0"/>
              <a:satOff val="0"/>
              <a:lumOff val="0"/>
              <a:alphaOff val="0"/>
            </a:sysClr>
          </a:solidFill>
          <a:prstDash val="solid"/>
        </a:ln>
        <a:effectLst/>
      </dgm:spPr>
      <dgm:t>
        <a:bodyPr/>
        <a:lstStyle/>
        <a:p>
          <a:pPr algn="l" rtl="0"/>
          <a:r>
            <a:rPr lang="en-US" sz="1600" dirty="0" smtClean="0">
              <a:solidFill>
                <a:sysClr val="window" lastClr="FFFFFF"/>
              </a:solidFill>
              <a:latin typeface="Century Gothic" panose="020B0502020202020204"/>
              <a:ea typeface="+mn-ea"/>
              <a:cs typeface="+mn-cs"/>
            </a:rPr>
            <a:t>HHV-6 can cause myocarditis and subsequent chronic cardiomyopathy from frequent detection of the virus in heart muscle biopsy specimens </a:t>
          </a:r>
          <a:r>
            <a:rPr lang="en-US" sz="1600" i="1" dirty="0" smtClean="0">
              <a:solidFill>
                <a:sysClr val="window" lastClr="FFFFFF"/>
              </a:solidFill>
              <a:latin typeface="Century Gothic" panose="020B0502020202020204"/>
              <a:ea typeface="+mn-ea"/>
              <a:cs typeface="+mn-cs"/>
            </a:rPr>
            <a:t>(</a:t>
          </a:r>
          <a:r>
            <a:rPr lang="en-US" sz="1600" i="1" dirty="0" err="1" smtClean="0">
              <a:solidFill>
                <a:sysClr val="window" lastClr="FFFFFF"/>
              </a:solidFill>
              <a:latin typeface="Century Gothic" panose="020B0502020202020204"/>
              <a:ea typeface="+mn-ea"/>
              <a:cs typeface="+mn-cs"/>
            </a:rPr>
            <a:t>Ablashi</a:t>
          </a:r>
          <a:r>
            <a:rPr lang="en-US" sz="1600" i="1" dirty="0" smtClean="0">
              <a:solidFill>
                <a:sysClr val="window" lastClr="FFFFFF"/>
              </a:solidFill>
              <a:latin typeface="Century Gothic" panose="020B0502020202020204"/>
              <a:ea typeface="+mn-ea"/>
              <a:cs typeface="+mn-cs"/>
            </a:rPr>
            <a:t> DV et al., 210)</a:t>
          </a:r>
          <a:endParaRPr lang="en-US" sz="1600" dirty="0">
            <a:solidFill>
              <a:sysClr val="window" lastClr="FFFFFF"/>
            </a:solidFill>
            <a:latin typeface="Century Gothic" panose="020B0502020202020204"/>
            <a:ea typeface="+mn-ea"/>
            <a:cs typeface="+mn-cs"/>
          </a:endParaRPr>
        </a:p>
      </dgm:t>
    </dgm:pt>
    <dgm:pt modelId="{D22E4D75-5794-4F00-AB8F-54B52BF9FCCB}" type="parTrans" cxnId="{995DE4DE-A3BE-4251-A10B-A24BFB9B74CC}">
      <dgm:prSet/>
      <dgm:spPr/>
      <dgm:t>
        <a:bodyPr/>
        <a:lstStyle/>
        <a:p>
          <a:pPr algn="l"/>
          <a:endParaRPr lang="en-US" sz="1600"/>
        </a:p>
      </dgm:t>
    </dgm:pt>
    <dgm:pt modelId="{7787DD90-7A9D-4966-9D09-A984CDB7BA5C}" type="sibTrans" cxnId="{995DE4DE-A3BE-4251-A10B-A24BFB9B74CC}">
      <dgm:prSet/>
      <dgm:spPr/>
      <dgm:t>
        <a:bodyPr/>
        <a:lstStyle/>
        <a:p>
          <a:pPr algn="l"/>
          <a:endParaRPr lang="en-US" sz="1600"/>
        </a:p>
      </dgm:t>
    </dgm:pt>
    <dgm:pt modelId="{DE7639DC-BA53-4F47-AB73-F2F1BB154B23}">
      <dgm:prSet custT="1"/>
      <dgm:spPr>
        <a:xfrm rot="10800000">
          <a:off x="2820542" y="4752654"/>
          <a:ext cx="10450422" cy="753172"/>
        </a:xfrm>
        <a:prstGeom prst="homePlate">
          <a:avLst/>
        </a:prstGeom>
        <a:solidFill>
          <a:srgbClr val="DF2E28">
            <a:hueOff val="0"/>
            <a:satOff val="0"/>
            <a:lumOff val="0"/>
            <a:alphaOff val="0"/>
          </a:srgbClr>
        </a:solidFill>
        <a:ln w="12700" cap="flat" cmpd="sng" algn="ctr">
          <a:solidFill>
            <a:sysClr val="window" lastClr="FFFFFF">
              <a:hueOff val="0"/>
              <a:satOff val="0"/>
              <a:lumOff val="0"/>
              <a:alphaOff val="0"/>
            </a:sysClr>
          </a:solidFill>
          <a:prstDash val="solid"/>
        </a:ln>
        <a:effectLst/>
      </dgm:spPr>
      <dgm:t>
        <a:bodyPr/>
        <a:lstStyle/>
        <a:p>
          <a:pPr algn="l" rtl="0"/>
          <a:r>
            <a:rPr lang="en-US" sz="1600" dirty="0" smtClean="0">
              <a:solidFill>
                <a:sysClr val="window" lastClr="FFFFFF"/>
              </a:solidFill>
              <a:latin typeface="Century Gothic" panose="020B0502020202020204"/>
              <a:ea typeface="+mn-ea"/>
              <a:cs typeface="+mn-cs"/>
            </a:rPr>
            <a:t>Hypothetical role of HHV-6 in the pathogenesis and progression of </a:t>
          </a:r>
          <a:r>
            <a:rPr lang="en-US" sz="1600" dirty="0" err="1" smtClean="0">
              <a:solidFill>
                <a:sysClr val="window" lastClr="FFFFFF"/>
              </a:solidFill>
              <a:latin typeface="Century Gothic" panose="020B0502020202020204"/>
              <a:ea typeface="+mn-ea"/>
              <a:cs typeface="+mn-cs"/>
            </a:rPr>
            <a:t>angioimmunoblastic</a:t>
          </a:r>
          <a:r>
            <a:rPr lang="en-US" sz="1600" dirty="0" smtClean="0">
              <a:solidFill>
                <a:sysClr val="window" lastClr="FFFFFF"/>
              </a:solidFill>
              <a:latin typeface="Century Gothic" panose="020B0502020202020204"/>
              <a:ea typeface="+mn-ea"/>
              <a:cs typeface="+mn-cs"/>
            </a:rPr>
            <a:t> T cell lymphoma is supported by a higher detection frequency and load of HHV-6 DNA in tumor tissue than those in other lymphomas </a:t>
          </a:r>
          <a:r>
            <a:rPr lang="en-US" sz="1600" i="1" dirty="0" smtClean="0">
              <a:solidFill>
                <a:sysClr val="window" lastClr="FFFFFF"/>
              </a:solidFill>
              <a:latin typeface="Century Gothic" panose="020B0502020202020204"/>
              <a:ea typeface="+mn-ea"/>
              <a:cs typeface="+mn-cs"/>
            </a:rPr>
            <a:t>(Zhou Y et al., 2007)</a:t>
          </a:r>
          <a:endParaRPr lang="en-US" sz="1600" dirty="0">
            <a:solidFill>
              <a:sysClr val="window" lastClr="FFFFFF"/>
            </a:solidFill>
            <a:latin typeface="Century Gothic" panose="020B0502020202020204"/>
            <a:ea typeface="+mn-ea"/>
            <a:cs typeface="+mn-cs"/>
          </a:endParaRPr>
        </a:p>
      </dgm:t>
    </dgm:pt>
    <dgm:pt modelId="{2C7059F2-8CAC-4EB2-BFA0-00AF268A0D99}" type="parTrans" cxnId="{F6154C2A-3F46-4F0B-862E-B2A4C1E41FC2}">
      <dgm:prSet/>
      <dgm:spPr/>
      <dgm:t>
        <a:bodyPr/>
        <a:lstStyle/>
        <a:p>
          <a:pPr algn="l"/>
          <a:endParaRPr lang="en-US" sz="1600"/>
        </a:p>
      </dgm:t>
    </dgm:pt>
    <dgm:pt modelId="{06FAA5A6-B3BD-4775-8F15-DDAE47ED0B27}" type="sibTrans" cxnId="{F6154C2A-3F46-4F0B-862E-B2A4C1E41FC2}">
      <dgm:prSet/>
      <dgm:spPr/>
      <dgm:t>
        <a:bodyPr/>
        <a:lstStyle/>
        <a:p>
          <a:pPr algn="l"/>
          <a:endParaRPr lang="en-US" sz="1600"/>
        </a:p>
      </dgm:t>
    </dgm:pt>
    <dgm:pt modelId="{EDD83F6E-05F8-4CD6-9C43-6DE6AD2B43E5}" type="pres">
      <dgm:prSet presAssocID="{7D4073AF-70CA-4A69-9DDB-7112656D7BC9}" presName="linearFlow" presStyleCnt="0">
        <dgm:presLayoutVars>
          <dgm:dir/>
          <dgm:resizeHandles val="exact"/>
        </dgm:presLayoutVars>
      </dgm:prSet>
      <dgm:spPr/>
      <dgm:t>
        <a:bodyPr/>
        <a:lstStyle/>
        <a:p>
          <a:endParaRPr lang="en-US"/>
        </a:p>
      </dgm:t>
    </dgm:pt>
    <dgm:pt modelId="{55B67C31-B0F0-40F5-B4E6-F7E845D8752A}" type="pres">
      <dgm:prSet presAssocID="{2CCC9469-0AA2-444B-8BFA-5EBA11582F1B}" presName="composite" presStyleCnt="0"/>
      <dgm:spPr/>
    </dgm:pt>
    <dgm:pt modelId="{1E541771-5E6D-41D5-9864-C470DD88ADE4}" type="pres">
      <dgm:prSet presAssocID="{2CCC9469-0AA2-444B-8BFA-5EBA11582F1B}" presName="imgShp" presStyleLbl="fgImgPlace1" presStyleIdx="0" presStyleCnt="6"/>
      <dgm:spPr>
        <a:xfrm>
          <a:off x="2443956" y="1837"/>
          <a:ext cx="753172" cy="753172"/>
        </a:xfrm>
        <a:prstGeom prst="ellipse">
          <a:avLst/>
        </a:prstGeom>
        <a:blipFill rotWithShape="1">
          <a:blip xmlns:r="http://schemas.openxmlformats.org/officeDocument/2006/relationships" r:embed="rId1"/>
          <a:stretch>
            <a:fillRect/>
          </a:stretch>
        </a:blipFill>
        <a:ln w="12700" cap="flat" cmpd="sng" algn="ctr">
          <a:solidFill>
            <a:sysClr val="window" lastClr="FFFFFF">
              <a:hueOff val="0"/>
              <a:satOff val="0"/>
              <a:lumOff val="0"/>
              <a:alphaOff val="0"/>
            </a:sysClr>
          </a:solidFill>
          <a:prstDash val="solid"/>
        </a:ln>
        <a:effectLst/>
      </dgm:spPr>
      <dgm:t>
        <a:bodyPr/>
        <a:lstStyle/>
        <a:p>
          <a:endParaRPr lang="en-US"/>
        </a:p>
      </dgm:t>
    </dgm:pt>
    <dgm:pt modelId="{31EDCCBD-7DB1-4994-A330-88F30E0CF20B}" type="pres">
      <dgm:prSet presAssocID="{2CCC9469-0AA2-444B-8BFA-5EBA11582F1B}" presName="txShp" presStyleLbl="node1" presStyleIdx="0" presStyleCnt="6">
        <dgm:presLayoutVars>
          <dgm:bulletEnabled val="1"/>
        </dgm:presLayoutVars>
      </dgm:prSet>
      <dgm:spPr/>
      <dgm:t>
        <a:bodyPr/>
        <a:lstStyle/>
        <a:p>
          <a:endParaRPr lang="en-US"/>
        </a:p>
      </dgm:t>
    </dgm:pt>
    <dgm:pt modelId="{92946F89-1CF5-429A-AD89-51AB4CBB3B86}" type="pres">
      <dgm:prSet presAssocID="{F7AFE543-C30F-44BC-B2E2-DCB13DA5DB24}" presName="spacing" presStyleCnt="0"/>
      <dgm:spPr/>
    </dgm:pt>
    <dgm:pt modelId="{853C001A-5B93-4646-B03E-53C782186633}" type="pres">
      <dgm:prSet presAssocID="{9C449731-E3DD-484A-8AFA-C1FBFE51A13B}" presName="composite" presStyleCnt="0"/>
      <dgm:spPr/>
    </dgm:pt>
    <dgm:pt modelId="{44D1D4DA-7481-45DD-9BEA-53E64BBE96EA}" type="pres">
      <dgm:prSet presAssocID="{9C449731-E3DD-484A-8AFA-C1FBFE51A13B}" presName="imgShp" presStyleLbl="fgImgPlace1" presStyleIdx="1" presStyleCnt="6"/>
      <dgm:spPr>
        <a:xfrm>
          <a:off x="2443956" y="952001"/>
          <a:ext cx="753172" cy="753172"/>
        </a:xfrm>
        <a:prstGeom prst="ellipse">
          <a:avLst/>
        </a:prstGeom>
        <a:blipFill rotWithShape="1">
          <a:blip xmlns:r="http://schemas.openxmlformats.org/officeDocument/2006/relationships" r:embed="rId2"/>
          <a:stretch>
            <a:fillRect/>
          </a:stretch>
        </a:blipFill>
        <a:ln w="12700" cap="flat" cmpd="sng" algn="ctr">
          <a:solidFill>
            <a:sysClr val="window" lastClr="FFFFFF">
              <a:hueOff val="0"/>
              <a:satOff val="0"/>
              <a:lumOff val="0"/>
              <a:alphaOff val="0"/>
            </a:sysClr>
          </a:solidFill>
          <a:prstDash val="solid"/>
        </a:ln>
        <a:effectLst/>
      </dgm:spPr>
      <dgm:t>
        <a:bodyPr/>
        <a:lstStyle/>
        <a:p>
          <a:endParaRPr lang="en-US"/>
        </a:p>
      </dgm:t>
    </dgm:pt>
    <dgm:pt modelId="{A26E8B16-43FA-440B-8C41-C966E3853124}" type="pres">
      <dgm:prSet presAssocID="{9C449731-E3DD-484A-8AFA-C1FBFE51A13B}" presName="txShp" presStyleLbl="node1" presStyleIdx="1" presStyleCnt="6">
        <dgm:presLayoutVars>
          <dgm:bulletEnabled val="1"/>
        </dgm:presLayoutVars>
      </dgm:prSet>
      <dgm:spPr/>
      <dgm:t>
        <a:bodyPr/>
        <a:lstStyle/>
        <a:p>
          <a:endParaRPr lang="en-US"/>
        </a:p>
      </dgm:t>
    </dgm:pt>
    <dgm:pt modelId="{89C48500-35AC-40CE-A6F2-C9173A3C6056}" type="pres">
      <dgm:prSet presAssocID="{EAFDFA53-4D27-4010-AEF6-17D39A56BBCE}" presName="spacing" presStyleCnt="0"/>
      <dgm:spPr/>
    </dgm:pt>
    <dgm:pt modelId="{FA36C777-49FD-4188-B31B-B0C658888A71}" type="pres">
      <dgm:prSet presAssocID="{6075EE6E-819C-4BC7-97D3-0DDF697FEBD0}" presName="composite" presStyleCnt="0"/>
      <dgm:spPr/>
    </dgm:pt>
    <dgm:pt modelId="{6471F818-50BD-4999-8DB4-E65A680F9F4D}" type="pres">
      <dgm:prSet presAssocID="{6075EE6E-819C-4BC7-97D3-0DDF697FEBD0}" presName="imgShp" presStyleLbl="fgImgPlace1" presStyleIdx="2" presStyleCnt="6"/>
      <dgm:spPr>
        <a:xfrm>
          <a:off x="2443956" y="1902164"/>
          <a:ext cx="753172" cy="753172"/>
        </a:xfrm>
        <a:prstGeom prst="ellipse">
          <a:avLst/>
        </a:prstGeom>
        <a:blipFill rotWithShape="1">
          <a:blip xmlns:r="http://schemas.openxmlformats.org/officeDocument/2006/relationships" r:embed="rId3"/>
          <a:stretch>
            <a:fillRect/>
          </a:stretch>
        </a:blipFill>
        <a:ln w="12700" cap="flat" cmpd="sng" algn="ctr">
          <a:solidFill>
            <a:sysClr val="window" lastClr="FFFFFF">
              <a:hueOff val="0"/>
              <a:satOff val="0"/>
              <a:lumOff val="0"/>
              <a:alphaOff val="0"/>
            </a:sysClr>
          </a:solidFill>
          <a:prstDash val="solid"/>
        </a:ln>
        <a:effectLst/>
      </dgm:spPr>
      <dgm:t>
        <a:bodyPr/>
        <a:lstStyle/>
        <a:p>
          <a:endParaRPr lang="en-US"/>
        </a:p>
      </dgm:t>
    </dgm:pt>
    <dgm:pt modelId="{904DFBD9-4A4B-4A7C-BEB7-3F07A36B9CBB}" type="pres">
      <dgm:prSet presAssocID="{6075EE6E-819C-4BC7-97D3-0DDF697FEBD0}" presName="txShp" presStyleLbl="node1" presStyleIdx="2" presStyleCnt="6">
        <dgm:presLayoutVars>
          <dgm:bulletEnabled val="1"/>
        </dgm:presLayoutVars>
      </dgm:prSet>
      <dgm:spPr/>
      <dgm:t>
        <a:bodyPr/>
        <a:lstStyle/>
        <a:p>
          <a:endParaRPr lang="en-US"/>
        </a:p>
      </dgm:t>
    </dgm:pt>
    <dgm:pt modelId="{37FACE0B-5871-49EF-8450-D0FE9E800B7A}" type="pres">
      <dgm:prSet presAssocID="{72434680-E8D5-4248-923F-BB535E9BD2F4}" presName="spacing" presStyleCnt="0"/>
      <dgm:spPr/>
    </dgm:pt>
    <dgm:pt modelId="{C75A926C-5A49-44CF-AD3B-D664218540DF}" type="pres">
      <dgm:prSet presAssocID="{21C8E492-963F-41D0-BC64-82040CC0D69B}" presName="composite" presStyleCnt="0"/>
      <dgm:spPr/>
    </dgm:pt>
    <dgm:pt modelId="{D8E09271-7089-4A39-928E-C4D35E84D106}" type="pres">
      <dgm:prSet presAssocID="{21C8E492-963F-41D0-BC64-82040CC0D69B}" presName="imgShp" presStyleLbl="fgImgPlace1" presStyleIdx="3" presStyleCnt="6"/>
      <dgm:spPr>
        <a:xfrm>
          <a:off x="2443956" y="2852327"/>
          <a:ext cx="753172" cy="753172"/>
        </a:xfrm>
        <a:prstGeom prst="ellipse">
          <a:avLst/>
        </a:prstGeom>
        <a:blipFill rotWithShape="1">
          <a:blip xmlns:r="http://schemas.openxmlformats.org/officeDocument/2006/relationships" r:embed="rId4"/>
          <a:stretch>
            <a:fillRect/>
          </a:stretch>
        </a:blipFill>
        <a:ln w="12700" cap="flat" cmpd="sng" algn="ctr">
          <a:solidFill>
            <a:sysClr val="window" lastClr="FFFFFF">
              <a:hueOff val="0"/>
              <a:satOff val="0"/>
              <a:lumOff val="0"/>
              <a:alphaOff val="0"/>
            </a:sysClr>
          </a:solidFill>
          <a:prstDash val="solid"/>
        </a:ln>
        <a:effectLst/>
      </dgm:spPr>
      <dgm:t>
        <a:bodyPr/>
        <a:lstStyle/>
        <a:p>
          <a:endParaRPr lang="en-US"/>
        </a:p>
      </dgm:t>
    </dgm:pt>
    <dgm:pt modelId="{CADFC4EC-3A8B-499C-88DC-51ECCEB5A367}" type="pres">
      <dgm:prSet presAssocID="{21C8E492-963F-41D0-BC64-82040CC0D69B}" presName="txShp" presStyleLbl="node1" presStyleIdx="3" presStyleCnt="6">
        <dgm:presLayoutVars>
          <dgm:bulletEnabled val="1"/>
        </dgm:presLayoutVars>
      </dgm:prSet>
      <dgm:spPr/>
      <dgm:t>
        <a:bodyPr/>
        <a:lstStyle/>
        <a:p>
          <a:endParaRPr lang="en-US"/>
        </a:p>
      </dgm:t>
    </dgm:pt>
    <dgm:pt modelId="{CEBFBD4B-5B81-4977-9B20-FB80D92BF026}" type="pres">
      <dgm:prSet presAssocID="{90E8051D-581E-4816-8939-72EE22B8BF6B}" presName="spacing" presStyleCnt="0"/>
      <dgm:spPr/>
    </dgm:pt>
    <dgm:pt modelId="{08939905-1397-48CA-8832-02B2E9A1109F}" type="pres">
      <dgm:prSet presAssocID="{1EE4D573-F4F0-4DA8-8D96-8ED2A9A4D9CF}" presName="composite" presStyleCnt="0"/>
      <dgm:spPr/>
    </dgm:pt>
    <dgm:pt modelId="{B502800E-5406-4C03-BE36-432133A59355}" type="pres">
      <dgm:prSet presAssocID="{1EE4D573-F4F0-4DA8-8D96-8ED2A9A4D9CF}" presName="imgShp" presStyleLbl="fgImgPlace1" presStyleIdx="4" presStyleCnt="6"/>
      <dgm:spPr>
        <a:xfrm>
          <a:off x="2443956" y="3802491"/>
          <a:ext cx="753172" cy="753172"/>
        </a:xfrm>
        <a:prstGeom prst="ellipse">
          <a:avLst/>
        </a:prstGeom>
        <a:blipFill rotWithShape="1">
          <a:blip xmlns:r="http://schemas.openxmlformats.org/officeDocument/2006/relationships" r:embed="rId5"/>
          <a:stretch>
            <a:fillRect/>
          </a:stretch>
        </a:blipFill>
        <a:ln w="12700" cap="flat" cmpd="sng" algn="ctr">
          <a:solidFill>
            <a:sysClr val="window" lastClr="FFFFFF">
              <a:hueOff val="0"/>
              <a:satOff val="0"/>
              <a:lumOff val="0"/>
              <a:alphaOff val="0"/>
            </a:sysClr>
          </a:solidFill>
          <a:prstDash val="solid"/>
        </a:ln>
        <a:effectLst/>
      </dgm:spPr>
      <dgm:t>
        <a:bodyPr/>
        <a:lstStyle/>
        <a:p>
          <a:endParaRPr lang="en-US"/>
        </a:p>
      </dgm:t>
    </dgm:pt>
    <dgm:pt modelId="{419C1412-D6D3-4252-995D-CC972014ACD9}" type="pres">
      <dgm:prSet presAssocID="{1EE4D573-F4F0-4DA8-8D96-8ED2A9A4D9CF}" presName="txShp" presStyleLbl="node1" presStyleIdx="4" presStyleCnt="6" custScaleY="134115">
        <dgm:presLayoutVars>
          <dgm:bulletEnabled val="1"/>
        </dgm:presLayoutVars>
      </dgm:prSet>
      <dgm:spPr/>
      <dgm:t>
        <a:bodyPr/>
        <a:lstStyle/>
        <a:p>
          <a:endParaRPr lang="en-US"/>
        </a:p>
      </dgm:t>
    </dgm:pt>
    <dgm:pt modelId="{DCFAE812-CF0D-410D-9219-01BD47A89677}" type="pres">
      <dgm:prSet presAssocID="{7787DD90-7A9D-4966-9D09-A984CDB7BA5C}" presName="spacing" presStyleCnt="0"/>
      <dgm:spPr/>
    </dgm:pt>
    <dgm:pt modelId="{485E7D5C-7784-43C0-A6DF-D09F4C192E7C}" type="pres">
      <dgm:prSet presAssocID="{DE7639DC-BA53-4F47-AB73-F2F1BB154B23}" presName="composite" presStyleCnt="0"/>
      <dgm:spPr/>
    </dgm:pt>
    <dgm:pt modelId="{CC59CCAA-0F6D-43E6-A230-504A04D10202}" type="pres">
      <dgm:prSet presAssocID="{DE7639DC-BA53-4F47-AB73-F2F1BB154B23}" presName="imgShp" presStyleLbl="fgImgPlace1" presStyleIdx="5" presStyleCnt="6"/>
      <dgm:spPr>
        <a:xfrm>
          <a:off x="2443956" y="4752654"/>
          <a:ext cx="753172" cy="753172"/>
        </a:xfrm>
        <a:prstGeom prst="ellipse">
          <a:avLst/>
        </a:prstGeom>
        <a:blipFill rotWithShape="1">
          <a:blip xmlns:r="http://schemas.openxmlformats.org/officeDocument/2006/relationships" r:embed="rId6"/>
          <a:stretch>
            <a:fillRect/>
          </a:stretch>
        </a:blipFill>
        <a:ln w="12700" cap="flat" cmpd="sng" algn="ctr">
          <a:solidFill>
            <a:sysClr val="window" lastClr="FFFFFF">
              <a:hueOff val="0"/>
              <a:satOff val="0"/>
              <a:lumOff val="0"/>
              <a:alphaOff val="0"/>
            </a:sysClr>
          </a:solidFill>
          <a:prstDash val="solid"/>
        </a:ln>
        <a:effectLst/>
      </dgm:spPr>
      <dgm:t>
        <a:bodyPr/>
        <a:lstStyle/>
        <a:p>
          <a:endParaRPr lang="en-US"/>
        </a:p>
      </dgm:t>
    </dgm:pt>
    <dgm:pt modelId="{EE5B02F2-5327-40C2-AE2A-7BE9C7CC888B}" type="pres">
      <dgm:prSet presAssocID="{DE7639DC-BA53-4F47-AB73-F2F1BB154B23}" presName="txShp" presStyleLbl="node1" presStyleIdx="5" presStyleCnt="6" custScaleY="140506">
        <dgm:presLayoutVars>
          <dgm:bulletEnabled val="1"/>
        </dgm:presLayoutVars>
      </dgm:prSet>
      <dgm:spPr/>
      <dgm:t>
        <a:bodyPr/>
        <a:lstStyle/>
        <a:p>
          <a:endParaRPr lang="en-US"/>
        </a:p>
      </dgm:t>
    </dgm:pt>
  </dgm:ptLst>
  <dgm:cxnLst>
    <dgm:cxn modelId="{856837A4-FDE5-42B8-8E93-5FF2AB2B3678}" type="presOf" srcId="{1EE4D573-F4F0-4DA8-8D96-8ED2A9A4D9CF}" destId="{419C1412-D6D3-4252-995D-CC972014ACD9}" srcOrd="0" destOrd="0" presId="urn:microsoft.com/office/officeart/2005/8/layout/vList3"/>
    <dgm:cxn modelId="{B20094E4-3923-4AA1-9CDC-AE210CE7DBF4}" type="presOf" srcId="{DE7639DC-BA53-4F47-AB73-F2F1BB154B23}" destId="{EE5B02F2-5327-40C2-AE2A-7BE9C7CC888B}" srcOrd="0" destOrd="0" presId="urn:microsoft.com/office/officeart/2005/8/layout/vList3"/>
    <dgm:cxn modelId="{EDCA3A8E-97A0-492B-86FB-20D499E15D53}" type="presOf" srcId="{6075EE6E-819C-4BC7-97D3-0DDF697FEBD0}" destId="{904DFBD9-4A4B-4A7C-BEB7-3F07A36B9CBB}" srcOrd="0" destOrd="0" presId="urn:microsoft.com/office/officeart/2005/8/layout/vList3"/>
    <dgm:cxn modelId="{1560A04B-CC08-4C40-92FC-24E64DD955F3}" type="presOf" srcId="{2CCC9469-0AA2-444B-8BFA-5EBA11582F1B}" destId="{31EDCCBD-7DB1-4994-A330-88F30E0CF20B}" srcOrd="0" destOrd="0" presId="urn:microsoft.com/office/officeart/2005/8/layout/vList3"/>
    <dgm:cxn modelId="{B82E1334-E74A-4E08-A03C-2F623B284109}" srcId="{7D4073AF-70CA-4A69-9DDB-7112656D7BC9}" destId="{21C8E492-963F-41D0-BC64-82040CC0D69B}" srcOrd="3" destOrd="0" parTransId="{91DEBC22-EB9C-447C-BB71-A87FF3F200C6}" sibTransId="{90E8051D-581E-4816-8939-72EE22B8BF6B}"/>
    <dgm:cxn modelId="{4CFFA8C9-9E1C-47F0-8178-7801FEDA1AE0}" srcId="{7D4073AF-70CA-4A69-9DDB-7112656D7BC9}" destId="{9C449731-E3DD-484A-8AFA-C1FBFE51A13B}" srcOrd="1" destOrd="0" parTransId="{54B367C2-AE1A-492A-ABE2-AC31BDC0634C}" sibTransId="{EAFDFA53-4D27-4010-AEF6-17D39A56BBCE}"/>
    <dgm:cxn modelId="{2FB5E0A3-9286-43EE-A308-4D7A215EE913}" srcId="{7D4073AF-70CA-4A69-9DDB-7112656D7BC9}" destId="{6075EE6E-819C-4BC7-97D3-0DDF697FEBD0}" srcOrd="2" destOrd="0" parTransId="{31C44420-C023-4943-9F76-93AC6B3BAC0C}" sibTransId="{72434680-E8D5-4248-923F-BB535E9BD2F4}"/>
    <dgm:cxn modelId="{A29D77F0-E024-4A30-9261-BA74F8C8CC5A}" srcId="{7D4073AF-70CA-4A69-9DDB-7112656D7BC9}" destId="{2CCC9469-0AA2-444B-8BFA-5EBA11582F1B}" srcOrd="0" destOrd="0" parTransId="{FF52038C-D863-4163-89C9-137CDE689324}" sibTransId="{F7AFE543-C30F-44BC-B2E2-DCB13DA5DB24}"/>
    <dgm:cxn modelId="{EE8BE5EF-AEFE-4D9D-97C0-9BB6DBE8C06C}" type="presOf" srcId="{7D4073AF-70CA-4A69-9DDB-7112656D7BC9}" destId="{EDD83F6E-05F8-4CD6-9C43-6DE6AD2B43E5}" srcOrd="0" destOrd="0" presId="urn:microsoft.com/office/officeart/2005/8/layout/vList3"/>
    <dgm:cxn modelId="{F6154C2A-3F46-4F0B-862E-B2A4C1E41FC2}" srcId="{7D4073AF-70CA-4A69-9DDB-7112656D7BC9}" destId="{DE7639DC-BA53-4F47-AB73-F2F1BB154B23}" srcOrd="5" destOrd="0" parTransId="{2C7059F2-8CAC-4EB2-BFA0-00AF268A0D99}" sibTransId="{06FAA5A6-B3BD-4775-8F15-DDAE47ED0B27}"/>
    <dgm:cxn modelId="{995DE4DE-A3BE-4251-A10B-A24BFB9B74CC}" srcId="{7D4073AF-70CA-4A69-9DDB-7112656D7BC9}" destId="{1EE4D573-F4F0-4DA8-8D96-8ED2A9A4D9CF}" srcOrd="4" destOrd="0" parTransId="{D22E4D75-5794-4F00-AB8F-54B52BF9FCCB}" sibTransId="{7787DD90-7A9D-4966-9D09-A984CDB7BA5C}"/>
    <dgm:cxn modelId="{ECDFCF42-14CB-426F-951C-728D65B3940A}" type="presOf" srcId="{9C449731-E3DD-484A-8AFA-C1FBFE51A13B}" destId="{A26E8B16-43FA-440B-8C41-C966E3853124}" srcOrd="0" destOrd="0" presId="urn:microsoft.com/office/officeart/2005/8/layout/vList3"/>
    <dgm:cxn modelId="{71866080-036C-4C53-9125-488921E27657}" type="presOf" srcId="{21C8E492-963F-41D0-BC64-82040CC0D69B}" destId="{CADFC4EC-3A8B-499C-88DC-51ECCEB5A367}" srcOrd="0" destOrd="0" presId="urn:microsoft.com/office/officeart/2005/8/layout/vList3"/>
    <dgm:cxn modelId="{4F8F851B-15BE-4A80-9490-47195A7DD020}" type="presParOf" srcId="{EDD83F6E-05F8-4CD6-9C43-6DE6AD2B43E5}" destId="{55B67C31-B0F0-40F5-B4E6-F7E845D8752A}" srcOrd="0" destOrd="0" presId="urn:microsoft.com/office/officeart/2005/8/layout/vList3"/>
    <dgm:cxn modelId="{10548AD3-1B26-4EDE-85B3-A5575315DC5C}" type="presParOf" srcId="{55B67C31-B0F0-40F5-B4E6-F7E845D8752A}" destId="{1E541771-5E6D-41D5-9864-C470DD88ADE4}" srcOrd="0" destOrd="0" presId="urn:microsoft.com/office/officeart/2005/8/layout/vList3"/>
    <dgm:cxn modelId="{C24EC257-AE0A-47D3-9517-077FA7CA11F3}" type="presParOf" srcId="{55B67C31-B0F0-40F5-B4E6-F7E845D8752A}" destId="{31EDCCBD-7DB1-4994-A330-88F30E0CF20B}" srcOrd="1" destOrd="0" presId="urn:microsoft.com/office/officeart/2005/8/layout/vList3"/>
    <dgm:cxn modelId="{62365959-10BE-4C3D-A32F-E0404AF2A895}" type="presParOf" srcId="{EDD83F6E-05F8-4CD6-9C43-6DE6AD2B43E5}" destId="{92946F89-1CF5-429A-AD89-51AB4CBB3B86}" srcOrd="1" destOrd="0" presId="urn:microsoft.com/office/officeart/2005/8/layout/vList3"/>
    <dgm:cxn modelId="{43E78369-7F60-4D3F-841B-FC1C134F3420}" type="presParOf" srcId="{EDD83F6E-05F8-4CD6-9C43-6DE6AD2B43E5}" destId="{853C001A-5B93-4646-B03E-53C782186633}" srcOrd="2" destOrd="0" presId="urn:microsoft.com/office/officeart/2005/8/layout/vList3"/>
    <dgm:cxn modelId="{A1EEB9C2-A1B6-48D0-9A8D-91EE257AF301}" type="presParOf" srcId="{853C001A-5B93-4646-B03E-53C782186633}" destId="{44D1D4DA-7481-45DD-9BEA-53E64BBE96EA}" srcOrd="0" destOrd="0" presId="urn:microsoft.com/office/officeart/2005/8/layout/vList3"/>
    <dgm:cxn modelId="{85ECCB40-5D22-4523-9FA0-FDEC62C27B67}" type="presParOf" srcId="{853C001A-5B93-4646-B03E-53C782186633}" destId="{A26E8B16-43FA-440B-8C41-C966E3853124}" srcOrd="1" destOrd="0" presId="urn:microsoft.com/office/officeart/2005/8/layout/vList3"/>
    <dgm:cxn modelId="{8F7B84D9-5D34-4FC7-A515-F53772F11FB7}" type="presParOf" srcId="{EDD83F6E-05F8-4CD6-9C43-6DE6AD2B43E5}" destId="{89C48500-35AC-40CE-A6F2-C9173A3C6056}" srcOrd="3" destOrd="0" presId="urn:microsoft.com/office/officeart/2005/8/layout/vList3"/>
    <dgm:cxn modelId="{3A4BFFE0-F1A2-469A-8364-6963178ADD58}" type="presParOf" srcId="{EDD83F6E-05F8-4CD6-9C43-6DE6AD2B43E5}" destId="{FA36C777-49FD-4188-B31B-B0C658888A71}" srcOrd="4" destOrd="0" presId="urn:microsoft.com/office/officeart/2005/8/layout/vList3"/>
    <dgm:cxn modelId="{8A0FF80D-7B7F-4529-9332-CEB0F942214B}" type="presParOf" srcId="{FA36C777-49FD-4188-B31B-B0C658888A71}" destId="{6471F818-50BD-4999-8DB4-E65A680F9F4D}" srcOrd="0" destOrd="0" presId="urn:microsoft.com/office/officeart/2005/8/layout/vList3"/>
    <dgm:cxn modelId="{B63B1345-E687-461A-953D-DAEE2838C745}" type="presParOf" srcId="{FA36C777-49FD-4188-B31B-B0C658888A71}" destId="{904DFBD9-4A4B-4A7C-BEB7-3F07A36B9CBB}" srcOrd="1" destOrd="0" presId="urn:microsoft.com/office/officeart/2005/8/layout/vList3"/>
    <dgm:cxn modelId="{5DA4B932-66AD-4D63-9B12-E03CB7C48519}" type="presParOf" srcId="{EDD83F6E-05F8-4CD6-9C43-6DE6AD2B43E5}" destId="{37FACE0B-5871-49EF-8450-D0FE9E800B7A}" srcOrd="5" destOrd="0" presId="urn:microsoft.com/office/officeart/2005/8/layout/vList3"/>
    <dgm:cxn modelId="{4E37D1F0-FF4D-4508-BF7D-C1AD8913F696}" type="presParOf" srcId="{EDD83F6E-05F8-4CD6-9C43-6DE6AD2B43E5}" destId="{C75A926C-5A49-44CF-AD3B-D664218540DF}" srcOrd="6" destOrd="0" presId="urn:microsoft.com/office/officeart/2005/8/layout/vList3"/>
    <dgm:cxn modelId="{AA16ED46-6972-4CA1-B55A-C06A578CF802}" type="presParOf" srcId="{C75A926C-5A49-44CF-AD3B-D664218540DF}" destId="{D8E09271-7089-4A39-928E-C4D35E84D106}" srcOrd="0" destOrd="0" presId="urn:microsoft.com/office/officeart/2005/8/layout/vList3"/>
    <dgm:cxn modelId="{D8838491-A4DC-4A07-9026-B453E00335E7}" type="presParOf" srcId="{C75A926C-5A49-44CF-AD3B-D664218540DF}" destId="{CADFC4EC-3A8B-499C-88DC-51ECCEB5A367}" srcOrd="1" destOrd="0" presId="urn:microsoft.com/office/officeart/2005/8/layout/vList3"/>
    <dgm:cxn modelId="{3D66BCE6-B4E6-478F-B04D-970E8F6C4242}" type="presParOf" srcId="{EDD83F6E-05F8-4CD6-9C43-6DE6AD2B43E5}" destId="{CEBFBD4B-5B81-4977-9B20-FB80D92BF026}" srcOrd="7" destOrd="0" presId="urn:microsoft.com/office/officeart/2005/8/layout/vList3"/>
    <dgm:cxn modelId="{07B47197-5985-4126-8195-8B266F2CE57D}" type="presParOf" srcId="{EDD83F6E-05F8-4CD6-9C43-6DE6AD2B43E5}" destId="{08939905-1397-48CA-8832-02B2E9A1109F}" srcOrd="8" destOrd="0" presId="urn:microsoft.com/office/officeart/2005/8/layout/vList3"/>
    <dgm:cxn modelId="{1050F9F9-7B8E-4F0A-BCE7-1C8B848D43C4}" type="presParOf" srcId="{08939905-1397-48CA-8832-02B2E9A1109F}" destId="{B502800E-5406-4C03-BE36-432133A59355}" srcOrd="0" destOrd="0" presId="urn:microsoft.com/office/officeart/2005/8/layout/vList3"/>
    <dgm:cxn modelId="{4EF0D15C-2264-4070-8572-A57A47E94726}" type="presParOf" srcId="{08939905-1397-48CA-8832-02B2E9A1109F}" destId="{419C1412-D6D3-4252-995D-CC972014ACD9}" srcOrd="1" destOrd="0" presId="urn:microsoft.com/office/officeart/2005/8/layout/vList3"/>
    <dgm:cxn modelId="{AA4E6966-932D-4033-8923-735216E86BF4}" type="presParOf" srcId="{EDD83F6E-05F8-4CD6-9C43-6DE6AD2B43E5}" destId="{DCFAE812-CF0D-410D-9219-01BD47A89677}" srcOrd="9" destOrd="0" presId="urn:microsoft.com/office/officeart/2005/8/layout/vList3"/>
    <dgm:cxn modelId="{1312334F-9496-4200-88BE-76B3762693E7}" type="presParOf" srcId="{EDD83F6E-05F8-4CD6-9C43-6DE6AD2B43E5}" destId="{485E7D5C-7784-43C0-A6DF-D09F4C192E7C}" srcOrd="10" destOrd="0" presId="urn:microsoft.com/office/officeart/2005/8/layout/vList3"/>
    <dgm:cxn modelId="{F6D82BF2-ABB6-4E17-8019-DCDBDAE81290}" type="presParOf" srcId="{485E7D5C-7784-43C0-A6DF-D09F4C192E7C}" destId="{CC59CCAA-0F6D-43E6-A230-504A04D10202}" srcOrd="0" destOrd="0" presId="urn:microsoft.com/office/officeart/2005/8/layout/vList3"/>
    <dgm:cxn modelId="{739A98ED-D4A4-4DD1-B4D6-DEEB2836693F}" type="presParOf" srcId="{485E7D5C-7784-43C0-A6DF-D09F4C192E7C}" destId="{EE5B02F2-5327-40C2-AE2A-7BE9C7CC888B}" srcOrd="1" destOrd="0" presId="urn:microsoft.com/office/officeart/2005/8/layout/vList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7F66ADE-6526-41B2-8829-6F925A84F219}"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7539ACF7-9801-4A76-B0F8-66EAE8BD9374}">
      <dgm:prSet/>
      <dgm:spPr>
        <a:xfrm>
          <a:off x="0" y="9954"/>
          <a:ext cx="11142921" cy="822510"/>
        </a:xfrm>
        <a:prstGeom prst="roundRect">
          <a:avLst/>
        </a:prstGeom>
        <a:solidFill>
          <a:srgbClr val="32C7A9">
            <a:hueOff val="0"/>
            <a:satOff val="0"/>
            <a:lumOff val="0"/>
            <a:alphaOff val="0"/>
          </a:srgbClr>
        </a:solidFill>
        <a:ln w="12700" cap="flat" cmpd="sng" algn="ctr">
          <a:solidFill>
            <a:sysClr val="window" lastClr="FFFFFF">
              <a:hueOff val="0"/>
              <a:satOff val="0"/>
              <a:lumOff val="0"/>
              <a:alphaOff val="0"/>
            </a:sysClr>
          </a:solidFill>
          <a:prstDash val="solid"/>
        </a:ln>
        <a:effectLst/>
      </dgm:spPr>
      <dgm:t>
        <a:bodyPr/>
        <a:lstStyle/>
        <a:p>
          <a:pPr rtl="0"/>
          <a:r>
            <a:rPr lang="en-US" smtClean="0">
              <a:solidFill>
                <a:sysClr val="windowText" lastClr="000000"/>
              </a:solidFill>
              <a:latin typeface="Century Gothic" panose="020B0502020202020204"/>
              <a:ea typeface="+mn-ea"/>
              <a:cs typeface="+mn-cs"/>
            </a:rPr>
            <a:t>ciHHV-6 raises numerous theoretical clinical concerns related to virus reactivation, dysregulation of immune responses, and instability of the cell genome</a:t>
          </a:r>
          <a:endParaRPr lang="en-US">
            <a:solidFill>
              <a:sysClr val="windowText" lastClr="000000"/>
            </a:solidFill>
            <a:latin typeface="Century Gothic" panose="020B0502020202020204"/>
            <a:ea typeface="+mn-ea"/>
            <a:cs typeface="+mn-cs"/>
          </a:endParaRPr>
        </a:p>
      </dgm:t>
    </dgm:pt>
    <dgm:pt modelId="{189CDBA0-7B79-4C11-BC4B-257D835B61B7}" type="parTrans" cxnId="{A3D222B7-F475-473F-B47E-F4BE29553DDC}">
      <dgm:prSet/>
      <dgm:spPr/>
      <dgm:t>
        <a:bodyPr/>
        <a:lstStyle/>
        <a:p>
          <a:endParaRPr lang="en-US">
            <a:solidFill>
              <a:schemeClr val="bg1"/>
            </a:solidFill>
          </a:endParaRPr>
        </a:p>
      </dgm:t>
    </dgm:pt>
    <dgm:pt modelId="{90C24592-DB67-4644-B3B8-64D70B0103CD}" type="sibTrans" cxnId="{A3D222B7-F475-473F-B47E-F4BE29553DDC}">
      <dgm:prSet/>
      <dgm:spPr/>
      <dgm:t>
        <a:bodyPr/>
        <a:lstStyle/>
        <a:p>
          <a:endParaRPr lang="en-US">
            <a:solidFill>
              <a:schemeClr val="bg1"/>
            </a:solidFill>
          </a:endParaRPr>
        </a:p>
      </dgm:t>
    </dgm:pt>
    <dgm:pt modelId="{AE25BA12-88F2-4C72-8CFC-B9C8A6BB51D4}">
      <dgm:prSet/>
      <dgm:spPr>
        <a:xfrm>
          <a:off x="0" y="887184"/>
          <a:ext cx="11142921" cy="822510"/>
        </a:xfrm>
        <a:prstGeom prst="roundRect">
          <a:avLst/>
        </a:prstGeom>
        <a:solidFill>
          <a:srgbClr val="32C7A9">
            <a:hueOff val="581886"/>
            <a:satOff val="1939"/>
            <a:lumOff val="2206"/>
            <a:alphaOff val="0"/>
          </a:srgbClr>
        </a:solidFill>
        <a:ln w="12700" cap="flat" cmpd="sng" algn="ctr">
          <a:solidFill>
            <a:sysClr val="window" lastClr="FFFFFF">
              <a:hueOff val="0"/>
              <a:satOff val="0"/>
              <a:lumOff val="0"/>
              <a:alphaOff val="0"/>
            </a:sysClr>
          </a:solidFill>
          <a:prstDash val="solid"/>
        </a:ln>
        <a:effectLst/>
      </dgm:spPr>
      <dgm:t>
        <a:bodyPr/>
        <a:lstStyle/>
        <a:p>
          <a:pPr rtl="0"/>
          <a:r>
            <a:rPr lang="en-US" dirty="0" smtClean="0">
              <a:solidFill>
                <a:sysClr val="windowText" lastClr="000000"/>
              </a:solidFill>
              <a:latin typeface="Century Gothic" panose="020B0502020202020204"/>
              <a:ea typeface="+mn-ea"/>
              <a:cs typeface="+mn-cs"/>
            </a:rPr>
            <a:t>If proven, these phenomena might significantly alter the frequencies of inflammatory, autoimmune, or drug-induced hypersensitivity diseases in ciHHV-6 subjects</a:t>
          </a:r>
          <a:endParaRPr lang="en-US" dirty="0">
            <a:solidFill>
              <a:sysClr val="windowText" lastClr="000000"/>
            </a:solidFill>
            <a:latin typeface="Century Gothic" panose="020B0502020202020204"/>
            <a:ea typeface="+mn-ea"/>
            <a:cs typeface="+mn-cs"/>
          </a:endParaRPr>
        </a:p>
      </dgm:t>
    </dgm:pt>
    <dgm:pt modelId="{1C9A8CD6-12F4-49C7-91CD-1A402FDF0262}" type="parTrans" cxnId="{DB17E2F3-4F7D-4F28-97EB-1E4A9B46E81D}">
      <dgm:prSet/>
      <dgm:spPr/>
      <dgm:t>
        <a:bodyPr/>
        <a:lstStyle/>
        <a:p>
          <a:endParaRPr lang="en-US">
            <a:solidFill>
              <a:schemeClr val="bg1"/>
            </a:solidFill>
          </a:endParaRPr>
        </a:p>
      </dgm:t>
    </dgm:pt>
    <dgm:pt modelId="{5C2F1D22-1026-455D-BA0F-C14E62E046F0}" type="sibTrans" cxnId="{DB17E2F3-4F7D-4F28-97EB-1E4A9B46E81D}">
      <dgm:prSet/>
      <dgm:spPr/>
      <dgm:t>
        <a:bodyPr/>
        <a:lstStyle/>
        <a:p>
          <a:endParaRPr lang="en-US">
            <a:solidFill>
              <a:schemeClr val="bg1"/>
            </a:solidFill>
          </a:endParaRPr>
        </a:p>
      </dgm:t>
    </dgm:pt>
    <dgm:pt modelId="{4158FAD0-4C47-4521-A732-3C3B120ACD2C}">
      <dgm:prSet/>
      <dgm:spPr>
        <a:xfrm>
          <a:off x="0" y="1764414"/>
          <a:ext cx="11142921" cy="822510"/>
        </a:xfrm>
        <a:prstGeom prst="roundRect">
          <a:avLst/>
        </a:prstGeom>
        <a:solidFill>
          <a:srgbClr val="32C7A9">
            <a:hueOff val="1163773"/>
            <a:satOff val="3877"/>
            <a:lumOff val="4412"/>
            <a:alphaOff val="0"/>
          </a:srgbClr>
        </a:solidFill>
        <a:ln w="12700" cap="flat" cmpd="sng" algn="ctr">
          <a:solidFill>
            <a:sysClr val="window" lastClr="FFFFFF">
              <a:hueOff val="0"/>
              <a:satOff val="0"/>
              <a:lumOff val="0"/>
              <a:alphaOff val="0"/>
            </a:sysClr>
          </a:solidFill>
          <a:prstDash val="solid"/>
        </a:ln>
        <a:effectLst/>
      </dgm:spPr>
      <dgm:t>
        <a:bodyPr/>
        <a:lstStyle/>
        <a:p>
          <a:pPr rtl="0"/>
          <a:r>
            <a:rPr lang="en-US" smtClean="0">
              <a:solidFill>
                <a:sysClr val="windowText" lastClr="000000"/>
              </a:solidFill>
              <a:latin typeface="Century Gothic" panose="020B0502020202020204"/>
              <a:ea typeface="+mn-ea"/>
              <a:cs typeface="+mn-cs"/>
            </a:rPr>
            <a:t>Also, they might modify the rate of side effects and the overall prognosis of transplantation and transfusion for patients receiving ciHHV-6 blood cells or organs</a:t>
          </a:r>
          <a:endParaRPr lang="en-US">
            <a:solidFill>
              <a:sysClr val="windowText" lastClr="000000"/>
            </a:solidFill>
            <a:latin typeface="Century Gothic" panose="020B0502020202020204"/>
            <a:ea typeface="+mn-ea"/>
            <a:cs typeface="+mn-cs"/>
          </a:endParaRPr>
        </a:p>
      </dgm:t>
    </dgm:pt>
    <dgm:pt modelId="{8D430091-AA41-4529-A457-5F50C295F5DC}" type="parTrans" cxnId="{3073AC3D-E4BA-448E-B117-BEBA2DCEAFC6}">
      <dgm:prSet/>
      <dgm:spPr/>
      <dgm:t>
        <a:bodyPr/>
        <a:lstStyle/>
        <a:p>
          <a:endParaRPr lang="en-US">
            <a:solidFill>
              <a:schemeClr val="bg1"/>
            </a:solidFill>
          </a:endParaRPr>
        </a:p>
      </dgm:t>
    </dgm:pt>
    <dgm:pt modelId="{536D6125-7BF8-4A3F-B610-C5408DF34E9E}" type="sibTrans" cxnId="{3073AC3D-E4BA-448E-B117-BEBA2DCEAFC6}">
      <dgm:prSet/>
      <dgm:spPr/>
      <dgm:t>
        <a:bodyPr/>
        <a:lstStyle/>
        <a:p>
          <a:endParaRPr lang="en-US">
            <a:solidFill>
              <a:schemeClr val="bg1"/>
            </a:solidFill>
          </a:endParaRPr>
        </a:p>
      </dgm:t>
    </dgm:pt>
    <dgm:pt modelId="{3400B0F3-9A00-4542-8A34-631B568C5FEE}">
      <dgm:prSet/>
      <dgm:spPr>
        <a:xfrm>
          <a:off x="0" y="2641644"/>
          <a:ext cx="11142921" cy="822510"/>
        </a:xfrm>
        <a:prstGeom prst="roundRect">
          <a:avLst/>
        </a:prstGeom>
        <a:solidFill>
          <a:srgbClr val="32C7A9">
            <a:hueOff val="1745659"/>
            <a:satOff val="5816"/>
            <a:lumOff val="6617"/>
            <a:alphaOff val="0"/>
          </a:srgbClr>
        </a:solidFill>
        <a:ln w="12700" cap="flat" cmpd="sng" algn="ctr">
          <a:solidFill>
            <a:sysClr val="window" lastClr="FFFFFF">
              <a:hueOff val="0"/>
              <a:satOff val="0"/>
              <a:lumOff val="0"/>
              <a:alphaOff val="0"/>
            </a:sysClr>
          </a:solidFill>
          <a:prstDash val="solid"/>
        </a:ln>
        <a:effectLst/>
      </dgm:spPr>
      <dgm:t>
        <a:bodyPr/>
        <a:lstStyle/>
        <a:p>
          <a:pPr rtl="0"/>
          <a:r>
            <a:rPr lang="en-US" smtClean="0">
              <a:solidFill>
                <a:sysClr val="windowText" lastClr="000000"/>
              </a:solidFill>
              <a:latin typeface="Century Gothic" panose="020B0502020202020204"/>
              <a:ea typeface="+mn-ea"/>
              <a:cs typeface="+mn-cs"/>
            </a:rPr>
            <a:t>There is a need of retrospective studies in order to determine whether ciHHV-6 is significantly more frequent in some diseases.</a:t>
          </a:r>
          <a:endParaRPr lang="en-US">
            <a:solidFill>
              <a:sysClr val="windowText" lastClr="000000"/>
            </a:solidFill>
            <a:latin typeface="Century Gothic" panose="020B0502020202020204"/>
            <a:ea typeface="+mn-ea"/>
            <a:cs typeface="+mn-cs"/>
          </a:endParaRPr>
        </a:p>
      </dgm:t>
    </dgm:pt>
    <dgm:pt modelId="{53CDAE43-66A4-47AD-8468-7FECE2DEB391}" type="parTrans" cxnId="{EF31393C-229D-4C91-99A3-023801E83C4E}">
      <dgm:prSet/>
      <dgm:spPr/>
      <dgm:t>
        <a:bodyPr/>
        <a:lstStyle/>
        <a:p>
          <a:endParaRPr lang="en-US">
            <a:solidFill>
              <a:schemeClr val="bg1"/>
            </a:solidFill>
          </a:endParaRPr>
        </a:p>
      </dgm:t>
    </dgm:pt>
    <dgm:pt modelId="{3AAE367F-191A-47EB-9FFA-2AD2E09200F9}" type="sibTrans" cxnId="{EF31393C-229D-4C91-99A3-023801E83C4E}">
      <dgm:prSet/>
      <dgm:spPr/>
      <dgm:t>
        <a:bodyPr/>
        <a:lstStyle/>
        <a:p>
          <a:endParaRPr lang="en-US">
            <a:solidFill>
              <a:schemeClr val="bg1"/>
            </a:solidFill>
          </a:endParaRPr>
        </a:p>
      </dgm:t>
    </dgm:pt>
    <dgm:pt modelId="{832FA25A-49C7-44D4-85D3-875A4CAC5A0F}">
      <dgm:prSet/>
      <dgm:spPr>
        <a:xfrm>
          <a:off x="0" y="3518874"/>
          <a:ext cx="11142921" cy="822510"/>
        </a:xfrm>
        <a:prstGeom prst="roundRect">
          <a:avLst/>
        </a:prstGeom>
        <a:solidFill>
          <a:srgbClr val="32C7A9">
            <a:hueOff val="2327545"/>
            <a:satOff val="7755"/>
            <a:lumOff val="8823"/>
            <a:alphaOff val="0"/>
          </a:srgbClr>
        </a:solidFill>
        <a:ln w="12700" cap="flat" cmpd="sng" algn="ctr">
          <a:solidFill>
            <a:sysClr val="window" lastClr="FFFFFF">
              <a:hueOff val="0"/>
              <a:satOff val="0"/>
              <a:lumOff val="0"/>
              <a:alphaOff val="0"/>
            </a:sysClr>
          </a:solidFill>
          <a:prstDash val="solid"/>
        </a:ln>
        <a:effectLst/>
      </dgm:spPr>
      <dgm:t>
        <a:bodyPr/>
        <a:lstStyle/>
        <a:p>
          <a:pPr rtl="0"/>
          <a:r>
            <a:rPr lang="en-US" smtClean="0">
              <a:solidFill>
                <a:sysClr val="windowText" lastClr="000000"/>
              </a:solidFill>
              <a:latin typeface="Century Gothic" panose="020B0502020202020204"/>
              <a:ea typeface="+mn-ea"/>
              <a:cs typeface="+mn-cs"/>
            </a:rPr>
            <a:t>Also, prospective studies of cohorts of ciHHV-6 individuals will analyze the occurrences of particular illnesses compared to those for cohorts of control subjects.</a:t>
          </a:r>
          <a:endParaRPr lang="en-US">
            <a:solidFill>
              <a:sysClr val="windowText" lastClr="000000"/>
            </a:solidFill>
            <a:latin typeface="Century Gothic" panose="020B0502020202020204"/>
            <a:ea typeface="+mn-ea"/>
            <a:cs typeface="+mn-cs"/>
          </a:endParaRPr>
        </a:p>
      </dgm:t>
    </dgm:pt>
    <dgm:pt modelId="{C7114A03-5D78-4FE9-94C1-7C705AFF4A5B}" type="parTrans" cxnId="{7F7FF7D0-5848-41A2-B896-DBF4AC87A116}">
      <dgm:prSet/>
      <dgm:spPr/>
      <dgm:t>
        <a:bodyPr/>
        <a:lstStyle/>
        <a:p>
          <a:endParaRPr lang="en-US">
            <a:solidFill>
              <a:schemeClr val="bg1"/>
            </a:solidFill>
          </a:endParaRPr>
        </a:p>
      </dgm:t>
    </dgm:pt>
    <dgm:pt modelId="{278909A8-D8AE-4C1D-A95B-2BC51D04E9F2}" type="sibTrans" cxnId="{7F7FF7D0-5848-41A2-B896-DBF4AC87A116}">
      <dgm:prSet/>
      <dgm:spPr/>
      <dgm:t>
        <a:bodyPr/>
        <a:lstStyle/>
        <a:p>
          <a:endParaRPr lang="en-US">
            <a:solidFill>
              <a:schemeClr val="bg1"/>
            </a:solidFill>
          </a:endParaRPr>
        </a:p>
      </dgm:t>
    </dgm:pt>
    <dgm:pt modelId="{E78951B4-A57D-478D-B3DC-6FC1D8498A11}" type="pres">
      <dgm:prSet presAssocID="{47F66ADE-6526-41B2-8829-6F925A84F219}" presName="linear" presStyleCnt="0">
        <dgm:presLayoutVars>
          <dgm:animLvl val="lvl"/>
          <dgm:resizeHandles val="exact"/>
        </dgm:presLayoutVars>
      </dgm:prSet>
      <dgm:spPr/>
      <dgm:t>
        <a:bodyPr/>
        <a:lstStyle/>
        <a:p>
          <a:endParaRPr lang="en-US"/>
        </a:p>
      </dgm:t>
    </dgm:pt>
    <dgm:pt modelId="{446B7A7F-A179-4F35-9DDF-6284C5359A71}" type="pres">
      <dgm:prSet presAssocID="{7539ACF7-9801-4A76-B0F8-66EAE8BD9374}" presName="parentText" presStyleLbl="node1" presStyleIdx="0" presStyleCnt="5">
        <dgm:presLayoutVars>
          <dgm:chMax val="0"/>
          <dgm:bulletEnabled val="1"/>
        </dgm:presLayoutVars>
      </dgm:prSet>
      <dgm:spPr/>
      <dgm:t>
        <a:bodyPr/>
        <a:lstStyle/>
        <a:p>
          <a:endParaRPr lang="en-US"/>
        </a:p>
      </dgm:t>
    </dgm:pt>
    <dgm:pt modelId="{8F52F98D-884B-4D17-BF9D-7E59D819875D}" type="pres">
      <dgm:prSet presAssocID="{90C24592-DB67-4644-B3B8-64D70B0103CD}" presName="spacer" presStyleCnt="0"/>
      <dgm:spPr/>
    </dgm:pt>
    <dgm:pt modelId="{CFEC8209-0EDA-40B4-B63F-359EFD578A80}" type="pres">
      <dgm:prSet presAssocID="{AE25BA12-88F2-4C72-8CFC-B9C8A6BB51D4}" presName="parentText" presStyleLbl="node1" presStyleIdx="1" presStyleCnt="5">
        <dgm:presLayoutVars>
          <dgm:chMax val="0"/>
          <dgm:bulletEnabled val="1"/>
        </dgm:presLayoutVars>
      </dgm:prSet>
      <dgm:spPr/>
      <dgm:t>
        <a:bodyPr/>
        <a:lstStyle/>
        <a:p>
          <a:endParaRPr lang="en-US"/>
        </a:p>
      </dgm:t>
    </dgm:pt>
    <dgm:pt modelId="{3AC10344-551B-428C-9F40-D84AB19CEC7D}" type="pres">
      <dgm:prSet presAssocID="{5C2F1D22-1026-455D-BA0F-C14E62E046F0}" presName="spacer" presStyleCnt="0"/>
      <dgm:spPr/>
    </dgm:pt>
    <dgm:pt modelId="{FB1D18ED-3A50-4157-AEB0-F37CDA886B29}" type="pres">
      <dgm:prSet presAssocID="{4158FAD0-4C47-4521-A732-3C3B120ACD2C}" presName="parentText" presStyleLbl="node1" presStyleIdx="2" presStyleCnt="5">
        <dgm:presLayoutVars>
          <dgm:chMax val="0"/>
          <dgm:bulletEnabled val="1"/>
        </dgm:presLayoutVars>
      </dgm:prSet>
      <dgm:spPr/>
      <dgm:t>
        <a:bodyPr/>
        <a:lstStyle/>
        <a:p>
          <a:endParaRPr lang="en-US"/>
        </a:p>
      </dgm:t>
    </dgm:pt>
    <dgm:pt modelId="{856544C2-53F9-496F-9A65-F1990B21A1F9}" type="pres">
      <dgm:prSet presAssocID="{536D6125-7BF8-4A3F-B610-C5408DF34E9E}" presName="spacer" presStyleCnt="0"/>
      <dgm:spPr/>
    </dgm:pt>
    <dgm:pt modelId="{BA3BC11F-0148-47C0-9A09-88CF020336F8}" type="pres">
      <dgm:prSet presAssocID="{3400B0F3-9A00-4542-8A34-631B568C5FEE}" presName="parentText" presStyleLbl="node1" presStyleIdx="3" presStyleCnt="5">
        <dgm:presLayoutVars>
          <dgm:chMax val="0"/>
          <dgm:bulletEnabled val="1"/>
        </dgm:presLayoutVars>
      </dgm:prSet>
      <dgm:spPr/>
      <dgm:t>
        <a:bodyPr/>
        <a:lstStyle/>
        <a:p>
          <a:endParaRPr lang="en-US"/>
        </a:p>
      </dgm:t>
    </dgm:pt>
    <dgm:pt modelId="{87BF10C1-F9FB-4F1A-B14D-7F48BD7DC68C}" type="pres">
      <dgm:prSet presAssocID="{3AAE367F-191A-47EB-9FFA-2AD2E09200F9}" presName="spacer" presStyleCnt="0"/>
      <dgm:spPr/>
    </dgm:pt>
    <dgm:pt modelId="{9931F5AB-7505-4B40-AEEA-A4C7A3180CF1}" type="pres">
      <dgm:prSet presAssocID="{832FA25A-49C7-44D4-85D3-875A4CAC5A0F}" presName="parentText" presStyleLbl="node1" presStyleIdx="4" presStyleCnt="5">
        <dgm:presLayoutVars>
          <dgm:chMax val="0"/>
          <dgm:bulletEnabled val="1"/>
        </dgm:presLayoutVars>
      </dgm:prSet>
      <dgm:spPr/>
      <dgm:t>
        <a:bodyPr/>
        <a:lstStyle/>
        <a:p>
          <a:endParaRPr lang="en-US"/>
        </a:p>
      </dgm:t>
    </dgm:pt>
  </dgm:ptLst>
  <dgm:cxnLst>
    <dgm:cxn modelId="{211ACE66-89BA-45BB-8CC8-F40F57AFBAEC}" type="presOf" srcId="{7539ACF7-9801-4A76-B0F8-66EAE8BD9374}" destId="{446B7A7F-A179-4F35-9DDF-6284C5359A71}" srcOrd="0" destOrd="0" presId="urn:microsoft.com/office/officeart/2005/8/layout/vList2"/>
    <dgm:cxn modelId="{3073AC3D-E4BA-448E-B117-BEBA2DCEAFC6}" srcId="{47F66ADE-6526-41B2-8829-6F925A84F219}" destId="{4158FAD0-4C47-4521-A732-3C3B120ACD2C}" srcOrd="2" destOrd="0" parTransId="{8D430091-AA41-4529-A457-5F50C295F5DC}" sibTransId="{536D6125-7BF8-4A3F-B610-C5408DF34E9E}"/>
    <dgm:cxn modelId="{DB17E2F3-4F7D-4F28-97EB-1E4A9B46E81D}" srcId="{47F66ADE-6526-41B2-8829-6F925A84F219}" destId="{AE25BA12-88F2-4C72-8CFC-B9C8A6BB51D4}" srcOrd="1" destOrd="0" parTransId="{1C9A8CD6-12F4-49C7-91CD-1A402FDF0262}" sibTransId="{5C2F1D22-1026-455D-BA0F-C14E62E046F0}"/>
    <dgm:cxn modelId="{7F7FF7D0-5848-41A2-B896-DBF4AC87A116}" srcId="{47F66ADE-6526-41B2-8829-6F925A84F219}" destId="{832FA25A-49C7-44D4-85D3-875A4CAC5A0F}" srcOrd="4" destOrd="0" parTransId="{C7114A03-5D78-4FE9-94C1-7C705AFF4A5B}" sibTransId="{278909A8-D8AE-4C1D-A95B-2BC51D04E9F2}"/>
    <dgm:cxn modelId="{C642973D-1485-45D3-8FDF-34D2208D8063}" type="presOf" srcId="{3400B0F3-9A00-4542-8A34-631B568C5FEE}" destId="{BA3BC11F-0148-47C0-9A09-88CF020336F8}" srcOrd="0" destOrd="0" presId="urn:microsoft.com/office/officeart/2005/8/layout/vList2"/>
    <dgm:cxn modelId="{230CFFAB-FB43-4224-AFB4-69CB28AB8BBA}" type="presOf" srcId="{4158FAD0-4C47-4521-A732-3C3B120ACD2C}" destId="{FB1D18ED-3A50-4157-AEB0-F37CDA886B29}" srcOrd="0" destOrd="0" presId="urn:microsoft.com/office/officeart/2005/8/layout/vList2"/>
    <dgm:cxn modelId="{E74C0D8D-083D-4AD3-B41D-4DC3E16059BD}" type="presOf" srcId="{47F66ADE-6526-41B2-8829-6F925A84F219}" destId="{E78951B4-A57D-478D-B3DC-6FC1D8498A11}" srcOrd="0" destOrd="0" presId="urn:microsoft.com/office/officeart/2005/8/layout/vList2"/>
    <dgm:cxn modelId="{6FA6E113-EDCC-49FD-8A0C-C0D3DF691ED4}" type="presOf" srcId="{832FA25A-49C7-44D4-85D3-875A4CAC5A0F}" destId="{9931F5AB-7505-4B40-AEEA-A4C7A3180CF1}" srcOrd="0" destOrd="0" presId="urn:microsoft.com/office/officeart/2005/8/layout/vList2"/>
    <dgm:cxn modelId="{EF31393C-229D-4C91-99A3-023801E83C4E}" srcId="{47F66ADE-6526-41B2-8829-6F925A84F219}" destId="{3400B0F3-9A00-4542-8A34-631B568C5FEE}" srcOrd="3" destOrd="0" parTransId="{53CDAE43-66A4-47AD-8468-7FECE2DEB391}" sibTransId="{3AAE367F-191A-47EB-9FFA-2AD2E09200F9}"/>
    <dgm:cxn modelId="{47F6D7DF-D058-4FDE-A4AD-68B8D0368B40}" type="presOf" srcId="{AE25BA12-88F2-4C72-8CFC-B9C8A6BB51D4}" destId="{CFEC8209-0EDA-40B4-B63F-359EFD578A80}" srcOrd="0" destOrd="0" presId="urn:microsoft.com/office/officeart/2005/8/layout/vList2"/>
    <dgm:cxn modelId="{A3D222B7-F475-473F-B47E-F4BE29553DDC}" srcId="{47F66ADE-6526-41B2-8829-6F925A84F219}" destId="{7539ACF7-9801-4A76-B0F8-66EAE8BD9374}" srcOrd="0" destOrd="0" parTransId="{189CDBA0-7B79-4C11-BC4B-257D835B61B7}" sibTransId="{90C24592-DB67-4644-B3B8-64D70B0103CD}"/>
    <dgm:cxn modelId="{FC3667B5-D267-4E47-8B6D-25A05EC030EC}" type="presParOf" srcId="{E78951B4-A57D-478D-B3DC-6FC1D8498A11}" destId="{446B7A7F-A179-4F35-9DDF-6284C5359A71}" srcOrd="0" destOrd="0" presId="urn:microsoft.com/office/officeart/2005/8/layout/vList2"/>
    <dgm:cxn modelId="{65DB911A-2E71-45DB-B679-FD1AF03414CE}" type="presParOf" srcId="{E78951B4-A57D-478D-B3DC-6FC1D8498A11}" destId="{8F52F98D-884B-4D17-BF9D-7E59D819875D}" srcOrd="1" destOrd="0" presId="urn:microsoft.com/office/officeart/2005/8/layout/vList2"/>
    <dgm:cxn modelId="{449031C1-867E-4A92-8808-92C79FC1E9FB}" type="presParOf" srcId="{E78951B4-A57D-478D-B3DC-6FC1D8498A11}" destId="{CFEC8209-0EDA-40B4-B63F-359EFD578A80}" srcOrd="2" destOrd="0" presId="urn:microsoft.com/office/officeart/2005/8/layout/vList2"/>
    <dgm:cxn modelId="{3BF72370-A55C-4983-85D9-4F516455DBA7}" type="presParOf" srcId="{E78951B4-A57D-478D-B3DC-6FC1D8498A11}" destId="{3AC10344-551B-428C-9F40-D84AB19CEC7D}" srcOrd="3" destOrd="0" presId="urn:microsoft.com/office/officeart/2005/8/layout/vList2"/>
    <dgm:cxn modelId="{99FB333F-8B9F-4C66-A8CF-6E1FBB6E2373}" type="presParOf" srcId="{E78951B4-A57D-478D-B3DC-6FC1D8498A11}" destId="{FB1D18ED-3A50-4157-AEB0-F37CDA886B29}" srcOrd="4" destOrd="0" presId="urn:microsoft.com/office/officeart/2005/8/layout/vList2"/>
    <dgm:cxn modelId="{FBE43A7A-7542-4857-8DF2-AD5B6025EB00}" type="presParOf" srcId="{E78951B4-A57D-478D-B3DC-6FC1D8498A11}" destId="{856544C2-53F9-496F-9A65-F1990B21A1F9}" srcOrd="5" destOrd="0" presId="urn:microsoft.com/office/officeart/2005/8/layout/vList2"/>
    <dgm:cxn modelId="{BD20854D-7D43-4D87-8670-4FC01641DDB2}" type="presParOf" srcId="{E78951B4-A57D-478D-B3DC-6FC1D8498A11}" destId="{BA3BC11F-0148-47C0-9A09-88CF020336F8}" srcOrd="6" destOrd="0" presId="urn:microsoft.com/office/officeart/2005/8/layout/vList2"/>
    <dgm:cxn modelId="{F175100F-BF48-4B10-AF59-BA50C7FEBF86}" type="presParOf" srcId="{E78951B4-A57D-478D-B3DC-6FC1D8498A11}" destId="{87BF10C1-F9FB-4F1A-B14D-7F48BD7DC68C}" srcOrd="7" destOrd="0" presId="urn:microsoft.com/office/officeart/2005/8/layout/vList2"/>
    <dgm:cxn modelId="{E40F2DB4-2706-489D-BD8C-16F791F9B7D8}" type="presParOf" srcId="{E78951B4-A57D-478D-B3DC-6FC1D8498A11}" destId="{9931F5AB-7505-4B40-AEEA-A4C7A3180CF1}"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1715E73-2E51-4143-9F91-D0DF4D530EA3}" type="doc">
      <dgm:prSet loTypeId="urn:microsoft.com/office/officeart/2005/8/layout/vList2" loCatId="list" qsTypeId="urn:microsoft.com/office/officeart/2005/8/quickstyle/simple1" qsCatId="simple" csTypeId="urn:microsoft.com/office/officeart/2005/8/colors/accent5_4" csCatId="accent5" phldr="1"/>
      <dgm:spPr/>
      <dgm:t>
        <a:bodyPr/>
        <a:lstStyle/>
        <a:p>
          <a:endParaRPr lang="en-US"/>
        </a:p>
      </dgm:t>
    </dgm:pt>
    <dgm:pt modelId="{6874283A-9A47-4DD8-89FA-D8C0C6AD5AD4}">
      <dgm:prSet/>
      <dgm:spPr>
        <a:xfrm>
          <a:off x="0" y="358"/>
          <a:ext cx="10813311" cy="937519"/>
        </a:xfrm>
        <a:prstGeom prst="roundRect">
          <a:avLst/>
        </a:prstGeom>
      </dgm:spPr>
      <dgm:t>
        <a:bodyPr/>
        <a:lstStyle/>
        <a:p>
          <a:pPr rtl="0"/>
          <a:r>
            <a:rPr lang="en-US" dirty="0" smtClean="0">
              <a:solidFill>
                <a:schemeClr val="tx1"/>
              </a:solidFill>
            </a:rPr>
            <a:t>HHV-6A and HHV-6B are now defined as distinct virus species</a:t>
          </a:r>
          <a:endParaRPr lang="en-US" dirty="0">
            <a:solidFill>
              <a:schemeClr val="tx1"/>
            </a:solidFill>
          </a:endParaRPr>
        </a:p>
      </dgm:t>
    </dgm:pt>
    <dgm:pt modelId="{B2AFB570-9878-4F8F-B6ED-D86764EEF3F1}" type="parTrans" cxnId="{925E59C8-8D3C-454E-B99C-4A221380F1C5}">
      <dgm:prSet/>
      <dgm:spPr/>
      <dgm:t>
        <a:bodyPr/>
        <a:lstStyle/>
        <a:p>
          <a:endParaRPr lang="en-US">
            <a:solidFill>
              <a:schemeClr val="tx1"/>
            </a:solidFill>
          </a:endParaRPr>
        </a:p>
      </dgm:t>
    </dgm:pt>
    <dgm:pt modelId="{AE0C35EA-6C9D-4450-BFA7-C91842F88150}" type="sibTrans" cxnId="{925E59C8-8D3C-454E-B99C-4A221380F1C5}">
      <dgm:prSet/>
      <dgm:spPr/>
      <dgm:t>
        <a:bodyPr/>
        <a:lstStyle/>
        <a:p>
          <a:endParaRPr lang="en-US">
            <a:solidFill>
              <a:schemeClr val="tx1"/>
            </a:solidFill>
          </a:endParaRPr>
        </a:p>
      </dgm:t>
    </dgm:pt>
    <dgm:pt modelId="{3FA42BFB-D553-4912-B90B-F640686D47AB}">
      <dgm:prSet/>
      <dgm:spPr>
        <a:xfrm>
          <a:off x="0" y="952123"/>
          <a:ext cx="10813311" cy="937519"/>
        </a:xfrm>
        <a:prstGeom prst="roundRect">
          <a:avLst/>
        </a:prstGeom>
      </dgm:spPr>
      <dgm:t>
        <a:bodyPr/>
        <a:lstStyle/>
        <a:p>
          <a:pPr rtl="0"/>
          <a:r>
            <a:rPr lang="en-US" dirty="0" smtClean="0">
              <a:solidFill>
                <a:schemeClr val="tx1"/>
              </a:solidFill>
            </a:rPr>
            <a:t>Their </a:t>
          </a:r>
          <a:r>
            <a:rPr lang="en-US" dirty="0" err="1" smtClean="0">
              <a:solidFill>
                <a:schemeClr val="tx1"/>
              </a:solidFill>
            </a:rPr>
            <a:t>epidemiologies</a:t>
          </a:r>
          <a:r>
            <a:rPr lang="en-US" dirty="0" smtClean="0">
              <a:solidFill>
                <a:schemeClr val="tx1"/>
              </a:solidFill>
            </a:rPr>
            <a:t> are suspected to differ from each other regarding the time of virus acquisition in life, their role in HHV-6 primary infection according to geographic region, their distribution in human tissues, and their modes of human-to-human transmission</a:t>
          </a:r>
          <a:endParaRPr lang="en-US" dirty="0">
            <a:solidFill>
              <a:schemeClr val="tx1"/>
            </a:solidFill>
          </a:endParaRPr>
        </a:p>
      </dgm:t>
    </dgm:pt>
    <dgm:pt modelId="{B045507F-1478-4993-8D26-20EEECEFB6D7}" type="parTrans" cxnId="{7FD42445-B7DA-4AA8-99A9-82EE2386B0AC}">
      <dgm:prSet/>
      <dgm:spPr/>
      <dgm:t>
        <a:bodyPr/>
        <a:lstStyle/>
        <a:p>
          <a:endParaRPr lang="en-US">
            <a:solidFill>
              <a:schemeClr val="tx1"/>
            </a:solidFill>
          </a:endParaRPr>
        </a:p>
      </dgm:t>
    </dgm:pt>
    <dgm:pt modelId="{A9FA142A-A35A-49C6-9893-2CF255B6F88B}" type="sibTrans" cxnId="{7FD42445-B7DA-4AA8-99A9-82EE2386B0AC}">
      <dgm:prSet/>
      <dgm:spPr/>
      <dgm:t>
        <a:bodyPr/>
        <a:lstStyle/>
        <a:p>
          <a:endParaRPr lang="en-US">
            <a:solidFill>
              <a:schemeClr val="tx1"/>
            </a:solidFill>
          </a:endParaRPr>
        </a:p>
      </dgm:t>
    </dgm:pt>
    <dgm:pt modelId="{78717CFA-2AA1-4A40-8C24-B57AE0412E98}">
      <dgm:prSet/>
      <dgm:spPr>
        <a:xfrm>
          <a:off x="0" y="1903888"/>
          <a:ext cx="10813311" cy="937519"/>
        </a:xfrm>
        <a:prstGeom prst="roundRect">
          <a:avLst/>
        </a:prstGeom>
      </dgm:spPr>
      <dgm:t>
        <a:bodyPr/>
        <a:lstStyle/>
        <a:p>
          <a:pPr rtl="0"/>
          <a:r>
            <a:rPr lang="en-US" smtClean="0">
              <a:solidFill>
                <a:schemeClr val="tx1"/>
              </a:solidFill>
            </a:rPr>
            <a:t>Major questions refer to disease associations</a:t>
          </a:r>
          <a:endParaRPr lang="en-US">
            <a:solidFill>
              <a:schemeClr val="tx1"/>
            </a:solidFill>
          </a:endParaRPr>
        </a:p>
      </dgm:t>
    </dgm:pt>
    <dgm:pt modelId="{964E3726-E300-4E20-8572-D3C01F265EF1}" type="parTrans" cxnId="{B43B7EDC-77B8-436C-A5B4-5AEFE3F5BA20}">
      <dgm:prSet/>
      <dgm:spPr/>
      <dgm:t>
        <a:bodyPr/>
        <a:lstStyle/>
        <a:p>
          <a:endParaRPr lang="en-US">
            <a:solidFill>
              <a:schemeClr val="tx1"/>
            </a:solidFill>
          </a:endParaRPr>
        </a:p>
      </dgm:t>
    </dgm:pt>
    <dgm:pt modelId="{22662486-7562-4892-B781-A1A801C2A581}" type="sibTrans" cxnId="{B43B7EDC-77B8-436C-A5B4-5AEFE3F5BA20}">
      <dgm:prSet/>
      <dgm:spPr/>
      <dgm:t>
        <a:bodyPr/>
        <a:lstStyle/>
        <a:p>
          <a:endParaRPr lang="en-US">
            <a:solidFill>
              <a:schemeClr val="tx1"/>
            </a:solidFill>
          </a:endParaRPr>
        </a:p>
      </dgm:t>
    </dgm:pt>
    <dgm:pt modelId="{9344EAC3-4D42-4659-95A1-EF6409330E31}">
      <dgm:prSet/>
      <dgm:spPr>
        <a:xfrm>
          <a:off x="0" y="2855653"/>
          <a:ext cx="10813311" cy="937519"/>
        </a:xfrm>
        <a:prstGeom prst="roundRect">
          <a:avLst/>
        </a:prstGeom>
      </dgm:spPr>
      <dgm:t>
        <a:bodyPr/>
        <a:lstStyle/>
        <a:p>
          <a:pPr rtl="0"/>
          <a:r>
            <a:rPr lang="en-US" smtClean="0">
              <a:solidFill>
                <a:schemeClr val="tx1"/>
              </a:solidFill>
            </a:rPr>
            <a:t>Some studies showed increased severity of HHV-6A over HHV-6B, particularly in acute and chronic CNS diseases suspected to be linked with HHV-6 infection</a:t>
          </a:r>
          <a:endParaRPr lang="en-US">
            <a:solidFill>
              <a:schemeClr val="tx1"/>
            </a:solidFill>
          </a:endParaRPr>
        </a:p>
      </dgm:t>
    </dgm:pt>
    <dgm:pt modelId="{55D8C53C-6492-4067-893D-C9163DC8E72A}" type="parTrans" cxnId="{E57022C5-FFF5-4F7A-8B66-C02A5F9CBC0A}">
      <dgm:prSet/>
      <dgm:spPr/>
      <dgm:t>
        <a:bodyPr/>
        <a:lstStyle/>
        <a:p>
          <a:endParaRPr lang="en-US">
            <a:solidFill>
              <a:schemeClr val="tx1"/>
            </a:solidFill>
          </a:endParaRPr>
        </a:p>
      </dgm:t>
    </dgm:pt>
    <dgm:pt modelId="{C272C236-1021-4EC1-85FD-CBB84FD0571B}" type="sibTrans" cxnId="{E57022C5-FFF5-4F7A-8B66-C02A5F9CBC0A}">
      <dgm:prSet/>
      <dgm:spPr/>
      <dgm:t>
        <a:bodyPr/>
        <a:lstStyle/>
        <a:p>
          <a:endParaRPr lang="en-US">
            <a:solidFill>
              <a:schemeClr val="tx1"/>
            </a:solidFill>
          </a:endParaRPr>
        </a:p>
      </dgm:t>
    </dgm:pt>
    <dgm:pt modelId="{B8FED215-7AFB-434E-B666-CC748A986420}">
      <dgm:prSet/>
      <dgm:spPr>
        <a:xfrm>
          <a:off x="0" y="3807418"/>
          <a:ext cx="10813311" cy="937519"/>
        </a:xfrm>
        <a:prstGeom prst="roundRect">
          <a:avLst/>
        </a:prstGeom>
      </dgm:spPr>
      <dgm:t>
        <a:bodyPr/>
        <a:lstStyle/>
        <a:p>
          <a:pPr rtl="0"/>
          <a:r>
            <a:rPr lang="en-US" dirty="0" smtClean="0">
              <a:solidFill>
                <a:schemeClr val="tx1"/>
              </a:solidFill>
            </a:rPr>
            <a:t>It is essential to make a clear distinction between both species in all research projects regarding HHV-6 epidemiology and pathogenicity, it will help in defining specific diagnostic and treatment strategies on a more relevant basis</a:t>
          </a:r>
          <a:endParaRPr lang="en-US" dirty="0">
            <a:solidFill>
              <a:schemeClr val="tx1"/>
            </a:solidFill>
          </a:endParaRPr>
        </a:p>
      </dgm:t>
    </dgm:pt>
    <dgm:pt modelId="{C9C9D9A9-C804-44E9-A732-9BC9A22A7B20}" type="parTrans" cxnId="{BDAC40FD-B443-4BB3-AE06-BA68C16B7228}">
      <dgm:prSet/>
      <dgm:spPr/>
      <dgm:t>
        <a:bodyPr/>
        <a:lstStyle/>
        <a:p>
          <a:endParaRPr lang="en-US">
            <a:solidFill>
              <a:schemeClr val="tx1"/>
            </a:solidFill>
          </a:endParaRPr>
        </a:p>
      </dgm:t>
    </dgm:pt>
    <dgm:pt modelId="{BDC712C4-57C0-4520-AEC8-E5DFBFD1D389}" type="sibTrans" cxnId="{BDAC40FD-B443-4BB3-AE06-BA68C16B7228}">
      <dgm:prSet/>
      <dgm:spPr/>
      <dgm:t>
        <a:bodyPr/>
        <a:lstStyle/>
        <a:p>
          <a:endParaRPr lang="en-US">
            <a:solidFill>
              <a:schemeClr val="tx1"/>
            </a:solidFill>
          </a:endParaRPr>
        </a:p>
      </dgm:t>
    </dgm:pt>
    <dgm:pt modelId="{18FA7D71-8BAD-4397-B226-5F354F23310B}" type="pres">
      <dgm:prSet presAssocID="{D1715E73-2E51-4143-9F91-D0DF4D530EA3}" presName="linear" presStyleCnt="0">
        <dgm:presLayoutVars>
          <dgm:animLvl val="lvl"/>
          <dgm:resizeHandles val="exact"/>
        </dgm:presLayoutVars>
      </dgm:prSet>
      <dgm:spPr/>
      <dgm:t>
        <a:bodyPr/>
        <a:lstStyle/>
        <a:p>
          <a:endParaRPr lang="en-US"/>
        </a:p>
      </dgm:t>
    </dgm:pt>
    <dgm:pt modelId="{79C79F9C-44A3-4449-9CFD-40A4301B8045}" type="pres">
      <dgm:prSet presAssocID="{6874283A-9A47-4DD8-89FA-D8C0C6AD5AD4}" presName="parentText" presStyleLbl="node1" presStyleIdx="0" presStyleCnt="5">
        <dgm:presLayoutVars>
          <dgm:chMax val="0"/>
          <dgm:bulletEnabled val="1"/>
        </dgm:presLayoutVars>
      </dgm:prSet>
      <dgm:spPr/>
      <dgm:t>
        <a:bodyPr/>
        <a:lstStyle/>
        <a:p>
          <a:endParaRPr lang="en-US"/>
        </a:p>
      </dgm:t>
    </dgm:pt>
    <dgm:pt modelId="{DDAF11CD-10B4-4D4A-95E6-B90FE40584CC}" type="pres">
      <dgm:prSet presAssocID="{AE0C35EA-6C9D-4450-BFA7-C91842F88150}" presName="spacer" presStyleCnt="0"/>
      <dgm:spPr/>
      <dgm:t>
        <a:bodyPr/>
        <a:lstStyle/>
        <a:p>
          <a:endParaRPr lang="en-GB"/>
        </a:p>
      </dgm:t>
    </dgm:pt>
    <dgm:pt modelId="{04245556-F12F-4570-903C-D7049DCEF76C}" type="pres">
      <dgm:prSet presAssocID="{3FA42BFB-D553-4912-B90B-F640686D47AB}" presName="parentText" presStyleLbl="node1" presStyleIdx="1" presStyleCnt="5">
        <dgm:presLayoutVars>
          <dgm:chMax val="0"/>
          <dgm:bulletEnabled val="1"/>
        </dgm:presLayoutVars>
      </dgm:prSet>
      <dgm:spPr/>
      <dgm:t>
        <a:bodyPr/>
        <a:lstStyle/>
        <a:p>
          <a:endParaRPr lang="en-US"/>
        </a:p>
      </dgm:t>
    </dgm:pt>
    <dgm:pt modelId="{D5C31FAB-1810-4ADF-ACC0-9257733C308A}" type="pres">
      <dgm:prSet presAssocID="{A9FA142A-A35A-49C6-9893-2CF255B6F88B}" presName="spacer" presStyleCnt="0"/>
      <dgm:spPr/>
      <dgm:t>
        <a:bodyPr/>
        <a:lstStyle/>
        <a:p>
          <a:endParaRPr lang="en-GB"/>
        </a:p>
      </dgm:t>
    </dgm:pt>
    <dgm:pt modelId="{CC87C597-FCE1-45F1-953B-C710731DCBB6}" type="pres">
      <dgm:prSet presAssocID="{78717CFA-2AA1-4A40-8C24-B57AE0412E98}" presName="parentText" presStyleLbl="node1" presStyleIdx="2" presStyleCnt="5">
        <dgm:presLayoutVars>
          <dgm:chMax val="0"/>
          <dgm:bulletEnabled val="1"/>
        </dgm:presLayoutVars>
      </dgm:prSet>
      <dgm:spPr/>
      <dgm:t>
        <a:bodyPr/>
        <a:lstStyle/>
        <a:p>
          <a:endParaRPr lang="en-US"/>
        </a:p>
      </dgm:t>
    </dgm:pt>
    <dgm:pt modelId="{2E02F6E9-D619-4996-A25B-8D346095B86F}" type="pres">
      <dgm:prSet presAssocID="{22662486-7562-4892-B781-A1A801C2A581}" presName="spacer" presStyleCnt="0"/>
      <dgm:spPr/>
      <dgm:t>
        <a:bodyPr/>
        <a:lstStyle/>
        <a:p>
          <a:endParaRPr lang="en-GB"/>
        </a:p>
      </dgm:t>
    </dgm:pt>
    <dgm:pt modelId="{007B9EBF-1BE8-43C0-9F5D-04E2706A9FC0}" type="pres">
      <dgm:prSet presAssocID="{9344EAC3-4D42-4659-95A1-EF6409330E31}" presName="parentText" presStyleLbl="node1" presStyleIdx="3" presStyleCnt="5">
        <dgm:presLayoutVars>
          <dgm:chMax val="0"/>
          <dgm:bulletEnabled val="1"/>
        </dgm:presLayoutVars>
      </dgm:prSet>
      <dgm:spPr/>
      <dgm:t>
        <a:bodyPr/>
        <a:lstStyle/>
        <a:p>
          <a:endParaRPr lang="en-US"/>
        </a:p>
      </dgm:t>
    </dgm:pt>
    <dgm:pt modelId="{02602CB8-D695-4E74-86FE-8D2857D52D1B}" type="pres">
      <dgm:prSet presAssocID="{C272C236-1021-4EC1-85FD-CBB84FD0571B}" presName="spacer" presStyleCnt="0"/>
      <dgm:spPr/>
      <dgm:t>
        <a:bodyPr/>
        <a:lstStyle/>
        <a:p>
          <a:endParaRPr lang="en-GB"/>
        </a:p>
      </dgm:t>
    </dgm:pt>
    <dgm:pt modelId="{D44F37F9-02F5-4059-B439-D0E9DBC65EEB}" type="pres">
      <dgm:prSet presAssocID="{B8FED215-7AFB-434E-B666-CC748A986420}" presName="parentText" presStyleLbl="node1" presStyleIdx="4" presStyleCnt="5">
        <dgm:presLayoutVars>
          <dgm:chMax val="0"/>
          <dgm:bulletEnabled val="1"/>
        </dgm:presLayoutVars>
      </dgm:prSet>
      <dgm:spPr/>
      <dgm:t>
        <a:bodyPr/>
        <a:lstStyle/>
        <a:p>
          <a:endParaRPr lang="en-US"/>
        </a:p>
      </dgm:t>
    </dgm:pt>
  </dgm:ptLst>
  <dgm:cxnLst>
    <dgm:cxn modelId="{B43B7EDC-77B8-436C-A5B4-5AEFE3F5BA20}" srcId="{D1715E73-2E51-4143-9F91-D0DF4D530EA3}" destId="{78717CFA-2AA1-4A40-8C24-B57AE0412E98}" srcOrd="2" destOrd="0" parTransId="{964E3726-E300-4E20-8572-D3C01F265EF1}" sibTransId="{22662486-7562-4892-B781-A1A801C2A581}"/>
    <dgm:cxn modelId="{0489AA20-6BED-448E-885E-D7F2A37BE04F}" type="presOf" srcId="{B8FED215-7AFB-434E-B666-CC748A986420}" destId="{D44F37F9-02F5-4059-B439-D0E9DBC65EEB}" srcOrd="0" destOrd="0" presId="urn:microsoft.com/office/officeart/2005/8/layout/vList2"/>
    <dgm:cxn modelId="{925E59C8-8D3C-454E-B99C-4A221380F1C5}" srcId="{D1715E73-2E51-4143-9F91-D0DF4D530EA3}" destId="{6874283A-9A47-4DD8-89FA-D8C0C6AD5AD4}" srcOrd="0" destOrd="0" parTransId="{B2AFB570-9878-4F8F-B6ED-D86764EEF3F1}" sibTransId="{AE0C35EA-6C9D-4450-BFA7-C91842F88150}"/>
    <dgm:cxn modelId="{BDAC40FD-B443-4BB3-AE06-BA68C16B7228}" srcId="{D1715E73-2E51-4143-9F91-D0DF4D530EA3}" destId="{B8FED215-7AFB-434E-B666-CC748A986420}" srcOrd="4" destOrd="0" parTransId="{C9C9D9A9-C804-44E9-A732-9BC9A22A7B20}" sibTransId="{BDC712C4-57C0-4520-AEC8-E5DFBFD1D389}"/>
    <dgm:cxn modelId="{93EDF5EE-44DF-4975-AF45-0EF3A3CEA7C5}" type="presOf" srcId="{9344EAC3-4D42-4659-95A1-EF6409330E31}" destId="{007B9EBF-1BE8-43C0-9F5D-04E2706A9FC0}" srcOrd="0" destOrd="0" presId="urn:microsoft.com/office/officeart/2005/8/layout/vList2"/>
    <dgm:cxn modelId="{E57022C5-FFF5-4F7A-8B66-C02A5F9CBC0A}" srcId="{D1715E73-2E51-4143-9F91-D0DF4D530EA3}" destId="{9344EAC3-4D42-4659-95A1-EF6409330E31}" srcOrd="3" destOrd="0" parTransId="{55D8C53C-6492-4067-893D-C9163DC8E72A}" sibTransId="{C272C236-1021-4EC1-85FD-CBB84FD0571B}"/>
    <dgm:cxn modelId="{7FD42445-B7DA-4AA8-99A9-82EE2386B0AC}" srcId="{D1715E73-2E51-4143-9F91-D0DF4D530EA3}" destId="{3FA42BFB-D553-4912-B90B-F640686D47AB}" srcOrd="1" destOrd="0" parTransId="{B045507F-1478-4993-8D26-20EEECEFB6D7}" sibTransId="{A9FA142A-A35A-49C6-9893-2CF255B6F88B}"/>
    <dgm:cxn modelId="{FFF198B5-BECA-4670-A559-F3DB370923C1}" type="presOf" srcId="{3FA42BFB-D553-4912-B90B-F640686D47AB}" destId="{04245556-F12F-4570-903C-D7049DCEF76C}" srcOrd="0" destOrd="0" presId="urn:microsoft.com/office/officeart/2005/8/layout/vList2"/>
    <dgm:cxn modelId="{BA2D2A11-DFCA-405E-AA72-F01D229B6022}" type="presOf" srcId="{D1715E73-2E51-4143-9F91-D0DF4D530EA3}" destId="{18FA7D71-8BAD-4397-B226-5F354F23310B}" srcOrd="0" destOrd="0" presId="urn:microsoft.com/office/officeart/2005/8/layout/vList2"/>
    <dgm:cxn modelId="{B58A1D79-A218-4574-B709-A73B20C79794}" type="presOf" srcId="{6874283A-9A47-4DD8-89FA-D8C0C6AD5AD4}" destId="{79C79F9C-44A3-4449-9CFD-40A4301B8045}" srcOrd="0" destOrd="0" presId="urn:microsoft.com/office/officeart/2005/8/layout/vList2"/>
    <dgm:cxn modelId="{A72122B2-977F-4FD2-B82D-1F2D887A1F5C}" type="presOf" srcId="{78717CFA-2AA1-4A40-8C24-B57AE0412E98}" destId="{CC87C597-FCE1-45F1-953B-C710731DCBB6}" srcOrd="0" destOrd="0" presId="urn:microsoft.com/office/officeart/2005/8/layout/vList2"/>
    <dgm:cxn modelId="{2D850A30-BAFF-4439-B9FD-05E78A4D660A}" type="presParOf" srcId="{18FA7D71-8BAD-4397-B226-5F354F23310B}" destId="{79C79F9C-44A3-4449-9CFD-40A4301B8045}" srcOrd="0" destOrd="0" presId="urn:microsoft.com/office/officeart/2005/8/layout/vList2"/>
    <dgm:cxn modelId="{4885A306-A5F4-4903-AF60-46A4F8005155}" type="presParOf" srcId="{18FA7D71-8BAD-4397-B226-5F354F23310B}" destId="{DDAF11CD-10B4-4D4A-95E6-B90FE40584CC}" srcOrd="1" destOrd="0" presId="urn:microsoft.com/office/officeart/2005/8/layout/vList2"/>
    <dgm:cxn modelId="{06E54039-52F3-4381-BE04-12727A8C6604}" type="presParOf" srcId="{18FA7D71-8BAD-4397-B226-5F354F23310B}" destId="{04245556-F12F-4570-903C-D7049DCEF76C}" srcOrd="2" destOrd="0" presId="urn:microsoft.com/office/officeart/2005/8/layout/vList2"/>
    <dgm:cxn modelId="{BB9866D8-9A75-4778-913A-094311D26BB2}" type="presParOf" srcId="{18FA7D71-8BAD-4397-B226-5F354F23310B}" destId="{D5C31FAB-1810-4ADF-ACC0-9257733C308A}" srcOrd="3" destOrd="0" presId="urn:microsoft.com/office/officeart/2005/8/layout/vList2"/>
    <dgm:cxn modelId="{DAEAA3C9-4A3F-4052-8985-B603C0424EE5}" type="presParOf" srcId="{18FA7D71-8BAD-4397-B226-5F354F23310B}" destId="{CC87C597-FCE1-45F1-953B-C710731DCBB6}" srcOrd="4" destOrd="0" presId="urn:microsoft.com/office/officeart/2005/8/layout/vList2"/>
    <dgm:cxn modelId="{C0FB79C9-FFDF-4783-869E-A152F970B001}" type="presParOf" srcId="{18FA7D71-8BAD-4397-B226-5F354F23310B}" destId="{2E02F6E9-D619-4996-A25B-8D346095B86F}" srcOrd="5" destOrd="0" presId="urn:microsoft.com/office/officeart/2005/8/layout/vList2"/>
    <dgm:cxn modelId="{DB1978EF-33D9-48A0-9628-B837A3A2D8B9}" type="presParOf" srcId="{18FA7D71-8BAD-4397-B226-5F354F23310B}" destId="{007B9EBF-1BE8-43C0-9F5D-04E2706A9FC0}" srcOrd="6" destOrd="0" presId="urn:microsoft.com/office/officeart/2005/8/layout/vList2"/>
    <dgm:cxn modelId="{CB903693-71FB-47D6-A1A7-E252E0D9ABE9}" type="presParOf" srcId="{18FA7D71-8BAD-4397-B226-5F354F23310B}" destId="{02602CB8-D695-4E74-86FE-8D2857D52D1B}" srcOrd="7" destOrd="0" presId="urn:microsoft.com/office/officeart/2005/8/layout/vList2"/>
    <dgm:cxn modelId="{B331A99C-1D41-4525-A216-92BB199A10D6}" type="presParOf" srcId="{18FA7D71-8BAD-4397-B226-5F354F23310B}" destId="{D44F37F9-02F5-4059-B439-D0E9DBC65EEB}"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278D0E-5F56-48FD-BCC9-5401B0243677}">
      <dsp:nvSpPr>
        <dsp:cNvPr id="0" name=""/>
        <dsp:cNvSpPr/>
      </dsp:nvSpPr>
      <dsp:spPr>
        <a:xfrm>
          <a:off x="0" y="1558"/>
          <a:ext cx="8543703" cy="935451"/>
        </a:xfrm>
        <a:prstGeom prst="roundRect">
          <a:avLst/>
        </a:prstGeom>
        <a:solidFill>
          <a:srgbClr val="FE801A">
            <a:hueOff val="0"/>
            <a:satOff val="0"/>
            <a:lumOff val="0"/>
            <a:alphaOff val="0"/>
          </a:srgbClr>
        </a:solidFill>
        <a:ln w="127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smtClean="0">
              <a:solidFill>
                <a:srgbClr val="454545">
                  <a:lumMod val="50000"/>
                </a:srgbClr>
              </a:solidFill>
              <a:latin typeface="Century Gothic" panose="020B0502020202020204"/>
              <a:ea typeface="+mn-ea"/>
              <a:cs typeface="+mn-cs"/>
            </a:rPr>
            <a:t>HHV-6 genome has the capacity of to be maintained in a nuclear latent form or to drive a low-level productive infection in some cells while inducing a fully lytic infection in other cells.</a:t>
          </a:r>
          <a:endParaRPr lang="en-US" sz="1800" kern="1200">
            <a:solidFill>
              <a:srgbClr val="454545">
                <a:lumMod val="50000"/>
              </a:srgbClr>
            </a:solidFill>
            <a:latin typeface="Century Gothic" panose="020B0502020202020204"/>
            <a:ea typeface="+mn-ea"/>
            <a:cs typeface="+mn-cs"/>
          </a:endParaRPr>
        </a:p>
      </dsp:txBody>
      <dsp:txXfrm>
        <a:off x="45665" y="47223"/>
        <a:ext cx="8452373" cy="844121"/>
      </dsp:txXfrm>
    </dsp:sp>
    <dsp:sp modelId="{C25DB35D-C96D-4E95-8229-851CE6810585}">
      <dsp:nvSpPr>
        <dsp:cNvPr id="0" name=""/>
        <dsp:cNvSpPr/>
      </dsp:nvSpPr>
      <dsp:spPr>
        <a:xfrm>
          <a:off x="0" y="950397"/>
          <a:ext cx="8543703" cy="935451"/>
        </a:xfrm>
        <a:prstGeom prst="roundRect">
          <a:avLst/>
        </a:prstGeom>
        <a:solidFill>
          <a:srgbClr val="E9BF35">
            <a:hueOff val="0"/>
            <a:satOff val="0"/>
            <a:lumOff val="0"/>
            <a:alphaOff val="0"/>
          </a:srgbClr>
        </a:solidFill>
        <a:ln w="127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solidFill>
                <a:srgbClr val="454545">
                  <a:lumMod val="50000"/>
                </a:srgbClr>
              </a:solidFill>
              <a:latin typeface="Century Gothic" panose="020B0502020202020204"/>
              <a:ea typeface="+mn-ea"/>
              <a:cs typeface="+mn-cs"/>
            </a:rPr>
            <a:t>Latency sites: brain, tonsils, salivary glands, kidneys, liver, lymph nodes, endothelial cells, monocytes/macrophages, bone marrow progenitors and CNS cells.</a:t>
          </a:r>
          <a:endParaRPr lang="en-US" sz="1800" kern="1200" dirty="0">
            <a:solidFill>
              <a:srgbClr val="454545">
                <a:lumMod val="50000"/>
              </a:srgbClr>
            </a:solidFill>
            <a:latin typeface="Century Gothic" panose="020B0502020202020204"/>
            <a:ea typeface="+mn-ea"/>
            <a:cs typeface="+mn-cs"/>
          </a:endParaRPr>
        </a:p>
      </dsp:txBody>
      <dsp:txXfrm>
        <a:off x="45665" y="996062"/>
        <a:ext cx="8452373" cy="844121"/>
      </dsp:txXfrm>
    </dsp:sp>
    <dsp:sp modelId="{4A5471EF-D9A8-4086-9FEB-BE8B40A3E6AC}">
      <dsp:nvSpPr>
        <dsp:cNvPr id="0" name=""/>
        <dsp:cNvSpPr/>
      </dsp:nvSpPr>
      <dsp:spPr>
        <a:xfrm>
          <a:off x="0" y="1899236"/>
          <a:ext cx="8543703" cy="935451"/>
        </a:xfrm>
        <a:prstGeom prst="roundRect">
          <a:avLst/>
        </a:prstGeom>
        <a:solidFill>
          <a:srgbClr val="81BB42">
            <a:hueOff val="0"/>
            <a:satOff val="0"/>
            <a:lumOff val="0"/>
            <a:alphaOff val="0"/>
          </a:srgbClr>
        </a:solidFill>
        <a:ln w="127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smtClean="0">
              <a:solidFill>
                <a:srgbClr val="454545">
                  <a:lumMod val="50000"/>
                </a:srgbClr>
              </a:solidFill>
              <a:latin typeface="Century Gothic" panose="020B0502020202020204"/>
              <a:ea typeface="+mn-ea"/>
              <a:cs typeface="+mn-cs"/>
            </a:rPr>
            <a:t>The U94 gene play a major role in the establishment and maintenance of intracellular latency.</a:t>
          </a:r>
          <a:endParaRPr lang="en-US" sz="1800" kern="1200">
            <a:solidFill>
              <a:srgbClr val="454545">
                <a:lumMod val="50000"/>
              </a:srgbClr>
            </a:solidFill>
            <a:latin typeface="Century Gothic" panose="020B0502020202020204"/>
            <a:ea typeface="+mn-ea"/>
            <a:cs typeface="+mn-cs"/>
          </a:endParaRPr>
        </a:p>
      </dsp:txBody>
      <dsp:txXfrm>
        <a:off x="45665" y="1944901"/>
        <a:ext cx="8452373" cy="844121"/>
      </dsp:txXfrm>
    </dsp:sp>
    <dsp:sp modelId="{11A9ECEA-2628-4F58-B8B2-6A47AD590BF5}">
      <dsp:nvSpPr>
        <dsp:cNvPr id="0" name=""/>
        <dsp:cNvSpPr/>
      </dsp:nvSpPr>
      <dsp:spPr>
        <a:xfrm>
          <a:off x="0" y="2848075"/>
          <a:ext cx="8543703" cy="935451"/>
        </a:xfrm>
        <a:prstGeom prst="roundRect">
          <a:avLst/>
        </a:prstGeom>
        <a:solidFill>
          <a:srgbClr val="32C7A9">
            <a:hueOff val="0"/>
            <a:satOff val="0"/>
            <a:lumOff val="0"/>
            <a:alphaOff val="0"/>
          </a:srgbClr>
        </a:solidFill>
        <a:ln w="127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smtClean="0">
              <a:solidFill>
                <a:srgbClr val="454545">
                  <a:lumMod val="50000"/>
                </a:srgbClr>
              </a:solidFill>
              <a:latin typeface="Century Gothic" panose="020B0502020202020204"/>
              <a:ea typeface="+mn-ea"/>
              <a:cs typeface="+mn-cs"/>
            </a:rPr>
            <a:t>Reactivation: transcription of IE genes in the IE1 and IE2 regions following the transactivation effect of cellular and/or viral factors whose nature is still unknown. </a:t>
          </a:r>
          <a:endParaRPr lang="en-US" sz="1800" kern="1200">
            <a:solidFill>
              <a:srgbClr val="454545">
                <a:lumMod val="50000"/>
              </a:srgbClr>
            </a:solidFill>
            <a:latin typeface="Century Gothic" panose="020B0502020202020204"/>
            <a:ea typeface="+mn-ea"/>
            <a:cs typeface="+mn-cs"/>
          </a:endParaRPr>
        </a:p>
      </dsp:txBody>
      <dsp:txXfrm>
        <a:off x="45665" y="2893740"/>
        <a:ext cx="8452373" cy="844121"/>
      </dsp:txXfrm>
    </dsp:sp>
    <dsp:sp modelId="{9E28053E-123E-4C15-B55B-22F6CEC45FD3}">
      <dsp:nvSpPr>
        <dsp:cNvPr id="0" name=""/>
        <dsp:cNvSpPr/>
      </dsp:nvSpPr>
      <dsp:spPr>
        <a:xfrm>
          <a:off x="0" y="3796914"/>
          <a:ext cx="8543703" cy="935451"/>
        </a:xfrm>
        <a:prstGeom prst="roundRect">
          <a:avLst/>
        </a:prstGeom>
        <a:solidFill>
          <a:srgbClr val="4A9BDC">
            <a:hueOff val="0"/>
            <a:satOff val="0"/>
            <a:lumOff val="0"/>
            <a:alphaOff val="0"/>
          </a:srgbClr>
        </a:solidFill>
        <a:ln w="127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smtClean="0">
              <a:solidFill>
                <a:srgbClr val="454545">
                  <a:lumMod val="50000"/>
                </a:srgbClr>
              </a:solidFill>
              <a:latin typeface="Century Gothic" panose="020B0502020202020204"/>
              <a:ea typeface="+mn-ea"/>
              <a:cs typeface="+mn-cs"/>
            </a:rPr>
            <a:t>Reactivation results in the induction of a replication cycle and eventually cytopathic effect</a:t>
          </a:r>
          <a:endParaRPr lang="en-US" sz="1800" kern="1200">
            <a:solidFill>
              <a:srgbClr val="454545">
                <a:lumMod val="50000"/>
              </a:srgbClr>
            </a:solidFill>
            <a:latin typeface="Century Gothic" panose="020B0502020202020204"/>
            <a:ea typeface="+mn-ea"/>
            <a:cs typeface="+mn-cs"/>
          </a:endParaRPr>
        </a:p>
      </dsp:txBody>
      <dsp:txXfrm>
        <a:off x="45665" y="3842579"/>
        <a:ext cx="8452373" cy="8441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5A89E3-6DCA-4366-8E61-6A143F6417BB}">
      <dsp:nvSpPr>
        <dsp:cNvPr id="0" name=""/>
        <dsp:cNvSpPr/>
      </dsp:nvSpPr>
      <dsp:spPr>
        <a:xfrm>
          <a:off x="0" y="1145"/>
          <a:ext cx="8779646" cy="722565"/>
        </a:xfrm>
        <a:prstGeom prst="roundRect">
          <a:avLst/>
        </a:prstGeom>
        <a:solidFill>
          <a:srgbClr val="DF2E28">
            <a:shade val="80000"/>
            <a:hueOff val="0"/>
            <a:satOff val="0"/>
            <a:lumOff val="0"/>
            <a:alphaOff val="0"/>
          </a:srgbClr>
        </a:solidFill>
        <a:ln w="127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b="1" kern="1200" smtClean="0">
              <a:solidFill>
                <a:sysClr val="windowText" lastClr="000000"/>
              </a:solidFill>
              <a:latin typeface="Century Gothic" panose="020B0502020202020204"/>
              <a:ea typeface="+mn-ea"/>
              <a:cs typeface="+mn-cs"/>
            </a:rPr>
            <a:t>HHV-6 is able to persist in latent state by naturally integrating into regions of the host's chromosome</a:t>
          </a:r>
          <a:endParaRPr lang="en-US" sz="1400" b="1" kern="1200">
            <a:solidFill>
              <a:sysClr val="windowText" lastClr="000000"/>
            </a:solidFill>
            <a:latin typeface="Century Gothic" panose="020B0502020202020204"/>
            <a:ea typeface="+mn-ea"/>
            <a:cs typeface="+mn-cs"/>
          </a:endParaRPr>
        </a:p>
      </dsp:txBody>
      <dsp:txXfrm>
        <a:off x="35273" y="36418"/>
        <a:ext cx="8709100" cy="652019"/>
      </dsp:txXfrm>
    </dsp:sp>
    <dsp:sp modelId="{A9D95E1D-6A9C-4550-97C0-8D3682B5AAB6}">
      <dsp:nvSpPr>
        <dsp:cNvPr id="0" name=""/>
        <dsp:cNvSpPr/>
      </dsp:nvSpPr>
      <dsp:spPr>
        <a:xfrm>
          <a:off x="0" y="736972"/>
          <a:ext cx="8779646" cy="722565"/>
        </a:xfrm>
        <a:prstGeom prst="roundRect">
          <a:avLst/>
        </a:prstGeom>
        <a:solidFill>
          <a:srgbClr val="DF2E28">
            <a:shade val="80000"/>
            <a:hueOff val="-19104"/>
            <a:satOff val="-1320"/>
            <a:lumOff val="7266"/>
            <a:alphaOff val="0"/>
          </a:srgbClr>
        </a:solidFill>
        <a:ln w="127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b="1" kern="1200" smtClean="0">
              <a:solidFill>
                <a:sysClr val="windowText" lastClr="000000"/>
              </a:solidFill>
              <a:latin typeface="Century Gothic" panose="020B0502020202020204"/>
              <a:ea typeface="+mn-ea"/>
              <a:cs typeface="+mn-cs"/>
            </a:rPr>
            <a:t>Chromosomally integrated HHV-6” (ciHHV-6) is an inherited condition in which the complete HHV-6 genome is integrated into the telomere of every chromosome resulting in individuals harboring the integrated virus in their germ line and transmitting it to their offspring</a:t>
          </a:r>
          <a:endParaRPr lang="en-US" sz="1400" b="1" kern="1200">
            <a:solidFill>
              <a:sysClr val="windowText" lastClr="000000"/>
            </a:solidFill>
            <a:latin typeface="Century Gothic" panose="020B0502020202020204"/>
            <a:ea typeface="+mn-ea"/>
            <a:cs typeface="+mn-cs"/>
          </a:endParaRPr>
        </a:p>
      </dsp:txBody>
      <dsp:txXfrm>
        <a:off x="35273" y="772245"/>
        <a:ext cx="8709100" cy="652019"/>
      </dsp:txXfrm>
    </dsp:sp>
    <dsp:sp modelId="{6418B097-EDF0-436F-A1B8-D3F16E56D778}">
      <dsp:nvSpPr>
        <dsp:cNvPr id="0" name=""/>
        <dsp:cNvSpPr/>
      </dsp:nvSpPr>
      <dsp:spPr>
        <a:xfrm>
          <a:off x="0" y="1472799"/>
          <a:ext cx="8779646" cy="722565"/>
        </a:xfrm>
        <a:prstGeom prst="roundRect">
          <a:avLst/>
        </a:prstGeom>
        <a:solidFill>
          <a:srgbClr val="DF2E28">
            <a:shade val="80000"/>
            <a:hueOff val="-38209"/>
            <a:satOff val="-2639"/>
            <a:lumOff val="14533"/>
            <a:alphaOff val="0"/>
          </a:srgbClr>
        </a:solidFill>
        <a:ln w="127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b="1" kern="1200" dirty="0" smtClean="0">
              <a:solidFill>
                <a:sysClr val="windowText" lastClr="000000"/>
              </a:solidFill>
              <a:latin typeface="Century Gothic" panose="020B0502020202020204"/>
              <a:ea typeface="+mn-ea"/>
              <a:cs typeface="+mn-cs"/>
            </a:rPr>
            <a:t>This phenomenon occurs in 0.2 to 1% of the general population in developed countries and is often causes high levels of viral DNA in host serum and plasma </a:t>
          </a:r>
          <a:r>
            <a:rPr lang="en-US" sz="1400" b="1" i="1" kern="1200" dirty="0" smtClean="0">
              <a:solidFill>
                <a:sysClr val="windowText" lastClr="000000"/>
              </a:solidFill>
              <a:latin typeface="Century Gothic" panose="020B0502020202020204"/>
              <a:ea typeface="+mn-ea"/>
              <a:cs typeface="+mn-cs"/>
            </a:rPr>
            <a:t>(</a:t>
          </a:r>
          <a:r>
            <a:rPr lang="en-US" sz="1400" b="1" i="1" kern="1200" dirty="0" err="1" smtClean="0">
              <a:solidFill>
                <a:sysClr val="windowText" lastClr="000000"/>
              </a:solidFill>
              <a:latin typeface="Century Gothic" panose="020B0502020202020204"/>
              <a:ea typeface="+mn-ea"/>
              <a:cs typeface="+mn-cs"/>
            </a:rPr>
            <a:t>Pellett</a:t>
          </a:r>
          <a:r>
            <a:rPr lang="en-US" sz="1400" b="1" i="1" kern="1200" dirty="0" smtClean="0">
              <a:solidFill>
                <a:sysClr val="windowText" lastClr="000000"/>
              </a:solidFill>
              <a:latin typeface="Century Gothic" panose="020B0502020202020204"/>
              <a:ea typeface="+mn-ea"/>
              <a:cs typeface="+mn-cs"/>
            </a:rPr>
            <a:t> 2012)</a:t>
          </a:r>
          <a:endParaRPr lang="en-US" sz="1400" b="1" kern="1200" dirty="0">
            <a:solidFill>
              <a:sysClr val="windowText" lastClr="000000"/>
            </a:solidFill>
            <a:latin typeface="Century Gothic" panose="020B0502020202020204"/>
            <a:ea typeface="+mn-ea"/>
            <a:cs typeface="+mn-cs"/>
          </a:endParaRPr>
        </a:p>
      </dsp:txBody>
      <dsp:txXfrm>
        <a:off x="35273" y="1508072"/>
        <a:ext cx="8709100" cy="652019"/>
      </dsp:txXfrm>
    </dsp:sp>
    <dsp:sp modelId="{FEB428FF-3A78-4601-AA8E-1517E551562C}">
      <dsp:nvSpPr>
        <dsp:cNvPr id="0" name=""/>
        <dsp:cNvSpPr/>
      </dsp:nvSpPr>
      <dsp:spPr>
        <a:xfrm>
          <a:off x="0" y="2208625"/>
          <a:ext cx="8779646" cy="722565"/>
        </a:xfrm>
        <a:prstGeom prst="roundRect">
          <a:avLst/>
        </a:prstGeom>
        <a:solidFill>
          <a:srgbClr val="DF2E28">
            <a:shade val="80000"/>
            <a:hueOff val="-57313"/>
            <a:satOff val="-3959"/>
            <a:lumOff val="21799"/>
            <a:alphaOff val="0"/>
          </a:srgbClr>
        </a:solidFill>
        <a:ln w="127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b="1" kern="1200" smtClean="0">
              <a:solidFill>
                <a:sysClr val="windowText" lastClr="000000"/>
              </a:solidFill>
              <a:latin typeface="Century Gothic" panose="020B0502020202020204"/>
              <a:ea typeface="+mn-ea"/>
              <a:cs typeface="+mn-cs"/>
            </a:rPr>
            <a:t>ciHHV-6 might lead directly to reactivation, as reflected by the production of viral transcripts, proteins, and even transmissible virions </a:t>
          </a:r>
          <a:endParaRPr lang="en-US" sz="1400" b="1" kern="1200">
            <a:solidFill>
              <a:sysClr val="windowText" lastClr="000000"/>
            </a:solidFill>
            <a:latin typeface="Century Gothic" panose="020B0502020202020204"/>
            <a:ea typeface="+mn-ea"/>
            <a:cs typeface="+mn-cs"/>
          </a:endParaRPr>
        </a:p>
      </dsp:txBody>
      <dsp:txXfrm>
        <a:off x="35273" y="2243898"/>
        <a:ext cx="8709100" cy="652019"/>
      </dsp:txXfrm>
    </dsp:sp>
    <dsp:sp modelId="{F94BF74D-4EA5-48EE-8D25-9B74A03BDC68}">
      <dsp:nvSpPr>
        <dsp:cNvPr id="0" name=""/>
        <dsp:cNvSpPr/>
      </dsp:nvSpPr>
      <dsp:spPr>
        <a:xfrm>
          <a:off x="0" y="2944452"/>
          <a:ext cx="8779646" cy="722565"/>
        </a:xfrm>
        <a:prstGeom prst="roundRect">
          <a:avLst/>
        </a:prstGeom>
        <a:solidFill>
          <a:srgbClr val="DF2E28">
            <a:shade val="80000"/>
            <a:hueOff val="-76418"/>
            <a:satOff val="-5279"/>
            <a:lumOff val="29066"/>
            <a:alphaOff val="0"/>
          </a:srgbClr>
        </a:solidFill>
        <a:ln w="127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b="1" kern="1200" dirty="0" smtClean="0">
              <a:solidFill>
                <a:sysClr val="windowText" lastClr="000000"/>
              </a:solidFill>
              <a:latin typeface="Century Gothic" panose="020B0502020202020204"/>
              <a:ea typeface="+mn-ea"/>
              <a:cs typeface="+mn-cs"/>
            </a:rPr>
            <a:t>It  is unique feature among human herpesviruses and raises numerous novel questions regarding both pathophysiology and diagnosis.</a:t>
          </a:r>
          <a:endParaRPr lang="en-US" sz="1400" b="1" kern="1200" dirty="0">
            <a:solidFill>
              <a:sysClr val="windowText" lastClr="000000"/>
            </a:solidFill>
            <a:latin typeface="Century Gothic" panose="020B0502020202020204"/>
            <a:ea typeface="+mn-ea"/>
            <a:cs typeface="+mn-cs"/>
          </a:endParaRPr>
        </a:p>
      </dsp:txBody>
      <dsp:txXfrm>
        <a:off x="35273" y="2979725"/>
        <a:ext cx="8709100" cy="65201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DD0E5F-B55B-47C0-A6FD-BE6D7BFC2233}">
      <dsp:nvSpPr>
        <dsp:cNvPr id="0" name=""/>
        <dsp:cNvSpPr/>
      </dsp:nvSpPr>
      <dsp:spPr>
        <a:xfrm>
          <a:off x="0" y="1384"/>
          <a:ext cx="4059068" cy="882236"/>
        </a:xfrm>
        <a:prstGeom prst="roundRect">
          <a:avLst/>
        </a:prstGeom>
        <a:gradFill rotWithShape="0">
          <a:gsLst>
            <a:gs pos="0">
              <a:schemeClr val="accent6">
                <a:shade val="80000"/>
                <a:hueOff val="0"/>
                <a:satOff val="0"/>
                <a:lumOff val="0"/>
                <a:alphaOff val="0"/>
                <a:shade val="51000"/>
                <a:satMod val="130000"/>
              </a:schemeClr>
            </a:gs>
            <a:gs pos="80000">
              <a:schemeClr val="accent6">
                <a:shade val="80000"/>
                <a:hueOff val="0"/>
                <a:satOff val="0"/>
                <a:lumOff val="0"/>
                <a:alphaOff val="0"/>
                <a:shade val="93000"/>
                <a:satMod val="130000"/>
              </a:schemeClr>
            </a:gs>
            <a:gs pos="100000">
              <a:schemeClr val="accent6">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smtClean="0">
              <a:latin typeface="Century Gothic" panose="020B0502020202020204"/>
              <a:ea typeface="+mn-ea"/>
              <a:cs typeface="+mn-cs"/>
            </a:rPr>
            <a:t>Account for 10 to 20% of febrile illnesses while mostly are asymptomatic </a:t>
          </a:r>
          <a:endParaRPr lang="en-US" sz="1400" kern="1200" dirty="0">
            <a:latin typeface="Century Gothic" panose="020B0502020202020204"/>
            <a:ea typeface="+mn-ea"/>
            <a:cs typeface="+mn-cs"/>
          </a:endParaRPr>
        </a:p>
      </dsp:txBody>
      <dsp:txXfrm>
        <a:off x="43067" y="44451"/>
        <a:ext cx="3972934" cy="796102"/>
      </dsp:txXfrm>
    </dsp:sp>
    <dsp:sp modelId="{64520F94-633B-40CF-9F6E-7F1BFD1E652D}">
      <dsp:nvSpPr>
        <dsp:cNvPr id="0" name=""/>
        <dsp:cNvSpPr/>
      </dsp:nvSpPr>
      <dsp:spPr>
        <a:xfrm>
          <a:off x="0" y="894040"/>
          <a:ext cx="4059068" cy="882236"/>
        </a:xfrm>
        <a:prstGeom prst="roundRect">
          <a:avLst/>
        </a:prstGeom>
        <a:gradFill rotWithShape="0">
          <a:gsLst>
            <a:gs pos="0">
              <a:schemeClr val="accent6">
                <a:shade val="80000"/>
                <a:hueOff val="-52617"/>
                <a:satOff val="-1432"/>
                <a:lumOff val="5222"/>
                <a:alphaOff val="0"/>
                <a:shade val="51000"/>
                <a:satMod val="130000"/>
              </a:schemeClr>
            </a:gs>
            <a:gs pos="80000">
              <a:schemeClr val="accent6">
                <a:shade val="80000"/>
                <a:hueOff val="-52617"/>
                <a:satOff val="-1432"/>
                <a:lumOff val="5222"/>
                <a:alphaOff val="0"/>
                <a:shade val="93000"/>
                <a:satMod val="130000"/>
              </a:schemeClr>
            </a:gs>
            <a:gs pos="100000">
              <a:schemeClr val="accent6">
                <a:shade val="80000"/>
                <a:hueOff val="-52617"/>
                <a:satOff val="-1432"/>
                <a:lumOff val="5222"/>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smtClean="0">
              <a:latin typeface="Century Gothic" panose="020B0502020202020204"/>
              <a:ea typeface="+mn-ea"/>
              <a:cs typeface="+mn-cs"/>
            </a:rPr>
            <a:t>The rate of exanthema </a:t>
          </a:r>
          <a:r>
            <a:rPr lang="en-US" sz="1400" kern="1200" dirty="0" err="1" smtClean="0">
              <a:latin typeface="Century Gothic" panose="020B0502020202020204"/>
              <a:ea typeface="+mn-ea"/>
              <a:cs typeface="+mn-cs"/>
            </a:rPr>
            <a:t>subitum</a:t>
          </a:r>
          <a:r>
            <a:rPr lang="en-US" sz="1400" kern="1200" dirty="0" smtClean="0">
              <a:latin typeface="Century Gothic" panose="020B0502020202020204"/>
              <a:ea typeface="+mn-ea"/>
              <a:cs typeface="+mn-cs"/>
            </a:rPr>
            <a:t> is higher in Japan than in the United States, the responsible variant was HHV-6B in most cases </a:t>
          </a:r>
          <a:r>
            <a:rPr lang="en-US" sz="1400" i="1" kern="1200" dirty="0" smtClean="0">
              <a:latin typeface="Century Gothic" panose="020B0502020202020204"/>
              <a:ea typeface="+mn-ea"/>
              <a:cs typeface="+mn-cs"/>
            </a:rPr>
            <a:t>(Descamps V et al., 2014)</a:t>
          </a:r>
          <a:endParaRPr lang="en-US" sz="1400" kern="1200" dirty="0">
            <a:latin typeface="Century Gothic" panose="020B0502020202020204"/>
            <a:ea typeface="+mn-ea"/>
            <a:cs typeface="+mn-cs"/>
          </a:endParaRPr>
        </a:p>
      </dsp:txBody>
      <dsp:txXfrm>
        <a:off x="43067" y="937107"/>
        <a:ext cx="3972934" cy="796102"/>
      </dsp:txXfrm>
    </dsp:sp>
    <dsp:sp modelId="{C4A15023-9B72-460C-8CB9-31562F3FA377}">
      <dsp:nvSpPr>
        <dsp:cNvPr id="0" name=""/>
        <dsp:cNvSpPr/>
      </dsp:nvSpPr>
      <dsp:spPr>
        <a:xfrm>
          <a:off x="0" y="1786697"/>
          <a:ext cx="4059068" cy="882236"/>
        </a:xfrm>
        <a:prstGeom prst="roundRect">
          <a:avLst/>
        </a:prstGeom>
        <a:gradFill rotWithShape="0">
          <a:gsLst>
            <a:gs pos="0">
              <a:schemeClr val="accent6">
                <a:shade val="80000"/>
                <a:hueOff val="-105234"/>
                <a:satOff val="-2864"/>
                <a:lumOff val="10444"/>
                <a:alphaOff val="0"/>
                <a:shade val="51000"/>
                <a:satMod val="130000"/>
              </a:schemeClr>
            </a:gs>
            <a:gs pos="80000">
              <a:schemeClr val="accent6">
                <a:shade val="80000"/>
                <a:hueOff val="-105234"/>
                <a:satOff val="-2864"/>
                <a:lumOff val="10444"/>
                <a:alphaOff val="0"/>
                <a:shade val="93000"/>
                <a:satMod val="130000"/>
              </a:schemeClr>
            </a:gs>
            <a:gs pos="100000">
              <a:schemeClr val="accent6">
                <a:shade val="80000"/>
                <a:hueOff val="-105234"/>
                <a:satOff val="-2864"/>
                <a:lumOff val="1044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smtClean="0">
              <a:latin typeface="Century Gothic" panose="020B0502020202020204"/>
              <a:ea typeface="+mn-ea"/>
              <a:cs typeface="+mn-cs"/>
            </a:rPr>
            <a:t>A nationwide survey in Japan showed an unexpectedly poor prognosis for exanthema subitum-associated encephalitis </a:t>
          </a:r>
          <a:r>
            <a:rPr lang="en-US" sz="1400" i="1" kern="1200" smtClean="0">
              <a:latin typeface="Century Gothic" panose="020B0502020202020204"/>
              <a:ea typeface="+mn-ea"/>
              <a:cs typeface="+mn-cs"/>
            </a:rPr>
            <a:t>(Yoshikawa T et al., 2009)</a:t>
          </a:r>
          <a:endParaRPr lang="en-US" sz="1400" kern="1200" dirty="0">
            <a:latin typeface="Century Gothic" panose="020B0502020202020204"/>
            <a:ea typeface="+mn-ea"/>
            <a:cs typeface="+mn-cs"/>
          </a:endParaRPr>
        </a:p>
      </dsp:txBody>
      <dsp:txXfrm>
        <a:off x="43067" y="1829764"/>
        <a:ext cx="3972934" cy="796102"/>
      </dsp:txXfrm>
    </dsp:sp>
    <dsp:sp modelId="{5C9D3019-801F-4759-A797-8DD5043650CC}">
      <dsp:nvSpPr>
        <dsp:cNvPr id="0" name=""/>
        <dsp:cNvSpPr/>
      </dsp:nvSpPr>
      <dsp:spPr>
        <a:xfrm>
          <a:off x="0" y="2679353"/>
          <a:ext cx="4059068" cy="882236"/>
        </a:xfrm>
        <a:prstGeom prst="roundRect">
          <a:avLst/>
        </a:prstGeom>
        <a:gradFill rotWithShape="0">
          <a:gsLst>
            <a:gs pos="0">
              <a:schemeClr val="accent6">
                <a:shade val="80000"/>
                <a:hueOff val="-157852"/>
                <a:satOff val="-4295"/>
                <a:lumOff val="15665"/>
                <a:alphaOff val="0"/>
                <a:shade val="51000"/>
                <a:satMod val="130000"/>
              </a:schemeClr>
            </a:gs>
            <a:gs pos="80000">
              <a:schemeClr val="accent6">
                <a:shade val="80000"/>
                <a:hueOff val="-157852"/>
                <a:satOff val="-4295"/>
                <a:lumOff val="15665"/>
                <a:alphaOff val="0"/>
                <a:shade val="93000"/>
                <a:satMod val="130000"/>
              </a:schemeClr>
            </a:gs>
            <a:gs pos="100000">
              <a:schemeClr val="accent6">
                <a:shade val="80000"/>
                <a:hueOff val="-157852"/>
                <a:satOff val="-4295"/>
                <a:lumOff val="15665"/>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smtClean="0">
              <a:latin typeface="Century Gothic" panose="020B0502020202020204"/>
              <a:ea typeface="+mn-ea"/>
              <a:cs typeface="+mn-cs"/>
            </a:rPr>
            <a:t>Fatal cases of encephalopathy following acute HHV-6 infection were reported for two children with underlying genetic mitochondrial disorders </a:t>
          </a:r>
          <a:r>
            <a:rPr lang="en-US" sz="1400" i="1" kern="1200" smtClean="0">
              <a:latin typeface="Century Gothic" panose="020B0502020202020204"/>
              <a:ea typeface="+mn-ea"/>
              <a:cs typeface="+mn-cs"/>
            </a:rPr>
            <a:t>(Al-Zubeidi D et al., 2014)</a:t>
          </a:r>
          <a:endParaRPr lang="en-US" sz="1400" kern="1200" dirty="0">
            <a:latin typeface="Century Gothic" panose="020B0502020202020204"/>
            <a:ea typeface="+mn-ea"/>
            <a:cs typeface="+mn-cs"/>
          </a:endParaRPr>
        </a:p>
      </dsp:txBody>
      <dsp:txXfrm>
        <a:off x="43067" y="2722420"/>
        <a:ext cx="3972934" cy="796102"/>
      </dsp:txXfrm>
    </dsp:sp>
    <dsp:sp modelId="{266F1603-0052-4654-B522-A1B800D02923}">
      <dsp:nvSpPr>
        <dsp:cNvPr id="0" name=""/>
        <dsp:cNvSpPr/>
      </dsp:nvSpPr>
      <dsp:spPr>
        <a:xfrm>
          <a:off x="0" y="3572010"/>
          <a:ext cx="4059068" cy="882236"/>
        </a:xfrm>
        <a:prstGeom prst="roundRect">
          <a:avLst/>
        </a:prstGeom>
        <a:gradFill rotWithShape="0">
          <a:gsLst>
            <a:gs pos="0">
              <a:schemeClr val="accent6">
                <a:shade val="80000"/>
                <a:hueOff val="-210469"/>
                <a:satOff val="-5727"/>
                <a:lumOff val="20887"/>
                <a:alphaOff val="0"/>
                <a:shade val="51000"/>
                <a:satMod val="130000"/>
              </a:schemeClr>
            </a:gs>
            <a:gs pos="80000">
              <a:schemeClr val="accent6">
                <a:shade val="80000"/>
                <a:hueOff val="-210469"/>
                <a:satOff val="-5727"/>
                <a:lumOff val="20887"/>
                <a:alphaOff val="0"/>
                <a:shade val="93000"/>
                <a:satMod val="130000"/>
              </a:schemeClr>
            </a:gs>
            <a:gs pos="100000">
              <a:schemeClr val="accent6">
                <a:shade val="80000"/>
                <a:hueOff val="-210469"/>
                <a:satOff val="-5727"/>
                <a:lumOff val="20887"/>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smtClean="0">
              <a:latin typeface="Century Gothic" panose="020B0502020202020204"/>
              <a:ea typeface="+mn-ea"/>
              <a:cs typeface="+mn-cs"/>
            </a:rPr>
            <a:t>Congenital HHV-6 infection following primary infection during pregnancy has been found to occur in about 1% of children .</a:t>
          </a:r>
          <a:endParaRPr lang="en-US" sz="1400" kern="1200">
            <a:latin typeface="Century Gothic" panose="020B0502020202020204"/>
            <a:ea typeface="+mn-ea"/>
            <a:cs typeface="+mn-cs"/>
          </a:endParaRPr>
        </a:p>
      </dsp:txBody>
      <dsp:txXfrm>
        <a:off x="43067" y="3615077"/>
        <a:ext cx="3972934" cy="796102"/>
      </dsp:txXfrm>
    </dsp:sp>
    <dsp:sp modelId="{3F3B3754-9F83-4A36-852F-0D46BE4626A4}">
      <dsp:nvSpPr>
        <dsp:cNvPr id="0" name=""/>
        <dsp:cNvSpPr/>
      </dsp:nvSpPr>
      <dsp:spPr>
        <a:xfrm>
          <a:off x="0" y="4464666"/>
          <a:ext cx="4059068" cy="882236"/>
        </a:xfrm>
        <a:prstGeom prst="roundRect">
          <a:avLst/>
        </a:prstGeom>
        <a:gradFill rotWithShape="0">
          <a:gsLst>
            <a:gs pos="0">
              <a:schemeClr val="accent6">
                <a:shade val="80000"/>
                <a:hueOff val="-263086"/>
                <a:satOff val="-7159"/>
                <a:lumOff val="26109"/>
                <a:alphaOff val="0"/>
                <a:shade val="51000"/>
                <a:satMod val="130000"/>
              </a:schemeClr>
            </a:gs>
            <a:gs pos="80000">
              <a:schemeClr val="accent6">
                <a:shade val="80000"/>
                <a:hueOff val="-263086"/>
                <a:satOff val="-7159"/>
                <a:lumOff val="26109"/>
                <a:alphaOff val="0"/>
                <a:shade val="93000"/>
                <a:satMod val="130000"/>
              </a:schemeClr>
            </a:gs>
            <a:gs pos="100000">
              <a:schemeClr val="accent6">
                <a:shade val="80000"/>
                <a:hueOff val="-263086"/>
                <a:satOff val="-7159"/>
                <a:lumOff val="26109"/>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smtClean="0">
              <a:latin typeface="Century Gothic" panose="020B0502020202020204"/>
              <a:ea typeface="+mn-ea"/>
              <a:cs typeface="+mn-cs"/>
            </a:rPr>
            <a:t>ciHHV-6 was found to be the predominant context associated with congenital HHV-6 infection </a:t>
          </a:r>
          <a:r>
            <a:rPr lang="en-US" sz="1400" i="1" kern="1200" smtClean="0">
              <a:latin typeface="Century Gothic" panose="020B0502020202020204"/>
              <a:ea typeface="+mn-ea"/>
              <a:cs typeface="+mn-cs"/>
            </a:rPr>
            <a:t>(Hall CB et al., 2008)</a:t>
          </a:r>
          <a:endParaRPr lang="en-US" sz="1400" kern="1200" dirty="0">
            <a:latin typeface="Century Gothic" panose="020B0502020202020204"/>
            <a:ea typeface="+mn-ea"/>
            <a:cs typeface="+mn-cs"/>
          </a:endParaRPr>
        </a:p>
      </dsp:txBody>
      <dsp:txXfrm>
        <a:off x="43067" y="4507733"/>
        <a:ext cx="3972934" cy="7961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en-US"/>
          </a:p>
        </p:txBody>
      </p:sp>
      <p:sp>
        <p:nvSpPr>
          <p:cNvPr id="8192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en-US"/>
          </a:p>
        </p:txBody>
      </p:sp>
      <p:sp>
        <p:nvSpPr>
          <p:cNvPr id="8192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en-US"/>
          </a:p>
        </p:txBody>
      </p:sp>
      <p:sp>
        <p:nvSpPr>
          <p:cNvPr id="8192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484580E-DC8C-4142-AE6D-D6673D7DE794}" type="slidenum">
              <a:rPr lang="en-US" altLang="en-US"/>
              <a:pPr/>
              <a:t>‹#›</a:t>
            </a:fld>
            <a:endParaRPr lang="en-US" altLang="en-US"/>
          </a:p>
        </p:txBody>
      </p:sp>
    </p:spTree>
    <p:extLst>
      <p:ext uri="{BB962C8B-B14F-4D97-AF65-F5344CB8AC3E}">
        <p14:creationId xmlns:p14="http://schemas.microsoft.com/office/powerpoint/2010/main" val="20286246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de-DE"/>
          </a:p>
        </p:txBody>
      </p:sp>
      <p:sp>
        <p:nvSpPr>
          <p:cNvPr id="81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de-DE"/>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81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de-DE"/>
          </a:p>
        </p:txBody>
      </p:sp>
      <p:sp>
        <p:nvSpPr>
          <p:cNvPr id="81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8C7212E-C6DC-4FEB-BCB2-672E0214C4F8}" type="slidenum">
              <a:rPr lang="de-DE" altLang="en-US"/>
              <a:pPr/>
              <a:t>‹#›</a:t>
            </a:fld>
            <a:endParaRPr lang="de-DE" altLang="en-US"/>
          </a:p>
        </p:txBody>
      </p:sp>
    </p:spTree>
    <p:extLst>
      <p:ext uri="{BB962C8B-B14F-4D97-AF65-F5344CB8AC3E}">
        <p14:creationId xmlns:p14="http://schemas.microsoft.com/office/powerpoint/2010/main" val="35894995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emedicine.medscape.com/article/429037-overview"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cs typeface="Arial" panose="020B0604020202020204" pitchFamily="34" charset="0"/>
              </a:defRPr>
            </a:lvl1pPr>
            <a:lvl2pPr marL="742950" indent="-285750" eaLnBrk="0" hangingPunct="0">
              <a:defRPr sz="2000">
                <a:solidFill>
                  <a:schemeClr val="tx1"/>
                </a:solidFill>
                <a:latin typeface="Arial" panose="020B0604020202020204" pitchFamily="34" charset="0"/>
                <a:cs typeface="Arial" panose="020B0604020202020204" pitchFamily="34" charset="0"/>
              </a:defRPr>
            </a:lvl2pPr>
            <a:lvl3pPr marL="1143000" indent="-228600" eaLnBrk="0" hangingPunct="0">
              <a:defRPr sz="2000">
                <a:solidFill>
                  <a:schemeClr val="tx1"/>
                </a:solidFill>
                <a:latin typeface="Arial" panose="020B0604020202020204" pitchFamily="34" charset="0"/>
                <a:cs typeface="Arial" panose="020B0604020202020204" pitchFamily="34" charset="0"/>
              </a:defRPr>
            </a:lvl3pPr>
            <a:lvl4pPr marL="1600200" indent="-228600" eaLnBrk="0" hangingPunct="0">
              <a:defRPr sz="2000">
                <a:solidFill>
                  <a:schemeClr val="tx1"/>
                </a:solidFill>
                <a:latin typeface="Arial" panose="020B0604020202020204" pitchFamily="34" charset="0"/>
                <a:cs typeface="Arial" panose="020B0604020202020204" pitchFamily="34" charset="0"/>
              </a:defRPr>
            </a:lvl4pPr>
            <a:lvl5pPr marL="2057400" indent="-228600" eaLnBrk="0" hangingPunct="0">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pPr eaLnBrk="1" hangingPunct="1"/>
            <a:fld id="{C616F014-033D-47A5-9781-EF8E5C662F04}" type="slidenum">
              <a:rPr lang="de-DE" altLang="en-US" sz="1200"/>
              <a:pPr eaLnBrk="1" hangingPunct="1"/>
              <a:t>1</a:t>
            </a:fld>
            <a:endParaRPr lang="de-DE" altLang="en-US" sz="1200"/>
          </a:p>
        </p:txBody>
      </p:sp>
      <p:sp>
        <p:nvSpPr>
          <p:cNvPr id="15363" name="Rectangle 7"/>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eaLnBrk="0" hangingPunct="0">
              <a:defRPr sz="2000">
                <a:solidFill>
                  <a:schemeClr val="tx1"/>
                </a:solidFill>
                <a:latin typeface="Arial" panose="020B0604020202020204" pitchFamily="34" charset="0"/>
                <a:cs typeface="Arial" panose="020B0604020202020204" pitchFamily="34" charset="0"/>
              </a:defRPr>
            </a:lvl1pPr>
            <a:lvl2pPr marL="742950" indent="-285750" defTabSz="947738" eaLnBrk="0" hangingPunct="0">
              <a:defRPr sz="2000">
                <a:solidFill>
                  <a:schemeClr val="tx1"/>
                </a:solidFill>
                <a:latin typeface="Arial" panose="020B0604020202020204" pitchFamily="34" charset="0"/>
                <a:cs typeface="Arial" panose="020B0604020202020204" pitchFamily="34" charset="0"/>
              </a:defRPr>
            </a:lvl2pPr>
            <a:lvl3pPr marL="1143000" indent="-228600" defTabSz="947738" eaLnBrk="0" hangingPunct="0">
              <a:defRPr sz="2000">
                <a:solidFill>
                  <a:schemeClr val="tx1"/>
                </a:solidFill>
                <a:latin typeface="Arial" panose="020B0604020202020204" pitchFamily="34" charset="0"/>
                <a:cs typeface="Arial" panose="020B0604020202020204" pitchFamily="34" charset="0"/>
              </a:defRPr>
            </a:lvl3pPr>
            <a:lvl4pPr marL="1600200" indent="-228600" defTabSz="947738" eaLnBrk="0" hangingPunct="0">
              <a:defRPr sz="2000">
                <a:solidFill>
                  <a:schemeClr val="tx1"/>
                </a:solidFill>
                <a:latin typeface="Arial" panose="020B0604020202020204" pitchFamily="34" charset="0"/>
                <a:cs typeface="Arial" panose="020B0604020202020204" pitchFamily="34" charset="0"/>
              </a:defRPr>
            </a:lvl4pPr>
            <a:lvl5pPr marL="2057400" indent="-228600" defTabSz="947738" eaLnBrk="0" hangingPunct="0">
              <a:defRPr sz="2000">
                <a:solidFill>
                  <a:schemeClr val="tx1"/>
                </a:solidFill>
                <a:latin typeface="Arial" panose="020B0604020202020204" pitchFamily="34" charset="0"/>
                <a:cs typeface="Arial" panose="020B0604020202020204" pitchFamily="34" charset="0"/>
              </a:defRPr>
            </a:lvl5pPr>
            <a:lvl6pPr marL="2514600" indent="-228600" defTabSz="9477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defTabSz="9477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defTabSz="9477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defTabSz="9477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pPr algn="r" eaLnBrk="1" hangingPunct="1"/>
            <a:fld id="{05522106-0805-446E-9FB0-FBE620527324}" type="slidenum">
              <a:rPr lang="en-GB" altLang="en-US" sz="1300"/>
              <a:pPr algn="r" eaLnBrk="1" hangingPunct="1"/>
              <a:t>1</a:t>
            </a:fld>
            <a:endParaRPr lang="en-GB" altLang="en-US" sz="1300"/>
          </a:p>
        </p:txBody>
      </p:sp>
      <p:sp>
        <p:nvSpPr>
          <p:cNvPr id="15364" name="Rectangle 2"/>
          <p:cNvSpPr>
            <a:spLocks noGrp="1" noRot="1" noChangeAspect="1" noChangeArrowheads="1" noTextEdit="1"/>
          </p:cNvSpPr>
          <p:nvPr>
            <p:ph type="sldImg"/>
          </p:nvPr>
        </p:nvSpPr>
        <p:spPr>
          <a:xfrm>
            <a:off x="1143000" y="685800"/>
            <a:ext cx="4573588" cy="3430588"/>
          </a:xfrm>
          <a:ln/>
        </p:spPr>
      </p:sp>
      <p:sp>
        <p:nvSpPr>
          <p:cNvPr id="15365"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pPr eaLnBrk="1" hangingPunct="1"/>
            <a:endParaRPr lang="de-DE" altLang="en-US" smtClean="0">
              <a:latin typeface="Arial" panose="020B0604020202020204" pitchFamily="34" charset="0"/>
            </a:endParaRPr>
          </a:p>
        </p:txBody>
      </p:sp>
    </p:spTree>
    <p:extLst>
      <p:ext uri="{BB962C8B-B14F-4D97-AF65-F5344CB8AC3E}">
        <p14:creationId xmlns:p14="http://schemas.microsoft.com/office/powerpoint/2010/main" val="3819400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cs typeface="Arial" panose="020B0604020202020204" pitchFamily="34" charset="0"/>
              </a:defRPr>
            </a:lvl1pPr>
            <a:lvl2pPr marL="742950" indent="-285750" eaLnBrk="0" hangingPunct="0">
              <a:defRPr sz="2000">
                <a:solidFill>
                  <a:schemeClr val="tx1"/>
                </a:solidFill>
                <a:latin typeface="Arial" panose="020B0604020202020204" pitchFamily="34" charset="0"/>
                <a:cs typeface="Arial" panose="020B0604020202020204" pitchFamily="34" charset="0"/>
              </a:defRPr>
            </a:lvl2pPr>
            <a:lvl3pPr marL="1143000" indent="-228600" eaLnBrk="0" hangingPunct="0">
              <a:defRPr sz="2000">
                <a:solidFill>
                  <a:schemeClr val="tx1"/>
                </a:solidFill>
                <a:latin typeface="Arial" panose="020B0604020202020204" pitchFamily="34" charset="0"/>
                <a:cs typeface="Arial" panose="020B0604020202020204" pitchFamily="34" charset="0"/>
              </a:defRPr>
            </a:lvl3pPr>
            <a:lvl4pPr marL="1600200" indent="-228600" eaLnBrk="0" hangingPunct="0">
              <a:defRPr sz="2000">
                <a:solidFill>
                  <a:schemeClr val="tx1"/>
                </a:solidFill>
                <a:latin typeface="Arial" panose="020B0604020202020204" pitchFamily="34" charset="0"/>
                <a:cs typeface="Arial" panose="020B0604020202020204" pitchFamily="34" charset="0"/>
              </a:defRPr>
            </a:lvl4pPr>
            <a:lvl5pPr marL="2057400" indent="-228600" eaLnBrk="0" hangingPunct="0">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pPr eaLnBrk="1" hangingPunct="1"/>
            <a:fld id="{78733DB3-AE88-4807-B7DF-723C2E3B75D2}" type="slidenum">
              <a:rPr lang="de-DE" altLang="en-US" sz="1200"/>
              <a:pPr eaLnBrk="1" hangingPunct="1"/>
              <a:t>2</a:t>
            </a:fld>
            <a:endParaRPr lang="de-DE" altLang="en-US" sz="1200"/>
          </a:p>
        </p:txBody>
      </p:sp>
      <p:sp>
        <p:nvSpPr>
          <p:cNvPr id="16387" name="Rectangle 2"/>
          <p:cNvSpPr>
            <a:spLocks noGrp="1" noRot="1" noChangeAspect="1" noChangeArrowheads="1" noTextEdit="1"/>
          </p:cNvSpPr>
          <p:nvPr>
            <p:ph type="sldImg"/>
          </p:nvPr>
        </p:nvSpPr>
        <p:spPr>
          <a:xfrm>
            <a:off x="1143000" y="685800"/>
            <a:ext cx="4573588" cy="3430588"/>
          </a:xfrm>
          <a:ln/>
        </p:spPr>
      </p:sp>
      <p:sp>
        <p:nvSpPr>
          <p:cNvPr id="16388"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noProof="1" smtClean="0">
              <a:latin typeface="Arial" panose="020B0604020202020204" pitchFamily="34" charset="0"/>
            </a:endParaRPr>
          </a:p>
        </p:txBody>
      </p:sp>
    </p:spTree>
    <p:extLst>
      <p:ext uri="{BB962C8B-B14F-4D97-AF65-F5344CB8AC3E}">
        <p14:creationId xmlns:p14="http://schemas.microsoft.com/office/powerpoint/2010/main" val="12403508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cs typeface="Arial" panose="020B0604020202020204" pitchFamily="34" charset="0"/>
              </a:defRPr>
            </a:lvl1pPr>
            <a:lvl2pPr marL="742950" indent="-285750" eaLnBrk="0" hangingPunct="0">
              <a:defRPr sz="2000">
                <a:solidFill>
                  <a:schemeClr val="tx1"/>
                </a:solidFill>
                <a:latin typeface="Arial" panose="020B0604020202020204" pitchFamily="34" charset="0"/>
                <a:cs typeface="Arial" panose="020B0604020202020204" pitchFamily="34" charset="0"/>
              </a:defRPr>
            </a:lvl2pPr>
            <a:lvl3pPr marL="1143000" indent="-228600" eaLnBrk="0" hangingPunct="0">
              <a:defRPr sz="2000">
                <a:solidFill>
                  <a:schemeClr val="tx1"/>
                </a:solidFill>
                <a:latin typeface="Arial" panose="020B0604020202020204" pitchFamily="34" charset="0"/>
                <a:cs typeface="Arial" panose="020B0604020202020204" pitchFamily="34" charset="0"/>
              </a:defRPr>
            </a:lvl3pPr>
            <a:lvl4pPr marL="1600200" indent="-228600" eaLnBrk="0" hangingPunct="0">
              <a:defRPr sz="2000">
                <a:solidFill>
                  <a:schemeClr val="tx1"/>
                </a:solidFill>
                <a:latin typeface="Arial" panose="020B0604020202020204" pitchFamily="34" charset="0"/>
                <a:cs typeface="Arial" panose="020B0604020202020204" pitchFamily="34" charset="0"/>
              </a:defRPr>
            </a:lvl4pPr>
            <a:lvl5pPr marL="2057400" indent="-228600" eaLnBrk="0" hangingPunct="0">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pPr eaLnBrk="1" hangingPunct="1"/>
            <a:fld id="{BB8A61C8-170B-48DE-A9E8-E2872F08A289}" type="slidenum">
              <a:rPr lang="de-DE" altLang="en-US" sz="1200"/>
              <a:pPr eaLnBrk="1" hangingPunct="1"/>
              <a:t>3</a:t>
            </a:fld>
            <a:endParaRPr lang="de-DE" altLang="en-US" sz="1200"/>
          </a:p>
        </p:txBody>
      </p:sp>
      <p:sp>
        <p:nvSpPr>
          <p:cNvPr id="17411" name="Rectangle 2"/>
          <p:cNvSpPr>
            <a:spLocks noGrp="1" noRot="1" noChangeAspect="1" noChangeArrowheads="1" noTextEdit="1"/>
          </p:cNvSpPr>
          <p:nvPr>
            <p:ph type="sldImg"/>
          </p:nvPr>
        </p:nvSpPr>
        <p:spPr>
          <a:xfrm>
            <a:off x="1143000" y="685800"/>
            <a:ext cx="4573588" cy="3430588"/>
          </a:xfrm>
          <a:ln/>
        </p:spPr>
      </p:sp>
      <p:sp>
        <p:nvSpPr>
          <p:cNvPr id="17412"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 typeface="Arial" panose="020B0604020202020204" pitchFamily="34" charset="0"/>
              <a:buChar char="•"/>
            </a:pPr>
            <a:r>
              <a:rPr lang="en-US" dirty="0" smtClean="0"/>
              <a:t>HHV-6 was initially characterized as a human B-</a:t>
            </a:r>
            <a:r>
              <a:rPr lang="en-US" dirty="0" err="1" smtClean="0"/>
              <a:t>lymphotropic</a:t>
            </a:r>
            <a:r>
              <a:rPr lang="en-US" dirty="0" smtClean="0"/>
              <a:t> virus, but it soon appeared that it was essentially a T-</a:t>
            </a:r>
            <a:r>
              <a:rPr lang="en-US" dirty="0" err="1" smtClean="0"/>
              <a:t>lymphotropic</a:t>
            </a:r>
            <a:r>
              <a:rPr lang="en-US" dirty="0" smtClean="0"/>
              <a:t> virus, and it acquired its definite name </a:t>
            </a:r>
          </a:p>
          <a:p>
            <a:pPr marL="171450" indent="-171450">
              <a:buFont typeface="Arial" panose="020B0604020202020204" pitchFamily="34" charset="0"/>
              <a:buChar char="•"/>
            </a:pPr>
            <a:r>
              <a:rPr lang="en-US" dirty="0" smtClean="0"/>
              <a:t>Finally, based on both biological properties and genetic analyses, HHV-6 was officially classified as a member of the </a:t>
            </a:r>
            <a:r>
              <a:rPr lang="en-US" dirty="0" err="1" smtClean="0"/>
              <a:t>Herpesvirales</a:t>
            </a:r>
            <a:endParaRPr lang="en-US" dirty="0" smtClean="0"/>
          </a:p>
          <a:p>
            <a:pPr marL="171450" indent="-171450">
              <a:buFont typeface="Arial" panose="020B0604020202020204" pitchFamily="34" charset="0"/>
              <a:buChar char="•"/>
            </a:pPr>
            <a:r>
              <a:rPr lang="en-US" dirty="0" smtClean="0"/>
              <a:t>Those isolates and the HHV-6 isolates obtained subsequently were stratified into two well-defined, non-overlapping groups differing by specific genetic changes and phenotypic properties. These two groups were designated variants A and B (HHV-6A and HHV-6B) of the unique HHV-6 species </a:t>
            </a:r>
          </a:p>
          <a:p>
            <a:pPr marL="171450" indent="-171450">
              <a:buFont typeface="Arial" panose="020B0604020202020204" pitchFamily="34" charset="0"/>
              <a:buChar char="•"/>
            </a:pPr>
            <a:r>
              <a:rPr lang="en-US" dirty="0" smtClean="0"/>
              <a:t>The photo</a:t>
            </a:r>
            <a:r>
              <a:rPr lang="en-US" baseline="0" dirty="0" smtClean="0"/>
              <a:t> is for  </a:t>
            </a:r>
            <a:r>
              <a:rPr lang="en-US" baseline="0" dirty="0" err="1" smtClean="0"/>
              <a:t>electronon</a:t>
            </a:r>
            <a:r>
              <a:rPr lang="en-US" baseline="0" dirty="0" smtClean="0"/>
              <a:t> micrograph of extracellular , mature , enveloped HHV-6 budding from a cell</a:t>
            </a:r>
            <a:endParaRPr lang="en-US" dirty="0" smtClean="0"/>
          </a:p>
          <a:p>
            <a:pPr eaLnBrk="1" hangingPunct="1"/>
            <a:endParaRPr lang="en-US" altLang="en-US" noProof="1" smtClean="0">
              <a:latin typeface="Arial" panose="020B0604020202020204" pitchFamily="34" charset="0"/>
            </a:endParaRPr>
          </a:p>
        </p:txBody>
      </p:sp>
    </p:spTree>
    <p:extLst>
      <p:ext uri="{BB962C8B-B14F-4D97-AF65-F5344CB8AC3E}">
        <p14:creationId xmlns:p14="http://schemas.microsoft.com/office/powerpoint/2010/main" val="39541147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cs typeface="Arial" panose="020B0604020202020204" pitchFamily="34" charset="0"/>
              </a:defRPr>
            </a:lvl1pPr>
            <a:lvl2pPr marL="742950" indent="-285750" eaLnBrk="0" hangingPunct="0">
              <a:defRPr sz="2000">
                <a:solidFill>
                  <a:schemeClr val="tx1"/>
                </a:solidFill>
                <a:latin typeface="Arial" panose="020B0604020202020204" pitchFamily="34" charset="0"/>
                <a:cs typeface="Arial" panose="020B0604020202020204" pitchFamily="34" charset="0"/>
              </a:defRPr>
            </a:lvl2pPr>
            <a:lvl3pPr marL="1143000" indent="-228600" eaLnBrk="0" hangingPunct="0">
              <a:defRPr sz="2000">
                <a:solidFill>
                  <a:schemeClr val="tx1"/>
                </a:solidFill>
                <a:latin typeface="Arial" panose="020B0604020202020204" pitchFamily="34" charset="0"/>
                <a:cs typeface="Arial" panose="020B0604020202020204" pitchFamily="34" charset="0"/>
              </a:defRPr>
            </a:lvl3pPr>
            <a:lvl4pPr marL="1600200" indent="-228600" eaLnBrk="0" hangingPunct="0">
              <a:defRPr sz="2000">
                <a:solidFill>
                  <a:schemeClr val="tx1"/>
                </a:solidFill>
                <a:latin typeface="Arial" panose="020B0604020202020204" pitchFamily="34" charset="0"/>
                <a:cs typeface="Arial" panose="020B0604020202020204" pitchFamily="34" charset="0"/>
              </a:defRPr>
            </a:lvl4pPr>
            <a:lvl5pPr marL="2057400" indent="-228600" eaLnBrk="0" hangingPunct="0">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pPr eaLnBrk="1" hangingPunct="1"/>
            <a:fld id="{E4BE9BED-32E5-4079-A313-D2323C232B6F}" type="slidenum">
              <a:rPr lang="de-DE" altLang="en-US" sz="1200"/>
              <a:pPr eaLnBrk="1" hangingPunct="1"/>
              <a:t>4</a:t>
            </a:fld>
            <a:endParaRPr lang="de-DE" altLang="en-US" sz="1200"/>
          </a:p>
        </p:txBody>
      </p:sp>
      <p:sp>
        <p:nvSpPr>
          <p:cNvPr id="18435" name="Rectangle 2"/>
          <p:cNvSpPr>
            <a:spLocks noGrp="1" noRot="1" noChangeAspect="1" noChangeArrowheads="1" noTextEdit="1"/>
          </p:cNvSpPr>
          <p:nvPr>
            <p:ph type="sldImg"/>
          </p:nvPr>
        </p:nvSpPr>
        <p:spPr>
          <a:xfrm>
            <a:off x="1143000" y="685800"/>
            <a:ext cx="4573588" cy="3430588"/>
          </a:xfrm>
          <a:ln/>
        </p:spPr>
      </p:sp>
      <p:sp>
        <p:nvSpPr>
          <p:cNvPr id="18436"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 typeface="Arial" panose="020B0604020202020204" pitchFamily="34" charset="0"/>
              <a:buChar char="•"/>
            </a:pPr>
            <a:r>
              <a:rPr lang="en-US" dirty="0" smtClean="0"/>
              <a:t>FIG 1 Schematic representation of the HHV-6 genome. The genome is represented as a double-stranded DNA containing specific elements which are described in the text. The repeat elements, shown as green and blue boxes, include the identical terminal repeat sequences DRL and DRR, the internal repeat arrays R1, R2, and R3, and the stretches containing repeat </a:t>
            </a:r>
            <a:r>
              <a:rPr lang="en-US" dirty="0" err="1" smtClean="0"/>
              <a:t>hexanucleotide</a:t>
            </a:r>
            <a:r>
              <a:rPr lang="en-US" dirty="0" smtClean="0"/>
              <a:t> sequences [(GGGTTA)n] within the DR regions. Purple straight lines indicate the positions of the different sets of ORFs. </a:t>
            </a:r>
          </a:p>
          <a:p>
            <a:pPr marL="171450" indent="-171450">
              <a:buFont typeface="Arial" panose="020B0604020202020204" pitchFamily="34" charset="0"/>
              <a:buChar char="•"/>
            </a:pPr>
            <a:r>
              <a:rPr lang="en-US" dirty="0" smtClean="0"/>
              <a:t>Those isolates and the HHV-6 isolates obtained subsequently were stratified into two well-defined, </a:t>
            </a:r>
            <a:r>
              <a:rPr lang="en-US" dirty="0" err="1" smtClean="0"/>
              <a:t>nonoverlapping</a:t>
            </a:r>
            <a:r>
              <a:rPr lang="en-US" dirty="0" smtClean="0"/>
              <a:t> groups differing by specific genetic changes and phenotypic properties. These two groups were designated variants A and B (HHV-6A and HHV-6B) of the unique HHV-6 species</a:t>
            </a:r>
          </a:p>
          <a:p>
            <a:pPr marL="171450" indent="-171450">
              <a:buFont typeface="Arial" panose="020B0604020202020204" pitchFamily="34" charset="0"/>
              <a:buChar char="•"/>
            </a:pPr>
            <a:r>
              <a:rPr lang="en-US" dirty="0" smtClean="0"/>
              <a:t>The genetic variability of HHV-6 DNA is limited, with the nucleotide identity among all published sequences exceeding 90% as a whole</a:t>
            </a:r>
          </a:p>
          <a:p>
            <a:pPr marL="171450" indent="-171450">
              <a:buFont typeface="Arial" panose="020B0604020202020204" pitchFamily="34" charset="0"/>
              <a:buChar char="•"/>
            </a:pPr>
            <a:r>
              <a:rPr lang="en-US" dirty="0" smtClean="0"/>
              <a:t>HHV-6A and HHV-6B DNAs exhibit clear specific differences which are scattered throughout the genome and permit their easy recognition, without any ambiguity.</a:t>
            </a:r>
          </a:p>
          <a:p>
            <a:pPr eaLnBrk="1" hangingPunct="1"/>
            <a:endParaRPr lang="en-US" altLang="en-US" noProof="1" smtClean="0">
              <a:latin typeface="Arial" panose="020B0604020202020204" pitchFamily="34" charset="0"/>
            </a:endParaRPr>
          </a:p>
        </p:txBody>
      </p:sp>
    </p:spTree>
    <p:extLst>
      <p:ext uri="{BB962C8B-B14F-4D97-AF65-F5344CB8AC3E}">
        <p14:creationId xmlns:p14="http://schemas.microsoft.com/office/powerpoint/2010/main" val="33596705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cs typeface="Arial" panose="020B0604020202020204" pitchFamily="34" charset="0"/>
              </a:defRPr>
            </a:lvl1pPr>
            <a:lvl2pPr marL="742950" indent="-285750" eaLnBrk="0" hangingPunct="0">
              <a:defRPr sz="2000">
                <a:solidFill>
                  <a:schemeClr val="tx1"/>
                </a:solidFill>
                <a:latin typeface="Arial" panose="020B0604020202020204" pitchFamily="34" charset="0"/>
                <a:cs typeface="Arial" panose="020B0604020202020204" pitchFamily="34" charset="0"/>
              </a:defRPr>
            </a:lvl2pPr>
            <a:lvl3pPr marL="1143000" indent="-228600" eaLnBrk="0" hangingPunct="0">
              <a:defRPr sz="2000">
                <a:solidFill>
                  <a:schemeClr val="tx1"/>
                </a:solidFill>
                <a:latin typeface="Arial" panose="020B0604020202020204" pitchFamily="34" charset="0"/>
                <a:cs typeface="Arial" panose="020B0604020202020204" pitchFamily="34" charset="0"/>
              </a:defRPr>
            </a:lvl3pPr>
            <a:lvl4pPr marL="1600200" indent="-228600" eaLnBrk="0" hangingPunct="0">
              <a:defRPr sz="2000">
                <a:solidFill>
                  <a:schemeClr val="tx1"/>
                </a:solidFill>
                <a:latin typeface="Arial" panose="020B0604020202020204" pitchFamily="34" charset="0"/>
                <a:cs typeface="Arial" panose="020B0604020202020204" pitchFamily="34" charset="0"/>
              </a:defRPr>
            </a:lvl4pPr>
            <a:lvl5pPr marL="2057400" indent="-228600" eaLnBrk="0" hangingPunct="0">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pPr eaLnBrk="1" hangingPunct="1"/>
            <a:fld id="{01E32E42-7DDB-4C27-8A1F-B4849F8F7ADE}" type="slidenum">
              <a:rPr lang="de-DE" altLang="en-US" sz="1200"/>
              <a:pPr eaLnBrk="1" hangingPunct="1"/>
              <a:t>5</a:t>
            </a:fld>
            <a:endParaRPr lang="de-DE" altLang="en-US" sz="1200"/>
          </a:p>
        </p:txBody>
      </p:sp>
      <p:sp>
        <p:nvSpPr>
          <p:cNvPr id="19459" name="Rectangle 2"/>
          <p:cNvSpPr>
            <a:spLocks noGrp="1" noRot="1" noChangeAspect="1" noChangeArrowheads="1" noTextEdit="1"/>
          </p:cNvSpPr>
          <p:nvPr>
            <p:ph type="sldImg"/>
          </p:nvPr>
        </p:nvSpPr>
        <p:spPr>
          <a:xfrm>
            <a:off x="1143000" y="685800"/>
            <a:ext cx="4573588" cy="3430588"/>
          </a:xfrm>
          <a:ln/>
        </p:spPr>
      </p:sp>
      <p:sp>
        <p:nvSpPr>
          <p:cNvPr id="19460"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 typeface="Arial" panose="020B0604020202020204" pitchFamily="34" charset="0"/>
              <a:buChar char="•"/>
            </a:pPr>
            <a:r>
              <a:rPr lang="en-US" dirty="0" smtClean="0"/>
              <a:t>Like other human herpesviruses, HHV-6 persists indefinitely in its host and is capable of reactivation, meaning the active production of detectable mature </a:t>
            </a:r>
            <a:r>
              <a:rPr lang="en-US" dirty="0" err="1" smtClean="0"/>
              <a:t>virions</a:t>
            </a:r>
            <a:r>
              <a:rPr lang="en-US" dirty="0" smtClean="0"/>
              <a:t> in some body compartments following a phase of apparently complete clearance.</a:t>
            </a:r>
          </a:p>
          <a:p>
            <a:pPr marL="171450" indent="-171450">
              <a:buFont typeface="Arial" panose="020B0604020202020204" pitchFamily="34" charset="0"/>
              <a:buChar char="•"/>
            </a:pPr>
            <a:r>
              <a:rPr lang="en-US" dirty="0" smtClean="0"/>
              <a:t>As for HCMV, the host tissue range of HHV-6 in vivo appears to be broader than might be expected from in vitro studies and includes the brain, tonsils, salivary glands, kidneys, liver, lymph nodes, endothelial cells, and monocytes/macrophages </a:t>
            </a:r>
          </a:p>
          <a:p>
            <a:pPr marL="171450" indent="-171450">
              <a:buFont typeface="Arial" panose="020B0604020202020204" pitchFamily="34" charset="0"/>
              <a:buChar char="•"/>
            </a:pPr>
            <a:r>
              <a:rPr lang="en-US" dirty="0" smtClean="0"/>
              <a:t>The latter cell types are suspected to be preferential sites for virus latency, in parallel with bone marrow progenitors and central nervous system (CNS) cells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The viral gene U94, which is expressed during latent infection, is assumed to play a major role in the establishment and maintenance of intracellular latency.</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This reactivation process results in the induction of a replication cycle and the possible appearance of a cytopathic effect.</a:t>
            </a:r>
          </a:p>
          <a:p>
            <a:endParaRPr lang="en-US" dirty="0" smtClean="0"/>
          </a:p>
          <a:p>
            <a:endParaRPr lang="en-US" dirty="0" smtClean="0"/>
          </a:p>
          <a:p>
            <a:pPr eaLnBrk="1" hangingPunct="1"/>
            <a:endParaRPr lang="en-US" altLang="en-US" noProof="1" smtClean="0">
              <a:latin typeface="Arial" panose="020B0604020202020204" pitchFamily="34" charset="0"/>
            </a:endParaRPr>
          </a:p>
        </p:txBody>
      </p:sp>
    </p:spTree>
    <p:extLst>
      <p:ext uri="{BB962C8B-B14F-4D97-AF65-F5344CB8AC3E}">
        <p14:creationId xmlns:p14="http://schemas.microsoft.com/office/powerpoint/2010/main" val="33709379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cs typeface="Arial" panose="020B0604020202020204" pitchFamily="34" charset="0"/>
              </a:defRPr>
            </a:lvl1pPr>
            <a:lvl2pPr marL="742950" indent="-285750" eaLnBrk="0" hangingPunct="0">
              <a:defRPr sz="2000">
                <a:solidFill>
                  <a:schemeClr val="tx1"/>
                </a:solidFill>
                <a:latin typeface="Arial" panose="020B0604020202020204" pitchFamily="34" charset="0"/>
                <a:cs typeface="Arial" panose="020B0604020202020204" pitchFamily="34" charset="0"/>
              </a:defRPr>
            </a:lvl2pPr>
            <a:lvl3pPr marL="1143000" indent="-228600" eaLnBrk="0" hangingPunct="0">
              <a:defRPr sz="2000">
                <a:solidFill>
                  <a:schemeClr val="tx1"/>
                </a:solidFill>
                <a:latin typeface="Arial" panose="020B0604020202020204" pitchFamily="34" charset="0"/>
                <a:cs typeface="Arial" panose="020B0604020202020204" pitchFamily="34" charset="0"/>
              </a:defRPr>
            </a:lvl3pPr>
            <a:lvl4pPr marL="1600200" indent="-228600" eaLnBrk="0" hangingPunct="0">
              <a:defRPr sz="2000">
                <a:solidFill>
                  <a:schemeClr val="tx1"/>
                </a:solidFill>
                <a:latin typeface="Arial" panose="020B0604020202020204" pitchFamily="34" charset="0"/>
                <a:cs typeface="Arial" panose="020B0604020202020204" pitchFamily="34" charset="0"/>
              </a:defRPr>
            </a:lvl4pPr>
            <a:lvl5pPr marL="2057400" indent="-228600" eaLnBrk="0" hangingPunct="0">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pPr eaLnBrk="1" hangingPunct="1"/>
            <a:fld id="{4194A49A-EAF8-4D86-80C7-882639198807}" type="slidenum">
              <a:rPr lang="de-DE" altLang="en-US" sz="1200"/>
              <a:pPr eaLnBrk="1" hangingPunct="1"/>
              <a:t>6</a:t>
            </a:fld>
            <a:endParaRPr lang="de-DE" altLang="en-US" sz="1200"/>
          </a:p>
        </p:txBody>
      </p:sp>
      <p:sp>
        <p:nvSpPr>
          <p:cNvPr id="20483" name="Rectangle 2"/>
          <p:cNvSpPr>
            <a:spLocks noGrp="1" noRot="1" noChangeAspect="1" noChangeArrowheads="1" noTextEdit="1"/>
          </p:cNvSpPr>
          <p:nvPr>
            <p:ph type="sldImg"/>
          </p:nvPr>
        </p:nvSpPr>
        <p:spPr>
          <a:xfrm>
            <a:off x="1143000" y="685800"/>
            <a:ext cx="4573588" cy="3430588"/>
          </a:xfrm>
          <a:ln/>
        </p:spPr>
      </p:sp>
      <p:sp>
        <p:nvSpPr>
          <p:cNvPr id="20484"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 typeface="Arial" panose="020B0604020202020204" pitchFamily="34" charset="0"/>
              <a:buChar char="•"/>
            </a:pPr>
            <a:r>
              <a:rPr lang="en-US" sz="1200" b="0" i="0" kern="1200" dirty="0" smtClean="0">
                <a:solidFill>
                  <a:schemeClr val="tx1"/>
                </a:solidFill>
                <a:effectLst/>
                <a:latin typeface="Arial" panose="020B0604020202020204" pitchFamily="34" charset="0"/>
                <a:ea typeface="+mn-ea"/>
                <a:cs typeface="Arial" panose="020B0604020202020204" pitchFamily="34" charset="0"/>
              </a:rPr>
              <a:t>HHV-6 is unique among human herpesviruses in that it is able to persist in latent state by naturally integrating into regions of the host's chromosome</a:t>
            </a:r>
            <a:endParaRPr lang="en-US" dirty="0" smtClean="0"/>
          </a:p>
          <a:p>
            <a:pPr marL="171450" indent="-171450">
              <a:buFont typeface="Arial" panose="020B0604020202020204" pitchFamily="34" charset="0"/>
              <a:buChar char="•"/>
            </a:pPr>
            <a:r>
              <a:rPr lang="en-US" dirty="0" smtClean="0"/>
              <a:t>This phenomenon was further reported to be present in human cells in vivo, including cells which can be transmitted as germinal cells to offspring and hematopoietic stem cells transferred to a transplant recipient</a:t>
            </a:r>
          </a:p>
          <a:p>
            <a:pPr marL="171450" indent="-171450">
              <a:buFont typeface="Arial" panose="020B0604020202020204" pitchFamily="34" charset="0"/>
              <a:buChar char="•"/>
            </a:pPr>
            <a:r>
              <a:rPr lang="en-US" dirty="0" smtClean="0"/>
              <a:t>. Although there is no in vivo evidence for that assumption, it must be kept in mind knowing that HHV-6 has the ability to infect sperm cells</a:t>
            </a:r>
          </a:p>
          <a:p>
            <a:pPr marL="171450" indent="-171450">
              <a:buFont typeface="Arial" panose="020B0604020202020204" pitchFamily="34" charset="0"/>
              <a:buChar char="•"/>
            </a:pPr>
            <a:r>
              <a:rPr lang="en-US" sz="1200" b="0" i="0" kern="1200" dirty="0" smtClean="0">
                <a:solidFill>
                  <a:schemeClr val="tx1"/>
                </a:solidFill>
                <a:effectLst/>
                <a:latin typeface="Arial" charset="0"/>
                <a:ea typeface="+mn-ea"/>
                <a:cs typeface="+mn-cs"/>
              </a:rPr>
              <a:t>The integrated virus can excise itself from the chromosome and activate under certain circumstances, such as immune deficiency</a:t>
            </a:r>
          </a:p>
          <a:p>
            <a:pPr marL="171450" indent="-171450">
              <a:buFont typeface="Arial" panose="020B0604020202020204" pitchFamily="34" charset="0"/>
              <a:buChar char="•"/>
            </a:pPr>
            <a:r>
              <a:rPr lang="en-US" sz="1200" b="0" i="0" kern="1200" dirty="0" smtClean="0">
                <a:solidFill>
                  <a:schemeClr val="tx1"/>
                </a:solidFill>
                <a:effectLst/>
                <a:latin typeface="Arial" charset="0"/>
                <a:ea typeface="+mn-ea"/>
                <a:cs typeface="+mn-cs"/>
              </a:rPr>
              <a:t> Chromosomally integrated HHV-6 individuals will always have a very high viral load in whole blood testing—generally over 1 million copies per ml — but testing on plasma will be low or below the level of detection unless the individual is acutely ill</a:t>
            </a:r>
            <a:endParaRPr lang="en-US" altLang="en-US" noProof="1" smtClean="0">
              <a:latin typeface="Arial" panose="020B0604020202020204" pitchFamily="34" charset="0"/>
            </a:endParaRPr>
          </a:p>
        </p:txBody>
      </p:sp>
    </p:spTree>
    <p:extLst>
      <p:ext uri="{BB962C8B-B14F-4D97-AF65-F5344CB8AC3E}">
        <p14:creationId xmlns:p14="http://schemas.microsoft.com/office/powerpoint/2010/main" val="23011172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cs typeface="Arial" panose="020B0604020202020204" pitchFamily="34" charset="0"/>
              </a:defRPr>
            </a:lvl1pPr>
            <a:lvl2pPr marL="742950" indent="-285750" eaLnBrk="0" hangingPunct="0">
              <a:defRPr sz="2000">
                <a:solidFill>
                  <a:schemeClr val="tx1"/>
                </a:solidFill>
                <a:latin typeface="Arial" panose="020B0604020202020204" pitchFamily="34" charset="0"/>
                <a:cs typeface="Arial" panose="020B0604020202020204" pitchFamily="34" charset="0"/>
              </a:defRPr>
            </a:lvl2pPr>
            <a:lvl3pPr marL="1143000" indent="-228600" eaLnBrk="0" hangingPunct="0">
              <a:defRPr sz="2000">
                <a:solidFill>
                  <a:schemeClr val="tx1"/>
                </a:solidFill>
                <a:latin typeface="Arial" panose="020B0604020202020204" pitchFamily="34" charset="0"/>
                <a:cs typeface="Arial" panose="020B0604020202020204" pitchFamily="34" charset="0"/>
              </a:defRPr>
            </a:lvl3pPr>
            <a:lvl4pPr marL="1600200" indent="-228600" eaLnBrk="0" hangingPunct="0">
              <a:defRPr sz="2000">
                <a:solidFill>
                  <a:schemeClr val="tx1"/>
                </a:solidFill>
                <a:latin typeface="Arial" panose="020B0604020202020204" pitchFamily="34" charset="0"/>
                <a:cs typeface="Arial" panose="020B0604020202020204" pitchFamily="34" charset="0"/>
              </a:defRPr>
            </a:lvl4pPr>
            <a:lvl5pPr marL="2057400" indent="-228600" eaLnBrk="0" hangingPunct="0">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pPr eaLnBrk="1" hangingPunct="1"/>
            <a:fld id="{89EB5C27-04AD-4DEF-8334-4C3C29DA590F}" type="slidenum">
              <a:rPr lang="de-DE" altLang="en-US" sz="1200"/>
              <a:pPr eaLnBrk="1" hangingPunct="1"/>
              <a:t>7</a:t>
            </a:fld>
            <a:endParaRPr lang="de-DE" altLang="en-US" sz="1200"/>
          </a:p>
        </p:txBody>
      </p:sp>
      <p:sp>
        <p:nvSpPr>
          <p:cNvPr id="21507" name="Rectangle 2"/>
          <p:cNvSpPr>
            <a:spLocks noGrp="1" noRot="1" noChangeAspect="1" noChangeArrowheads="1" noTextEdit="1"/>
          </p:cNvSpPr>
          <p:nvPr>
            <p:ph type="sldImg"/>
          </p:nvPr>
        </p:nvSpPr>
        <p:spPr>
          <a:xfrm>
            <a:off x="1143000" y="685800"/>
            <a:ext cx="4573588" cy="3430588"/>
          </a:xfrm>
          <a:ln/>
        </p:spPr>
      </p:sp>
      <p:sp>
        <p:nvSpPr>
          <p:cNvPr id="21508"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 typeface="Arial" panose="020B0604020202020204" pitchFamily="34" charset="0"/>
              <a:buChar char="•"/>
            </a:pPr>
            <a:r>
              <a:rPr lang="en-US" dirty="0" smtClean="0"/>
              <a:t>Primary infection can also happen later, in adults, as reported in a few cases</a:t>
            </a:r>
          </a:p>
          <a:p>
            <a:pPr marL="171450" indent="-171450">
              <a:buFont typeface="Arial" panose="020B0604020202020204" pitchFamily="34" charset="0"/>
              <a:buChar char="•"/>
            </a:pPr>
            <a:r>
              <a:rPr lang="en-US" dirty="0" smtClean="0"/>
              <a:t>To date, a clear view of the respective temporality of HHV-6A and HHV-6B infections is missing. It is generally believed that in the majority of countries, primary HHV-6B infection occurs first, in many cases associated with clinical symptoms, whereas HHV-6A is acquired later, through asymptomatic infection </a:t>
            </a:r>
          </a:p>
          <a:p>
            <a:pPr marL="171450" indent="-171450">
              <a:buFont typeface="Arial" panose="020B0604020202020204" pitchFamily="34" charset="0"/>
              <a:buChar char="•"/>
            </a:pPr>
            <a:r>
              <a:rPr lang="en-US" dirty="0" smtClean="0"/>
              <a:t>Ultimately, the concomitant detection of HHV-6A and HHV-6B in blood or tissues from adults indicates that the two viruses chronically infect many, if not most, individuals</a:t>
            </a:r>
          </a:p>
          <a:p>
            <a:pPr eaLnBrk="1" hangingPunct="1"/>
            <a:endParaRPr lang="en-US" altLang="en-US" noProof="1" smtClean="0">
              <a:latin typeface="Arial" panose="020B0604020202020204" pitchFamily="34" charset="0"/>
            </a:endParaRPr>
          </a:p>
        </p:txBody>
      </p:sp>
    </p:spTree>
    <p:extLst>
      <p:ext uri="{BB962C8B-B14F-4D97-AF65-F5344CB8AC3E}">
        <p14:creationId xmlns:p14="http://schemas.microsoft.com/office/powerpoint/2010/main" val="20408805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cs typeface="Arial" panose="020B0604020202020204" pitchFamily="34" charset="0"/>
              </a:defRPr>
            </a:lvl1pPr>
            <a:lvl2pPr marL="742950" indent="-285750" eaLnBrk="0" hangingPunct="0">
              <a:defRPr sz="2000">
                <a:solidFill>
                  <a:schemeClr val="tx1"/>
                </a:solidFill>
                <a:latin typeface="Arial" panose="020B0604020202020204" pitchFamily="34" charset="0"/>
                <a:cs typeface="Arial" panose="020B0604020202020204" pitchFamily="34" charset="0"/>
              </a:defRPr>
            </a:lvl2pPr>
            <a:lvl3pPr marL="1143000" indent="-228600" eaLnBrk="0" hangingPunct="0">
              <a:defRPr sz="2000">
                <a:solidFill>
                  <a:schemeClr val="tx1"/>
                </a:solidFill>
                <a:latin typeface="Arial" panose="020B0604020202020204" pitchFamily="34" charset="0"/>
                <a:cs typeface="Arial" panose="020B0604020202020204" pitchFamily="34" charset="0"/>
              </a:defRPr>
            </a:lvl3pPr>
            <a:lvl4pPr marL="1600200" indent="-228600" eaLnBrk="0" hangingPunct="0">
              <a:defRPr sz="2000">
                <a:solidFill>
                  <a:schemeClr val="tx1"/>
                </a:solidFill>
                <a:latin typeface="Arial" panose="020B0604020202020204" pitchFamily="34" charset="0"/>
                <a:cs typeface="Arial" panose="020B0604020202020204" pitchFamily="34" charset="0"/>
              </a:defRPr>
            </a:lvl4pPr>
            <a:lvl5pPr marL="2057400" indent="-228600" eaLnBrk="0" hangingPunct="0">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pPr eaLnBrk="1" hangingPunct="1"/>
            <a:fld id="{F17B42EC-AFFF-4457-A519-425FE9B645D5}" type="slidenum">
              <a:rPr lang="de-DE" altLang="en-US" sz="1200"/>
              <a:pPr eaLnBrk="1" hangingPunct="1"/>
              <a:t>8</a:t>
            </a:fld>
            <a:endParaRPr lang="de-DE" altLang="en-US" sz="1200"/>
          </a:p>
        </p:txBody>
      </p:sp>
      <p:sp>
        <p:nvSpPr>
          <p:cNvPr id="22531" name="Rectangle 2"/>
          <p:cNvSpPr>
            <a:spLocks noGrp="1" noRot="1" noChangeAspect="1" noChangeArrowheads="1" noTextEdit="1"/>
          </p:cNvSpPr>
          <p:nvPr>
            <p:ph type="sldImg"/>
          </p:nvPr>
        </p:nvSpPr>
        <p:spPr>
          <a:xfrm>
            <a:off x="1143000" y="685800"/>
            <a:ext cx="4573588" cy="3430588"/>
          </a:xfrm>
          <a:ln/>
        </p:spPr>
      </p:sp>
      <p:sp>
        <p:nvSpPr>
          <p:cNvPr id="22532"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 typeface="Arial" panose="020B0604020202020204" pitchFamily="34" charset="0"/>
              <a:buChar char="•"/>
            </a:pPr>
            <a:r>
              <a:rPr lang="en-US" dirty="0" smtClean="0"/>
              <a:t>Clinical syndromes consistently (C) or hypothetically (H) associated with HHV-6 infections</a:t>
            </a:r>
          </a:p>
          <a:p>
            <a:pPr marL="171450" indent="-171450">
              <a:buFont typeface="Arial" panose="020B0604020202020204" pitchFamily="34" charset="0"/>
              <a:buChar char="•"/>
            </a:pPr>
            <a:r>
              <a:rPr lang="en-US" dirty="0" smtClean="0"/>
              <a:t>HHV-6 primary infections cause acute febrile diseases in young children of 6 months to 3 years of age, with the most emblematic one being exanthema </a:t>
            </a:r>
            <a:r>
              <a:rPr lang="en-US" dirty="0" err="1" smtClean="0"/>
              <a:t>subitum</a:t>
            </a:r>
            <a:r>
              <a:rPr lang="en-US" dirty="0" smtClean="0"/>
              <a:t> (also known as roseola </a:t>
            </a:r>
            <a:r>
              <a:rPr lang="en-US" dirty="0" err="1" smtClean="0"/>
              <a:t>infantum</a:t>
            </a:r>
            <a:r>
              <a:rPr lang="en-US" dirty="0" smtClean="0"/>
              <a:t> or sixth disease) </a:t>
            </a:r>
          </a:p>
          <a:p>
            <a:pPr marL="171450" indent="-171450">
              <a:buFont typeface="Arial" panose="020B0604020202020204" pitchFamily="34" charset="0"/>
              <a:buChar char="•"/>
            </a:pPr>
            <a:r>
              <a:rPr lang="en-US" dirty="0" smtClean="0"/>
              <a:t> less typical combinations of fever, seizures, skin rash, and gastrointestinal and respiratory tract symptoms have been reported, with most of them leading to a quick, favorable outcome (</a:t>
            </a:r>
          </a:p>
          <a:p>
            <a:pPr marL="171450" indent="-171450">
              <a:buFont typeface="Arial" panose="020B0604020202020204" pitchFamily="34" charset="0"/>
              <a:buChar char="•"/>
            </a:pPr>
            <a:r>
              <a:rPr lang="en-US" dirty="0" smtClean="0"/>
              <a:t>As a whole, HHV-6 primary infections account for 10 to 20% of febrile illnesses at this age, and the majority of these infections are associated with clinical symptoms, in disagreement with the previous assumption that the majority of these infections are asymptomatic</a:t>
            </a:r>
          </a:p>
          <a:p>
            <a:pPr marL="171450" indent="-171450">
              <a:buFont typeface="Arial" panose="020B0604020202020204" pitchFamily="34" charset="0"/>
              <a:buChar char="•"/>
            </a:pPr>
            <a:r>
              <a:rPr lang="en-US" dirty="0" smtClean="0"/>
              <a:t>For still unknown reasons, the clinical symptoms might differ slightly according to country: the rate of exanthema </a:t>
            </a:r>
            <a:r>
              <a:rPr lang="en-US" dirty="0" err="1" smtClean="0"/>
              <a:t>subitum</a:t>
            </a:r>
            <a:r>
              <a:rPr lang="en-US" dirty="0" smtClean="0"/>
              <a:t> associated with primary infection seems to be higher in Japan than in the United States (153). As mentioned above, the responsible variant was found to be HHV-6B in most cases. Primary infections with HHV-6A have been reported much less frequently, and it is generally assumed that HHV-6A is acquired after HHV-6B, through an asymptomatic infection. However, symptomatic primary infections with HHV-6A have been described for children in the United States as well as in sub-Saharan Africa</a:t>
            </a:r>
          </a:p>
          <a:p>
            <a:pPr marL="171450" indent="-171450">
              <a:buFont typeface="Arial" panose="020B0604020202020204" pitchFamily="34" charset="0"/>
              <a:buChar char="•"/>
            </a:pPr>
            <a:r>
              <a:rPr lang="en-US" dirty="0" smtClean="0"/>
              <a:t>Infrequently, primary infection is associated with a more severe disease, such as hepatitis, including fulminant forms in some cases, thrombocytopenia, infectious mononucleosis-like syndrome, </a:t>
            </a:r>
            <a:r>
              <a:rPr lang="en-US" dirty="0" err="1" smtClean="0"/>
              <a:t>hemophagocytic</a:t>
            </a:r>
            <a:r>
              <a:rPr lang="en-US" dirty="0" smtClean="0"/>
              <a:t> syndrome, gastroenteritis, colitis, or myocarditis</a:t>
            </a:r>
          </a:p>
          <a:p>
            <a:pPr marL="171450" indent="-171450">
              <a:buFont typeface="Arial" panose="020B0604020202020204" pitchFamily="34" charset="0"/>
              <a:buChar char="•"/>
            </a:pPr>
            <a:r>
              <a:rPr lang="en-US" dirty="0" smtClean="0"/>
              <a:t>Neurological complications include meningoencephalitis and encephalitis, which represent ultimate stages of CNS involvement during primary infection and whose outcomes remain uncertain</a:t>
            </a:r>
          </a:p>
          <a:p>
            <a:pPr marL="171450" indent="-171450">
              <a:buFont typeface="Arial" panose="020B0604020202020204" pitchFamily="34" charset="0"/>
              <a:buChar char="•"/>
            </a:pPr>
            <a:r>
              <a:rPr lang="en-US" dirty="0" smtClean="0"/>
              <a:t>Congenital infection results from either the germ line transmission of ciHHV-6 (i.e., congenital ciHHV-6) or </a:t>
            </a:r>
            <a:r>
              <a:rPr lang="en-US" dirty="0" err="1" smtClean="0"/>
              <a:t>transplacental</a:t>
            </a:r>
            <a:r>
              <a:rPr lang="en-US" dirty="0" smtClean="0"/>
              <a:t> passage of the virus following endogenous reactivation (or putative exogenous reinfection) in the mother.</a:t>
            </a:r>
          </a:p>
          <a:p>
            <a:pPr marL="171450" indent="-171450">
              <a:buFont typeface="Arial" panose="020B0604020202020204" pitchFamily="34" charset="0"/>
              <a:buChar char="•"/>
            </a:pPr>
            <a:r>
              <a:rPr lang="en-US" dirty="0" smtClean="0"/>
              <a:t>The question of active virus replication has been more difficult to address in considering cases of mesial temporal lobe epilepsy which have been related to HHV-6B in children: there was no evidence of systemic viral infection, but high levels of HHV-6 DNA were detected in the hippocampal regions following temporal lobectomy, suggesting an active local multiplication of the virus, possibly focused in astrocytes</a:t>
            </a:r>
          </a:p>
          <a:p>
            <a:pPr marL="171450" indent="-171450">
              <a:buFont typeface="Arial" panose="020B0604020202020204" pitchFamily="34" charset="0"/>
              <a:buChar char="•"/>
            </a:pPr>
            <a:endParaRPr lang="en-US" dirty="0" smtClean="0"/>
          </a:p>
          <a:p>
            <a:pPr eaLnBrk="1" hangingPunct="1"/>
            <a:endParaRPr lang="en-US" altLang="en-US" noProof="1" smtClean="0">
              <a:latin typeface="Arial" panose="020B0604020202020204" pitchFamily="34" charset="0"/>
            </a:endParaRPr>
          </a:p>
        </p:txBody>
      </p:sp>
    </p:spTree>
    <p:extLst>
      <p:ext uri="{BB962C8B-B14F-4D97-AF65-F5344CB8AC3E}">
        <p14:creationId xmlns:p14="http://schemas.microsoft.com/office/powerpoint/2010/main" val="1239617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cs typeface="Arial" panose="020B0604020202020204" pitchFamily="34" charset="0"/>
              </a:defRPr>
            </a:lvl1pPr>
            <a:lvl2pPr marL="742950" indent="-285750" eaLnBrk="0" hangingPunct="0">
              <a:defRPr sz="2000">
                <a:solidFill>
                  <a:schemeClr val="tx1"/>
                </a:solidFill>
                <a:latin typeface="Arial" panose="020B0604020202020204" pitchFamily="34" charset="0"/>
                <a:cs typeface="Arial" panose="020B0604020202020204" pitchFamily="34" charset="0"/>
              </a:defRPr>
            </a:lvl2pPr>
            <a:lvl3pPr marL="1143000" indent="-228600" eaLnBrk="0" hangingPunct="0">
              <a:defRPr sz="2000">
                <a:solidFill>
                  <a:schemeClr val="tx1"/>
                </a:solidFill>
                <a:latin typeface="Arial" panose="020B0604020202020204" pitchFamily="34" charset="0"/>
                <a:cs typeface="Arial" panose="020B0604020202020204" pitchFamily="34" charset="0"/>
              </a:defRPr>
            </a:lvl3pPr>
            <a:lvl4pPr marL="1600200" indent="-228600" eaLnBrk="0" hangingPunct="0">
              <a:defRPr sz="2000">
                <a:solidFill>
                  <a:schemeClr val="tx1"/>
                </a:solidFill>
                <a:latin typeface="Arial" panose="020B0604020202020204" pitchFamily="34" charset="0"/>
                <a:cs typeface="Arial" panose="020B0604020202020204" pitchFamily="34" charset="0"/>
              </a:defRPr>
            </a:lvl4pPr>
            <a:lvl5pPr marL="2057400" indent="-228600" eaLnBrk="0" hangingPunct="0">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pPr eaLnBrk="1" hangingPunct="1"/>
            <a:fld id="{40F39CB2-C295-44C4-B374-D0AE9948FE07}" type="slidenum">
              <a:rPr lang="de-DE" altLang="en-US" sz="1200"/>
              <a:pPr eaLnBrk="1" hangingPunct="1"/>
              <a:t>9</a:t>
            </a:fld>
            <a:endParaRPr lang="de-DE" altLang="en-US" sz="1200"/>
          </a:p>
        </p:txBody>
      </p:sp>
      <p:sp>
        <p:nvSpPr>
          <p:cNvPr id="23555" name="Rectangle 2"/>
          <p:cNvSpPr>
            <a:spLocks noGrp="1" noRot="1" noChangeAspect="1" noChangeArrowheads="1" noTextEdit="1"/>
          </p:cNvSpPr>
          <p:nvPr>
            <p:ph type="sldImg"/>
          </p:nvPr>
        </p:nvSpPr>
        <p:spPr>
          <a:xfrm>
            <a:off x="1143000" y="685800"/>
            <a:ext cx="4573588" cy="3430588"/>
          </a:xfrm>
          <a:ln/>
        </p:spPr>
      </p:sp>
      <p:sp>
        <p:nvSpPr>
          <p:cNvPr id="23556"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0" i="0" kern="1200" dirty="0" smtClean="0">
                <a:solidFill>
                  <a:schemeClr val="tx1"/>
                </a:solidFill>
                <a:effectLst/>
                <a:latin typeface="Arial" panose="020B0604020202020204" pitchFamily="34" charset="0"/>
                <a:ea typeface="+mn-ea"/>
                <a:cs typeface="Arial" panose="020B0604020202020204" pitchFamily="34" charset="0"/>
              </a:rPr>
              <a:t>9-month-old infant boy presented with 1-day history of high-grade fever and irritability.</a:t>
            </a:r>
            <a:endParaRPr lang="en-US" dirty="0" smtClean="0"/>
          </a:p>
          <a:p>
            <a:pPr eaLnBrk="1" hangingPunct="1"/>
            <a:endParaRPr lang="en-US" altLang="en-US" noProof="1" smtClean="0">
              <a:latin typeface="Arial" panose="020B0604020202020204" pitchFamily="34" charset="0"/>
            </a:endParaRPr>
          </a:p>
        </p:txBody>
      </p:sp>
    </p:spTree>
    <p:extLst>
      <p:ext uri="{BB962C8B-B14F-4D97-AF65-F5344CB8AC3E}">
        <p14:creationId xmlns:p14="http://schemas.microsoft.com/office/powerpoint/2010/main" val="34647516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cs typeface="Arial" panose="020B0604020202020204" pitchFamily="34" charset="0"/>
              </a:defRPr>
            </a:lvl1pPr>
            <a:lvl2pPr marL="742950" indent="-285750" eaLnBrk="0" hangingPunct="0">
              <a:defRPr sz="2000">
                <a:solidFill>
                  <a:schemeClr val="tx1"/>
                </a:solidFill>
                <a:latin typeface="Arial" panose="020B0604020202020204" pitchFamily="34" charset="0"/>
                <a:cs typeface="Arial" panose="020B0604020202020204" pitchFamily="34" charset="0"/>
              </a:defRPr>
            </a:lvl2pPr>
            <a:lvl3pPr marL="1143000" indent="-228600" eaLnBrk="0" hangingPunct="0">
              <a:defRPr sz="2000">
                <a:solidFill>
                  <a:schemeClr val="tx1"/>
                </a:solidFill>
                <a:latin typeface="Arial" panose="020B0604020202020204" pitchFamily="34" charset="0"/>
                <a:cs typeface="Arial" panose="020B0604020202020204" pitchFamily="34" charset="0"/>
              </a:defRPr>
            </a:lvl3pPr>
            <a:lvl4pPr marL="1600200" indent="-228600" eaLnBrk="0" hangingPunct="0">
              <a:defRPr sz="2000">
                <a:solidFill>
                  <a:schemeClr val="tx1"/>
                </a:solidFill>
                <a:latin typeface="Arial" panose="020B0604020202020204" pitchFamily="34" charset="0"/>
                <a:cs typeface="Arial" panose="020B0604020202020204" pitchFamily="34" charset="0"/>
              </a:defRPr>
            </a:lvl4pPr>
            <a:lvl5pPr marL="2057400" indent="-228600" eaLnBrk="0" hangingPunct="0">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pPr eaLnBrk="1" hangingPunct="1"/>
            <a:fld id="{C0432E88-B60D-476F-827A-22F1B99173F6}" type="slidenum">
              <a:rPr lang="de-DE" altLang="en-US" sz="1200"/>
              <a:pPr eaLnBrk="1" hangingPunct="1"/>
              <a:t>10</a:t>
            </a:fld>
            <a:endParaRPr lang="de-DE" altLang="en-US" sz="1200"/>
          </a:p>
        </p:txBody>
      </p:sp>
      <p:sp>
        <p:nvSpPr>
          <p:cNvPr id="24579" name="Rectangle 2"/>
          <p:cNvSpPr>
            <a:spLocks noGrp="1" noRot="1" noChangeAspect="1" noChangeArrowheads="1" noTextEdit="1"/>
          </p:cNvSpPr>
          <p:nvPr>
            <p:ph type="sldImg"/>
          </p:nvPr>
        </p:nvSpPr>
        <p:spPr>
          <a:xfrm>
            <a:off x="1143000" y="685800"/>
            <a:ext cx="4573588" cy="3430588"/>
          </a:xfrm>
          <a:ln/>
        </p:spPr>
      </p:sp>
      <p:sp>
        <p:nvSpPr>
          <p:cNvPr id="24580"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 typeface="Arial" panose="020B0604020202020204" pitchFamily="34" charset="0"/>
              <a:buChar char="•"/>
            </a:pPr>
            <a:r>
              <a:rPr lang="en-US" dirty="0" smtClean="0"/>
              <a:t>Some symptoms may be considered nonspecific, such as fever, rash, and transiently decreased numbers of circulating blood cells belonging to the granulocyte/macrophage, erythroid, and megakaryocytic lineages (Table 2)</a:t>
            </a:r>
          </a:p>
          <a:p>
            <a:pPr marL="171450" indent="-171450">
              <a:buFont typeface="Arial" panose="020B0604020202020204" pitchFamily="34" charset="0"/>
              <a:buChar char="•"/>
            </a:pPr>
            <a:r>
              <a:rPr lang="en-US" dirty="0" smtClean="0"/>
              <a:t>In contrast, subacute limbic encephalitis and delayed engraftment are now recognized as typical opportunistic diseases due to HHV-6 reactivation in HSCT recipients</a:t>
            </a:r>
          </a:p>
          <a:p>
            <a:pPr marL="171450" indent="-171450">
              <a:buFont typeface="Arial" panose="020B0604020202020204" pitchFamily="34" charset="0"/>
              <a:buChar char="•"/>
            </a:pPr>
            <a:r>
              <a:rPr lang="en-US" dirty="0" smtClean="0"/>
              <a:t>These patients, particularly those receiving allogeneic transplants, are at high risk of developing a reactivation within the first 4 weeks after cell transfer and, subsequently, suffering a </a:t>
            </a:r>
            <a:r>
              <a:rPr lang="en-US" dirty="0" err="1" smtClean="0"/>
              <a:t>lifethreatening</a:t>
            </a:r>
            <a:r>
              <a:rPr lang="en-US" dirty="0" smtClean="0"/>
              <a:t> illness concerning the CNS and/or bone marrow, two well-known sites of HHV-6 latency</a:t>
            </a:r>
          </a:p>
          <a:p>
            <a:pPr marL="171450" indent="-171450">
              <a:buFont typeface="Arial" panose="020B0604020202020204" pitchFamily="34" charset="0"/>
              <a:buChar char="•"/>
            </a:pPr>
            <a:r>
              <a:rPr lang="en-US" dirty="0" smtClean="0"/>
              <a:t>In renal transplant recipients, the spectrum of clinical manifestations seems limited, whereas hepatitis, pneumonitis, bone marrow suppression, and encephalitis have been reported for liver, lung, and heart transplant patients </a:t>
            </a:r>
          </a:p>
          <a:p>
            <a:pPr marL="171450" indent="-171450">
              <a:buFont typeface="Arial" panose="020B0604020202020204" pitchFamily="34" charset="0"/>
              <a:buChar char="•"/>
            </a:pPr>
            <a:r>
              <a:rPr lang="en-US" sz="1200" b="0" i="0" kern="1200" dirty="0" smtClean="0">
                <a:solidFill>
                  <a:schemeClr val="tx1"/>
                </a:solidFill>
                <a:effectLst/>
                <a:latin typeface="Arial" panose="020B0604020202020204" pitchFamily="34" charset="0"/>
                <a:ea typeface="+mn-ea"/>
                <a:cs typeface="Arial" panose="020B0604020202020204" pitchFamily="34" charset="0"/>
              </a:rPr>
              <a:t>Other clinical conditions associated with HHV-6 reactivation in this population include hepatitis, idiopathic pneumonitis, bone-marrow suppression, encephalitis, fever and rash, </a:t>
            </a:r>
            <a:r>
              <a:rPr lang="en-US" sz="1200" b="0" i="0" u="none" strike="noStrike" kern="1200" dirty="0" smtClean="0">
                <a:solidFill>
                  <a:schemeClr val="tx1"/>
                </a:solidFill>
                <a:effectLst/>
                <a:latin typeface="Arial" panose="020B0604020202020204" pitchFamily="34" charset="0"/>
                <a:ea typeface="+mn-ea"/>
                <a:cs typeface="Arial" panose="020B0604020202020204" pitchFamily="34" charset="0"/>
                <a:hlinkClick r:id="rId3"/>
              </a:rPr>
              <a:t>graft versus host disease</a:t>
            </a:r>
            <a:r>
              <a:rPr lang="en-US" sz="1200" b="0" i="0" kern="1200" dirty="0" smtClean="0">
                <a:solidFill>
                  <a:schemeClr val="tx1"/>
                </a:solidFill>
                <a:effectLst/>
                <a:latin typeface="Arial" panose="020B0604020202020204" pitchFamily="34" charset="0"/>
                <a:ea typeface="+mn-ea"/>
                <a:cs typeface="Arial" panose="020B0604020202020204" pitchFamily="34" charset="0"/>
              </a:rPr>
              <a:t> (GVHD), and delayed engraftment. Although reactivation of HHV-6 accounts for most infections, transmissions of HHV-6 with the donor allograft, solid organ, or hematopoietic stem cell have also been reported.</a:t>
            </a:r>
            <a:endParaRPr lang="en-US" dirty="0" smtClean="0"/>
          </a:p>
          <a:p>
            <a:pPr eaLnBrk="1" hangingPunct="1"/>
            <a:endParaRPr lang="en-US" altLang="en-US" noProof="1" smtClean="0">
              <a:latin typeface="Arial" panose="020B0604020202020204" pitchFamily="34" charset="0"/>
            </a:endParaRPr>
          </a:p>
        </p:txBody>
      </p:sp>
    </p:spTree>
    <p:extLst>
      <p:ext uri="{BB962C8B-B14F-4D97-AF65-F5344CB8AC3E}">
        <p14:creationId xmlns:p14="http://schemas.microsoft.com/office/powerpoint/2010/main" val="30691206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cs typeface="Arial" panose="020B0604020202020204" pitchFamily="34" charset="0"/>
              </a:defRPr>
            </a:lvl1pPr>
            <a:lvl2pPr marL="742950" indent="-285750" eaLnBrk="0" hangingPunct="0">
              <a:defRPr sz="2000">
                <a:solidFill>
                  <a:schemeClr val="tx1"/>
                </a:solidFill>
                <a:latin typeface="Arial" panose="020B0604020202020204" pitchFamily="34" charset="0"/>
                <a:cs typeface="Arial" panose="020B0604020202020204" pitchFamily="34" charset="0"/>
              </a:defRPr>
            </a:lvl2pPr>
            <a:lvl3pPr marL="1143000" indent="-228600" eaLnBrk="0" hangingPunct="0">
              <a:defRPr sz="2000">
                <a:solidFill>
                  <a:schemeClr val="tx1"/>
                </a:solidFill>
                <a:latin typeface="Arial" panose="020B0604020202020204" pitchFamily="34" charset="0"/>
                <a:cs typeface="Arial" panose="020B0604020202020204" pitchFamily="34" charset="0"/>
              </a:defRPr>
            </a:lvl3pPr>
            <a:lvl4pPr marL="1600200" indent="-228600" eaLnBrk="0" hangingPunct="0">
              <a:defRPr sz="2000">
                <a:solidFill>
                  <a:schemeClr val="tx1"/>
                </a:solidFill>
                <a:latin typeface="Arial" panose="020B0604020202020204" pitchFamily="34" charset="0"/>
                <a:cs typeface="Arial" panose="020B0604020202020204" pitchFamily="34" charset="0"/>
              </a:defRPr>
            </a:lvl4pPr>
            <a:lvl5pPr marL="2057400" indent="-228600" eaLnBrk="0" hangingPunct="0">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pPr eaLnBrk="1" hangingPunct="1"/>
            <a:fld id="{20AF5D64-A4F8-47C9-92F8-6E6521B83D08}" type="slidenum">
              <a:rPr lang="de-DE" altLang="en-US" sz="1200"/>
              <a:pPr eaLnBrk="1" hangingPunct="1"/>
              <a:t>11</a:t>
            </a:fld>
            <a:endParaRPr lang="de-DE" altLang="en-US" sz="1200"/>
          </a:p>
        </p:txBody>
      </p:sp>
      <p:sp>
        <p:nvSpPr>
          <p:cNvPr id="25603" name="Rectangle 2"/>
          <p:cNvSpPr>
            <a:spLocks noGrp="1" noRot="1" noChangeAspect="1" noChangeArrowheads="1" noTextEdit="1"/>
          </p:cNvSpPr>
          <p:nvPr>
            <p:ph type="sldImg"/>
          </p:nvPr>
        </p:nvSpPr>
        <p:spPr>
          <a:xfrm>
            <a:off x="1143000" y="685800"/>
            <a:ext cx="4573588" cy="3430588"/>
          </a:xfrm>
          <a:ln/>
        </p:spPr>
      </p:sp>
      <p:sp>
        <p:nvSpPr>
          <p:cNvPr id="25604"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 typeface="Arial" panose="020B0604020202020204" pitchFamily="34" charset="0"/>
              <a:buChar char="•"/>
            </a:pPr>
            <a:r>
              <a:rPr lang="en-US" dirty="0" smtClean="0"/>
              <a:t>Numerous challenges arise in considering the chronic clinical manifestations that can be related either directly or indirectly to the persistence of HHV-6 in the body, apart from or independent of clear-cut episodes of active viral infection.</a:t>
            </a:r>
          </a:p>
          <a:p>
            <a:pPr marL="171450" indent="-171450">
              <a:buFont typeface="Arial" panose="020B0604020202020204" pitchFamily="34" charset="0"/>
              <a:buChar char="•"/>
            </a:pPr>
            <a:r>
              <a:rPr lang="en-US" dirty="0" smtClean="0"/>
              <a:t>In addition, the current limitations of investigational tools concern the interpretation of results regarding viral loads, transcripts, and immune markers, as well as the low level of viral expression during latent infection, the existence of two HHV-6 species, and the lack of relevant animal models</a:t>
            </a:r>
          </a:p>
          <a:p>
            <a:pPr marL="171450" indent="-171450">
              <a:buFont typeface="Arial" panose="020B0604020202020204" pitchFamily="34" charset="0"/>
              <a:buChar char="•"/>
            </a:pPr>
            <a:r>
              <a:rPr lang="en-US" dirty="0" smtClean="0"/>
              <a:t>The role of HHV-6 as a possible trigger for multiple sclerosis (MS), an inflammatory demyelinating disease of the CNS, has been debated for a long time</a:t>
            </a:r>
          </a:p>
          <a:p>
            <a:pPr marL="171450" indent="-171450">
              <a:buFont typeface="Arial" panose="020B0604020202020204" pitchFamily="34" charset="0"/>
              <a:buChar char="•"/>
            </a:pPr>
            <a:r>
              <a:rPr lang="en-US" dirty="0" smtClean="0"/>
              <a:t>. However, to date, no definite proof of this causative role has been provided (184). Such a proof would open the way to novel MS therapies based on specific antiviral effectors.</a:t>
            </a:r>
          </a:p>
          <a:p>
            <a:pPr marL="171450" indent="-171450">
              <a:buFont typeface="Arial" panose="020B0604020202020204" pitchFamily="34" charset="0"/>
              <a:buChar char="•"/>
            </a:pPr>
            <a:r>
              <a:rPr lang="en-US" dirty="0" smtClean="0"/>
              <a:t>The virus was detected more frequently in thyroid cells of patients suffering from Hashimoto’s thyroiditis than in those of control patients, such as patients with Graves’ disease or multinodular goiter.</a:t>
            </a:r>
          </a:p>
          <a:p>
            <a:pPr eaLnBrk="1" hangingPunct="1"/>
            <a:endParaRPr lang="en-US" altLang="en-US" noProof="1" smtClean="0">
              <a:latin typeface="Arial" panose="020B0604020202020204" pitchFamily="34" charset="0"/>
            </a:endParaRPr>
          </a:p>
        </p:txBody>
      </p:sp>
    </p:spTree>
    <p:extLst>
      <p:ext uri="{BB962C8B-B14F-4D97-AF65-F5344CB8AC3E}">
        <p14:creationId xmlns:p14="http://schemas.microsoft.com/office/powerpoint/2010/main" val="5546436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No published data on the spectrum of signs and symptoms developed as a result of HHV-6 infection in infants and children in Kuwait. Therefore, this study describes the clinical manifestations and syndromes associated with HHV-6 infection among infants and children in Kuwait. </a:t>
            </a:r>
          </a:p>
          <a:p>
            <a:endParaRPr lang="en-US" dirty="0"/>
          </a:p>
        </p:txBody>
      </p:sp>
      <p:sp>
        <p:nvSpPr>
          <p:cNvPr id="4" name="Slide Number Placeholder 3"/>
          <p:cNvSpPr>
            <a:spLocks noGrp="1"/>
          </p:cNvSpPr>
          <p:nvPr>
            <p:ph type="sldNum" sz="quarter" idx="10"/>
          </p:nvPr>
        </p:nvSpPr>
        <p:spPr/>
        <p:txBody>
          <a:bodyPr/>
          <a:lstStyle/>
          <a:p>
            <a:fld id="{A8C7212E-C6DC-4FEB-BCB2-672E0214C4F8}" type="slidenum">
              <a:rPr lang="de-DE" altLang="en-US" smtClean="0"/>
              <a:pPr/>
              <a:t>13</a:t>
            </a:fld>
            <a:endParaRPr lang="de-DE" altLang="en-US"/>
          </a:p>
        </p:txBody>
      </p:sp>
    </p:spTree>
    <p:extLst>
      <p:ext uri="{BB962C8B-B14F-4D97-AF65-F5344CB8AC3E}">
        <p14:creationId xmlns:p14="http://schemas.microsoft.com/office/powerpoint/2010/main" val="5152627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Among the 42 cases, the breakdown of positive HHV-6 DNA PCR results according to the sources of samples was as follows: 35 (83.3%) were positive in plasma and 8 (19%) were positive in CSF</a:t>
            </a:r>
          </a:p>
          <a:p>
            <a:pPr marL="171450" indent="-171450">
              <a:buFont typeface="Arial" panose="020B0604020202020204" pitchFamily="34" charset="0"/>
              <a:buChar char="•"/>
            </a:pPr>
            <a:r>
              <a:rPr lang="en-US" dirty="0" smtClean="0"/>
              <a:t>According to the definition of active infection (positive plasma PCR test), 83.3% had active infection. On the other hand, 8 patients (19%) were PCR positive in CSF only </a:t>
            </a:r>
          </a:p>
          <a:p>
            <a:pPr marL="171450" indent="-171450">
              <a:buFont typeface="Arial" panose="020B0604020202020204" pitchFamily="34" charset="0"/>
              <a:buChar char="•"/>
            </a:pPr>
            <a:r>
              <a:rPr lang="en-US" dirty="0" smtClean="0"/>
              <a:t>Only one patient was positive in both CSF and plasma samples. However, one patient was CSF positive and plasma negative, which suggest that this patient had latent infection</a:t>
            </a:r>
          </a:p>
          <a:p>
            <a:pPr marL="171450" indent="-171450">
              <a:buFont typeface="Arial" panose="020B0604020202020204" pitchFamily="34" charset="0"/>
              <a:buChar char="•"/>
            </a:pPr>
            <a:r>
              <a:rPr lang="en-US" dirty="0" smtClean="0"/>
              <a:t>The clinical manifestations and syndromes of the 42 HHV-6 positive infants and children are presented in </a:t>
            </a:r>
          </a:p>
          <a:p>
            <a:pPr marL="171450" indent="-171450">
              <a:buFont typeface="Arial" panose="020B0604020202020204" pitchFamily="34" charset="0"/>
              <a:buChar char="•"/>
            </a:pPr>
            <a:r>
              <a:rPr lang="en-US" dirty="0" smtClean="0"/>
              <a:t>Fever was the most prominent finding, presented in 50% (n = 21) of the HHV-6 cases. </a:t>
            </a:r>
            <a:r>
              <a:rPr lang="en-US" dirty="0" err="1" smtClean="0"/>
              <a:t>Roseolainfantum</a:t>
            </a:r>
            <a:r>
              <a:rPr lang="en-US" dirty="0" smtClean="0"/>
              <a:t> presented in 19% (n = 8) of the cases. The rash was maculopapular and most frequently generalized, involving face, trunk, and limbs</a:t>
            </a:r>
          </a:p>
          <a:p>
            <a:pPr marL="171450" indent="-171450">
              <a:buFont typeface="Arial" panose="020B0604020202020204" pitchFamily="34" charset="0"/>
              <a:buChar char="•"/>
            </a:pPr>
            <a:r>
              <a:rPr lang="en-US" dirty="0" smtClean="0"/>
              <a:t>In addition, Diarrhea, cough, otitis media, (2.4% each) were less frequently seen in the HHV-6 cases</a:t>
            </a:r>
          </a:p>
          <a:p>
            <a:pPr marL="171450" indent="-171450">
              <a:buFont typeface="Arial" panose="020B0604020202020204" pitchFamily="34" charset="0"/>
              <a:buChar char="•"/>
            </a:pPr>
            <a:r>
              <a:rPr lang="en-US" dirty="0" smtClean="0"/>
              <a:t>Fifteen children (35.8%) had neutropenia at the time of hospitalization. Another three children (7.1%) had meningitis. Encephalitis, thrombocytopenia, urinary tract infection (UTI), </a:t>
            </a:r>
            <a:r>
              <a:rPr lang="en-US" dirty="0" err="1" smtClean="0"/>
              <a:t>Bicytopenia</a:t>
            </a:r>
            <a:r>
              <a:rPr lang="en-US" dirty="0" smtClean="0"/>
              <a:t>, neonatal sepsis with shock, were seen in 2.4%.</a:t>
            </a:r>
          </a:p>
          <a:p>
            <a:pPr marL="171450" indent="-171450">
              <a:buFont typeface="Arial" panose="020B0604020202020204" pitchFamily="34" charset="0"/>
              <a:buChar char="•"/>
            </a:pPr>
            <a:r>
              <a:rPr lang="en-US" dirty="0" smtClean="0"/>
              <a:t>We found one child aged two years and 6 months who had undergone bone marrow transplant had SCID with MHC class II deficiency and graft-versus-host disease (GVHD). This child had only severe rash and was positive for HHV-6 in plasma. Unfortunately, it was difficult to define clearly whether this infection was primary or reactivation of latent infection since information on antibody seroconversion test was not available</a:t>
            </a:r>
          </a:p>
          <a:p>
            <a:endParaRPr lang="en-US" dirty="0"/>
          </a:p>
        </p:txBody>
      </p:sp>
      <p:sp>
        <p:nvSpPr>
          <p:cNvPr id="4" name="Slide Number Placeholder 3"/>
          <p:cNvSpPr>
            <a:spLocks noGrp="1"/>
          </p:cNvSpPr>
          <p:nvPr>
            <p:ph type="sldNum" sz="quarter" idx="10"/>
          </p:nvPr>
        </p:nvSpPr>
        <p:spPr/>
        <p:txBody>
          <a:bodyPr/>
          <a:lstStyle/>
          <a:p>
            <a:fld id="{A8C7212E-C6DC-4FEB-BCB2-672E0214C4F8}" type="slidenum">
              <a:rPr lang="de-DE" altLang="en-US" smtClean="0"/>
              <a:pPr/>
              <a:t>14</a:t>
            </a:fld>
            <a:endParaRPr lang="de-DE" altLang="en-US"/>
          </a:p>
        </p:txBody>
      </p:sp>
    </p:spTree>
    <p:extLst>
      <p:ext uri="{BB962C8B-B14F-4D97-AF65-F5344CB8AC3E}">
        <p14:creationId xmlns:p14="http://schemas.microsoft.com/office/powerpoint/2010/main" val="4551970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relationship between the presence of HHV-6 DNA and other viruses was also examined. Six children showed HHV-6 co-infection with other viruses</a:t>
            </a:r>
          </a:p>
          <a:p>
            <a:endParaRPr lang="en-US" dirty="0"/>
          </a:p>
        </p:txBody>
      </p:sp>
      <p:sp>
        <p:nvSpPr>
          <p:cNvPr id="4" name="Slide Number Placeholder 3"/>
          <p:cNvSpPr>
            <a:spLocks noGrp="1"/>
          </p:cNvSpPr>
          <p:nvPr>
            <p:ph type="sldNum" sz="quarter" idx="10"/>
          </p:nvPr>
        </p:nvSpPr>
        <p:spPr/>
        <p:txBody>
          <a:bodyPr/>
          <a:lstStyle/>
          <a:p>
            <a:fld id="{A8C7212E-C6DC-4FEB-BCB2-672E0214C4F8}" type="slidenum">
              <a:rPr lang="de-DE" altLang="en-US" smtClean="0"/>
              <a:pPr/>
              <a:t>15</a:t>
            </a:fld>
            <a:endParaRPr lang="de-DE" altLang="en-US"/>
          </a:p>
        </p:txBody>
      </p:sp>
    </p:spTree>
    <p:extLst>
      <p:ext uri="{BB962C8B-B14F-4D97-AF65-F5344CB8AC3E}">
        <p14:creationId xmlns:p14="http://schemas.microsoft.com/office/powerpoint/2010/main" val="15378769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8C7212E-C6DC-4FEB-BCB2-672E0214C4F8}" type="slidenum">
              <a:rPr lang="de-DE" altLang="en-US" smtClean="0"/>
              <a:pPr/>
              <a:t>19</a:t>
            </a:fld>
            <a:endParaRPr lang="de-DE" altLang="en-US"/>
          </a:p>
        </p:txBody>
      </p:sp>
    </p:spTree>
    <p:extLst>
      <p:ext uri="{BB962C8B-B14F-4D97-AF65-F5344CB8AC3E}">
        <p14:creationId xmlns:p14="http://schemas.microsoft.com/office/powerpoint/2010/main" val="34963419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11629" name="Rectangle 7"/>
          <p:cNvSpPr>
            <a:spLocks noGrp="1" noChangeArrowheads="1"/>
          </p:cNvSpPr>
          <p:nvPr>
            <p:ph type="ctrTitle"/>
          </p:nvPr>
        </p:nvSpPr>
        <p:spPr>
          <a:xfrm>
            <a:off x="903288" y="4535488"/>
            <a:ext cx="7485062" cy="1081087"/>
          </a:xfrm>
        </p:spPr>
        <p:txBody>
          <a:bodyPr anchor="b"/>
          <a:lstStyle>
            <a:lvl1pPr>
              <a:lnSpc>
                <a:spcPct val="110000"/>
              </a:lnSpc>
              <a:defRPr sz="2600"/>
            </a:lvl1pPr>
          </a:lstStyle>
          <a:p>
            <a:r>
              <a:rPr lang="de-DE"/>
              <a:t>Titelmasterformat durch Klicken bearbeiten</a:t>
            </a:r>
          </a:p>
        </p:txBody>
      </p:sp>
      <p:sp>
        <p:nvSpPr>
          <p:cNvPr id="111630" name="Rectangle 12"/>
          <p:cNvSpPr>
            <a:spLocks noGrp="1" noChangeArrowheads="1"/>
          </p:cNvSpPr>
          <p:nvPr>
            <p:ph type="subTitle" idx="1"/>
          </p:nvPr>
        </p:nvSpPr>
        <p:spPr bwMode="gray">
          <a:xfrm>
            <a:off x="903288" y="5605463"/>
            <a:ext cx="7510462" cy="800100"/>
          </a:xfrm>
        </p:spPr>
        <p:txBody>
          <a:bodyPr tIns="45720" bIns="45720"/>
          <a:lstStyle>
            <a:lvl1pPr marL="0" indent="0">
              <a:buFont typeface="Wingdings" pitchFamily="2" charset="2"/>
              <a:buNone/>
              <a:defRPr/>
            </a:lvl1pPr>
          </a:lstStyle>
          <a:p>
            <a:r>
              <a:rPr lang="de-DE"/>
              <a:t>Formatvorlage des Untertitelmasters durch Klicken bearbeiten</a:t>
            </a:r>
          </a:p>
        </p:txBody>
      </p:sp>
      <p:sp>
        <p:nvSpPr>
          <p:cNvPr id="4" name="Footer Placeholder 3"/>
          <p:cNvSpPr>
            <a:spLocks noGrp="1" noChangeArrowheads="1"/>
          </p:cNvSpPr>
          <p:nvPr>
            <p:ph type="ftr" sz="quarter" idx="10"/>
          </p:nvPr>
        </p:nvSpPr>
        <p:spPr>
          <a:xfrm>
            <a:off x="3124200" y="6245225"/>
            <a:ext cx="2895600" cy="476250"/>
          </a:xfrm>
        </p:spPr>
        <p:txBody>
          <a:bodyPr/>
          <a:lstStyle>
            <a:lvl1pPr>
              <a:defRPr>
                <a:solidFill>
                  <a:schemeClr val="tx1"/>
                </a:solidFill>
              </a:defRPr>
            </a:lvl1pPr>
          </a:lstStyle>
          <a:p>
            <a:pPr>
              <a:defRPr/>
            </a:pPr>
            <a:endParaRPr lang="en-US"/>
          </a:p>
        </p:txBody>
      </p:sp>
    </p:spTree>
    <p:extLst>
      <p:ext uri="{BB962C8B-B14F-4D97-AF65-F5344CB8AC3E}">
        <p14:creationId xmlns:p14="http://schemas.microsoft.com/office/powerpoint/2010/main" val="10163936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505819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lstStyle>
            <a:lvl1pPr algn="l">
              <a:defRPr sz="4000" b="1" cap="all"/>
            </a:lvl1pPr>
          </a:lstStyle>
          <a:p>
            <a:r>
              <a:rPr lang="zh-CN" altLang="en-US" smtClean="0"/>
              <a:t>单击此处编辑母版标题样式</a:t>
            </a:r>
            <a:endParaRPr 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0786621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内容占位符 2"/>
          <p:cNvSpPr>
            <a:spLocks noGrp="1"/>
          </p:cNvSpPr>
          <p:nvPr>
            <p:ph sz="half" idx="1"/>
          </p:nvPr>
        </p:nvSpPr>
        <p:spPr>
          <a:xfrm>
            <a:off x="295275" y="1624013"/>
            <a:ext cx="4186238" cy="43132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内容占位符 3"/>
          <p:cNvSpPr>
            <a:spLocks noGrp="1"/>
          </p:cNvSpPr>
          <p:nvPr>
            <p:ph sz="half" idx="2"/>
          </p:nvPr>
        </p:nvSpPr>
        <p:spPr>
          <a:xfrm>
            <a:off x="4633913" y="1624013"/>
            <a:ext cx="4186237" cy="43132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857713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dirty="0" smtClean="0"/>
              <a:t>单击此处编辑母版标题样式</a:t>
            </a:r>
            <a:endParaRPr lang="en-US" dirty="0"/>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279516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097143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466797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7833600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988178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2682313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89725" y="1001713"/>
            <a:ext cx="2130425" cy="4935537"/>
          </a:xfrm>
        </p:spPr>
        <p:txBody>
          <a:bodyPr vert="eaVert"/>
          <a:lstStyle/>
          <a:p>
            <a:r>
              <a:rPr lang="zh-CN" altLang="en-US" smtClean="0"/>
              <a:t>单击此处编辑母版标题样式</a:t>
            </a:r>
            <a:endParaRPr lang="en-US"/>
          </a:p>
        </p:txBody>
      </p:sp>
      <p:sp>
        <p:nvSpPr>
          <p:cNvPr id="3" name="竖排文字占位符 2"/>
          <p:cNvSpPr>
            <a:spLocks noGrp="1"/>
          </p:cNvSpPr>
          <p:nvPr>
            <p:ph type="body" orient="vert" idx="1"/>
          </p:nvPr>
        </p:nvSpPr>
        <p:spPr>
          <a:xfrm>
            <a:off x="295275" y="1001713"/>
            <a:ext cx="6242050" cy="493553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3999862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295275" y="1060450"/>
            <a:ext cx="8524875"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smtClean="0"/>
              <a:t>Textmasterformate durch Klicken bearbeiten</a:t>
            </a:r>
          </a:p>
          <a:p>
            <a:pPr lvl="1"/>
            <a:r>
              <a:rPr lang="de-DE" altLang="en-US" smtClean="0"/>
              <a:t>Zweite Ebene</a:t>
            </a:r>
          </a:p>
          <a:p>
            <a:pPr lvl="2"/>
            <a:r>
              <a:rPr lang="de-DE" altLang="en-US" smtClean="0"/>
              <a:t>Dritte Ebene</a:t>
            </a:r>
          </a:p>
          <a:p>
            <a:pPr lvl="3"/>
            <a:r>
              <a:rPr lang="de-DE" altLang="en-US" smtClean="0"/>
              <a:t>Vierte Ebene</a:t>
            </a:r>
          </a:p>
          <a:p>
            <a:pPr lvl="4"/>
            <a:r>
              <a:rPr lang="de-DE" altLang="en-US" smtClean="0"/>
              <a:t>Fünfte Ebene</a:t>
            </a:r>
          </a:p>
        </p:txBody>
      </p:sp>
      <p:sp>
        <p:nvSpPr>
          <p:cNvPr id="110595" name="Rectangle 5"/>
          <p:cNvSpPr>
            <a:spLocks noGrp="1" noChangeArrowheads="1"/>
          </p:cNvSpPr>
          <p:nvPr>
            <p:ph type="ftr" sz="quarter" idx="3"/>
          </p:nvPr>
        </p:nvSpPr>
        <p:spPr bwMode="gray">
          <a:xfrm>
            <a:off x="3124200" y="6365875"/>
            <a:ext cx="2895600" cy="24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000" noProof="1">
                <a:solidFill>
                  <a:schemeClr val="bg1"/>
                </a:solidFill>
                <a:latin typeface="Arial" charset="0"/>
                <a:cs typeface="Arial" charset="0"/>
              </a:defRPr>
            </a:lvl1pPr>
          </a:lstStyle>
          <a:p>
            <a:pPr>
              <a:defRPr/>
            </a:pPr>
            <a:endParaRPr lang="en-US"/>
          </a:p>
        </p:txBody>
      </p:sp>
      <p:sp>
        <p:nvSpPr>
          <p:cNvPr id="1028" name="Rectangle 7"/>
          <p:cNvSpPr>
            <a:spLocks noGrp="1" noChangeArrowheads="1"/>
          </p:cNvSpPr>
          <p:nvPr>
            <p:ph type="title"/>
          </p:nvPr>
        </p:nvSpPr>
        <p:spPr bwMode="gray">
          <a:xfrm>
            <a:off x="300038" y="114300"/>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p>
            <a:pPr lvl="0"/>
            <a:r>
              <a:rPr lang="de-DE" altLang="en-US" smtClean="0"/>
              <a:t>Klicken Sie, um das Titelformat zu bearbeiten</a:t>
            </a:r>
          </a:p>
        </p:txBody>
      </p:sp>
      <p:sp>
        <p:nvSpPr>
          <p:cNvPr id="1029" name="Rectangle 5"/>
          <p:cNvSpPr>
            <a:spLocks noChangeArrowheads="1"/>
          </p:cNvSpPr>
          <p:nvPr/>
        </p:nvSpPr>
        <p:spPr bwMode="gray">
          <a:xfrm>
            <a:off x="219075" y="6365875"/>
            <a:ext cx="13430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cs typeface="Arial" panose="020B0604020202020204" pitchFamily="34" charset="0"/>
              </a:defRPr>
            </a:lvl1pPr>
            <a:lvl2pPr marL="742950" indent="-285750" eaLnBrk="0" hangingPunct="0">
              <a:defRPr sz="2000">
                <a:solidFill>
                  <a:schemeClr val="tx1"/>
                </a:solidFill>
                <a:latin typeface="Arial" panose="020B0604020202020204" pitchFamily="34" charset="0"/>
                <a:cs typeface="Arial" panose="020B0604020202020204" pitchFamily="34" charset="0"/>
              </a:defRPr>
            </a:lvl2pPr>
            <a:lvl3pPr marL="1143000" indent="-228600" eaLnBrk="0" hangingPunct="0">
              <a:defRPr sz="2000">
                <a:solidFill>
                  <a:schemeClr val="tx1"/>
                </a:solidFill>
                <a:latin typeface="Arial" panose="020B0604020202020204" pitchFamily="34" charset="0"/>
                <a:cs typeface="Arial" panose="020B0604020202020204" pitchFamily="34" charset="0"/>
              </a:defRPr>
            </a:lvl3pPr>
            <a:lvl4pPr marL="1600200" indent="-228600" eaLnBrk="0" hangingPunct="0">
              <a:defRPr sz="2000">
                <a:solidFill>
                  <a:schemeClr val="tx1"/>
                </a:solidFill>
                <a:latin typeface="Arial" panose="020B0604020202020204" pitchFamily="34" charset="0"/>
                <a:cs typeface="Arial" panose="020B0604020202020204" pitchFamily="34" charset="0"/>
              </a:defRPr>
            </a:lvl4pPr>
            <a:lvl5pPr marL="2057400" indent="-228600" eaLnBrk="0" hangingPunct="0">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pPr eaLnBrk="1" hangingPunct="1"/>
            <a:r>
              <a:rPr lang="de-DE" altLang="en-US" sz="1000"/>
              <a:t>Page </a:t>
            </a:r>
            <a:r>
              <a:rPr lang="de-DE" altLang="en-US" sz="1000">
                <a:sym typeface="Wingdings" panose="05000000000000000000" pitchFamily="2" charset="2"/>
              </a:rPr>
              <a:t></a:t>
            </a:r>
            <a:r>
              <a:rPr lang="de-DE" altLang="en-US" sz="1000"/>
              <a:t> </a:t>
            </a:r>
            <a:fld id="{E7372159-DF02-4C98-9F1C-10F03A9979FE}" type="slidenum">
              <a:rPr lang="de-DE" altLang="en-US" sz="1000"/>
              <a:pPr eaLnBrk="1" hangingPunct="1"/>
              <a:t>‹#›</a:t>
            </a:fld>
            <a:endParaRPr lang="de-DE" altLang="en-US" sz="1000"/>
          </a:p>
        </p:txBody>
      </p:sp>
    </p:spTree>
  </p:cSld>
  <p:clrMap bg1="lt1" tx1="dk1" bg2="lt2" tx2="dk2" accent1="accent1" accent2="accent2" accent3="accent3" accent4="accent4" accent5="accent5" accent6="accent6" hlink="hlink" folHlink="folHlink"/>
  <p:sldLayoutIdLst>
    <p:sldLayoutId id="2147484011" r:id="rId1"/>
    <p:sldLayoutId id="2147484001" r:id="rId2"/>
    <p:sldLayoutId id="2147484002" r:id="rId3"/>
    <p:sldLayoutId id="2147484003" r:id="rId4"/>
    <p:sldLayoutId id="2147484004" r:id="rId5"/>
    <p:sldLayoutId id="2147484005" r:id="rId6"/>
    <p:sldLayoutId id="2147484006" r:id="rId7"/>
    <p:sldLayoutId id="2147484007" r:id="rId8"/>
    <p:sldLayoutId id="2147484008" r:id="rId9"/>
    <p:sldLayoutId id="2147484009" r:id="rId10"/>
    <p:sldLayoutId id="2147484010" r:id="rId11"/>
  </p:sldLayoutIdLst>
  <p:txStyles>
    <p:titleStyle>
      <a:lvl1pPr algn="l" rtl="0" eaLnBrk="0" fontAlgn="base" hangingPunct="0">
        <a:lnSpc>
          <a:spcPct val="90000"/>
        </a:lnSpc>
        <a:spcBef>
          <a:spcPct val="0"/>
        </a:spcBef>
        <a:spcAft>
          <a:spcPct val="0"/>
        </a:spcAft>
        <a:defRPr sz="2200" b="1">
          <a:solidFill>
            <a:schemeClr val="tx1"/>
          </a:solidFill>
          <a:latin typeface="+mj-lt"/>
          <a:ea typeface="+mj-ea"/>
          <a:cs typeface="+mj-cs"/>
        </a:defRPr>
      </a:lvl1pPr>
      <a:lvl2pPr algn="l" rtl="0" eaLnBrk="0" fontAlgn="base" hangingPunct="0">
        <a:lnSpc>
          <a:spcPct val="90000"/>
        </a:lnSpc>
        <a:spcBef>
          <a:spcPct val="0"/>
        </a:spcBef>
        <a:spcAft>
          <a:spcPct val="0"/>
        </a:spcAft>
        <a:defRPr sz="2200" b="1">
          <a:solidFill>
            <a:schemeClr val="tx1"/>
          </a:solidFill>
          <a:latin typeface="Arial" charset="0"/>
          <a:cs typeface="Arial" charset="0"/>
        </a:defRPr>
      </a:lvl2pPr>
      <a:lvl3pPr algn="l" rtl="0" eaLnBrk="0" fontAlgn="base" hangingPunct="0">
        <a:lnSpc>
          <a:spcPct val="90000"/>
        </a:lnSpc>
        <a:spcBef>
          <a:spcPct val="0"/>
        </a:spcBef>
        <a:spcAft>
          <a:spcPct val="0"/>
        </a:spcAft>
        <a:defRPr sz="2200" b="1">
          <a:solidFill>
            <a:schemeClr val="tx1"/>
          </a:solidFill>
          <a:latin typeface="Arial" charset="0"/>
          <a:cs typeface="Arial" charset="0"/>
        </a:defRPr>
      </a:lvl3pPr>
      <a:lvl4pPr algn="l" rtl="0" eaLnBrk="0" fontAlgn="base" hangingPunct="0">
        <a:lnSpc>
          <a:spcPct val="90000"/>
        </a:lnSpc>
        <a:spcBef>
          <a:spcPct val="0"/>
        </a:spcBef>
        <a:spcAft>
          <a:spcPct val="0"/>
        </a:spcAft>
        <a:defRPr sz="2200" b="1">
          <a:solidFill>
            <a:schemeClr val="tx1"/>
          </a:solidFill>
          <a:latin typeface="Arial" charset="0"/>
          <a:cs typeface="Arial" charset="0"/>
        </a:defRPr>
      </a:lvl4pPr>
      <a:lvl5pPr algn="l" rtl="0" eaLnBrk="0" fontAlgn="base" hangingPunct="0">
        <a:lnSpc>
          <a:spcPct val="90000"/>
        </a:lnSpc>
        <a:spcBef>
          <a:spcPct val="0"/>
        </a:spcBef>
        <a:spcAft>
          <a:spcPct val="0"/>
        </a:spcAft>
        <a:defRPr sz="2200" b="1">
          <a:solidFill>
            <a:schemeClr val="tx1"/>
          </a:solidFill>
          <a:latin typeface="Arial" charset="0"/>
          <a:cs typeface="Arial" charset="0"/>
        </a:defRPr>
      </a:lvl5pPr>
      <a:lvl6pPr marL="457200" algn="l" rtl="0" fontAlgn="base">
        <a:lnSpc>
          <a:spcPct val="90000"/>
        </a:lnSpc>
        <a:spcBef>
          <a:spcPct val="0"/>
        </a:spcBef>
        <a:spcAft>
          <a:spcPct val="0"/>
        </a:spcAft>
        <a:defRPr sz="2200" b="1">
          <a:solidFill>
            <a:schemeClr val="tx1"/>
          </a:solidFill>
          <a:latin typeface="Arial" charset="0"/>
          <a:cs typeface="Arial" charset="0"/>
        </a:defRPr>
      </a:lvl6pPr>
      <a:lvl7pPr marL="914400" algn="l" rtl="0" fontAlgn="base">
        <a:lnSpc>
          <a:spcPct val="90000"/>
        </a:lnSpc>
        <a:spcBef>
          <a:spcPct val="0"/>
        </a:spcBef>
        <a:spcAft>
          <a:spcPct val="0"/>
        </a:spcAft>
        <a:defRPr sz="2200" b="1">
          <a:solidFill>
            <a:schemeClr val="tx1"/>
          </a:solidFill>
          <a:latin typeface="Arial" charset="0"/>
          <a:cs typeface="Arial" charset="0"/>
        </a:defRPr>
      </a:lvl7pPr>
      <a:lvl8pPr marL="1371600" algn="l" rtl="0" fontAlgn="base">
        <a:lnSpc>
          <a:spcPct val="90000"/>
        </a:lnSpc>
        <a:spcBef>
          <a:spcPct val="0"/>
        </a:spcBef>
        <a:spcAft>
          <a:spcPct val="0"/>
        </a:spcAft>
        <a:defRPr sz="2200" b="1">
          <a:solidFill>
            <a:schemeClr val="tx1"/>
          </a:solidFill>
          <a:latin typeface="Arial" charset="0"/>
          <a:cs typeface="Arial" charset="0"/>
        </a:defRPr>
      </a:lvl8pPr>
      <a:lvl9pPr marL="1828800" algn="l" rtl="0" fontAlgn="base">
        <a:lnSpc>
          <a:spcPct val="90000"/>
        </a:lnSpc>
        <a:spcBef>
          <a:spcPct val="0"/>
        </a:spcBef>
        <a:spcAft>
          <a:spcPct val="0"/>
        </a:spcAft>
        <a:defRPr sz="2200" b="1">
          <a:solidFill>
            <a:schemeClr val="tx1"/>
          </a:solidFill>
          <a:latin typeface="Arial" charset="0"/>
          <a:cs typeface="Arial" charset="0"/>
        </a:defRPr>
      </a:lvl9pPr>
    </p:titleStyle>
    <p:bodyStyle>
      <a:lvl1pPr marL="180975" indent="-180975" algn="l" rtl="0" eaLnBrk="0" fontAlgn="base" hangingPunct="0">
        <a:spcBef>
          <a:spcPct val="0"/>
        </a:spcBef>
        <a:spcAft>
          <a:spcPct val="40000"/>
        </a:spcAft>
        <a:buFont typeface="Wingdings" panose="05000000000000000000" pitchFamily="2" charset="2"/>
        <a:buChar char="§"/>
        <a:defRPr sz="2000">
          <a:solidFill>
            <a:schemeClr val="tx1"/>
          </a:solidFill>
          <a:latin typeface="+mn-lt"/>
          <a:ea typeface="+mn-ea"/>
          <a:cs typeface="+mn-cs"/>
        </a:defRPr>
      </a:lvl1pPr>
      <a:lvl2pPr marL="444500" indent="-261938" algn="l" rtl="0" eaLnBrk="0" fontAlgn="base" hangingPunct="0">
        <a:spcBef>
          <a:spcPct val="0"/>
        </a:spcBef>
        <a:spcAft>
          <a:spcPct val="40000"/>
        </a:spcAft>
        <a:buChar char="–"/>
        <a:defRPr>
          <a:solidFill>
            <a:schemeClr val="tx1"/>
          </a:solidFill>
          <a:latin typeface="+mn-lt"/>
          <a:cs typeface="+mn-cs"/>
        </a:defRPr>
      </a:lvl2pPr>
      <a:lvl3pPr marL="720725" indent="-274638" algn="l" rtl="0" eaLnBrk="0" fontAlgn="base" hangingPunct="0">
        <a:spcBef>
          <a:spcPct val="0"/>
        </a:spcBef>
        <a:spcAft>
          <a:spcPct val="40000"/>
        </a:spcAft>
        <a:buChar char="•"/>
        <a:defRPr>
          <a:solidFill>
            <a:schemeClr val="tx1"/>
          </a:solidFill>
          <a:latin typeface="+mn-lt"/>
          <a:cs typeface="+mn-cs"/>
        </a:defRPr>
      </a:lvl3pPr>
      <a:lvl4pPr marL="987425" indent="-265113" algn="l" rtl="0" eaLnBrk="0" fontAlgn="base" hangingPunct="0">
        <a:spcBef>
          <a:spcPct val="0"/>
        </a:spcBef>
        <a:spcAft>
          <a:spcPct val="40000"/>
        </a:spcAft>
        <a:buChar char="–"/>
        <a:defRPr>
          <a:solidFill>
            <a:schemeClr val="tx1"/>
          </a:solidFill>
          <a:latin typeface="+mn-lt"/>
          <a:cs typeface="+mn-cs"/>
        </a:defRPr>
      </a:lvl4pPr>
      <a:lvl5pPr marL="1254125" indent="-265113" algn="l" rtl="0" eaLnBrk="0" fontAlgn="base" hangingPunct="0">
        <a:spcBef>
          <a:spcPct val="0"/>
        </a:spcBef>
        <a:spcAft>
          <a:spcPct val="40000"/>
        </a:spcAft>
        <a:buChar char="»"/>
        <a:defRPr>
          <a:solidFill>
            <a:schemeClr val="tx1"/>
          </a:solidFill>
          <a:latin typeface="+mn-lt"/>
          <a:cs typeface="+mn-cs"/>
        </a:defRPr>
      </a:lvl5pPr>
      <a:lvl6pPr marL="1711325" indent="-265113" algn="l" rtl="0" fontAlgn="base">
        <a:spcBef>
          <a:spcPct val="0"/>
        </a:spcBef>
        <a:spcAft>
          <a:spcPct val="40000"/>
        </a:spcAft>
        <a:buChar char="»"/>
        <a:defRPr>
          <a:solidFill>
            <a:schemeClr val="tx1"/>
          </a:solidFill>
          <a:latin typeface="+mn-lt"/>
          <a:cs typeface="+mn-cs"/>
        </a:defRPr>
      </a:lvl6pPr>
      <a:lvl7pPr marL="2168525" indent="-265113" algn="l" rtl="0" fontAlgn="base">
        <a:spcBef>
          <a:spcPct val="0"/>
        </a:spcBef>
        <a:spcAft>
          <a:spcPct val="40000"/>
        </a:spcAft>
        <a:buChar char="»"/>
        <a:defRPr>
          <a:solidFill>
            <a:schemeClr val="tx1"/>
          </a:solidFill>
          <a:latin typeface="+mn-lt"/>
          <a:cs typeface="+mn-cs"/>
        </a:defRPr>
      </a:lvl7pPr>
      <a:lvl8pPr marL="2625725" indent="-265113" algn="l" rtl="0" fontAlgn="base">
        <a:spcBef>
          <a:spcPct val="0"/>
        </a:spcBef>
        <a:spcAft>
          <a:spcPct val="40000"/>
        </a:spcAft>
        <a:buChar char="»"/>
        <a:defRPr>
          <a:solidFill>
            <a:schemeClr val="tx1"/>
          </a:solidFill>
          <a:latin typeface="+mn-lt"/>
          <a:cs typeface="+mn-cs"/>
        </a:defRPr>
      </a:lvl8pPr>
      <a:lvl9pPr marL="3082925" indent="-265113" algn="l" rtl="0" fontAlgn="base">
        <a:spcBef>
          <a:spcPct val="0"/>
        </a:spcBef>
        <a:spcAft>
          <a:spcPct val="40000"/>
        </a:spcAft>
        <a:buChar char="»"/>
        <a:defRPr>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 Id="rId9"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jpeg"/><Relationship Id="rId7" Type="http://schemas.openxmlformats.org/officeDocument/2006/relationships/diagramQuickStyle" Target="../diagrams/quickStyle1.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Layout" Target="../diagrams/layout1.xml"/><Relationship Id="rId11" Type="http://schemas.openxmlformats.org/officeDocument/2006/relationships/image" Target="../media/image13.png"/><Relationship Id="rId5" Type="http://schemas.openxmlformats.org/officeDocument/2006/relationships/diagramData" Target="../diagrams/data1.xml"/><Relationship Id="rId10" Type="http://schemas.openxmlformats.org/officeDocument/2006/relationships/image" Target="../media/image12.png"/><Relationship Id="rId4" Type="http://schemas.openxmlformats.org/officeDocument/2006/relationships/image" Target="../media/image4.jpeg"/><Relationship Id="rId9" Type="http://schemas.microsoft.com/office/2007/relationships/diagramDrawing" Target="../diagrams/drawing1.xml"/></Relationships>
</file>

<file path=ppt/slides/_rels/slide6.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3.jpeg"/><Relationship Id="rId7" Type="http://schemas.openxmlformats.org/officeDocument/2006/relationships/diagramLayout" Target="../diagrams/layout2.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15.png"/><Relationship Id="rId5" Type="http://schemas.openxmlformats.org/officeDocument/2006/relationships/image" Target="../media/image14.png"/><Relationship Id="rId10" Type="http://schemas.microsoft.com/office/2007/relationships/diagramDrawing" Target="../diagrams/drawing2.xml"/><Relationship Id="rId4" Type="http://schemas.openxmlformats.org/officeDocument/2006/relationships/image" Target="../media/image4.jpeg"/><Relationship Id="rId9" Type="http://schemas.openxmlformats.org/officeDocument/2006/relationships/diagramColors" Target="../diagrams/colors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3.jpeg"/><Relationship Id="rId7" Type="http://schemas.openxmlformats.org/officeDocument/2006/relationships/diagramQuickStyle" Target="../diagrams/quickStyle3.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4.jpeg"/><Relationship Id="rId9" Type="http://schemas.microsoft.com/office/2007/relationships/diagramDrawing" Target="../diagrams/drawing3.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3.jpeg"/><Relationship Id="rId7" Type="http://schemas.openxmlformats.org/officeDocument/2006/relationships/diagramQuickStyle" Target="../diagrams/quickStyle4.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4.jpeg"/><Relationship Id="rId9" Type="http://schemas.microsoft.com/office/2007/relationships/diagramDrawing" Target="../diagrams/drawing4.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3.jpeg"/><Relationship Id="rId7" Type="http://schemas.openxmlformats.org/officeDocument/2006/relationships/diagramQuickStyle" Target="../diagrams/quickStyle5.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image" Target="../media/image4.jpeg"/><Relationship Id="rId9" Type="http://schemas.microsoft.com/office/2007/relationships/diagramDrawing" Target="../diagrams/drawing5.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4.jpeg"/><Relationship Id="rId7" Type="http://schemas.openxmlformats.org/officeDocument/2006/relationships/diagramColors" Target="../diagrams/colors6.xml"/><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 Id="rId9" Type="http://schemas.openxmlformats.org/officeDocument/2006/relationships/image" Target="../media/image32.png"/></Relationships>
</file>

<file path=ppt/slides/_rels/slide18.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4.jpeg"/><Relationship Id="rId7" Type="http://schemas.openxmlformats.org/officeDocument/2006/relationships/diagramColors" Target="../diagrams/colors7.xml"/><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 Id="rId9"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6" name="Group 2"/>
          <p:cNvGrpSpPr>
            <a:grpSpLocks/>
          </p:cNvGrpSpPr>
          <p:nvPr/>
        </p:nvGrpSpPr>
        <p:grpSpPr bwMode="auto">
          <a:xfrm>
            <a:off x="0" y="127000"/>
            <a:ext cx="9144000" cy="1185863"/>
            <a:chOff x="0" y="127000"/>
            <a:chExt cx="9144000" cy="1185863"/>
          </a:xfrm>
        </p:grpSpPr>
        <p:pic>
          <p:nvPicPr>
            <p:cNvPr id="307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7000"/>
              <a:ext cx="4352081"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0507" y="127000"/>
              <a:ext cx="4803493"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Title 1"/>
          <p:cNvSpPr>
            <a:spLocks noGrp="1"/>
          </p:cNvSpPr>
          <p:nvPr>
            <p:ph type="ctrTitle"/>
          </p:nvPr>
        </p:nvSpPr>
        <p:spPr>
          <a:xfrm>
            <a:off x="363538" y="2151063"/>
            <a:ext cx="8372475" cy="1081087"/>
          </a:xfrm>
        </p:spPr>
        <p:txBody>
          <a:bodyPr>
            <a:normAutofit fontScale="90000"/>
          </a:bodyPr>
          <a:lstStyle/>
          <a:p>
            <a:pPr algn="ctr"/>
            <a:r>
              <a:rPr lang="en-US" sz="3600" b="1" dirty="0" smtClean="0"/>
              <a:t>Clinical </a:t>
            </a:r>
            <a:r>
              <a:rPr lang="en-US" sz="3600" b="1" dirty="0"/>
              <a:t>Presentations of HHV-6 Infection</a:t>
            </a:r>
            <a:br>
              <a:rPr lang="en-US" sz="3600" b="1" dirty="0"/>
            </a:br>
            <a:r>
              <a:rPr lang="en-US" sz="3600" b="1" dirty="0"/>
              <a:t>in Infants and Children in Kuwait: A</a:t>
            </a:r>
            <a:br>
              <a:rPr lang="en-US" sz="3600" b="1" dirty="0"/>
            </a:br>
            <a:r>
              <a:rPr lang="en-US" sz="3600" b="1" dirty="0"/>
              <a:t>Retrospective </a:t>
            </a:r>
            <a:r>
              <a:rPr lang="en-US" sz="3600" b="1" dirty="0" smtClean="0"/>
              <a:t>Study</a:t>
            </a:r>
            <a:endParaRPr lang="en-US" sz="3600" dirty="0"/>
          </a:p>
        </p:txBody>
      </p:sp>
      <p:sp>
        <p:nvSpPr>
          <p:cNvPr id="8" name="Subtitle 2"/>
          <p:cNvSpPr>
            <a:spLocks noGrp="1"/>
          </p:cNvSpPr>
          <p:nvPr>
            <p:ph type="subTitle" idx="1"/>
          </p:nvPr>
        </p:nvSpPr>
        <p:spPr>
          <a:xfrm>
            <a:off x="765175" y="4224338"/>
            <a:ext cx="7510463" cy="2105025"/>
          </a:xfrm>
        </p:spPr>
        <p:txBody>
          <a:bodyPr>
            <a:normAutofit fontScale="85000" lnSpcReduction="20000"/>
          </a:bodyPr>
          <a:lstStyle/>
          <a:p>
            <a:pPr algn="ctr"/>
            <a:r>
              <a:rPr lang="en-US" b="1" i="1" dirty="0" err="1" smtClean="0"/>
              <a:t>Dr</a:t>
            </a:r>
            <a:r>
              <a:rPr lang="en-US" b="1" i="1" dirty="0" smtClean="0"/>
              <a:t> Nada Madi</a:t>
            </a:r>
            <a:endParaRPr lang="en-US" i="1" dirty="0" smtClean="0"/>
          </a:p>
          <a:p>
            <a:pPr algn="ctr"/>
            <a:r>
              <a:rPr lang="en-US" i="1" dirty="0" smtClean="0"/>
              <a:t>Assistant Professor</a:t>
            </a:r>
          </a:p>
          <a:p>
            <a:pPr algn="ctr"/>
            <a:r>
              <a:rPr lang="en-US" i="1" dirty="0" smtClean="0"/>
              <a:t>Microbiology Department</a:t>
            </a:r>
          </a:p>
          <a:p>
            <a:pPr algn="ctr"/>
            <a:r>
              <a:rPr lang="en-US" i="1" dirty="0" smtClean="0"/>
              <a:t>Faculty of </a:t>
            </a:r>
            <a:r>
              <a:rPr lang="en-US" i="1" dirty="0"/>
              <a:t>M</a:t>
            </a:r>
            <a:r>
              <a:rPr lang="en-US" i="1" dirty="0" smtClean="0"/>
              <a:t>edicine</a:t>
            </a:r>
          </a:p>
          <a:p>
            <a:pPr algn="ctr"/>
            <a:r>
              <a:rPr lang="en-US" i="1" dirty="0" smtClean="0"/>
              <a:t>Kuwait University</a:t>
            </a:r>
          </a:p>
          <a:p>
            <a:pPr algn="ctr"/>
            <a:r>
              <a:rPr lang="en-US" i="1" dirty="0" smtClean="0"/>
              <a:t>Kuwait</a:t>
            </a:r>
          </a:p>
          <a:p>
            <a:pPr algn="ctr"/>
            <a:endParaRPr lang="en-US" i="1"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8"/>
          <p:cNvSpPr>
            <a:spLocks noGrp="1" noChangeArrowheads="1"/>
          </p:cNvSpPr>
          <p:nvPr>
            <p:ph type="title"/>
          </p:nvPr>
        </p:nvSpPr>
        <p:spPr>
          <a:xfrm>
            <a:off x="285750" y="173038"/>
            <a:ext cx="8520113" cy="647700"/>
          </a:xfrm>
        </p:spPr>
        <p:txBody>
          <a:bodyPr/>
          <a:lstStyle/>
          <a:p>
            <a:pPr eaLnBrk="1" hangingPunct="1"/>
            <a:endParaRPr lang="en-US" altLang="en-US" noProof="1" smtClean="0"/>
          </a:p>
        </p:txBody>
      </p:sp>
      <p:sp>
        <p:nvSpPr>
          <p:cNvPr id="4099" name="Rectangle 9"/>
          <p:cNvSpPr>
            <a:spLocks noGrp="1" noChangeArrowheads="1"/>
          </p:cNvSpPr>
          <p:nvPr>
            <p:ph type="body" idx="1"/>
          </p:nvPr>
        </p:nvSpPr>
        <p:spPr>
          <a:xfrm>
            <a:off x="295275" y="1060450"/>
            <a:ext cx="8524875" cy="3797300"/>
          </a:xfrm>
        </p:spPr>
        <p:txBody>
          <a:bodyPr/>
          <a:lstStyle/>
          <a:p>
            <a:pPr eaLnBrk="1" hangingPunct="1"/>
            <a:endParaRPr lang="en-US" altLang="en-US" noProof="1" smtClean="0"/>
          </a:p>
        </p:txBody>
      </p:sp>
      <p:grpSp>
        <p:nvGrpSpPr>
          <p:cNvPr id="4100" name="Group 2"/>
          <p:cNvGrpSpPr>
            <a:grpSpLocks/>
          </p:cNvGrpSpPr>
          <p:nvPr/>
        </p:nvGrpSpPr>
        <p:grpSpPr bwMode="auto">
          <a:xfrm>
            <a:off x="0" y="6053138"/>
            <a:ext cx="9144000" cy="804862"/>
            <a:chOff x="152399" y="127000"/>
            <a:chExt cx="8991601" cy="1185863"/>
          </a:xfrm>
        </p:grpSpPr>
        <p:pic>
          <p:nvPicPr>
            <p:cNvPr id="410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399" y="127000"/>
              <a:ext cx="4199681"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0507" y="127000"/>
              <a:ext cx="4803493"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 name="Picture 4" descr="Image result for Kuwait ma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053237" cy="665932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Image result for Kuwai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9204" y="12700"/>
            <a:ext cx="4271818" cy="342265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 descr="Image result for Kuwai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68" y="-3221"/>
            <a:ext cx="4885915" cy="395098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Image result for kuwait health sciences cente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9752" y="3733800"/>
            <a:ext cx="4638712" cy="313870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0" descr="Image result for kuwait health sciences center buildi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52239" y="3435354"/>
            <a:ext cx="4817541" cy="346368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4" name="Group 2"/>
          <p:cNvGrpSpPr>
            <a:grpSpLocks/>
          </p:cNvGrpSpPr>
          <p:nvPr/>
        </p:nvGrpSpPr>
        <p:grpSpPr bwMode="auto">
          <a:xfrm>
            <a:off x="0" y="6053138"/>
            <a:ext cx="9144000" cy="804862"/>
            <a:chOff x="152399" y="127000"/>
            <a:chExt cx="8991601" cy="1185863"/>
          </a:xfrm>
        </p:grpSpPr>
        <p:pic>
          <p:nvPicPr>
            <p:cNvPr id="512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399" y="127000"/>
              <a:ext cx="4199681"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0507" y="127000"/>
              <a:ext cx="4803493"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Content Placeholder 3"/>
          <p:cNvSpPr>
            <a:spLocks noGrp="1"/>
          </p:cNvSpPr>
          <p:nvPr>
            <p:ph type="body" idx="1"/>
          </p:nvPr>
        </p:nvSpPr>
        <p:spPr/>
        <p:txBody>
          <a:bodyPr>
            <a:noAutofit/>
          </a:bodyPr>
          <a:lstStyle/>
          <a:p>
            <a:r>
              <a:rPr lang="en-US" sz="2400" dirty="0" smtClean="0">
                <a:solidFill>
                  <a:schemeClr val="bg2">
                    <a:lumMod val="75000"/>
                  </a:schemeClr>
                </a:solidFill>
              </a:rPr>
              <a:t>Order: </a:t>
            </a:r>
            <a:r>
              <a:rPr lang="en-US" sz="2400" i="1" dirty="0" err="1" smtClean="0">
                <a:solidFill>
                  <a:schemeClr val="bg2">
                    <a:lumMod val="75000"/>
                  </a:schemeClr>
                </a:solidFill>
              </a:rPr>
              <a:t>Herpesvirales</a:t>
            </a:r>
            <a:endParaRPr lang="en-US" sz="2400" i="1" dirty="0" smtClean="0">
              <a:solidFill>
                <a:schemeClr val="bg2">
                  <a:lumMod val="75000"/>
                </a:schemeClr>
              </a:solidFill>
            </a:endParaRPr>
          </a:p>
          <a:p>
            <a:r>
              <a:rPr lang="en-US" sz="2400" dirty="0" smtClean="0">
                <a:solidFill>
                  <a:srgbClr val="7030A0"/>
                </a:solidFill>
              </a:rPr>
              <a:t>Family: </a:t>
            </a:r>
            <a:r>
              <a:rPr lang="en-US" sz="2400" i="1" dirty="0" err="1" smtClean="0">
                <a:solidFill>
                  <a:srgbClr val="7030A0"/>
                </a:solidFill>
              </a:rPr>
              <a:t>Herpesviridae</a:t>
            </a:r>
            <a:endParaRPr lang="en-US" sz="2400" i="1" dirty="0" smtClean="0">
              <a:solidFill>
                <a:srgbClr val="7030A0"/>
              </a:solidFill>
            </a:endParaRPr>
          </a:p>
          <a:p>
            <a:r>
              <a:rPr lang="en-US" sz="2400" dirty="0" smtClean="0">
                <a:solidFill>
                  <a:schemeClr val="bg2">
                    <a:lumMod val="75000"/>
                  </a:schemeClr>
                </a:solidFill>
              </a:rPr>
              <a:t>Subfamily: </a:t>
            </a:r>
            <a:r>
              <a:rPr lang="en-US" sz="2400" i="1" dirty="0" err="1" smtClean="0">
                <a:solidFill>
                  <a:schemeClr val="bg2">
                    <a:lumMod val="75000"/>
                  </a:schemeClr>
                </a:solidFill>
              </a:rPr>
              <a:t>Betaherpesvirinae</a:t>
            </a:r>
            <a:endParaRPr lang="en-US" sz="2400" i="1" dirty="0" smtClean="0">
              <a:solidFill>
                <a:schemeClr val="bg2">
                  <a:lumMod val="75000"/>
                </a:schemeClr>
              </a:solidFill>
            </a:endParaRPr>
          </a:p>
          <a:p>
            <a:r>
              <a:rPr lang="en-US" sz="2400" dirty="0" smtClean="0">
                <a:solidFill>
                  <a:srgbClr val="7030A0"/>
                </a:solidFill>
              </a:rPr>
              <a:t>Genus: </a:t>
            </a:r>
            <a:r>
              <a:rPr lang="en-US" sz="2400" i="1" dirty="0" err="1" smtClean="0">
                <a:solidFill>
                  <a:srgbClr val="7030A0"/>
                </a:solidFill>
              </a:rPr>
              <a:t>Roseolovirus</a:t>
            </a:r>
            <a:endParaRPr lang="en-US" sz="2400" i="1" dirty="0" smtClean="0">
              <a:solidFill>
                <a:srgbClr val="7030A0"/>
              </a:solidFill>
            </a:endParaRPr>
          </a:p>
          <a:p>
            <a:r>
              <a:rPr lang="en-US" sz="2400" dirty="0" smtClean="0">
                <a:solidFill>
                  <a:schemeClr val="bg2">
                    <a:lumMod val="75000"/>
                  </a:schemeClr>
                </a:solidFill>
              </a:rPr>
              <a:t>Two distinct species: HHV-6A and HHV-6 B.</a:t>
            </a:r>
          </a:p>
          <a:p>
            <a:r>
              <a:rPr lang="en-US" sz="2400" dirty="0">
                <a:solidFill>
                  <a:srgbClr val="7030A0"/>
                </a:solidFill>
              </a:rPr>
              <a:t>HHV-6B causes the childhood illness </a:t>
            </a:r>
            <a:r>
              <a:rPr lang="en-US" sz="2400" u="sng" dirty="0">
                <a:solidFill>
                  <a:srgbClr val="7030A0"/>
                </a:solidFill>
              </a:rPr>
              <a:t>roseola </a:t>
            </a:r>
            <a:r>
              <a:rPr lang="en-US" sz="2400" u="sng" dirty="0" err="1" smtClean="0">
                <a:solidFill>
                  <a:srgbClr val="7030A0"/>
                </a:solidFill>
              </a:rPr>
              <a:t>infantum</a:t>
            </a:r>
            <a:r>
              <a:rPr lang="en-US" sz="2400" dirty="0" smtClean="0">
                <a:solidFill>
                  <a:srgbClr val="7030A0"/>
                </a:solidFill>
              </a:rPr>
              <a:t>, </a:t>
            </a:r>
            <a:r>
              <a:rPr lang="en-US" sz="2400" dirty="0">
                <a:solidFill>
                  <a:srgbClr val="7030A0"/>
                </a:solidFill>
              </a:rPr>
              <a:t>whereas HHV-6A has been isolated mainly in </a:t>
            </a:r>
            <a:r>
              <a:rPr lang="en-US" sz="2400" dirty="0">
                <a:solidFill>
                  <a:schemeClr val="bg2">
                    <a:lumMod val="75000"/>
                  </a:schemeClr>
                </a:solidFill>
              </a:rPr>
              <a:t>immunocompromised </a:t>
            </a:r>
            <a:r>
              <a:rPr lang="en-US" sz="2400" dirty="0" smtClean="0">
                <a:solidFill>
                  <a:schemeClr val="bg2">
                    <a:lumMod val="75000"/>
                  </a:schemeClr>
                </a:solidFill>
              </a:rPr>
              <a:t>hosts</a:t>
            </a:r>
          </a:p>
          <a:p>
            <a:r>
              <a:rPr lang="en-US" sz="2400" dirty="0">
                <a:solidFill>
                  <a:srgbClr val="7030A0"/>
                </a:solidFill>
              </a:rPr>
              <a:t>HHV-6 is now recognized as a T-cell </a:t>
            </a:r>
            <a:r>
              <a:rPr lang="en-US" sz="2400" dirty="0" err="1">
                <a:solidFill>
                  <a:srgbClr val="7030A0"/>
                </a:solidFill>
              </a:rPr>
              <a:t>lymphotropic</a:t>
            </a:r>
            <a:r>
              <a:rPr lang="en-US" sz="2400" dirty="0">
                <a:solidFill>
                  <a:srgbClr val="7030A0"/>
                </a:solidFill>
              </a:rPr>
              <a:t> virus with high affinity for CD4 lymphocytes</a:t>
            </a:r>
          </a:p>
        </p:txBody>
      </p:sp>
      <p:pic>
        <p:nvPicPr>
          <p:cNvPr id="13" name="Content Placeholder 7"/>
          <p:cNvPicPr>
            <a:picLocks noChangeAspect="1"/>
          </p:cNvPicPr>
          <p:nvPr/>
        </p:nvPicPr>
        <p:blipFill>
          <a:blip r:embed="rId5"/>
          <a:stretch>
            <a:fillRect/>
          </a:stretch>
        </p:blipFill>
        <p:spPr>
          <a:xfrm>
            <a:off x="6325500" y="1060450"/>
            <a:ext cx="2662998" cy="1891838"/>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17" name="Title 1"/>
          <p:cNvSpPr txBox="1">
            <a:spLocks/>
          </p:cNvSpPr>
          <p:nvPr/>
        </p:nvSpPr>
        <p:spPr>
          <a:xfrm>
            <a:off x="830669" y="-57446"/>
            <a:ext cx="7179856" cy="1117896"/>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all" spc="0" normalizeH="0" baseline="0" noProof="0" dirty="0" smtClean="0">
                <a:ln>
                  <a:noFill/>
                </a:ln>
                <a:solidFill>
                  <a:schemeClr val="bg2">
                    <a:lumMod val="75000"/>
                  </a:schemeClr>
                </a:solidFill>
                <a:effectLst/>
                <a:uLnTx/>
                <a:uFillTx/>
                <a:latin typeface="Century Gothic" panose="020B0502020202020204"/>
                <a:ea typeface="+mj-ea"/>
                <a:cs typeface="+mj-cs"/>
              </a:rPr>
              <a:t>HHV-6 Properties</a:t>
            </a:r>
            <a:endParaRPr kumimoji="0" lang="en-US" sz="4000" b="0" i="0" u="none" strike="noStrike" kern="1200" cap="all" spc="0" normalizeH="0" baseline="0" noProof="0" dirty="0">
              <a:ln>
                <a:noFill/>
              </a:ln>
              <a:solidFill>
                <a:schemeClr val="bg2">
                  <a:lumMod val="75000"/>
                </a:schemeClr>
              </a:solidFill>
              <a:effectLst/>
              <a:uLnTx/>
              <a:uFillTx/>
              <a:latin typeface="Century Gothic" panose="020B0502020202020204"/>
              <a:ea typeface="+mj-ea"/>
              <a:cs typeface="+mj-cs"/>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062119" y="585268"/>
            <a:ext cx="5161499" cy="2008824"/>
          </a:xfrm>
          <a:prstGeom prst="rect">
            <a:avLst/>
          </a:prstGeom>
          <a:ln>
            <a:solidFill>
              <a:srgbClr val="FF0000"/>
            </a:solidFill>
          </a:ln>
        </p:spPr>
      </p:pic>
      <p:grpSp>
        <p:nvGrpSpPr>
          <p:cNvPr id="6148" name="Group 2"/>
          <p:cNvGrpSpPr>
            <a:grpSpLocks/>
          </p:cNvGrpSpPr>
          <p:nvPr/>
        </p:nvGrpSpPr>
        <p:grpSpPr bwMode="auto">
          <a:xfrm>
            <a:off x="0" y="6138863"/>
            <a:ext cx="9144000" cy="652462"/>
            <a:chOff x="152399" y="127000"/>
            <a:chExt cx="8991601" cy="1185863"/>
          </a:xfrm>
        </p:grpSpPr>
        <p:pic>
          <p:nvPicPr>
            <p:cNvPr id="614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399" y="127000"/>
              <a:ext cx="4199681"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40507" y="127000"/>
              <a:ext cx="4803493"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 name="Content Placeholder 1"/>
          <p:cNvSpPr txBox="1">
            <a:spLocks/>
          </p:cNvSpPr>
          <p:nvPr/>
        </p:nvSpPr>
        <p:spPr bwMode="auto">
          <a:xfrm>
            <a:off x="295275" y="2594091"/>
            <a:ext cx="9248291" cy="3246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lvl1pPr marL="180975" indent="-180975" algn="l" rtl="0" eaLnBrk="0" fontAlgn="base" hangingPunct="0">
              <a:spcBef>
                <a:spcPct val="0"/>
              </a:spcBef>
              <a:spcAft>
                <a:spcPct val="40000"/>
              </a:spcAft>
              <a:buFont typeface="Wingdings" panose="05000000000000000000" pitchFamily="2" charset="2"/>
              <a:buChar char="§"/>
              <a:defRPr sz="2000">
                <a:solidFill>
                  <a:schemeClr val="tx1"/>
                </a:solidFill>
                <a:latin typeface="+mn-lt"/>
                <a:ea typeface="+mn-ea"/>
                <a:cs typeface="+mn-cs"/>
              </a:defRPr>
            </a:lvl1pPr>
            <a:lvl2pPr marL="444500" indent="-261938" algn="l" rtl="0" eaLnBrk="0" fontAlgn="base" hangingPunct="0">
              <a:spcBef>
                <a:spcPct val="0"/>
              </a:spcBef>
              <a:spcAft>
                <a:spcPct val="40000"/>
              </a:spcAft>
              <a:buChar char="–"/>
              <a:defRPr>
                <a:solidFill>
                  <a:schemeClr val="tx1"/>
                </a:solidFill>
                <a:latin typeface="+mn-lt"/>
                <a:cs typeface="+mn-cs"/>
              </a:defRPr>
            </a:lvl2pPr>
            <a:lvl3pPr marL="720725" indent="-274638" algn="l" rtl="0" eaLnBrk="0" fontAlgn="base" hangingPunct="0">
              <a:spcBef>
                <a:spcPct val="0"/>
              </a:spcBef>
              <a:spcAft>
                <a:spcPct val="40000"/>
              </a:spcAft>
              <a:buChar char="•"/>
              <a:defRPr>
                <a:solidFill>
                  <a:schemeClr val="tx1"/>
                </a:solidFill>
                <a:latin typeface="+mn-lt"/>
                <a:cs typeface="+mn-cs"/>
              </a:defRPr>
            </a:lvl3pPr>
            <a:lvl4pPr marL="987425" indent="-265113" algn="l" rtl="0" eaLnBrk="0" fontAlgn="base" hangingPunct="0">
              <a:spcBef>
                <a:spcPct val="0"/>
              </a:spcBef>
              <a:spcAft>
                <a:spcPct val="40000"/>
              </a:spcAft>
              <a:buChar char="–"/>
              <a:defRPr>
                <a:solidFill>
                  <a:schemeClr val="tx1"/>
                </a:solidFill>
                <a:latin typeface="+mn-lt"/>
                <a:cs typeface="+mn-cs"/>
              </a:defRPr>
            </a:lvl4pPr>
            <a:lvl5pPr marL="1254125" indent="-265113" algn="l" rtl="0" eaLnBrk="0" fontAlgn="base" hangingPunct="0">
              <a:spcBef>
                <a:spcPct val="0"/>
              </a:spcBef>
              <a:spcAft>
                <a:spcPct val="40000"/>
              </a:spcAft>
              <a:buChar char="»"/>
              <a:defRPr>
                <a:solidFill>
                  <a:schemeClr val="tx1"/>
                </a:solidFill>
                <a:latin typeface="+mn-lt"/>
                <a:cs typeface="+mn-cs"/>
              </a:defRPr>
            </a:lvl5pPr>
            <a:lvl6pPr marL="1711325" indent="-265113" algn="l" rtl="0" fontAlgn="base">
              <a:spcBef>
                <a:spcPct val="0"/>
              </a:spcBef>
              <a:spcAft>
                <a:spcPct val="40000"/>
              </a:spcAft>
              <a:buChar char="»"/>
              <a:defRPr>
                <a:solidFill>
                  <a:schemeClr val="tx1"/>
                </a:solidFill>
                <a:latin typeface="+mn-lt"/>
                <a:cs typeface="+mn-cs"/>
              </a:defRPr>
            </a:lvl6pPr>
            <a:lvl7pPr marL="2168525" indent="-265113" algn="l" rtl="0" fontAlgn="base">
              <a:spcBef>
                <a:spcPct val="0"/>
              </a:spcBef>
              <a:spcAft>
                <a:spcPct val="40000"/>
              </a:spcAft>
              <a:buChar char="»"/>
              <a:defRPr>
                <a:solidFill>
                  <a:schemeClr val="tx1"/>
                </a:solidFill>
                <a:latin typeface="+mn-lt"/>
                <a:cs typeface="+mn-cs"/>
              </a:defRPr>
            </a:lvl7pPr>
            <a:lvl8pPr marL="2625725" indent="-265113" algn="l" rtl="0" fontAlgn="base">
              <a:spcBef>
                <a:spcPct val="0"/>
              </a:spcBef>
              <a:spcAft>
                <a:spcPct val="40000"/>
              </a:spcAft>
              <a:buChar char="»"/>
              <a:defRPr>
                <a:solidFill>
                  <a:schemeClr val="tx1"/>
                </a:solidFill>
                <a:latin typeface="+mn-lt"/>
                <a:cs typeface="+mn-cs"/>
              </a:defRPr>
            </a:lvl8pPr>
            <a:lvl9pPr marL="3082925" indent="-265113" algn="l" rtl="0" fontAlgn="base">
              <a:spcBef>
                <a:spcPct val="0"/>
              </a:spcBef>
              <a:spcAft>
                <a:spcPct val="40000"/>
              </a:spcAft>
              <a:buChar char="»"/>
              <a:defRPr>
                <a:solidFill>
                  <a:schemeClr val="tx1"/>
                </a:solidFill>
                <a:latin typeface="+mn-lt"/>
                <a:cs typeface="+mn-cs"/>
              </a:defRPr>
            </a:lvl9pPr>
          </a:lstStyle>
          <a:p>
            <a:r>
              <a:rPr lang="en-US" sz="1800" kern="0" dirty="0" smtClean="0">
                <a:solidFill>
                  <a:srgbClr val="C00000"/>
                </a:solidFill>
              </a:rPr>
              <a:t>Linear ds DNA, 163-170 kb</a:t>
            </a:r>
          </a:p>
          <a:p>
            <a:r>
              <a:rPr lang="en-US" sz="1800" kern="0" dirty="0" smtClean="0">
                <a:solidFill>
                  <a:schemeClr val="bg2">
                    <a:lumMod val="75000"/>
                  </a:schemeClr>
                </a:solidFill>
              </a:rPr>
              <a:t>2 well-defined variants: HHV-6A</a:t>
            </a:r>
          </a:p>
          <a:p>
            <a:pPr marL="0" indent="0">
              <a:buFont typeface="Wingdings" panose="05000000000000000000" pitchFamily="2" charset="2"/>
              <a:buNone/>
            </a:pPr>
            <a:r>
              <a:rPr lang="en-US" sz="1800" kern="0" dirty="0" smtClean="0">
                <a:solidFill>
                  <a:schemeClr val="bg2">
                    <a:lumMod val="75000"/>
                  </a:schemeClr>
                </a:solidFill>
              </a:rPr>
              <a:t> and B share an overall nucleotide sequence identity of approximately 90%</a:t>
            </a:r>
          </a:p>
          <a:p>
            <a:r>
              <a:rPr lang="en-US" sz="1800" kern="0" dirty="0" smtClean="0">
                <a:solidFill>
                  <a:srgbClr val="C00000"/>
                </a:solidFill>
              </a:rPr>
              <a:t>Genetic polymorphism:</a:t>
            </a:r>
          </a:p>
          <a:p>
            <a:pPr marL="1027113" indent="-514350">
              <a:buFont typeface="+mj-lt"/>
              <a:buAutoNum type="arabicPeriod"/>
            </a:pPr>
            <a:r>
              <a:rPr lang="en-US" sz="1800" kern="0" dirty="0" smtClean="0">
                <a:solidFill>
                  <a:srgbClr val="C00000"/>
                </a:solidFill>
              </a:rPr>
              <a:t>Immediate early region I (IEI)</a:t>
            </a:r>
          </a:p>
          <a:p>
            <a:pPr marL="1027113" indent="-514350">
              <a:buFont typeface="+mj-lt"/>
              <a:buAutoNum type="arabicPeriod"/>
            </a:pPr>
            <a:r>
              <a:rPr lang="en-US" sz="1800" kern="0" dirty="0" smtClean="0">
                <a:solidFill>
                  <a:srgbClr val="C00000"/>
                </a:solidFill>
              </a:rPr>
              <a:t>Glycoproteins B (</a:t>
            </a:r>
            <a:r>
              <a:rPr lang="en-US" sz="1800" kern="0" dirty="0" err="1" smtClean="0">
                <a:solidFill>
                  <a:srgbClr val="C00000"/>
                </a:solidFill>
              </a:rPr>
              <a:t>gB</a:t>
            </a:r>
            <a:r>
              <a:rPr lang="en-US" sz="1800" kern="0" dirty="0" smtClean="0">
                <a:solidFill>
                  <a:srgbClr val="C00000"/>
                </a:solidFill>
              </a:rPr>
              <a:t>) and glycoproteins H (</a:t>
            </a:r>
            <a:r>
              <a:rPr lang="en-US" sz="1800" kern="0" dirty="0" err="1" smtClean="0">
                <a:solidFill>
                  <a:srgbClr val="C00000"/>
                </a:solidFill>
              </a:rPr>
              <a:t>gH</a:t>
            </a:r>
            <a:r>
              <a:rPr lang="en-US" sz="1800" kern="0" dirty="0" smtClean="0">
                <a:solidFill>
                  <a:srgbClr val="C00000"/>
                </a:solidFill>
              </a:rPr>
              <a:t>)</a:t>
            </a:r>
          </a:p>
          <a:p>
            <a:pPr marL="1027113" indent="-514350">
              <a:buFont typeface="+mj-lt"/>
              <a:buAutoNum type="arabicPeriod"/>
            </a:pPr>
            <a:r>
              <a:rPr lang="en-US" sz="1800" kern="0" dirty="0" smtClean="0">
                <a:solidFill>
                  <a:srgbClr val="C00000"/>
                </a:solidFill>
              </a:rPr>
              <a:t>U94 product </a:t>
            </a:r>
          </a:p>
          <a:p>
            <a:r>
              <a:rPr lang="en-US" sz="1800" kern="0" dirty="0" smtClean="0">
                <a:solidFill>
                  <a:schemeClr val="bg2">
                    <a:lumMod val="75000"/>
                  </a:schemeClr>
                </a:solidFill>
              </a:rPr>
              <a:t>The differences affect the binding of viral proteins to their cellular targets       alter cell tropism      interactions with the microenvironment        host immune responses       pathogenesis</a:t>
            </a:r>
          </a:p>
          <a:p>
            <a:endParaRPr lang="en-US" sz="1800" kern="0" dirty="0" smtClean="0">
              <a:solidFill>
                <a:schemeClr val="accent4">
                  <a:lumMod val="60000"/>
                  <a:lumOff val="40000"/>
                </a:schemeClr>
              </a:solidFill>
            </a:endParaRPr>
          </a:p>
          <a:p>
            <a:pPr marL="0" indent="0">
              <a:buFont typeface="Wingdings" panose="05000000000000000000" pitchFamily="2" charset="2"/>
              <a:buNone/>
            </a:pPr>
            <a:endParaRPr lang="en-US" sz="1800" kern="0" dirty="0">
              <a:solidFill>
                <a:schemeClr val="accent4">
                  <a:lumMod val="60000"/>
                  <a:lumOff val="40000"/>
                </a:schemeClr>
              </a:solidFill>
            </a:endParaRPr>
          </a:p>
        </p:txBody>
      </p:sp>
      <p:cxnSp>
        <p:nvCxnSpPr>
          <p:cNvPr id="16" name="Straight Arrow Connector 15"/>
          <p:cNvCxnSpPr/>
          <p:nvPr/>
        </p:nvCxnSpPr>
        <p:spPr>
          <a:xfrm>
            <a:off x="7808114" y="5432405"/>
            <a:ext cx="33866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a:off x="1240852" y="5744091"/>
            <a:ext cx="338666" cy="0"/>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18" name="Straight Arrow Connector 17"/>
          <p:cNvCxnSpPr/>
          <p:nvPr/>
        </p:nvCxnSpPr>
        <p:spPr>
          <a:xfrm>
            <a:off x="5556808" y="5696568"/>
            <a:ext cx="33866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1240852" y="5705991"/>
            <a:ext cx="33866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8467197" y="5705991"/>
            <a:ext cx="33866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1" name="Title 2"/>
          <p:cNvSpPr txBox="1">
            <a:spLocks/>
          </p:cNvSpPr>
          <p:nvPr/>
        </p:nvSpPr>
        <p:spPr>
          <a:xfrm>
            <a:off x="-614932" y="82558"/>
            <a:ext cx="10515600" cy="617010"/>
          </a:xfrm>
          <a:prstGeom prst="rect">
            <a:avLst/>
          </a:prstGeom>
        </p:spPr>
        <p:txBody>
          <a:bodyPr vert="horz" lIns="91440" tIns="45720" rIns="91440" bIns="45720" rtlCol="0" anchor="ctr">
            <a:normAutofit fontScale="97500"/>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all" spc="0" normalizeH="0" baseline="0" noProof="0" dirty="0" smtClean="0">
                <a:ln>
                  <a:noFill/>
                </a:ln>
                <a:solidFill>
                  <a:schemeClr val="bg2">
                    <a:lumMod val="75000"/>
                  </a:schemeClr>
                </a:solidFill>
                <a:effectLst/>
                <a:uLnTx/>
                <a:uFillTx/>
                <a:latin typeface="Century Gothic" panose="020B0502020202020204"/>
                <a:ea typeface="+mj-ea"/>
                <a:cs typeface="+mj-cs"/>
              </a:rPr>
              <a:t>Genome and Genetic Variability</a:t>
            </a:r>
            <a:endParaRPr kumimoji="0" lang="en-US" sz="3200" b="0" i="0" u="none" strike="noStrike" kern="1200" cap="all" spc="0" normalizeH="0" baseline="0" noProof="0" dirty="0">
              <a:ln>
                <a:noFill/>
              </a:ln>
              <a:solidFill>
                <a:schemeClr val="bg2">
                  <a:lumMod val="75000"/>
                </a:schemeClr>
              </a:solidFill>
              <a:effectLst/>
              <a:uLnTx/>
              <a:uFillTx/>
              <a:latin typeface="Century Gothic" panose="020B0502020202020204"/>
              <a:ea typeface="+mj-ea"/>
              <a:cs typeface="+mj-cs"/>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72" name="Group 2"/>
          <p:cNvGrpSpPr>
            <a:grpSpLocks/>
          </p:cNvGrpSpPr>
          <p:nvPr/>
        </p:nvGrpSpPr>
        <p:grpSpPr bwMode="auto">
          <a:xfrm>
            <a:off x="0" y="6053138"/>
            <a:ext cx="9144000" cy="804862"/>
            <a:chOff x="152399" y="127000"/>
            <a:chExt cx="8991601" cy="1185863"/>
          </a:xfrm>
        </p:grpSpPr>
        <p:pic>
          <p:nvPicPr>
            <p:cNvPr id="717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399" y="127000"/>
              <a:ext cx="4199681"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0507" y="127000"/>
              <a:ext cx="4803493"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Title 2"/>
          <p:cNvSpPr txBox="1">
            <a:spLocks/>
          </p:cNvSpPr>
          <p:nvPr/>
        </p:nvSpPr>
        <p:spPr>
          <a:xfrm>
            <a:off x="650365" y="200025"/>
            <a:ext cx="7240994" cy="571500"/>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all" spc="0" normalizeH="0" baseline="0" noProof="0" dirty="0" smtClean="0">
                <a:ln>
                  <a:noFill/>
                </a:ln>
                <a:solidFill>
                  <a:schemeClr val="bg2">
                    <a:lumMod val="75000"/>
                  </a:schemeClr>
                </a:solidFill>
                <a:effectLst/>
                <a:uLnTx/>
                <a:uFillTx/>
                <a:latin typeface="Century Gothic" panose="020B0502020202020204"/>
                <a:ea typeface="+mj-ea"/>
                <a:cs typeface="+mj-cs"/>
              </a:rPr>
              <a:t>Latency and Reactivation</a:t>
            </a:r>
            <a:endParaRPr kumimoji="0" lang="en-US" sz="3200" b="0" i="0" u="none" strike="noStrike" kern="1200" cap="all" spc="0" normalizeH="0" baseline="0" noProof="0" dirty="0">
              <a:ln>
                <a:noFill/>
              </a:ln>
              <a:solidFill>
                <a:schemeClr val="bg2">
                  <a:lumMod val="75000"/>
                </a:schemeClr>
              </a:solidFill>
              <a:effectLst/>
              <a:uLnTx/>
              <a:uFillTx/>
              <a:latin typeface="Century Gothic" panose="020B0502020202020204"/>
              <a:ea typeface="+mj-ea"/>
              <a:cs typeface="+mj-cs"/>
            </a:endParaRPr>
          </a:p>
        </p:txBody>
      </p:sp>
      <p:graphicFrame>
        <p:nvGraphicFramePr>
          <p:cNvPr id="8" name="Content Placeholder 4"/>
          <p:cNvGraphicFramePr>
            <a:graphicFrameLocks/>
          </p:cNvGraphicFramePr>
          <p:nvPr>
            <p:extLst>
              <p:ext uri="{D42A27DB-BD31-4B8C-83A1-F6EECF244321}">
                <p14:modId xmlns:p14="http://schemas.microsoft.com/office/powerpoint/2010/main" val="3690205369"/>
              </p:ext>
            </p:extLst>
          </p:nvPr>
        </p:nvGraphicFramePr>
        <p:xfrm>
          <a:off x="352647" y="1200150"/>
          <a:ext cx="8543703" cy="473392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9" name="Picture 8"/>
          <p:cNvPicPr>
            <a:picLocks noChangeAspect="1"/>
          </p:cNvPicPr>
          <p:nvPr/>
        </p:nvPicPr>
        <p:blipFill>
          <a:blip r:embed="rId10"/>
          <a:stretch>
            <a:fillRect/>
          </a:stretch>
        </p:blipFill>
        <p:spPr>
          <a:xfrm>
            <a:off x="7353299" y="49117"/>
            <a:ext cx="1720923" cy="1074189"/>
          </a:xfrm>
          <a:prstGeom prst="rect">
            <a:avLst/>
          </a:prstGeom>
        </p:spPr>
      </p:pic>
      <p:pic>
        <p:nvPicPr>
          <p:cNvPr id="10" name="Picture 9"/>
          <p:cNvPicPr>
            <a:picLocks noChangeAspect="1"/>
          </p:cNvPicPr>
          <p:nvPr/>
        </p:nvPicPr>
        <p:blipFill>
          <a:blip r:embed="rId11"/>
          <a:stretch>
            <a:fillRect/>
          </a:stretch>
        </p:blipFill>
        <p:spPr>
          <a:xfrm>
            <a:off x="100566" y="30044"/>
            <a:ext cx="909084" cy="1090901"/>
          </a:xfrm>
          <a:prstGeom prst="rect">
            <a:avLst/>
          </a:prstGeom>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6" name="Group 2"/>
          <p:cNvGrpSpPr>
            <a:grpSpLocks/>
          </p:cNvGrpSpPr>
          <p:nvPr/>
        </p:nvGrpSpPr>
        <p:grpSpPr bwMode="auto">
          <a:xfrm>
            <a:off x="0" y="6185626"/>
            <a:ext cx="9144000" cy="672373"/>
            <a:chOff x="152399" y="127000"/>
            <a:chExt cx="8991601" cy="1185863"/>
          </a:xfrm>
        </p:grpSpPr>
        <p:pic>
          <p:nvPicPr>
            <p:cNvPr id="819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399" y="127000"/>
              <a:ext cx="4199681"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8"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0507" y="127000"/>
              <a:ext cx="4803493"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Title 2"/>
          <p:cNvSpPr txBox="1">
            <a:spLocks/>
          </p:cNvSpPr>
          <p:nvPr/>
        </p:nvSpPr>
        <p:spPr>
          <a:xfrm>
            <a:off x="147083" y="-104774"/>
            <a:ext cx="8025367" cy="1109486"/>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2800" b="0" i="0" u="none" strike="noStrike" kern="1200" cap="all" spc="0" normalizeH="0" baseline="0" noProof="0" dirty="0" smtClean="0">
                <a:ln>
                  <a:noFill/>
                </a:ln>
                <a:solidFill>
                  <a:schemeClr val="bg2">
                    <a:lumMod val="75000"/>
                  </a:schemeClr>
                </a:solidFill>
                <a:effectLst/>
                <a:uLnTx/>
                <a:uFillTx/>
                <a:latin typeface="Century Gothic" panose="020B0502020202020204"/>
                <a:ea typeface="+mj-ea"/>
              </a:rPr>
              <a:t>Chromosomal Integration </a:t>
            </a:r>
            <a:r>
              <a:rPr kumimoji="0" lang="en-US" sz="2800" b="0" i="0" u="none" strike="noStrike" kern="1200" cap="all" spc="0" normalizeH="0" baseline="0" noProof="0" dirty="0" smtClean="0">
                <a:ln>
                  <a:noFill/>
                </a:ln>
                <a:solidFill>
                  <a:schemeClr val="bg2">
                    <a:lumMod val="75000"/>
                  </a:schemeClr>
                </a:solidFill>
                <a:effectLst/>
                <a:uLnTx/>
                <a:uFillTx/>
                <a:latin typeface="Arial" panose="020B0604020202020204" pitchFamily="34" charset="0"/>
                <a:ea typeface="+mj-ea"/>
                <a:cs typeface="Arial" panose="020B0604020202020204" pitchFamily="34" charset="0"/>
              </a:rPr>
              <a:t>(ciHHV-6)</a:t>
            </a:r>
            <a:endParaRPr kumimoji="0" lang="en-US" sz="2800" b="0" i="0" u="none" strike="noStrike" kern="1200" cap="all" spc="0" normalizeH="0" baseline="0" noProof="0" dirty="0">
              <a:ln>
                <a:noFill/>
              </a:ln>
              <a:solidFill>
                <a:schemeClr val="bg2">
                  <a:lumMod val="75000"/>
                </a:schemeClr>
              </a:solidFill>
              <a:effectLst/>
              <a:uLnTx/>
              <a:uFillTx/>
              <a:latin typeface="Arial" panose="020B0604020202020204" pitchFamily="34" charset="0"/>
              <a:ea typeface="+mj-ea"/>
              <a:cs typeface="Arial" panose="020B0604020202020204" pitchFamily="34" charset="0"/>
            </a:endParaRPr>
          </a:p>
        </p:txBody>
      </p:sp>
      <p:pic>
        <p:nvPicPr>
          <p:cNvPr id="8" name="Content Placeholder 3"/>
          <p:cNvPicPr>
            <a:picLocks noChangeAspect="1"/>
          </p:cNvPicPr>
          <p:nvPr/>
        </p:nvPicPr>
        <p:blipFill>
          <a:blip r:embed="rId5"/>
          <a:stretch>
            <a:fillRect/>
          </a:stretch>
        </p:blipFill>
        <p:spPr>
          <a:xfrm>
            <a:off x="248478" y="872402"/>
            <a:ext cx="5748664" cy="16556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9" name="Content Placeholder 7"/>
          <p:cNvGraphicFramePr>
            <a:graphicFrameLocks/>
          </p:cNvGraphicFramePr>
          <p:nvPr>
            <p:extLst>
              <p:ext uri="{D42A27DB-BD31-4B8C-83A1-F6EECF244321}">
                <p14:modId xmlns:p14="http://schemas.microsoft.com/office/powerpoint/2010/main" val="3560543067"/>
              </p:ext>
            </p:extLst>
          </p:nvPr>
        </p:nvGraphicFramePr>
        <p:xfrm>
          <a:off x="147083" y="2557220"/>
          <a:ext cx="8779646" cy="366816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10" name="Picture 9"/>
          <p:cNvPicPr>
            <a:picLocks noChangeAspect="1"/>
          </p:cNvPicPr>
          <p:nvPr/>
        </p:nvPicPr>
        <p:blipFill>
          <a:blip r:embed="rId11"/>
          <a:stretch>
            <a:fillRect/>
          </a:stretch>
        </p:blipFill>
        <p:spPr>
          <a:xfrm>
            <a:off x="6391275" y="842585"/>
            <a:ext cx="2535454" cy="1764400"/>
          </a:xfrm>
          <a:prstGeom prst="rect">
            <a:avLst/>
          </a:prstGeom>
          <a:ln>
            <a:solidFill>
              <a:srgbClr val="FF0000"/>
            </a:solidFill>
          </a:ln>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20" name="Group 2"/>
          <p:cNvGrpSpPr>
            <a:grpSpLocks/>
          </p:cNvGrpSpPr>
          <p:nvPr/>
        </p:nvGrpSpPr>
        <p:grpSpPr bwMode="auto">
          <a:xfrm>
            <a:off x="0" y="6191250"/>
            <a:ext cx="9144000" cy="666750"/>
            <a:chOff x="152399" y="127000"/>
            <a:chExt cx="8991601" cy="1185863"/>
          </a:xfrm>
        </p:grpSpPr>
        <p:pic>
          <p:nvPicPr>
            <p:cNvPr id="922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399" y="127000"/>
              <a:ext cx="4199681"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0507" y="127000"/>
              <a:ext cx="4803493"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Title 2"/>
          <p:cNvSpPr txBox="1">
            <a:spLocks/>
          </p:cNvSpPr>
          <p:nvPr/>
        </p:nvSpPr>
        <p:spPr>
          <a:xfrm>
            <a:off x="-219076" y="247650"/>
            <a:ext cx="8591551" cy="515810"/>
          </a:xfrm>
          <a:prstGeom prst="rect">
            <a:avLst/>
          </a:prstGeom>
        </p:spPr>
        <p:txBody>
          <a:bodyPr vert="horz" lIns="91440" tIns="45720" rIns="91440" bIns="45720" rtlCol="0" anchor="ctr">
            <a:normAutofit lnSpcReduction="10000"/>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all" spc="0" normalizeH="0" baseline="0" noProof="0" smtClean="0">
                <a:ln>
                  <a:noFill/>
                </a:ln>
                <a:solidFill>
                  <a:srgbClr val="002060"/>
                </a:solidFill>
                <a:effectLst/>
                <a:uLnTx/>
                <a:uFillTx/>
                <a:latin typeface="Century Gothic" panose="020B0502020202020204"/>
                <a:ea typeface="+mj-ea"/>
                <a:cs typeface="+mj-cs"/>
              </a:rPr>
              <a:t>Epidemiology of HHV-6 Infection </a:t>
            </a:r>
            <a:endParaRPr kumimoji="0" lang="en-US" sz="3200" b="0" i="0" u="none" strike="noStrike" kern="1200" cap="all" spc="0" normalizeH="0" baseline="0" noProof="0" dirty="0">
              <a:ln>
                <a:noFill/>
              </a:ln>
              <a:solidFill>
                <a:srgbClr val="002060"/>
              </a:solidFill>
              <a:effectLst/>
              <a:uLnTx/>
              <a:uFillTx/>
              <a:latin typeface="Century Gothic" panose="020B0502020202020204"/>
              <a:ea typeface="+mj-ea"/>
              <a:cs typeface="+mj-cs"/>
            </a:endParaRPr>
          </a:p>
        </p:txBody>
      </p:sp>
      <p:sp>
        <p:nvSpPr>
          <p:cNvPr id="8" name="Content Placeholder 1"/>
          <p:cNvSpPr txBox="1">
            <a:spLocks/>
          </p:cNvSpPr>
          <p:nvPr/>
        </p:nvSpPr>
        <p:spPr>
          <a:xfrm>
            <a:off x="108761" y="1012772"/>
            <a:ext cx="8900226" cy="470512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srgbClr val="0070C0"/>
                </a:solidFill>
                <a:effectLst/>
                <a:uLnTx/>
                <a:uFillTx/>
                <a:latin typeface="Century Gothic" panose="020B0502020202020204"/>
                <a:ea typeface="+mn-ea"/>
                <a:cs typeface="+mn-cs"/>
              </a:rPr>
              <a:t>HHV-6A and HHV-6B are ubiquitous viruses that are detected in all human populations around the world.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smtClean="0">
                <a:ln>
                  <a:noFill/>
                </a:ln>
                <a:solidFill>
                  <a:srgbClr val="7030A0"/>
                </a:solidFill>
                <a:effectLst/>
                <a:uLnTx/>
                <a:uFillTx/>
                <a:latin typeface="Century Gothic" panose="020B0502020202020204"/>
                <a:ea typeface="+mn-ea"/>
                <a:cs typeface="+mn-cs"/>
              </a:rPr>
              <a:t>Seroprevalence</a:t>
            </a:r>
            <a:r>
              <a:rPr kumimoji="0" lang="en-US" sz="1800" b="0" i="0" u="none" strike="noStrike" kern="1200" cap="none" spc="0" normalizeH="0" baseline="0" noProof="0" dirty="0" smtClean="0">
                <a:ln>
                  <a:noFill/>
                </a:ln>
                <a:solidFill>
                  <a:srgbClr val="7030A0"/>
                </a:solidFill>
                <a:effectLst/>
                <a:uLnTx/>
                <a:uFillTx/>
                <a:latin typeface="Century Gothic" panose="020B0502020202020204"/>
                <a:ea typeface="+mn-ea"/>
                <a:cs typeface="+mn-cs"/>
              </a:rPr>
              <a:t> is almost 100% in Europe and is close to 100% in the rest of the world—with certain exceptions, such as Morocco, which has 20% </a:t>
            </a:r>
            <a:r>
              <a:rPr kumimoji="0" lang="en-US" sz="1800" b="0" i="0" u="none" strike="noStrike" kern="1200" cap="none" spc="0" normalizeH="0" baseline="0" noProof="0" dirty="0" err="1" smtClean="0">
                <a:ln>
                  <a:noFill/>
                </a:ln>
                <a:solidFill>
                  <a:srgbClr val="7030A0"/>
                </a:solidFill>
                <a:effectLst/>
                <a:uLnTx/>
                <a:uFillTx/>
                <a:latin typeface="Century Gothic" panose="020B0502020202020204"/>
                <a:ea typeface="+mn-ea"/>
                <a:cs typeface="+mn-cs"/>
              </a:rPr>
              <a:t>seroprevalence</a:t>
            </a:r>
            <a:r>
              <a:rPr kumimoji="0" lang="en-US" sz="1800" b="0" i="0" u="none" strike="noStrike" kern="1200" cap="none" spc="0" normalizeH="0" baseline="0" noProof="0" dirty="0" smtClean="0">
                <a:ln>
                  <a:noFill/>
                </a:ln>
                <a:solidFill>
                  <a:srgbClr val="7030A0"/>
                </a:solidFill>
                <a:effectLst/>
                <a:uLnTx/>
                <a:uFillTx/>
                <a:latin typeface="Century Gothic" panose="020B0502020202020204"/>
                <a:ea typeface="+mn-ea"/>
                <a:cs typeface="+mn-cs"/>
              </a:rPr>
              <a: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srgbClr val="0070C0"/>
                </a:solidFill>
                <a:effectLst/>
                <a:uLnTx/>
                <a:uFillTx/>
                <a:latin typeface="Century Gothic" panose="020B0502020202020204"/>
                <a:ea typeface="+mn-ea"/>
                <a:cs typeface="+mn-cs"/>
              </a:rPr>
              <a:t>Primary HHV-6 infection is acquired between 6 months and 2 years of age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srgbClr val="7030A0"/>
                </a:solidFill>
                <a:effectLst/>
                <a:uLnTx/>
                <a:uFillTx/>
                <a:latin typeface="Century Gothic" panose="020B0502020202020204"/>
                <a:ea typeface="+mn-ea"/>
                <a:cs typeface="+mn-cs"/>
              </a:rPr>
              <a:t>Congenital infection following intrauterine transmission has been reported for about 1% of children </a:t>
            </a:r>
            <a:r>
              <a:rPr kumimoji="0" lang="en-US" sz="1800" b="0" i="1" u="none" strike="noStrike" kern="1200" cap="none" spc="0" normalizeH="0" baseline="0" noProof="0" dirty="0" smtClean="0">
                <a:ln>
                  <a:noFill/>
                </a:ln>
                <a:solidFill>
                  <a:srgbClr val="7030A0"/>
                </a:solidFill>
                <a:effectLst/>
                <a:uLnTx/>
                <a:uFillTx/>
                <a:latin typeface="Century Gothic" panose="020B0502020202020204"/>
                <a:ea typeface="+mn-ea"/>
                <a:cs typeface="+mn-cs"/>
              </a:rPr>
              <a:t>(Aubin JT et al., 1992)</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srgbClr val="0070C0"/>
                </a:solidFill>
                <a:effectLst/>
                <a:uLnTx/>
                <a:uFillTx/>
                <a:latin typeface="Century Gothic" panose="020B0502020202020204"/>
                <a:ea typeface="+mn-ea"/>
                <a:cs typeface="+mn-cs"/>
              </a:rPr>
              <a:t>Congenital infection is mainly linked with ciHHV-6 in mothers </a:t>
            </a:r>
            <a:r>
              <a:rPr kumimoji="0" lang="en-US" sz="1800" b="0" i="1" u="none" strike="noStrike" kern="1200" cap="none" spc="0" normalizeH="0" baseline="0" noProof="0" dirty="0" smtClean="0">
                <a:ln>
                  <a:noFill/>
                </a:ln>
                <a:solidFill>
                  <a:srgbClr val="0070C0"/>
                </a:solidFill>
                <a:effectLst/>
                <a:uLnTx/>
                <a:uFillTx/>
                <a:latin typeface="Century Gothic" panose="020B0502020202020204"/>
                <a:ea typeface="+mn-ea"/>
                <a:cs typeface="+mn-cs"/>
              </a:rPr>
              <a:t>(</a:t>
            </a:r>
            <a:r>
              <a:rPr kumimoji="0" lang="en-US" sz="1800" b="0" i="1" u="none" strike="noStrike" kern="1200" cap="none" spc="0" normalizeH="0" baseline="0" noProof="0" dirty="0" err="1" smtClean="0">
                <a:ln>
                  <a:noFill/>
                </a:ln>
                <a:solidFill>
                  <a:srgbClr val="0070C0"/>
                </a:solidFill>
                <a:effectLst/>
                <a:uLnTx/>
                <a:uFillTx/>
                <a:latin typeface="Century Gothic" panose="020B0502020202020204"/>
                <a:ea typeface="+mn-ea"/>
                <a:cs typeface="+mn-cs"/>
              </a:rPr>
              <a:t>Tesini</a:t>
            </a:r>
            <a:r>
              <a:rPr kumimoji="0" lang="en-US" sz="1800" b="0" i="1" u="none" strike="noStrike" kern="1200" cap="none" spc="0" normalizeH="0" baseline="0" noProof="0" dirty="0" smtClean="0">
                <a:ln>
                  <a:noFill/>
                </a:ln>
                <a:solidFill>
                  <a:srgbClr val="0070C0"/>
                </a:solidFill>
                <a:effectLst/>
                <a:uLnTx/>
                <a:uFillTx/>
                <a:latin typeface="Century Gothic" panose="020B0502020202020204"/>
                <a:ea typeface="+mn-ea"/>
                <a:cs typeface="+mn-cs"/>
              </a:rPr>
              <a:t> BL et al., 2014)</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srgbClr val="7030A0"/>
                </a:solidFill>
                <a:effectLst/>
                <a:uLnTx/>
                <a:uFillTx/>
                <a:latin typeface="Century Gothic" panose="020B0502020202020204"/>
                <a:ea typeface="+mn-ea"/>
                <a:cs typeface="+mn-cs"/>
              </a:rPr>
              <a:t>Virus transmission is by saliva,  and transmission through organ transplantation has been described infrequently, blood transfusion and breast feeding have never been reported to be origins of primary infections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srgbClr val="0070C0"/>
                </a:solidFill>
                <a:effectLst/>
                <a:uLnTx/>
                <a:uFillTx/>
                <a:latin typeface="Century Gothic" panose="020B0502020202020204"/>
                <a:ea typeface="+mn-ea"/>
                <a:cs typeface="+mn-cs"/>
              </a:rPr>
              <a:t>Primary HHV-6B infection occurs first, in many cases associated with clinical symptoms, whereas HHV-6A is acquired later, through asymptomatic infection </a:t>
            </a:r>
            <a:endParaRPr kumimoji="0" lang="en-US" sz="1800" b="0" i="1" u="none" strike="noStrike" kern="1200" cap="none" spc="0" normalizeH="0" baseline="0" noProof="0" dirty="0">
              <a:ln>
                <a:noFill/>
              </a:ln>
              <a:solidFill>
                <a:srgbClr val="0070C0"/>
              </a:solidFill>
              <a:effectLst/>
              <a:uLnTx/>
              <a:uFillTx/>
              <a:latin typeface="Century Gothic" panose="020B0502020202020204"/>
              <a:ea typeface="+mn-ea"/>
              <a:cs typeface="+mn-cs"/>
            </a:endParaRPr>
          </a:p>
        </p:txBody>
      </p:sp>
      <p:pic>
        <p:nvPicPr>
          <p:cNvPr id="9" name="Picture 8"/>
          <p:cNvPicPr>
            <a:picLocks noChangeAspect="1"/>
          </p:cNvPicPr>
          <p:nvPr/>
        </p:nvPicPr>
        <p:blipFill>
          <a:blip r:embed="rId5"/>
          <a:stretch>
            <a:fillRect/>
          </a:stretch>
        </p:blipFill>
        <p:spPr>
          <a:xfrm>
            <a:off x="7735963" y="-74130"/>
            <a:ext cx="1273024" cy="1017329"/>
          </a:xfrm>
          <a:prstGeom prst="rect">
            <a:avLst/>
          </a:prstGeom>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4" name="Group 2"/>
          <p:cNvGrpSpPr>
            <a:grpSpLocks/>
          </p:cNvGrpSpPr>
          <p:nvPr/>
        </p:nvGrpSpPr>
        <p:grpSpPr bwMode="auto">
          <a:xfrm>
            <a:off x="0" y="6215062"/>
            <a:ext cx="9144000" cy="642937"/>
            <a:chOff x="152399" y="127000"/>
            <a:chExt cx="8991601" cy="1185863"/>
          </a:xfrm>
        </p:grpSpPr>
        <p:pic>
          <p:nvPicPr>
            <p:cNvPr id="1024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399" y="127000"/>
              <a:ext cx="4199681"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6"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0507" y="127000"/>
              <a:ext cx="4803493"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Title 2"/>
          <p:cNvSpPr txBox="1">
            <a:spLocks/>
          </p:cNvSpPr>
          <p:nvPr/>
        </p:nvSpPr>
        <p:spPr>
          <a:xfrm>
            <a:off x="-452354" y="84166"/>
            <a:ext cx="10113526" cy="782610"/>
          </a:xfrm>
          <a:prstGeom prst="rect">
            <a:avLst/>
          </a:prstGeom>
        </p:spPr>
        <p:txBody>
          <a:bodyPr vert="horz" lIns="91440" tIns="45720" rIns="91440" bIns="45720" rtlCol="0" anchor="ctr">
            <a:normAutofit lnSpcReduction="10000"/>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0" i="0" u="none" strike="noStrike" kern="1200" cap="all" spc="0" normalizeH="0" baseline="0" noProof="0" dirty="0" smtClean="0">
                <a:ln>
                  <a:noFill/>
                </a:ln>
                <a:solidFill>
                  <a:srgbClr val="002060"/>
                </a:solidFill>
                <a:effectLst/>
                <a:uLnTx/>
                <a:uFillTx/>
                <a:latin typeface="Century Gothic" panose="020B0502020202020204"/>
                <a:ea typeface="+mj-ea"/>
                <a:cs typeface="+mj-cs"/>
              </a:rPr>
              <a:t>Clinical Impacts of HHV-6 Infections</a:t>
            </a:r>
            <a:br>
              <a:rPr kumimoji="0" lang="en-US" sz="2800" b="0" i="0" u="none" strike="noStrike" kern="1200" cap="all" spc="0" normalizeH="0" baseline="0" noProof="0" dirty="0" smtClean="0">
                <a:ln>
                  <a:noFill/>
                </a:ln>
                <a:solidFill>
                  <a:srgbClr val="002060"/>
                </a:solidFill>
                <a:effectLst/>
                <a:uLnTx/>
                <a:uFillTx/>
                <a:latin typeface="Century Gothic" panose="020B0502020202020204"/>
                <a:ea typeface="+mj-ea"/>
                <a:cs typeface="+mj-cs"/>
              </a:rPr>
            </a:br>
            <a:r>
              <a:rPr kumimoji="0" lang="en-US" sz="2400" b="1" i="1" u="none" strike="noStrike" kern="1200" cap="all" spc="0" normalizeH="0" baseline="0" noProof="0" dirty="0" smtClean="0">
                <a:ln>
                  <a:noFill/>
                </a:ln>
                <a:solidFill>
                  <a:schemeClr val="accent6">
                    <a:lumMod val="50000"/>
                  </a:schemeClr>
                </a:solidFill>
                <a:effectLst/>
                <a:uLnTx/>
                <a:uFillTx/>
                <a:latin typeface="Century Gothic" panose="020B0502020202020204"/>
                <a:ea typeface="+mj-ea"/>
                <a:cs typeface="+mj-cs"/>
              </a:rPr>
              <a:t>Primary Infection</a:t>
            </a:r>
            <a:endParaRPr kumimoji="0" lang="en-US" sz="2400" b="1" i="1" u="none" strike="noStrike" kern="1200" cap="all" spc="0" normalizeH="0" baseline="0" noProof="0" dirty="0">
              <a:ln>
                <a:noFill/>
              </a:ln>
              <a:solidFill>
                <a:schemeClr val="accent6">
                  <a:lumMod val="50000"/>
                </a:schemeClr>
              </a:solidFill>
              <a:effectLst/>
              <a:uLnTx/>
              <a:uFillTx/>
              <a:latin typeface="Century Gothic" panose="020B0502020202020204"/>
              <a:ea typeface="+mj-ea"/>
              <a:cs typeface="+mj-cs"/>
            </a:endParaRPr>
          </a:p>
        </p:txBody>
      </p:sp>
      <p:graphicFrame>
        <p:nvGraphicFramePr>
          <p:cNvPr id="8" name="Content Placeholder 5"/>
          <p:cNvGraphicFramePr>
            <a:graphicFrameLocks/>
          </p:cNvGraphicFramePr>
          <p:nvPr>
            <p:extLst>
              <p:ext uri="{D42A27DB-BD31-4B8C-83A1-F6EECF244321}">
                <p14:modId xmlns:p14="http://schemas.microsoft.com/office/powerpoint/2010/main" val="3524197448"/>
              </p:ext>
            </p:extLst>
          </p:nvPr>
        </p:nvGraphicFramePr>
        <p:xfrm>
          <a:off x="59876" y="938214"/>
          <a:ext cx="4864549" cy="5017288"/>
        </p:xfrm>
        <a:graphic>
          <a:graphicData uri="http://schemas.openxmlformats.org/drawingml/2006/table">
            <a:tbl>
              <a:tblPr firstRow="1" bandRow="1"/>
              <a:tblGrid>
                <a:gridCol w="1593876">
                  <a:extLst>
                    <a:ext uri="{9D8B030D-6E8A-4147-A177-3AD203B41FA5}">
                      <a16:colId xmlns="" xmlns:a16="http://schemas.microsoft.com/office/drawing/2014/main" val="3403595007"/>
                    </a:ext>
                  </a:extLst>
                </a:gridCol>
                <a:gridCol w="3270673">
                  <a:extLst>
                    <a:ext uri="{9D8B030D-6E8A-4147-A177-3AD203B41FA5}">
                      <a16:colId xmlns="" xmlns:a16="http://schemas.microsoft.com/office/drawing/2014/main" val="418289393"/>
                    </a:ext>
                  </a:extLst>
                </a:gridCol>
              </a:tblGrid>
              <a:tr h="585350">
                <a:tc>
                  <a:txBody>
                    <a:bodyPr/>
                    <a:lstStyle>
                      <a:lvl1pPr marL="0" algn="l" defTabSz="914400" rtl="0" eaLnBrk="1" latinLnBrk="0" hangingPunct="1">
                        <a:defRPr sz="1800" b="1" kern="1200">
                          <a:solidFill>
                            <a:schemeClr val="lt1"/>
                          </a:solidFill>
                          <a:latin typeface="Century Gothic" panose="020B0502020202020204"/>
                        </a:defRPr>
                      </a:lvl1pPr>
                      <a:lvl2pPr marL="457200" algn="l" defTabSz="914400" rtl="0" eaLnBrk="1" latinLnBrk="0" hangingPunct="1">
                        <a:defRPr sz="1800" b="1" kern="1200">
                          <a:solidFill>
                            <a:schemeClr val="lt1"/>
                          </a:solidFill>
                          <a:latin typeface="Century Gothic" panose="020B0502020202020204"/>
                        </a:defRPr>
                      </a:lvl2pPr>
                      <a:lvl3pPr marL="914400" algn="l" defTabSz="914400" rtl="0" eaLnBrk="1" latinLnBrk="0" hangingPunct="1">
                        <a:defRPr sz="1800" b="1" kern="1200">
                          <a:solidFill>
                            <a:schemeClr val="lt1"/>
                          </a:solidFill>
                          <a:latin typeface="Century Gothic" panose="020B0502020202020204"/>
                        </a:defRPr>
                      </a:lvl3pPr>
                      <a:lvl4pPr marL="1371600" algn="l" defTabSz="914400" rtl="0" eaLnBrk="1" latinLnBrk="0" hangingPunct="1">
                        <a:defRPr sz="1800" b="1" kern="1200">
                          <a:solidFill>
                            <a:schemeClr val="lt1"/>
                          </a:solidFill>
                          <a:latin typeface="Century Gothic" panose="020B0502020202020204"/>
                        </a:defRPr>
                      </a:lvl4pPr>
                      <a:lvl5pPr marL="1828800" algn="l" defTabSz="914400" rtl="0" eaLnBrk="1" latinLnBrk="0" hangingPunct="1">
                        <a:defRPr sz="1800" b="1" kern="1200">
                          <a:solidFill>
                            <a:schemeClr val="lt1"/>
                          </a:solidFill>
                          <a:latin typeface="Century Gothic" panose="020B0502020202020204"/>
                        </a:defRPr>
                      </a:lvl5pPr>
                      <a:lvl6pPr marL="2286000" algn="l" defTabSz="914400" rtl="0" eaLnBrk="1" latinLnBrk="0" hangingPunct="1">
                        <a:defRPr sz="1800" b="1" kern="1200">
                          <a:solidFill>
                            <a:schemeClr val="lt1"/>
                          </a:solidFill>
                          <a:latin typeface="Century Gothic" panose="020B0502020202020204"/>
                        </a:defRPr>
                      </a:lvl6pPr>
                      <a:lvl7pPr marL="2743200" algn="l" defTabSz="914400" rtl="0" eaLnBrk="1" latinLnBrk="0" hangingPunct="1">
                        <a:defRPr sz="1800" b="1" kern="1200">
                          <a:solidFill>
                            <a:schemeClr val="lt1"/>
                          </a:solidFill>
                          <a:latin typeface="Century Gothic" panose="020B0502020202020204"/>
                        </a:defRPr>
                      </a:lvl7pPr>
                      <a:lvl8pPr marL="3200400" algn="l" defTabSz="914400" rtl="0" eaLnBrk="1" latinLnBrk="0" hangingPunct="1">
                        <a:defRPr sz="1800" b="1" kern="1200">
                          <a:solidFill>
                            <a:schemeClr val="lt1"/>
                          </a:solidFill>
                          <a:latin typeface="Century Gothic" panose="020B0502020202020204"/>
                        </a:defRPr>
                      </a:lvl8pPr>
                      <a:lvl9pPr marL="3657600" algn="l" defTabSz="914400" rtl="0" eaLnBrk="1" latinLnBrk="0" hangingPunct="1">
                        <a:defRPr sz="1800" b="1" kern="1200">
                          <a:solidFill>
                            <a:schemeClr val="lt1"/>
                          </a:solidFill>
                          <a:latin typeface="Century Gothic" panose="020B0502020202020204"/>
                        </a:defRPr>
                      </a:lvl9pPr>
                    </a:lstStyle>
                    <a:p>
                      <a:r>
                        <a:rPr lang="en-US" sz="1400" dirty="0" smtClean="0"/>
                        <a:t>Stage of HHV-6 infection</a:t>
                      </a:r>
                      <a:endParaRPr lang="en-US" sz="1400"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bg2">
                        <a:lumMod val="40000"/>
                        <a:lumOff val="60000"/>
                      </a:schemeClr>
                    </a:solidFill>
                  </a:tcPr>
                </a:tc>
                <a:tc>
                  <a:txBody>
                    <a:bodyPr/>
                    <a:lstStyle>
                      <a:lvl1pPr marL="0" algn="l" defTabSz="914400" rtl="0" eaLnBrk="1" latinLnBrk="0" hangingPunct="1">
                        <a:defRPr sz="1800" b="1" kern="1200">
                          <a:solidFill>
                            <a:schemeClr val="lt1"/>
                          </a:solidFill>
                          <a:latin typeface="Century Gothic" panose="020B0502020202020204"/>
                        </a:defRPr>
                      </a:lvl1pPr>
                      <a:lvl2pPr marL="457200" algn="l" defTabSz="914400" rtl="0" eaLnBrk="1" latinLnBrk="0" hangingPunct="1">
                        <a:defRPr sz="1800" b="1" kern="1200">
                          <a:solidFill>
                            <a:schemeClr val="lt1"/>
                          </a:solidFill>
                          <a:latin typeface="Century Gothic" panose="020B0502020202020204"/>
                        </a:defRPr>
                      </a:lvl2pPr>
                      <a:lvl3pPr marL="914400" algn="l" defTabSz="914400" rtl="0" eaLnBrk="1" latinLnBrk="0" hangingPunct="1">
                        <a:defRPr sz="1800" b="1" kern="1200">
                          <a:solidFill>
                            <a:schemeClr val="lt1"/>
                          </a:solidFill>
                          <a:latin typeface="Century Gothic" panose="020B0502020202020204"/>
                        </a:defRPr>
                      </a:lvl3pPr>
                      <a:lvl4pPr marL="1371600" algn="l" defTabSz="914400" rtl="0" eaLnBrk="1" latinLnBrk="0" hangingPunct="1">
                        <a:defRPr sz="1800" b="1" kern="1200">
                          <a:solidFill>
                            <a:schemeClr val="lt1"/>
                          </a:solidFill>
                          <a:latin typeface="Century Gothic" panose="020B0502020202020204"/>
                        </a:defRPr>
                      </a:lvl4pPr>
                      <a:lvl5pPr marL="1828800" algn="l" defTabSz="914400" rtl="0" eaLnBrk="1" latinLnBrk="0" hangingPunct="1">
                        <a:defRPr sz="1800" b="1" kern="1200">
                          <a:solidFill>
                            <a:schemeClr val="lt1"/>
                          </a:solidFill>
                          <a:latin typeface="Century Gothic" panose="020B0502020202020204"/>
                        </a:defRPr>
                      </a:lvl5pPr>
                      <a:lvl6pPr marL="2286000" algn="l" defTabSz="914400" rtl="0" eaLnBrk="1" latinLnBrk="0" hangingPunct="1">
                        <a:defRPr sz="1800" b="1" kern="1200">
                          <a:solidFill>
                            <a:schemeClr val="lt1"/>
                          </a:solidFill>
                          <a:latin typeface="Century Gothic" panose="020B0502020202020204"/>
                        </a:defRPr>
                      </a:lvl6pPr>
                      <a:lvl7pPr marL="2743200" algn="l" defTabSz="914400" rtl="0" eaLnBrk="1" latinLnBrk="0" hangingPunct="1">
                        <a:defRPr sz="1800" b="1" kern="1200">
                          <a:solidFill>
                            <a:schemeClr val="lt1"/>
                          </a:solidFill>
                          <a:latin typeface="Century Gothic" panose="020B0502020202020204"/>
                        </a:defRPr>
                      </a:lvl7pPr>
                      <a:lvl8pPr marL="3200400" algn="l" defTabSz="914400" rtl="0" eaLnBrk="1" latinLnBrk="0" hangingPunct="1">
                        <a:defRPr sz="1800" b="1" kern="1200">
                          <a:solidFill>
                            <a:schemeClr val="lt1"/>
                          </a:solidFill>
                          <a:latin typeface="Century Gothic" panose="020B0502020202020204"/>
                        </a:defRPr>
                      </a:lvl8pPr>
                      <a:lvl9pPr marL="3657600" algn="l" defTabSz="914400" rtl="0" eaLnBrk="1" latinLnBrk="0" hangingPunct="1">
                        <a:defRPr sz="1800" b="1" kern="1200">
                          <a:solidFill>
                            <a:schemeClr val="lt1"/>
                          </a:solidFill>
                          <a:latin typeface="Century Gothic" panose="020B0502020202020204"/>
                        </a:defRPr>
                      </a:lvl9pPr>
                    </a:lstStyle>
                    <a:p>
                      <a:r>
                        <a:rPr lang="en-US" sz="1400" dirty="0" smtClean="0"/>
                        <a:t>Disease or symptom</a:t>
                      </a:r>
                      <a:endParaRPr lang="en-US" sz="1400"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bg2">
                        <a:lumMod val="40000"/>
                        <a:lumOff val="60000"/>
                      </a:schemeClr>
                    </a:solidFill>
                  </a:tcPr>
                </a:tc>
                <a:extLst>
                  <a:ext uri="{0D108BD9-81ED-4DB2-BD59-A6C34878D82A}">
                    <a16:rowId xmlns="" xmlns:a16="http://schemas.microsoft.com/office/drawing/2014/main" val="3485956883"/>
                  </a:ext>
                </a:extLst>
              </a:tr>
              <a:tr h="1087079">
                <a:tc>
                  <a:txBody>
                    <a:bodyPr/>
                    <a:lstStyle>
                      <a:lvl1pPr marL="0" algn="l" defTabSz="914400" rtl="0" eaLnBrk="1" latinLnBrk="0" hangingPunct="1">
                        <a:defRPr sz="1800" kern="1200">
                          <a:solidFill>
                            <a:schemeClr val="dk1"/>
                          </a:solidFill>
                          <a:latin typeface="Century Gothic" panose="020B0502020202020204"/>
                        </a:defRPr>
                      </a:lvl1pPr>
                      <a:lvl2pPr marL="457200" algn="l" defTabSz="914400" rtl="0" eaLnBrk="1" latinLnBrk="0" hangingPunct="1">
                        <a:defRPr sz="1800" kern="1200">
                          <a:solidFill>
                            <a:schemeClr val="dk1"/>
                          </a:solidFill>
                          <a:latin typeface="Century Gothic" panose="020B0502020202020204"/>
                        </a:defRPr>
                      </a:lvl2pPr>
                      <a:lvl3pPr marL="914400" algn="l" defTabSz="914400" rtl="0" eaLnBrk="1" latinLnBrk="0" hangingPunct="1">
                        <a:defRPr sz="1800" kern="1200">
                          <a:solidFill>
                            <a:schemeClr val="dk1"/>
                          </a:solidFill>
                          <a:latin typeface="Century Gothic" panose="020B0502020202020204"/>
                        </a:defRPr>
                      </a:lvl3pPr>
                      <a:lvl4pPr marL="1371600" algn="l" defTabSz="914400" rtl="0" eaLnBrk="1" latinLnBrk="0" hangingPunct="1">
                        <a:defRPr sz="1800" kern="1200">
                          <a:solidFill>
                            <a:schemeClr val="dk1"/>
                          </a:solidFill>
                          <a:latin typeface="Century Gothic" panose="020B0502020202020204"/>
                        </a:defRPr>
                      </a:lvl4pPr>
                      <a:lvl5pPr marL="1828800" algn="l" defTabSz="914400" rtl="0" eaLnBrk="1" latinLnBrk="0" hangingPunct="1">
                        <a:defRPr sz="1800" kern="1200">
                          <a:solidFill>
                            <a:schemeClr val="dk1"/>
                          </a:solidFill>
                          <a:latin typeface="Century Gothic" panose="020B0502020202020204"/>
                        </a:defRPr>
                      </a:lvl5pPr>
                      <a:lvl6pPr marL="2286000" algn="l" defTabSz="914400" rtl="0" eaLnBrk="1" latinLnBrk="0" hangingPunct="1">
                        <a:defRPr sz="1800" kern="1200">
                          <a:solidFill>
                            <a:schemeClr val="dk1"/>
                          </a:solidFill>
                          <a:latin typeface="Century Gothic" panose="020B0502020202020204"/>
                        </a:defRPr>
                      </a:lvl6pPr>
                      <a:lvl7pPr marL="2743200" algn="l" defTabSz="914400" rtl="0" eaLnBrk="1" latinLnBrk="0" hangingPunct="1">
                        <a:defRPr sz="1800" kern="1200">
                          <a:solidFill>
                            <a:schemeClr val="dk1"/>
                          </a:solidFill>
                          <a:latin typeface="Century Gothic" panose="020B0502020202020204"/>
                        </a:defRPr>
                      </a:lvl7pPr>
                      <a:lvl8pPr marL="3200400" algn="l" defTabSz="914400" rtl="0" eaLnBrk="1" latinLnBrk="0" hangingPunct="1">
                        <a:defRPr sz="1800" kern="1200">
                          <a:solidFill>
                            <a:schemeClr val="dk1"/>
                          </a:solidFill>
                          <a:latin typeface="Century Gothic" panose="020B0502020202020204"/>
                        </a:defRPr>
                      </a:lvl8pPr>
                      <a:lvl9pPr marL="3657600" algn="l" defTabSz="914400" rtl="0" eaLnBrk="1" latinLnBrk="0" hangingPunct="1">
                        <a:defRPr sz="1800" kern="1200">
                          <a:solidFill>
                            <a:schemeClr val="dk1"/>
                          </a:solidFill>
                          <a:latin typeface="Century Gothic" panose="020B0502020202020204"/>
                        </a:defRPr>
                      </a:lvl9pPr>
                    </a:lstStyle>
                    <a:p>
                      <a:r>
                        <a:rPr lang="en-US" sz="1400" dirty="0" smtClean="0"/>
                        <a:t>Primary infection (congenital)</a:t>
                      </a:r>
                      <a:endParaRPr lang="en-US" sz="14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lumMod val="40000"/>
                        <a:lumOff val="60000"/>
                      </a:schemeClr>
                    </a:solidFill>
                  </a:tcPr>
                </a:tc>
                <a:tc>
                  <a:txBody>
                    <a:bodyPr/>
                    <a:lstStyle>
                      <a:lvl1pPr marL="0" algn="l" defTabSz="914400" rtl="0" eaLnBrk="1" latinLnBrk="0" hangingPunct="1">
                        <a:defRPr sz="1800" kern="1200">
                          <a:solidFill>
                            <a:schemeClr val="dk1"/>
                          </a:solidFill>
                          <a:latin typeface="Century Gothic" panose="020B0502020202020204"/>
                        </a:defRPr>
                      </a:lvl1pPr>
                      <a:lvl2pPr marL="457200" algn="l" defTabSz="914400" rtl="0" eaLnBrk="1" latinLnBrk="0" hangingPunct="1">
                        <a:defRPr sz="1800" kern="1200">
                          <a:solidFill>
                            <a:schemeClr val="dk1"/>
                          </a:solidFill>
                          <a:latin typeface="Century Gothic" panose="020B0502020202020204"/>
                        </a:defRPr>
                      </a:lvl2pPr>
                      <a:lvl3pPr marL="914400" algn="l" defTabSz="914400" rtl="0" eaLnBrk="1" latinLnBrk="0" hangingPunct="1">
                        <a:defRPr sz="1800" kern="1200">
                          <a:solidFill>
                            <a:schemeClr val="dk1"/>
                          </a:solidFill>
                          <a:latin typeface="Century Gothic" panose="020B0502020202020204"/>
                        </a:defRPr>
                      </a:lvl3pPr>
                      <a:lvl4pPr marL="1371600" algn="l" defTabSz="914400" rtl="0" eaLnBrk="1" latinLnBrk="0" hangingPunct="1">
                        <a:defRPr sz="1800" kern="1200">
                          <a:solidFill>
                            <a:schemeClr val="dk1"/>
                          </a:solidFill>
                          <a:latin typeface="Century Gothic" panose="020B0502020202020204"/>
                        </a:defRPr>
                      </a:lvl4pPr>
                      <a:lvl5pPr marL="1828800" algn="l" defTabSz="914400" rtl="0" eaLnBrk="1" latinLnBrk="0" hangingPunct="1">
                        <a:defRPr sz="1800" kern="1200">
                          <a:solidFill>
                            <a:schemeClr val="dk1"/>
                          </a:solidFill>
                          <a:latin typeface="Century Gothic" panose="020B0502020202020204"/>
                        </a:defRPr>
                      </a:lvl5pPr>
                      <a:lvl6pPr marL="2286000" algn="l" defTabSz="914400" rtl="0" eaLnBrk="1" latinLnBrk="0" hangingPunct="1">
                        <a:defRPr sz="1800" kern="1200">
                          <a:solidFill>
                            <a:schemeClr val="dk1"/>
                          </a:solidFill>
                          <a:latin typeface="Century Gothic" panose="020B0502020202020204"/>
                        </a:defRPr>
                      </a:lvl6pPr>
                      <a:lvl7pPr marL="2743200" algn="l" defTabSz="914400" rtl="0" eaLnBrk="1" latinLnBrk="0" hangingPunct="1">
                        <a:defRPr sz="1800" kern="1200">
                          <a:solidFill>
                            <a:schemeClr val="dk1"/>
                          </a:solidFill>
                          <a:latin typeface="Century Gothic" panose="020B0502020202020204"/>
                        </a:defRPr>
                      </a:lvl7pPr>
                      <a:lvl8pPr marL="3200400" algn="l" defTabSz="914400" rtl="0" eaLnBrk="1" latinLnBrk="0" hangingPunct="1">
                        <a:defRPr sz="1800" kern="1200">
                          <a:solidFill>
                            <a:schemeClr val="dk1"/>
                          </a:solidFill>
                          <a:latin typeface="Century Gothic" panose="020B0502020202020204"/>
                        </a:defRPr>
                      </a:lvl8pPr>
                      <a:lvl9pPr marL="3657600" algn="l" defTabSz="914400" rtl="0" eaLnBrk="1" latinLnBrk="0" hangingPunct="1">
                        <a:defRPr sz="1800" kern="1200">
                          <a:solidFill>
                            <a:schemeClr val="dk1"/>
                          </a:solidFill>
                          <a:latin typeface="Century Gothic" panose="020B0502020202020204"/>
                        </a:defRPr>
                      </a:lvl9pPr>
                    </a:lstStyle>
                    <a:p>
                      <a:pPr marL="285750" indent="-285750">
                        <a:buFont typeface="Arial" panose="020B0604020202020204" pitchFamily="34" charset="0"/>
                        <a:buChar char="•"/>
                      </a:pPr>
                      <a:r>
                        <a:rPr lang="en-US" sz="1400" dirty="0" smtClean="0"/>
                        <a:t>Abnormalities at birth and during immediate postnatal period (H)</a:t>
                      </a:r>
                    </a:p>
                    <a:p>
                      <a:pPr marL="285750" indent="-285750">
                        <a:buFont typeface="Arial" panose="020B0604020202020204" pitchFamily="34" charset="0"/>
                        <a:buChar char="•"/>
                      </a:pPr>
                      <a:r>
                        <a:rPr lang="en-US" sz="1400" dirty="0" smtClean="0"/>
                        <a:t>CNS developmental defects (H)</a:t>
                      </a:r>
                      <a:endParaRPr lang="en-US" sz="14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lumMod val="40000"/>
                        <a:lumOff val="60000"/>
                      </a:schemeClr>
                    </a:solidFill>
                  </a:tcPr>
                </a:tc>
                <a:extLst>
                  <a:ext uri="{0D108BD9-81ED-4DB2-BD59-A6C34878D82A}">
                    <a16:rowId xmlns="" xmlns:a16="http://schemas.microsoft.com/office/drawing/2014/main" val="812284713"/>
                  </a:ext>
                </a:extLst>
              </a:tr>
              <a:tr h="3344859">
                <a:tc>
                  <a:txBody>
                    <a:bodyPr/>
                    <a:lstStyle>
                      <a:lvl1pPr marL="0" algn="l" defTabSz="914400" rtl="0" eaLnBrk="1" latinLnBrk="0" hangingPunct="1">
                        <a:defRPr sz="1800" kern="1200">
                          <a:solidFill>
                            <a:schemeClr val="dk1"/>
                          </a:solidFill>
                          <a:latin typeface="Century Gothic" panose="020B0502020202020204"/>
                        </a:defRPr>
                      </a:lvl1pPr>
                      <a:lvl2pPr marL="457200" algn="l" defTabSz="914400" rtl="0" eaLnBrk="1" latinLnBrk="0" hangingPunct="1">
                        <a:defRPr sz="1800" kern="1200">
                          <a:solidFill>
                            <a:schemeClr val="dk1"/>
                          </a:solidFill>
                          <a:latin typeface="Century Gothic" panose="020B0502020202020204"/>
                        </a:defRPr>
                      </a:lvl2pPr>
                      <a:lvl3pPr marL="914400" algn="l" defTabSz="914400" rtl="0" eaLnBrk="1" latinLnBrk="0" hangingPunct="1">
                        <a:defRPr sz="1800" kern="1200">
                          <a:solidFill>
                            <a:schemeClr val="dk1"/>
                          </a:solidFill>
                          <a:latin typeface="Century Gothic" panose="020B0502020202020204"/>
                        </a:defRPr>
                      </a:lvl3pPr>
                      <a:lvl4pPr marL="1371600" algn="l" defTabSz="914400" rtl="0" eaLnBrk="1" latinLnBrk="0" hangingPunct="1">
                        <a:defRPr sz="1800" kern="1200">
                          <a:solidFill>
                            <a:schemeClr val="dk1"/>
                          </a:solidFill>
                          <a:latin typeface="Century Gothic" panose="020B0502020202020204"/>
                        </a:defRPr>
                      </a:lvl4pPr>
                      <a:lvl5pPr marL="1828800" algn="l" defTabSz="914400" rtl="0" eaLnBrk="1" latinLnBrk="0" hangingPunct="1">
                        <a:defRPr sz="1800" kern="1200">
                          <a:solidFill>
                            <a:schemeClr val="dk1"/>
                          </a:solidFill>
                          <a:latin typeface="Century Gothic" panose="020B0502020202020204"/>
                        </a:defRPr>
                      </a:lvl5pPr>
                      <a:lvl6pPr marL="2286000" algn="l" defTabSz="914400" rtl="0" eaLnBrk="1" latinLnBrk="0" hangingPunct="1">
                        <a:defRPr sz="1800" kern="1200">
                          <a:solidFill>
                            <a:schemeClr val="dk1"/>
                          </a:solidFill>
                          <a:latin typeface="Century Gothic" panose="020B0502020202020204"/>
                        </a:defRPr>
                      </a:lvl6pPr>
                      <a:lvl7pPr marL="2743200" algn="l" defTabSz="914400" rtl="0" eaLnBrk="1" latinLnBrk="0" hangingPunct="1">
                        <a:defRPr sz="1800" kern="1200">
                          <a:solidFill>
                            <a:schemeClr val="dk1"/>
                          </a:solidFill>
                          <a:latin typeface="Century Gothic" panose="020B0502020202020204"/>
                        </a:defRPr>
                      </a:lvl7pPr>
                      <a:lvl8pPr marL="3200400" algn="l" defTabSz="914400" rtl="0" eaLnBrk="1" latinLnBrk="0" hangingPunct="1">
                        <a:defRPr sz="1800" kern="1200">
                          <a:solidFill>
                            <a:schemeClr val="dk1"/>
                          </a:solidFill>
                          <a:latin typeface="Century Gothic" panose="020B0502020202020204"/>
                        </a:defRPr>
                      </a:lvl8pPr>
                      <a:lvl9pPr marL="3657600" algn="l" defTabSz="914400" rtl="0" eaLnBrk="1" latinLnBrk="0" hangingPunct="1">
                        <a:defRPr sz="1800" kern="1200">
                          <a:solidFill>
                            <a:schemeClr val="dk1"/>
                          </a:solidFill>
                          <a:latin typeface="Century Gothic" panose="020B0502020202020204"/>
                        </a:defRPr>
                      </a:lvl9pPr>
                    </a:lstStyle>
                    <a:p>
                      <a:r>
                        <a:rPr lang="en-US" sz="1400" dirty="0" smtClean="0"/>
                        <a:t>Primary infection (postnatal)</a:t>
                      </a:r>
                      <a:endParaRPr lang="en-US"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lumMod val="40000"/>
                        <a:lumOff val="60000"/>
                      </a:schemeClr>
                    </a:solidFill>
                  </a:tcPr>
                </a:tc>
                <a:tc>
                  <a:txBody>
                    <a:bodyPr/>
                    <a:lstStyle>
                      <a:lvl1pPr marL="0" algn="l" defTabSz="914400" rtl="0" eaLnBrk="1" latinLnBrk="0" hangingPunct="1">
                        <a:defRPr sz="1800" kern="1200">
                          <a:solidFill>
                            <a:schemeClr val="dk1"/>
                          </a:solidFill>
                          <a:latin typeface="Century Gothic" panose="020B0502020202020204"/>
                        </a:defRPr>
                      </a:lvl1pPr>
                      <a:lvl2pPr marL="457200" algn="l" defTabSz="914400" rtl="0" eaLnBrk="1" latinLnBrk="0" hangingPunct="1">
                        <a:defRPr sz="1800" kern="1200">
                          <a:solidFill>
                            <a:schemeClr val="dk1"/>
                          </a:solidFill>
                          <a:latin typeface="Century Gothic" panose="020B0502020202020204"/>
                        </a:defRPr>
                      </a:lvl2pPr>
                      <a:lvl3pPr marL="914400" algn="l" defTabSz="914400" rtl="0" eaLnBrk="1" latinLnBrk="0" hangingPunct="1">
                        <a:defRPr sz="1800" kern="1200">
                          <a:solidFill>
                            <a:schemeClr val="dk1"/>
                          </a:solidFill>
                          <a:latin typeface="Century Gothic" panose="020B0502020202020204"/>
                        </a:defRPr>
                      </a:lvl3pPr>
                      <a:lvl4pPr marL="1371600" algn="l" defTabSz="914400" rtl="0" eaLnBrk="1" latinLnBrk="0" hangingPunct="1">
                        <a:defRPr sz="1800" kern="1200">
                          <a:solidFill>
                            <a:schemeClr val="dk1"/>
                          </a:solidFill>
                          <a:latin typeface="Century Gothic" panose="020B0502020202020204"/>
                        </a:defRPr>
                      </a:lvl4pPr>
                      <a:lvl5pPr marL="1828800" algn="l" defTabSz="914400" rtl="0" eaLnBrk="1" latinLnBrk="0" hangingPunct="1">
                        <a:defRPr sz="1800" kern="1200">
                          <a:solidFill>
                            <a:schemeClr val="dk1"/>
                          </a:solidFill>
                          <a:latin typeface="Century Gothic" panose="020B0502020202020204"/>
                        </a:defRPr>
                      </a:lvl5pPr>
                      <a:lvl6pPr marL="2286000" algn="l" defTabSz="914400" rtl="0" eaLnBrk="1" latinLnBrk="0" hangingPunct="1">
                        <a:defRPr sz="1800" kern="1200">
                          <a:solidFill>
                            <a:schemeClr val="dk1"/>
                          </a:solidFill>
                          <a:latin typeface="Century Gothic" panose="020B0502020202020204"/>
                        </a:defRPr>
                      </a:lvl6pPr>
                      <a:lvl7pPr marL="2743200" algn="l" defTabSz="914400" rtl="0" eaLnBrk="1" latinLnBrk="0" hangingPunct="1">
                        <a:defRPr sz="1800" kern="1200">
                          <a:solidFill>
                            <a:schemeClr val="dk1"/>
                          </a:solidFill>
                          <a:latin typeface="Century Gothic" panose="020B0502020202020204"/>
                        </a:defRPr>
                      </a:lvl7pPr>
                      <a:lvl8pPr marL="3200400" algn="l" defTabSz="914400" rtl="0" eaLnBrk="1" latinLnBrk="0" hangingPunct="1">
                        <a:defRPr sz="1800" kern="1200">
                          <a:solidFill>
                            <a:schemeClr val="dk1"/>
                          </a:solidFill>
                          <a:latin typeface="Century Gothic" panose="020B0502020202020204"/>
                        </a:defRPr>
                      </a:lvl8pPr>
                      <a:lvl9pPr marL="3657600" algn="l" defTabSz="914400" rtl="0" eaLnBrk="1" latinLnBrk="0" hangingPunct="1">
                        <a:defRPr sz="1800" kern="1200">
                          <a:solidFill>
                            <a:schemeClr val="dk1"/>
                          </a:solidFill>
                          <a:latin typeface="Century Gothic" panose="020B0502020202020204"/>
                        </a:defRPr>
                      </a:lvl9pPr>
                    </a:lstStyle>
                    <a:p>
                      <a:pPr marL="285750" indent="-285750">
                        <a:buFont typeface="Arial" panose="020B0604020202020204" pitchFamily="34" charset="0"/>
                        <a:buChar char="•"/>
                      </a:pPr>
                      <a:r>
                        <a:rPr lang="en-US" sz="1400" dirty="0" smtClean="0"/>
                        <a:t>Exanthema </a:t>
                      </a:r>
                      <a:r>
                        <a:rPr lang="en-US" sz="1400" dirty="0" err="1" smtClean="0"/>
                        <a:t>subitum</a:t>
                      </a:r>
                      <a:r>
                        <a:rPr lang="en-US" sz="1400" dirty="0" smtClean="0"/>
                        <a:t> (roseola </a:t>
                      </a:r>
                      <a:r>
                        <a:rPr lang="en-US" sz="1400" dirty="0" err="1" smtClean="0"/>
                        <a:t>infantum</a:t>
                      </a:r>
                      <a:r>
                        <a:rPr lang="en-US" sz="1400" dirty="0" smtClean="0"/>
                        <a:t>, sixth disease) (C)</a:t>
                      </a:r>
                    </a:p>
                    <a:p>
                      <a:pPr marL="285750" indent="-285750">
                        <a:buFont typeface="Arial" panose="020B0604020202020204" pitchFamily="34" charset="0"/>
                        <a:buChar char="•"/>
                      </a:pPr>
                      <a:r>
                        <a:rPr lang="en-US" sz="1400" dirty="0" smtClean="0"/>
                        <a:t>Fever, seizures (C)</a:t>
                      </a:r>
                    </a:p>
                    <a:p>
                      <a:pPr marL="285750" indent="-285750">
                        <a:buFont typeface="Arial" panose="020B0604020202020204" pitchFamily="34" charset="0"/>
                        <a:buChar char="•"/>
                      </a:pPr>
                      <a:r>
                        <a:rPr lang="en-US" sz="1400" dirty="0" smtClean="0"/>
                        <a:t>Mild gastrointestinal and respiratory tract symptoms (C)</a:t>
                      </a:r>
                    </a:p>
                    <a:p>
                      <a:pPr marL="285750" indent="-285750">
                        <a:buFont typeface="Arial" panose="020B0604020202020204" pitchFamily="34" charset="0"/>
                        <a:buChar char="•"/>
                      </a:pPr>
                      <a:r>
                        <a:rPr lang="en-US" sz="1400" dirty="0" smtClean="0"/>
                        <a:t>Thrombocytopenia, infectious mononucleosis-like syndrome (C)</a:t>
                      </a:r>
                    </a:p>
                    <a:p>
                      <a:pPr marL="285750" indent="-285750">
                        <a:buFont typeface="Arial" panose="020B0604020202020204" pitchFamily="34" charset="0"/>
                        <a:buChar char="•"/>
                      </a:pPr>
                      <a:r>
                        <a:rPr lang="en-US" sz="1400" dirty="0" smtClean="0"/>
                        <a:t>Hepatitis, gastroenteritis, colitis (C) Meningoencephalitis and encephalitis (C) </a:t>
                      </a:r>
                    </a:p>
                    <a:p>
                      <a:pPr marL="285750" indent="-285750">
                        <a:buFont typeface="Arial" panose="020B0604020202020204" pitchFamily="34" charset="0"/>
                        <a:buChar char="•"/>
                      </a:pPr>
                      <a:r>
                        <a:rPr lang="en-US" sz="1400" dirty="0" err="1" smtClean="0"/>
                        <a:t>Hemophagocytic</a:t>
                      </a:r>
                      <a:r>
                        <a:rPr lang="en-US" sz="1400" dirty="0" smtClean="0"/>
                        <a:t> syndrome (H)</a:t>
                      </a:r>
                    </a:p>
                    <a:p>
                      <a:pPr marL="285750" indent="-285750">
                        <a:buFont typeface="Arial" panose="020B0604020202020204" pitchFamily="34" charset="0"/>
                        <a:buChar char="•"/>
                      </a:pPr>
                      <a:r>
                        <a:rPr lang="en-US" sz="1400" dirty="0" smtClean="0"/>
                        <a:t>Temporal lobe epilepsy (H)</a:t>
                      </a:r>
                      <a:endParaRPr lang="en-US"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2">
                        <a:lumMod val="40000"/>
                        <a:lumOff val="60000"/>
                      </a:schemeClr>
                    </a:solidFill>
                  </a:tcPr>
                </a:tc>
                <a:extLst>
                  <a:ext uri="{0D108BD9-81ED-4DB2-BD59-A6C34878D82A}">
                    <a16:rowId xmlns="" xmlns:a16="http://schemas.microsoft.com/office/drawing/2014/main" val="1122545787"/>
                  </a:ext>
                </a:extLst>
              </a:tr>
            </a:tbl>
          </a:graphicData>
        </a:graphic>
      </p:graphicFrame>
      <p:graphicFrame>
        <p:nvGraphicFramePr>
          <p:cNvPr id="9" name="Content Placeholder 4"/>
          <p:cNvGraphicFramePr>
            <a:graphicFrameLocks/>
          </p:cNvGraphicFramePr>
          <p:nvPr>
            <p:extLst>
              <p:ext uri="{D42A27DB-BD31-4B8C-83A1-F6EECF244321}">
                <p14:modId xmlns:p14="http://schemas.microsoft.com/office/powerpoint/2010/main" val="420674803"/>
              </p:ext>
            </p:extLst>
          </p:nvPr>
        </p:nvGraphicFramePr>
        <p:xfrm>
          <a:off x="4989682" y="866776"/>
          <a:ext cx="4059068" cy="534828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8" name="Group 2"/>
          <p:cNvGrpSpPr>
            <a:grpSpLocks/>
          </p:cNvGrpSpPr>
          <p:nvPr/>
        </p:nvGrpSpPr>
        <p:grpSpPr bwMode="auto">
          <a:xfrm>
            <a:off x="0" y="6053138"/>
            <a:ext cx="9144000" cy="804862"/>
            <a:chOff x="152399" y="127000"/>
            <a:chExt cx="8991601" cy="1185863"/>
          </a:xfrm>
        </p:grpSpPr>
        <p:pic>
          <p:nvPicPr>
            <p:cNvPr id="1126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399" y="127000"/>
              <a:ext cx="4199681"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0507" y="127000"/>
              <a:ext cx="4803493"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Picture 6"/>
          <p:cNvPicPr>
            <a:picLocks noChangeAspect="1"/>
          </p:cNvPicPr>
          <p:nvPr/>
        </p:nvPicPr>
        <p:blipFill>
          <a:blip r:embed="rId5"/>
          <a:stretch>
            <a:fillRect/>
          </a:stretch>
        </p:blipFill>
        <p:spPr>
          <a:xfrm>
            <a:off x="3005635" y="1198222"/>
            <a:ext cx="2777645" cy="4609193"/>
          </a:xfrm>
          <a:prstGeom prst="rect">
            <a:avLst/>
          </a:prstGeom>
          <a:ln>
            <a:noFill/>
          </a:ln>
          <a:effectLst>
            <a:outerShdw blurRad="292100" dist="139700" dir="2700000" algn="tl" rotWithShape="0">
              <a:srgbClr val="333333">
                <a:alpha val="65000"/>
              </a:srgbClr>
            </a:outerShdw>
          </a:effectLst>
        </p:spPr>
      </p:pic>
      <p:sp>
        <p:nvSpPr>
          <p:cNvPr id="8" name="Title 8"/>
          <p:cNvSpPr txBox="1">
            <a:spLocks/>
          </p:cNvSpPr>
          <p:nvPr/>
        </p:nvSpPr>
        <p:spPr>
          <a:xfrm>
            <a:off x="140217" y="0"/>
            <a:ext cx="8756133" cy="876300"/>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0" i="0" u="none" strike="noStrike" kern="1200" cap="all" spc="0" normalizeH="0" baseline="0" noProof="0" dirty="0" smtClean="0">
                <a:ln>
                  <a:noFill/>
                </a:ln>
                <a:solidFill>
                  <a:srgbClr val="002060"/>
                </a:solidFill>
                <a:effectLst/>
                <a:uLnTx/>
                <a:uFillTx/>
                <a:latin typeface="Century Gothic" panose="020B0502020202020204"/>
                <a:ea typeface="+mj-ea"/>
                <a:cs typeface="+mj-cs"/>
              </a:rPr>
              <a:t>Exanthema </a:t>
            </a:r>
            <a:r>
              <a:rPr kumimoji="0" lang="en-US" sz="2800" b="0" i="0" u="none" strike="noStrike" kern="1200" cap="all" spc="0" normalizeH="0" baseline="0" noProof="0" dirty="0" err="1" smtClean="0">
                <a:ln>
                  <a:noFill/>
                </a:ln>
                <a:solidFill>
                  <a:srgbClr val="002060"/>
                </a:solidFill>
                <a:effectLst/>
                <a:uLnTx/>
                <a:uFillTx/>
                <a:latin typeface="Century Gothic" panose="020B0502020202020204"/>
                <a:ea typeface="+mj-ea"/>
                <a:cs typeface="+mj-cs"/>
              </a:rPr>
              <a:t>subitum</a:t>
            </a:r>
            <a:r>
              <a:rPr kumimoji="0" lang="en-US" sz="2800" b="0" i="0" u="none" strike="noStrike" kern="1200" cap="all" spc="0" normalizeH="0" baseline="0" noProof="0" dirty="0" smtClean="0">
                <a:ln>
                  <a:noFill/>
                </a:ln>
                <a:solidFill>
                  <a:srgbClr val="002060"/>
                </a:solidFill>
                <a:effectLst/>
                <a:uLnTx/>
                <a:uFillTx/>
                <a:latin typeface="Century Gothic" panose="020B0502020202020204"/>
                <a:ea typeface="+mj-ea"/>
                <a:cs typeface="+mj-cs"/>
              </a:rPr>
              <a:t> (roseola </a:t>
            </a:r>
            <a:r>
              <a:rPr kumimoji="0" lang="en-US" sz="2800" b="0" i="0" u="none" strike="noStrike" kern="1200" cap="all" spc="0" normalizeH="0" baseline="0" noProof="0" dirty="0" err="1" smtClean="0">
                <a:ln>
                  <a:noFill/>
                </a:ln>
                <a:solidFill>
                  <a:srgbClr val="002060"/>
                </a:solidFill>
                <a:effectLst/>
                <a:uLnTx/>
                <a:uFillTx/>
                <a:latin typeface="Century Gothic" panose="020B0502020202020204"/>
                <a:ea typeface="+mj-ea"/>
                <a:cs typeface="+mj-cs"/>
              </a:rPr>
              <a:t>infantum</a:t>
            </a:r>
            <a:r>
              <a:rPr kumimoji="0" lang="en-US" sz="2800" b="0" i="0" u="none" strike="noStrike" kern="1200" cap="all" spc="0" normalizeH="0" baseline="0" noProof="0" dirty="0" smtClean="0">
                <a:ln>
                  <a:noFill/>
                </a:ln>
                <a:solidFill>
                  <a:srgbClr val="002060"/>
                </a:solidFill>
                <a:effectLst/>
                <a:uLnTx/>
                <a:uFillTx/>
                <a:latin typeface="Century Gothic" panose="020B0502020202020204"/>
                <a:ea typeface="+mj-ea"/>
                <a:cs typeface="+mj-cs"/>
              </a:rPr>
              <a:t>, sixth disease) </a:t>
            </a:r>
            <a:endParaRPr kumimoji="0" lang="en-US" sz="2800" b="0" i="0" u="none" strike="noStrike" kern="1200" cap="all" spc="0" normalizeH="0" baseline="0" noProof="0" dirty="0">
              <a:ln>
                <a:noFill/>
              </a:ln>
              <a:solidFill>
                <a:srgbClr val="002060"/>
              </a:solidFill>
              <a:effectLst/>
              <a:uLnTx/>
              <a:uFillTx/>
              <a:latin typeface="Century Gothic" panose="020B0502020202020204"/>
              <a:ea typeface="+mj-ea"/>
              <a:cs typeface="+mj-cs"/>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92" name="Group 2"/>
          <p:cNvGrpSpPr>
            <a:grpSpLocks/>
          </p:cNvGrpSpPr>
          <p:nvPr/>
        </p:nvGrpSpPr>
        <p:grpSpPr bwMode="auto">
          <a:xfrm>
            <a:off x="0" y="6186736"/>
            <a:ext cx="9144000" cy="671264"/>
            <a:chOff x="152399" y="127000"/>
            <a:chExt cx="8991601" cy="1185863"/>
          </a:xfrm>
        </p:grpSpPr>
        <p:pic>
          <p:nvPicPr>
            <p:cNvPr id="1229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399" y="127000"/>
              <a:ext cx="4199681"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0507" y="127000"/>
              <a:ext cx="4803493"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Title 2"/>
          <p:cNvSpPr txBox="1">
            <a:spLocks/>
          </p:cNvSpPr>
          <p:nvPr/>
        </p:nvSpPr>
        <p:spPr>
          <a:xfrm>
            <a:off x="-148599" y="161051"/>
            <a:ext cx="9576134" cy="870363"/>
          </a:xfrm>
          <a:prstGeom prst="rect">
            <a:avLst/>
          </a:prstGeom>
        </p:spPr>
        <p:txBody>
          <a:bodyPr vert="horz" lIns="91440" tIns="45720" rIns="91440" bIns="45720" rtlCol="0" anchor="ctr">
            <a:normAutofit fontScale="60000" lnSpcReduction="20000"/>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all" spc="0" normalizeH="0" baseline="0" noProof="0" dirty="0" smtClean="0">
                <a:ln>
                  <a:noFill/>
                </a:ln>
                <a:solidFill>
                  <a:srgbClr val="002060"/>
                </a:solidFill>
                <a:effectLst/>
                <a:uLnTx/>
                <a:uFillTx/>
                <a:latin typeface="Century Gothic" panose="020B0502020202020204"/>
                <a:ea typeface="+mj-ea"/>
                <a:cs typeface="+mj-cs"/>
              </a:rPr>
              <a:t>Clinical Impacts of HHV-6 Infections</a:t>
            </a:r>
            <a:br>
              <a:rPr kumimoji="0" lang="en-US" sz="4000" b="0" i="0" u="none" strike="noStrike" kern="1200" cap="all" spc="0" normalizeH="0" baseline="0" noProof="0" dirty="0" smtClean="0">
                <a:ln>
                  <a:noFill/>
                </a:ln>
                <a:solidFill>
                  <a:srgbClr val="002060"/>
                </a:solidFill>
                <a:effectLst/>
                <a:uLnTx/>
                <a:uFillTx/>
                <a:latin typeface="Century Gothic" panose="020B0502020202020204"/>
                <a:ea typeface="+mj-ea"/>
                <a:cs typeface="+mj-cs"/>
              </a:rPr>
            </a:br>
            <a:r>
              <a:rPr kumimoji="0" lang="en-US" sz="3600" b="0" i="1" u="none" strike="noStrike" kern="1200" cap="all" spc="0" normalizeH="0" baseline="0" noProof="0" dirty="0" smtClean="0">
                <a:ln>
                  <a:noFill/>
                </a:ln>
                <a:solidFill>
                  <a:srgbClr val="C00000"/>
                </a:solidFill>
                <a:effectLst/>
                <a:uLnTx/>
                <a:uFillTx/>
                <a:latin typeface="Century Gothic" panose="020B0502020202020204"/>
                <a:ea typeface="+mj-ea"/>
                <a:cs typeface="+mj-cs"/>
              </a:rPr>
              <a:t>Reactivations</a:t>
            </a:r>
            <a:r>
              <a:rPr kumimoji="0" lang="en-US" sz="4000" b="0" i="0" u="none" strike="noStrike" kern="1200" cap="all" spc="0" normalizeH="0" baseline="0" noProof="0" dirty="0" smtClean="0">
                <a:ln>
                  <a:noFill/>
                </a:ln>
                <a:solidFill>
                  <a:srgbClr val="002060"/>
                </a:solidFill>
                <a:effectLst/>
                <a:uLnTx/>
                <a:uFillTx/>
                <a:latin typeface="Century Gothic" panose="020B0502020202020204"/>
                <a:ea typeface="+mj-ea"/>
                <a:cs typeface="+mj-cs"/>
              </a:rPr>
              <a:t/>
            </a:r>
            <a:br>
              <a:rPr kumimoji="0" lang="en-US" sz="4000" b="0" i="0" u="none" strike="noStrike" kern="1200" cap="all" spc="0" normalizeH="0" baseline="0" noProof="0" dirty="0" smtClean="0">
                <a:ln>
                  <a:noFill/>
                </a:ln>
                <a:solidFill>
                  <a:srgbClr val="002060"/>
                </a:solidFill>
                <a:effectLst/>
                <a:uLnTx/>
                <a:uFillTx/>
                <a:latin typeface="Century Gothic" panose="020B0502020202020204"/>
                <a:ea typeface="+mj-ea"/>
                <a:cs typeface="+mj-cs"/>
              </a:rPr>
            </a:br>
            <a:endParaRPr kumimoji="0" lang="en-US" sz="4000" b="0" i="0" u="none" strike="noStrike" kern="1200" cap="all" spc="0" normalizeH="0" baseline="0" noProof="0" dirty="0">
              <a:ln>
                <a:noFill/>
              </a:ln>
              <a:solidFill>
                <a:srgbClr val="002060"/>
              </a:solidFill>
              <a:effectLst/>
              <a:uLnTx/>
              <a:uFillTx/>
              <a:latin typeface="Century Gothic" panose="020B0502020202020204"/>
              <a:ea typeface="+mj-ea"/>
              <a:cs typeface="+mj-cs"/>
            </a:endParaRPr>
          </a:p>
        </p:txBody>
      </p:sp>
      <p:graphicFrame>
        <p:nvGraphicFramePr>
          <p:cNvPr id="8" name="Content Placeholder 9"/>
          <p:cNvGraphicFramePr>
            <a:graphicFrameLocks/>
          </p:cNvGraphicFramePr>
          <p:nvPr>
            <p:extLst>
              <p:ext uri="{D42A27DB-BD31-4B8C-83A1-F6EECF244321}">
                <p14:modId xmlns:p14="http://schemas.microsoft.com/office/powerpoint/2010/main" val="2667187969"/>
              </p:ext>
            </p:extLst>
          </p:nvPr>
        </p:nvGraphicFramePr>
        <p:xfrm>
          <a:off x="41762" y="802575"/>
          <a:ext cx="4229100" cy="5164026"/>
        </p:xfrm>
        <a:graphic>
          <a:graphicData uri="http://schemas.openxmlformats.org/drawingml/2006/table">
            <a:tbl>
              <a:tblPr firstRow="1" bandRow="1"/>
              <a:tblGrid>
                <a:gridCol w="1196021">
                  <a:extLst>
                    <a:ext uri="{9D8B030D-6E8A-4147-A177-3AD203B41FA5}">
                      <a16:colId xmlns="" xmlns:a16="http://schemas.microsoft.com/office/drawing/2014/main" val="325228477"/>
                    </a:ext>
                  </a:extLst>
                </a:gridCol>
                <a:gridCol w="3033079">
                  <a:extLst>
                    <a:ext uri="{9D8B030D-6E8A-4147-A177-3AD203B41FA5}">
                      <a16:colId xmlns="" xmlns:a16="http://schemas.microsoft.com/office/drawing/2014/main" val="1130502773"/>
                    </a:ext>
                  </a:extLst>
                </a:gridCol>
              </a:tblGrid>
              <a:tr h="684570">
                <a:tc>
                  <a:txBody>
                    <a:bodyPr/>
                    <a:lstStyle>
                      <a:lvl1pPr marL="0" algn="l" defTabSz="914400" rtl="0" eaLnBrk="1" latinLnBrk="0" hangingPunct="1">
                        <a:defRPr sz="1800" b="1" kern="1200">
                          <a:solidFill>
                            <a:schemeClr val="lt1"/>
                          </a:solidFill>
                          <a:latin typeface="Century Gothic" panose="020B0502020202020204"/>
                        </a:defRPr>
                      </a:lvl1pPr>
                      <a:lvl2pPr marL="457200" algn="l" defTabSz="914400" rtl="0" eaLnBrk="1" latinLnBrk="0" hangingPunct="1">
                        <a:defRPr sz="1800" b="1" kern="1200">
                          <a:solidFill>
                            <a:schemeClr val="lt1"/>
                          </a:solidFill>
                          <a:latin typeface="Century Gothic" panose="020B0502020202020204"/>
                        </a:defRPr>
                      </a:lvl2pPr>
                      <a:lvl3pPr marL="914400" algn="l" defTabSz="914400" rtl="0" eaLnBrk="1" latinLnBrk="0" hangingPunct="1">
                        <a:defRPr sz="1800" b="1" kern="1200">
                          <a:solidFill>
                            <a:schemeClr val="lt1"/>
                          </a:solidFill>
                          <a:latin typeface="Century Gothic" panose="020B0502020202020204"/>
                        </a:defRPr>
                      </a:lvl3pPr>
                      <a:lvl4pPr marL="1371600" algn="l" defTabSz="914400" rtl="0" eaLnBrk="1" latinLnBrk="0" hangingPunct="1">
                        <a:defRPr sz="1800" b="1" kern="1200">
                          <a:solidFill>
                            <a:schemeClr val="lt1"/>
                          </a:solidFill>
                          <a:latin typeface="Century Gothic" panose="020B0502020202020204"/>
                        </a:defRPr>
                      </a:lvl4pPr>
                      <a:lvl5pPr marL="1828800" algn="l" defTabSz="914400" rtl="0" eaLnBrk="1" latinLnBrk="0" hangingPunct="1">
                        <a:defRPr sz="1800" b="1" kern="1200">
                          <a:solidFill>
                            <a:schemeClr val="lt1"/>
                          </a:solidFill>
                          <a:latin typeface="Century Gothic" panose="020B0502020202020204"/>
                        </a:defRPr>
                      </a:lvl5pPr>
                      <a:lvl6pPr marL="2286000" algn="l" defTabSz="914400" rtl="0" eaLnBrk="1" latinLnBrk="0" hangingPunct="1">
                        <a:defRPr sz="1800" b="1" kern="1200">
                          <a:solidFill>
                            <a:schemeClr val="lt1"/>
                          </a:solidFill>
                          <a:latin typeface="Century Gothic" panose="020B0502020202020204"/>
                        </a:defRPr>
                      </a:lvl6pPr>
                      <a:lvl7pPr marL="2743200" algn="l" defTabSz="914400" rtl="0" eaLnBrk="1" latinLnBrk="0" hangingPunct="1">
                        <a:defRPr sz="1800" b="1" kern="1200">
                          <a:solidFill>
                            <a:schemeClr val="lt1"/>
                          </a:solidFill>
                          <a:latin typeface="Century Gothic" panose="020B0502020202020204"/>
                        </a:defRPr>
                      </a:lvl7pPr>
                      <a:lvl8pPr marL="3200400" algn="l" defTabSz="914400" rtl="0" eaLnBrk="1" latinLnBrk="0" hangingPunct="1">
                        <a:defRPr sz="1800" b="1" kern="1200">
                          <a:solidFill>
                            <a:schemeClr val="lt1"/>
                          </a:solidFill>
                          <a:latin typeface="Century Gothic" panose="020B0502020202020204"/>
                        </a:defRPr>
                      </a:lvl8pPr>
                      <a:lvl9pPr marL="3657600" algn="l" defTabSz="914400" rtl="0" eaLnBrk="1" latinLnBrk="0" hangingPunct="1">
                        <a:defRPr sz="1800" b="1" kern="1200">
                          <a:solidFill>
                            <a:schemeClr val="lt1"/>
                          </a:solidFill>
                          <a:latin typeface="Century Gothic" panose="020B0502020202020204"/>
                        </a:defRPr>
                      </a:lvl9pPr>
                    </a:lstStyle>
                    <a:p>
                      <a:r>
                        <a:rPr lang="en-US" sz="1300" dirty="0" smtClean="0"/>
                        <a:t>Stage of HHV-6 infection</a:t>
                      </a:r>
                      <a:endParaRPr lang="en-US" sz="1300"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DF2E28"/>
                    </a:solidFill>
                  </a:tcPr>
                </a:tc>
                <a:tc>
                  <a:txBody>
                    <a:bodyPr/>
                    <a:lstStyle>
                      <a:lvl1pPr marL="0" algn="l" defTabSz="914400" rtl="0" eaLnBrk="1" latinLnBrk="0" hangingPunct="1">
                        <a:defRPr sz="1800" b="1" kern="1200">
                          <a:solidFill>
                            <a:schemeClr val="lt1"/>
                          </a:solidFill>
                          <a:latin typeface="Century Gothic" panose="020B0502020202020204"/>
                        </a:defRPr>
                      </a:lvl1pPr>
                      <a:lvl2pPr marL="457200" algn="l" defTabSz="914400" rtl="0" eaLnBrk="1" latinLnBrk="0" hangingPunct="1">
                        <a:defRPr sz="1800" b="1" kern="1200">
                          <a:solidFill>
                            <a:schemeClr val="lt1"/>
                          </a:solidFill>
                          <a:latin typeface="Century Gothic" panose="020B0502020202020204"/>
                        </a:defRPr>
                      </a:lvl2pPr>
                      <a:lvl3pPr marL="914400" algn="l" defTabSz="914400" rtl="0" eaLnBrk="1" latinLnBrk="0" hangingPunct="1">
                        <a:defRPr sz="1800" b="1" kern="1200">
                          <a:solidFill>
                            <a:schemeClr val="lt1"/>
                          </a:solidFill>
                          <a:latin typeface="Century Gothic" panose="020B0502020202020204"/>
                        </a:defRPr>
                      </a:lvl3pPr>
                      <a:lvl4pPr marL="1371600" algn="l" defTabSz="914400" rtl="0" eaLnBrk="1" latinLnBrk="0" hangingPunct="1">
                        <a:defRPr sz="1800" b="1" kern="1200">
                          <a:solidFill>
                            <a:schemeClr val="lt1"/>
                          </a:solidFill>
                          <a:latin typeface="Century Gothic" panose="020B0502020202020204"/>
                        </a:defRPr>
                      </a:lvl4pPr>
                      <a:lvl5pPr marL="1828800" algn="l" defTabSz="914400" rtl="0" eaLnBrk="1" latinLnBrk="0" hangingPunct="1">
                        <a:defRPr sz="1800" b="1" kern="1200">
                          <a:solidFill>
                            <a:schemeClr val="lt1"/>
                          </a:solidFill>
                          <a:latin typeface="Century Gothic" panose="020B0502020202020204"/>
                        </a:defRPr>
                      </a:lvl5pPr>
                      <a:lvl6pPr marL="2286000" algn="l" defTabSz="914400" rtl="0" eaLnBrk="1" latinLnBrk="0" hangingPunct="1">
                        <a:defRPr sz="1800" b="1" kern="1200">
                          <a:solidFill>
                            <a:schemeClr val="lt1"/>
                          </a:solidFill>
                          <a:latin typeface="Century Gothic" panose="020B0502020202020204"/>
                        </a:defRPr>
                      </a:lvl6pPr>
                      <a:lvl7pPr marL="2743200" algn="l" defTabSz="914400" rtl="0" eaLnBrk="1" latinLnBrk="0" hangingPunct="1">
                        <a:defRPr sz="1800" b="1" kern="1200">
                          <a:solidFill>
                            <a:schemeClr val="lt1"/>
                          </a:solidFill>
                          <a:latin typeface="Century Gothic" panose="020B0502020202020204"/>
                        </a:defRPr>
                      </a:lvl7pPr>
                      <a:lvl8pPr marL="3200400" algn="l" defTabSz="914400" rtl="0" eaLnBrk="1" latinLnBrk="0" hangingPunct="1">
                        <a:defRPr sz="1800" b="1" kern="1200">
                          <a:solidFill>
                            <a:schemeClr val="lt1"/>
                          </a:solidFill>
                          <a:latin typeface="Century Gothic" panose="020B0502020202020204"/>
                        </a:defRPr>
                      </a:lvl8pPr>
                      <a:lvl9pPr marL="3657600" algn="l" defTabSz="914400" rtl="0" eaLnBrk="1" latinLnBrk="0" hangingPunct="1">
                        <a:defRPr sz="1800" b="1" kern="1200">
                          <a:solidFill>
                            <a:schemeClr val="lt1"/>
                          </a:solidFill>
                          <a:latin typeface="Century Gothic" panose="020B0502020202020204"/>
                        </a:defRPr>
                      </a:lvl9pPr>
                    </a:lstStyle>
                    <a:p>
                      <a:r>
                        <a:rPr lang="en-US" sz="1300" dirty="0" smtClean="0"/>
                        <a:t>Disease or symptom</a:t>
                      </a:r>
                      <a:endParaRPr lang="en-US" sz="1300"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DF2E28"/>
                    </a:solidFill>
                  </a:tcPr>
                </a:tc>
                <a:extLst>
                  <a:ext uri="{0D108BD9-81ED-4DB2-BD59-A6C34878D82A}">
                    <a16:rowId xmlns="" xmlns:a16="http://schemas.microsoft.com/office/drawing/2014/main" val="2414989246"/>
                  </a:ext>
                </a:extLst>
              </a:tr>
              <a:tr h="4478226">
                <a:tc>
                  <a:txBody>
                    <a:bodyPr/>
                    <a:lstStyle>
                      <a:lvl1pPr marL="0" algn="l" defTabSz="914400" rtl="0" eaLnBrk="1" latinLnBrk="0" hangingPunct="1">
                        <a:defRPr sz="1800" kern="1200">
                          <a:solidFill>
                            <a:schemeClr val="dk1"/>
                          </a:solidFill>
                          <a:latin typeface="Century Gothic" panose="020B0502020202020204"/>
                        </a:defRPr>
                      </a:lvl1pPr>
                      <a:lvl2pPr marL="457200" algn="l" defTabSz="914400" rtl="0" eaLnBrk="1" latinLnBrk="0" hangingPunct="1">
                        <a:defRPr sz="1800" kern="1200">
                          <a:solidFill>
                            <a:schemeClr val="dk1"/>
                          </a:solidFill>
                          <a:latin typeface="Century Gothic" panose="020B0502020202020204"/>
                        </a:defRPr>
                      </a:lvl2pPr>
                      <a:lvl3pPr marL="914400" algn="l" defTabSz="914400" rtl="0" eaLnBrk="1" latinLnBrk="0" hangingPunct="1">
                        <a:defRPr sz="1800" kern="1200">
                          <a:solidFill>
                            <a:schemeClr val="dk1"/>
                          </a:solidFill>
                          <a:latin typeface="Century Gothic" panose="020B0502020202020204"/>
                        </a:defRPr>
                      </a:lvl3pPr>
                      <a:lvl4pPr marL="1371600" algn="l" defTabSz="914400" rtl="0" eaLnBrk="1" latinLnBrk="0" hangingPunct="1">
                        <a:defRPr sz="1800" kern="1200">
                          <a:solidFill>
                            <a:schemeClr val="dk1"/>
                          </a:solidFill>
                          <a:latin typeface="Century Gothic" panose="020B0502020202020204"/>
                        </a:defRPr>
                      </a:lvl4pPr>
                      <a:lvl5pPr marL="1828800" algn="l" defTabSz="914400" rtl="0" eaLnBrk="1" latinLnBrk="0" hangingPunct="1">
                        <a:defRPr sz="1800" kern="1200">
                          <a:solidFill>
                            <a:schemeClr val="dk1"/>
                          </a:solidFill>
                          <a:latin typeface="Century Gothic" panose="020B0502020202020204"/>
                        </a:defRPr>
                      </a:lvl5pPr>
                      <a:lvl6pPr marL="2286000" algn="l" defTabSz="914400" rtl="0" eaLnBrk="1" latinLnBrk="0" hangingPunct="1">
                        <a:defRPr sz="1800" kern="1200">
                          <a:solidFill>
                            <a:schemeClr val="dk1"/>
                          </a:solidFill>
                          <a:latin typeface="Century Gothic" panose="020B0502020202020204"/>
                        </a:defRPr>
                      </a:lvl6pPr>
                      <a:lvl7pPr marL="2743200" algn="l" defTabSz="914400" rtl="0" eaLnBrk="1" latinLnBrk="0" hangingPunct="1">
                        <a:defRPr sz="1800" kern="1200">
                          <a:solidFill>
                            <a:schemeClr val="dk1"/>
                          </a:solidFill>
                          <a:latin typeface="Century Gothic" panose="020B0502020202020204"/>
                        </a:defRPr>
                      </a:lvl7pPr>
                      <a:lvl8pPr marL="3200400" algn="l" defTabSz="914400" rtl="0" eaLnBrk="1" latinLnBrk="0" hangingPunct="1">
                        <a:defRPr sz="1800" kern="1200">
                          <a:solidFill>
                            <a:schemeClr val="dk1"/>
                          </a:solidFill>
                          <a:latin typeface="Century Gothic" panose="020B0502020202020204"/>
                        </a:defRPr>
                      </a:lvl8pPr>
                      <a:lvl9pPr marL="3657600" algn="l" defTabSz="914400" rtl="0" eaLnBrk="1" latinLnBrk="0" hangingPunct="1">
                        <a:defRPr sz="1800" kern="1200">
                          <a:solidFill>
                            <a:schemeClr val="dk1"/>
                          </a:solidFill>
                          <a:latin typeface="Century Gothic" panose="020B0502020202020204"/>
                        </a:defRPr>
                      </a:lvl9pPr>
                    </a:lstStyle>
                    <a:p>
                      <a:r>
                        <a:rPr lang="en-US" sz="1300" dirty="0" smtClean="0"/>
                        <a:t>Reactivation (and possible reinfection)</a:t>
                      </a:r>
                      <a:endParaRPr lang="en-US" sz="13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F2E28">
                        <a:tint val="40000"/>
                      </a:srgbClr>
                    </a:solidFill>
                  </a:tcPr>
                </a:tc>
                <a:tc>
                  <a:txBody>
                    <a:bodyPr/>
                    <a:lstStyle>
                      <a:lvl1pPr marL="0" algn="l" defTabSz="914400" rtl="0" eaLnBrk="1" latinLnBrk="0" hangingPunct="1">
                        <a:defRPr sz="1800" kern="1200">
                          <a:solidFill>
                            <a:schemeClr val="dk1"/>
                          </a:solidFill>
                          <a:latin typeface="Century Gothic" panose="020B0502020202020204"/>
                        </a:defRPr>
                      </a:lvl1pPr>
                      <a:lvl2pPr marL="457200" algn="l" defTabSz="914400" rtl="0" eaLnBrk="1" latinLnBrk="0" hangingPunct="1">
                        <a:defRPr sz="1800" kern="1200">
                          <a:solidFill>
                            <a:schemeClr val="dk1"/>
                          </a:solidFill>
                          <a:latin typeface="Century Gothic" panose="020B0502020202020204"/>
                        </a:defRPr>
                      </a:lvl2pPr>
                      <a:lvl3pPr marL="914400" algn="l" defTabSz="914400" rtl="0" eaLnBrk="1" latinLnBrk="0" hangingPunct="1">
                        <a:defRPr sz="1800" kern="1200">
                          <a:solidFill>
                            <a:schemeClr val="dk1"/>
                          </a:solidFill>
                          <a:latin typeface="Century Gothic" panose="020B0502020202020204"/>
                        </a:defRPr>
                      </a:lvl3pPr>
                      <a:lvl4pPr marL="1371600" algn="l" defTabSz="914400" rtl="0" eaLnBrk="1" latinLnBrk="0" hangingPunct="1">
                        <a:defRPr sz="1800" kern="1200">
                          <a:solidFill>
                            <a:schemeClr val="dk1"/>
                          </a:solidFill>
                          <a:latin typeface="Century Gothic" panose="020B0502020202020204"/>
                        </a:defRPr>
                      </a:lvl4pPr>
                      <a:lvl5pPr marL="1828800" algn="l" defTabSz="914400" rtl="0" eaLnBrk="1" latinLnBrk="0" hangingPunct="1">
                        <a:defRPr sz="1800" kern="1200">
                          <a:solidFill>
                            <a:schemeClr val="dk1"/>
                          </a:solidFill>
                          <a:latin typeface="Century Gothic" panose="020B0502020202020204"/>
                        </a:defRPr>
                      </a:lvl5pPr>
                      <a:lvl6pPr marL="2286000" algn="l" defTabSz="914400" rtl="0" eaLnBrk="1" latinLnBrk="0" hangingPunct="1">
                        <a:defRPr sz="1800" kern="1200">
                          <a:solidFill>
                            <a:schemeClr val="dk1"/>
                          </a:solidFill>
                          <a:latin typeface="Century Gothic" panose="020B0502020202020204"/>
                        </a:defRPr>
                      </a:lvl6pPr>
                      <a:lvl7pPr marL="2743200" algn="l" defTabSz="914400" rtl="0" eaLnBrk="1" latinLnBrk="0" hangingPunct="1">
                        <a:defRPr sz="1800" kern="1200">
                          <a:solidFill>
                            <a:schemeClr val="dk1"/>
                          </a:solidFill>
                          <a:latin typeface="Century Gothic" panose="020B0502020202020204"/>
                        </a:defRPr>
                      </a:lvl7pPr>
                      <a:lvl8pPr marL="3200400" algn="l" defTabSz="914400" rtl="0" eaLnBrk="1" latinLnBrk="0" hangingPunct="1">
                        <a:defRPr sz="1800" kern="1200">
                          <a:solidFill>
                            <a:schemeClr val="dk1"/>
                          </a:solidFill>
                          <a:latin typeface="Century Gothic" panose="020B0502020202020204"/>
                        </a:defRPr>
                      </a:lvl8pPr>
                      <a:lvl9pPr marL="3657600" algn="l" defTabSz="914400" rtl="0" eaLnBrk="1" latinLnBrk="0" hangingPunct="1">
                        <a:defRPr sz="1800" kern="1200">
                          <a:solidFill>
                            <a:schemeClr val="dk1"/>
                          </a:solidFill>
                          <a:latin typeface="Century Gothic" panose="020B0502020202020204"/>
                        </a:defRPr>
                      </a:lvl9pPr>
                    </a:lstStyle>
                    <a:p>
                      <a:pPr marL="285750" indent="-285750">
                        <a:buFont typeface="Arial" panose="020B0604020202020204" pitchFamily="34" charset="0"/>
                        <a:buChar char="•"/>
                      </a:pPr>
                      <a:r>
                        <a:rPr lang="en-US" sz="1300" dirty="0" smtClean="0"/>
                        <a:t>Fever (C) </a:t>
                      </a:r>
                    </a:p>
                    <a:p>
                      <a:pPr marL="285750" indent="-285750">
                        <a:buFont typeface="Arial" panose="020B0604020202020204" pitchFamily="34" charset="0"/>
                        <a:buChar char="•"/>
                      </a:pPr>
                      <a:r>
                        <a:rPr lang="en-US" sz="1300" dirty="0" smtClean="0"/>
                        <a:t>Rash (C) </a:t>
                      </a:r>
                    </a:p>
                    <a:p>
                      <a:pPr marL="285750" indent="-285750">
                        <a:buFont typeface="Arial" panose="020B0604020202020204" pitchFamily="34" charset="0"/>
                        <a:buChar char="•"/>
                      </a:pPr>
                      <a:r>
                        <a:rPr lang="en-US" sz="1300" dirty="0" smtClean="0"/>
                        <a:t>Thrombocytopenia, leukopenia, anemia, bone marrow suppression (C)</a:t>
                      </a:r>
                    </a:p>
                    <a:p>
                      <a:pPr marL="285750" indent="-285750">
                        <a:buFont typeface="Arial" panose="020B0604020202020204" pitchFamily="34" charset="0"/>
                        <a:buChar char="•"/>
                      </a:pPr>
                      <a:r>
                        <a:rPr lang="en-US" sz="1300" dirty="0" smtClean="0"/>
                        <a:t>Hepatitis (C)</a:t>
                      </a:r>
                    </a:p>
                    <a:p>
                      <a:pPr marL="285750" indent="-285750">
                        <a:buFont typeface="Arial" panose="020B0604020202020204" pitchFamily="34" charset="0"/>
                        <a:buChar char="•"/>
                      </a:pPr>
                      <a:r>
                        <a:rPr lang="en-US" sz="1300" dirty="0" smtClean="0"/>
                        <a:t>Encephalitis, neurocognitive dysfunction (C) </a:t>
                      </a:r>
                    </a:p>
                    <a:p>
                      <a:pPr marL="285750" indent="-285750">
                        <a:buFont typeface="Arial" panose="020B0604020202020204" pitchFamily="34" charset="0"/>
                        <a:buChar char="•"/>
                      </a:pPr>
                      <a:r>
                        <a:rPr lang="en-US" sz="1300" dirty="0" smtClean="0"/>
                        <a:t>Retinitis (C) </a:t>
                      </a:r>
                    </a:p>
                    <a:p>
                      <a:pPr marL="285750" indent="-285750">
                        <a:buFont typeface="Arial" panose="020B0604020202020204" pitchFamily="34" charset="0"/>
                        <a:buChar char="•"/>
                      </a:pPr>
                      <a:r>
                        <a:rPr lang="en-US" sz="1300" dirty="0" smtClean="0"/>
                        <a:t>Pneumonitis (C) </a:t>
                      </a:r>
                    </a:p>
                    <a:p>
                      <a:pPr marL="285750" indent="-285750">
                        <a:buFont typeface="Arial" panose="020B0604020202020204" pitchFamily="34" charset="0"/>
                        <a:buChar char="•"/>
                      </a:pPr>
                      <a:r>
                        <a:rPr lang="en-US" sz="1300" dirty="0" smtClean="0"/>
                        <a:t>Drug-induced hypersensitivity syndrome (C) </a:t>
                      </a:r>
                    </a:p>
                    <a:p>
                      <a:pPr marL="285750" indent="-285750">
                        <a:buFont typeface="Arial" panose="020B0604020202020204" pitchFamily="34" charset="0"/>
                        <a:buChar char="•"/>
                      </a:pPr>
                      <a:r>
                        <a:rPr lang="en-US" sz="1300" dirty="0" smtClean="0"/>
                        <a:t>Gastroenteritis, colitis (H)</a:t>
                      </a:r>
                    </a:p>
                    <a:p>
                      <a:pPr marL="285750" indent="-285750">
                        <a:buFont typeface="Arial" panose="020B0604020202020204" pitchFamily="34" charset="0"/>
                        <a:buChar char="•"/>
                      </a:pPr>
                      <a:r>
                        <a:rPr lang="en-US" sz="1300" dirty="0" smtClean="0"/>
                        <a:t>Temporal lobe epilepsy (H) Allograft rejection (H)</a:t>
                      </a:r>
                    </a:p>
                    <a:p>
                      <a:pPr marL="285750" indent="-285750">
                        <a:buFont typeface="Arial" panose="020B0604020202020204" pitchFamily="34" charset="0"/>
                        <a:buChar char="•"/>
                      </a:pPr>
                      <a:r>
                        <a:rPr lang="en-US" sz="1300" dirty="0" smtClean="0"/>
                        <a:t> Graft-versus-host disease (H)</a:t>
                      </a:r>
                    </a:p>
                    <a:p>
                      <a:pPr marL="285750" indent="-285750">
                        <a:buFont typeface="Arial" panose="020B0604020202020204" pitchFamily="34" charset="0"/>
                        <a:buChar char="•"/>
                      </a:pPr>
                      <a:r>
                        <a:rPr lang="en-US" sz="1300" dirty="0" smtClean="0"/>
                        <a:t>Thrombotic </a:t>
                      </a:r>
                      <a:r>
                        <a:rPr lang="en-US" sz="1300" dirty="0" err="1" smtClean="0"/>
                        <a:t>microangiopathy</a:t>
                      </a:r>
                      <a:r>
                        <a:rPr lang="en-US" sz="1300" dirty="0" smtClean="0"/>
                        <a:t> (H)</a:t>
                      </a:r>
                    </a:p>
                    <a:p>
                      <a:pPr marL="285750" indent="-285750">
                        <a:buFont typeface="Arial" panose="020B0604020202020204" pitchFamily="34" charset="0"/>
                        <a:buChar char="•"/>
                      </a:pPr>
                      <a:r>
                        <a:rPr lang="en-US" sz="1300" dirty="0" smtClean="0"/>
                        <a:t>Higher incidence and severity of infections with HCMV, fungi, and other opportunistic pathogens (H) </a:t>
                      </a:r>
                      <a:endParaRPr lang="en-US" sz="13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F2E28">
                        <a:tint val="40000"/>
                      </a:srgbClr>
                    </a:solidFill>
                  </a:tcPr>
                </a:tc>
                <a:extLst>
                  <a:ext uri="{0D108BD9-81ED-4DB2-BD59-A6C34878D82A}">
                    <a16:rowId xmlns="" xmlns:a16="http://schemas.microsoft.com/office/drawing/2014/main" val="2928633531"/>
                  </a:ext>
                </a:extLst>
              </a:tr>
            </a:tbl>
          </a:graphicData>
        </a:graphic>
      </p:graphicFrame>
      <p:graphicFrame>
        <p:nvGraphicFramePr>
          <p:cNvPr id="9" name="Content Placeholder 5"/>
          <p:cNvGraphicFramePr>
            <a:graphicFrameLocks/>
          </p:cNvGraphicFramePr>
          <p:nvPr>
            <p:extLst>
              <p:ext uri="{D42A27DB-BD31-4B8C-83A1-F6EECF244321}">
                <p14:modId xmlns:p14="http://schemas.microsoft.com/office/powerpoint/2010/main" val="1637462723"/>
              </p:ext>
            </p:extLst>
          </p:nvPr>
        </p:nvGraphicFramePr>
        <p:xfrm>
          <a:off x="3267984" y="824556"/>
          <a:ext cx="6791324" cy="547146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6" name="Group 2"/>
          <p:cNvGrpSpPr>
            <a:grpSpLocks/>
          </p:cNvGrpSpPr>
          <p:nvPr/>
        </p:nvGrpSpPr>
        <p:grpSpPr bwMode="auto">
          <a:xfrm>
            <a:off x="0" y="6257924"/>
            <a:ext cx="9144000" cy="600075"/>
            <a:chOff x="152399" y="127000"/>
            <a:chExt cx="8991601" cy="1185863"/>
          </a:xfrm>
        </p:grpSpPr>
        <p:pic>
          <p:nvPicPr>
            <p:cNvPr id="1331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399" y="127000"/>
              <a:ext cx="4199681"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0507" y="127000"/>
              <a:ext cx="4803493"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Title 2"/>
          <p:cNvSpPr txBox="1">
            <a:spLocks/>
          </p:cNvSpPr>
          <p:nvPr/>
        </p:nvSpPr>
        <p:spPr>
          <a:xfrm>
            <a:off x="77079" y="156334"/>
            <a:ext cx="8559231" cy="605667"/>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all" spc="0" normalizeH="0" baseline="0" noProof="0" dirty="0" smtClean="0">
                <a:ln>
                  <a:noFill/>
                </a:ln>
                <a:solidFill>
                  <a:srgbClr val="002060"/>
                </a:solidFill>
                <a:effectLst/>
                <a:uLnTx/>
                <a:uFillTx/>
                <a:latin typeface="Century Gothic" panose="020B0502020202020204"/>
                <a:ea typeface="+mj-ea"/>
                <a:cs typeface="+mj-cs"/>
              </a:rPr>
              <a:t>Clinical Impacts of HHV-6 Infections</a:t>
            </a:r>
            <a:br>
              <a:rPr kumimoji="0" lang="en-US" sz="2400" b="0" i="0" u="none" strike="noStrike" kern="1200" cap="all" spc="0" normalizeH="0" baseline="0" noProof="0" dirty="0" smtClean="0">
                <a:ln>
                  <a:noFill/>
                </a:ln>
                <a:solidFill>
                  <a:srgbClr val="002060"/>
                </a:solidFill>
                <a:effectLst/>
                <a:uLnTx/>
                <a:uFillTx/>
                <a:latin typeface="Century Gothic" panose="020B0502020202020204"/>
                <a:ea typeface="+mj-ea"/>
                <a:cs typeface="+mj-cs"/>
              </a:rPr>
            </a:br>
            <a:r>
              <a:rPr kumimoji="0" lang="en-US" sz="2400" b="0" i="1" u="none" strike="noStrike" kern="1200" cap="all" spc="0" normalizeH="0" baseline="0" noProof="0" dirty="0" smtClean="0">
                <a:ln>
                  <a:noFill/>
                </a:ln>
                <a:solidFill>
                  <a:srgbClr val="C00000"/>
                </a:solidFill>
                <a:effectLst/>
                <a:uLnTx/>
                <a:uFillTx/>
                <a:latin typeface="Century Gothic" panose="020B0502020202020204"/>
                <a:ea typeface="+mj-ea"/>
                <a:cs typeface="+mj-cs"/>
              </a:rPr>
              <a:t>Chronic Infections</a:t>
            </a:r>
            <a:endParaRPr kumimoji="0" lang="en-US" sz="2400" b="0" i="0" u="none" strike="noStrike" kern="1200" cap="all" spc="0" normalizeH="0" baseline="0" noProof="0" dirty="0">
              <a:ln>
                <a:noFill/>
              </a:ln>
              <a:solidFill>
                <a:srgbClr val="C00000"/>
              </a:solidFill>
              <a:effectLst/>
              <a:uLnTx/>
              <a:uFillTx/>
              <a:latin typeface="Century Gothic" panose="020B0502020202020204"/>
              <a:ea typeface="+mj-ea"/>
              <a:cs typeface="+mj-cs"/>
            </a:endParaRPr>
          </a:p>
        </p:txBody>
      </p:sp>
      <p:graphicFrame>
        <p:nvGraphicFramePr>
          <p:cNvPr id="8" name="Content Placeholder 1"/>
          <p:cNvGraphicFramePr>
            <a:graphicFrameLocks/>
          </p:cNvGraphicFramePr>
          <p:nvPr>
            <p:extLst>
              <p:ext uri="{D42A27DB-BD31-4B8C-83A1-F6EECF244321}">
                <p14:modId xmlns:p14="http://schemas.microsoft.com/office/powerpoint/2010/main" val="2105994085"/>
              </p:ext>
            </p:extLst>
          </p:nvPr>
        </p:nvGraphicFramePr>
        <p:xfrm>
          <a:off x="-1905000" y="876300"/>
          <a:ext cx="12791247" cy="526732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0" y="6257924"/>
            <a:ext cx="9144000" cy="600075"/>
            <a:chOff x="152399" y="127000"/>
            <a:chExt cx="8991601" cy="1185863"/>
          </a:xfrm>
        </p:grpSpPr>
        <p:pic>
          <p:nvPicPr>
            <p:cNvPr id="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399" y="127000"/>
              <a:ext cx="4199681"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0507" y="127000"/>
              <a:ext cx="4803493"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 name="Picture 4"/>
          <p:cNvPicPr>
            <a:picLocks noChangeAspect="1"/>
          </p:cNvPicPr>
          <p:nvPr/>
        </p:nvPicPr>
        <p:blipFill rotWithShape="1">
          <a:blip r:embed="rId4"/>
          <a:srcRect l="23908" t="24168" r="22486" b="19787"/>
          <a:stretch/>
        </p:blipFill>
        <p:spPr>
          <a:xfrm>
            <a:off x="28575" y="983955"/>
            <a:ext cx="8996693" cy="492774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07999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0" y="6257924"/>
            <a:ext cx="9144000" cy="600075"/>
            <a:chOff x="152399" y="127000"/>
            <a:chExt cx="8991601" cy="1185863"/>
          </a:xfrm>
        </p:grpSpPr>
        <p:pic>
          <p:nvPicPr>
            <p:cNvPr id="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399" y="127000"/>
              <a:ext cx="4199681"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0507" y="127000"/>
              <a:ext cx="4803493"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Title 1"/>
          <p:cNvSpPr txBox="1">
            <a:spLocks/>
          </p:cNvSpPr>
          <p:nvPr/>
        </p:nvSpPr>
        <p:spPr>
          <a:xfrm>
            <a:off x="180975" y="-66675"/>
            <a:ext cx="8772525" cy="1047750"/>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all" spc="0" normalizeH="0" baseline="0" noProof="0" dirty="0" smtClean="0">
                <a:ln>
                  <a:noFill/>
                </a:ln>
                <a:solidFill>
                  <a:srgbClr val="002060"/>
                </a:solidFill>
                <a:effectLst/>
                <a:uLnTx/>
                <a:uFillTx/>
                <a:latin typeface="Century Gothic" panose="020B0502020202020204"/>
                <a:ea typeface="+mj-ea"/>
                <a:cs typeface="+mj-cs"/>
              </a:rPr>
              <a:t>Clinical Presentations of HHV-6 Infection in Infants and Children in Kuwait: A Retrospective Study</a:t>
            </a:r>
            <a:endParaRPr kumimoji="0" lang="en-US" sz="2400" b="0" i="0" u="none" strike="noStrike" kern="1200" cap="all" spc="0" normalizeH="0" baseline="0" noProof="0" dirty="0">
              <a:ln>
                <a:noFill/>
              </a:ln>
              <a:solidFill>
                <a:srgbClr val="002060"/>
              </a:solidFill>
              <a:effectLst/>
              <a:uLnTx/>
              <a:uFillTx/>
              <a:latin typeface="Century Gothic" panose="020B0502020202020204"/>
              <a:ea typeface="+mj-ea"/>
              <a:cs typeface="+mj-cs"/>
            </a:endParaRPr>
          </a:p>
        </p:txBody>
      </p:sp>
      <p:sp>
        <p:nvSpPr>
          <p:cNvPr id="6" name="Content Placeholder 2"/>
          <p:cNvSpPr txBox="1">
            <a:spLocks/>
          </p:cNvSpPr>
          <p:nvPr/>
        </p:nvSpPr>
        <p:spPr>
          <a:xfrm>
            <a:off x="180975" y="1091292"/>
            <a:ext cx="8896350"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srgbClr val="C00000"/>
                </a:solidFill>
                <a:effectLst/>
                <a:uLnTx/>
                <a:uFillTx/>
                <a:latin typeface="Century Gothic" panose="020B0502020202020204"/>
                <a:ea typeface="+mn-ea"/>
                <a:cs typeface="+mn-cs"/>
              </a:rPr>
              <a:t>Clinical manifestations of human herpesvirus 6 (HHV-6) have not been clearly defined, and the role of HHV-6 in human disease among infants and children in Kuwait remains to be fully elucidated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srgbClr val="7030A0"/>
                </a:solidFill>
                <a:effectLst/>
                <a:uLnTx/>
                <a:uFillTx/>
                <a:latin typeface="Century Gothic" panose="020B0502020202020204"/>
                <a:ea typeface="+mn-ea"/>
                <a:cs typeface="+mn-cs"/>
              </a:rPr>
              <a:t>The study describes the clinical manifestations and syndromes associated with HHV-6 infection among infants and children in Kuwait.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srgbClr val="C00000"/>
                </a:solidFill>
                <a:effectLst/>
                <a:uLnTx/>
                <a:uFillTx/>
                <a:latin typeface="Century Gothic" panose="020B0502020202020204"/>
                <a:ea typeface="+mn-ea"/>
                <a:cs typeface="+mn-cs"/>
              </a:rPr>
              <a:t>A retrospective study covering the period between 2008 and 2014 was conducted on infants and children aged from 1 month to 5 years (n= 449) presented with symptoms suggestive HHV-6 infection such as fever, roseola, and seizures.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srgbClr val="7030A0"/>
                </a:solidFill>
                <a:effectLst/>
                <a:uLnTx/>
                <a:uFillTx/>
                <a:latin typeface="Century Gothic" panose="020B0502020202020204"/>
                <a:ea typeface="+mn-ea"/>
                <a:cs typeface="+mn-cs"/>
              </a:rPr>
              <a:t>Blood and CSF samples from infants and children who presented with symptoms suggestive HHV-6 infection were subjected to nested PCR test for HHV-6.</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srgbClr val="C00000"/>
                </a:solidFill>
                <a:effectLst/>
                <a:uLnTx/>
                <a:uFillTx/>
                <a:latin typeface="Century Gothic" panose="020B0502020202020204"/>
                <a:ea typeface="+mn-ea"/>
                <a:cs typeface="+mn-cs"/>
              </a:rPr>
              <a:t>Detection of IgM antibodies to Epstein Bar virus (EBV), Parvovirus B19, and adenovirus in blood was performed by ELISA.</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smtClean="0">
                <a:ln>
                  <a:noFill/>
                </a:ln>
                <a:solidFill>
                  <a:srgbClr val="7030A0"/>
                </a:solidFill>
                <a:effectLst/>
                <a:uLnTx/>
                <a:uFillTx/>
                <a:latin typeface="Century Gothic" panose="020B0502020202020204"/>
                <a:ea typeface="+mn-ea"/>
                <a:cs typeface="+mn-cs"/>
              </a:rPr>
              <a:t>Enteroviruse</a:t>
            </a:r>
            <a:r>
              <a:rPr kumimoji="0" lang="en-US" sz="1800" b="0" i="0" u="none" strike="noStrike" kern="1200" cap="none" spc="0" normalizeH="0" baseline="0" noProof="0" dirty="0" smtClean="0">
                <a:ln>
                  <a:noFill/>
                </a:ln>
                <a:solidFill>
                  <a:srgbClr val="7030A0"/>
                </a:solidFill>
                <a:effectLst/>
                <a:uLnTx/>
                <a:uFillTx/>
                <a:latin typeface="Century Gothic" panose="020B0502020202020204"/>
                <a:ea typeface="+mn-ea"/>
                <a:cs typeface="+mn-cs"/>
              </a:rPr>
              <a:t> RNA was detected by conventional PCR, CMV and HSV DNA were detected by Real-Time PCR in blood.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C00000"/>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5170720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0" y="6258241"/>
            <a:ext cx="9144000" cy="599758"/>
            <a:chOff x="152399" y="127000"/>
            <a:chExt cx="8991601" cy="1185863"/>
          </a:xfrm>
        </p:grpSpPr>
        <p:pic>
          <p:nvPicPr>
            <p:cNvPr id="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399" y="127000"/>
              <a:ext cx="4199681"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0507" y="127000"/>
              <a:ext cx="4803493"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Title 2"/>
          <p:cNvSpPr txBox="1">
            <a:spLocks/>
          </p:cNvSpPr>
          <p:nvPr/>
        </p:nvSpPr>
        <p:spPr>
          <a:xfrm>
            <a:off x="228600" y="9147"/>
            <a:ext cx="8915400" cy="932053"/>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all" spc="0" normalizeH="0" baseline="0" noProof="0" dirty="0" smtClean="0">
                <a:ln>
                  <a:noFill/>
                </a:ln>
                <a:solidFill>
                  <a:srgbClr val="002060"/>
                </a:solidFill>
                <a:effectLst/>
                <a:uLnTx/>
                <a:uFillTx/>
                <a:latin typeface="Century Gothic" panose="020B0502020202020204"/>
                <a:ea typeface="+mj-ea"/>
                <a:cs typeface="+mj-cs"/>
              </a:rPr>
              <a:t>Clinical Presentations of HHV-6 Infection in Infants and Children in Kuwait: A Retrospective Study</a:t>
            </a:r>
            <a:endParaRPr kumimoji="0" lang="en-US" sz="2400" b="0" i="0" u="none" strike="noStrike" kern="1200" cap="all" spc="0" normalizeH="0" baseline="0" noProof="0" dirty="0">
              <a:ln>
                <a:noFill/>
              </a:ln>
              <a:solidFill>
                <a:srgbClr val="002060"/>
              </a:solidFill>
              <a:effectLst/>
              <a:uLnTx/>
              <a:uFillTx/>
              <a:latin typeface="Century Gothic" panose="020B0502020202020204"/>
              <a:ea typeface="+mj-ea"/>
              <a:cs typeface="+mj-cs"/>
            </a:endParaRPr>
          </a:p>
        </p:txBody>
      </p:sp>
      <p:sp>
        <p:nvSpPr>
          <p:cNvPr id="6" name="Content Placeholder 1"/>
          <p:cNvSpPr txBox="1">
            <a:spLocks/>
          </p:cNvSpPr>
          <p:nvPr/>
        </p:nvSpPr>
        <p:spPr>
          <a:xfrm>
            <a:off x="53164" y="4999868"/>
            <a:ext cx="9062261" cy="1172331"/>
          </a:xfrm>
          <a:prstGeom prst="rect">
            <a:avLst/>
          </a:prstGeom>
          <a:solidFill>
            <a:srgbClr val="32C7A9">
              <a:lumMod val="50000"/>
            </a:srgb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sysClr val="window" lastClr="FFFFFF"/>
                </a:solidFill>
                <a:effectLst/>
                <a:uLnTx/>
                <a:uFillTx/>
                <a:latin typeface="Century Gothic" panose="020B0502020202020204"/>
                <a:ea typeface="+mn-ea"/>
                <a:cs typeface="+mn-cs"/>
              </a:rPr>
              <a:t>9.3% (n = 42) of infants and children were positive for HHV-6</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sysClr val="window" lastClr="FFFFFF"/>
                </a:solidFill>
                <a:effectLst/>
                <a:uLnTx/>
                <a:uFillTx/>
                <a:latin typeface="Century Gothic" panose="020B0502020202020204"/>
                <a:ea typeface="+mn-ea"/>
                <a:cs typeface="+mn-cs"/>
              </a:rPr>
              <a:t>One child had bone marrow transplantation with severe combined immunodeficiency syndrome (SCID) with MHC class II deficiency and graft versus host disease, the presenting symptoms was rash.</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ysClr val="window" lastClr="FFFFFF"/>
              </a:solidFill>
              <a:effectLst/>
              <a:uLnTx/>
              <a:uFillTx/>
              <a:latin typeface="Century Gothic" panose="020B0502020202020204"/>
              <a:ea typeface="+mn-ea"/>
              <a:cs typeface="+mn-cs"/>
            </a:endParaRPr>
          </a:p>
        </p:txBody>
      </p:sp>
      <p:pic>
        <p:nvPicPr>
          <p:cNvPr id="7" name="Picture 6"/>
          <p:cNvPicPr>
            <a:picLocks noChangeAspect="1"/>
          </p:cNvPicPr>
          <p:nvPr/>
        </p:nvPicPr>
        <p:blipFill rotWithShape="1">
          <a:blip r:embed="rId5"/>
          <a:srcRect l="25839" t="19339" r="24321" b="31195"/>
          <a:stretch/>
        </p:blipFill>
        <p:spPr>
          <a:xfrm>
            <a:off x="1057275" y="941201"/>
            <a:ext cx="7040683" cy="393065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2600908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0" y="6257924"/>
            <a:ext cx="9144000" cy="600075"/>
            <a:chOff x="152399" y="127000"/>
            <a:chExt cx="8991601" cy="1185863"/>
          </a:xfrm>
        </p:grpSpPr>
        <p:pic>
          <p:nvPicPr>
            <p:cNvPr id="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399" y="127000"/>
              <a:ext cx="4199681"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0507" y="127000"/>
              <a:ext cx="4803493"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Title 3"/>
          <p:cNvSpPr txBox="1">
            <a:spLocks/>
          </p:cNvSpPr>
          <p:nvPr/>
        </p:nvSpPr>
        <p:spPr>
          <a:xfrm>
            <a:off x="200025" y="1"/>
            <a:ext cx="8829675" cy="952500"/>
          </a:xfrm>
          <a:prstGeom prst="rect">
            <a:avLst/>
          </a:prstGeom>
        </p:spPr>
        <p:txBody>
          <a:bodyPr vert="horz" lIns="91440" tIns="45720" rIns="91440" bIns="45720" rtlCol="0" anchor="ctr">
            <a:normAutofit fontScale="97500"/>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all" spc="0" normalizeH="0" baseline="0" noProof="0" smtClean="0">
                <a:ln>
                  <a:noFill/>
                </a:ln>
                <a:solidFill>
                  <a:srgbClr val="002060"/>
                </a:solidFill>
                <a:effectLst/>
                <a:uLnTx/>
                <a:uFillTx/>
                <a:latin typeface="Century Gothic" panose="020B0502020202020204"/>
                <a:ea typeface="+mj-ea"/>
                <a:cs typeface="+mj-cs"/>
              </a:rPr>
              <a:t>Clinical Presentations of HHV-6 Infection in Infants and Children in Kuwait: A Retrospective Study</a:t>
            </a:r>
            <a:endParaRPr kumimoji="0" lang="en-US" sz="2400" b="0" i="0" u="none" strike="noStrike" kern="1200" cap="all" spc="0" normalizeH="0" baseline="0" noProof="0" dirty="0">
              <a:ln>
                <a:noFill/>
              </a:ln>
              <a:solidFill>
                <a:srgbClr val="002060"/>
              </a:solidFill>
              <a:effectLst/>
              <a:uLnTx/>
              <a:uFillTx/>
              <a:latin typeface="Century Gothic" panose="020B0502020202020204"/>
              <a:ea typeface="+mj-ea"/>
              <a:cs typeface="+mj-cs"/>
            </a:endParaRPr>
          </a:p>
        </p:txBody>
      </p:sp>
      <p:pic>
        <p:nvPicPr>
          <p:cNvPr id="6" name="Content Placeholder 5"/>
          <p:cNvPicPr>
            <a:picLocks noChangeAspect="1"/>
          </p:cNvPicPr>
          <p:nvPr/>
        </p:nvPicPr>
        <p:blipFill rotWithShape="1">
          <a:blip r:embed="rId5"/>
          <a:srcRect l="25626" t="45767" r="24206" b="22468"/>
          <a:stretch/>
        </p:blipFill>
        <p:spPr>
          <a:xfrm>
            <a:off x="471889" y="1230313"/>
            <a:ext cx="8285945" cy="2951162"/>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200025" y="4774461"/>
            <a:ext cx="8829675" cy="923330"/>
          </a:xfrm>
          <a:prstGeom prst="rect">
            <a:avLst/>
          </a:prstGeom>
          <a:solidFill>
            <a:srgbClr val="DF2E28">
              <a:lumMod val="75000"/>
            </a:srgbClr>
          </a:solid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uLnTx/>
                <a:uFillTx/>
                <a:latin typeface="Century Gothic" panose="020B0502020202020204"/>
                <a:cs typeface="+mn-cs"/>
              </a:rPr>
              <a:t>3 children were positive for Enterovirus RNA, 2 children were positive for Parvovirus B19 positive, 2 children were positive for EBV, 1 child was positive for adenovirus and another one was positive for CMV.</a:t>
            </a:r>
          </a:p>
        </p:txBody>
      </p:sp>
    </p:spTree>
    <p:extLst>
      <p:ext uri="{BB962C8B-B14F-4D97-AF65-F5344CB8AC3E}">
        <p14:creationId xmlns:p14="http://schemas.microsoft.com/office/powerpoint/2010/main" val="19679525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0" y="6257924"/>
            <a:ext cx="9144000" cy="600075"/>
            <a:chOff x="152399" y="127000"/>
            <a:chExt cx="8991601" cy="1185863"/>
          </a:xfrm>
        </p:grpSpPr>
        <p:pic>
          <p:nvPicPr>
            <p:cNvPr id="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399" y="127000"/>
              <a:ext cx="4199681"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0507" y="127000"/>
              <a:ext cx="4803493"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Title 2"/>
          <p:cNvSpPr txBox="1">
            <a:spLocks/>
          </p:cNvSpPr>
          <p:nvPr/>
        </p:nvSpPr>
        <p:spPr>
          <a:xfrm>
            <a:off x="-46208" y="160456"/>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all" spc="0" normalizeH="0" baseline="0" noProof="0" dirty="0" smtClean="0">
                <a:ln>
                  <a:noFill/>
                </a:ln>
                <a:solidFill>
                  <a:srgbClr val="002060"/>
                </a:solidFill>
                <a:effectLst/>
                <a:uLnTx/>
                <a:uFillTx/>
                <a:latin typeface="Century Gothic" panose="020B0502020202020204"/>
                <a:ea typeface="+mj-ea"/>
                <a:cs typeface="+mj-cs"/>
              </a:rPr>
              <a:t>Conclusion</a:t>
            </a:r>
            <a:br>
              <a:rPr kumimoji="0" lang="en-US" sz="4000" b="0" i="0" u="none" strike="noStrike" kern="1200" cap="all" spc="0" normalizeH="0" baseline="0" noProof="0" dirty="0" smtClean="0">
                <a:ln>
                  <a:noFill/>
                </a:ln>
                <a:solidFill>
                  <a:srgbClr val="002060"/>
                </a:solidFill>
                <a:effectLst/>
                <a:uLnTx/>
                <a:uFillTx/>
                <a:latin typeface="Century Gothic" panose="020B0502020202020204"/>
                <a:ea typeface="+mj-ea"/>
                <a:cs typeface="+mj-cs"/>
              </a:rPr>
            </a:br>
            <a:endParaRPr kumimoji="0" lang="en-US" sz="4000" b="0" i="0" u="none" strike="noStrike" kern="1200" cap="all" spc="0" normalizeH="0" baseline="0" noProof="0" dirty="0">
              <a:ln>
                <a:noFill/>
              </a:ln>
              <a:solidFill>
                <a:srgbClr val="002060"/>
              </a:solidFill>
              <a:effectLst/>
              <a:uLnTx/>
              <a:uFillTx/>
              <a:latin typeface="Century Gothic" panose="020B0502020202020204"/>
              <a:ea typeface="+mj-ea"/>
              <a:cs typeface="+mj-cs"/>
            </a:endParaRPr>
          </a:p>
        </p:txBody>
      </p:sp>
      <p:sp>
        <p:nvSpPr>
          <p:cNvPr id="6" name="Content Placeholder 1"/>
          <p:cNvSpPr txBox="1">
            <a:spLocks/>
          </p:cNvSpPr>
          <p:nvPr/>
        </p:nvSpPr>
        <p:spPr>
          <a:xfrm>
            <a:off x="120590" y="1295400"/>
            <a:ext cx="8871010" cy="4562475"/>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rgbClr val="C00000"/>
                </a:solidFill>
                <a:effectLst/>
                <a:uLnTx/>
                <a:uFillTx/>
                <a:latin typeface="Century Gothic" panose="020B0502020202020204"/>
                <a:ea typeface="+mn-ea"/>
                <a:cs typeface="+mn-cs"/>
              </a:rPr>
              <a:t>The study in Kuwait provides important information about the clinical outcome of HHV-6 infection among infants and children.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rgbClr val="7030A0"/>
                </a:solidFill>
                <a:effectLst/>
                <a:uLnTx/>
                <a:uFillTx/>
                <a:latin typeface="Century Gothic" panose="020B0502020202020204"/>
                <a:ea typeface="+mn-ea"/>
                <a:cs typeface="+mn-cs"/>
              </a:rPr>
              <a:t>Fever is the main clinical manifestation of HHV-6 infection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rgbClr val="C00000"/>
                </a:solidFill>
                <a:effectLst/>
                <a:uLnTx/>
                <a:uFillTx/>
                <a:latin typeface="Century Gothic" panose="020B0502020202020204"/>
                <a:ea typeface="+mn-ea"/>
                <a:cs typeface="+mn-cs"/>
              </a:rPr>
              <a:t>Neutropenia is highly associated with HHV-6 infection among infants and children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rgbClr val="7030A0"/>
                </a:solidFill>
                <a:effectLst/>
                <a:uLnTx/>
                <a:uFillTx/>
                <a:latin typeface="Century Gothic" panose="020B0502020202020204"/>
                <a:ea typeface="+mn-ea"/>
                <a:cs typeface="+mn-cs"/>
              </a:rPr>
              <a:t>Encephalitis and meningitis are linked to HHV-6 infection in immunocompetent children, which indicate that the virus can result in different neurological complications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rgbClr val="C00000"/>
                </a:solidFill>
                <a:effectLst/>
                <a:uLnTx/>
                <a:uFillTx/>
                <a:latin typeface="Century Gothic" panose="020B0502020202020204"/>
                <a:ea typeface="+mn-ea"/>
                <a:cs typeface="+mn-cs"/>
              </a:rPr>
              <a:t>Our results also suggest that HHV-6 may trigger the manifestations of GVHD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rgbClr val="7030A0"/>
                </a:solidFill>
                <a:effectLst/>
                <a:uLnTx/>
                <a:uFillTx/>
                <a:latin typeface="Century Gothic" panose="020B0502020202020204"/>
                <a:ea typeface="+mn-ea"/>
                <a:cs typeface="+mn-cs"/>
              </a:rPr>
              <a:t>Our results are in agreement with other study: neutropenia in previously healthy children in Kuwait was caused by infections in 55% of cases: HHV-6, 30%; Enterovirus, 23%; Influenza A H1N1, 13%; Parvovirus, 10%; EBV, 10%; UTI by </a:t>
            </a:r>
            <a:r>
              <a:rPr kumimoji="0" lang="en-US" sz="2400" b="0" i="0" u="none" strike="noStrike" kern="1200" cap="none" spc="0" normalizeH="0" baseline="0" noProof="0" dirty="0" err="1" smtClean="0">
                <a:ln>
                  <a:noFill/>
                </a:ln>
                <a:solidFill>
                  <a:srgbClr val="7030A0"/>
                </a:solidFill>
                <a:effectLst/>
                <a:uLnTx/>
                <a:uFillTx/>
                <a:latin typeface="Century Gothic" panose="020B0502020202020204"/>
                <a:ea typeface="+mn-ea"/>
                <a:cs typeface="+mn-cs"/>
              </a:rPr>
              <a:t>Eshcherichia</a:t>
            </a:r>
            <a:r>
              <a:rPr kumimoji="0" lang="en-US" sz="2400" b="0" i="0" u="none" strike="noStrike" kern="1200" cap="none" spc="0" normalizeH="0" baseline="0" noProof="0" dirty="0" smtClean="0">
                <a:ln>
                  <a:noFill/>
                </a:ln>
                <a:solidFill>
                  <a:srgbClr val="7030A0"/>
                </a:solidFill>
                <a:effectLst/>
                <a:uLnTx/>
                <a:uFillTx/>
                <a:latin typeface="Century Gothic" panose="020B0502020202020204"/>
                <a:ea typeface="+mn-ea"/>
                <a:cs typeface="+mn-cs"/>
              </a:rPr>
              <a:t> coli, 7%; Adenovirus, 7%of </a:t>
            </a:r>
            <a:r>
              <a:rPr kumimoji="0" lang="en-US" sz="2000" b="0" i="0" u="none" strike="noStrike" kern="1200" cap="none" spc="0" normalizeH="0" baseline="0" noProof="0" dirty="0" smtClean="0">
                <a:ln>
                  <a:noFill/>
                </a:ln>
                <a:solidFill>
                  <a:srgbClr val="7030A0"/>
                </a:solidFill>
                <a:effectLst/>
                <a:uLnTx/>
                <a:uFillTx/>
                <a:latin typeface="Century Gothic" panose="020B0502020202020204"/>
                <a:ea typeface="+mn-ea"/>
                <a:cs typeface="+mn-cs"/>
              </a:rPr>
              <a:t>(</a:t>
            </a:r>
            <a:r>
              <a:rPr kumimoji="0" lang="en-US" sz="2000" b="0" i="1" u="none" strike="noStrike" kern="1200" cap="none" spc="0" normalizeH="0" baseline="0" noProof="0" dirty="0" smtClean="0">
                <a:ln>
                  <a:noFill/>
                </a:ln>
                <a:solidFill>
                  <a:srgbClr val="7030A0"/>
                </a:solidFill>
                <a:effectLst/>
                <a:uLnTx/>
                <a:uFillTx/>
                <a:latin typeface="Century Gothic" panose="020B0502020202020204"/>
                <a:ea typeface="+mn-ea"/>
                <a:cs typeface="+mn-cs"/>
              </a:rPr>
              <a:t>Hussain et al.,2012) </a:t>
            </a:r>
            <a:endParaRPr kumimoji="0" lang="en-US" sz="2000" b="0" i="1" u="none" strike="noStrike" kern="1200" cap="none" spc="0" normalizeH="0" baseline="0" noProof="0" dirty="0">
              <a:ln>
                <a:noFill/>
              </a:ln>
              <a:solidFill>
                <a:srgbClr val="7030A0"/>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549425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0" y="6257924"/>
            <a:ext cx="9144000" cy="600075"/>
            <a:chOff x="152399" y="127000"/>
            <a:chExt cx="8991601" cy="1185863"/>
          </a:xfrm>
        </p:grpSpPr>
        <p:pic>
          <p:nvPicPr>
            <p:cNvPr id="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399" y="127000"/>
              <a:ext cx="4199681"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0507" y="127000"/>
              <a:ext cx="4803493"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Title 2"/>
          <p:cNvSpPr txBox="1">
            <a:spLocks/>
          </p:cNvSpPr>
          <p:nvPr/>
        </p:nvSpPr>
        <p:spPr>
          <a:xfrm>
            <a:off x="104774" y="109606"/>
            <a:ext cx="7741155" cy="966719"/>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all" spc="0" normalizeH="0" baseline="0" noProof="0" dirty="0" smtClean="0">
                <a:ln>
                  <a:noFill/>
                </a:ln>
                <a:solidFill>
                  <a:srgbClr val="002060"/>
                </a:solidFill>
                <a:effectLst/>
                <a:uLnTx/>
                <a:uFillTx/>
                <a:latin typeface="Century Gothic" panose="020B0502020202020204"/>
                <a:ea typeface="+mj-ea"/>
                <a:cs typeface="+mj-cs"/>
              </a:rPr>
              <a:t>Pending Questions and Perspectives</a:t>
            </a:r>
            <a:br>
              <a:rPr kumimoji="0" lang="en-US" sz="2400" b="0" i="0" u="none" strike="noStrike" kern="1200" cap="all" spc="0" normalizeH="0" baseline="0" noProof="0" dirty="0" smtClean="0">
                <a:ln>
                  <a:noFill/>
                </a:ln>
                <a:solidFill>
                  <a:srgbClr val="002060"/>
                </a:solidFill>
                <a:effectLst/>
                <a:uLnTx/>
                <a:uFillTx/>
                <a:latin typeface="Century Gothic" panose="020B0502020202020204"/>
                <a:ea typeface="+mj-ea"/>
                <a:cs typeface="+mj-cs"/>
              </a:rPr>
            </a:br>
            <a:r>
              <a:rPr kumimoji="0" lang="en-US" sz="2000" b="0" i="1" u="none" strike="noStrike" kern="1200" cap="all" spc="0" normalizeH="0" baseline="0" noProof="0" dirty="0" smtClean="0">
                <a:ln>
                  <a:noFill/>
                </a:ln>
                <a:solidFill>
                  <a:srgbClr val="C00000"/>
                </a:solidFill>
                <a:effectLst/>
                <a:uLnTx/>
                <a:uFillTx/>
                <a:latin typeface="Century Gothic" panose="020B0502020202020204"/>
                <a:ea typeface="+mj-ea"/>
                <a:cs typeface="+mj-cs"/>
              </a:rPr>
              <a:t>Decoding the Clinical Impact of Chromosomal Integration</a:t>
            </a:r>
            <a:r>
              <a:rPr kumimoji="0" lang="en-US" sz="2000" b="0" i="0" u="none" strike="noStrike" kern="1200" cap="all" spc="0" normalizeH="0" baseline="0" noProof="0" dirty="0" smtClean="0">
                <a:ln>
                  <a:noFill/>
                </a:ln>
                <a:solidFill>
                  <a:srgbClr val="C00000"/>
                </a:solidFill>
                <a:effectLst/>
                <a:uLnTx/>
                <a:uFillTx/>
                <a:latin typeface="Century Gothic" panose="020B0502020202020204"/>
                <a:ea typeface="+mj-ea"/>
                <a:cs typeface="+mj-cs"/>
              </a:rPr>
              <a:t/>
            </a:r>
            <a:br>
              <a:rPr kumimoji="0" lang="en-US" sz="2000" b="0" i="0" u="none" strike="noStrike" kern="1200" cap="all" spc="0" normalizeH="0" baseline="0" noProof="0" dirty="0" smtClean="0">
                <a:ln>
                  <a:noFill/>
                </a:ln>
                <a:solidFill>
                  <a:srgbClr val="C00000"/>
                </a:solidFill>
                <a:effectLst/>
                <a:uLnTx/>
                <a:uFillTx/>
                <a:latin typeface="Century Gothic" panose="020B0502020202020204"/>
                <a:ea typeface="+mj-ea"/>
                <a:cs typeface="+mj-cs"/>
              </a:rPr>
            </a:br>
            <a:endParaRPr kumimoji="0" lang="en-US" sz="2000" b="0" i="0" u="none" strike="noStrike" kern="1200" cap="all" spc="0" normalizeH="0" baseline="0" noProof="0" dirty="0">
              <a:ln>
                <a:noFill/>
              </a:ln>
              <a:solidFill>
                <a:srgbClr val="C00000"/>
              </a:solidFill>
              <a:effectLst/>
              <a:uLnTx/>
              <a:uFillTx/>
              <a:latin typeface="Century Gothic" panose="020B0502020202020204"/>
              <a:ea typeface="+mj-ea"/>
              <a:cs typeface="+mj-cs"/>
            </a:endParaRPr>
          </a:p>
        </p:txBody>
      </p:sp>
      <p:graphicFrame>
        <p:nvGraphicFramePr>
          <p:cNvPr id="6" name="Content Placeholder 3"/>
          <p:cNvGraphicFramePr>
            <a:graphicFrameLocks/>
          </p:cNvGraphicFramePr>
          <p:nvPr>
            <p:extLst>
              <p:ext uri="{D42A27DB-BD31-4B8C-83A1-F6EECF244321}">
                <p14:modId xmlns:p14="http://schemas.microsoft.com/office/powerpoint/2010/main" val="259528432"/>
              </p:ext>
            </p:extLst>
          </p:nvPr>
        </p:nvGraphicFramePr>
        <p:xfrm>
          <a:off x="182083" y="1057275"/>
          <a:ext cx="8961918" cy="49720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Picture 6"/>
          <p:cNvPicPr>
            <a:picLocks noChangeAspect="1"/>
          </p:cNvPicPr>
          <p:nvPr/>
        </p:nvPicPr>
        <p:blipFill>
          <a:blip r:embed="rId9"/>
          <a:stretch>
            <a:fillRect/>
          </a:stretch>
        </p:blipFill>
        <p:spPr>
          <a:xfrm>
            <a:off x="7467601" y="1966"/>
            <a:ext cx="1603890" cy="1055310"/>
          </a:xfrm>
          <a:prstGeom prst="rect">
            <a:avLst/>
          </a:prstGeom>
        </p:spPr>
      </p:pic>
    </p:spTree>
    <p:extLst>
      <p:ext uri="{BB962C8B-B14F-4D97-AF65-F5344CB8AC3E}">
        <p14:creationId xmlns:p14="http://schemas.microsoft.com/office/powerpoint/2010/main" val="38073981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0" y="6257924"/>
            <a:ext cx="9144000" cy="600075"/>
            <a:chOff x="152399" y="127000"/>
            <a:chExt cx="8991601" cy="1185863"/>
          </a:xfrm>
        </p:grpSpPr>
        <p:pic>
          <p:nvPicPr>
            <p:cNvPr id="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399" y="127000"/>
              <a:ext cx="4199681"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0507" y="127000"/>
              <a:ext cx="4803493"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Title 2"/>
          <p:cNvSpPr txBox="1">
            <a:spLocks/>
          </p:cNvSpPr>
          <p:nvPr/>
        </p:nvSpPr>
        <p:spPr>
          <a:xfrm>
            <a:off x="-85725" y="-105932"/>
            <a:ext cx="7772400" cy="1293028"/>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all" spc="0" normalizeH="0" baseline="0" noProof="0" dirty="0" smtClean="0">
                <a:ln>
                  <a:noFill/>
                </a:ln>
                <a:solidFill>
                  <a:srgbClr val="002060"/>
                </a:solidFill>
                <a:effectLst/>
                <a:uLnTx/>
                <a:uFillTx/>
                <a:latin typeface="Century Gothic" panose="020B0502020202020204"/>
                <a:ea typeface="+mj-ea"/>
                <a:cs typeface="+mj-cs"/>
              </a:rPr>
              <a:t>Pending Questions and Perspectives</a:t>
            </a:r>
            <a:r>
              <a:rPr kumimoji="0" lang="en-US" sz="2000" b="0" i="0" u="none" strike="noStrike" kern="1200" cap="all" spc="0" normalizeH="0" baseline="0" noProof="0" dirty="0" smtClean="0">
                <a:ln>
                  <a:noFill/>
                </a:ln>
                <a:solidFill>
                  <a:srgbClr val="002060"/>
                </a:solidFill>
                <a:effectLst/>
                <a:uLnTx/>
                <a:uFillTx/>
                <a:latin typeface="Century Gothic" panose="020B0502020202020204"/>
                <a:ea typeface="+mj-ea"/>
                <a:cs typeface="+mj-cs"/>
              </a:rPr>
              <a:t/>
            </a:r>
            <a:br>
              <a:rPr kumimoji="0" lang="en-US" sz="2000" b="0" i="0" u="none" strike="noStrike" kern="1200" cap="all" spc="0" normalizeH="0" baseline="0" noProof="0" dirty="0" smtClean="0">
                <a:ln>
                  <a:noFill/>
                </a:ln>
                <a:solidFill>
                  <a:srgbClr val="002060"/>
                </a:solidFill>
                <a:effectLst/>
                <a:uLnTx/>
                <a:uFillTx/>
                <a:latin typeface="Century Gothic" panose="020B0502020202020204"/>
                <a:ea typeface="+mj-ea"/>
                <a:cs typeface="+mj-cs"/>
              </a:rPr>
            </a:br>
            <a:r>
              <a:rPr kumimoji="0" lang="en-US" sz="2000" b="0" i="1" u="none" strike="noStrike" kern="1200" cap="all" spc="0" normalizeH="0" baseline="0" noProof="0" dirty="0" smtClean="0">
                <a:ln>
                  <a:noFill/>
                </a:ln>
                <a:solidFill>
                  <a:srgbClr val="C00000"/>
                </a:solidFill>
                <a:effectLst/>
                <a:uLnTx/>
                <a:uFillTx/>
                <a:latin typeface="Century Gothic" panose="020B0502020202020204"/>
                <a:ea typeface="+mj-ea"/>
                <a:cs typeface="+mj-cs"/>
              </a:rPr>
              <a:t>Differential Pathogenic Roles of HHV-6A and HHV-6B</a:t>
            </a:r>
            <a:br>
              <a:rPr kumimoji="0" lang="en-US" sz="2000" b="0" i="1" u="none" strike="noStrike" kern="1200" cap="all" spc="0" normalizeH="0" baseline="0" noProof="0" dirty="0" smtClean="0">
                <a:ln>
                  <a:noFill/>
                </a:ln>
                <a:solidFill>
                  <a:srgbClr val="C00000"/>
                </a:solidFill>
                <a:effectLst/>
                <a:uLnTx/>
                <a:uFillTx/>
                <a:latin typeface="Century Gothic" panose="020B0502020202020204"/>
                <a:ea typeface="+mj-ea"/>
                <a:cs typeface="+mj-cs"/>
              </a:rPr>
            </a:br>
            <a:endParaRPr kumimoji="0" lang="en-US" sz="2000" b="0" i="1" u="none" strike="noStrike" kern="1200" cap="all" spc="0" normalizeH="0" baseline="0" noProof="0" dirty="0">
              <a:ln>
                <a:noFill/>
              </a:ln>
              <a:solidFill>
                <a:srgbClr val="C00000"/>
              </a:solidFill>
              <a:effectLst/>
              <a:uLnTx/>
              <a:uFillTx/>
              <a:latin typeface="Century Gothic" panose="020B0502020202020204"/>
              <a:ea typeface="+mj-ea"/>
              <a:cs typeface="+mj-cs"/>
            </a:endParaRPr>
          </a:p>
        </p:txBody>
      </p:sp>
      <p:graphicFrame>
        <p:nvGraphicFramePr>
          <p:cNvPr id="6" name="Content Placeholder 4"/>
          <p:cNvGraphicFramePr>
            <a:graphicFrameLocks/>
          </p:cNvGraphicFramePr>
          <p:nvPr>
            <p:extLst>
              <p:ext uri="{D42A27DB-BD31-4B8C-83A1-F6EECF244321}">
                <p14:modId xmlns:p14="http://schemas.microsoft.com/office/powerpoint/2010/main" val="1107645102"/>
              </p:ext>
            </p:extLst>
          </p:nvPr>
        </p:nvGraphicFramePr>
        <p:xfrm>
          <a:off x="246743" y="454931"/>
          <a:ext cx="8679543" cy="60764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Picture 6"/>
          <p:cNvPicPr>
            <a:picLocks noChangeAspect="1"/>
          </p:cNvPicPr>
          <p:nvPr/>
        </p:nvPicPr>
        <p:blipFill>
          <a:blip r:embed="rId9"/>
          <a:stretch>
            <a:fillRect/>
          </a:stretch>
        </p:blipFill>
        <p:spPr>
          <a:xfrm>
            <a:off x="7489216" y="0"/>
            <a:ext cx="1609972" cy="904875"/>
          </a:xfrm>
          <a:prstGeom prst="rect">
            <a:avLst/>
          </a:prstGeom>
        </p:spPr>
      </p:pic>
    </p:spTree>
    <p:extLst>
      <p:ext uri="{BB962C8B-B14F-4D97-AF65-F5344CB8AC3E}">
        <p14:creationId xmlns:p14="http://schemas.microsoft.com/office/powerpoint/2010/main" val="3288765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0" y="6257924"/>
            <a:ext cx="9144000" cy="600075"/>
            <a:chOff x="152399" y="127000"/>
            <a:chExt cx="8991601" cy="1185863"/>
          </a:xfrm>
        </p:grpSpPr>
        <p:pic>
          <p:nvPicPr>
            <p:cNvPr id="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399" y="127000"/>
              <a:ext cx="4199681"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0507" y="127000"/>
              <a:ext cx="4803493"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Content Placeholder 1"/>
          <p:cNvSpPr txBox="1">
            <a:spLocks/>
          </p:cNvSpPr>
          <p:nvPr/>
        </p:nvSpPr>
        <p:spPr>
          <a:xfrm>
            <a:off x="200024" y="1046867"/>
            <a:ext cx="8486776" cy="517229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srgbClr val="C00000"/>
                </a:solidFill>
                <a:effectLst/>
                <a:uLnTx/>
                <a:uFillTx/>
                <a:latin typeface="Century Gothic" panose="020B0502020202020204"/>
                <a:ea typeface="+mn-ea"/>
                <a:cs typeface="+mn-cs"/>
              </a:rPr>
              <a:t>HHV-6 is a widespread </a:t>
            </a:r>
            <a:r>
              <a:rPr kumimoji="0" lang="en-US" sz="1800" b="0" i="0" u="none" strike="noStrike" kern="1200" cap="none" spc="0" normalizeH="0" baseline="0" noProof="0" dirty="0" err="1" smtClean="0">
                <a:ln>
                  <a:noFill/>
                </a:ln>
                <a:solidFill>
                  <a:srgbClr val="C00000"/>
                </a:solidFill>
                <a:effectLst/>
                <a:uLnTx/>
                <a:uFillTx/>
                <a:latin typeface="Century Gothic" panose="020B0502020202020204"/>
                <a:ea typeface="+mn-ea"/>
                <a:cs typeface="+mn-cs"/>
              </a:rPr>
              <a:t>betaherpesvirus</a:t>
            </a:r>
            <a:r>
              <a:rPr kumimoji="0" lang="en-US" sz="1800" b="0" i="0" u="none" strike="noStrike" kern="1200" cap="none" spc="0" normalizeH="0" baseline="0" noProof="0" dirty="0" smtClean="0">
                <a:ln>
                  <a:noFill/>
                </a:ln>
                <a:solidFill>
                  <a:srgbClr val="C00000"/>
                </a:solidFill>
                <a:effectLst/>
                <a:uLnTx/>
                <a:uFillTx/>
                <a:latin typeface="Century Gothic" panose="020B0502020202020204"/>
                <a:ea typeface="+mn-ea"/>
                <a:cs typeface="+mn-cs"/>
              </a:rPr>
              <a:t> which is now encompasses two different species: HHV-6A and HHV- 6B.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srgbClr val="7030A0"/>
                </a:solidFill>
                <a:effectLst/>
                <a:uLnTx/>
                <a:uFillTx/>
                <a:latin typeface="Century Gothic" panose="020B0502020202020204"/>
                <a:ea typeface="+mn-ea"/>
                <a:cs typeface="+mn-cs"/>
              </a:rPr>
              <a:t>HHV-6 herpesviruses, induces a lifelong latent infection in humans.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srgbClr val="C00000"/>
                </a:solidFill>
                <a:effectLst/>
                <a:uLnTx/>
                <a:uFillTx/>
                <a:latin typeface="Century Gothic" panose="020B0502020202020204"/>
                <a:ea typeface="+mn-ea"/>
                <a:cs typeface="+mn-cs"/>
              </a:rPr>
              <a:t>ciHHV-6</a:t>
            </a:r>
            <a:r>
              <a:rPr lang="en-US" sz="1800" dirty="0">
                <a:solidFill>
                  <a:srgbClr val="C00000"/>
                </a:solidFill>
                <a:latin typeface="Century Gothic" panose="020B0502020202020204"/>
              </a:rPr>
              <a:t> </a:t>
            </a:r>
            <a:r>
              <a:rPr lang="en-US" sz="1800" dirty="0" smtClean="0">
                <a:solidFill>
                  <a:srgbClr val="C00000"/>
                </a:solidFill>
                <a:latin typeface="Century Gothic" panose="020B0502020202020204"/>
              </a:rPr>
              <a:t>is </a:t>
            </a:r>
            <a:r>
              <a:rPr lang="en-US" sz="1800" dirty="0" err="1" smtClean="0">
                <a:solidFill>
                  <a:srgbClr val="C00000"/>
                </a:solidFill>
                <a:latin typeface="Century Gothic" panose="020B0502020202020204"/>
              </a:rPr>
              <a:t>foind</a:t>
            </a:r>
            <a:r>
              <a:rPr kumimoji="0" lang="en-US" sz="1800" b="0" i="0" u="none" strike="noStrike" kern="1200" cap="none" spc="0" normalizeH="0" baseline="0" noProof="0" dirty="0" smtClean="0">
                <a:ln>
                  <a:noFill/>
                </a:ln>
                <a:solidFill>
                  <a:srgbClr val="C00000"/>
                </a:solidFill>
                <a:effectLst/>
                <a:uLnTx/>
                <a:uFillTx/>
                <a:latin typeface="Century Gothic" panose="020B0502020202020204"/>
                <a:ea typeface="+mn-ea"/>
                <a:cs typeface="+mn-cs"/>
              </a:rPr>
              <a:t> in about 1% of the general population. This may be a confusing factor for the diagnosis of active viral infection.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srgbClr val="7030A0"/>
                </a:solidFill>
                <a:effectLst/>
                <a:uLnTx/>
                <a:uFillTx/>
                <a:latin typeface="Century Gothic" panose="020B0502020202020204"/>
                <a:ea typeface="+mn-ea"/>
                <a:cs typeface="+mn-cs"/>
              </a:rPr>
              <a:t>Many active HHV-6 infections, corresponding to primary infections, reactivations, or exogenous reinfections, are asymptomatic. However, the virus may be the cause of serious diseases, particularly in immunocompromised individuals.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srgbClr val="C00000"/>
                </a:solidFill>
                <a:effectLst/>
                <a:uLnTx/>
                <a:uFillTx/>
                <a:latin typeface="Century Gothic" panose="020B0502020202020204"/>
                <a:ea typeface="+mn-ea"/>
                <a:cs typeface="+mn-cs"/>
              </a:rPr>
              <a:t>The formal demonstration of the causative role of HHV-6 in many acute and chronic human diseases is difficult due to the ubiquitous nature of the virus, chronicity of infection, existence of two distinct species, and some time due to limitations of current investigational tools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srgbClr val="7030A0"/>
                </a:solidFill>
                <a:effectLst/>
                <a:uLnTx/>
                <a:uFillTx/>
                <a:latin typeface="Century Gothic" panose="020B0502020202020204"/>
                <a:ea typeface="+mn-ea"/>
                <a:cs typeface="+mn-cs"/>
              </a:rPr>
              <a:t>There are still numerous pending questions about HHV-6 which should stimulate future research works on the pathophysiology, diagnosis, and therapy of this amazing human virus</a:t>
            </a:r>
            <a:endParaRPr kumimoji="0" lang="en-US" sz="1800" b="0" i="0" u="none" strike="noStrike" kern="1200" cap="none" spc="0" normalizeH="0" baseline="0" noProof="0" dirty="0">
              <a:ln>
                <a:noFill/>
              </a:ln>
              <a:solidFill>
                <a:srgbClr val="7030A0"/>
              </a:solidFill>
              <a:effectLst/>
              <a:uLnTx/>
              <a:uFillTx/>
              <a:latin typeface="Century Gothic" panose="020B0502020202020204"/>
              <a:ea typeface="+mn-ea"/>
              <a:cs typeface="+mn-cs"/>
            </a:endParaRPr>
          </a:p>
        </p:txBody>
      </p:sp>
      <p:sp>
        <p:nvSpPr>
          <p:cNvPr id="6" name="Title 5"/>
          <p:cNvSpPr>
            <a:spLocks noGrp="1"/>
          </p:cNvSpPr>
          <p:nvPr>
            <p:ph type="title"/>
          </p:nvPr>
        </p:nvSpPr>
        <p:spPr/>
        <p:txBody>
          <a:bodyPr/>
          <a:lstStyle/>
          <a:p>
            <a:pPr algn="ctr"/>
            <a:r>
              <a:rPr lang="en-US" sz="3200" dirty="0" smtClean="0">
                <a:solidFill>
                  <a:srgbClr val="002060"/>
                </a:solidFill>
              </a:rPr>
              <a:t>Take Home Message</a:t>
            </a:r>
            <a:endParaRPr lang="en-US" sz="3200" dirty="0">
              <a:solidFill>
                <a:srgbClr val="002060"/>
              </a:solidFill>
            </a:endParaRPr>
          </a:p>
        </p:txBody>
      </p:sp>
    </p:spTree>
    <p:extLst>
      <p:ext uri="{BB962C8B-B14F-4D97-AF65-F5344CB8AC3E}">
        <p14:creationId xmlns:p14="http://schemas.microsoft.com/office/powerpoint/2010/main" val="10329408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0" y="6257924"/>
            <a:ext cx="9144000" cy="600075"/>
            <a:chOff x="152399" y="127000"/>
            <a:chExt cx="8991601" cy="1185863"/>
          </a:xfrm>
        </p:grpSpPr>
        <p:pic>
          <p:nvPicPr>
            <p:cNvPr id="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399" y="127000"/>
              <a:ext cx="4199681"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0507" y="127000"/>
              <a:ext cx="4803493"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 name="Picture 4"/>
          <p:cNvPicPr>
            <a:picLocks noChangeAspect="1"/>
          </p:cNvPicPr>
          <p:nvPr/>
        </p:nvPicPr>
        <p:blipFill>
          <a:blip r:embed="rId4"/>
          <a:stretch>
            <a:fillRect/>
          </a:stretch>
        </p:blipFill>
        <p:spPr>
          <a:xfrm>
            <a:off x="0" y="57149"/>
            <a:ext cx="9144000" cy="6781800"/>
          </a:xfrm>
          <a:prstGeom prst="rect">
            <a:avLst/>
          </a:prstGeom>
        </p:spPr>
      </p:pic>
      <p:sp>
        <p:nvSpPr>
          <p:cNvPr id="6" name="TextBox 5"/>
          <p:cNvSpPr txBox="1"/>
          <p:nvPr/>
        </p:nvSpPr>
        <p:spPr>
          <a:xfrm>
            <a:off x="6381749" y="4879835"/>
            <a:ext cx="2453151" cy="1754326"/>
          </a:xfrm>
          <a:prstGeom prst="rect">
            <a:avLst/>
          </a:prstGeom>
          <a:solidFill>
            <a:srgbClr val="00B0F0"/>
          </a:solidFill>
        </p:spPr>
        <p:txBody>
          <a:bodyPr wrap="square" rtlCol="0">
            <a:spAutoFit/>
          </a:bodyPr>
          <a:lstStyle/>
          <a:p>
            <a:pPr algn="ctr" defTabSz="457200" fontAlgn="auto">
              <a:spcBef>
                <a:spcPts val="0"/>
              </a:spcBef>
              <a:spcAft>
                <a:spcPts val="0"/>
              </a:spcAft>
            </a:pPr>
            <a:r>
              <a:rPr lang="en-US" sz="5400" i="1" dirty="0" smtClean="0">
                <a:solidFill>
                  <a:prstClr val="white"/>
                </a:solidFill>
                <a:latin typeface="Cambria" panose="02040503050406030204" pitchFamily="18" charset="0"/>
                <a:cs typeface="+mn-cs"/>
              </a:rPr>
              <a:t>Thank You </a:t>
            </a:r>
            <a:endParaRPr lang="en-US" sz="5400" i="1" dirty="0">
              <a:solidFill>
                <a:prstClr val="white"/>
              </a:solidFill>
              <a:latin typeface="Cambria" panose="02040503050406030204" pitchFamily="18" charset="0"/>
              <a:cs typeface="+mn-cs"/>
            </a:endParaRPr>
          </a:p>
        </p:txBody>
      </p:sp>
    </p:spTree>
    <p:extLst>
      <p:ext uri="{BB962C8B-B14F-4D97-AF65-F5344CB8AC3E}">
        <p14:creationId xmlns:p14="http://schemas.microsoft.com/office/powerpoint/2010/main" val="4079184236"/>
      </p:ext>
    </p:extLst>
  </p:cSld>
  <p:clrMapOvr>
    <a:masterClrMapping/>
  </p:clrMapOvr>
  <p:timing>
    <p:tnLst>
      <p:par>
        <p:cTn id="1" dur="indefinite" restart="never" nodeType="tmRoot"/>
      </p:par>
    </p:tnLst>
  </p:timing>
</p:sld>
</file>

<file path=ppt/theme/theme1.xml><?xml version="1.0" encoding="utf-8"?>
<a:theme xmlns:a="http://schemas.openxmlformats.org/drawingml/2006/main" name="Standarddesign">
  <a:themeElements>
    <a:clrScheme name="Standarddesign 1">
      <a:dk1>
        <a:srgbClr val="000000"/>
      </a:dk1>
      <a:lt1>
        <a:srgbClr val="FFFFFF"/>
      </a:lt1>
      <a:dk2>
        <a:srgbClr val="4C7013"/>
      </a:dk2>
      <a:lt2>
        <a:srgbClr val="0061B2"/>
      </a:lt2>
      <a:accent1>
        <a:srgbClr val="FEA501"/>
      </a:accent1>
      <a:accent2>
        <a:srgbClr val="C8A058"/>
      </a:accent2>
      <a:accent3>
        <a:srgbClr val="FFFFFF"/>
      </a:accent3>
      <a:accent4>
        <a:srgbClr val="000000"/>
      </a:accent4>
      <a:accent5>
        <a:srgbClr val="FECFAA"/>
      </a:accent5>
      <a:accent6>
        <a:srgbClr val="B5914F"/>
      </a:accent6>
      <a:hlink>
        <a:srgbClr val="C40505"/>
      </a:hlink>
      <a:folHlink>
        <a:srgbClr val="919191"/>
      </a:folHlink>
    </a:clrScheme>
    <a:fontScheme name="Standard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lnDef>
  </a:objectDefaults>
  <a:extraClrSchemeLst>
    <a:extraClrScheme>
      <a:clrScheme name="Standarddesign 1">
        <a:dk1>
          <a:srgbClr val="000000"/>
        </a:dk1>
        <a:lt1>
          <a:srgbClr val="FFFFFF"/>
        </a:lt1>
        <a:dk2>
          <a:srgbClr val="4C7013"/>
        </a:dk2>
        <a:lt2>
          <a:srgbClr val="0061B2"/>
        </a:lt2>
        <a:accent1>
          <a:srgbClr val="FEA501"/>
        </a:accent1>
        <a:accent2>
          <a:srgbClr val="C8A058"/>
        </a:accent2>
        <a:accent3>
          <a:srgbClr val="FFFFFF"/>
        </a:accent3>
        <a:accent4>
          <a:srgbClr val="000000"/>
        </a:accent4>
        <a:accent5>
          <a:srgbClr val="FECFAA"/>
        </a:accent5>
        <a:accent6>
          <a:srgbClr val="B5914F"/>
        </a:accent6>
        <a:hlink>
          <a:srgbClr val="C40505"/>
        </a:hlink>
        <a:folHlink>
          <a:srgbClr val="919191"/>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3379</TotalTime>
  <Words>3712</Words>
  <Application>Microsoft Office PowerPoint</Application>
  <PresentationFormat>On-screen Show (4:3)</PresentationFormat>
  <Paragraphs>201</Paragraphs>
  <Slides>20</Slides>
  <Notes>15</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Standarddesign</vt:lpstr>
      <vt:lpstr>Clinical Presentations of HHV-6 Infection in Infants and Children in Kuwait: A Retrospective Study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Take Home Message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Xiang</dc:creator>
  <dc:description>PresentationLoad.com</dc:description>
  <cp:lastModifiedBy>Keerthi Kethineni</cp:lastModifiedBy>
  <cp:revision>352</cp:revision>
  <dcterms:created xsi:type="dcterms:W3CDTF">2007-11-27T23:54:21Z</dcterms:created>
  <dcterms:modified xsi:type="dcterms:W3CDTF">2017-06-29T12:37:05Z</dcterms:modified>
</cp:coreProperties>
</file>