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61" r:id="rId3"/>
    <p:sldId id="293" r:id="rId4"/>
    <p:sldId id="257" r:id="rId5"/>
    <p:sldId id="267" r:id="rId6"/>
    <p:sldId id="275" r:id="rId7"/>
    <p:sldId id="282" r:id="rId8"/>
    <p:sldId id="258" r:id="rId9"/>
    <p:sldId id="266" r:id="rId10"/>
    <p:sldId id="274" r:id="rId11"/>
    <p:sldId id="281" r:id="rId12"/>
    <p:sldId id="292" r:id="rId13"/>
    <p:sldId id="259" r:id="rId14"/>
    <p:sldId id="263" r:id="rId15"/>
    <p:sldId id="271" r:id="rId16"/>
    <p:sldId id="276" r:id="rId17"/>
    <p:sldId id="268" r:id="rId18"/>
    <p:sldId id="269" r:id="rId19"/>
    <p:sldId id="270" r:id="rId20"/>
    <p:sldId id="272" r:id="rId21"/>
    <p:sldId id="265" r:id="rId22"/>
    <p:sldId id="277" r:id="rId23"/>
    <p:sldId id="278" r:id="rId24"/>
    <p:sldId id="279" r:id="rId25"/>
    <p:sldId id="280" r:id="rId26"/>
    <p:sldId id="283" r:id="rId27"/>
    <p:sldId id="284" r:id="rId28"/>
    <p:sldId id="291" r:id="rId29"/>
    <p:sldId id="290" r:id="rId30"/>
    <p:sldId id="285" r:id="rId31"/>
    <p:sldId id="286" r:id="rId32"/>
    <p:sldId id="288" r:id="rId33"/>
    <p:sldId id="287" r:id="rId34"/>
    <p:sldId id="289" r:id="rId35"/>
    <p:sldId id="264" r:id="rId36"/>
    <p:sldId id="273" r:id="rId37"/>
    <p:sldId id="26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F4C94B9-146E-4F00-AAA6-E9EB43A47AD4}" type="datetimeFigureOut">
              <a:rPr lang="ar-EG" smtClean="0"/>
              <a:t>13/10/1436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0E5334A-5CC6-4C6C-B2A6-894AC2BF805D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690130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5334A-5CC6-4C6C-B2A6-894AC2BF805D}" type="slidenum">
              <a:rPr lang="ar-EG" smtClean="0"/>
              <a:t>8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505135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1356-5B59-48B8-B069-9AD06E672294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B9C-028E-4EA2-9123-9BBC6AEB7775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CDCB6-1BBC-4535-95DC-1AB7548BF13C}" type="datetime3">
              <a:rPr lang="en-US" smtClean="0"/>
              <a:t>29 July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3BA8-2BE2-4309-B835-BEFE132AB795}" type="datetime3">
              <a:rPr lang="en-US" smtClean="0"/>
              <a:t>29 July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7C7A-91DC-4421-8C5C-3622A7FD3BD1}" type="datetime3">
              <a:rPr lang="en-US" smtClean="0"/>
              <a:t>29 July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06A2B-F03F-4356-882F-EDC6B14E1C4D}" type="datetime3">
              <a:rPr lang="en-US" smtClean="0"/>
              <a:t>29 July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04CAB-830A-4250-A362-E8CDD6C71019}" type="datetime3">
              <a:rPr lang="en-US" smtClean="0"/>
              <a:t>29 July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721C1-9035-4B4B-8DF9-DDBCCACE4A5C}" type="datetime3">
              <a:rPr lang="en-US" smtClean="0"/>
              <a:t>29 July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50C7B-2DF2-4D79-BE3A-C29B9ADF292C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B3A4A-3AFA-433C-A136-ECC11670180C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9D4FA-0CD4-49E9-9E95-C6DF88A1E644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772400" cy="32004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 of 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Nano- 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Femto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-technology 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Medicine 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Pharmacy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DC9E0-CB8D-4163-9F40-16013720F71B}" type="datetime3">
              <a:rPr lang="en-US" smtClean="0"/>
              <a:t>29 July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7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/>
          <p:cNvSpPr>
            <a:spLocks noGrp="1"/>
          </p:cNvSpPr>
          <p:nvPr>
            <p:ph idx="1"/>
          </p:nvPr>
        </p:nvSpPr>
        <p:spPr>
          <a:xfrm>
            <a:off x="561975" y="1905000"/>
            <a:ext cx="8229600" cy="4525963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endParaRPr lang="en-US" b="1" kern="10" dirty="0" smtClean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en-US" b="1" kern="10" dirty="0" smtClean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  <a:p>
            <a:pPr algn="ctr">
              <a:defRPr/>
            </a:pPr>
            <a:endParaRPr lang="en-US" sz="4800" b="1" kern="10" dirty="0" smtClean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  <a:p>
            <a:pPr marL="0" indent="0" algn="ctr">
              <a:buFont typeface="Arial" pitchFamily="34" charset="0"/>
              <a:buNone/>
              <a:defRPr/>
            </a:pPr>
            <a:endParaRPr lang="en-US" sz="4800" b="1" kern="10" dirty="0" smtClean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  <a:p>
            <a:pPr marL="0" indent="0" algn="ctr">
              <a:buFont typeface="Arial" pitchFamily="34" charset="0"/>
              <a:buNone/>
              <a:defRPr/>
            </a:pPr>
            <a:r>
              <a:rPr lang="en-US" sz="84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Nabil  Mohie Abdel-Hamid</a:t>
            </a:r>
          </a:p>
          <a:p>
            <a:pPr marL="0" indent="0" algn="ctr">
              <a:buFont typeface="Arial" pitchFamily="34" charset="0"/>
              <a:buNone/>
              <a:defRPr/>
            </a:pPr>
            <a:endParaRPr lang="en-US" b="1" i="1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Lucida Fax"/>
            </a:endParaRPr>
          </a:p>
          <a:p>
            <a:pPr marL="609600" indent="-609600" algn="ctr">
              <a:lnSpc>
                <a:spcPct val="90000"/>
              </a:lnSpc>
              <a:buFont typeface="Arial" pitchFamily="34" charset="0"/>
              <a:buNone/>
              <a:defRPr/>
            </a:pPr>
            <a:endParaRPr lang="en-US" sz="38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09600" indent="-609600" algn="ctr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en-US" sz="5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Ex-Dean and Prof of Cancer Biology </a:t>
            </a:r>
          </a:p>
          <a:p>
            <a:pPr marL="609600" indent="-609600" algn="ctr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en-U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Biochemistry Department)</a:t>
            </a:r>
          </a:p>
          <a:p>
            <a:pPr marL="609600" indent="-609600" algn="ctr">
              <a:lnSpc>
                <a:spcPct val="90000"/>
              </a:lnSpc>
              <a:buFont typeface="Arial" pitchFamily="34" charset="0"/>
              <a:buNone/>
              <a:defRPr/>
            </a:pPr>
            <a:endParaRPr lang="en-US" sz="2600" b="1" i="1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Lucida Fax"/>
            </a:endParaRPr>
          </a:p>
          <a:p>
            <a:pPr marL="609600" indent="-609600" algn="ctr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en-US" sz="50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Lucida Fax"/>
              </a:rPr>
              <a:t>in</a:t>
            </a:r>
            <a:endParaRPr lang="en-US" sz="50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Lucida Fax"/>
            </a:endParaRPr>
          </a:p>
          <a:p>
            <a:pPr marL="0" indent="0" algn="ctr">
              <a:buFont typeface="Arial" pitchFamily="34" charset="0"/>
              <a:buNone/>
              <a:defRPr/>
            </a:pPr>
            <a:endParaRPr lang="en-US" sz="5000" b="1" i="1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Lucida Fax"/>
            </a:endParaRPr>
          </a:p>
          <a:p>
            <a:pPr marL="0" indent="0" algn="ctr">
              <a:buFont typeface="Arial" pitchFamily="34" charset="0"/>
              <a:buNone/>
              <a:defRPr/>
            </a:pPr>
            <a:r>
              <a:rPr lang="en-US" sz="50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Lucida Fax"/>
              </a:rPr>
              <a:t>Pharmacy College, Kafrelsheikh University, Egypt</a:t>
            </a:r>
          </a:p>
          <a:p>
            <a:pPr marL="0" indent="0" algn="ctr">
              <a:buFont typeface="Arial" pitchFamily="34" charset="0"/>
              <a:buNone/>
              <a:defRPr/>
            </a:pPr>
            <a:endParaRPr lang="en-US" sz="2600" b="1" i="1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Lucida Fax"/>
            </a:endParaRPr>
          </a:p>
          <a:p>
            <a:pPr marL="609600" indent="-609600" algn="ctr">
              <a:lnSpc>
                <a:spcPct val="90000"/>
              </a:lnSpc>
              <a:buFont typeface="Arial" pitchFamily="34" charset="0"/>
              <a:buNone/>
              <a:defRPr/>
            </a:pPr>
            <a:endParaRPr lang="en-US" b="1" dirty="0" smtClean="0">
              <a:solidFill>
                <a:srgbClr val="003300"/>
              </a:solidFill>
            </a:endParaRPr>
          </a:p>
          <a:p>
            <a:pPr marL="609600" indent="-609600" algn="ctr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500" b="1" dirty="0" smtClean="0"/>
              <a:t>nabilmohie@yahoo.com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124" name="WordArt 11"/>
          <p:cNvSpPr>
            <a:spLocks noChangeArrowheads="1" noChangeShapeType="1" noTextEdit="1"/>
          </p:cNvSpPr>
          <p:nvPr/>
        </p:nvSpPr>
        <p:spPr bwMode="auto">
          <a:xfrm>
            <a:off x="3048000" y="1828800"/>
            <a:ext cx="2743200" cy="838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4954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Presented </a:t>
            </a:r>
          </a:p>
          <a:p>
            <a:pPr algn="ctr"/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By </a:t>
            </a:r>
          </a:p>
        </p:txBody>
      </p:sp>
      <p:sp>
        <p:nvSpPr>
          <p:cNvPr id="6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B07ED0C-88B2-4031-BE19-173B2BD5F6E3}" type="datetime3">
              <a:rPr lang="en-US" smtClean="0"/>
              <a:t>29 July 2015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EEDCF5-EA0E-4F92-BA58-683AE829608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5128" name="Picture 2" descr="F:\صيدلة كفر الشيخ\لوجو الكلية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0825"/>
            <a:ext cx="167640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 descr="E:\TV Meeting\مساحة للراى 17 مارس 2015\IMG-20150319-WA00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52400"/>
            <a:ext cx="18288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50825"/>
            <a:ext cx="3962400" cy="157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Lectures stories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 descr="D:\Conferences\Conference Lectures\Nano technology and Femtotechnology\10986826_873139462724664_6803488047522000560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38862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09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10600" cy="46783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</a:rPr>
              <a:t>Background.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7030A0"/>
                </a:solidFill>
              </a:rPr>
              <a:t>Definitions of </a:t>
            </a:r>
            <a:r>
              <a:rPr lang="en-US" b="1" dirty="0" err="1">
                <a:solidFill>
                  <a:srgbClr val="7030A0"/>
                </a:solidFill>
              </a:rPr>
              <a:t>Nanomedicine</a:t>
            </a:r>
            <a:r>
              <a:rPr lang="en-US" b="1" dirty="0">
                <a:solidFill>
                  <a:srgbClr val="7030A0"/>
                </a:solidFill>
              </a:rPr>
              <a:t> and </a:t>
            </a:r>
            <a:r>
              <a:rPr lang="en-US" b="1" dirty="0" err="1">
                <a:solidFill>
                  <a:srgbClr val="7030A0"/>
                </a:solidFill>
              </a:rPr>
              <a:t>Nanopharmacy</a:t>
            </a:r>
            <a:r>
              <a:rPr lang="en-US" b="1" dirty="0">
                <a:solidFill>
                  <a:srgbClr val="7030A0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</a:rPr>
              <a:t>Nano </a:t>
            </a:r>
            <a:r>
              <a:rPr lang="en-US" b="1" dirty="0">
                <a:solidFill>
                  <a:srgbClr val="7030A0"/>
                </a:solidFill>
              </a:rPr>
              <a:t>and </a:t>
            </a:r>
            <a:r>
              <a:rPr lang="en-US" b="1" dirty="0" err="1">
                <a:solidFill>
                  <a:srgbClr val="7030A0"/>
                </a:solidFill>
              </a:rPr>
              <a:t>Femto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economics.</a:t>
            </a:r>
            <a:endParaRPr lang="en-US" b="1" dirty="0">
              <a:solidFill>
                <a:srgbClr val="7030A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</a:rPr>
              <a:t>Objectives.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7030A0"/>
                </a:solidFill>
              </a:rPr>
              <a:t>Benefits of Nano and </a:t>
            </a:r>
            <a:r>
              <a:rPr lang="en-US" b="1" dirty="0" err="1">
                <a:solidFill>
                  <a:srgbClr val="7030A0"/>
                </a:solidFill>
              </a:rPr>
              <a:t>Femto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World.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</a:rPr>
              <a:t>Current Applications.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</a:rPr>
              <a:t>Future Disciplines.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623D1-D218-463C-82E9-8C6DEE9F70B7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1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848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b="1" dirty="0" smtClean="0">
                <a:solidFill>
                  <a:srgbClr val="7030A0"/>
                </a:solidFill>
              </a:rPr>
              <a:t>Human health and disease have faced frequent obstacles, that constitute a barrier to discover diseases in a pre-observable state, or to have the facility to treat the disease in a very specific, efficient, targeted way avoiding other </a:t>
            </a:r>
            <a:r>
              <a:rPr lang="en-US" sz="3600" b="1" smtClean="0">
                <a:solidFill>
                  <a:srgbClr val="7030A0"/>
                </a:solidFill>
              </a:rPr>
              <a:t>healthy environments.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552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b="1" dirty="0" err="1" smtClean="0">
                <a:solidFill>
                  <a:schemeClr val="accent2"/>
                </a:solidFill>
              </a:rPr>
              <a:t>Nanomedicine</a:t>
            </a:r>
            <a:r>
              <a:rPr lang="en-US" sz="3600" b="1" dirty="0" smtClean="0">
                <a:solidFill>
                  <a:schemeClr val="accent2"/>
                </a:solidFill>
              </a:rPr>
              <a:t>: </a:t>
            </a:r>
            <a:r>
              <a:rPr lang="en-US" sz="3600" b="1" dirty="0" smtClean="0">
                <a:solidFill>
                  <a:srgbClr val="7030A0"/>
                </a:solidFill>
              </a:rPr>
              <a:t>It`s </a:t>
            </a:r>
            <a:r>
              <a:rPr lang="en-US" sz="3600" b="1" dirty="0">
                <a:solidFill>
                  <a:srgbClr val="7030A0"/>
                </a:solidFill>
              </a:rPr>
              <a:t>defined as the repair, construction and control of human biological systems using devices built upon nanotechnology standards</a:t>
            </a:r>
            <a:r>
              <a:rPr lang="en-US" sz="3600" b="1" dirty="0" smtClean="0">
                <a:solidFill>
                  <a:srgbClr val="7030A0"/>
                </a:solidFill>
              </a:rPr>
              <a:t>.</a:t>
            </a:r>
          </a:p>
          <a:p>
            <a:pPr marL="0" indent="0" algn="just">
              <a:buNone/>
            </a:pPr>
            <a:endParaRPr lang="en-US" sz="3600" b="1" dirty="0" smtClean="0">
              <a:solidFill>
                <a:srgbClr val="FF3300"/>
              </a:solidFill>
            </a:endParaRPr>
          </a:p>
          <a:p>
            <a:pPr marL="0" indent="0" algn="just">
              <a:buNone/>
            </a:pPr>
            <a:r>
              <a:rPr lang="en-US" sz="3600" b="1" dirty="0" err="1" smtClean="0">
                <a:solidFill>
                  <a:srgbClr val="FF3300"/>
                </a:solidFill>
              </a:rPr>
              <a:t>Nanopharmacy</a:t>
            </a:r>
            <a:r>
              <a:rPr lang="en-US" sz="3600" b="1" dirty="0" smtClean="0">
                <a:solidFill>
                  <a:srgbClr val="FF3300"/>
                </a:solidFill>
              </a:rPr>
              <a:t>: </a:t>
            </a:r>
            <a:r>
              <a:rPr lang="en-US" sz="3600" b="1" dirty="0">
                <a:solidFill>
                  <a:srgbClr val="7030A0"/>
                </a:solidFill>
              </a:rPr>
              <a:t>It is the use of </a:t>
            </a:r>
            <a:r>
              <a:rPr lang="en-US" sz="3600" b="1" dirty="0" err="1">
                <a:solidFill>
                  <a:srgbClr val="7030A0"/>
                </a:solidFill>
              </a:rPr>
              <a:t>nanoscales</a:t>
            </a:r>
            <a:r>
              <a:rPr lang="en-US" sz="3600" b="1" dirty="0">
                <a:solidFill>
                  <a:srgbClr val="7030A0"/>
                </a:solidFill>
              </a:rPr>
              <a:t> in drug manufacturing</a:t>
            </a:r>
            <a:r>
              <a:rPr lang="en-US" sz="3600" b="1" dirty="0" smtClean="0">
                <a:solidFill>
                  <a:srgbClr val="7030A0"/>
                </a:solidFill>
              </a:rPr>
              <a:t>,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smtClean="0">
                <a:solidFill>
                  <a:srgbClr val="7030A0"/>
                </a:solidFill>
              </a:rPr>
              <a:t>solubility, </a:t>
            </a:r>
            <a:r>
              <a:rPr lang="en-US" sz="3600" b="1" dirty="0">
                <a:solidFill>
                  <a:srgbClr val="7030A0"/>
                </a:solidFill>
              </a:rPr>
              <a:t>dosage forms, administration , bioavailability  and </a:t>
            </a:r>
            <a:r>
              <a:rPr lang="en-US" sz="3600" b="1" dirty="0" err="1" smtClean="0">
                <a:solidFill>
                  <a:srgbClr val="7030A0"/>
                </a:solidFill>
              </a:rPr>
              <a:t>biodistributions</a:t>
            </a:r>
            <a:r>
              <a:rPr lang="en-US" sz="3600" b="1" dirty="0" smtClean="0">
                <a:solidFill>
                  <a:srgbClr val="7030A0"/>
                </a:solidFill>
              </a:rPr>
              <a:t>.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43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 and </a:t>
            </a:r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Femto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economics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err="1">
                <a:solidFill>
                  <a:srgbClr val="7030A0"/>
                </a:solidFill>
              </a:rPr>
              <a:t>Nanomedicine</a:t>
            </a:r>
            <a:r>
              <a:rPr lang="en-US" b="1" dirty="0">
                <a:solidFill>
                  <a:srgbClr val="7030A0"/>
                </a:solidFill>
              </a:rPr>
              <a:t> is a huge industry. </a:t>
            </a:r>
          </a:p>
          <a:p>
            <a:pPr algn="just"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pPr algn="just"/>
            <a:r>
              <a:rPr lang="en-US" b="1" dirty="0">
                <a:solidFill>
                  <a:srgbClr val="7030A0"/>
                </a:solidFill>
              </a:rPr>
              <a:t>Sales reached 6.8 billion dollars in 2004. USA and European Union are investing billions of dollars and plan to invest more in the future. </a:t>
            </a:r>
          </a:p>
          <a:p>
            <a:pPr marL="0" indent="0" algn="just">
              <a:buNone/>
            </a:pP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9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6962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b="1" dirty="0">
                <a:solidFill>
                  <a:srgbClr val="7030A0"/>
                </a:solidFill>
              </a:rPr>
              <a:t>Globally, scientists work on finding new accurate modalities to set down, think and execute critical tasks within the living cells, then get out, as if being in a minute voyage to solve a threatening problem. </a:t>
            </a:r>
            <a:endParaRPr lang="en-US" sz="3600" b="1" dirty="0" smtClean="0">
              <a:solidFill>
                <a:srgbClr val="7030A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D16B-A960-4EB5-9778-E114E33B72E3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762000" y="381000"/>
            <a:ext cx="7772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560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7030A0"/>
                </a:solidFill>
              </a:rPr>
              <a:t>In this voyage, either they could study an ancient uncovered disease or solve a non previously resolved problem. </a:t>
            </a:r>
          </a:p>
          <a:p>
            <a:pPr marL="0" indent="0" algn="just">
              <a:buNone/>
            </a:pPr>
            <a:r>
              <a:rPr lang="en-US" b="1" dirty="0">
                <a:solidFill>
                  <a:srgbClr val="7030A0"/>
                </a:solidFill>
              </a:rPr>
              <a:t>Human health seems to be a fascinating interest to make a great race and competition among scientists to introduce a gift to the humanity each single second.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7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Mathematically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371600"/>
            <a:ext cx="8229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792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00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rgbClr val="002060"/>
                </a:solidFill>
              </a:rPr>
              <a:t>Human cell size is: 9 µm = 9X10</a:t>
            </a:r>
            <a:r>
              <a:rPr lang="en-US" sz="4000" b="1" baseline="56000" dirty="0" smtClean="0">
                <a:solidFill>
                  <a:srgbClr val="002060"/>
                </a:solidFill>
              </a:rPr>
              <a:t>-6</a:t>
            </a:r>
            <a:r>
              <a:rPr lang="en-US" sz="4000" b="1" dirty="0" smtClean="0">
                <a:solidFill>
                  <a:srgbClr val="002060"/>
                </a:solidFill>
              </a:rPr>
              <a:t>m</a:t>
            </a:r>
            <a:br>
              <a:rPr lang="en-US" sz="4000" b="1" dirty="0" smtClean="0">
                <a:solidFill>
                  <a:srgbClr val="002060"/>
                </a:solidFill>
              </a:rPr>
            </a:br>
            <a:r>
              <a:rPr lang="en-US" sz="4000" b="1" dirty="0" smtClean="0">
                <a:solidFill>
                  <a:srgbClr val="002060"/>
                </a:solidFill>
              </a:rPr>
              <a:t>= 9000</a:t>
            </a:r>
            <a:r>
              <a:rPr lang="en-US" sz="4000" b="1" baseline="56000" dirty="0" smtClean="0">
                <a:solidFill>
                  <a:srgbClr val="002060"/>
                </a:solidFill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</a:rPr>
              <a:t>nm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8229601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57400" y="5877580"/>
            <a:ext cx="46482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N.B: Division by 10 </a:t>
            </a:r>
            <a:endParaRPr lang="en-US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76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Cellular pores and distances</a:t>
            </a:r>
            <a:endParaRPr lang="ar-EG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fontScale="92500" lnSpcReduction="10000"/>
          </a:bodyPr>
          <a:lstStyle/>
          <a:p>
            <a:pPr marL="93663" indent="-93663" algn="just"/>
            <a:r>
              <a:rPr lang="en-US" b="1" dirty="0">
                <a:solidFill>
                  <a:srgbClr val="7030A0"/>
                </a:solidFill>
              </a:rPr>
              <a:t>Actually, there is </a:t>
            </a:r>
            <a:r>
              <a:rPr lang="en-US" b="1" dirty="0">
                <a:solidFill>
                  <a:srgbClr val="00B050"/>
                </a:solidFill>
              </a:rPr>
              <a:t>no pores in cell membrane in sense of small holes</a:t>
            </a:r>
            <a:r>
              <a:rPr lang="en-US" b="1" dirty="0">
                <a:solidFill>
                  <a:srgbClr val="7030A0"/>
                </a:solidFill>
              </a:rPr>
              <a:t> as we could imagine. These pores are integral </a:t>
            </a:r>
            <a:r>
              <a:rPr lang="en-US" b="1" dirty="0" err="1">
                <a:solidFill>
                  <a:srgbClr val="7030A0"/>
                </a:solidFill>
              </a:rPr>
              <a:t>transmembrane</a:t>
            </a:r>
            <a:r>
              <a:rPr lang="en-US" b="1" dirty="0">
                <a:solidFill>
                  <a:srgbClr val="7030A0"/>
                </a:solidFill>
              </a:rPr>
              <a:t> proteins, or, an arrangement of several proteins. </a:t>
            </a:r>
            <a:r>
              <a:rPr lang="en-US" b="1" dirty="0" smtClean="0">
                <a:solidFill>
                  <a:srgbClr val="7030A0"/>
                </a:solidFill>
              </a:rPr>
              <a:t>It allows </a:t>
            </a:r>
            <a:r>
              <a:rPr lang="en-US" b="1" dirty="0">
                <a:solidFill>
                  <a:srgbClr val="7030A0"/>
                </a:solidFill>
              </a:rPr>
              <a:t>them to create passive or active passages through </a:t>
            </a:r>
            <a:r>
              <a:rPr lang="en-US" b="1" dirty="0" smtClean="0">
                <a:solidFill>
                  <a:srgbClr val="7030A0"/>
                </a:solidFill>
              </a:rPr>
              <a:t>cell wall.</a:t>
            </a:r>
            <a:endParaRPr lang="en-US" b="1" dirty="0">
              <a:solidFill>
                <a:srgbClr val="7030A0"/>
              </a:solidFill>
            </a:endParaRPr>
          </a:p>
          <a:p>
            <a:pPr algn="just"/>
            <a:r>
              <a:rPr lang="en-US" b="1" dirty="0" smtClean="0">
                <a:solidFill>
                  <a:srgbClr val="7030A0"/>
                </a:solidFill>
              </a:rPr>
              <a:t>Nuclear pore diameter is around:  </a:t>
            </a:r>
            <a:r>
              <a:rPr lang="en-US" b="1" dirty="0" smtClean="0">
                <a:solidFill>
                  <a:srgbClr val="FF0000"/>
                </a:solidFill>
              </a:rPr>
              <a:t>9 nm.</a:t>
            </a:r>
          </a:p>
          <a:p>
            <a:pPr algn="just"/>
            <a:r>
              <a:rPr lang="en-US" b="1" dirty="0" smtClean="0">
                <a:solidFill>
                  <a:srgbClr val="7030A0"/>
                </a:solidFill>
              </a:rPr>
              <a:t>The distance between the nucleus and cell membrane is around : </a:t>
            </a:r>
            <a:r>
              <a:rPr lang="en-US" b="1" dirty="0">
                <a:solidFill>
                  <a:srgbClr val="FF0000"/>
                </a:solidFill>
              </a:rPr>
              <a:t>200 nm.</a:t>
            </a:r>
          </a:p>
          <a:p>
            <a:pPr marL="0" indent="0" algn="just">
              <a:buNone/>
            </a:pPr>
            <a:r>
              <a:rPr lang="en-US" b="1" dirty="0" smtClean="0">
                <a:solidFill>
                  <a:srgbClr val="7030A0"/>
                </a:solidFill>
              </a:rPr>
              <a:t> </a:t>
            </a:r>
            <a:endParaRPr lang="ar-EG" b="1" dirty="0">
              <a:solidFill>
                <a:srgbClr val="7030A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28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613" y="1828800"/>
            <a:ext cx="80772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b="1" dirty="0" smtClean="0">
                <a:solidFill>
                  <a:srgbClr val="7030A0"/>
                </a:solidFill>
              </a:rPr>
              <a:t>At </a:t>
            </a:r>
            <a:r>
              <a:rPr lang="en-US" sz="3600" b="1" dirty="0">
                <a:solidFill>
                  <a:srgbClr val="7030A0"/>
                </a:solidFill>
              </a:rPr>
              <a:t>the </a:t>
            </a:r>
            <a:r>
              <a:rPr lang="en-US" sz="3600" b="1" dirty="0" err="1">
                <a:solidFill>
                  <a:srgbClr val="7030A0"/>
                </a:solidFill>
              </a:rPr>
              <a:t>nano</a:t>
            </a:r>
            <a:r>
              <a:rPr lang="en-US" sz="3600" b="1" dirty="0">
                <a:solidFill>
                  <a:srgbClr val="7030A0"/>
                </a:solidFill>
              </a:rPr>
              <a:t> and </a:t>
            </a:r>
            <a:r>
              <a:rPr lang="en-US" sz="3600" b="1" dirty="0" err="1">
                <a:solidFill>
                  <a:srgbClr val="7030A0"/>
                </a:solidFill>
              </a:rPr>
              <a:t>femto</a:t>
            </a:r>
            <a:r>
              <a:rPr lang="en-US" sz="3600" b="1" dirty="0">
                <a:solidFill>
                  <a:srgbClr val="7030A0"/>
                </a:solidFill>
              </a:rPr>
              <a:t> level, materials begin to demonstrate entirely new chemical and physical properties and can be stronger, lighter and highly soluble. The invention of </a:t>
            </a:r>
            <a:r>
              <a:rPr lang="en-US" sz="3600" b="1" dirty="0" smtClean="0">
                <a:solidFill>
                  <a:srgbClr val="7030A0"/>
                </a:solidFill>
              </a:rPr>
              <a:t>such techniques </a:t>
            </a:r>
            <a:r>
              <a:rPr lang="en-US" sz="3600" b="1" dirty="0">
                <a:solidFill>
                  <a:srgbClr val="7030A0"/>
                </a:solidFill>
              </a:rPr>
              <a:t>and devices opened a new era in medical and pharmaceutical applications.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821B-5C16-4F5A-B252-A4EFCA842EBD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57200" y="381000"/>
            <a:ext cx="83058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Benefits </a:t>
            </a:r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Nano and </a:t>
            </a:r>
            <a:r>
              <a:rPr lang="en-US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Femto</a:t>
            </a:r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World</a:t>
            </a:r>
          </a:p>
        </p:txBody>
      </p:sp>
    </p:spTree>
    <p:extLst>
      <p:ext uri="{BB962C8B-B14F-4D97-AF65-F5344CB8AC3E}">
        <p14:creationId xmlns:p14="http://schemas.microsoft.com/office/powerpoint/2010/main" val="220406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dk1"/>
          </a:lnRef>
          <a:fillRef idx="1002">
            <a:schemeClr val="dk2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Applications </a:t>
            </a:r>
            <a:endParaRPr lang="ar-E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b="1" dirty="0" smtClean="0">
                <a:solidFill>
                  <a:srgbClr val="7030A0"/>
                </a:solidFill>
              </a:rPr>
              <a:t>Relevant </a:t>
            </a:r>
            <a:r>
              <a:rPr lang="en-US" sz="3600" b="1" dirty="0">
                <a:solidFill>
                  <a:srgbClr val="7030A0"/>
                </a:solidFill>
              </a:rPr>
              <a:t>applications were reported in surgery (</a:t>
            </a:r>
            <a:r>
              <a:rPr lang="en-US" sz="3600" b="1" dirty="0" err="1">
                <a:solidFill>
                  <a:srgbClr val="7030A0"/>
                </a:solidFill>
              </a:rPr>
              <a:t>femtolaser</a:t>
            </a:r>
            <a:r>
              <a:rPr lang="en-US" sz="3600" b="1" dirty="0">
                <a:solidFill>
                  <a:srgbClr val="7030A0"/>
                </a:solidFill>
              </a:rPr>
              <a:t>), cancer diagnosis, </a:t>
            </a:r>
            <a:r>
              <a:rPr lang="en-US" sz="3600" b="1" dirty="0" err="1">
                <a:solidFill>
                  <a:srgbClr val="7030A0"/>
                </a:solidFill>
              </a:rPr>
              <a:t>biodetection</a:t>
            </a:r>
            <a:r>
              <a:rPr lang="en-US" sz="3600" b="1" dirty="0">
                <a:solidFill>
                  <a:srgbClr val="7030A0"/>
                </a:solidFill>
              </a:rPr>
              <a:t> of disease markers, molecular imaging, implant technology, tissue engineering, devices for drug, protein, gene and radionuclide delivery. </a:t>
            </a:r>
            <a:endParaRPr lang="ar-EG" sz="3600" b="1" dirty="0">
              <a:solidFill>
                <a:srgbClr val="7030A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0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I: Cancer Management  Examples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4000" b="1" u="sng" dirty="0" smtClean="0">
                <a:solidFill>
                  <a:srgbClr val="C00000"/>
                </a:solidFill>
              </a:rPr>
              <a:t>1- </a:t>
            </a:r>
            <a:r>
              <a:rPr lang="en-US" sz="3600" b="1" dirty="0" smtClean="0">
                <a:solidFill>
                  <a:srgbClr val="7030A0"/>
                </a:solidFill>
              </a:rPr>
              <a:t>Currently</a:t>
            </a:r>
            <a:r>
              <a:rPr lang="en-US" sz="3600" b="1" dirty="0">
                <a:solidFill>
                  <a:srgbClr val="7030A0"/>
                </a:solidFill>
              </a:rPr>
              <a:t>, cancer management in a very specific targeted manner could be achieved using </a:t>
            </a:r>
            <a:r>
              <a:rPr lang="en-US" sz="3600" b="1" dirty="0" err="1">
                <a:solidFill>
                  <a:srgbClr val="7030A0"/>
                </a:solidFill>
              </a:rPr>
              <a:t>nano</a:t>
            </a:r>
            <a:r>
              <a:rPr lang="en-US" sz="3600" b="1" dirty="0">
                <a:solidFill>
                  <a:srgbClr val="7030A0"/>
                </a:solidFill>
              </a:rPr>
              <a:t> gold particles, </a:t>
            </a:r>
            <a:r>
              <a:rPr lang="en-US" sz="3600" b="1" dirty="0" smtClean="0">
                <a:solidFill>
                  <a:srgbClr val="7030A0"/>
                </a:solidFill>
              </a:rPr>
              <a:t>which were </a:t>
            </a:r>
            <a:r>
              <a:rPr lang="en-US" sz="3600" b="1" dirty="0">
                <a:solidFill>
                  <a:srgbClr val="7030A0"/>
                </a:solidFill>
              </a:rPr>
              <a:t>delivered to tumor cells, with least side </a:t>
            </a:r>
            <a:r>
              <a:rPr lang="en-US" sz="3600" b="1" dirty="0" smtClean="0">
                <a:solidFill>
                  <a:srgbClr val="7030A0"/>
                </a:solidFill>
              </a:rPr>
              <a:t>effects.</a:t>
            </a:r>
          </a:p>
          <a:p>
            <a:pPr marL="88900" indent="-88900" algn="just">
              <a:buNone/>
            </a:pPr>
            <a:endParaRPr lang="en-US" dirty="0" smtClean="0"/>
          </a:p>
          <a:p>
            <a:pPr marL="88900" indent="-88900" algn="just">
              <a:buNone/>
            </a:pPr>
            <a:r>
              <a:rPr lang="en-US" dirty="0" smtClean="0"/>
              <a:t> </a:t>
            </a:r>
            <a:r>
              <a:rPr lang="pl-PL" sz="2000" b="1" dirty="0">
                <a:solidFill>
                  <a:srgbClr val="FF0000"/>
                </a:solidFill>
              </a:rPr>
              <a:t>Abdel-Hamid, NM</a:t>
            </a:r>
            <a:r>
              <a:rPr lang="en-US" sz="2000" b="1" dirty="0">
                <a:solidFill>
                  <a:srgbClr val="FF0000"/>
                </a:solidFill>
              </a:rPr>
              <a:t>, </a:t>
            </a:r>
            <a:r>
              <a:rPr lang="pl-PL" sz="2000" b="1" dirty="0">
                <a:solidFill>
                  <a:srgbClr val="FF0000"/>
                </a:solidFill>
              </a:rPr>
              <a:t>Bastawy, M A and Nagy, MA</a:t>
            </a:r>
            <a:r>
              <a:rPr lang="en-US" sz="2000" b="1" dirty="0">
                <a:solidFill>
                  <a:srgbClr val="FF0000"/>
                </a:solidFill>
              </a:rPr>
              <a:t> (</a:t>
            </a:r>
            <a:r>
              <a:rPr lang="en-US" sz="2000" b="1" i="1" dirty="0">
                <a:solidFill>
                  <a:srgbClr val="FF0000"/>
                </a:solidFill>
              </a:rPr>
              <a:t>2012): </a:t>
            </a:r>
            <a:r>
              <a:rPr lang="en-US" sz="2000" b="1" dirty="0">
                <a:solidFill>
                  <a:srgbClr val="FF0000"/>
                </a:solidFill>
              </a:rPr>
              <a:t>Golden Forms of Nano - Sized Anticancer Drugs . </a:t>
            </a:r>
            <a:r>
              <a:rPr lang="en-US" sz="2000" b="1" i="1" dirty="0">
                <a:solidFill>
                  <a:srgbClr val="FF0000"/>
                </a:solidFill>
              </a:rPr>
              <a:t>Archives in Cancer Res, 1(1) :1-13. 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04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b="1" dirty="0" smtClean="0">
                <a:solidFill>
                  <a:srgbClr val="7030A0"/>
                </a:solidFill>
              </a:rPr>
              <a:t>By </a:t>
            </a:r>
            <a:r>
              <a:rPr lang="en-US" sz="3600" b="1" dirty="0">
                <a:solidFill>
                  <a:srgbClr val="7030A0"/>
                </a:solidFill>
              </a:rPr>
              <a:t>irradiating the area of the tumor with an infrared laser, which passes through flesh without heating it, the gold is heated sufficiently to cause death to the cancer cells</a:t>
            </a:r>
            <a:r>
              <a:rPr lang="en-US" sz="3600" b="1" dirty="0" smtClean="0">
                <a:solidFill>
                  <a:srgbClr val="7030A0"/>
                </a:solidFill>
              </a:rPr>
              <a:t>.</a:t>
            </a:r>
          </a:p>
          <a:p>
            <a:pPr marL="0" indent="0" algn="just">
              <a:buNone/>
            </a:pPr>
            <a:endParaRPr lang="en-US" sz="3600" b="1" dirty="0" smtClean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en-US" sz="3600" b="1" dirty="0">
                <a:solidFill>
                  <a:srgbClr val="7030A0"/>
                </a:solidFill>
              </a:rPr>
              <a:t>Although still in preclinical phases, it seems quite promising.</a:t>
            </a:r>
          </a:p>
          <a:p>
            <a:pPr marL="0" indent="0" algn="just">
              <a:buNone/>
            </a:pPr>
            <a:endParaRPr lang="en-US" sz="3600" b="1" dirty="0">
              <a:solidFill>
                <a:srgbClr val="7030A0"/>
              </a:solidFill>
            </a:endParaRPr>
          </a:p>
          <a:p>
            <a:pPr algn="just">
              <a:buNone/>
            </a:pPr>
            <a:endParaRPr lang="en-US" sz="3600" b="1" dirty="0">
              <a:solidFill>
                <a:srgbClr val="7030A0"/>
              </a:solidFill>
            </a:endParaRPr>
          </a:p>
          <a:p>
            <a:pPr algn="just"/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26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1" y="65753"/>
            <a:ext cx="6324599" cy="282984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Prof </a:t>
            </a:r>
            <a:r>
              <a:rPr lang="en-US" b="1" dirty="0" err="1">
                <a:solidFill>
                  <a:srgbClr val="C00000"/>
                </a:solidFill>
              </a:rPr>
              <a:t>Moustafa</a:t>
            </a:r>
            <a:r>
              <a:rPr lang="en-US" b="1" dirty="0">
                <a:solidFill>
                  <a:srgbClr val="C00000"/>
                </a:solidFill>
              </a:rPr>
              <a:t> El-</a:t>
            </a:r>
            <a:r>
              <a:rPr lang="en-US" b="1" dirty="0" err="1">
                <a:solidFill>
                  <a:srgbClr val="C00000"/>
                </a:solidFill>
              </a:rPr>
              <a:t>Sayed</a:t>
            </a:r>
            <a:r>
              <a:rPr lang="en-US" b="1" dirty="0">
                <a:solidFill>
                  <a:srgbClr val="C00000"/>
                </a:solidFill>
              </a:rPr>
              <a:t>: 1 g Gold treats One thousand Cancer Patient, he said.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95600"/>
            <a:ext cx="87630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5753"/>
            <a:ext cx="2438401" cy="2829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034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marL="0" indent="0" algn="just">
              <a:buNone/>
            </a:pPr>
            <a:r>
              <a:rPr lang="en-US" sz="4000" b="1" u="sng" dirty="0" smtClean="0">
                <a:solidFill>
                  <a:srgbClr val="C00000"/>
                </a:solidFill>
              </a:rPr>
              <a:t>2- </a:t>
            </a:r>
            <a:r>
              <a:rPr lang="en-US" sz="3600" b="1" dirty="0" smtClean="0">
                <a:solidFill>
                  <a:srgbClr val="7030A0"/>
                </a:solidFill>
              </a:rPr>
              <a:t>As well as,  </a:t>
            </a:r>
            <a:r>
              <a:rPr lang="en-US" sz="3600" b="1" dirty="0">
                <a:solidFill>
                  <a:srgbClr val="7030A0"/>
                </a:solidFill>
              </a:rPr>
              <a:t>other metal particles, </a:t>
            </a:r>
            <a:r>
              <a:rPr lang="en-US" sz="3600" b="1" dirty="0" smtClean="0">
                <a:solidFill>
                  <a:srgbClr val="7030A0"/>
                </a:solidFill>
              </a:rPr>
              <a:t>like  </a:t>
            </a:r>
            <a:r>
              <a:rPr lang="en-US" sz="3600" b="1" dirty="0" err="1">
                <a:solidFill>
                  <a:srgbClr val="7030A0"/>
                </a:solidFill>
              </a:rPr>
              <a:t>nanovehicles</a:t>
            </a:r>
            <a:r>
              <a:rPr lang="en-US" sz="3600" b="1" dirty="0">
                <a:solidFill>
                  <a:srgbClr val="7030A0"/>
                </a:solidFill>
              </a:rPr>
              <a:t> for boron delivery to tumor cells, </a:t>
            </a:r>
            <a:r>
              <a:rPr lang="en-US" sz="3600" b="1" dirty="0" smtClean="0">
                <a:solidFill>
                  <a:srgbClr val="7030A0"/>
                </a:solidFill>
              </a:rPr>
              <a:t>still </a:t>
            </a:r>
            <a:r>
              <a:rPr lang="en-US" sz="3600" b="1" dirty="0">
                <a:solidFill>
                  <a:srgbClr val="7030A0"/>
                </a:solidFill>
              </a:rPr>
              <a:t>in preclinical phases, but seems quite promising.</a:t>
            </a:r>
          </a:p>
          <a:p>
            <a:pPr algn="just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9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Boron Neutron Capture Therapy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7924800" cy="457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498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3820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59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II-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Inspective!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Diagnostic !</a:t>
            </a:r>
            <a:endParaRPr lang="ar-E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b="1" dirty="0" smtClean="0">
                <a:solidFill>
                  <a:srgbClr val="7030A0"/>
                </a:solidFill>
              </a:rPr>
              <a:t>One </a:t>
            </a:r>
            <a:r>
              <a:rPr lang="en-US" sz="3600" b="1" dirty="0">
                <a:solidFill>
                  <a:srgbClr val="7030A0"/>
                </a:solidFill>
              </a:rPr>
              <a:t>of the scientific achievements using femtosecond lasers was taking pictures of chemical reactions while they take place, Ahmed </a:t>
            </a:r>
            <a:r>
              <a:rPr lang="en-US" sz="3600" b="1" dirty="0" err="1">
                <a:solidFill>
                  <a:srgbClr val="7030A0"/>
                </a:solidFill>
              </a:rPr>
              <a:t>Zewail</a:t>
            </a:r>
            <a:r>
              <a:rPr lang="en-US" sz="3600" b="1" dirty="0">
                <a:solidFill>
                  <a:srgbClr val="7030A0"/>
                </a:solidFill>
              </a:rPr>
              <a:t> (1999</a:t>
            </a:r>
            <a:r>
              <a:rPr lang="en-US" sz="3600" b="1" dirty="0" smtClean="0">
                <a:solidFill>
                  <a:srgbClr val="7030A0"/>
                </a:solidFill>
              </a:rPr>
              <a:t>).</a:t>
            </a:r>
          </a:p>
          <a:p>
            <a:pPr marL="0" indent="0" algn="just">
              <a:buNone/>
            </a:pPr>
            <a:r>
              <a:rPr lang="en-US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u="sng" dirty="0" smtClean="0">
                <a:solidFill>
                  <a:srgbClr val="FF0000"/>
                </a:solidFill>
              </a:rPr>
              <a:t>Psychology of Molecules.</a:t>
            </a:r>
            <a:endParaRPr lang="en-US" sz="3600" b="1" u="sng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ar-EG" sz="3600" b="1" dirty="0">
              <a:solidFill>
                <a:srgbClr val="7030A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04800"/>
            <a:ext cx="48006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888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IV- Drug Targeting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Autofit/>
          </a:bodyPr>
          <a:lstStyle/>
          <a:p>
            <a:pPr algn="just"/>
            <a:r>
              <a:rPr lang="en-US" sz="3600" b="1" dirty="0">
                <a:solidFill>
                  <a:srgbClr val="002060"/>
                </a:solidFill>
                <a:cs typeface="+mj-cs"/>
              </a:rPr>
              <a:t>Positively-charged gold nanoparticles were found to enter the kidneys .</a:t>
            </a:r>
          </a:p>
          <a:p>
            <a:pPr algn="just"/>
            <a:r>
              <a:rPr lang="en-US" sz="3600" b="1" dirty="0" smtClean="0">
                <a:solidFill>
                  <a:srgbClr val="C00000"/>
                </a:solidFill>
                <a:cs typeface="+mj-cs"/>
              </a:rPr>
              <a:t>Negatively-charged </a:t>
            </a:r>
            <a:r>
              <a:rPr lang="en-US" sz="3600" b="1" dirty="0">
                <a:solidFill>
                  <a:srgbClr val="C00000"/>
                </a:solidFill>
                <a:cs typeface="+mj-cs"/>
              </a:rPr>
              <a:t>gold nanoparticles remained in the liver and spleen.</a:t>
            </a:r>
            <a:endParaRPr lang="ar-SA" sz="3600" b="1" dirty="0">
              <a:solidFill>
                <a:srgbClr val="C00000"/>
              </a:solidFill>
              <a:cs typeface="+mj-cs"/>
            </a:endParaRP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  <a:cs typeface="+mj-cs"/>
              </a:rPr>
              <a:t>The </a:t>
            </a:r>
            <a:r>
              <a:rPr lang="en-US" sz="3600" b="1" dirty="0" err="1">
                <a:solidFill>
                  <a:srgbClr val="002060"/>
                </a:solidFill>
                <a:cs typeface="+mj-cs"/>
              </a:rPr>
              <a:t>nanoshells</a:t>
            </a:r>
            <a:r>
              <a:rPr lang="en-US" sz="3600" b="1" dirty="0">
                <a:solidFill>
                  <a:srgbClr val="002060"/>
                </a:solidFill>
                <a:cs typeface="+mj-cs"/>
              </a:rPr>
              <a:t> can be targeted to bond to cancerous cells by conjugating antibodies or peptides to the </a:t>
            </a:r>
            <a:r>
              <a:rPr lang="en-US" sz="3600" b="1" dirty="0" err="1">
                <a:solidFill>
                  <a:srgbClr val="002060"/>
                </a:solidFill>
                <a:cs typeface="+mj-cs"/>
              </a:rPr>
              <a:t>nanoshell</a:t>
            </a:r>
            <a:r>
              <a:rPr lang="en-US" sz="3600" b="1" dirty="0">
                <a:solidFill>
                  <a:srgbClr val="002060"/>
                </a:solidFill>
                <a:cs typeface="+mj-cs"/>
              </a:rPr>
              <a:t> surface.</a:t>
            </a:r>
          </a:p>
          <a:p>
            <a:pPr algn="just"/>
            <a:endParaRPr lang="en-US" sz="3600" b="1" dirty="0">
              <a:solidFill>
                <a:srgbClr val="002060"/>
              </a:solidFill>
              <a:cs typeface="+mj-cs"/>
            </a:endParaRPr>
          </a:p>
          <a:p>
            <a:pPr algn="just"/>
            <a:endParaRPr lang="en-US" sz="3600" b="1" dirty="0">
              <a:solidFill>
                <a:srgbClr val="002060"/>
              </a:solidFill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33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V-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Femtolaser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vision corrections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b="1" dirty="0" smtClean="0"/>
              <a:t>Using femtosecond lasers demonstrated </a:t>
            </a:r>
            <a:r>
              <a:rPr lang="en-US" b="1" dirty="0"/>
              <a:t>how an </a:t>
            </a:r>
            <a:r>
              <a:rPr lang="en-US" b="1" dirty="0">
                <a:solidFill>
                  <a:srgbClr val="C00000"/>
                </a:solidFill>
              </a:rPr>
              <a:t>ultrafast</a:t>
            </a:r>
            <a:r>
              <a:rPr lang="en-US" b="1" dirty="0"/>
              <a:t> single </a:t>
            </a:r>
            <a:r>
              <a:rPr lang="en-US" b="1" dirty="0" smtClean="0"/>
              <a:t>twist around </a:t>
            </a:r>
            <a:r>
              <a:rPr lang="en-US" b="1" dirty="0"/>
              <a:t>a chemical bond in the </a:t>
            </a:r>
            <a:r>
              <a:rPr lang="en-US" b="1" dirty="0" smtClean="0"/>
              <a:t>retinal molecule </a:t>
            </a:r>
            <a:r>
              <a:rPr lang="en-US" b="1" dirty="0"/>
              <a:t>is responsible for initiating </a:t>
            </a:r>
            <a:r>
              <a:rPr lang="en-US" b="1" dirty="0" smtClean="0"/>
              <a:t>the complex </a:t>
            </a:r>
            <a:r>
              <a:rPr lang="en-US" b="1" dirty="0"/>
              <a:t>bio-molecular </a:t>
            </a:r>
            <a:r>
              <a:rPr lang="en-US" b="1"/>
              <a:t>response </a:t>
            </a:r>
            <a:r>
              <a:rPr lang="en-US" b="1" smtClean="0"/>
              <a:t>eventually giving </a:t>
            </a:r>
            <a:r>
              <a:rPr lang="en-US" b="1" dirty="0"/>
              <a:t>rise to a vision stimuli in the brain.</a:t>
            </a:r>
          </a:p>
          <a:p>
            <a:pPr marL="0" indent="0" algn="just">
              <a:buNone/>
            </a:pPr>
            <a:r>
              <a:rPr lang="en-US" b="1" dirty="0"/>
              <a:t>For the well-adapted eye (night vision</a:t>
            </a:r>
            <a:r>
              <a:rPr lang="en-US" b="1" dirty="0" smtClean="0"/>
              <a:t>) the </a:t>
            </a:r>
            <a:r>
              <a:rPr lang="en-US" b="1" dirty="0"/>
              <a:t>sensitivity to individual light </a:t>
            </a:r>
            <a:r>
              <a:rPr lang="en-US" b="1" dirty="0" smtClean="0"/>
              <a:t>particles (</a:t>
            </a:r>
            <a:r>
              <a:rPr lang="en-US" b="1" dirty="0"/>
              <a:t>photons) is extremely high, </a:t>
            </a:r>
            <a:r>
              <a:rPr lang="en-US" b="1" dirty="0" smtClean="0"/>
              <a:t>primarily because </a:t>
            </a:r>
            <a:r>
              <a:rPr lang="en-US" b="1" dirty="0"/>
              <a:t>of the ultrafast initial </a:t>
            </a:r>
            <a:r>
              <a:rPr lang="en-US" b="1" dirty="0">
                <a:solidFill>
                  <a:srgbClr val="C00000"/>
                </a:solidFill>
              </a:rPr>
              <a:t>twist</a:t>
            </a:r>
            <a:r>
              <a:rPr lang="en-US" b="1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2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</a:rPr>
              <a:t>Cis</a:t>
            </a:r>
            <a:r>
              <a:rPr lang="en-US" b="1" dirty="0" smtClean="0">
                <a:solidFill>
                  <a:srgbClr val="C00000"/>
                </a:solidFill>
              </a:rPr>
              <a:t> to all trans retinol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8229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521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VI- Femtosecond Laser Neurosurgery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b="1" dirty="0">
                <a:solidFill>
                  <a:srgbClr val="7030A0"/>
                </a:solidFill>
              </a:rPr>
              <a:t>Ultra-short pulse laser </a:t>
            </a:r>
            <a:r>
              <a:rPr lang="en-US" b="1" dirty="0" smtClean="0">
                <a:solidFill>
                  <a:srgbClr val="7030A0"/>
                </a:solidFill>
              </a:rPr>
              <a:t>perform </a:t>
            </a:r>
            <a:r>
              <a:rPr lang="en-US" b="1" dirty="0">
                <a:solidFill>
                  <a:srgbClr val="7030A0"/>
                </a:solidFill>
              </a:rPr>
              <a:t>extremely precise surgery and cut </a:t>
            </a:r>
            <a:r>
              <a:rPr lang="en-US" b="1" dirty="0" err="1">
                <a:solidFill>
                  <a:srgbClr val="7030A0"/>
                </a:solidFill>
              </a:rPr>
              <a:t>nano</a:t>
            </a:r>
            <a:r>
              <a:rPr lang="en-US" b="1" dirty="0">
                <a:solidFill>
                  <a:srgbClr val="7030A0"/>
                </a:solidFill>
              </a:rPr>
              <a:t>-sized </a:t>
            </a:r>
            <a:r>
              <a:rPr lang="en-US" b="1" dirty="0" smtClean="0">
                <a:solidFill>
                  <a:srgbClr val="7030A0"/>
                </a:solidFill>
              </a:rPr>
              <a:t>structures of nerve cells.</a:t>
            </a:r>
          </a:p>
          <a:p>
            <a:pPr algn="just"/>
            <a:r>
              <a:rPr lang="en-US" b="1" dirty="0">
                <a:solidFill>
                  <a:srgbClr val="7030A0"/>
                </a:solidFill>
              </a:rPr>
              <a:t>Conventional lasers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heat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the area, then cut it, but this increases the risk for tissue damage. </a:t>
            </a:r>
          </a:p>
          <a:p>
            <a:pPr algn="just"/>
            <a:r>
              <a:rPr lang="en-US" b="1" dirty="0">
                <a:solidFill>
                  <a:srgbClr val="7030A0"/>
                </a:solidFill>
              </a:rPr>
              <a:t>The advantage of “</a:t>
            </a:r>
            <a:r>
              <a:rPr lang="en-US" b="1" dirty="0" err="1">
                <a:solidFill>
                  <a:srgbClr val="7030A0"/>
                </a:solidFill>
              </a:rPr>
              <a:t>nanoscissors</a:t>
            </a:r>
            <a:r>
              <a:rPr lang="en-US" b="1" dirty="0">
                <a:solidFill>
                  <a:srgbClr val="7030A0"/>
                </a:solidFill>
              </a:rPr>
              <a:t>” is ability to cut cell organelles without harming surrounding tissue. The technique uses a series of low-energy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femtosecond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near-infrared laser </a:t>
            </a:r>
            <a:r>
              <a:rPr lang="en-US" b="1" dirty="0">
                <a:solidFill>
                  <a:srgbClr val="7030A0"/>
                </a:solidFill>
              </a:rPr>
              <a:t>pulses.</a:t>
            </a:r>
          </a:p>
          <a:p>
            <a:pPr marL="0" indent="0" algn="just">
              <a:buNone/>
            </a:pPr>
            <a:endParaRPr lang="en-US" b="1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5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63036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VII-Thermotherapy and </a:t>
            </a:r>
            <a:r>
              <a:rPr lang="en-US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Photo-thermal ablation therapy using </a:t>
            </a:r>
            <a:r>
              <a:rPr lang="en-US" sz="4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nanoshells</a:t>
            </a:r>
            <a:endParaRPr lang="en-US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305800" cy="42211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>
                <a:solidFill>
                  <a:srgbClr val="C00000"/>
                </a:solidFill>
              </a:rPr>
              <a:t>Thermotherapy</a:t>
            </a:r>
            <a:r>
              <a:rPr lang="en-US" b="1" dirty="0" smtClean="0">
                <a:solidFill>
                  <a:srgbClr val="7030A0"/>
                </a:solidFill>
              </a:rPr>
              <a:t> is hyperthermia and thermal </a:t>
            </a:r>
            <a:r>
              <a:rPr lang="en-US" b="1" dirty="0">
                <a:solidFill>
                  <a:srgbClr val="7030A0"/>
                </a:solidFill>
              </a:rPr>
              <a:t>ablation therapy</a:t>
            </a:r>
            <a:r>
              <a:rPr lang="en-US" b="1" dirty="0" smtClean="0">
                <a:solidFill>
                  <a:srgbClr val="7030A0"/>
                </a:solidFill>
              </a:rPr>
              <a:t>. It is based </a:t>
            </a:r>
            <a:r>
              <a:rPr lang="en-US" b="1" dirty="0">
                <a:solidFill>
                  <a:srgbClr val="7030A0"/>
                </a:solidFill>
              </a:rPr>
              <a:t>on </a:t>
            </a:r>
            <a:r>
              <a:rPr lang="en-US" b="1" dirty="0" smtClean="0">
                <a:solidFill>
                  <a:srgbClr val="7030A0"/>
                </a:solidFill>
              </a:rPr>
              <a:t>fact </a:t>
            </a:r>
            <a:r>
              <a:rPr lang="en-US" b="1" dirty="0">
                <a:solidFill>
                  <a:srgbClr val="7030A0"/>
                </a:solidFill>
              </a:rPr>
              <a:t>that </a:t>
            </a:r>
            <a:r>
              <a:rPr lang="en-US" b="1" dirty="0" smtClean="0">
                <a:solidFill>
                  <a:srgbClr val="7030A0"/>
                </a:solidFill>
              </a:rPr>
              <a:t>tumor </a:t>
            </a:r>
            <a:r>
              <a:rPr lang="en-US" b="1" dirty="0">
                <a:solidFill>
                  <a:srgbClr val="7030A0"/>
                </a:solidFill>
              </a:rPr>
              <a:t>cells are more sensitive to </a:t>
            </a:r>
            <a:r>
              <a:rPr lang="en-US" b="1" dirty="0" smtClean="0">
                <a:solidFill>
                  <a:srgbClr val="7030A0"/>
                </a:solidFill>
              </a:rPr>
              <a:t>temperature increase </a:t>
            </a:r>
            <a:r>
              <a:rPr lang="en-US" b="1" dirty="0">
                <a:solidFill>
                  <a:srgbClr val="7030A0"/>
                </a:solidFill>
              </a:rPr>
              <a:t>than normal tissue </a:t>
            </a:r>
            <a:r>
              <a:rPr lang="en-US" b="1" dirty="0" smtClean="0">
                <a:solidFill>
                  <a:srgbClr val="7030A0"/>
                </a:solidFill>
              </a:rPr>
              <a:t>cells </a:t>
            </a:r>
            <a:r>
              <a:rPr lang="en-US" sz="3600" b="1" i="1" dirty="0" smtClean="0">
                <a:solidFill>
                  <a:srgbClr val="C00000"/>
                </a:solidFill>
              </a:rPr>
              <a:t>(50°C -70 </a:t>
            </a:r>
            <a:r>
              <a:rPr lang="en-US" sz="3600" b="1" i="1" dirty="0">
                <a:solidFill>
                  <a:srgbClr val="C00000"/>
                </a:solidFill>
              </a:rPr>
              <a:t>°</a:t>
            </a:r>
            <a:r>
              <a:rPr lang="en-US" sz="3600" b="1" i="1" dirty="0" smtClean="0">
                <a:solidFill>
                  <a:srgbClr val="C00000"/>
                </a:solidFill>
              </a:rPr>
              <a:t>C).</a:t>
            </a:r>
          </a:p>
          <a:p>
            <a:pPr marL="0" indent="0" algn="just">
              <a:buNone/>
            </a:pPr>
            <a:r>
              <a:rPr lang="en-US" b="1" dirty="0">
                <a:solidFill>
                  <a:srgbClr val="C00000"/>
                </a:solidFill>
              </a:rPr>
              <a:t>Photo-thermal ablation therapy using silica </a:t>
            </a:r>
            <a:r>
              <a:rPr lang="en-US" b="1" dirty="0" err="1">
                <a:solidFill>
                  <a:srgbClr val="C00000"/>
                </a:solidFill>
              </a:rPr>
              <a:t>nanoshells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b="1" dirty="0" err="1">
                <a:solidFill>
                  <a:srgbClr val="7030A0"/>
                </a:solidFill>
              </a:rPr>
              <a:t>Nanoshells</a:t>
            </a:r>
            <a:r>
              <a:rPr lang="en-US" b="1" dirty="0">
                <a:solidFill>
                  <a:srgbClr val="7030A0"/>
                </a:solidFill>
              </a:rPr>
              <a:t> are layered, spherical nanoparticles consisting of a dielectric silica (SiO2) core coated with a thin metal shell.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75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6764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/>
            </a:r>
            <a:br>
              <a:rPr lang="en-US" sz="36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b="1" dirty="0">
                <a:solidFill>
                  <a:srgbClr val="002060"/>
                </a:solidFill>
              </a:rPr>
              <a:t>These ceramic-based nanoparticles have a diameter of 100-200 nm and the coating is 10 nm thick. It is a controllable silica core and the thickness of the gold </a:t>
            </a:r>
            <a:r>
              <a:rPr lang="en-US" sz="3600" b="1" dirty="0" smtClean="0">
                <a:solidFill>
                  <a:srgbClr val="002060"/>
                </a:solidFill>
              </a:rPr>
              <a:t>shell. </a:t>
            </a:r>
            <a:r>
              <a:rPr lang="en-US" sz="3600" b="1" dirty="0">
                <a:solidFill>
                  <a:srgbClr val="002060"/>
                </a:solidFill>
              </a:rPr>
              <a:t>Gold usually absorbs light from </a:t>
            </a:r>
            <a:r>
              <a:rPr lang="en-US" sz="3600" b="1" dirty="0" smtClean="0">
                <a:solidFill>
                  <a:srgbClr val="002060"/>
                </a:solidFill>
              </a:rPr>
              <a:t>visible to UV part </a:t>
            </a:r>
            <a:r>
              <a:rPr lang="en-US" sz="3600" b="1" dirty="0">
                <a:solidFill>
                  <a:srgbClr val="002060"/>
                </a:solidFill>
              </a:rPr>
              <a:t>of </a:t>
            </a:r>
            <a:r>
              <a:rPr lang="en-US" sz="3600" b="1" dirty="0" smtClean="0">
                <a:solidFill>
                  <a:srgbClr val="002060"/>
                </a:solidFill>
              </a:rPr>
              <a:t>electromagnetic </a:t>
            </a:r>
            <a:r>
              <a:rPr lang="en-US" sz="3600" b="1" dirty="0">
                <a:solidFill>
                  <a:srgbClr val="002060"/>
                </a:solidFill>
              </a:rPr>
              <a:t>spectrum, which can burn </a:t>
            </a:r>
            <a:r>
              <a:rPr lang="en-US" sz="3600" b="1" dirty="0" smtClean="0">
                <a:solidFill>
                  <a:srgbClr val="002060"/>
                </a:solidFill>
              </a:rPr>
              <a:t>cancer tissue</a:t>
            </a:r>
            <a:r>
              <a:rPr lang="en-US" sz="3600" b="1" dirty="0">
                <a:solidFill>
                  <a:srgbClr val="002060"/>
                </a:solidFill>
              </a:rPr>
              <a:t>.</a:t>
            </a:r>
            <a:br>
              <a:rPr lang="en-US" sz="3600" b="1" dirty="0">
                <a:solidFill>
                  <a:srgbClr val="002060"/>
                </a:solidFill>
              </a:rPr>
            </a:b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5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>
                <a:solidFill>
                  <a:srgbClr val="7030A0"/>
                </a:solidFill>
              </a:rPr>
              <a:t>Tissue ablation is </a:t>
            </a:r>
            <a:r>
              <a:rPr lang="en-US" b="1" dirty="0" smtClean="0">
                <a:solidFill>
                  <a:srgbClr val="7030A0"/>
                </a:solidFill>
              </a:rPr>
              <a:t>destruction </a:t>
            </a:r>
            <a:r>
              <a:rPr lang="en-US" b="1" dirty="0">
                <a:solidFill>
                  <a:srgbClr val="7030A0"/>
                </a:solidFill>
              </a:rPr>
              <a:t>of diseased (pathologic) tissue with </a:t>
            </a:r>
            <a:r>
              <a:rPr lang="en-US" b="1" dirty="0" smtClean="0">
                <a:solidFill>
                  <a:srgbClr val="7030A0"/>
                </a:solidFill>
              </a:rPr>
              <a:t>aim </a:t>
            </a:r>
            <a:r>
              <a:rPr lang="en-US" b="1" dirty="0">
                <a:solidFill>
                  <a:srgbClr val="7030A0"/>
                </a:solidFill>
              </a:rPr>
              <a:t>to cure a disease. </a:t>
            </a:r>
            <a:endParaRPr lang="en-US" b="1" dirty="0" smtClean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en-US" b="1" dirty="0" smtClean="0">
                <a:solidFill>
                  <a:srgbClr val="7030A0"/>
                </a:solidFill>
              </a:rPr>
              <a:t>One </a:t>
            </a:r>
            <a:r>
              <a:rPr lang="en-US" b="1" dirty="0">
                <a:solidFill>
                  <a:srgbClr val="7030A0"/>
                </a:solidFill>
              </a:rPr>
              <a:t>way to achieve this is </a:t>
            </a:r>
            <a:r>
              <a:rPr lang="en-US" b="1" dirty="0" smtClean="0">
                <a:solidFill>
                  <a:srgbClr val="7030A0"/>
                </a:solidFill>
              </a:rPr>
              <a:t>thermal ablation, </a:t>
            </a:r>
            <a:r>
              <a:rPr lang="en-US" b="1" dirty="0">
                <a:solidFill>
                  <a:srgbClr val="7030A0"/>
                </a:solidFill>
              </a:rPr>
              <a:t>by either cooling </a:t>
            </a:r>
            <a:r>
              <a:rPr lang="en-US" b="1" dirty="0" smtClean="0">
                <a:solidFill>
                  <a:srgbClr val="7030A0"/>
                </a:solidFill>
              </a:rPr>
              <a:t>or heating to </a:t>
            </a:r>
            <a:r>
              <a:rPr lang="en-US" b="1" dirty="0">
                <a:solidFill>
                  <a:srgbClr val="7030A0"/>
                </a:solidFill>
              </a:rPr>
              <a:t>temperatures lethal to cells 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(below </a:t>
            </a: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-40 °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</a:t>
            </a: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above 50 °</a:t>
            </a:r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C). </a:t>
            </a:r>
          </a:p>
          <a:p>
            <a:pPr marL="0" indent="0" algn="just">
              <a:buNone/>
            </a:pPr>
            <a:r>
              <a:rPr lang="en-US" b="1" dirty="0" smtClean="0">
                <a:solidFill>
                  <a:srgbClr val="7030A0"/>
                </a:solidFill>
              </a:rPr>
              <a:t>Different </a:t>
            </a:r>
            <a:r>
              <a:rPr lang="en-US" b="1" dirty="0">
                <a:solidFill>
                  <a:srgbClr val="7030A0"/>
                </a:solidFill>
              </a:rPr>
              <a:t>physical principles </a:t>
            </a:r>
            <a:r>
              <a:rPr lang="en-US" b="1" dirty="0" smtClean="0">
                <a:solidFill>
                  <a:srgbClr val="7030A0"/>
                </a:solidFill>
              </a:rPr>
              <a:t>for </a:t>
            </a:r>
            <a:r>
              <a:rPr lang="en-US" b="1" dirty="0">
                <a:solidFill>
                  <a:srgbClr val="7030A0"/>
                </a:solidFill>
              </a:rPr>
              <a:t>heating and cooling tissue, </a:t>
            </a:r>
            <a:r>
              <a:rPr lang="en-US" b="1" dirty="0" smtClean="0">
                <a:solidFill>
                  <a:srgbClr val="7030A0"/>
                </a:solidFill>
              </a:rPr>
              <a:t>as </a:t>
            </a:r>
            <a:r>
              <a:rPr lang="en-US" b="1" dirty="0">
                <a:solidFill>
                  <a:srgbClr val="7030A0"/>
                </a:solidFill>
              </a:rPr>
              <a:t>radiofrequency (RF) electric current, microwaves, laser, ultrasound, and cryogenic </a:t>
            </a:r>
            <a:r>
              <a:rPr lang="en-US" b="1" dirty="0" smtClean="0">
                <a:solidFill>
                  <a:srgbClr val="7030A0"/>
                </a:solidFill>
              </a:rPr>
              <a:t>cooling or </a:t>
            </a:r>
            <a:r>
              <a:rPr lang="en-US" b="1" dirty="0">
                <a:solidFill>
                  <a:srgbClr val="7030A0"/>
                </a:solidFill>
              </a:rPr>
              <a:t>cryogenic freezing.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4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Classical Thermotherapy and Radiofrequency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52850"/>
            <a:ext cx="46482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62138"/>
            <a:ext cx="4667250" cy="188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0" y="1862138"/>
            <a:ext cx="4095750" cy="408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017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962400"/>
            <a:ext cx="8229600" cy="22860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>
                <a:solidFill>
                  <a:srgbClr val="002060"/>
                </a:solidFill>
              </a:rPr>
              <a:t>Photo-thermal ablation therapy using gold-coated silica </a:t>
            </a:r>
            <a:r>
              <a:rPr lang="en-US" sz="2400" b="1" dirty="0" err="1">
                <a:solidFill>
                  <a:srgbClr val="002060"/>
                </a:solidFill>
              </a:rPr>
              <a:t>nanoshells</a:t>
            </a:r>
            <a:r>
              <a:rPr lang="en-US" sz="2400" b="1" dirty="0">
                <a:solidFill>
                  <a:srgbClr val="002060"/>
                </a:solidFill>
              </a:rPr>
              <a:t>. </a:t>
            </a:r>
            <a:r>
              <a:rPr lang="en-US" sz="2400" b="1" dirty="0" smtClean="0">
                <a:solidFill>
                  <a:srgbClr val="002060"/>
                </a:solidFill>
              </a:rPr>
              <a:t>Surface receptor molecules</a:t>
            </a:r>
            <a:r>
              <a:rPr lang="en-US" sz="2400" b="1" dirty="0">
                <a:solidFill>
                  <a:srgbClr val="002060"/>
                </a:solidFill>
              </a:rPr>
              <a:t>, e.g. antibodies, </a:t>
            </a:r>
            <a:r>
              <a:rPr lang="en-US" sz="2400" b="1" dirty="0" smtClean="0">
                <a:solidFill>
                  <a:srgbClr val="002060"/>
                </a:solidFill>
              </a:rPr>
              <a:t>used </a:t>
            </a:r>
            <a:r>
              <a:rPr lang="en-US" sz="2400" b="1" dirty="0">
                <a:solidFill>
                  <a:srgbClr val="002060"/>
                </a:solidFill>
              </a:rPr>
              <a:t>for targeting (A). Once accumulated inside a </a:t>
            </a:r>
            <a:r>
              <a:rPr lang="en-US" sz="2400" b="1" dirty="0" smtClean="0">
                <a:solidFill>
                  <a:srgbClr val="002060"/>
                </a:solidFill>
              </a:rPr>
              <a:t>tumor</a:t>
            </a:r>
            <a:r>
              <a:rPr lang="en-US" sz="2400" b="1" dirty="0">
                <a:solidFill>
                  <a:srgbClr val="002060"/>
                </a:solidFill>
              </a:rPr>
              <a:t>, </a:t>
            </a:r>
            <a:r>
              <a:rPr lang="en-US" sz="2400" b="1" dirty="0" smtClean="0">
                <a:solidFill>
                  <a:srgbClr val="002060"/>
                </a:solidFill>
              </a:rPr>
              <a:t>near- infrared </a:t>
            </a:r>
            <a:r>
              <a:rPr lang="en-US" sz="2400" b="1" dirty="0">
                <a:solidFill>
                  <a:srgbClr val="002060"/>
                </a:solidFill>
              </a:rPr>
              <a:t>light is used to activate the gold nanoparticles. The gold nanoparticles absorb </a:t>
            </a:r>
            <a:r>
              <a:rPr lang="en-US" sz="2400" b="1" dirty="0" smtClean="0">
                <a:solidFill>
                  <a:srgbClr val="002060"/>
                </a:solidFill>
              </a:rPr>
              <a:t>near- infrared </a:t>
            </a:r>
            <a:r>
              <a:rPr lang="en-US" sz="2400" b="1" dirty="0">
                <a:solidFill>
                  <a:srgbClr val="002060"/>
                </a:solidFill>
              </a:rPr>
              <a:t>light turning it into heat which is lethal to cancer cells (B).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1"/>
            <a:ext cx="8143875" cy="380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53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VIII- </a:t>
            </a:r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NanoChemotherapy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cancer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973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b="1" dirty="0">
                <a:solidFill>
                  <a:srgbClr val="7030A0"/>
                </a:solidFill>
              </a:rPr>
              <a:t>Nano-structured polymer capsules could be used to deliver chemotherapy directly to </a:t>
            </a:r>
            <a:r>
              <a:rPr lang="en-US" b="1" dirty="0" smtClean="0">
                <a:solidFill>
                  <a:srgbClr val="7030A0"/>
                </a:solidFill>
              </a:rPr>
              <a:t>tumors</a:t>
            </a:r>
            <a:r>
              <a:rPr lang="en-US" b="1" dirty="0">
                <a:solidFill>
                  <a:srgbClr val="7030A0"/>
                </a:solidFill>
              </a:rPr>
              <a:t>, </a:t>
            </a:r>
            <a:r>
              <a:rPr lang="en-US" b="1" dirty="0" smtClean="0">
                <a:solidFill>
                  <a:srgbClr val="7030A0"/>
                </a:solidFill>
              </a:rPr>
              <a:t>leaving </a:t>
            </a:r>
            <a:r>
              <a:rPr lang="en-US" b="1" dirty="0">
                <a:solidFill>
                  <a:srgbClr val="7030A0"/>
                </a:solidFill>
              </a:rPr>
              <a:t>adjacent tissue intact. The concept of the capsule is basically a </a:t>
            </a:r>
            <a:r>
              <a:rPr lang="en-US" b="1" dirty="0" err="1" smtClean="0">
                <a:solidFill>
                  <a:srgbClr val="7030A0"/>
                </a:solidFill>
              </a:rPr>
              <a:t>templating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core (~1  µm in diameter), which contains drug particles, surrounded by </a:t>
            </a:r>
            <a:r>
              <a:rPr lang="en-US" b="1" dirty="0" smtClean="0">
                <a:solidFill>
                  <a:srgbClr val="7030A0"/>
                </a:solidFill>
              </a:rPr>
              <a:t>multi- layered </a:t>
            </a:r>
            <a:r>
              <a:rPr lang="en-US" b="1" dirty="0">
                <a:solidFill>
                  <a:srgbClr val="7030A0"/>
                </a:solidFill>
              </a:rPr>
              <a:t>polymer spheres with embedded light-absorbing gold nanoparticles (~6 nm in </a:t>
            </a:r>
            <a:r>
              <a:rPr lang="en-US" b="1" dirty="0" smtClean="0">
                <a:solidFill>
                  <a:srgbClr val="7030A0"/>
                </a:solidFill>
              </a:rPr>
              <a:t> diameter). </a:t>
            </a:r>
            <a:r>
              <a:rPr lang="en-US" b="1" dirty="0">
                <a:solidFill>
                  <a:srgbClr val="7030A0"/>
                </a:solidFill>
              </a:rPr>
              <a:t>A lipid bilayer and </a:t>
            </a:r>
            <a:r>
              <a:rPr lang="en-US" b="1" dirty="0" smtClean="0">
                <a:solidFill>
                  <a:srgbClr val="7030A0"/>
                </a:solidFill>
              </a:rPr>
              <a:t>tumor-specific </a:t>
            </a:r>
            <a:r>
              <a:rPr lang="en-US" b="1" dirty="0">
                <a:solidFill>
                  <a:srgbClr val="7030A0"/>
                </a:solidFill>
              </a:rPr>
              <a:t>antibodies form an outer layer.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4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9600"/>
            <a:ext cx="8153400" cy="5516563"/>
          </a:xfrm>
        </p:spPr>
        <p:txBody>
          <a:bodyPr>
            <a:noAutofit/>
          </a:bodyPr>
          <a:lstStyle/>
          <a:p>
            <a:pPr marL="176213" indent="-176213" algn="just"/>
            <a:r>
              <a:rPr lang="en-US" b="1" dirty="0" smtClean="0">
                <a:solidFill>
                  <a:srgbClr val="7030A0"/>
                </a:solidFill>
              </a:rPr>
              <a:t>If </a:t>
            </a:r>
            <a:r>
              <a:rPr lang="en-US" b="1" dirty="0">
                <a:solidFill>
                  <a:srgbClr val="7030A0"/>
                </a:solidFill>
              </a:rPr>
              <a:t>injected into </a:t>
            </a:r>
            <a:r>
              <a:rPr lang="en-US" b="1" dirty="0" smtClean="0">
                <a:solidFill>
                  <a:srgbClr val="7030A0"/>
                </a:solidFill>
              </a:rPr>
              <a:t>bloodstream</a:t>
            </a:r>
            <a:r>
              <a:rPr lang="en-US" b="1" dirty="0">
                <a:solidFill>
                  <a:srgbClr val="7030A0"/>
                </a:solidFill>
              </a:rPr>
              <a:t>, </a:t>
            </a:r>
            <a:r>
              <a:rPr lang="en-US" b="1" dirty="0" err="1" smtClean="0">
                <a:solidFill>
                  <a:srgbClr val="7030A0"/>
                </a:solidFill>
              </a:rPr>
              <a:t>nano</a:t>
            </a:r>
            <a:r>
              <a:rPr lang="en-US" b="1" dirty="0" smtClean="0">
                <a:solidFill>
                  <a:srgbClr val="7030A0"/>
                </a:solidFill>
              </a:rPr>
              <a:t>- capsules concentrate </a:t>
            </a:r>
            <a:r>
              <a:rPr lang="en-US" b="1" dirty="0">
                <a:solidFill>
                  <a:srgbClr val="7030A0"/>
                </a:solidFill>
              </a:rPr>
              <a:t>inside </a:t>
            </a:r>
            <a:r>
              <a:rPr lang="en-US" b="1" dirty="0" smtClean="0">
                <a:solidFill>
                  <a:srgbClr val="7030A0"/>
                </a:solidFill>
              </a:rPr>
              <a:t>tumors, a </a:t>
            </a:r>
            <a:r>
              <a:rPr lang="en-US" b="1" dirty="0">
                <a:solidFill>
                  <a:srgbClr val="7030A0"/>
                </a:solidFill>
              </a:rPr>
              <a:t>low-energy pulse from a near-infrared laser is applied. A 10-nanosecond laser pulse is brief  enough to heat the gold nanoparticles which swell up to 50 nm in diameter. </a:t>
            </a:r>
            <a:endParaRPr lang="en-US" b="1" dirty="0" smtClean="0">
              <a:solidFill>
                <a:srgbClr val="7030A0"/>
              </a:solidFill>
            </a:endParaRPr>
          </a:p>
          <a:p>
            <a:pPr marL="176213" indent="-176213" algn="just"/>
            <a:r>
              <a:rPr lang="en-US" b="1" dirty="0" smtClean="0">
                <a:solidFill>
                  <a:srgbClr val="7030A0"/>
                </a:solidFill>
              </a:rPr>
              <a:t>The </a:t>
            </a:r>
            <a:r>
              <a:rPr lang="en-US" b="1" dirty="0">
                <a:solidFill>
                  <a:srgbClr val="7030A0"/>
                </a:solidFill>
              </a:rPr>
              <a:t>pulse is </a:t>
            </a:r>
            <a:r>
              <a:rPr lang="en-US" b="1" dirty="0" smtClean="0">
                <a:solidFill>
                  <a:srgbClr val="7030A0"/>
                </a:solidFill>
              </a:rPr>
              <a:t>very  short, damage </a:t>
            </a:r>
            <a:r>
              <a:rPr lang="en-US" b="1" dirty="0">
                <a:solidFill>
                  <a:srgbClr val="7030A0"/>
                </a:solidFill>
              </a:rPr>
              <a:t>the contents of </a:t>
            </a:r>
            <a:r>
              <a:rPr lang="en-US" b="1" dirty="0" err="1" smtClean="0">
                <a:solidFill>
                  <a:srgbClr val="7030A0"/>
                </a:solidFill>
              </a:rPr>
              <a:t>nano</a:t>
            </a:r>
            <a:r>
              <a:rPr lang="en-US" b="1" dirty="0" smtClean="0">
                <a:solidFill>
                  <a:srgbClr val="7030A0"/>
                </a:solidFill>
              </a:rPr>
              <a:t>- </a:t>
            </a:r>
            <a:r>
              <a:rPr lang="en-US" b="1" dirty="0">
                <a:solidFill>
                  <a:srgbClr val="7030A0"/>
                </a:solidFill>
              </a:rPr>
              <a:t>capsules, </a:t>
            </a:r>
            <a:r>
              <a:rPr lang="en-US" b="1" dirty="0" smtClean="0">
                <a:solidFill>
                  <a:srgbClr val="7030A0"/>
                </a:solidFill>
              </a:rPr>
              <a:t>will </a:t>
            </a:r>
            <a:r>
              <a:rPr lang="en-US" b="1" dirty="0">
                <a:solidFill>
                  <a:srgbClr val="7030A0"/>
                </a:solidFill>
              </a:rPr>
              <a:t>melt the gold, rupture </a:t>
            </a:r>
            <a:r>
              <a:rPr lang="en-US" b="1" dirty="0" smtClean="0">
                <a:solidFill>
                  <a:srgbClr val="7030A0"/>
                </a:solidFill>
              </a:rPr>
              <a:t>polymer </a:t>
            </a:r>
            <a:r>
              <a:rPr lang="en-US" b="1" dirty="0">
                <a:solidFill>
                  <a:srgbClr val="7030A0"/>
                </a:solidFill>
              </a:rPr>
              <a:t>spheres and </a:t>
            </a:r>
            <a:r>
              <a:rPr lang="en-US" b="1" dirty="0" err="1" smtClean="0">
                <a:solidFill>
                  <a:srgbClr val="7030A0"/>
                </a:solidFill>
              </a:rPr>
              <a:t>nano</a:t>
            </a:r>
            <a:r>
              <a:rPr lang="en-US" b="1" dirty="0" smtClean="0">
                <a:solidFill>
                  <a:srgbClr val="7030A0"/>
                </a:solidFill>
              </a:rPr>
              <a:t>- </a:t>
            </a:r>
            <a:r>
              <a:rPr lang="en-US" b="1" dirty="0">
                <a:solidFill>
                  <a:srgbClr val="7030A0"/>
                </a:solidFill>
              </a:rPr>
              <a:t>capsules </a:t>
            </a:r>
            <a:r>
              <a:rPr lang="en-US" b="1" dirty="0" smtClean="0">
                <a:solidFill>
                  <a:srgbClr val="7030A0"/>
                </a:solidFill>
              </a:rPr>
              <a:t>subsequently </a:t>
            </a:r>
            <a:r>
              <a:rPr lang="en-US" b="1" dirty="0">
                <a:solidFill>
                  <a:srgbClr val="7030A0"/>
                </a:solidFill>
              </a:rPr>
              <a:t>release their contents.</a:t>
            </a:r>
          </a:p>
          <a:p>
            <a:pPr marL="176213" indent="-176213" algn="just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50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8200"/>
            <a:ext cx="7848600" cy="5287963"/>
          </a:xfrm>
        </p:spPr>
        <p:txBody>
          <a:bodyPr/>
          <a:lstStyle/>
          <a:p>
            <a:pPr algn="just"/>
            <a:r>
              <a:rPr lang="en-US" b="1" dirty="0">
                <a:solidFill>
                  <a:srgbClr val="7030A0"/>
                </a:solidFill>
              </a:rPr>
              <a:t>In clinical use the laser could be targeted through the skin, or be beamed inside the body </a:t>
            </a:r>
            <a:r>
              <a:rPr lang="en-US" b="1" dirty="0" smtClean="0">
                <a:solidFill>
                  <a:srgbClr val="7030A0"/>
                </a:solidFill>
              </a:rPr>
              <a:t>via an </a:t>
            </a:r>
            <a:r>
              <a:rPr lang="en-US" b="1" dirty="0">
                <a:solidFill>
                  <a:srgbClr val="7030A0"/>
                </a:solidFill>
              </a:rPr>
              <a:t>endoscope. The infrared energy (100 </a:t>
            </a:r>
            <a:r>
              <a:rPr lang="en-US" b="1" dirty="0" err="1">
                <a:solidFill>
                  <a:srgbClr val="7030A0"/>
                </a:solidFill>
              </a:rPr>
              <a:t>mJ</a:t>
            </a:r>
            <a:r>
              <a:rPr lang="en-US" b="1" dirty="0">
                <a:solidFill>
                  <a:srgbClr val="7030A0"/>
                </a:solidFill>
              </a:rPr>
              <a:t>/cm²) needed for the rupture of the </a:t>
            </a:r>
            <a:r>
              <a:rPr lang="en-US" b="1" dirty="0" err="1" smtClean="0">
                <a:solidFill>
                  <a:srgbClr val="7030A0"/>
                </a:solidFill>
              </a:rPr>
              <a:t>nano</a:t>
            </a:r>
            <a:r>
              <a:rPr lang="en-US" b="1" dirty="0" smtClean="0">
                <a:solidFill>
                  <a:srgbClr val="7030A0"/>
                </a:solidFill>
              </a:rPr>
              <a:t>-structured </a:t>
            </a:r>
            <a:r>
              <a:rPr lang="en-US" b="1" dirty="0">
                <a:solidFill>
                  <a:srgbClr val="7030A0"/>
                </a:solidFill>
              </a:rPr>
              <a:t>capsules is well within safety limits.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7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28956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Optically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addressable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structured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capsule for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controlled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delivery. A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core content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covered with a seven layer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polyelectrolyte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shell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A). The outer part of the capsule contains additional lipid bilayers with surface receptor molecules.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Light-absorbing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 nanoparticles are embedded in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polyelectrolyte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layers. A short laser pulse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heats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gold nanoparticles which swell in diameter causing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rupture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polymer capsule (B). </a:t>
            </a:r>
            <a:b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just"/>
            <a:fld id="{8BF632E4-A915-4CF2-8C35-D014968D004F}" type="datetime3">
              <a:rPr lang="en-US" sz="1600" b="1" smtClean="0">
                <a:solidFill>
                  <a:srgbClr val="FF0000"/>
                </a:solidFill>
                <a:cs typeface="+mj-cs"/>
              </a:rPr>
              <a:pPr algn="just"/>
              <a:t>29 July 2015</a:t>
            </a:fld>
            <a:endParaRPr lang="en-US" sz="1600" b="1">
              <a:solidFill>
                <a:srgbClr val="FF0000"/>
              </a:solidFill>
              <a:cs typeface="+mj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62200" y="6356350"/>
            <a:ext cx="4267200" cy="365125"/>
          </a:xfrm>
        </p:spPr>
        <p:txBody>
          <a:bodyPr/>
          <a:lstStyle/>
          <a:p>
            <a:pPr algn="just"/>
            <a:r>
              <a:rPr lang="en-US" sz="1600" b="1" dirty="0" smtClean="0">
                <a:solidFill>
                  <a:srgbClr val="FF0000"/>
                </a:solidFill>
                <a:cs typeface="+mj-cs"/>
              </a:rPr>
              <a:t>The son of the Nile: Prof Nabil Mohie</a:t>
            </a:r>
            <a:endParaRPr lang="en-US" sz="16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just"/>
            <a:fld id="{B6F15528-21DE-4FAA-801E-634DDDAF4B2B}" type="slidenum">
              <a:rPr lang="en-US" sz="1600" b="1" smtClean="0">
                <a:solidFill>
                  <a:srgbClr val="FF0000"/>
                </a:solidFill>
                <a:cs typeface="+mj-cs"/>
              </a:rPr>
              <a:pPr algn="just"/>
              <a:t>34</a:t>
            </a:fld>
            <a:endParaRPr lang="en-US" sz="1600" b="1">
              <a:solidFill>
                <a:srgbClr val="FF0000"/>
              </a:solidFill>
              <a:cs typeface="+mj-cs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9000"/>
            <a:ext cx="8229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400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 Disciplines</a:t>
            </a:r>
            <a:endParaRPr lang="ar-EG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err="1">
                <a:solidFill>
                  <a:srgbClr val="C00000"/>
                </a:solidFill>
              </a:rPr>
              <a:t>Nanopharmacy</a:t>
            </a:r>
            <a:r>
              <a:rPr lang="en-US" b="1" dirty="0">
                <a:solidFill>
                  <a:srgbClr val="7030A0"/>
                </a:solidFill>
              </a:rPr>
              <a:t>:  </a:t>
            </a:r>
            <a:r>
              <a:rPr lang="en-US" b="1" dirty="0" smtClean="0">
                <a:solidFill>
                  <a:srgbClr val="7030A0"/>
                </a:solidFill>
              </a:rPr>
              <a:t>In </a:t>
            </a:r>
            <a:r>
              <a:rPr lang="en-US" b="1" dirty="0">
                <a:solidFill>
                  <a:srgbClr val="7030A0"/>
                </a:solidFill>
              </a:rPr>
              <a:t>the future, drugs are planned to be packed into </a:t>
            </a:r>
            <a:r>
              <a:rPr lang="en-US" b="1" dirty="0" err="1" smtClean="0">
                <a:solidFill>
                  <a:srgbClr val="7030A0"/>
                </a:solidFill>
              </a:rPr>
              <a:t>nanoscopic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plastic  spheres which can be </a:t>
            </a:r>
            <a:r>
              <a:rPr lang="en-US" b="1" dirty="0" smtClean="0">
                <a:solidFill>
                  <a:srgbClr val="7030A0"/>
                </a:solidFill>
              </a:rPr>
              <a:t>inhaled </a:t>
            </a:r>
            <a:r>
              <a:rPr lang="en-US" b="1" dirty="0">
                <a:solidFill>
                  <a:srgbClr val="7030A0"/>
                </a:solidFill>
              </a:rPr>
              <a:t>and new type of porous polymer particles for releasing drugs in an environment resembling lungs for respiratory diseases, also, robotics are planned for cell and tissue repair, no specific </a:t>
            </a:r>
            <a:r>
              <a:rPr lang="en-US" b="1" dirty="0" smtClean="0">
                <a:solidFill>
                  <a:srgbClr val="7030A0"/>
                </a:solidFill>
              </a:rPr>
              <a:t>ceiling </a:t>
            </a:r>
            <a:r>
              <a:rPr lang="en-US" b="1" dirty="0">
                <a:solidFill>
                  <a:srgbClr val="7030A0"/>
                </a:solidFill>
              </a:rPr>
              <a:t>is known.</a:t>
            </a:r>
          </a:p>
          <a:p>
            <a:pPr marL="0" indent="0" algn="just">
              <a:buNone/>
            </a:pPr>
            <a:endParaRPr lang="ar-EG" b="1" dirty="0">
              <a:solidFill>
                <a:srgbClr val="7030A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8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algn="just"/>
            <a:r>
              <a:rPr lang="en-US" b="1" dirty="0" smtClean="0">
                <a:solidFill>
                  <a:srgbClr val="FF3300"/>
                </a:solidFill>
              </a:rPr>
              <a:t>Surgery: </a:t>
            </a:r>
            <a:r>
              <a:rPr lang="en-US" b="1" dirty="0">
                <a:solidFill>
                  <a:srgbClr val="7030A0"/>
                </a:solidFill>
              </a:rPr>
              <a:t>Blood leaks caused </a:t>
            </a:r>
            <a:r>
              <a:rPr lang="en-US" b="1" dirty="0" smtClean="0">
                <a:solidFill>
                  <a:srgbClr val="7030A0"/>
                </a:solidFill>
              </a:rPr>
              <a:t>during  </a:t>
            </a:r>
            <a:r>
              <a:rPr lang="en-US" b="1" dirty="0">
                <a:solidFill>
                  <a:srgbClr val="7030A0"/>
                </a:solidFill>
              </a:rPr>
              <a:t>re-stitching the arteries that cut during a kidney or heart transplant. The flesh welder could weld the artery perfectly.</a:t>
            </a:r>
          </a:p>
          <a:p>
            <a:pPr algn="just"/>
            <a:r>
              <a:rPr lang="en-US" b="1" dirty="0">
                <a:solidFill>
                  <a:srgbClr val="00B050"/>
                </a:solidFill>
              </a:rPr>
              <a:t>Nanoparticles of cadmium </a:t>
            </a:r>
            <a:r>
              <a:rPr lang="en-US" b="1" dirty="0" err="1">
                <a:solidFill>
                  <a:srgbClr val="00B050"/>
                </a:solidFill>
              </a:rPr>
              <a:t>selenide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glows </a:t>
            </a:r>
            <a:r>
              <a:rPr lang="en-US" b="1" dirty="0">
                <a:solidFill>
                  <a:srgbClr val="7030A0"/>
                </a:solidFill>
              </a:rPr>
              <a:t>when exposed to ultraviolet light. When injected, they seep into cancer tissues. The surgeon can see the glowing </a:t>
            </a:r>
            <a:r>
              <a:rPr lang="en-US" b="1" dirty="0" smtClean="0">
                <a:solidFill>
                  <a:srgbClr val="7030A0"/>
                </a:solidFill>
              </a:rPr>
              <a:t>tumor </a:t>
            </a:r>
            <a:r>
              <a:rPr lang="en-US" b="1" dirty="0">
                <a:solidFill>
                  <a:srgbClr val="7030A0"/>
                </a:solidFill>
              </a:rPr>
              <a:t>and use it as a guide for more accurate tumor removal.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32E4-A915-4CF2-8C35-D014968D004F}" type="datetime3">
              <a:rPr lang="en-US" smtClean="0"/>
              <a:t>29 July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6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943600" cy="1371600"/>
          </a:xfrm>
          <a:solidFill>
            <a:schemeClr val="accent3">
              <a:lumMod val="60000"/>
              <a:lumOff val="4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FB68E6-4C7C-43FD-AA2E-3A3948BD0F1C}" type="datetime3">
              <a:rPr lang="en-US" smtClean="0"/>
              <a:t>29 July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son of the Nile: Prof Nabil Mohie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8001A-5F41-4812-8026-DE33C64356C3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17410" name="Picture 2" descr="D:\Conferences\مؤتمر فلسطين\2حمود دروي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59436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Conferences\Nano technology and Femtotechnology\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0"/>
            <a:ext cx="41910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96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</TotalTime>
  <Words>1883</Words>
  <Application>Microsoft Office PowerPoint</Application>
  <PresentationFormat>On-screen Show (4:3)</PresentationFormat>
  <Paragraphs>212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 Applications of Nano- and Femto-technology in Medicine and Pharmacy</vt:lpstr>
      <vt:lpstr>PowerPoint Presentation</vt:lpstr>
      <vt:lpstr>Lectures stories</vt:lpstr>
      <vt:lpstr>Contents</vt:lpstr>
      <vt:lpstr>Background</vt:lpstr>
      <vt:lpstr>PowerPoint Presentation</vt:lpstr>
      <vt:lpstr>Nano and Femto economics</vt:lpstr>
      <vt:lpstr>PowerPoint Presentation</vt:lpstr>
      <vt:lpstr>PowerPoint Presentation</vt:lpstr>
      <vt:lpstr>Mathematically</vt:lpstr>
      <vt:lpstr>Human cell size is: 9 µm = 9X10-6m = 9000 nm</vt:lpstr>
      <vt:lpstr>Cellular pores and distances</vt:lpstr>
      <vt:lpstr>PowerPoint Presentation</vt:lpstr>
      <vt:lpstr>Current Applications </vt:lpstr>
      <vt:lpstr>I: Cancer Management  Examples</vt:lpstr>
      <vt:lpstr>PowerPoint Presentation</vt:lpstr>
      <vt:lpstr>Prof Moustafa El-Sayed: 1 g Gold treats One thousand Cancer Patient, he said.</vt:lpstr>
      <vt:lpstr>PowerPoint Presentation</vt:lpstr>
      <vt:lpstr>Boron Neutron Capture Therapy</vt:lpstr>
      <vt:lpstr>PowerPoint Presentation</vt:lpstr>
      <vt:lpstr>II-Inspective! Diagnostic !</vt:lpstr>
      <vt:lpstr>IV- Drug Targeting</vt:lpstr>
      <vt:lpstr>V- Femtolaser vision corrections</vt:lpstr>
      <vt:lpstr>Cis to all trans retinol</vt:lpstr>
      <vt:lpstr>VI- Femtosecond Laser Neurosurgery</vt:lpstr>
      <vt:lpstr>VII-Thermotherapy and Photo-thermal ablation therapy using nanoshells</vt:lpstr>
      <vt:lpstr> </vt:lpstr>
      <vt:lpstr>PowerPoint Presentation</vt:lpstr>
      <vt:lpstr>Classical Thermotherapy and Radiofrequency</vt:lpstr>
      <vt:lpstr>Photo-thermal ablation therapy using gold-coated silica nanoshells. Surface receptor molecules, e.g. antibodies, used for targeting (A). Once accumulated inside a tumor, near- infrared light is used to activate the gold nanoparticles. The gold nanoparticles absorb near- infrared light turning it into heat which is lethal to cancer cells (B).</vt:lpstr>
      <vt:lpstr>VIII- NanoChemotherapy of cancer</vt:lpstr>
      <vt:lpstr>PowerPoint Presentation</vt:lpstr>
      <vt:lpstr>PowerPoint Presentation</vt:lpstr>
      <vt:lpstr>Optically addressable nano- structured capsule for  controlled delivery. A core content is covered with a seven layer polyelectrolyte  shell  (A). The outer part of the capsule contains additional lipid bilayers with surface receptor molecules.  Light-absorbing gold nanoparticles are embedded in polyelectrolyte layers. A short laser pulse  heats the gold nanoparticles which swell in diameter causing rupture of the polymer capsule (B).  </vt:lpstr>
      <vt:lpstr>Future Disciplines</vt:lpstr>
      <vt:lpstr>PowerPoint Presentation</vt:lpstr>
      <vt:lpstr>Thanks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Applications of Nano- and Femto-technology in Medicine and Pharmacy</dc:title>
  <dc:creator>RAM</dc:creator>
  <cp:lastModifiedBy>Prof Nabil</cp:lastModifiedBy>
  <cp:revision>172</cp:revision>
  <dcterms:created xsi:type="dcterms:W3CDTF">2006-08-16T00:00:00Z</dcterms:created>
  <dcterms:modified xsi:type="dcterms:W3CDTF">2015-07-29T13:24:32Z</dcterms:modified>
</cp:coreProperties>
</file>